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omments/comment1.xml" ContentType="application/vnd.openxmlformats-officedocument.presentationml.comments+xml"/>
  <Override PartName="/ppt/notesSlides/notesSlide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0"/>
  </p:notesMasterIdLst>
  <p:sldIdLst>
    <p:sldId id="259" r:id="rId5"/>
    <p:sldId id="2134804073" r:id="rId6"/>
    <p:sldId id="257" r:id="rId7"/>
    <p:sldId id="2134804064" r:id="rId8"/>
    <p:sldId id="2134804069" r:id="rId9"/>
    <p:sldId id="2134803983" r:id="rId10"/>
    <p:sldId id="267" r:id="rId11"/>
    <p:sldId id="2134804107" r:id="rId12"/>
    <p:sldId id="2134803943" r:id="rId13"/>
    <p:sldId id="2134804128" r:id="rId14"/>
    <p:sldId id="2145707184" r:id="rId15"/>
    <p:sldId id="2134804131" r:id="rId16"/>
    <p:sldId id="268" r:id="rId17"/>
    <p:sldId id="2145707185" r:id="rId18"/>
    <p:sldId id="2134803894"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itchell, Lloyd" initials="ML" lastIdx="2" clrIdx="0">
    <p:extLst>
      <p:ext uri="{19B8F6BF-5375-455C-9EA6-DF929625EA0E}">
        <p15:presenceInfo xmlns:p15="http://schemas.microsoft.com/office/powerpoint/2012/main" userId="S::Lloyd.Mitchell@uk.nationalgrid.com::403fff6e-e1fa-494a-a2d5-e7b3a44c9bfa"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C540C-64AD-8092-B2F1-5348505DD692}" v="1" dt="2021-09-08T14:46:48.52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9" d="100"/>
          <a:sy n="59" d="100"/>
        </p:scale>
        <p:origin x="868"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microsoft.com/office/2016/11/relationships/changesInfo" Target="changesInfos/changesInfo1.xml"/><Relationship Id="rId3" Type="http://schemas.openxmlformats.org/officeDocument/2006/relationships/customXml" Target="../customXml/item3.xml"/><Relationship Id="rId21" Type="http://schemas.openxmlformats.org/officeDocument/2006/relationships/commentAuthors" Target="commen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presProps" Target="presProps.xml"/><Relationship Id="rId27"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shley Adams" userId="9c5ef239-9599-4723-a9de-55bbd7cfe150" providerId="ADAL" clId="{85B527A2-29AD-4769-A72B-112D6897804C}"/>
    <pc:docChg chg="modSld">
      <pc:chgData name="Ashley Adams" userId="9c5ef239-9599-4723-a9de-55bbd7cfe150" providerId="ADAL" clId="{85B527A2-29AD-4769-A72B-112D6897804C}" dt="2021-09-07T12:43:57.026" v="0" actId="20577"/>
      <pc:docMkLst>
        <pc:docMk/>
      </pc:docMkLst>
      <pc:sldChg chg="modSp">
        <pc:chgData name="Ashley Adams" userId="9c5ef239-9599-4723-a9de-55bbd7cfe150" providerId="ADAL" clId="{85B527A2-29AD-4769-A72B-112D6897804C}" dt="2021-09-07T12:43:57.026" v="0" actId="20577"/>
        <pc:sldMkLst>
          <pc:docMk/>
          <pc:sldMk cId="1173709735" sldId="2134803983"/>
        </pc:sldMkLst>
        <pc:spChg chg="mod">
          <ac:chgData name="Ashley Adams" userId="9c5ef239-9599-4723-a9de-55bbd7cfe150" providerId="ADAL" clId="{85B527A2-29AD-4769-A72B-112D6897804C}" dt="2021-09-07T12:43:57.026" v="0" actId="20577"/>
          <ac:spMkLst>
            <pc:docMk/>
            <pc:sldMk cId="1173709735" sldId="2134803983"/>
            <ac:spMk id="110" creationId="{49A76B99-7DF4-4DD9-952B-58B4D7E9645C}"/>
          </ac:spMkLst>
        </pc:spChg>
      </pc:sldChg>
    </pc:docChg>
  </pc:docChgLst>
  <pc:docChgLst>
    <pc:chgData name="Mitchell, Lloyd" userId="S::lloyd.mitchell@uk.nationalgrid.com::403fff6e-e1fa-494a-a2d5-e7b3a44c9bfa" providerId="AD" clId="Web-{D0FC540C-64AD-8092-B2F1-5348505DD692}"/>
    <pc:docChg chg="modSld">
      <pc:chgData name="Mitchell, Lloyd" userId="S::lloyd.mitchell@uk.nationalgrid.com::403fff6e-e1fa-494a-a2d5-e7b3a44c9bfa" providerId="AD" clId="Web-{D0FC540C-64AD-8092-B2F1-5348505DD692}" dt="2021-09-08T14:46:48.522" v="0"/>
      <pc:docMkLst>
        <pc:docMk/>
      </pc:docMkLst>
      <pc:sldChg chg="mod modShow">
        <pc:chgData name="Mitchell, Lloyd" userId="S::lloyd.mitchell@uk.nationalgrid.com::403fff6e-e1fa-494a-a2d5-e7b3a44c9bfa" providerId="AD" clId="Web-{D0FC540C-64AD-8092-B2F1-5348505DD692}" dt="2021-09-08T14:46:48.522" v="0"/>
        <pc:sldMkLst>
          <pc:docMk/>
          <pc:sldMk cId="2168104851" sldId="2134804128"/>
        </pc:sldMkLst>
      </pc:sldChg>
    </pc:docChg>
  </pc:docChgLst>
  <pc:docChgLst>
    <pc:chgData name="Green, Antony" userId="S::antony.green@uk.nationalgrid.com::0095ad11-0b93-44ea-837b-394d9b16616b" providerId="AD" clId="Web-{98D2F8E5-271D-237E-6EAD-B4C561E9439D}"/>
    <pc:docChg chg="modSld">
      <pc:chgData name="Green, Antony" userId="S::antony.green@uk.nationalgrid.com::0095ad11-0b93-44ea-837b-394d9b16616b" providerId="AD" clId="Web-{98D2F8E5-271D-237E-6EAD-B4C561E9439D}" dt="2021-09-06T07:10:34.890" v="12" actId="1076"/>
      <pc:docMkLst>
        <pc:docMk/>
      </pc:docMkLst>
      <pc:sldChg chg="addSp delSp modSp">
        <pc:chgData name="Green, Antony" userId="S::antony.green@uk.nationalgrid.com::0095ad11-0b93-44ea-837b-394d9b16616b" providerId="AD" clId="Web-{98D2F8E5-271D-237E-6EAD-B4C561E9439D}" dt="2021-09-06T07:10:34.890" v="12" actId="1076"/>
        <pc:sldMkLst>
          <pc:docMk/>
          <pc:sldMk cId="2065737274" sldId="2145707185"/>
        </pc:sldMkLst>
        <pc:grpChg chg="del topLvl">
          <ac:chgData name="Green, Antony" userId="S::antony.green@uk.nationalgrid.com::0095ad11-0b93-44ea-837b-394d9b16616b" providerId="AD" clId="Web-{98D2F8E5-271D-237E-6EAD-B4C561E9439D}" dt="2021-09-06T07:10:03.905" v="7"/>
          <ac:grpSpMkLst>
            <pc:docMk/>
            <pc:sldMk cId="2065737274" sldId="2145707185"/>
            <ac:grpSpMk id="2" creationId="{91E36079-8CC1-074A-BDBD-2999DEC01EEB}"/>
          </ac:grpSpMkLst>
        </pc:grpChg>
        <pc:grpChg chg="add del">
          <ac:chgData name="Green, Antony" userId="S::antony.green@uk.nationalgrid.com::0095ad11-0b93-44ea-837b-394d9b16616b" providerId="AD" clId="Web-{98D2F8E5-271D-237E-6EAD-B4C561E9439D}" dt="2021-09-06T07:09:50.139" v="5"/>
          <ac:grpSpMkLst>
            <pc:docMk/>
            <pc:sldMk cId="2065737274" sldId="2145707185"/>
            <ac:grpSpMk id="32" creationId="{9775AFE7-B230-C74B-8CB5-F4955516A203}"/>
          </ac:grpSpMkLst>
        </pc:grpChg>
        <pc:grpChg chg="topLvl">
          <ac:chgData name="Green, Antony" userId="S::antony.green@uk.nationalgrid.com::0095ad11-0b93-44ea-837b-394d9b16616b" providerId="AD" clId="Web-{98D2F8E5-271D-237E-6EAD-B4C561E9439D}" dt="2021-09-06T07:09:50.139" v="5"/>
          <ac:grpSpMkLst>
            <pc:docMk/>
            <pc:sldMk cId="2065737274" sldId="2145707185"/>
            <ac:grpSpMk id="37" creationId="{78048EBD-97EE-4A4A-824D-99EB145487BF}"/>
          </ac:grpSpMkLst>
        </pc:grpChg>
        <pc:grpChg chg="del topLvl">
          <ac:chgData name="Green, Antony" userId="S::antony.green@uk.nationalgrid.com::0095ad11-0b93-44ea-837b-394d9b16616b" providerId="AD" clId="Web-{98D2F8E5-271D-237E-6EAD-B4C561E9439D}" dt="2021-09-06T07:09:53.389" v="6"/>
          <ac:grpSpMkLst>
            <pc:docMk/>
            <pc:sldMk cId="2065737274" sldId="2145707185"/>
            <ac:grpSpMk id="44" creationId="{8456A85F-D7D9-6449-AE61-1E3AFFFC84D4}"/>
          </ac:grpSpMkLst>
        </pc:grpChg>
        <pc:picChg chg="add del mod">
          <ac:chgData name="Green, Antony" userId="S::antony.green@uk.nationalgrid.com::0095ad11-0b93-44ea-837b-394d9b16616b" providerId="AD" clId="Web-{98D2F8E5-271D-237E-6EAD-B4C561E9439D}" dt="2021-09-06T07:09:24.091" v="2"/>
          <ac:picMkLst>
            <pc:docMk/>
            <pc:sldMk cId="2065737274" sldId="2145707185"/>
            <ac:picMk id="3" creationId="{F96AC164-CDB6-428F-8518-5B4A98EB1856}"/>
          </ac:picMkLst>
        </pc:picChg>
        <pc:picChg chg="add mod">
          <ac:chgData name="Green, Antony" userId="S::antony.green@uk.nationalgrid.com::0095ad11-0b93-44ea-837b-394d9b16616b" providerId="AD" clId="Web-{98D2F8E5-271D-237E-6EAD-B4C561E9439D}" dt="2021-09-06T07:10:29.468" v="11" actId="1076"/>
          <ac:picMkLst>
            <pc:docMk/>
            <pc:sldMk cId="2065737274" sldId="2145707185"/>
            <ac:picMk id="4" creationId="{AC81DF00-EC48-4DB4-AA06-AC4C21ED7930}"/>
          </ac:picMkLst>
        </pc:picChg>
        <pc:picChg chg="mod topLvl">
          <ac:chgData name="Green, Antony" userId="S::antony.green@uk.nationalgrid.com::0095ad11-0b93-44ea-837b-394d9b16616b" providerId="AD" clId="Web-{98D2F8E5-271D-237E-6EAD-B4C561E9439D}" dt="2021-09-06T07:10:34.890" v="12" actId="1076"/>
          <ac:picMkLst>
            <pc:docMk/>
            <pc:sldMk cId="2065737274" sldId="2145707185"/>
            <ac:picMk id="127" creationId="{E9CE855F-5B0E-2747-8FA8-A0008706574A}"/>
          </ac:picMkLst>
        </pc:picChg>
        <pc:cxnChg chg="mod">
          <ac:chgData name="Green, Antony" userId="S::antony.green@uk.nationalgrid.com::0095ad11-0b93-44ea-837b-394d9b16616b" providerId="AD" clId="Web-{98D2F8E5-271D-237E-6EAD-B4C561E9439D}" dt="2021-09-06T07:09:53.389" v="6"/>
          <ac:cxnSpMkLst>
            <pc:docMk/>
            <pc:sldMk cId="2065737274" sldId="2145707185"/>
            <ac:cxnSpMk id="53" creationId="{E42E0DCD-A2E1-4B49-BE0A-32DF4D8D3273}"/>
          </ac:cxnSpMkLst>
        </pc:cxnChg>
      </pc:sldChg>
    </pc:docChg>
  </pc:docChgLst>
  <pc:docChgLst>
    <pc:chgData name="Green, Antony" userId="S::antony.green@uk.nationalgrid.com::0095ad11-0b93-44ea-837b-394d9b16616b" providerId="AD" clId="Web-{684FC3E0-05DD-A818-3216-1B3B74CE25F1}"/>
    <pc:docChg chg="modSld">
      <pc:chgData name="Green, Antony" userId="S::antony.green@uk.nationalgrid.com::0095ad11-0b93-44ea-837b-394d9b16616b" providerId="AD" clId="Web-{684FC3E0-05DD-A818-3216-1B3B74CE25F1}" dt="2021-09-06T07:12:14.532" v="27" actId="1076"/>
      <pc:docMkLst>
        <pc:docMk/>
      </pc:docMkLst>
      <pc:sldChg chg="addSp modSp">
        <pc:chgData name="Green, Antony" userId="S::antony.green@uk.nationalgrid.com::0095ad11-0b93-44ea-837b-394d9b16616b" providerId="AD" clId="Web-{684FC3E0-05DD-A818-3216-1B3B74CE25F1}" dt="2021-09-06T07:12:14.532" v="27" actId="1076"/>
        <pc:sldMkLst>
          <pc:docMk/>
          <pc:sldMk cId="2065737274" sldId="2145707185"/>
        </pc:sldMkLst>
        <pc:spChg chg="mod">
          <ac:chgData name="Green, Antony" userId="S::antony.green@uk.nationalgrid.com::0095ad11-0b93-44ea-837b-394d9b16616b" providerId="AD" clId="Web-{684FC3E0-05DD-A818-3216-1B3B74CE25F1}" dt="2021-09-06T07:11:50.922" v="3" actId="1076"/>
          <ac:spMkLst>
            <pc:docMk/>
            <pc:sldMk cId="2065737274" sldId="2145707185"/>
            <ac:spMk id="211" creationId="{F6621C18-2064-42DC-9BA4-3F72AFDEFB07}"/>
          </ac:spMkLst>
        </pc:spChg>
        <pc:spChg chg="mod">
          <ac:chgData name="Green, Antony" userId="S::antony.green@uk.nationalgrid.com::0095ad11-0b93-44ea-837b-394d9b16616b" providerId="AD" clId="Web-{684FC3E0-05DD-A818-3216-1B3B74CE25F1}" dt="2021-09-06T07:11:50.953" v="10" actId="1076"/>
          <ac:spMkLst>
            <pc:docMk/>
            <pc:sldMk cId="2065737274" sldId="2145707185"/>
            <ac:spMk id="218" creationId="{4A6C05B2-4C55-48B7-AD72-7CE1A1C54E7D}"/>
          </ac:spMkLst>
        </pc:spChg>
        <pc:spChg chg="mod">
          <ac:chgData name="Green, Antony" userId="S::antony.green@uk.nationalgrid.com::0095ad11-0b93-44ea-837b-394d9b16616b" providerId="AD" clId="Web-{684FC3E0-05DD-A818-3216-1B3B74CE25F1}" dt="2021-09-06T07:11:50.953" v="11" actId="1076"/>
          <ac:spMkLst>
            <pc:docMk/>
            <pc:sldMk cId="2065737274" sldId="2145707185"/>
            <ac:spMk id="227" creationId="{209FF253-DDD2-4049-A323-8C69483B8920}"/>
          </ac:spMkLst>
        </pc:spChg>
        <pc:spChg chg="mod">
          <ac:chgData name="Green, Antony" userId="S::antony.green@uk.nationalgrid.com::0095ad11-0b93-44ea-837b-394d9b16616b" providerId="AD" clId="Web-{684FC3E0-05DD-A818-3216-1B3B74CE25F1}" dt="2021-09-06T07:11:50.969" v="12" actId="1076"/>
          <ac:spMkLst>
            <pc:docMk/>
            <pc:sldMk cId="2065737274" sldId="2145707185"/>
            <ac:spMk id="228" creationId="{42AB3E19-9BEB-4944-80C3-13B879ACC29C}"/>
          </ac:spMkLst>
        </pc:spChg>
        <pc:spChg chg="mod">
          <ac:chgData name="Green, Antony" userId="S::antony.green@uk.nationalgrid.com::0095ad11-0b93-44ea-837b-394d9b16616b" providerId="AD" clId="Web-{684FC3E0-05DD-A818-3216-1B3B74CE25F1}" dt="2021-09-06T07:11:50.984" v="19" actId="1076"/>
          <ac:spMkLst>
            <pc:docMk/>
            <pc:sldMk cId="2065737274" sldId="2145707185"/>
            <ac:spMk id="240" creationId="{C162E2AB-1E63-42F7-85FD-3140FE9FD716}"/>
          </ac:spMkLst>
        </pc:spChg>
        <pc:spChg chg="mod">
          <ac:chgData name="Green, Antony" userId="S::antony.green@uk.nationalgrid.com::0095ad11-0b93-44ea-837b-394d9b16616b" providerId="AD" clId="Web-{684FC3E0-05DD-A818-3216-1B3B74CE25F1}" dt="2021-09-06T07:11:51" v="20" actId="1076"/>
          <ac:spMkLst>
            <pc:docMk/>
            <pc:sldMk cId="2065737274" sldId="2145707185"/>
            <ac:spMk id="242" creationId="{D02A5780-7A4F-4846-B388-B5761DB593BC}"/>
          </ac:spMkLst>
        </pc:spChg>
        <pc:grpChg chg="mod">
          <ac:chgData name="Green, Antony" userId="S::antony.green@uk.nationalgrid.com::0095ad11-0b93-44ea-837b-394d9b16616b" providerId="AD" clId="Web-{684FC3E0-05DD-A818-3216-1B3B74CE25F1}" dt="2021-09-06T07:11:51.063" v="25" actId="1076"/>
          <ac:grpSpMkLst>
            <pc:docMk/>
            <pc:sldMk cId="2065737274" sldId="2145707185"/>
            <ac:grpSpMk id="37" creationId="{78048EBD-97EE-4A4A-824D-99EB145487BF}"/>
          </ac:grpSpMkLst>
        </pc:grpChg>
        <pc:picChg chg="add mod">
          <ac:chgData name="Green, Antony" userId="S::antony.green@uk.nationalgrid.com::0095ad11-0b93-44ea-837b-394d9b16616b" providerId="AD" clId="Web-{684FC3E0-05DD-A818-3216-1B3B74CE25F1}" dt="2021-09-06T07:12:14.532" v="27" actId="1076"/>
          <ac:picMkLst>
            <pc:docMk/>
            <pc:sldMk cId="2065737274" sldId="2145707185"/>
            <ac:picMk id="2" creationId="{B78079CD-6673-4E79-BAC9-2FAF2457E635}"/>
          </ac:picMkLst>
        </pc:picChg>
        <pc:picChg chg="mod">
          <ac:chgData name="Green, Antony" userId="S::antony.green@uk.nationalgrid.com::0095ad11-0b93-44ea-837b-394d9b16616b" providerId="AD" clId="Web-{684FC3E0-05DD-A818-3216-1B3B74CE25F1}" dt="2021-09-06T07:11:51.047" v="23" actId="1076"/>
          <ac:picMkLst>
            <pc:docMk/>
            <pc:sldMk cId="2065737274" sldId="2145707185"/>
            <ac:picMk id="4" creationId="{AC81DF00-EC48-4DB4-AA06-AC4C21ED7930}"/>
          </ac:picMkLst>
        </pc:picChg>
        <pc:picChg chg="mod ord">
          <ac:chgData name="Green, Antony" userId="S::antony.green@uk.nationalgrid.com::0095ad11-0b93-44ea-837b-394d9b16616b" providerId="AD" clId="Web-{684FC3E0-05DD-A818-3216-1B3B74CE25F1}" dt="2021-09-06T07:11:51.063" v="24" actId="1076"/>
          <ac:picMkLst>
            <pc:docMk/>
            <pc:sldMk cId="2065737274" sldId="2145707185"/>
            <ac:picMk id="127" creationId="{E9CE855F-5B0E-2747-8FA8-A0008706574A}"/>
          </ac:picMkLst>
        </pc:picChg>
        <pc:picChg chg="mod">
          <ac:chgData name="Green, Antony" userId="S::antony.green@uk.nationalgrid.com::0095ad11-0b93-44ea-837b-394d9b16616b" providerId="AD" clId="Web-{684FC3E0-05DD-A818-3216-1B3B74CE25F1}" dt="2021-09-06T07:11:51.016" v="21" actId="1076"/>
          <ac:picMkLst>
            <pc:docMk/>
            <pc:sldMk cId="2065737274" sldId="2145707185"/>
            <ac:picMk id="243" creationId="{3CC52A28-7E3A-45F3-9BDE-228BC251D2A4}"/>
          </ac:picMkLst>
        </pc:picChg>
        <pc:picChg chg="mod">
          <ac:chgData name="Green, Antony" userId="S::antony.green@uk.nationalgrid.com::0095ad11-0b93-44ea-837b-394d9b16616b" providerId="AD" clId="Web-{684FC3E0-05DD-A818-3216-1B3B74CE25F1}" dt="2021-09-06T07:11:51.016" v="22" actId="1076"/>
          <ac:picMkLst>
            <pc:docMk/>
            <pc:sldMk cId="2065737274" sldId="2145707185"/>
            <ac:picMk id="244" creationId="{A42C6083-F6DB-46AC-8A40-5CE8A8DEF554}"/>
          </ac:picMkLst>
        </pc:picChg>
        <pc:cxnChg chg="mod">
          <ac:chgData name="Green, Antony" userId="S::antony.green@uk.nationalgrid.com::0095ad11-0b93-44ea-837b-394d9b16616b" providerId="AD" clId="Web-{684FC3E0-05DD-A818-3216-1B3B74CE25F1}" dt="2021-09-06T07:11:50.922" v="4" actId="1076"/>
          <ac:cxnSpMkLst>
            <pc:docMk/>
            <pc:sldMk cId="2065737274" sldId="2145707185"/>
            <ac:cxnSpMk id="212" creationId="{D0A49153-11F4-41C6-B041-BCCAEA172626}"/>
          </ac:cxnSpMkLst>
        </pc:cxnChg>
        <pc:cxnChg chg="mod">
          <ac:chgData name="Green, Antony" userId="S::antony.green@uk.nationalgrid.com::0095ad11-0b93-44ea-837b-394d9b16616b" providerId="AD" clId="Web-{684FC3E0-05DD-A818-3216-1B3B74CE25F1}" dt="2021-09-06T07:11:50.922" v="5" actId="1076"/>
          <ac:cxnSpMkLst>
            <pc:docMk/>
            <pc:sldMk cId="2065737274" sldId="2145707185"/>
            <ac:cxnSpMk id="213" creationId="{12F907D1-5612-4145-AB0C-55F1883C28B0}"/>
          </ac:cxnSpMkLst>
        </pc:cxnChg>
        <pc:cxnChg chg="mod">
          <ac:chgData name="Green, Antony" userId="S::antony.green@uk.nationalgrid.com::0095ad11-0b93-44ea-837b-394d9b16616b" providerId="AD" clId="Web-{684FC3E0-05DD-A818-3216-1B3B74CE25F1}" dt="2021-09-06T07:11:50.938" v="6" actId="1076"/>
          <ac:cxnSpMkLst>
            <pc:docMk/>
            <pc:sldMk cId="2065737274" sldId="2145707185"/>
            <ac:cxnSpMk id="214" creationId="{AA3F497B-A8B6-4CFD-A405-F6D2EBF89422}"/>
          </ac:cxnSpMkLst>
        </pc:cxnChg>
        <pc:cxnChg chg="mod">
          <ac:chgData name="Green, Antony" userId="S::antony.green@uk.nationalgrid.com::0095ad11-0b93-44ea-837b-394d9b16616b" providerId="AD" clId="Web-{684FC3E0-05DD-A818-3216-1B3B74CE25F1}" dt="2021-09-06T07:11:50.938" v="7" actId="1076"/>
          <ac:cxnSpMkLst>
            <pc:docMk/>
            <pc:sldMk cId="2065737274" sldId="2145707185"/>
            <ac:cxnSpMk id="215" creationId="{CCA2EE1A-32CD-44BA-90D5-153A60B3C0BA}"/>
          </ac:cxnSpMkLst>
        </pc:cxnChg>
        <pc:cxnChg chg="mod">
          <ac:chgData name="Green, Antony" userId="S::antony.green@uk.nationalgrid.com::0095ad11-0b93-44ea-837b-394d9b16616b" providerId="AD" clId="Web-{684FC3E0-05DD-A818-3216-1B3B74CE25F1}" dt="2021-09-06T07:11:50.938" v="8" actId="1076"/>
          <ac:cxnSpMkLst>
            <pc:docMk/>
            <pc:sldMk cId="2065737274" sldId="2145707185"/>
            <ac:cxnSpMk id="216" creationId="{836CFA96-6325-40F7-92C2-577650384361}"/>
          </ac:cxnSpMkLst>
        </pc:cxnChg>
        <pc:cxnChg chg="mod">
          <ac:chgData name="Green, Antony" userId="S::antony.green@uk.nationalgrid.com::0095ad11-0b93-44ea-837b-394d9b16616b" providerId="AD" clId="Web-{684FC3E0-05DD-A818-3216-1B3B74CE25F1}" dt="2021-09-06T07:11:50.953" v="9" actId="1076"/>
          <ac:cxnSpMkLst>
            <pc:docMk/>
            <pc:sldMk cId="2065737274" sldId="2145707185"/>
            <ac:cxnSpMk id="217" creationId="{5BE892DE-F170-438E-B65B-951DE118AE0E}"/>
          </ac:cxnSpMkLst>
        </pc:cxnChg>
        <pc:cxnChg chg="mod">
          <ac:chgData name="Green, Antony" userId="S::antony.green@uk.nationalgrid.com::0095ad11-0b93-44ea-837b-394d9b16616b" providerId="AD" clId="Web-{684FC3E0-05DD-A818-3216-1B3B74CE25F1}" dt="2021-09-06T07:11:50.969" v="13" actId="1076"/>
          <ac:cxnSpMkLst>
            <pc:docMk/>
            <pc:sldMk cId="2065737274" sldId="2145707185"/>
            <ac:cxnSpMk id="229" creationId="{9C18B349-B73B-415B-B0A9-6BE6C8560B49}"/>
          </ac:cxnSpMkLst>
        </pc:cxnChg>
        <pc:cxnChg chg="mod">
          <ac:chgData name="Green, Antony" userId="S::antony.green@uk.nationalgrid.com::0095ad11-0b93-44ea-837b-394d9b16616b" providerId="AD" clId="Web-{684FC3E0-05DD-A818-3216-1B3B74CE25F1}" dt="2021-09-06T07:11:50.969" v="14" actId="1076"/>
          <ac:cxnSpMkLst>
            <pc:docMk/>
            <pc:sldMk cId="2065737274" sldId="2145707185"/>
            <ac:cxnSpMk id="230" creationId="{001083DA-D7E8-4ED4-AB90-0C1CB7CCE1FB}"/>
          </ac:cxnSpMkLst>
        </pc:cxnChg>
        <pc:cxnChg chg="mod">
          <ac:chgData name="Green, Antony" userId="S::antony.green@uk.nationalgrid.com::0095ad11-0b93-44ea-837b-394d9b16616b" providerId="AD" clId="Web-{684FC3E0-05DD-A818-3216-1B3B74CE25F1}" dt="2021-09-06T07:11:50.969" v="15" actId="1076"/>
          <ac:cxnSpMkLst>
            <pc:docMk/>
            <pc:sldMk cId="2065737274" sldId="2145707185"/>
            <ac:cxnSpMk id="231" creationId="{FF6F3916-E5BE-4094-934C-78F0D438FD3C}"/>
          </ac:cxnSpMkLst>
        </pc:cxnChg>
        <pc:cxnChg chg="mod">
          <ac:chgData name="Green, Antony" userId="S::antony.green@uk.nationalgrid.com::0095ad11-0b93-44ea-837b-394d9b16616b" providerId="AD" clId="Web-{684FC3E0-05DD-A818-3216-1B3B74CE25F1}" dt="2021-09-06T07:11:50.984" v="16" actId="1076"/>
          <ac:cxnSpMkLst>
            <pc:docMk/>
            <pc:sldMk cId="2065737274" sldId="2145707185"/>
            <ac:cxnSpMk id="232" creationId="{82D785B8-56E2-4F24-91AF-2DEFB0CB1B7C}"/>
          </ac:cxnSpMkLst>
        </pc:cxnChg>
        <pc:cxnChg chg="mod">
          <ac:chgData name="Green, Antony" userId="S::antony.green@uk.nationalgrid.com::0095ad11-0b93-44ea-837b-394d9b16616b" providerId="AD" clId="Web-{684FC3E0-05DD-A818-3216-1B3B74CE25F1}" dt="2021-09-06T07:11:50.984" v="17" actId="1076"/>
          <ac:cxnSpMkLst>
            <pc:docMk/>
            <pc:sldMk cId="2065737274" sldId="2145707185"/>
            <ac:cxnSpMk id="233" creationId="{4ED487F3-272B-435C-8496-147F45CB19CB}"/>
          </ac:cxnSpMkLst>
        </pc:cxnChg>
        <pc:cxnChg chg="mod">
          <ac:chgData name="Green, Antony" userId="S::antony.green@uk.nationalgrid.com::0095ad11-0b93-44ea-837b-394d9b16616b" providerId="AD" clId="Web-{684FC3E0-05DD-A818-3216-1B3B74CE25F1}" dt="2021-09-06T07:11:50.984" v="18" actId="1076"/>
          <ac:cxnSpMkLst>
            <pc:docMk/>
            <pc:sldMk cId="2065737274" sldId="2145707185"/>
            <ac:cxnSpMk id="234" creationId="{AF99293A-E314-465E-B8F6-1C9E0E412BD3}"/>
          </ac:cxnSpMkLst>
        </pc:cxnChg>
      </pc:sldChg>
    </pc:docChg>
  </pc:docChgLst>
</pc:chgInfo>
</file>

<file path=ppt/comments/comment1.xml><?xml version="1.0" encoding="utf-8"?>
<p:cmLst xmlns:a="http://schemas.openxmlformats.org/drawingml/2006/main" xmlns:r="http://schemas.openxmlformats.org/officeDocument/2006/relationships" xmlns:p="http://schemas.openxmlformats.org/presentationml/2006/main">
  <p:cm authorId="1" dt="2021-08-27T14:33:17.706" idx="1">
    <p:pos x="10" y="10"/>
    <p:text>Get higher res version</p:text>
    <p:extLst>
      <p:ext uri="{C676402C-5697-4E1C-873F-D02D1690AC5C}">
        <p15:threadingInfo xmlns:p15="http://schemas.microsoft.com/office/powerpoint/2012/main" timeZoneBias="-6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E6DC3F7-398A-4FF0-8C9D-55293C542DEC}" type="datetimeFigureOut">
              <a:rPr lang="en-GB" smtClean="0"/>
              <a:t>21/10/2021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FEFF18-1B08-46DD-A0B7-1AF5F2B1BDF3}" type="slidenum">
              <a:rPr lang="en-GB" smtClean="0"/>
              <a:t>‹#›</a:t>
            </a:fld>
            <a:endParaRPr lang="en-GB"/>
          </a:p>
        </p:txBody>
      </p:sp>
    </p:spTree>
    <p:extLst>
      <p:ext uri="{BB962C8B-B14F-4D97-AF65-F5344CB8AC3E}">
        <p14:creationId xmlns:p14="http://schemas.microsoft.com/office/powerpoint/2010/main" val="1156088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Tony</a:t>
            </a:r>
          </a:p>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57FF876-FC3E-3944-8D00-7B940E552E3C}"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6500866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1,2,4: Terminal Model</a:t>
            </a:r>
          </a:p>
          <a:p>
            <a:r>
              <a:rPr lang="en-US">
                <a:cs typeface="Calibri"/>
              </a:rPr>
              <a:t>5: Offtake Model</a:t>
            </a:r>
          </a:p>
          <a:p>
            <a:r>
              <a:rPr lang="en-US">
                <a:cs typeface="Calibri"/>
              </a:rPr>
              <a:t>6: Block Valve Model</a:t>
            </a:r>
          </a:p>
          <a:p>
            <a:endParaRPr lang="en-US">
              <a:cs typeface="Calibri"/>
            </a:endParaRPr>
          </a:p>
          <a:p>
            <a:r>
              <a:rPr lang="en-US">
                <a:cs typeface="Calibri"/>
              </a:rPr>
              <a:t>1: High Pressure Inlet connected to 48" hydrogen storage vessel (H21 + </a:t>
            </a:r>
            <a:r>
              <a:rPr lang="en-US" err="1">
                <a:cs typeface="Calibri"/>
              </a:rPr>
              <a:t>Hystreet</a:t>
            </a:r>
            <a:r>
              <a:rPr lang="en-US">
                <a:cs typeface="Calibri"/>
              </a:rPr>
              <a:t> are connected to other end of HP Inlet)</a:t>
            </a:r>
          </a:p>
          <a:p>
            <a:r>
              <a:rPr lang="en-US">
                <a:cs typeface="Calibri"/>
              </a:rPr>
              <a:t>2: Double Block and Bleed Ball Valve Arrangement, including one acting as a "</a:t>
            </a:r>
            <a:r>
              <a:rPr lang="en-US" err="1">
                <a:cs typeface="Calibri"/>
              </a:rPr>
              <a:t>Slamshut</a:t>
            </a:r>
            <a:r>
              <a:rPr lang="en-US">
                <a:cs typeface="Calibri"/>
              </a:rPr>
              <a:t>" Electrically Actuated ball valve: prevent overpressure gas flowing back to compressor/HP storage.</a:t>
            </a:r>
          </a:p>
          <a:p>
            <a:r>
              <a:rPr lang="en-US">
                <a:cs typeface="Calibri"/>
              </a:rPr>
              <a:t>3: Vent Stack Arrangement to enable FutureGrid facility to be vented using a controlled venting procedure, and to assess the noise and venting procedure for hydrogen</a:t>
            </a:r>
          </a:p>
          <a:p>
            <a:r>
              <a:rPr lang="en-US">
                <a:cs typeface="Calibri"/>
              </a:rPr>
              <a:t>4: Filters to capture any oils/grease from compressor, and assess DP across when in hydrogen; Twin Stream Ultrasonic Meters with flow computers to calculate flow rates for facility which are logged</a:t>
            </a:r>
          </a:p>
          <a:p>
            <a:r>
              <a:rPr lang="en-US">
                <a:cs typeface="Calibri"/>
              </a:rPr>
              <a:t>5: Offtake arrangement: where GDN's/Power Stations receive gas from. Includes: Filters, Orifice Plate Meters, Gas Quality Sampling point + chromatograph (to confirm specification of gas), Heat Exchanger + Modular </a:t>
            </a:r>
            <a:r>
              <a:rPr lang="en-US" err="1">
                <a:cs typeface="Calibri"/>
              </a:rPr>
              <a:t>Boilerhouse</a:t>
            </a:r>
            <a:r>
              <a:rPr lang="en-US">
                <a:cs typeface="Calibri"/>
              </a:rPr>
              <a:t>, </a:t>
            </a:r>
            <a:r>
              <a:rPr lang="en-US" err="1">
                <a:cs typeface="Calibri"/>
              </a:rPr>
              <a:t>Slamshut</a:t>
            </a:r>
            <a:r>
              <a:rPr lang="en-US">
                <a:cs typeface="Calibri"/>
              </a:rPr>
              <a:t> and Regulator skid (</a:t>
            </a:r>
            <a:r>
              <a:rPr lang="en-US" err="1">
                <a:cs typeface="Calibri"/>
              </a:rPr>
              <a:t>Slamshut</a:t>
            </a:r>
            <a:r>
              <a:rPr lang="en-US">
                <a:cs typeface="Calibri"/>
              </a:rPr>
              <a:t>: acts as safety device to prevent </a:t>
            </a:r>
            <a:r>
              <a:rPr lang="en-US" err="1">
                <a:cs typeface="Calibri"/>
              </a:rPr>
              <a:t>overpressured</a:t>
            </a:r>
            <a:r>
              <a:rPr lang="en-US">
                <a:cs typeface="Calibri"/>
              </a:rPr>
              <a:t> gas going into downstream; Regulators: to control pressure to a fixed setting entering downstream)</a:t>
            </a:r>
          </a:p>
          <a:p>
            <a:r>
              <a:rPr lang="en-US">
                <a:cs typeface="Calibri"/>
              </a:rPr>
              <a:t>6: Block Valve arrangement: 36" ball valve with 18” bypass line, to demonstrate capability of critical valves which are used to isolate NTS pipelines in event of an emergency. Outlet of site also includes an 8" Flow Control Valve. This means that the FutureGrid facility can be run as either Pressure Control (via 5) or Flow/Volumetric Control (via 6). </a:t>
            </a:r>
          </a:p>
          <a:p>
            <a:r>
              <a:rPr lang="en-US">
                <a:cs typeface="Calibri"/>
              </a:rPr>
              <a:t>7: Low Pressure hydrogen store for outlet of Offtake (5)</a:t>
            </a:r>
          </a:p>
          <a:p>
            <a:r>
              <a:rPr lang="en-US">
                <a:cs typeface="Calibri"/>
              </a:rPr>
              <a:t>8: Recompression Rig: Fully contained recompression rig to generate flows required to mimic demand on the NTS and allow for operational data to be gathered on FutureGrid facility.</a:t>
            </a:r>
          </a:p>
        </p:txBody>
      </p:sp>
      <p:sp>
        <p:nvSpPr>
          <p:cNvPr id="4" name="Slide Number Placeholder 3"/>
          <p:cNvSpPr>
            <a:spLocks noGrp="1"/>
          </p:cNvSpPr>
          <p:nvPr>
            <p:ph type="sldNum" sz="quarter" idx="5"/>
          </p:nvPr>
        </p:nvSpPr>
        <p:spPr/>
        <p:txBody>
          <a:bodyPr/>
          <a:lstStyle/>
          <a:p>
            <a:fld id="{743F733E-19FF-0146-AB81-3D984B25BA32}" type="slidenum">
              <a:rPr lang="en-US" smtClean="0"/>
              <a:t>8</a:t>
            </a:fld>
            <a:endParaRPr lang="en-US"/>
          </a:p>
        </p:txBody>
      </p:sp>
    </p:spTree>
    <p:extLst>
      <p:ext uri="{BB962C8B-B14F-4D97-AF65-F5344CB8AC3E}">
        <p14:creationId xmlns:p14="http://schemas.microsoft.com/office/powerpoint/2010/main" val="9716675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Order of the animation: </a:t>
            </a:r>
          </a:p>
          <a:p>
            <a:pPr marL="342900" indent="-342900">
              <a:buAutoNum type="arabicPeriod"/>
            </a:pPr>
            <a:r>
              <a:rPr lang="en-GB"/>
              <a:t>Entry point</a:t>
            </a:r>
          </a:p>
          <a:p>
            <a:pPr marL="342900" indent="-342900">
              <a:buAutoNum type="arabicPeriod"/>
            </a:pPr>
            <a:r>
              <a:rPr lang="en-GB"/>
              <a:t>Block valve </a:t>
            </a:r>
          </a:p>
          <a:p>
            <a:pPr marL="342900" indent="-342900">
              <a:buAutoNum type="arabicPeriod"/>
            </a:pPr>
            <a:r>
              <a:rPr lang="en-GB"/>
              <a:t>Pipeline</a:t>
            </a:r>
          </a:p>
          <a:p>
            <a:pPr marL="342900" indent="-342900">
              <a:buAutoNum type="arabicPeriod"/>
            </a:pPr>
            <a:r>
              <a:rPr lang="en-GB"/>
              <a:t>Exit point </a:t>
            </a:r>
          </a:p>
          <a:p>
            <a:r>
              <a:rPr lang="en-GB"/>
              <a:t>Don’t call out the specific asset types. </a:t>
            </a:r>
          </a:p>
          <a:p>
            <a:r>
              <a:rPr lang="en-GB"/>
              <a:t>Highlight that a representative range of assets due to be decommissioned in early RIIO-2 will be repurposed from various places on the NTS, to build the test facility. </a:t>
            </a:r>
          </a:p>
          <a:p>
            <a:r>
              <a:rPr lang="en-GB"/>
              <a:t>The map on the right shows where we expect these assets to come from, for each element of the facility. </a:t>
            </a:r>
          </a:p>
          <a:p>
            <a:r>
              <a:rPr lang="en-GB"/>
              <a:t>The exit point will allow gas to either be recirculated around the test network, or redirected to the H21 distribution facility.  </a:t>
            </a: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ts val="600"/>
              </a:spcAft>
              <a:buClr>
                <a:srgbClr val="000000"/>
              </a:buClr>
              <a:buSzTx/>
              <a:buFontTx/>
              <a:buNone/>
              <a:tabLst/>
              <a:defRPr/>
            </a:pPr>
            <a:fld id="{DD779895-3E67-4CB8-BE0C-23F3FD5FF7F3}" type="slidenum">
              <a:rPr kumimoji="0" lang="en-GB" sz="1200" b="1" i="0" u="none" strike="noStrike" kern="0" cap="none" spc="0" normalizeH="0" baseline="0" noProof="0" smtClean="0">
                <a:ln>
                  <a:noFill/>
                </a:ln>
                <a:solidFill>
                  <a:srgbClr val="BBE0E3"/>
                </a:solidFill>
                <a:effectLst/>
                <a:uLnTx/>
                <a:uFillTx/>
                <a:latin typeface="Calibri"/>
                <a:ea typeface="+mn-ea"/>
                <a:cs typeface="+mn-cs"/>
              </a:rPr>
              <a:pPr marL="0" marR="0" lvl="0" indent="0" algn="r" defTabSz="914400" rtl="0" eaLnBrk="1" fontAlgn="base" latinLnBrk="0" hangingPunct="1">
                <a:lnSpc>
                  <a:spcPct val="100000"/>
                </a:lnSpc>
                <a:spcBef>
                  <a:spcPct val="0"/>
                </a:spcBef>
                <a:spcAft>
                  <a:spcPts val="600"/>
                </a:spcAft>
                <a:buClr>
                  <a:srgbClr val="000000"/>
                </a:buClr>
                <a:buSzTx/>
                <a:buFontTx/>
                <a:buNone/>
                <a:tabLst/>
                <a:defRPr/>
              </a:pPr>
              <a:t>9</a:t>
            </a:fld>
            <a:endParaRPr kumimoji="0" lang="en-GB" sz="1200" b="1" i="0" u="none" strike="noStrike" kern="0" cap="none" spc="0" normalizeH="0" baseline="0" noProof="0">
              <a:ln>
                <a:noFill/>
              </a:ln>
              <a:solidFill>
                <a:srgbClr val="BBE0E3"/>
              </a:solidFill>
              <a:effectLst/>
              <a:uLnTx/>
              <a:uFillTx/>
              <a:latin typeface="Calibri"/>
              <a:ea typeface="+mn-ea"/>
              <a:cs typeface="+mn-cs"/>
            </a:endParaRPr>
          </a:p>
        </p:txBody>
      </p:sp>
    </p:spTree>
    <p:extLst>
      <p:ext uri="{BB962C8B-B14F-4D97-AF65-F5344CB8AC3E}">
        <p14:creationId xmlns:p14="http://schemas.microsoft.com/office/powerpoint/2010/main" val="15059241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43F733E-19FF-0146-AB81-3D984B25BA32}"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5505072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C27F52-3FEE-40DD-BFD2-724225F7B900}"/>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F4B54C0-0B4C-4DF7-8C42-C41CC75880F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0D4ECA1B-00FD-4578-B255-B040FB25E50A}"/>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5" name="Footer Placeholder 4">
            <a:extLst>
              <a:ext uri="{FF2B5EF4-FFF2-40B4-BE49-F238E27FC236}">
                <a16:creationId xmlns:a16="http://schemas.microsoft.com/office/drawing/2014/main" id="{600B738F-F44E-4978-BAC4-BCEDA688BB6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67EC6C-9E59-4C20-B6DE-A67C9525A184}"/>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27827764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4965CE-3E65-4DC9-AA31-A6EC242D27AF}"/>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590380D3-46F1-4073-BAC0-FB5179279E28}"/>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F1593CA9-224A-46D5-BE8B-DE3A67E52BCE}"/>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5" name="Footer Placeholder 4">
            <a:extLst>
              <a:ext uri="{FF2B5EF4-FFF2-40B4-BE49-F238E27FC236}">
                <a16:creationId xmlns:a16="http://schemas.microsoft.com/office/drawing/2014/main" id="{7C547959-1B2F-4570-9C34-474B040B0D7D}"/>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3E9B195C-E0CD-4994-8C7A-3184068237CD}"/>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107021511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06606B7-D8F7-412C-92E2-E4A376DE67A9}"/>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19B25D59-4151-49C1-B115-EEA91632FC7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C4133BC7-D0F1-45AB-B991-0C6547A57B4A}"/>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5" name="Footer Placeholder 4">
            <a:extLst>
              <a:ext uri="{FF2B5EF4-FFF2-40B4-BE49-F238E27FC236}">
                <a16:creationId xmlns:a16="http://schemas.microsoft.com/office/drawing/2014/main" id="{A5343328-4782-4EAB-88A3-BE91A1B99DF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83F38BE5-FABA-4D91-A3CD-22BE47D256FF}"/>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20007005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Full chart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D820A5-9B9A-4B03-84D6-6834D49C12D6}"/>
              </a:ext>
            </a:extLst>
          </p:cNvPr>
          <p:cNvSpPr>
            <a:spLocks noGrp="1"/>
          </p:cNvSpPr>
          <p:nvPr>
            <p:ph type="title"/>
          </p:nvPr>
        </p:nvSpPr>
        <p:spPr/>
        <p:txBody>
          <a:bodyPr/>
          <a:lstStyle/>
          <a:p>
            <a:r>
              <a:rPr lang="en-US"/>
              <a:t>Click to edit Master title style</a:t>
            </a:r>
            <a:endParaRPr lang="en-GB"/>
          </a:p>
        </p:txBody>
      </p:sp>
      <p:sp>
        <p:nvSpPr>
          <p:cNvPr id="4" name="Chart Placeholder 5">
            <a:extLst>
              <a:ext uri="{FF2B5EF4-FFF2-40B4-BE49-F238E27FC236}">
                <a16:creationId xmlns:a16="http://schemas.microsoft.com/office/drawing/2014/main" id="{BB756EA4-8862-4B57-AC57-F64C8CF382CB}"/>
              </a:ext>
            </a:extLst>
          </p:cNvPr>
          <p:cNvSpPr>
            <a:spLocks noGrp="1"/>
          </p:cNvSpPr>
          <p:nvPr>
            <p:ph type="chart" sz="quarter" idx="15" hasCustomPrompt="1"/>
          </p:nvPr>
        </p:nvSpPr>
        <p:spPr>
          <a:xfrm>
            <a:off x="431800" y="1416667"/>
            <a:ext cx="11328000" cy="4605251"/>
          </a:xfrm>
          <a:prstGeom prst="rect">
            <a:avLst/>
          </a:prstGeom>
        </p:spPr>
        <p:txBody>
          <a:bodyPr>
            <a:noAutofit/>
          </a:bodyPr>
          <a:lstStyle>
            <a:lvl1pPr>
              <a:defRPr>
                <a:solidFill>
                  <a:schemeClr val="accent1"/>
                </a:solidFill>
              </a:defRPr>
            </a:lvl1pPr>
          </a:lstStyle>
          <a:p>
            <a:r>
              <a:rPr lang="en-GB"/>
              <a:t> </a:t>
            </a:r>
          </a:p>
        </p:txBody>
      </p:sp>
      <p:sp>
        <p:nvSpPr>
          <p:cNvPr id="6" name="Footer Placeholder 2">
            <a:extLst>
              <a:ext uri="{FF2B5EF4-FFF2-40B4-BE49-F238E27FC236}">
                <a16:creationId xmlns:a16="http://schemas.microsoft.com/office/drawing/2014/main" id="{191E4EDE-F73E-4D47-BE09-9DA6C9935901}"/>
              </a:ext>
            </a:extLst>
          </p:cNvPr>
          <p:cNvSpPr>
            <a:spLocks noGrp="1"/>
          </p:cNvSpPr>
          <p:nvPr>
            <p:ph type="ftr" sz="quarter" idx="10"/>
          </p:nvPr>
        </p:nvSpPr>
        <p:spPr>
          <a:xfrm>
            <a:off x="1646451" y="6320502"/>
            <a:ext cx="9593887" cy="225767"/>
          </a:xfrm>
        </p:spPr>
        <p:txBody>
          <a:bodyPr/>
          <a:lstStyle>
            <a:lvl1pPr>
              <a:defRPr b="0"/>
            </a:lvl1pPr>
          </a:lstStyle>
          <a:p>
            <a:pPr>
              <a:tabLst>
                <a:tab pos="1318651" algn="l"/>
              </a:tabLst>
            </a:pPr>
            <a:r>
              <a:rPr lang="fr-FR"/>
              <a:t>| [Insert document title] | [Insert date]</a:t>
            </a:r>
          </a:p>
        </p:txBody>
      </p:sp>
      <p:sp>
        <p:nvSpPr>
          <p:cNvPr id="12" name="Guidance note">
            <a:extLst>
              <a:ext uri="{FF2B5EF4-FFF2-40B4-BE49-F238E27FC236}">
                <a16:creationId xmlns:a16="http://schemas.microsoft.com/office/drawing/2014/main" id="{DF4D906A-19FE-4A37-9F71-EBD603DB8313}"/>
              </a:ext>
            </a:extLst>
          </p:cNvPr>
          <p:cNvSpPr/>
          <p:nvPr userDrawn="1"/>
        </p:nvSpPr>
        <p:spPr>
          <a:xfrm>
            <a:off x="12275233" y="1"/>
            <a:ext cx="2706315" cy="1328044"/>
          </a:xfrm>
          <a:prstGeom prst="rect">
            <a:avLst/>
          </a:prstGeom>
          <a:solidFill>
            <a:sysClr val="window" lastClr="FFFFFF">
              <a:lumMod val="95000"/>
            </a:sysClr>
          </a:solidFill>
          <a:ln w="6350" cap="flat" cmpd="sng" algn="ctr">
            <a:noFill/>
            <a:prstDash val="solid"/>
            <a:miter lim="800000"/>
          </a:ln>
          <a:effectLst/>
        </p:spPr>
        <p:txBody>
          <a:bodyPr wrap="square" lIns="48000" tIns="48000" rIns="48000" bIns="48000" rtlCol="0" anchor="t" anchorCtr="0">
            <a:spAutoFit/>
          </a:bodyPr>
          <a:lstStyle/>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Insert a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chart icon and select the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On the Insert tab choose ‘Chart’ and from the available options choose the type of chart you require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Format the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the chart title text box</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source and notes</a:t>
            </a:r>
          </a:p>
          <a:p>
            <a:pPr marL="0" marR="0" lvl="2" indent="0" defTabSz="1219170" eaLnBrk="1" fontAlgn="auto" latinLnBrk="0" hangingPunct="1">
              <a:lnSpc>
                <a:spcPct val="100000"/>
              </a:lnSpc>
              <a:spcBef>
                <a:spcPts val="0"/>
              </a:spcBef>
              <a:spcAft>
                <a:spcPts val="0"/>
              </a:spcAft>
              <a:buClr>
                <a:srgbClr val="4472C4"/>
              </a:buClr>
              <a:buSzTx/>
              <a:buFont typeface="Arial" panose="020B0604020202020204" pitchFamily="34" charset="0"/>
              <a:buNone/>
              <a:tabLst/>
              <a:defRPr/>
            </a:pPr>
            <a:r>
              <a:rPr kumimoji="0" lang="en-GB" sz="800" b="1"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Update existing chart</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Click on the existing chart and delete</a:t>
            </a:r>
          </a:p>
          <a:p>
            <a:pPr marL="120648" marR="0" lvl="2" indent="-120648" algn="l" defTabSz="1219170" rtl="0" eaLnBrk="1" fontAlgn="auto" latinLnBrk="0" hangingPunct="1">
              <a:lnSpc>
                <a:spcPct val="100000"/>
              </a:lnSpc>
              <a:spcBef>
                <a:spcPts val="0"/>
              </a:spcBef>
              <a:spcAft>
                <a:spcPts val="0"/>
              </a:spcAft>
              <a:buClr>
                <a:prstClr val="black"/>
              </a:buClr>
              <a:buSzTx/>
              <a:buFont typeface="Arial" panose="020B0604020202020204" pitchFamily="34" charset="0"/>
              <a:buChar char="•"/>
              <a:tabLst/>
              <a:defRPr/>
            </a:pPr>
            <a:r>
              <a:rPr kumimoji="0" lang="en-GB" sz="800" b="0" i="0" u="none" strike="noStrike" kern="1200" cap="none" spc="0" normalizeH="0" baseline="0" noProof="0">
                <a:ln>
                  <a:noFill/>
                </a:ln>
                <a:solidFill>
                  <a:prstClr val="black"/>
                </a:solidFill>
                <a:effectLst/>
                <a:uLnTx/>
                <a:uFillTx/>
                <a:latin typeface="Calibri" panose="020F0502020204030204"/>
                <a:ea typeface="+mn-ea"/>
                <a:cs typeface="Arial" panose="020B0604020202020204" pitchFamily="34" charset="0"/>
              </a:rPr>
              <a:t>Follow steps for inserting a chart above</a:t>
            </a:r>
          </a:p>
        </p:txBody>
      </p:sp>
    </p:spTree>
    <p:extLst>
      <p:ext uri="{BB962C8B-B14F-4D97-AF65-F5344CB8AC3E}">
        <p14:creationId xmlns:p14="http://schemas.microsoft.com/office/powerpoint/2010/main" val="3078599988"/>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29E34E-AAC1-44EE-A6C7-675ADFCAC643}"/>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B6AF0FDF-EF66-4547-BBF2-72A11B58B239}"/>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1C34C7E4-34AD-4D28-8291-B39EC0938423}"/>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5" name="Footer Placeholder 4">
            <a:extLst>
              <a:ext uri="{FF2B5EF4-FFF2-40B4-BE49-F238E27FC236}">
                <a16:creationId xmlns:a16="http://schemas.microsoft.com/office/drawing/2014/main" id="{B570AACE-7422-494A-B277-32E6CAC577BE}"/>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AEF22889-6073-446C-A76A-3356305270A6}"/>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27184990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F4C8E3-B465-49A2-9F5D-38B4096E517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B46B9AEB-0B1F-4557-9D86-A88D28551D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51F8B607-7FF8-4A4F-B1B0-96785E3949F0}"/>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5" name="Footer Placeholder 4">
            <a:extLst>
              <a:ext uri="{FF2B5EF4-FFF2-40B4-BE49-F238E27FC236}">
                <a16:creationId xmlns:a16="http://schemas.microsoft.com/office/drawing/2014/main" id="{4A526C64-3F0C-4CF0-9BCF-2E74CE37303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8C17B99-F08D-4DDC-BECF-CCC3145A6EB6}"/>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2319981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73D2D0-061E-4890-AFE1-9070CAA066C5}"/>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FC511C55-34FB-4592-B3B0-6C2EFB95AD7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0815181E-FC96-4DF1-8BBE-E4835F329C38}"/>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26B43F7F-D68B-4E21-99D5-B7E49DB1ECFC}"/>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6" name="Footer Placeholder 5">
            <a:extLst>
              <a:ext uri="{FF2B5EF4-FFF2-40B4-BE49-F238E27FC236}">
                <a16:creationId xmlns:a16="http://schemas.microsoft.com/office/drawing/2014/main" id="{82517104-74AB-4881-8A9E-2B3368AF7DC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5A6D1395-846F-48BD-9A9A-5784DC9F2C32}"/>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347501716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1F3E6-E6DB-4BEA-B8C9-3ACDEBC204CD}"/>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5263F7F4-5C9E-457C-9CDD-FFB46010EB7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58BDF660-AAB2-44E8-B63C-DC7ABC9FE6C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8448CD03-7A18-47EA-AD04-CEACE84B5394}"/>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61E3794-E7BD-4D1C-82A3-B5AE6887E5A7}"/>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3BD2958C-D024-41FB-9D25-605FD6B28F20}"/>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8" name="Footer Placeholder 7">
            <a:extLst>
              <a:ext uri="{FF2B5EF4-FFF2-40B4-BE49-F238E27FC236}">
                <a16:creationId xmlns:a16="http://schemas.microsoft.com/office/drawing/2014/main" id="{EFC56310-0DE1-4FA5-9FA1-B7404219643B}"/>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5818D2C7-B96F-4A57-AEF6-3AC888B26C8D}"/>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38579005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5BA700-3C2E-44ED-AD77-A5677EE552B6}"/>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8B52D7F2-C899-4649-BB3C-5705BF815DD0}"/>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4" name="Footer Placeholder 3">
            <a:extLst>
              <a:ext uri="{FF2B5EF4-FFF2-40B4-BE49-F238E27FC236}">
                <a16:creationId xmlns:a16="http://schemas.microsoft.com/office/drawing/2014/main" id="{A1891572-64A1-4084-813C-B401FDF1E665}"/>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1EF85BD3-95E2-4241-8D75-845F71821F2B}"/>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33362731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A0D90EE-79E8-425B-890E-9B0A87840C93}"/>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3" name="Footer Placeholder 2">
            <a:extLst>
              <a:ext uri="{FF2B5EF4-FFF2-40B4-BE49-F238E27FC236}">
                <a16:creationId xmlns:a16="http://schemas.microsoft.com/office/drawing/2014/main" id="{563EFFD7-5809-4E95-BC1C-F0ED85AFBFEF}"/>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44595F2C-0865-4EE5-A983-79C123E8549B}"/>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328458498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92AD73-AB3C-476C-9698-F253FD9B19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EA1F6EBD-68D3-4EF4-9447-CE883CE1A79D}"/>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61C30CB1-15DC-444A-ABBC-6C239DEEA32A}"/>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ACCE8C-3046-48A4-B820-0E641E4C43F7}"/>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6" name="Footer Placeholder 5">
            <a:extLst>
              <a:ext uri="{FF2B5EF4-FFF2-40B4-BE49-F238E27FC236}">
                <a16:creationId xmlns:a16="http://schemas.microsoft.com/office/drawing/2014/main" id="{797B11FF-DC0C-4C89-9DFA-871D16252EAC}"/>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D0894D0E-0CD5-40E4-8434-22CF24E4D58A}"/>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558783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23D9D7-738F-4370-9280-F25C229E3BA2}"/>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D3AEFFC5-C0ED-4A6E-A8D5-ADE15268C8A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38721579-3E86-4B38-A737-DE15ED51D72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34AE0C-6071-4BE3-A516-D5B33A08D8E9}"/>
              </a:ext>
            </a:extLst>
          </p:cNvPr>
          <p:cNvSpPr>
            <a:spLocks noGrp="1"/>
          </p:cNvSpPr>
          <p:nvPr>
            <p:ph type="dt" sz="half" idx="10"/>
          </p:nvPr>
        </p:nvSpPr>
        <p:spPr/>
        <p:txBody>
          <a:bodyPr/>
          <a:lstStyle/>
          <a:p>
            <a:fld id="{E9CF07A0-D775-4790-8949-128E8778A829}" type="datetimeFigureOut">
              <a:rPr lang="en-GB" smtClean="0"/>
              <a:t>21/10/2021</a:t>
            </a:fld>
            <a:endParaRPr lang="en-GB"/>
          </a:p>
        </p:txBody>
      </p:sp>
      <p:sp>
        <p:nvSpPr>
          <p:cNvPr id="6" name="Footer Placeholder 5">
            <a:extLst>
              <a:ext uri="{FF2B5EF4-FFF2-40B4-BE49-F238E27FC236}">
                <a16:creationId xmlns:a16="http://schemas.microsoft.com/office/drawing/2014/main" id="{040AB3AC-C4FC-481C-9D26-7272AB7ABF1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44CB03AE-A6D3-4E72-85C9-ED446CA433BF}"/>
              </a:ext>
            </a:extLst>
          </p:cNvPr>
          <p:cNvSpPr>
            <a:spLocks noGrp="1"/>
          </p:cNvSpPr>
          <p:nvPr>
            <p:ph type="sldNum" sz="quarter" idx="12"/>
          </p:nvPr>
        </p:nvSpPr>
        <p:spPr/>
        <p:txBody>
          <a:bodyPr/>
          <a:lstStyle/>
          <a:p>
            <a:fld id="{6B3F60CA-0E2B-4510-A366-F8F02B91D91B}" type="slidenum">
              <a:rPr lang="en-GB" smtClean="0"/>
              <a:t>‹#›</a:t>
            </a:fld>
            <a:endParaRPr lang="en-GB"/>
          </a:p>
        </p:txBody>
      </p:sp>
    </p:spTree>
    <p:extLst>
      <p:ext uri="{BB962C8B-B14F-4D97-AF65-F5344CB8AC3E}">
        <p14:creationId xmlns:p14="http://schemas.microsoft.com/office/powerpoint/2010/main" val="366439774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FBB56DC-21AF-413B-8249-80BECAE36BF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BA66788B-44FB-41A0-B978-42FF450256A7}"/>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DEC277D5-460E-4E5E-B262-21388BD679E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9CF07A0-D775-4790-8949-128E8778A829}" type="datetimeFigureOut">
              <a:rPr lang="en-GB" smtClean="0"/>
              <a:t>21/10/2021</a:t>
            </a:fld>
            <a:endParaRPr lang="en-GB"/>
          </a:p>
        </p:txBody>
      </p:sp>
      <p:sp>
        <p:nvSpPr>
          <p:cNvPr id="5" name="Footer Placeholder 4">
            <a:extLst>
              <a:ext uri="{FF2B5EF4-FFF2-40B4-BE49-F238E27FC236}">
                <a16:creationId xmlns:a16="http://schemas.microsoft.com/office/drawing/2014/main" id="{00F74DA5-8735-4DAC-81D2-067BCDF7B23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CEFF4F2-1411-43F8-AE76-73B631C307C2}"/>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3F60CA-0E2B-4510-A366-F8F02B91D91B}" type="slidenum">
              <a:rPr lang="en-GB" smtClean="0"/>
              <a:t>‹#›</a:t>
            </a:fld>
            <a:endParaRPr lang="en-GB"/>
          </a:p>
        </p:txBody>
      </p:sp>
    </p:spTree>
    <p:extLst>
      <p:ext uri="{BB962C8B-B14F-4D97-AF65-F5344CB8AC3E}">
        <p14:creationId xmlns:p14="http://schemas.microsoft.com/office/powerpoint/2010/main" val="174778468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microsoft.com/office/2007/relationships/hdphoto" Target="../media/hdphoto1.wdp"/></Relationships>
</file>

<file path=ppt/slides/_rels/slide10.xml.rels><?xml version="1.0" encoding="UTF-8" standalone="yes"?>
<Relationships xmlns="http://schemas.openxmlformats.org/package/2006/relationships"><Relationship Id="rId8" Type="http://schemas.openxmlformats.org/officeDocument/2006/relationships/image" Target="../media/image52.png"/><Relationship Id="rId3" Type="http://schemas.microsoft.com/office/2007/relationships/hdphoto" Target="../media/hdphoto1.wdp"/><Relationship Id="rId7" Type="http://schemas.openxmlformats.org/officeDocument/2006/relationships/image" Target="../media/image51.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0.png"/><Relationship Id="rId11" Type="http://schemas.openxmlformats.org/officeDocument/2006/relationships/image" Target="../media/image55.png"/><Relationship Id="rId5" Type="http://schemas.openxmlformats.org/officeDocument/2006/relationships/image" Target="../media/image49.png"/><Relationship Id="rId10" Type="http://schemas.openxmlformats.org/officeDocument/2006/relationships/image" Target="../media/image54.png"/><Relationship Id="rId4" Type="http://schemas.openxmlformats.org/officeDocument/2006/relationships/image" Target="../media/image10.png"/><Relationship Id="rId9" Type="http://schemas.openxmlformats.org/officeDocument/2006/relationships/image" Target="../media/image53.png"/></Relationships>
</file>

<file path=ppt/slides/_rels/slide1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7.png"/><Relationship Id="rId5" Type="http://schemas.openxmlformats.org/officeDocument/2006/relationships/image" Target="../media/image56.png"/><Relationship Id="rId4" Type="http://schemas.openxmlformats.org/officeDocument/2006/relationships/image" Target="../media/image10.png"/></Relationships>
</file>

<file path=ppt/slides/_rels/slide12.xml.rels><?xml version="1.0" encoding="UTF-8" standalone="yes"?>
<Relationships xmlns="http://schemas.openxmlformats.org/package/2006/relationships"><Relationship Id="rId8" Type="http://schemas.openxmlformats.org/officeDocument/2006/relationships/image" Target="../media/image59.png"/><Relationship Id="rId3" Type="http://schemas.openxmlformats.org/officeDocument/2006/relationships/image" Target="../media/image2.png"/><Relationship Id="rId7" Type="http://schemas.microsoft.com/office/2007/relationships/hdphoto" Target="../media/hdphoto8.wdp"/><Relationship Id="rId12" Type="http://schemas.openxmlformats.org/officeDocument/2006/relationships/image" Target="../media/image62.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58.png"/><Relationship Id="rId11" Type="http://schemas.microsoft.com/office/2007/relationships/hdphoto" Target="../media/hdphoto9.wdp"/><Relationship Id="rId5" Type="http://schemas.openxmlformats.org/officeDocument/2006/relationships/image" Target="../media/image10.png"/><Relationship Id="rId10" Type="http://schemas.openxmlformats.org/officeDocument/2006/relationships/image" Target="../media/image61.png"/><Relationship Id="rId4" Type="http://schemas.microsoft.com/office/2007/relationships/hdphoto" Target="../media/hdphoto1.wdp"/><Relationship Id="rId9" Type="http://schemas.openxmlformats.org/officeDocument/2006/relationships/image" Target="../media/image60.png"/></Relationships>
</file>

<file path=ppt/slides/_rels/slide13.xml.rels><?xml version="1.0" encoding="UTF-8" standalone="yes"?>
<Relationships xmlns="http://schemas.openxmlformats.org/package/2006/relationships"><Relationship Id="rId3" Type="http://schemas.microsoft.com/office/2007/relationships/hdphoto" Target="../media/hdphoto10.wdp"/><Relationship Id="rId2" Type="http://schemas.openxmlformats.org/officeDocument/2006/relationships/image" Target="../media/image6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67.png"/><Relationship Id="rId3" Type="http://schemas.microsoft.com/office/2007/relationships/hdphoto" Target="../media/hdphoto1.wdp"/><Relationship Id="rId7" Type="http://schemas.openxmlformats.org/officeDocument/2006/relationships/image" Target="../media/image66.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5.jpeg"/><Relationship Id="rId5" Type="http://schemas.openxmlformats.org/officeDocument/2006/relationships/image" Target="../media/image64.jpeg"/><Relationship Id="rId4" Type="http://schemas.openxmlformats.org/officeDocument/2006/relationships/image" Target="../media/image10.png"/><Relationship Id="rId9" Type="http://schemas.openxmlformats.org/officeDocument/2006/relationships/image" Target="../media/image68.png"/></Relationships>
</file>

<file path=ppt/slides/_rels/slide15.xml.rels><?xml version="1.0" encoding="UTF-8" standalone="yes"?>
<Relationships xmlns="http://schemas.openxmlformats.org/package/2006/relationships"><Relationship Id="rId3" Type="http://schemas.openxmlformats.org/officeDocument/2006/relationships/image" Target="../media/image70.png"/><Relationship Id="rId7" Type="http://schemas.openxmlformats.org/officeDocument/2006/relationships/image" Target="../media/image74.png"/><Relationship Id="rId2" Type="http://schemas.openxmlformats.org/officeDocument/2006/relationships/image" Target="../media/image69.png"/><Relationship Id="rId1" Type="http://schemas.openxmlformats.org/officeDocument/2006/relationships/slideLayout" Target="../slideLayouts/slideLayout2.xml"/><Relationship Id="rId6" Type="http://schemas.openxmlformats.org/officeDocument/2006/relationships/image" Target="../media/image73.png"/><Relationship Id="rId5" Type="http://schemas.openxmlformats.org/officeDocument/2006/relationships/image" Target="../media/image72.jpeg"/><Relationship Id="rId4" Type="http://schemas.openxmlformats.org/officeDocument/2006/relationships/image" Target="../media/image71.jpeg"/></Relationships>
</file>

<file path=ppt/slides/_rels/slide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microsoft.com/office/2007/relationships/hdphoto" Target="../media/hdphoto1.wdp"/><Relationship Id="rId7"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1.xml"/><Relationship Id="rId6" Type="http://schemas.microsoft.com/office/2007/relationships/hdphoto" Target="../media/hdphoto2.wdp"/><Relationship Id="rId11" Type="http://schemas.openxmlformats.org/officeDocument/2006/relationships/image" Target="../media/image10.png"/><Relationship Id="rId5" Type="http://schemas.openxmlformats.org/officeDocument/2006/relationships/image" Target="../media/image7.png"/><Relationship Id="rId10" Type="http://schemas.microsoft.com/office/2007/relationships/hdphoto" Target="../media/hdphoto4.wdp"/><Relationship Id="rId4" Type="http://schemas.openxmlformats.org/officeDocument/2006/relationships/image" Target="../media/image6.emf"/><Relationship Id="rId9" Type="http://schemas.openxmlformats.org/officeDocument/2006/relationships/image" Target="../media/image9.png"/></Relationships>
</file>

<file path=ppt/slides/_rels/slide4.xml.rels><?xml version="1.0" encoding="UTF-8" standalone="yes"?>
<Relationships xmlns="http://schemas.openxmlformats.org/package/2006/relationships"><Relationship Id="rId8" Type="http://schemas.microsoft.com/office/2007/relationships/hdphoto" Target="../media/hdphoto5.wdp"/><Relationship Id="rId13" Type="http://schemas.openxmlformats.org/officeDocument/2006/relationships/image" Target="../media/image19.jpeg"/><Relationship Id="rId3" Type="http://schemas.openxmlformats.org/officeDocument/2006/relationships/image" Target="../media/image11.jpeg"/><Relationship Id="rId7" Type="http://schemas.openxmlformats.org/officeDocument/2006/relationships/image" Target="../media/image14.png"/><Relationship Id="rId12" Type="http://schemas.openxmlformats.org/officeDocument/2006/relationships/image" Target="../media/image18.jpe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13.png"/><Relationship Id="rId11" Type="http://schemas.openxmlformats.org/officeDocument/2006/relationships/image" Target="../media/image17.jpeg"/><Relationship Id="rId5" Type="http://schemas.openxmlformats.org/officeDocument/2006/relationships/image" Target="../media/image12.png"/><Relationship Id="rId15" Type="http://schemas.openxmlformats.org/officeDocument/2006/relationships/image" Target="../media/image20.jpeg"/><Relationship Id="rId10" Type="http://schemas.openxmlformats.org/officeDocument/2006/relationships/image" Target="../media/image16.jpeg"/><Relationship Id="rId4" Type="http://schemas.openxmlformats.org/officeDocument/2006/relationships/hyperlink" Target="https://owl.excelsior.edu/educator-resources/owl-across-disciplines/owl-across-the-disciplines-grammar-and-usage/" TargetMode="External"/><Relationship Id="rId9" Type="http://schemas.openxmlformats.org/officeDocument/2006/relationships/image" Target="../media/image15.png"/><Relationship Id="rId14" Type="http://schemas.openxmlformats.org/officeDocument/2006/relationships/image" Target="../media/image10.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1.xml"/><Relationship Id="rId5" Type="http://schemas.openxmlformats.org/officeDocument/2006/relationships/image" Target="../media/image24.png"/><Relationship Id="rId4" Type="http://schemas.openxmlformats.org/officeDocument/2006/relationships/image" Target="../media/image23.png"/></Relationships>
</file>

<file path=ppt/slides/_rels/slide6.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33.png"/><Relationship Id="rId3" Type="http://schemas.openxmlformats.org/officeDocument/2006/relationships/image" Target="../media/image26.emf"/><Relationship Id="rId7" Type="http://schemas.microsoft.com/office/2007/relationships/hdphoto" Target="../media/hdphoto1.wdp"/><Relationship Id="rId12" Type="http://schemas.openxmlformats.org/officeDocument/2006/relationships/image" Target="../media/image32.png"/><Relationship Id="rId2" Type="http://schemas.openxmlformats.org/officeDocument/2006/relationships/image" Target="../media/image25.pn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31.png"/><Relationship Id="rId5" Type="http://schemas.openxmlformats.org/officeDocument/2006/relationships/image" Target="../media/image28.jpeg"/><Relationship Id="rId10" Type="http://schemas.openxmlformats.org/officeDocument/2006/relationships/image" Target="../media/image30.png"/><Relationship Id="rId4" Type="http://schemas.openxmlformats.org/officeDocument/2006/relationships/image" Target="../media/image27.png"/><Relationship Id="rId9" Type="http://schemas.openxmlformats.org/officeDocument/2006/relationships/image" Target="../media/image29.png"/><Relationship Id="rId14" Type="http://schemas.openxmlformats.org/officeDocument/2006/relationships/image" Target="../media/image34.png"/></Relationships>
</file>

<file path=ppt/slides/_rels/slide7.xml.rels><?xml version="1.0" encoding="UTF-8" standalone="yes"?>
<Relationships xmlns="http://schemas.openxmlformats.org/package/2006/relationships"><Relationship Id="rId8" Type="http://schemas.openxmlformats.org/officeDocument/2006/relationships/image" Target="../media/image38.png"/><Relationship Id="rId3" Type="http://schemas.microsoft.com/office/2007/relationships/hdphoto" Target="../media/hdphoto1.wdp"/><Relationship Id="rId7" Type="http://schemas.openxmlformats.org/officeDocument/2006/relationships/image" Target="../media/image37.pn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6.png"/><Relationship Id="rId11" Type="http://schemas.microsoft.com/office/2007/relationships/hdphoto" Target="../media/hdphoto7.wdp"/><Relationship Id="rId5" Type="http://schemas.openxmlformats.org/officeDocument/2006/relationships/image" Target="../media/image35.png"/><Relationship Id="rId10" Type="http://schemas.openxmlformats.org/officeDocument/2006/relationships/image" Target="../media/image39.png"/><Relationship Id="rId4" Type="http://schemas.openxmlformats.org/officeDocument/2006/relationships/image" Target="../media/image10.png"/><Relationship Id="rId9" Type="http://schemas.microsoft.com/office/2007/relationships/hdphoto" Target="../media/hdphoto6.wdp"/></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40.png"/><Relationship Id="rId5" Type="http://schemas.openxmlformats.org/officeDocument/2006/relationships/image" Target="../media/image10.png"/><Relationship Id="rId4" Type="http://schemas.microsoft.com/office/2007/relationships/hdphoto" Target="../media/hdphoto1.wdp"/></Relationships>
</file>

<file path=ppt/slides/_rels/slide9.xml.rels><?xml version="1.0" encoding="UTF-8" standalone="yes"?>
<Relationships xmlns="http://schemas.openxmlformats.org/package/2006/relationships"><Relationship Id="rId8" Type="http://schemas.openxmlformats.org/officeDocument/2006/relationships/image" Target="../media/image46.jpeg"/><Relationship Id="rId3" Type="http://schemas.openxmlformats.org/officeDocument/2006/relationships/image" Target="../media/image41.png"/><Relationship Id="rId7" Type="http://schemas.openxmlformats.org/officeDocument/2006/relationships/image" Target="../media/image45.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44.jpeg"/><Relationship Id="rId11" Type="http://schemas.openxmlformats.org/officeDocument/2006/relationships/comments" Target="../comments/comment1.xml"/><Relationship Id="rId5" Type="http://schemas.openxmlformats.org/officeDocument/2006/relationships/image" Target="../media/image43.jpeg"/><Relationship Id="rId10" Type="http://schemas.openxmlformats.org/officeDocument/2006/relationships/image" Target="../media/image48.jpeg"/><Relationship Id="rId4" Type="http://schemas.openxmlformats.org/officeDocument/2006/relationships/image" Target="../media/image42.png"/><Relationship Id="rId9" Type="http://schemas.openxmlformats.org/officeDocument/2006/relationships/image" Target="../media/image47.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iamond 3">
            <a:extLst>
              <a:ext uri="{FF2B5EF4-FFF2-40B4-BE49-F238E27FC236}">
                <a16:creationId xmlns:a16="http://schemas.microsoft.com/office/drawing/2014/main" id="{D191EC06-C07A-2548-8E09-26F21EB0F32B}"/>
              </a:ext>
            </a:extLst>
          </p:cNvPr>
          <p:cNvSpPr/>
          <p:nvPr/>
        </p:nvSpPr>
        <p:spPr bwMode="auto">
          <a:xfrm>
            <a:off x="3376558" y="-2936309"/>
            <a:ext cx="4964391" cy="4964391"/>
          </a:xfrm>
          <a:prstGeom prst="diamond">
            <a:avLst/>
          </a:prstGeom>
          <a:solidFill>
            <a:srgbClr val="0073CD"/>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5" name="Diamond 4">
            <a:extLst>
              <a:ext uri="{FF2B5EF4-FFF2-40B4-BE49-F238E27FC236}">
                <a16:creationId xmlns:a16="http://schemas.microsoft.com/office/drawing/2014/main" id="{CC1A5A3E-68A5-8541-A3F2-F91AAA08F6CC}"/>
              </a:ext>
            </a:extLst>
          </p:cNvPr>
          <p:cNvSpPr/>
          <p:nvPr/>
        </p:nvSpPr>
        <p:spPr bwMode="auto">
          <a:xfrm>
            <a:off x="3880652" y="-797454"/>
            <a:ext cx="10059445" cy="10059445"/>
          </a:xfrm>
          <a:prstGeom prst="diamond">
            <a:avLst/>
          </a:prstGeom>
          <a:solidFill>
            <a:srgbClr val="23358C"/>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6" name="Diamond 5">
            <a:extLst>
              <a:ext uri="{FF2B5EF4-FFF2-40B4-BE49-F238E27FC236}">
                <a16:creationId xmlns:a16="http://schemas.microsoft.com/office/drawing/2014/main" id="{2EEA66A3-1651-2345-9334-B4D4685A828C}"/>
              </a:ext>
            </a:extLst>
          </p:cNvPr>
          <p:cNvSpPr/>
          <p:nvPr/>
        </p:nvSpPr>
        <p:spPr bwMode="auto">
          <a:xfrm>
            <a:off x="-1565515" y="1920561"/>
            <a:ext cx="2878667" cy="2878667"/>
          </a:xfrm>
          <a:prstGeom prst="diamond">
            <a:avLst/>
          </a:prstGeom>
          <a:solidFill>
            <a:srgbClr val="0073CD"/>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7" name="Diamond 6">
            <a:extLst>
              <a:ext uri="{FF2B5EF4-FFF2-40B4-BE49-F238E27FC236}">
                <a16:creationId xmlns:a16="http://schemas.microsoft.com/office/drawing/2014/main" id="{DCA0986E-456A-424A-81E3-43F14492B778}"/>
              </a:ext>
            </a:extLst>
          </p:cNvPr>
          <p:cNvSpPr/>
          <p:nvPr/>
        </p:nvSpPr>
        <p:spPr bwMode="auto">
          <a:xfrm>
            <a:off x="-75870" y="-1368510"/>
            <a:ext cx="2466596" cy="2466596"/>
          </a:xfrm>
          <a:prstGeom prst="diamond">
            <a:avLst/>
          </a:prstGeom>
          <a:solidFill>
            <a:srgbClr val="0070C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8" name="Diamond 7">
            <a:extLst>
              <a:ext uri="{FF2B5EF4-FFF2-40B4-BE49-F238E27FC236}">
                <a16:creationId xmlns:a16="http://schemas.microsoft.com/office/drawing/2014/main" id="{C85F1D9F-9A7B-B44D-BE77-B69B2867B56A}"/>
              </a:ext>
            </a:extLst>
          </p:cNvPr>
          <p:cNvSpPr/>
          <p:nvPr/>
        </p:nvSpPr>
        <p:spPr bwMode="auto">
          <a:xfrm>
            <a:off x="10814940" y="-821565"/>
            <a:ext cx="3591968" cy="3591968"/>
          </a:xfrm>
          <a:prstGeom prst="diamond">
            <a:avLst/>
          </a:prstGeom>
          <a:solidFill>
            <a:srgbClr val="0073CD"/>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9" name="Diamond 8">
            <a:extLst>
              <a:ext uri="{FF2B5EF4-FFF2-40B4-BE49-F238E27FC236}">
                <a16:creationId xmlns:a16="http://schemas.microsoft.com/office/drawing/2014/main" id="{318E1612-38D1-6C49-8786-01B9E9467390}"/>
              </a:ext>
            </a:extLst>
          </p:cNvPr>
          <p:cNvSpPr/>
          <p:nvPr/>
        </p:nvSpPr>
        <p:spPr bwMode="auto">
          <a:xfrm>
            <a:off x="-601026" y="399092"/>
            <a:ext cx="1646681" cy="1646681"/>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10" name="Diamond 9">
            <a:extLst>
              <a:ext uri="{FF2B5EF4-FFF2-40B4-BE49-F238E27FC236}">
                <a16:creationId xmlns:a16="http://schemas.microsoft.com/office/drawing/2014/main" id="{871D63CC-CB51-1C48-9ACA-717738337828}"/>
              </a:ext>
            </a:extLst>
          </p:cNvPr>
          <p:cNvSpPr/>
          <p:nvPr/>
        </p:nvSpPr>
        <p:spPr bwMode="auto">
          <a:xfrm>
            <a:off x="9550880" y="-1440044"/>
            <a:ext cx="2288323" cy="2288323"/>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18" name="Diamond 17">
            <a:extLst>
              <a:ext uri="{FF2B5EF4-FFF2-40B4-BE49-F238E27FC236}">
                <a16:creationId xmlns:a16="http://schemas.microsoft.com/office/drawing/2014/main" id="{0F4F8625-B928-A446-B6F2-22E325107503}"/>
              </a:ext>
            </a:extLst>
          </p:cNvPr>
          <p:cNvSpPr/>
          <p:nvPr/>
        </p:nvSpPr>
        <p:spPr bwMode="auto">
          <a:xfrm>
            <a:off x="-1259352" y="-389357"/>
            <a:ext cx="1418168" cy="1418168"/>
          </a:xfrm>
          <a:prstGeom prst="diamond">
            <a:avLst/>
          </a:prstGeom>
          <a:solidFill>
            <a:srgbClr val="0073CD"/>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19" name="Diamond 18">
            <a:extLst>
              <a:ext uri="{FF2B5EF4-FFF2-40B4-BE49-F238E27FC236}">
                <a16:creationId xmlns:a16="http://schemas.microsoft.com/office/drawing/2014/main" id="{64B0BC39-DAB8-3142-8450-646B92E20C79}"/>
              </a:ext>
            </a:extLst>
          </p:cNvPr>
          <p:cNvSpPr/>
          <p:nvPr/>
        </p:nvSpPr>
        <p:spPr bwMode="auto">
          <a:xfrm>
            <a:off x="302725" y="-591765"/>
            <a:ext cx="5454433" cy="5454433"/>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20" name="Diamond 19">
            <a:extLst>
              <a:ext uri="{FF2B5EF4-FFF2-40B4-BE49-F238E27FC236}">
                <a16:creationId xmlns:a16="http://schemas.microsoft.com/office/drawing/2014/main" id="{8B7B447D-95BF-0F41-935E-E916F718ECD5}"/>
              </a:ext>
            </a:extLst>
          </p:cNvPr>
          <p:cNvSpPr/>
          <p:nvPr/>
        </p:nvSpPr>
        <p:spPr bwMode="auto">
          <a:xfrm>
            <a:off x="11258820" y="5942809"/>
            <a:ext cx="2288323" cy="2288323"/>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22" name="TextBox 21">
            <a:extLst>
              <a:ext uri="{FF2B5EF4-FFF2-40B4-BE49-F238E27FC236}">
                <a16:creationId xmlns:a16="http://schemas.microsoft.com/office/drawing/2014/main" id="{D3D19A71-5CCC-E640-8826-2BF201D4A55C}"/>
              </a:ext>
            </a:extLst>
          </p:cNvPr>
          <p:cNvSpPr txBox="1"/>
          <p:nvPr/>
        </p:nvSpPr>
        <p:spPr bwMode="auto">
          <a:xfrm>
            <a:off x="6220465" y="3952586"/>
            <a:ext cx="5785953"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1219140" fontAlgn="base">
              <a:spcBef>
                <a:spcPct val="0"/>
              </a:spcBef>
              <a:spcAft>
                <a:spcPts val="800"/>
              </a:spcAft>
              <a:buClr>
                <a:srgbClr val="55555A"/>
              </a:buClr>
            </a:pPr>
            <a:r>
              <a:rPr lang="en-GB" sz="2000" b="1" kern="0">
                <a:solidFill>
                  <a:srgbClr val="FFFFFF"/>
                </a:solidFill>
                <a:latin typeface="Arial"/>
                <a:ea typeface="ＭＳ Ｐゴシック"/>
              </a:rPr>
              <a:t>Antony Green, Lloyd Mitchell &amp; Ashley Adams</a:t>
            </a:r>
          </a:p>
        </p:txBody>
      </p:sp>
      <p:sp>
        <p:nvSpPr>
          <p:cNvPr id="23" name="TextBox 22">
            <a:extLst>
              <a:ext uri="{FF2B5EF4-FFF2-40B4-BE49-F238E27FC236}">
                <a16:creationId xmlns:a16="http://schemas.microsoft.com/office/drawing/2014/main" id="{73AE492F-F8D8-2B44-B956-233A61330DC6}"/>
              </a:ext>
            </a:extLst>
          </p:cNvPr>
          <p:cNvSpPr txBox="1"/>
          <p:nvPr/>
        </p:nvSpPr>
        <p:spPr bwMode="auto">
          <a:xfrm>
            <a:off x="6220464" y="4595176"/>
            <a:ext cx="5785953" cy="7181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1219140" fontAlgn="base">
              <a:spcBef>
                <a:spcPct val="0"/>
              </a:spcBef>
              <a:spcAft>
                <a:spcPts val="800"/>
              </a:spcAft>
              <a:buClr>
                <a:srgbClr val="55555A"/>
              </a:buClr>
            </a:pPr>
            <a:r>
              <a:rPr lang="en-GB" sz="2000" b="1" kern="0">
                <a:solidFill>
                  <a:srgbClr val="FFFFFF"/>
                </a:solidFill>
                <a:latin typeface="Arial"/>
                <a:ea typeface="ＭＳ Ｐゴシック"/>
              </a:rPr>
              <a:t>International Conference on Hydrogen Safety</a:t>
            </a:r>
          </a:p>
          <a:p>
            <a:pPr defTabSz="1219140" fontAlgn="base">
              <a:spcBef>
                <a:spcPct val="0"/>
              </a:spcBef>
              <a:spcAft>
                <a:spcPts val="800"/>
              </a:spcAft>
              <a:buClr>
                <a:srgbClr val="55555A"/>
              </a:buClr>
            </a:pPr>
            <a:r>
              <a:rPr lang="en-GB" sz="2000" b="1" kern="0">
                <a:solidFill>
                  <a:srgbClr val="FFFFFF"/>
                </a:solidFill>
                <a:latin typeface="Arial"/>
                <a:ea typeface="ＭＳ Ｐゴシック"/>
              </a:rPr>
              <a:t>22</a:t>
            </a:r>
            <a:r>
              <a:rPr lang="en-GB" sz="2000" b="1" kern="0" baseline="30000">
                <a:solidFill>
                  <a:srgbClr val="FFFFFF"/>
                </a:solidFill>
                <a:latin typeface="Arial"/>
                <a:ea typeface="ＭＳ Ｐゴシック"/>
              </a:rPr>
              <a:t>nd</a:t>
            </a:r>
            <a:r>
              <a:rPr lang="en-GB" sz="2000" b="1" kern="0">
                <a:solidFill>
                  <a:srgbClr val="FFFFFF"/>
                </a:solidFill>
                <a:latin typeface="Arial"/>
                <a:ea typeface="ＭＳ Ｐゴシック"/>
              </a:rPr>
              <a:t> September 2021</a:t>
            </a:r>
          </a:p>
        </p:txBody>
      </p:sp>
      <p:pic>
        <p:nvPicPr>
          <p:cNvPr id="24" name="Picture 10">
            <a:extLst>
              <a:ext uri="{FF2B5EF4-FFF2-40B4-BE49-F238E27FC236}">
                <a16:creationId xmlns:a16="http://schemas.microsoft.com/office/drawing/2014/main" id="{9839CA26-4131-144F-AE6E-B64FA5E43444}"/>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698171" y="5878287"/>
            <a:ext cx="2373086" cy="597160"/>
          </a:xfrm>
          <a:prstGeom prst="rect">
            <a:avLst/>
          </a:prstGeom>
        </p:spPr>
      </p:pic>
      <p:pic>
        <p:nvPicPr>
          <p:cNvPr id="25" name="Picture 24" descr="A picture containing drawing&#10;&#10;Description automatically generated">
            <a:extLst>
              <a:ext uri="{FF2B5EF4-FFF2-40B4-BE49-F238E27FC236}">
                <a16:creationId xmlns:a16="http://schemas.microsoft.com/office/drawing/2014/main" id="{AADF7FE0-98AA-4345-9E8E-30368143790D}"/>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428327" y="5184414"/>
            <a:ext cx="3677602" cy="864351"/>
          </a:xfrm>
          <a:prstGeom prst="rect">
            <a:avLst/>
          </a:prstGeom>
        </p:spPr>
      </p:pic>
      <p:sp>
        <p:nvSpPr>
          <p:cNvPr id="17" name="TextBox 16">
            <a:extLst>
              <a:ext uri="{FF2B5EF4-FFF2-40B4-BE49-F238E27FC236}">
                <a16:creationId xmlns:a16="http://schemas.microsoft.com/office/drawing/2014/main" id="{B150BC24-8150-4038-A2D4-59DAC22DA6B5}"/>
              </a:ext>
            </a:extLst>
          </p:cNvPr>
          <p:cNvSpPr txBox="1"/>
          <p:nvPr/>
        </p:nvSpPr>
        <p:spPr bwMode="auto">
          <a:xfrm>
            <a:off x="6220466" y="2057555"/>
            <a:ext cx="5785953" cy="17235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rtlCol="0" anchor="t" anchorCtr="0" compatLnSpc="1">
            <a:prstTxWarp prst="textNoShape">
              <a:avLst/>
            </a:prstTxWarp>
            <a:spAutoFit/>
          </a:bodyPr>
          <a:lstStyle/>
          <a:p>
            <a:pPr defTabSz="1219140" fontAlgn="base">
              <a:spcBef>
                <a:spcPct val="0"/>
              </a:spcBef>
              <a:spcAft>
                <a:spcPts val="800"/>
              </a:spcAft>
              <a:buClr>
                <a:srgbClr val="55555A"/>
              </a:buClr>
            </a:pPr>
            <a:r>
              <a:rPr lang="en-GB" sz="2800" b="1" kern="0">
                <a:solidFill>
                  <a:srgbClr val="FFFFFF"/>
                </a:solidFill>
                <a:latin typeface="Arial"/>
                <a:ea typeface="ＭＳ Ｐゴシック"/>
              </a:rPr>
              <a:t>Evaluating the Opportunity to Repurpose Gas Transmission Assets for Hydrogen Transportation</a:t>
            </a:r>
          </a:p>
        </p:txBody>
      </p:sp>
    </p:spTree>
    <p:extLst>
      <p:ext uri="{BB962C8B-B14F-4D97-AF65-F5344CB8AC3E}">
        <p14:creationId xmlns:p14="http://schemas.microsoft.com/office/powerpoint/2010/main" val="82882841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60" name="Rectangle 59">
            <a:extLst>
              <a:ext uri="{FF2B5EF4-FFF2-40B4-BE49-F238E27FC236}">
                <a16:creationId xmlns:a16="http://schemas.microsoft.com/office/drawing/2014/main" id="{98737165-2064-40E8-9E3D-8481B53E8AE8}"/>
              </a:ext>
            </a:extLst>
          </p:cNvPr>
          <p:cNvSpPr/>
          <p:nvPr/>
        </p:nvSpPr>
        <p:spPr>
          <a:xfrm>
            <a:off x="9787817" y="4013445"/>
            <a:ext cx="2067808" cy="1474167"/>
          </a:xfrm>
          <a:prstGeom prst="rect">
            <a:avLst/>
          </a:prstGeom>
          <a:solidFill>
            <a:schemeClr val="bg1">
              <a:lumMod val="95000"/>
            </a:schemeClr>
          </a:solidFill>
          <a:ln w="12700">
            <a:noFill/>
          </a:ln>
        </p:spPr>
        <p:txBody>
          <a:bodyPr wrap="square" anchor="ctr">
            <a:noAutofit/>
          </a:bodyPr>
          <a:lstStyle/>
          <a:p>
            <a:pPr algn="ctr" defTabSz="914377" fontAlgn="base">
              <a:spcBef>
                <a:spcPct val="0"/>
              </a:spcBef>
              <a:spcAft>
                <a:spcPct val="0"/>
              </a:spcAft>
              <a:defRPr/>
            </a:pPr>
            <a:endParaRPr lang="en-GB" sz="1600" b="1">
              <a:solidFill>
                <a:srgbClr val="00AFF0"/>
              </a:solidFill>
              <a:latin typeface="Arial" panose="020B0604020202020204" pitchFamily="34" charset="0"/>
              <a:ea typeface="ＭＳ Ｐゴシック" pitchFamily="34" charset="-128"/>
              <a:cs typeface="Arial" panose="020B0604020202020204" pitchFamily="34" charset="0"/>
            </a:endParaRPr>
          </a:p>
        </p:txBody>
      </p:sp>
      <p:pic>
        <p:nvPicPr>
          <p:cNvPr id="7" name="Picture 6" descr="A picture containing drawing&#10;&#10;Description automatically generated">
            <a:extLst>
              <a:ext uri="{FF2B5EF4-FFF2-40B4-BE49-F238E27FC236}">
                <a16:creationId xmlns:a16="http://schemas.microsoft.com/office/drawing/2014/main" id="{5AB2933B-0DC4-6545-A106-D0B61A3EABE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232758" y="89274"/>
            <a:ext cx="2770496" cy="651153"/>
          </a:xfrm>
          <a:prstGeom prst="rect">
            <a:avLst/>
          </a:prstGeom>
        </p:spPr>
      </p:pic>
      <p:sp>
        <p:nvSpPr>
          <p:cNvPr id="9" name="Rectangle 8">
            <a:extLst>
              <a:ext uri="{FF2B5EF4-FFF2-40B4-BE49-F238E27FC236}">
                <a16:creationId xmlns:a16="http://schemas.microsoft.com/office/drawing/2014/main" id="{3A803E8D-1AAC-354D-89AF-DFF2C9A3001E}"/>
              </a:ext>
            </a:extLst>
          </p:cNvPr>
          <p:cNvSpPr/>
          <p:nvPr/>
        </p:nvSpPr>
        <p:spPr>
          <a:xfrm>
            <a:off x="109181" y="719819"/>
            <a:ext cx="11533757" cy="317033"/>
          </a:xfrm>
          <a:prstGeom prst="rect">
            <a:avLst/>
          </a:prstGeom>
          <a:noFill/>
          <a:ln w="12700">
            <a:noFill/>
          </a:ln>
        </p:spPr>
        <p:txBody>
          <a:bodyPr wrap="square" lIns="121920" tIns="60960" rIns="121920" bIns="60960" anchor="ctr">
            <a:noAutofit/>
          </a:bodyPr>
          <a:lstStyle/>
          <a:p>
            <a:pPr defTabSz="914354" fontAlgn="base">
              <a:spcBef>
                <a:spcPct val="0"/>
              </a:spcBef>
              <a:spcAft>
                <a:spcPct val="0"/>
              </a:spcAft>
              <a:defRPr/>
            </a:pPr>
            <a:r>
              <a:rPr lang="en-GB" sz="2800" b="1">
                <a:solidFill>
                  <a:srgbClr val="0073CD"/>
                </a:solidFill>
                <a:latin typeface="Arial" pitchFamily="34" charset="0"/>
                <a:ea typeface="ＭＳ Ｐゴシック"/>
                <a:cs typeface="Arial"/>
              </a:rPr>
              <a:t>Offline Hydrogen Test Facility – Key Mechanical Assets</a:t>
            </a:r>
          </a:p>
        </p:txBody>
      </p:sp>
      <p:pic>
        <p:nvPicPr>
          <p:cNvPr id="6" name="Picture 10">
            <a:extLst>
              <a:ext uri="{FF2B5EF4-FFF2-40B4-BE49-F238E27FC236}">
                <a16:creationId xmlns:a16="http://schemas.microsoft.com/office/drawing/2014/main" id="{0FCAA8B0-9A4F-BF47-A821-4153DFA73F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27772" y="42669"/>
            <a:ext cx="2201877" cy="554078"/>
          </a:xfrm>
          <a:prstGeom prst="rect">
            <a:avLst/>
          </a:prstGeom>
        </p:spPr>
      </p:pic>
      <p:sp>
        <p:nvSpPr>
          <p:cNvPr id="26" name="Rectangle 25">
            <a:extLst>
              <a:ext uri="{FF2B5EF4-FFF2-40B4-BE49-F238E27FC236}">
                <a16:creationId xmlns:a16="http://schemas.microsoft.com/office/drawing/2014/main" id="{B038AB1D-5211-456A-86AE-031A6B464F0D}"/>
              </a:ext>
            </a:extLst>
          </p:cNvPr>
          <p:cNvSpPr/>
          <p:nvPr/>
        </p:nvSpPr>
        <p:spPr>
          <a:xfrm>
            <a:off x="336373" y="3360514"/>
            <a:ext cx="2067808" cy="2976906"/>
          </a:xfrm>
          <a:prstGeom prst="rect">
            <a:avLst/>
          </a:prstGeom>
          <a:solidFill>
            <a:schemeClr val="bg1">
              <a:lumMod val="95000"/>
            </a:schemeClr>
          </a:solidFill>
          <a:ln w="12700">
            <a:noFill/>
          </a:ln>
        </p:spPr>
        <p:txBody>
          <a:bodyPr wrap="square" lIns="121920" tIns="60960" rIns="121920" bIns="60960" anchor="t">
            <a:noAutofit/>
          </a:bodyPr>
          <a:lstStyle/>
          <a:p>
            <a:pPr algn="ctr"/>
            <a:r>
              <a:rPr lang="en-GB" sz="1400" b="1" kern="0">
                <a:solidFill>
                  <a:srgbClr val="00AFF0"/>
                </a:solidFill>
                <a:latin typeface="Arial"/>
                <a:ea typeface="ＭＳ Ｐゴシック"/>
              </a:rPr>
              <a:t>Steel Pipeline</a:t>
            </a:r>
          </a:p>
          <a:p>
            <a:pPr algn="ctr"/>
            <a:br>
              <a:rPr lang="en-GB" sz="800" kern="0">
                <a:solidFill>
                  <a:srgbClr val="55555A"/>
                </a:solidFill>
                <a:latin typeface="Arial"/>
                <a:ea typeface="ＭＳ Ｐゴシック"/>
              </a:rPr>
            </a:br>
            <a:r>
              <a:rPr lang="en-GB" sz="900" kern="0">
                <a:solidFill>
                  <a:srgbClr val="55555A"/>
                </a:solidFill>
                <a:latin typeface="Arial"/>
                <a:ea typeface="ＭＳ Ｐゴシック"/>
              </a:rPr>
              <a:t>18” X65 outlet pipework from the high pressure gas storage array to the first isolation valve</a:t>
            </a:r>
          </a:p>
          <a:p>
            <a:pPr algn="ctr"/>
            <a:endParaRPr lang="en-GB" sz="900" kern="0">
              <a:solidFill>
                <a:srgbClr val="55555A"/>
              </a:solidFill>
              <a:latin typeface="Arial"/>
              <a:ea typeface="ＭＳ Ｐゴシック"/>
            </a:endParaRPr>
          </a:p>
          <a:p>
            <a:pPr algn="ctr"/>
            <a:r>
              <a:rPr lang="en-GB" sz="900" kern="0">
                <a:solidFill>
                  <a:srgbClr val="55555A"/>
                </a:solidFill>
                <a:latin typeface="Arial"/>
                <a:ea typeface="ＭＳ Ｐゴシック"/>
              </a:rPr>
              <a:t>Three lengths of 36” X60, 19.1mm WT pipe for the low pressure (LP) gas storage array from the Pipeline Maintenance Centre (PMC)</a:t>
            </a:r>
          </a:p>
          <a:p>
            <a:pPr algn="ctr"/>
            <a:r>
              <a:rPr lang="en-GB" sz="900" kern="0">
                <a:solidFill>
                  <a:srgbClr val="55555A"/>
                </a:solidFill>
                <a:latin typeface="Arial"/>
                <a:ea typeface="ＭＳ Ｐゴシック"/>
              </a:rPr>
              <a:t>18” X52 pipe to join HP Gas storage array to Enron and Enron to Lanark assets.</a:t>
            </a:r>
          </a:p>
          <a:p>
            <a:pPr algn="ctr"/>
            <a:endParaRPr lang="en-GB" sz="900" kern="0">
              <a:solidFill>
                <a:srgbClr val="55555A"/>
              </a:solidFill>
              <a:latin typeface="Arial"/>
              <a:ea typeface="ＭＳ Ｐゴシック"/>
            </a:endParaRPr>
          </a:p>
          <a:p>
            <a:pPr algn="ctr"/>
            <a:r>
              <a:rPr lang="en-GB" sz="900" kern="0">
                <a:solidFill>
                  <a:srgbClr val="55555A"/>
                </a:solidFill>
                <a:latin typeface="Arial"/>
                <a:ea typeface="ＭＳ Ｐゴシック"/>
              </a:rPr>
              <a:t>Seven lengths of 48” pipe grade X65 for high pressure (HP) gas storage array (previously welded and constructed as part of the H21 Phase 2a project)</a:t>
            </a:r>
          </a:p>
          <a:p>
            <a:pPr algn="ctr"/>
            <a:endParaRPr lang="en-GB" sz="800" kern="0">
              <a:solidFill>
                <a:srgbClr val="55555A"/>
              </a:solidFill>
              <a:latin typeface="Arial"/>
              <a:ea typeface="ＭＳ Ｐゴシック"/>
            </a:endParaRPr>
          </a:p>
          <a:p>
            <a:pPr algn="ctr"/>
            <a:r>
              <a:rPr lang="en-GB" sz="800" kern="0">
                <a:solidFill>
                  <a:srgbClr val="55555A"/>
                </a:solidFill>
                <a:latin typeface="Arial"/>
                <a:ea typeface="ＭＳ Ｐゴシック"/>
              </a:rPr>
              <a:t> </a:t>
            </a:r>
          </a:p>
        </p:txBody>
      </p:sp>
      <p:cxnSp>
        <p:nvCxnSpPr>
          <p:cNvPr id="27" name="Straight Connector 26">
            <a:extLst>
              <a:ext uri="{FF2B5EF4-FFF2-40B4-BE49-F238E27FC236}">
                <a16:creationId xmlns:a16="http://schemas.microsoft.com/office/drawing/2014/main" id="{7FD5E829-B8B9-4224-971A-5472655EE343}"/>
              </a:ext>
            </a:extLst>
          </p:cNvPr>
          <p:cNvCxnSpPr/>
          <p:nvPr/>
        </p:nvCxnSpPr>
        <p:spPr bwMode="auto">
          <a:xfrm>
            <a:off x="232758" y="6451397"/>
            <a:ext cx="2265988"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8" name="Straight Connector 27">
            <a:extLst>
              <a:ext uri="{FF2B5EF4-FFF2-40B4-BE49-F238E27FC236}">
                <a16:creationId xmlns:a16="http://schemas.microsoft.com/office/drawing/2014/main" id="{A629B2F6-D007-42DD-987B-C691C89BC304}"/>
              </a:ext>
            </a:extLst>
          </p:cNvPr>
          <p:cNvCxnSpPr/>
          <p:nvPr/>
        </p:nvCxnSpPr>
        <p:spPr bwMode="auto">
          <a:xfrm flipV="1">
            <a:off x="248723" y="604981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E7ADCE39-6C66-40F4-8238-164691FD9A86}"/>
              </a:ext>
            </a:extLst>
          </p:cNvPr>
          <p:cNvCxnSpPr/>
          <p:nvPr/>
        </p:nvCxnSpPr>
        <p:spPr bwMode="auto">
          <a:xfrm flipV="1">
            <a:off x="2490309" y="604981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0" name="Rectangle 29">
            <a:extLst>
              <a:ext uri="{FF2B5EF4-FFF2-40B4-BE49-F238E27FC236}">
                <a16:creationId xmlns:a16="http://schemas.microsoft.com/office/drawing/2014/main" id="{000227EA-BA23-468D-A879-F678137715F4}"/>
              </a:ext>
            </a:extLst>
          </p:cNvPr>
          <p:cNvSpPr/>
          <p:nvPr/>
        </p:nvSpPr>
        <p:spPr>
          <a:xfrm>
            <a:off x="336373" y="1454608"/>
            <a:ext cx="2067808" cy="1905906"/>
          </a:xfrm>
          <a:prstGeom prst="rect">
            <a:avLst/>
          </a:prstGeom>
          <a:solidFill>
            <a:schemeClr val="bg1">
              <a:lumMod val="95000"/>
            </a:schemeClr>
          </a:solidFill>
          <a:ln w="12700">
            <a:noFill/>
          </a:ln>
        </p:spPr>
        <p:txBody>
          <a:bodyPr wrap="square" anchor="ctr">
            <a:noAutofit/>
          </a:bodyPr>
          <a:lstStyle/>
          <a:p>
            <a:pPr algn="ctr" defTabSz="914377" fontAlgn="base">
              <a:spcBef>
                <a:spcPct val="0"/>
              </a:spcBef>
              <a:spcAft>
                <a:spcPct val="0"/>
              </a:spcAft>
              <a:defRPr/>
            </a:pPr>
            <a:endParaRPr lang="en-GB" sz="1600" b="1">
              <a:solidFill>
                <a:srgbClr val="00AFF0"/>
              </a:solidFill>
              <a:latin typeface="Arial" panose="020B0604020202020204" pitchFamily="34" charset="0"/>
              <a:ea typeface="ＭＳ Ｐゴシック" pitchFamily="34" charset="-128"/>
              <a:cs typeface="Arial" panose="020B0604020202020204" pitchFamily="34" charset="0"/>
            </a:endParaRPr>
          </a:p>
        </p:txBody>
      </p:sp>
      <p:sp>
        <p:nvSpPr>
          <p:cNvPr id="31" name="Rectangle 30">
            <a:extLst>
              <a:ext uri="{FF2B5EF4-FFF2-40B4-BE49-F238E27FC236}">
                <a16:creationId xmlns:a16="http://schemas.microsoft.com/office/drawing/2014/main" id="{CEDD10DF-B6B6-4800-ACBB-FEE59952057F}"/>
              </a:ext>
            </a:extLst>
          </p:cNvPr>
          <p:cNvSpPr/>
          <p:nvPr/>
        </p:nvSpPr>
        <p:spPr>
          <a:xfrm>
            <a:off x="2717666" y="3360514"/>
            <a:ext cx="2067808" cy="2976906"/>
          </a:xfrm>
          <a:prstGeom prst="rect">
            <a:avLst/>
          </a:prstGeom>
          <a:solidFill>
            <a:schemeClr val="bg1">
              <a:lumMod val="95000"/>
            </a:schemeClr>
          </a:solidFill>
          <a:ln w="12700">
            <a:noFill/>
          </a:ln>
        </p:spPr>
        <p:txBody>
          <a:bodyPr wrap="square" lIns="121920" tIns="60960" rIns="121920" bIns="60960" anchor="t">
            <a:noAutofit/>
          </a:bodyPr>
          <a:lstStyle/>
          <a:p>
            <a:pPr algn="ctr"/>
            <a:r>
              <a:rPr lang="en-GB" sz="1400" b="1" kern="0">
                <a:solidFill>
                  <a:srgbClr val="00AFF0"/>
                </a:solidFill>
                <a:latin typeface="Arial"/>
                <a:ea typeface="ＭＳ Ｐゴシック"/>
              </a:rPr>
              <a:t>Filters &amp; Meter Streams</a:t>
            </a:r>
            <a:endParaRPr lang="en-GB" sz="1400" kern="0">
              <a:solidFill>
                <a:srgbClr val="55555A"/>
              </a:solidFill>
              <a:latin typeface="Arial"/>
              <a:ea typeface="ＭＳ Ｐゴシック"/>
            </a:endParaRPr>
          </a:p>
          <a:p>
            <a:pPr lvl="0" algn="ctr"/>
            <a:br>
              <a:rPr lang="en-GB" sz="900" kern="0">
                <a:solidFill>
                  <a:srgbClr val="55555A"/>
                </a:solidFill>
                <a:latin typeface="Arial"/>
                <a:ea typeface="ＭＳ Ｐゴシック"/>
              </a:rPr>
            </a:br>
            <a:r>
              <a:rPr lang="en-GB" sz="900" kern="0">
                <a:solidFill>
                  <a:srgbClr val="55555A"/>
                </a:solidFill>
                <a:latin typeface="Arial"/>
                <a:ea typeface="ＭＳ Ｐゴシック"/>
              </a:rPr>
              <a:t>One 18” Filter and associated valves, two 10” meter streams (one of the meter stream to be replaced by a meter from Eakring with modifications to the pipework and the second left blanked)</a:t>
            </a:r>
            <a:br>
              <a:rPr lang="en-GB" sz="900" kern="0">
                <a:solidFill>
                  <a:srgbClr val="55555A"/>
                </a:solidFill>
                <a:latin typeface="Arial"/>
                <a:ea typeface="ＭＳ Ｐゴシック"/>
              </a:rPr>
            </a:br>
            <a:br>
              <a:rPr lang="en-GB" sz="900" kern="0">
                <a:solidFill>
                  <a:srgbClr val="55555A"/>
                </a:solidFill>
                <a:latin typeface="Arial"/>
                <a:ea typeface="ＭＳ Ｐゴシック"/>
              </a:rPr>
            </a:br>
            <a:r>
              <a:rPr lang="en-GB" sz="900" kern="0">
                <a:solidFill>
                  <a:srgbClr val="55555A"/>
                </a:solidFill>
                <a:latin typeface="Arial"/>
                <a:ea typeface="ＭＳ Ｐゴシック"/>
              </a:rPr>
              <a:t>18” header and outlet manifold sections, 18” Flow control valve (FCV) and 18” Non return valve (NRV) sourced from Enron Billingham.</a:t>
            </a:r>
          </a:p>
        </p:txBody>
      </p:sp>
      <p:cxnSp>
        <p:nvCxnSpPr>
          <p:cNvPr id="32" name="Straight Connector 31">
            <a:extLst>
              <a:ext uri="{FF2B5EF4-FFF2-40B4-BE49-F238E27FC236}">
                <a16:creationId xmlns:a16="http://schemas.microsoft.com/office/drawing/2014/main" id="{C5B1F6E3-CB3A-47EA-967A-1607F89B0023}"/>
              </a:ext>
            </a:extLst>
          </p:cNvPr>
          <p:cNvCxnSpPr/>
          <p:nvPr/>
        </p:nvCxnSpPr>
        <p:spPr bwMode="auto">
          <a:xfrm>
            <a:off x="2614051" y="6451397"/>
            <a:ext cx="2265988"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3" name="Straight Connector 32">
            <a:extLst>
              <a:ext uri="{FF2B5EF4-FFF2-40B4-BE49-F238E27FC236}">
                <a16:creationId xmlns:a16="http://schemas.microsoft.com/office/drawing/2014/main" id="{6BF8818D-2085-4754-8549-920DCE201B52}"/>
              </a:ext>
            </a:extLst>
          </p:cNvPr>
          <p:cNvCxnSpPr/>
          <p:nvPr/>
        </p:nvCxnSpPr>
        <p:spPr bwMode="auto">
          <a:xfrm flipV="1">
            <a:off x="2630016" y="604981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4" name="Straight Connector 33">
            <a:extLst>
              <a:ext uri="{FF2B5EF4-FFF2-40B4-BE49-F238E27FC236}">
                <a16:creationId xmlns:a16="http://schemas.microsoft.com/office/drawing/2014/main" id="{2307210E-F4B9-4C8C-9F61-7BA2F645E078}"/>
              </a:ext>
            </a:extLst>
          </p:cNvPr>
          <p:cNvCxnSpPr/>
          <p:nvPr/>
        </p:nvCxnSpPr>
        <p:spPr bwMode="auto">
          <a:xfrm flipV="1">
            <a:off x="4871601" y="604981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5" name="Rectangle 34">
            <a:extLst>
              <a:ext uri="{FF2B5EF4-FFF2-40B4-BE49-F238E27FC236}">
                <a16:creationId xmlns:a16="http://schemas.microsoft.com/office/drawing/2014/main" id="{E6963537-41AA-482A-83EC-0F1B247972BC}"/>
              </a:ext>
            </a:extLst>
          </p:cNvPr>
          <p:cNvSpPr/>
          <p:nvPr/>
        </p:nvSpPr>
        <p:spPr>
          <a:xfrm>
            <a:off x="2717666" y="1454608"/>
            <a:ext cx="2067808" cy="1905906"/>
          </a:xfrm>
          <a:prstGeom prst="rect">
            <a:avLst/>
          </a:prstGeom>
          <a:solidFill>
            <a:schemeClr val="bg1">
              <a:lumMod val="95000"/>
            </a:schemeClr>
          </a:solidFill>
          <a:ln w="12700">
            <a:noFill/>
          </a:ln>
        </p:spPr>
        <p:txBody>
          <a:bodyPr wrap="square" anchor="ctr">
            <a:noAutofit/>
          </a:bodyPr>
          <a:lstStyle/>
          <a:p>
            <a:pPr algn="ctr" defTabSz="914377" fontAlgn="base">
              <a:spcBef>
                <a:spcPct val="0"/>
              </a:spcBef>
              <a:spcAft>
                <a:spcPct val="0"/>
              </a:spcAft>
              <a:defRPr/>
            </a:pPr>
            <a:endParaRPr lang="en-GB" sz="1600" b="1">
              <a:solidFill>
                <a:srgbClr val="00AFF0"/>
              </a:solidFill>
              <a:latin typeface="Arial" panose="020B0604020202020204" pitchFamily="34" charset="0"/>
              <a:ea typeface="ＭＳ Ｐゴシック" pitchFamily="34" charset="-128"/>
              <a:cs typeface="Arial" panose="020B0604020202020204" pitchFamily="34" charset="0"/>
            </a:endParaRPr>
          </a:p>
        </p:txBody>
      </p:sp>
      <p:sp>
        <p:nvSpPr>
          <p:cNvPr id="36" name="Rectangle 35">
            <a:extLst>
              <a:ext uri="{FF2B5EF4-FFF2-40B4-BE49-F238E27FC236}">
                <a16:creationId xmlns:a16="http://schemas.microsoft.com/office/drawing/2014/main" id="{5A09639C-94E4-44CB-AD31-5911738CB8CD}"/>
              </a:ext>
            </a:extLst>
          </p:cNvPr>
          <p:cNvSpPr/>
          <p:nvPr/>
        </p:nvSpPr>
        <p:spPr>
          <a:xfrm>
            <a:off x="5090361" y="3360514"/>
            <a:ext cx="2067808" cy="2976906"/>
          </a:xfrm>
          <a:prstGeom prst="rect">
            <a:avLst/>
          </a:prstGeom>
          <a:solidFill>
            <a:schemeClr val="bg1">
              <a:lumMod val="95000"/>
            </a:schemeClr>
          </a:solidFill>
          <a:ln w="12700">
            <a:noFill/>
          </a:ln>
        </p:spPr>
        <p:txBody>
          <a:bodyPr wrap="square" lIns="121920" tIns="60960" rIns="121920" bIns="60960" anchor="t">
            <a:noAutofit/>
          </a:bodyPr>
          <a:lstStyle/>
          <a:p>
            <a:pPr algn="ctr">
              <a:spcBef>
                <a:spcPts val="200"/>
              </a:spcBef>
              <a:spcAft>
                <a:spcPts val="700"/>
              </a:spcAft>
            </a:pPr>
            <a:r>
              <a:rPr lang="en-GB" sz="1400" b="1" kern="0">
                <a:solidFill>
                  <a:srgbClr val="00AFF0"/>
                </a:solidFill>
                <a:latin typeface="Arial"/>
                <a:ea typeface="ＭＳ Ｐゴシック"/>
              </a:rPr>
              <a:t>Recompression Unit</a:t>
            </a:r>
            <a:br>
              <a:rPr lang="en-GB" sz="1600" b="1" kern="0">
                <a:solidFill>
                  <a:srgbClr val="55555A"/>
                </a:solidFill>
                <a:latin typeface="Arial"/>
                <a:ea typeface="ＭＳ Ｐゴシック"/>
              </a:rPr>
            </a:br>
            <a:br>
              <a:rPr lang="en-GB" sz="900" b="1" kern="0">
                <a:solidFill>
                  <a:srgbClr val="55555A"/>
                </a:solidFill>
                <a:latin typeface="Arial"/>
                <a:ea typeface="ＭＳ Ｐゴシック"/>
              </a:rPr>
            </a:br>
            <a:r>
              <a:rPr lang="en-GB" sz="900" kern="0">
                <a:solidFill>
                  <a:srgbClr val="55555A"/>
                </a:solidFill>
                <a:latin typeface="Arial"/>
                <a:ea typeface="ＭＳ Ｐゴシック"/>
              </a:rPr>
              <a:t>New item to allow operation of test facility</a:t>
            </a:r>
          </a:p>
          <a:p>
            <a:pPr algn="ctr">
              <a:spcBef>
                <a:spcPts val="200"/>
              </a:spcBef>
              <a:spcAft>
                <a:spcPts val="700"/>
              </a:spcAft>
            </a:pPr>
            <a:r>
              <a:rPr lang="en-GB" sz="900" kern="0">
                <a:solidFill>
                  <a:srgbClr val="55555A"/>
                </a:solidFill>
                <a:latin typeface="Arial"/>
                <a:ea typeface="ＭＳ Ｐゴシック"/>
              </a:rPr>
              <a:t>Re-compressor unit housed in a steel container </a:t>
            </a:r>
          </a:p>
          <a:p>
            <a:pPr algn="ctr">
              <a:spcBef>
                <a:spcPts val="200"/>
              </a:spcBef>
              <a:spcAft>
                <a:spcPts val="700"/>
              </a:spcAft>
            </a:pPr>
            <a:r>
              <a:rPr lang="en-GB" sz="900" kern="0">
                <a:solidFill>
                  <a:srgbClr val="55555A"/>
                </a:solidFill>
                <a:latin typeface="Arial"/>
                <a:ea typeface="ＭＳ Ｐゴシック"/>
              </a:rPr>
              <a:t> </a:t>
            </a:r>
          </a:p>
          <a:p>
            <a:pPr algn="ctr">
              <a:spcBef>
                <a:spcPts val="200"/>
              </a:spcBef>
              <a:spcAft>
                <a:spcPts val="700"/>
              </a:spcAft>
            </a:pPr>
            <a:endParaRPr lang="en-GB" sz="900" kern="0">
              <a:solidFill>
                <a:srgbClr val="55555A"/>
              </a:solidFill>
              <a:latin typeface="Arial"/>
              <a:ea typeface="ＭＳ Ｐゴシック"/>
            </a:endParaRPr>
          </a:p>
        </p:txBody>
      </p:sp>
      <p:cxnSp>
        <p:nvCxnSpPr>
          <p:cNvPr id="37" name="Straight Connector 36">
            <a:extLst>
              <a:ext uri="{FF2B5EF4-FFF2-40B4-BE49-F238E27FC236}">
                <a16:creationId xmlns:a16="http://schemas.microsoft.com/office/drawing/2014/main" id="{97A5BCCE-32D3-49F0-BDF9-D16B7A65980B}"/>
              </a:ext>
            </a:extLst>
          </p:cNvPr>
          <p:cNvCxnSpPr/>
          <p:nvPr/>
        </p:nvCxnSpPr>
        <p:spPr bwMode="auto">
          <a:xfrm>
            <a:off x="4986747" y="6451397"/>
            <a:ext cx="2265988"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8" name="Straight Connector 37">
            <a:extLst>
              <a:ext uri="{FF2B5EF4-FFF2-40B4-BE49-F238E27FC236}">
                <a16:creationId xmlns:a16="http://schemas.microsoft.com/office/drawing/2014/main" id="{88760C2D-D1E2-4449-933A-BA892250A69D}"/>
              </a:ext>
            </a:extLst>
          </p:cNvPr>
          <p:cNvCxnSpPr/>
          <p:nvPr/>
        </p:nvCxnSpPr>
        <p:spPr bwMode="auto">
          <a:xfrm flipV="1">
            <a:off x="5002711" y="604981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A0D6AF31-989F-4C76-AC33-40B2CED4F5A5}"/>
              </a:ext>
            </a:extLst>
          </p:cNvPr>
          <p:cNvCxnSpPr/>
          <p:nvPr/>
        </p:nvCxnSpPr>
        <p:spPr bwMode="auto">
          <a:xfrm flipV="1">
            <a:off x="7244297" y="604981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0" name="Rectangle 39">
            <a:extLst>
              <a:ext uri="{FF2B5EF4-FFF2-40B4-BE49-F238E27FC236}">
                <a16:creationId xmlns:a16="http://schemas.microsoft.com/office/drawing/2014/main" id="{21A70426-3C3A-4C92-98BB-B671D80DF789}"/>
              </a:ext>
            </a:extLst>
          </p:cNvPr>
          <p:cNvSpPr/>
          <p:nvPr/>
        </p:nvSpPr>
        <p:spPr>
          <a:xfrm>
            <a:off x="5090361" y="1454608"/>
            <a:ext cx="2067808" cy="1905906"/>
          </a:xfrm>
          <a:prstGeom prst="rect">
            <a:avLst/>
          </a:prstGeom>
          <a:solidFill>
            <a:schemeClr val="bg1">
              <a:lumMod val="95000"/>
            </a:schemeClr>
          </a:solidFill>
          <a:ln w="12700">
            <a:noFill/>
          </a:ln>
        </p:spPr>
        <p:txBody>
          <a:bodyPr wrap="square" anchor="ctr">
            <a:noAutofit/>
          </a:bodyPr>
          <a:lstStyle/>
          <a:p>
            <a:pPr algn="ctr" defTabSz="914377" fontAlgn="base">
              <a:spcBef>
                <a:spcPct val="0"/>
              </a:spcBef>
              <a:spcAft>
                <a:spcPct val="0"/>
              </a:spcAft>
              <a:defRPr/>
            </a:pPr>
            <a:endParaRPr lang="en-GB" sz="1600" b="1">
              <a:solidFill>
                <a:srgbClr val="00AFF0"/>
              </a:solidFill>
              <a:latin typeface="Arial" panose="020B0604020202020204" pitchFamily="34" charset="0"/>
              <a:ea typeface="ＭＳ Ｐゴシック" pitchFamily="34" charset="-128"/>
              <a:cs typeface="Arial" panose="020B0604020202020204" pitchFamily="34" charset="0"/>
            </a:endParaRPr>
          </a:p>
        </p:txBody>
      </p:sp>
      <p:sp>
        <p:nvSpPr>
          <p:cNvPr id="41" name="Rectangle 40">
            <a:extLst>
              <a:ext uri="{FF2B5EF4-FFF2-40B4-BE49-F238E27FC236}">
                <a16:creationId xmlns:a16="http://schemas.microsoft.com/office/drawing/2014/main" id="{9A38DDEB-FDAC-4E98-94F2-22EAE59F42AD}"/>
              </a:ext>
            </a:extLst>
          </p:cNvPr>
          <p:cNvSpPr/>
          <p:nvPr/>
        </p:nvSpPr>
        <p:spPr>
          <a:xfrm>
            <a:off x="9787818" y="2826307"/>
            <a:ext cx="2067809" cy="952990"/>
          </a:xfrm>
          <a:prstGeom prst="rect">
            <a:avLst/>
          </a:prstGeom>
          <a:solidFill>
            <a:schemeClr val="bg1">
              <a:lumMod val="95000"/>
            </a:schemeClr>
          </a:solidFill>
          <a:ln w="12700">
            <a:noFill/>
          </a:ln>
        </p:spPr>
        <p:txBody>
          <a:bodyPr wrap="square" lIns="121920" tIns="60960" rIns="121920" bIns="60960" anchor="ctr">
            <a:noAutofit/>
          </a:bodyPr>
          <a:lstStyle/>
          <a:p>
            <a:pPr lvl="0" algn="ctr"/>
            <a:r>
              <a:rPr lang="en-GB" sz="1400" b="1" kern="0">
                <a:solidFill>
                  <a:srgbClr val="00AFF0"/>
                </a:solidFill>
                <a:latin typeface="Arial"/>
                <a:ea typeface="ＭＳ Ｐゴシック"/>
              </a:rPr>
              <a:t>Flow Control Valve</a:t>
            </a:r>
            <a:br>
              <a:rPr lang="en-GB" sz="1600" b="1" kern="0">
                <a:solidFill>
                  <a:srgbClr val="00AFF0"/>
                </a:solidFill>
                <a:latin typeface="Arial"/>
                <a:ea typeface="ＭＳ Ｐゴシック"/>
              </a:rPr>
            </a:br>
            <a:br>
              <a:rPr lang="en-GB" sz="900" b="1" kern="0">
                <a:solidFill>
                  <a:srgbClr val="00AFF0"/>
                </a:solidFill>
                <a:latin typeface="Arial"/>
                <a:ea typeface="ＭＳ Ｐゴシック"/>
              </a:rPr>
            </a:br>
            <a:r>
              <a:rPr lang="en-GB" sz="900" kern="0">
                <a:solidFill>
                  <a:srgbClr val="55555A"/>
                </a:solidFill>
                <a:latin typeface="Arial"/>
                <a:ea typeface="ＭＳ Ｐゴシック"/>
              </a:rPr>
              <a:t>8” Flow Control Valve (FCV) sourced from Sellafield</a:t>
            </a:r>
          </a:p>
        </p:txBody>
      </p:sp>
      <p:cxnSp>
        <p:nvCxnSpPr>
          <p:cNvPr id="42" name="Straight Connector 41">
            <a:extLst>
              <a:ext uri="{FF2B5EF4-FFF2-40B4-BE49-F238E27FC236}">
                <a16:creationId xmlns:a16="http://schemas.microsoft.com/office/drawing/2014/main" id="{616C5FEE-EF74-4DB3-8B1F-5866EE35E1D6}"/>
              </a:ext>
            </a:extLst>
          </p:cNvPr>
          <p:cNvCxnSpPr/>
          <p:nvPr/>
        </p:nvCxnSpPr>
        <p:spPr bwMode="auto">
          <a:xfrm>
            <a:off x="9684202" y="3893273"/>
            <a:ext cx="2265988"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CB549C23-6E87-49D0-9EC8-04E3542EC4DA}"/>
              </a:ext>
            </a:extLst>
          </p:cNvPr>
          <p:cNvCxnSpPr/>
          <p:nvPr/>
        </p:nvCxnSpPr>
        <p:spPr bwMode="auto">
          <a:xfrm flipV="1">
            <a:off x="9700167" y="3491690"/>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2F334B6B-FE10-4395-8C70-AE93E36D8ADD}"/>
              </a:ext>
            </a:extLst>
          </p:cNvPr>
          <p:cNvCxnSpPr/>
          <p:nvPr/>
        </p:nvCxnSpPr>
        <p:spPr bwMode="auto">
          <a:xfrm flipV="1">
            <a:off x="11941752" y="3491690"/>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45" name="Rectangle 44">
            <a:extLst>
              <a:ext uri="{FF2B5EF4-FFF2-40B4-BE49-F238E27FC236}">
                <a16:creationId xmlns:a16="http://schemas.microsoft.com/office/drawing/2014/main" id="{603AA843-B8A5-4315-929B-D9B4317000B8}"/>
              </a:ext>
            </a:extLst>
          </p:cNvPr>
          <p:cNvSpPr/>
          <p:nvPr/>
        </p:nvSpPr>
        <p:spPr>
          <a:xfrm>
            <a:off x="9787817" y="1461502"/>
            <a:ext cx="2067808" cy="1474167"/>
          </a:xfrm>
          <a:prstGeom prst="rect">
            <a:avLst/>
          </a:prstGeom>
          <a:solidFill>
            <a:schemeClr val="bg1">
              <a:lumMod val="95000"/>
            </a:schemeClr>
          </a:solidFill>
          <a:ln w="12700">
            <a:noFill/>
          </a:ln>
        </p:spPr>
        <p:txBody>
          <a:bodyPr wrap="square" anchor="ctr">
            <a:noAutofit/>
          </a:bodyPr>
          <a:lstStyle/>
          <a:p>
            <a:pPr algn="ctr" defTabSz="914377" fontAlgn="base">
              <a:spcBef>
                <a:spcPct val="0"/>
              </a:spcBef>
              <a:spcAft>
                <a:spcPct val="0"/>
              </a:spcAft>
              <a:defRPr/>
            </a:pPr>
            <a:endParaRPr lang="en-GB" sz="1600" b="1">
              <a:solidFill>
                <a:srgbClr val="00AFF0"/>
              </a:solidFill>
              <a:latin typeface="Arial" panose="020B0604020202020204" pitchFamily="34" charset="0"/>
              <a:ea typeface="ＭＳ Ｐゴシック" pitchFamily="34" charset="-128"/>
              <a:cs typeface="Arial" panose="020B0604020202020204" pitchFamily="34" charset="0"/>
            </a:endParaRPr>
          </a:p>
        </p:txBody>
      </p:sp>
      <p:sp>
        <p:nvSpPr>
          <p:cNvPr id="56" name="Rectangle 55">
            <a:extLst>
              <a:ext uri="{FF2B5EF4-FFF2-40B4-BE49-F238E27FC236}">
                <a16:creationId xmlns:a16="http://schemas.microsoft.com/office/drawing/2014/main" id="{450BFF94-7606-42E4-B1C3-07E1F92B501E}"/>
              </a:ext>
            </a:extLst>
          </p:cNvPr>
          <p:cNvSpPr/>
          <p:nvPr/>
        </p:nvSpPr>
        <p:spPr>
          <a:xfrm>
            <a:off x="9787818" y="5144103"/>
            <a:ext cx="2067809" cy="1187138"/>
          </a:xfrm>
          <a:prstGeom prst="rect">
            <a:avLst/>
          </a:prstGeom>
          <a:solidFill>
            <a:schemeClr val="bg1">
              <a:lumMod val="95000"/>
            </a:schemeClr>
          </a:solidFill>
          <a:ln w="12700">
            <a:noFill/>
          </a:ln>
        </p:spPr>
        <p:txBody>
          <a:bodyPr wrap="square" lIns="121920" tIns="60960" rIns="121920" bIns="60960" anchor="ctr">
            <a:noAutofit/>
          </a:bodyPr>
          <a:lstStyle/>
          <a:p>
            <a:pPr algn="ctr" defTabSz="914377" fontAlgn="base">
              <a:spcBef>
                <a:spcPct val="0"/>
              </a:spcBef>
              <a:spcAft>
                <a:spcPct val="0"/>
              </a:spcAft>
              <a:defRPr/>
            </a:pPr>
            <a:r>
              <a:rPr lang="en-GB" sz="1400" b="1">
                <a:solidFill>
                  <a:srgbClr val="00AFF0"/>
                </a:solidFill>
                <a:latin typeface="Arial" panose="020B0604020202020204" pitchFamily="34" charset="0"/>
                <a:cs typeface="Arial" panose="020B0604020202020204" pitchFamily="34" charset="0"/>
              </a:rPr>
              <a:t>Pre-Heater and Regulators</a:t>
            </a:r>
          </a:p>
          <a:p>
            <a:pPr algn="ctr" defTabSz="914377" fontAlgn="base">
              <a:spcBef>
                <a:spcPct val="0"/>
              </a:spcBef>
              <a:spcAft>
                <a:spcPct val="0"/>
              </a:spcAft>
              <a:defRPr/>
            </a:pPr>
            <a:br>
              <a:rPr lang="en-GB" sz="900">
                <a:solidFill>
                  <a:srgbClr val="55555A"/>
                </a:solidFill>
                <a:latin typeface="Arial" panose="020B0604020202020204" pitchFamily="34" charset="0"/>
                <a:cs typeface="Arial" panose="020B0604020202020204" pitchFamily="34" charset="0"/>
              </a:rPr>
            </a:br>
            <a:r>
              <a:rPr lang="en-GB" sz="900">
                <a:solidFill>
                  <a:srgbClr val="55555A"/>
                </a:solidFill>
                <a:latin typeface="Arial" panose="020B0604020202020204" pitchFamily="34" charset="0"/>
                <a:cs typeface="Arial" panose="020B0604020202020204" pitchFamily="34" charset="0"/>
              </a:rPr>
              <a:t>3” and 4” above ground installation (AGI) c/w twin filter streams, twin meter streams, pre-heater (</a:t>
            </a:r>
            <a:r>
              <a:rPr lang="en-GB" sz="900" err="1">
                <a:solidFill>
                  <a:srgbClr val="55555A"/>
                </a:solidFill>
                <a:latin typeface="Arial" panose="020B0604020202020204" pitchFamily="34" charset="0"/>
                <a:cs typeface="Arial" panose="020B0604020202020204" pitchFamily="34" charset="0"/>
              </a:rPr>
              <a:t>incl</a:t>
            </a:r>
            <a:r>
              <a:rPr lang="en-GB" sz="900">
                <a:solidFill>
                  <a:srgbClr val="55555A"/>
                </a:solidFill>
                <a:latin typeface="Arial" panose="020B0604020202020204" pitchFamily="34" charset="0"/>
                <a:cs typeface="Arial" panose="020B0604020202020204" pitchFamily="34" charset="0"/>
              </a:rPr>
              <a:t> boiler package) and twin regulator streams from Hays Chemicals</a:t>
            </a:r>
          </a:p>
        </p:txBody>
      </p:sp>
      <p:cxnSp>
        <p:nvCxnSpPr>
          <p:cNvPr id="57" name="Straight Connector 56">
            <a:extLst>
              <a:ext uri="{FF2B5EF4-FFF2-40B4-BE49-F238E27FC236}">
                <a16:creationId xmlns:a16="http://schemas.microsoft.com/office/drawing/2014/main" id="{664BA1E9-6C07-4869-87E0-F71B72AFDD12}"/>
              </a:ext>
            </a:extLst>
          </p:cNvPr>
          <p:cNvCxnSpPr/>
          <p:nvPr/>
        </p:nvCxnSpPr>
        <p:spPr bwMode="auto">
          <a:xfrm>
            <a:off x="9684202" y="6445216"/>
            <a:ext cx="2265988"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8" name="Straight Connector 57">
            <a:extLst>
              <a:ext uri="{FF2B5EF4-FFF2-40B4-BE49-F238E27FC236}">
                <a16:creationId xmlns:a16="http://schemas.microsoft.com/office/drawing/2014/main" id="{EF14F700-6D2B-46B4-A1A3-011512B627CC}"/>
              </a:ext>
            </a:extLst>
          </p:cNvPr>
          <p:cNvCxnSpPr/>
          <p:nvPr/>
        </p:nvCxnSpPr>
        <p:spPr bwMode="auto">
          <a:xfrm flipV="1">
            <a:off x="9700167" y="604363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9" name="Straight Connector 58">
            <a:extLst>
              <a:ext uri="{FF2B5EF4-FFF2-40B4-BE49-F238E27FC236}">
                <a16:creationId xmlns:a16="http://schemas.microsoft.com/office/drawing/2014/main" id="{E81575FF-EBD2-4C7E-96F6-AB25B6B95AED}"/>
              </a:ext>
            </a:extLst>
          </p:cNvPr>
          <p:cNvCxnSpPr/>
          <p:nvPr/>
        </p:nvCxnSpPr>
        <p:spPr bwMode="auto">
          <a:xfrm flipV="1">
            <a:off x="11941752" y="604363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02" name="Picture 101" descr="A picture containing text&#10;&#10;Description automatically generated">
            <a:extLst>
              <a:ext uri="{FF2B5EF4-FFF2-40B4-BE49-F238E27FC236}">
                <a16:creationId xmlns:a16="http://schemas.microsoft.com/office/drawing/2014/main" id="{35911DBE-9816-4D26-BE83-16FEE7B7B3A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336371" y="2070207"/>
            <a:ext cx="1920020" cy="1358793"/>
          </a:xfrm>
          <a:prstGeom prst="rect">
            <a:avLst/>
          </a:prstGeom>
        </p:spPr>
      </p:pic>
      <p:pic>
        <p:nvPicPr>
          <p:cNvPr id="110" name="Picture 109" descr="A picture containing text, dark&#10;&#10;Description automatically generated">
            <a:extLst>
              <a:ext uri="{FF2B5EF4-FFF2-40B4-BE49-F238E27FC236}">
                <a16:creationId xmlns:a16="http://schemas.microsoft.com/office/drawing/2014/main" id="{FCFFBF7E-38A0-425D-A9D0-0E3AE2127446}"/>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10109960" y="1576505"/>
            <a:ext cx="1360680" cy="1284558"/>
          </a:xfrm>
          <a:prstGeom prst="rect">
            <a:avLst/>
          </a:prstGeom>
        </p:spPr>
      </p:pic>
      <p:pic>
        <p:nvPicPr>
          <p:cNvPr id="112" name="Picture 111">
            <a:extLst>
              <a:ext uri="{FF2B5EF4-FFF2-40B4-BE49-F238E27FC236}">
                <a16:creationId xmlns:a16="http://schemas.microsoft.com/office/drawing/2014/main" id="{4CF69D60-CAAC-43F6-A7E1-75F545A4193F}"/>
              </a:ext>
            </a:extLst>
          </p:cNvPr>
          <p:cNvPicPr>
            <a:picLocks noChangeAspect="1"/>
          </p:cNvPicPr>
          <p:nvPr/>
        </p:nvPicPr>
        <p:blipFill rotWithShape="1">
          <a:blip r:embed="rId7" cstate="screen">
            <a:extLst>
              <a:ext uri="{28A0092B-C50C-407E-A947-70E740481C1C}">
                <a14:useLocalDpi xmlns:a14="http://schemas.microsoft.com/office/drawing/2010/main"/>
              </a:ext>
            </a:extLst>
          </a:blip>
          <a:srcRect/>
          <a:stretch/>
        </p:blipFill>
        <p:spPr>
          <a:xfrm>
            <a:off x="2878056" y="1540870"/>
            <a:ext cx="929238" cy="1272120"/>
          </a:xfrm>
          <a:prstGeom prst="rect">
            <a:avLst/>
          </a:prstGeom>
        </p:spPr>
      </p:pic>
      <p:pic>
        <p:nvPicPr>
          <p:cNvPr id="113" name="Picture 112" descr="Graphical user interface, application&#10;&#10;Description automatically generated with medium confidence">
            <a:extLst>
              <a:ext uri="{FF2B5EF4-FFF2-40B4-BE49-F238E27FC236}">
                <a16:creationId xmlns:a16="http://schemas.microsoft.com/office/drawing/2014/main" id="{7086B897-2B3C-496A-A8DF-6C425F00A2FF}"/>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3640972" y="2235351"/>
            <a:ext cx="971446" cy="1099938"/>
          </a:xfrm>
          <a:prstGeom prst="rect">
            <a:avLst/>
          </a:prstGeom>
        </p:spPr>
      </p:pic>
      <p:pic>
        <p:nvPicPr>
          <p:cNvPr id="114" name="Picture 113" descr="A picture containing logo&#10;&#10;Description automatically generated">
            <a:extLst>
              <a:ext uri="{FF2B5EF4-FFF2-40B4-BE49-F238E27FC236}">
                <a16:creationId xmlns:a16="http://schemas.microsoft.com/office/drawing/2014/main" id="{348EF5E4-8B92-49FE-BC62-BB05E1AD7334}"/>
              </a:ext>
            </a:extLst>
          </p:cNvPr>
          <p:cNvPicPr>
            <a:picLocks noChangeAspect="1"/>
          </p:cNvPicPr>
          <p:nvPr/>
        </p:nvPicPr>
        <p:blipFill rotWithShape="1">
          <a:blip r:embed="rId9" cstate="screen">
            <a:extLst>
              <a:ext uri="{28A0092B-C50C-407E-A947-70E740481C1C}">
                <a14:useLocalDpi xmlns:a14="http://schemas.microsoft.com/office/drawing/2010/main"/>
              </a:ext>
            </a:extLst>
          </a:blip>
          <a:srcRect/>
          <a:stretch/>
        </p:blipFill>
        <p:spPr>
          <a:xfrm>
            <a:off x="10289238" y="4058589"/>
            <a:ext cx="1055915" cy="1040371"/>
          </a:xfrm>
          <a:prstGeom prst="rect">
            <a:avLst/>
          </a:prstGeom>
        </p:spPr>
      </p:pic>
      <p:sp>
        <p:nvSpPr>
          <p:cNvPr id="115" name="Rectangle 114">
            <a:extLst>
              <a:ext uri="{FF2B5EF4-FFF2-40B4-BE49-F238E27FC236}">
                <a16:creationId xmlns:a16="http://schemas.microsoft.com/office/drawing/2014/main" id="{0CA31DAC-A125-45C7-82C5-2D8ABD0D2CDB}"/>
              </a:ext>
            </a:extLst>
          </p:cNvPr>
          <p:cNvSpPr/>
          <p:nvPr/>
        </p:nvSpPr>
        <p:spPr>
          <a:xfrm>
            <a:off x="7458581" y="3360514"/>
            <a:ext cx="2067808" cy="2976906"/>
          </a:xfrm>
          <a:prstGeom prst="rect">
            <a:avLst/>
          </a:prstGeom>
          <a:solidFill>
            <a:schemeClr val="bg1">
              <a:lumMod val="95000"/>
            </a:schemeClr>
          </a:solidFill>
          <a:ln w="12700">
            <a:noFill/>
          </a:ln>
        </p:spPr>
        <p:txBody>
          <a:bodyPr wrap="square" lIns="121920" tIns="60960" rIns="121920" bIns="60960" anchor="t">
            <a:noAutofit/>
          </a:bodyPr>
          <a:lstStyle/>
          <a:p>
            <a:pPr algn="ctr"/>
            <a:r>
              <a:rPr lang="en-GB" sz="1400" b="1" kern="0">
                <a:solidFill>
                  <a:srgbClr val="00AFF0"/>
                </a:solidFill>
                <a:latin typeface="Arial"/>
                <a:ea typeface="ＭＳ Ｐゴシック"/>
              </a:rPr>
              <a:t>Valves</a:t>
            </a:r>
          </a:p>
          <a:p>
            <a:pPr algn="ctr"/>
            <a:br>
              <a:rPr lang="en-GB" sz="900" kern="0">
                <a:solidFill>
                  <a:srgbClr val="55555A"/>
                </a:solidFill>
                <a:latin typeface="Arial"/>
                <a:ea typeface="ＭＳ Ｐゴシック"/>
              </a:rPr>
            </a:br>
            <a:r>
              <a:rPr lang="en-GB" sz="900" kern="0">
                <a:solidFill>
                  <a:srgbClr val="55555A"/>
                </a:solidFill>
                <a:latin typeface="Arial"/>
                <a:ea typeface="ＭＳ Ｐゴシック"/>
              </a:rPr>
              <a:t>36” ball valve and 18” bypass pipework with associated 18” valves sourced from Lanark</a:t>
            </a:r>
          </a:p>
          <a:p>
            <a:pPr algn="ctr"/>
            <a:endParaRPr lang="en-GB" sz="900" kern="0">
              <a:solidFill>
                <a:srgbClr val="55555A"/>
              </a:solidFill>
              <a:latin typeface="Arial"/>
              <a:ea typeface="ＭＳ Ｐゴシック"/>
            </a:endParaRPr>
          </a:p>
          <a:p>
            <a:pPr algn="ctr"/>
            <a:r>
              <a:rPr lang="en-GB" sz="900" kern="0">
                <a:solidFill>
                  <a:srgbClr val="55555A"/>
                </a:solidFill>
                <a:latin typeface="Arial"/>
                <a:ea typeface="ＭＳ Ｐゴシック"/>
              </a:rPr>
              <a:t>Two 18” valves sourced from Billingham </a:t>
            </a:r>
          </a:p>
          <a:p>
            <a:pPr algn="ctr"/>
            <a:endParaRPr lang="en-GB" sz="900" kern="0">
              <a:solidFill>
                <a:srgbClr val="55555A"/>
              </a:solidFill>
              <a:latin typeface="Arial"/>
              <a:ea typeface="ＭＳ Ｐゴシック"/>
            </a:endParaRPr>
          </a:p>
          <a:p>
            <a:pPr algn="ctr"/>
            <a:r>
              <a:rPr lang="en-GB" sz="900" kern="0">
                <a:solidFill>
                  <a:srgbClr val="55555A"/>
                </a:solidFill>
                <a:latin typeface="Arial"/>
                <a:ea typeface="ＭＳ Ｐゴシック"/>
              </a:rPr>
              <a:t>Two new 4” NB manual isolation valves and a non-return valve </a:t>
            </a:r>
          </a:p>
          <a:p>
            <a:pPr>
              <a:lnSpc>
                <a:spcPts val="1400"/>
              </a:lnSpc>
            </a:pPr>
            <a:endParaRPr lang="en-GB" sz="1200" kern="0">
              <a:solidFill>
                <a:srgbClr val="55555A"/>
              </a:solidFill>
              <a:latin typeface="Arial"/>
              <a:ea typeface="ＭＳ Ｐゴシック"/>
            </a:endParaRPr>
          </a:p>
        </p:txBody>
      </p:sp>
      <p:cxnSp>
        <p:nvCxnSpPr>
          <p:cNvPr id="116" name="Straight Connector 115">
            <a:extLst>
              <a:ext uri="{FF2B5EF4-FFF2-40B4-BE49-F238E27FC236}">
                <a16:creationId xmlns:a16="http://schemas.microsoft.com/office/drawing/2014/main" id="{CEFE9A45-0673-4C79-8002-27FD94099AD5}"/>
              </a:ext>
            </a:extLst>
          </p:cNvPr>
          <p:cNvCxnSpPr/>
          <p:nvPr/>
        </p:nvCxnSpPr>
        <p:spPr bwMode="auto">
          <a:xfrm>
            <a:off x="7354967" y="6451397"/>
            <a:ext cx="2265988"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a:extLst>
              <a:ext uri="{FF2B5EF4-FFF2-40B4-BE49-F238E27FC236}">
                <a16:creationId xmlns:a16="http://schemas.microsoft.com/office/drawing/2014/main" id="{0D2B06DD-B7EC-4555-8840-D3399657A919}"/>
              </a:ext>
            </a:extLst>
          </p:cNvPr>
          <p:cNvCxnSpPr/>
          <p:nvPr/>
        </p:nvCxnSpPr>
        <p:spPr bwMode="auto">
          <a:xfrm flipV="1">
            <a:off x="7370931" y="604981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a:extLst>
              <a:ext uri="{FF2B5EF4-FFF2-40B4-BE49-F238E27FC236}">
                <a16:creationId xmlns:a16="http://schemas.microsoft.com/office/drawing/2014/main" id="{A64664B5-E86B-48D8-9722-84EE80FEFC3B}"/>
              </a:ext>
            </a:extLst>
          </p:cNvPr>
          <p:cNvCxnSpPr/>
          <p:nvPr/>
        </p:nvCxnSpPr>
        <p:spPr bwMode="auto">
          <a:xfrm flipV="1">
            <a:off x="9612517" y="6049813"/>
            <a:ext cx="0" cy="41194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9" name="Rectangle 118">
            <a:extLst>
              <a:ext uri="{FF2B5EF4-FFF2-40B4-BE49-F238E27FC236}">
                <a16:creationId xmlns:a16="http://schemas.microsoft.com/office/drawing/2014/main" id="{46E0BC64-BC84-433A-9DEF-92BEAD533F03}"/>
              </a:ext>
            </a:extLst>
          </p:cNvPr>
          <p:cNvSpPr/>
          <p:nvPr/>
        </p:nvSpPr>
        <p:spPr>
          <a:xfrm>
            <a:off x="7458581" y="1454608"/>
            <a:ext cx="2067808" cy="1905906"/>
          </a:xfrm>
          <a:prstGeom prst="rect">
            <a:avLst/>
          </a:prstGeom>
          <a:solidFill>
            <a:schemeClr val="bg1">
              <a:lumMod val="95000"/>
            </a:schemeClr>
          </a:solidFill>
          <a:ln w="12700">
            <a:noFill/>
          </a:ln>
        </p:spPr>
        <p:txBody>
          <a:bodyPr wrap="square" anchor="ctr">
            <a:noAutofit/>
          </a:bodyPr>
          <a:lstStyle/>
          <a:p>
            <a:pPr algn="ctr" defTabSz="914377" fontAlgn="base">
              <a:spcBef>
                <a:spcPct val="0"/>
              </a:spcBef>
              <a:spcAft>
                <a:spcPct val="0"/>
              </a:spcAft>
              <a:defRPr/>
            </a:pPr>
            <a:endParaRPr lang="en-GB" sz="1600" b="1">
              <a:solidFill>
                <a:srgbClr val="00AFF0"/>
              </a:solidFill>
              <a:latin typeface="Arial" panose="020B0604020202020204" pitchFamily="34" charset="0"/>
              <a:ea typeface="ＭＳ Ｐゴシック" pitchFamily="34" charset="-128"/>
              <a:cs typeface="Arial" panose="020B0604020202020204" pitchFamily="34" charset="0"/>
            </a:endParaRPr>
          </a:p>
        </p:txBody>
      </p:sp>
      <p:pic>
        <p:nvPicPr>
          <p:cNvPr id="120" name="Picture 119" descr="A picture containing text, dark&#10;&#10;Description automatically generated">
            <a:extLst>
              <a:ext uri="{FF2B5EF4-FFF2-40B4-BE49-F238E27FC236}">
                <a16:creationId xmlns:a16="http://schemas.microsoft.com/office/drawing/2014/main" id="{0E97025B-CCF2-4357-80C3-B363ADAB422D}"/>
              </a:ext>
            </a:extLst>
          </p:cNvPr>
          <p:cNvPicPr>
            <a:picLocks noChangeAspect="1"/>
          </p:cNvPicPr>
          <p:nvPr/>
        </p:nvPicPr>
        <p:blipFill rotWithShape="1">
          <a:blip r:embed="rId10" cstate="screen">
            <a:extLst>
              <a:ext uri="{28A0092B-C50C-407E-A947-70E740481C1C}">
                <a14:useLocalDpi xmlns:a14="http://schemas.microsoft.com/office/drawing/2010/main"/>
              </a:ext>
            </a:extLst>
          </a:blip>
          <a:srcRect/>
          <a:stretch/>
        </p:blipFill>
        <p:spPr>
          <a:xfrm>
            <a:off x="7808825" y="1785020"/>
            <a:ext cx="1483361" cy="1600918"/>
          </a:xfrm>
          <a:prstGeom prst="rect">
            <a:avLst/>
          </a:prstGeom>
        </p:spPr>
      </p:pic>
      <p:pic>
        <p:nvPicPr>
          <p:cNvPr id="121" name="Picture 120" descr="A picture containing text, vector graphics&#10;&#10;Description automatically generated">
            <a:extLst>
              <a:ext uri="{FF2B5EF4-FFF2-40B4-BE49-F238E27FC236}">
                <a16:creationId xmlns:a16="http://schemas.microsoft.com/office/drawing/2014/main" id="{65FD37FE-C217-4AD0-97AA-655D47C2AC9D}"/>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5149080" y="1956561"/>
            <a:ext cx="1902493" cy="1017002"/>
          </a:xfrm>
          <a:prstGeom prst="rect">
            <a:avLst/>
          </a:prstGeom>
        </p:spPr>
      </p:pic>
    </p:spTree>
    <p:extLst>
      <p:ext uri="{BB962C8B-B14F-4D97-AF65-F5344CB8AC3E}">
        <p14:creationId xmlns:p14="http://schemas.microsoft.com/office/powerpoint/2010/main" val="216810485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ectangle 128">
            <a:extLst>
              <a:ext uri="{FF2B5EF4-FFF2-40B4-BE49-F238E27FC236}">
                <a16:creationId xmlns:a16="http://schemas.microsoft.com/office/drawing/2014/main" id="{B017F889-12F7-485A-89F4-01FCE0AB7078}"/>
              </a:ext>
            </a:extLst>
          </p:cNvPr>
          <p:cNvSpPr/>
          <p:nvPr/>
        </p:nvSpPr>
        <p:spPr>
          <a:xfrm>
            <a:off x="361906" y="1759429"/>
            <a:ext cx="1942368"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GB" sz="12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130" name="Rectangle 129">
            <a:extLst>
              <a:ext uri="{FF2B5EF4-FFF2-40B4-BE49-F238E27FC236}">
                <a16:creationId xmlns:a16="http://schemas.microsoft.com/office/drawing/2014/main" id="{94AB730F-C871-4AD0-9EDA-F063BDAD83B8}"/>
              </a:ext>
            </a:extLst>
          </p:cNvPr>
          <p:cNvSpPr/>
          <p:nvPr/>
        </p:nvSpPr>
        <p:spPr>
          <a:xfrm>
            <a:off x="4291064" y="1759429"/>
            <a:ext cx="1942368"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131" name="Rectangle 130">
            <a:extLst>
              <a:ext uri="{FF2B5EF4-FFF2-40B4-BE49-F238E27FC236}">
                <a16:creationId xmlns:a16="http://schemas.microsoft.com/office/drawing/2014/main" id="{07C386E5-FBC5-40C3-A01D-B06588858387}"/>
              </a:ext>
            </a:extLst>
          </p:cNvPr>
          <p:cNvSpPr/>
          <p:nvPr/>
        </p:nvSpPr>
        <p:spPr>
          <a:xfrm>
            <a:off x="361906" y="4472544"/>
            <a:ext cx="1942368"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132" name="Rectangle 131">
            <a:extLst>
              <a:ext uri="{FF2B5EF4-FFF2-40B4-BE49-F238E27FC236}">
                <a16:creationId xmlns:a16="http://schemas.microsoft.com/office/drawing/2014/main" id="{9DC7DBAD-25E8-4F10-A058-92532AB7842E}"/>
              </a:ext>
            </a:extLst>
          </p:cNvPr>
          <p:cNvSpPr/>
          <p:nvPr/>
        </p:nvSpPr>
        <p:spPr>
          <a:xfrm>
            <a:off x="4291064" y="4472544"/>
            <a:ext cx="1942368"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133" name="Rectangle 132">
            <a:extLst>
              <a:ext uri="{FF2B5EF4-FFF2-40B4-BE49-F238E27FC236}">
                <a16:creationId xmlns:a16="http://schemas.microsoft.com/office/drawing/2014/main" id="{9F0C0247-E983-4AF9-970D-2A63008170D0}"/>
              </a:ext>
            </a:extLst>
          </p:cNvPr>
          <p:cNvSpPr/>
          <p:nvPr/>
        </p:nvSpPr>
        <p:spPr>
          <a:xfrm>
            <a:off x="8228138" y="1759429"/>
            <a:ext cx="1942368" cy="1994279"/>
          </a:xfrm>
          <a:prstGeom prst="rect">
            <a:avLst/>
          </a:prstGeom>
          <a:solidFill>
            <a:srgbClr val="FFFFFF">
              <a:lumMod val="95000"/>
            </a:srgbClr>
          </a:solidFill>
          <a:ln w="254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GB" sz="1100" b="1" i="0" u="none" strike="noStrike" kern="0" cap="none" spc="0" normalizeH="0" baseline="0" noProof="0">
              <a:ln>
                <a:noFill/>
              </a:ln>
              <a:solidFill>
                <a:srgbClr val="55555A"/>
              </a:solidFill>
              <a:effectLst/>
              <a:uLnTx/>
              <a:uFillTx/>
              <a:latin typeface="Arial"/>
              <a:ea typeface="ＭＳ Ｐゴシック"/>
              <a:cs typeface="+mn-cs"/>
            </a:endParaRPr>
          </a:p>
        </p:txBody>
      </p:sp>
      <p:sp>
        <p:nvSpPr>
          <p:cNvPr id="134" name="Rectangle 133">
            <a:extLst>
              <a:ext uri="{FF2B5EF4-FFF2-40B4-BE49-F238E27FC236}">
                <a16:creationId xmlns:a16="http://schemas.microsoft.com/office/drawing/2014/main" id="{5966AF78-602E-4B8B-9BCE-513ABC4F2F49}"/>
              </a:ext>
            </a:extLst>
          </p:cNvPr>
          <p:cNvSpPr/>
          <p:nvPr/>
        </p:nvSpPr>
        <p:spPr>
          <a:xfrm>
            <a:off x="8228138" y="4472544"/>
            <a:ext cx="1942368"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GB" sz="11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pic>
        <p:nvPicPr>
          <p:cNvPr id="7" name="Picture 6" descr="A picture containing drawing&#10;&#10;Description automatically generated">
            <a:extLst>
              <a:ext uri="{FF2B5EF4-FFF2-40B4-BE49-F238E27FC236}">
                <a16:creationId xmlns:a16="http://schemas.microsoft.com/office/drawing/2014/main" id="{5AB2933B-0DC4-6545-A106-D0B61A3EABE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232758" y="89274"/>
            <a:ext cx="2770496" cy="651153"/>
          </a:xfrm>
          <a:prstGeom prst="rect">
            <a:avLst/>
          </a:prstGeom>
        </p:spPr>
      </p:pic>
      <p:sp>
        <p:nvSpPr>
          <p:cNvPr id="9" name="Rectangle 8">
            <a:extLst>
              <a:ext uri="{FF2B5EF4-FFF2-40B4-BE49-F238E27FC236}">
                <a16:creationId xmlns:a16="http://schemas.microsoft.com/office/drawing/2014/main" id="{3A803E8D-1AAC-354D-89AF-DFF2C9A3001E}"/>
              </a:ext>
            </a:extLst>
          </p:cNvPr>
          <p:cNvSpPr/>
          <p:nvPr/>
        </p:nvSpPr>
        <p:spPr>
          <a:xfrm>
            <a:off x="109181" y="719819"/>
            <a:ext cx="11533757" cy="317033"/>
          </a:xfrm>
          <a:prstGeom prst="rect">
            <a:avLst/>
          </a:prstGeom>
          <a:noFill/>
          <a:ln w="12700">
            <a:noFill/>
          </a:ln>
        </p:spPr>
        <p:txBody>
          <a:bodyPr wrap="square" lIns="121920" tIns="60960" rIns="121920" bIns="60960"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73CD"/>
                </a:solidFill>
                <a:effectLst/>
                <a:uLnTx/>
                <a:uFillTx/>
                <a:latin typeface="Arial" pitchFamily="34" charset="0"/>
                <a:ea typeface="ＭＳ Ｐゴシック"/>
                <a:cs typeface="Arial"/>
              </a:rPr>
              <a:t>Offline Hydrogen Test Facility – Key Instrumentation</a:t>
            </a:r>
          </a:p>
        </p:txBody>
      </p:sp>
      <p:pic>
        <p:nvPicPr>
          <p:cNvPr id="6" name="Picture 10">
            <a:extLst>
              <a:ext uri="{FF2B5EF4-FFF2-40B4-BE49-F238E27FC236}">
                <a16:creationId xmlns:a16="http://schemas.microsoft.com/office/drawing/2014/main" id="{0FCAA8B0-9A4F-BF47-A821-4153DFA73FC9}"/>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27772" y="42669"/>
            <a:ext cx="2201877" cy="554078"/>
          </a:xfrm>
          <a:prstGeom prst="rect">
            <a:avLst/>
          </a:prstGeom>
        </p:spPr>
      </p:pic>
      <p:sp>
        <p:nvSpPr>
          <p:cNvPr id="67" name="Rectangle 66">
            <a:extLst>
              <a:ext uri="{FF2B5EF4-FFF2-40B4-BE49-F238E27FC236}">
                <a16:creationId xmlns:a16="http://schemas.microsoft.com/office/drawing/2014/main" id="{B8D5CF40-FF49-4ABF-B5E5-FFBDACC42034}"/>
              </a:ext>
            </a:extLst>
          </p:cNvPr>
          <p:cNvSpPr/>
          <p:nvPr/>
        </p:nvSpPr>
        <p:spPr>
          <a:xfrm>
            <a:off x="361907" y="1359622"/>
            <a:ext cx="3632741" cy="418733"/>
          </a:xfrm>
          <a:prstGeom prst="rect">
            <a:avLst/>
          </a:prstGeom>
          <a:solidFill>
            <a:srgbClr val="FFFFFF">
              <a:lumMod val="95000"/>
            </a:srgbClr>
          </a:solidFill>
          <a:ln w="12700">
            <a:noFill/>
          </a:ln>
        </p:spPr>
        <p:txBody>
          <a:bodyPr wrap="square"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0" cap="none" spc="0" normalizeH="0" baseline="0" noProof="0">
                <a:ln>
                  <a:noFill/>
                </a:ln>
                <a:solidFill>
                  <a:srgbClr val="00AFF0"/>
                </a:solidFill>
                <a:effectLst/>
                <a:uLnTx/>
                <a:uFillTx/>
                <a:latin typeface="Arial"/>
                <a:ea typeface="ＭＳ Ｐゴシック"/>
                <a:cs typeface="+mn-cs"/>
              </a:rPr>
              <a:t>Metering</a:t>
            </a:r>
          </a:p>
        </p:txBody>
      </p:sp>
      <p:sp>
        <p:nvSpPr>
          <p:cNvPr id="71" name="Rectangle 70">
            <a:extLst>
              <a:ext uri="{FF2B5EF4-FFF2-40B4-BE49-F238E27FC236}">
                <a16:creationId xmlns:a16="http://schemas.microsoft.com/office/drawing/2014/main" id="{98B9CCE2-2C1B-44E2-95AC-C76146DF1569}"/>
              </a:ext>
            </a:extLst>
          </p:cNvPr>
          <p:cNvSpPr/>
          <p:nvPr/>
        </p:nvSpPr>
        <p:spPr>
          <a:xfrm>
            <a:off x="2265586" y="1759429"/>
            <a:ext cx="1729061"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GB" sz="1300" b="0" i="0" u="none" strike="noStrike" kern="0" cap="none" spc="0" normalizeH="0" baseline="0" noProof="0">
                <a:ln>
                  <a:noFill/>
                </a:ln>
                <a:solidFill>
                  <a:srgbClr val="55555A"/>
                </a:solidFill>
                <a:effectLst/>
                <a:uLnTx/>
                <a:uFillTx/>
                <a:latin typeface="Arial"/>
                <a:ea typeface="ＭＳ Ｐゴシック"/>
                <a:cs typeface="+mn-cs"/>
              </a:rPr>
              <a:t>Metering skid from </a:t>
            </a:r>
            <a:r>
              <a:rPr kumimoji="0" lang="en-GB" sz="1300" b="0" i="0" u="none" strike="noStrike" kern="0" cap="none" spc="0" normalizeH="0" baseline="0" noProof="0" err="1">
                <a:ln>
                  <a:noFill/>
                </a:ln>
                <a:solidFill>
                  <a:srgbClr val="55555A"/>
                </a:solidFill>
                <a:effectLst/>
                <a:uLnTx/>
                <a:uFillTx/>
                <a:latin typeface="Arial"/>
                <a:ea typeface="ＭＳ Ｐゴシック"/>
                <a:cs typeface="+mn-cs"/>
              </a:rPr>
              <a:t>Eakring</a:t>
            </a:r>
            <a:r>
              <a:rPr kumimoji="0" lang="en-GB" sz="1300" b="0" i="0" u="none" strike="noStrike" kern="0" cap="none" spc="0" normalizeH="0" baseline="0" noProof="0">
                <a:ln>
                  <a:noFill/>
                </a:ln>
                <a:solidFill>
                  <a:srgbClr val="55555A"/>
                </a:solidFill>
                <a:effectLst/>
                <a:uLnTx/>
                <a:uFillTx/>
                <a:latin typeface="Arial"/>
                <a:ea typeface="ＭＳ Ｐゴシック"/>
                <a:cs typeface="+mn-cs"/>
              </a:rPr>
              <a:t>, which consists of two ultrasonic metering streams, pressure transmitters and flow computers</a:t>
            </a:r>
            <a:endParaRPr kumimoji="0" lang="en-GB" sz="13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cxnSp>
        <p:nvCxnSpPr>
          <p:cNvPr id="72" name="Straight Connector 71">
            <a:extLst>
              <a:ext uri="{FF2B5EF4-FFF2-40B4-BE49-F238E27FC236}">
                <a16:creationId xmlns:a16="http://schemas.microsoft.com/office/drawing/2014/main" id="{0FA4BA7F-0905-402D-8082-75E135618030}"/>
              </a:ext>
            </a:extLst>
          </p:cNvPr>
          <p:cNvCxnSpPr/>
          <p:nvPr/>
        </p:nvCxnSpPr>
        <p:spPr bwMode="auto">
          <a:xfrm rot="5400000" flipV="1">
            <a:off x="380485" y="1160631"/>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A33E0637-F981-4EB3-8329-FDA61759B418}"/>
              </a:ext>
            </a:extLst>
          </p:cNvPr>
          <p:cNvCxnSpPr/>
          <p:nvPr/>
        </p:nvCxnSpPr>
        <p:spPr bwMode="auto">
          <a:xfrm>
            <a:off x="267579" y="3818766"/>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7DB03DA7-0125-4CDA-9407-8A76C5E16B1E}"/>
              </a:ext>
            </a:extLst>
          </p:cNvPr>
          <p:cNvCxnSpPr/>
          <p:nvPr/>
        </p:nvCxnSpPr>
        <p:spPr bwMode="auto">
          <a:xfrm rot="5400000" flipV="1">
            <a:off x="3979180" y="1160631"/>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5" name="Straight Connector 74">
            <a:extLst>
              <a:ext uri="{FF2B5EF4-FFF2-40B4-BE49-F238E27FC236}">
                <a16:creationId xmlns:a16="http://schemas.microsoft.com/office/drawing/2014/main" id="{6F5E4F63-F5FA-4AA0-989B-A65D694614E7}"/>
              </a:ext>
            </a:extLst>
          </p:cNvPr>
          <p:cNvCxnSpPr/>
          <p:nvPr/>
        </p:nvCxnSpPr>
        <p:spPr bwMode="auto">
          <a:xfrm>
            <a:off x="3866274" y="3814684"/>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6" name="Straight Connector 75">
            <a:extLst>
              <a:ext uri="{FF2B5EF4-FFF2-40B4-BE49-F238E27FC236}">
                <a16:creationId xmlns:a16="http://schemas.microsoft.com/office/drawing/2014/main" id="{085F6854-F618-437A-A1FB-E27344E76DE5}"/>
              </a:ext>
            </a:extLst>
          </p:cNvPr>
          <p:cNvCxnSpPr/>
          <p:nvPr/>
        </p:nvCxnSpPr>
        <p:spPr bwMode="auto">
          <a:xfrm>
            <a:off x="273258" y="1268360"/>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7" name="Straight Connector 76">
            <a:extLst>
              <a:ext uri="{FF2B5EF4-FFF2-40B4-BE49-F238E27FC236}">
                <a16:creationId xmlns:a16="http://schemas.microsoft.com/office/drawing/2014/main" id="{9FE101ED-1F7F-48CC-B5CA-9CC975EE765B}"/>
              </a:ext>
            </a:extLst>
          </p:cNvPr>
          <p:cNvCxnSpPr/>
          <p:nvPr/>
        </p:nvCxnSpPr>
        <p:spPr bwMode="auto">
          <a:xfrm>
            <a:off x="4081958" y="1272442"/>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8" name="Rectangle 77">
            <a:extLst>
              <a:ext uri="{FF2B5EF4-FFF2-40B4-BE49-F238E27FC236}">
                <a16:creationId xmlns:a16="http://schemas.microsoft.com/office/drawing/2014/main" id="{3947024E-3556-4FB6-AC38-42155CE3C640}"/>
              </a:ext>
            </a:extLst>
          </p:cNvPr>
          <p:cNvSpPr/>
          <p:nvPr/>
        </p:nvSpPr>
        <p:spPr>
          <a:xfrm>
            <a:off x="6194744" y="1759429"/>
            <a:ext cx="1729061"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GB" sz="1300" b="0" i="0" u="none" strike="noStrike" kern="0" cap="none" spc="0" normalizeH="0" baseline="0" noProof="0">
                <a:ln>
                  <a:noFill/>
                </a:ln>
                <a:solidFill>
                  <a:srgbClr val="55555A"/>
                </a:solidFill>
                <a:effectLst/>
                <a:uLnTx/>
                <a:uFillTx/>
                <a:latin typeface="Arial"/>
                <a:ea typeface="ＭＳ Ｐゴシック"/>
                <a:cs typeface="+mn-cs"/>
              </a:rPr>
              <a:t>10 premium accuracy </a:t>
            </a:r>
            <a:r>
              <a:rPr kumimoji="0" lang="en-GB" sz="1300" b="0" i="0" u="none" strike="noStrike" kern="0" cap="none" spc="0" normalizeH="0" baseline="0" noProof="0" err="1">
                <a:ln>
                  <a:noFill/>
                </a:ln>
                <a:solidFill>
                  <a:srgbClr val="55555A"/>
                </a:solidFill>
                <a:effectLst/>
                <a:uLnTx/>
                <a:uFillTx/>
                <a:latin typeface="Arial"/>
                <a:ea typeface="ＭＳ Ｐゴシック"/>
                <a:cs typeface="+mn-cs"/>
              </a:rPr>
              <a:t>Druck</a:t>
            </a:r>
            <a:r>
              <a:rPr kumimoji="0" lang="en-GB" sz="1300" b="0" i="0" u="none" strike="noStrike" kern="0" cap="none" spc="0" normalizeH="0" baseline="0" noProof="0">
                <a:ln>
                  <a:noFill/>
                </a:ln>
                <a:solidFill>
                  <a:srgbClr val="55555A"/>
                </a:solidFill>
                <a:effectLst/>
                <a:uLnTx/>
                <a:uFillTx/>
                <a:latin typeface="Arial"/>
                <a:ea typeface="ＭＳ Ｐゴシック"/>
                <a:cs typeface="+mn-cs"/>
              </a:rPr>
              <a:t> UNIK5000 100 transducer</a:t>
            </a:r>
            <a:endParaRPr kumimoji="0" lang="en-GB" sz="13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cxnSp>
        <p:nvCxnSpPr>
          <p:cNvPr id="79" name="Straight Connector 78">
            <a:extLst>
              <a:ext uri="{FF2B5EF4-FFF2-40B4-BE49-F238E27FC236}">
                <a16:creationId xmlns:a16="http://schemas.microsoft.com/office/drawing/2014/main" id="{FA61EEC4-BB56-402E-9C7F-3400AC932DAF}"/>
              </a:ext>
            </a:extLst>
          </p:cNvPr>
          <p:cNvCxnSpPr/>
          <p:nvPr/>
        </p:nvCxnSpPr>
        <p:spPr bwMode="auto">
          <a:xfrm rot="5400000" flipV="1">
            <a:off x="4309643" y="1160631"/>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0" name="Straight Connector 79">
            <a:extLst>
              <a:ext uri="{FF2B5EF4-FFF2-40B4-BE49-F238E27FC236}">
                <a16:creationId xmlns:a16="http://schemas.microsoft.com/office/drawing/2014/main" id="{7F79D959-EBF9-4931-8CD2-B1E316A84956}"/>
              </a:ext>
            </a:extLst>
          </p:cNvPr>
          <p:cNvCxnSpPr/>
          <p:nvPr/>
        </p:nvCxnSpPr>
        <p:spPr bwMode="auto">
          <a:xfrm>
            <a:off x="4196736" y="3818766"/>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1" name="Straight Connector 80">
            <a:extLst>
              <a:ext uri="{FF2B5EF4-FFF2-40B4-BE49-F238E27FC236}">
                <a16:creationId xmlns:a16="http://schemas.microsoft.com/office/drawing/2014/main" id="{BF751437-D258-405A-B043-DC27FD7838E2}"/>
              </a:ext>
            </a:extLst>
          </p:cNvPr>
          <p:cNvCxnSpPr/>
          <p:nvPr/>
        </p:nvCxnSpPr>
        <p:spPr bwMode="auto">
          <a:xfrm rot="5400000" flipV="1">
            <a:off x="7908337" y="1160631"/>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2" name="Straight Connector 81">
            <a:extLst>
              <a:ext uri="{FF2B5EF4-FFF2-40B4-BE49-F238E27FC236}">
                <a16:creationId xmlns:a16="http://schemas.microsoft.com/office/drawing/2014/main" id="{ED118534-C464-44EB-9B79-9800E4AE165F}"/>
              </a:ext>
            </a:extLst>
          </p:cNvPr>
          <p:cNvCxnSpPr/>
          <p:nvPr/>
        </p:nvCxnSpPr>
        <p:spPr bwMode="auto">
          <a:xfrm>
            <a:off x="7795431" y="3818766"/>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3" name="Straight Connector 82">
            <a:extLst>
              <a:ext uri="{FF2B5EF4-FFF2-40B4-BE49-F238E27FC236}">
                <a16:creationId xmlns:a16="http://schemas.microsoft.com/office/drawing/2014/main" id="{A5D76822-D811-4766-8051-7F7185550453}"/>
              </a:ext>
            </a:extLst>
          </p:cNvPr>
          <p:cNvCxnSpPr/>
          <p:nvPr/>
        </p:nvCxnSpPr>
        <p:spPr bwMode="auto">
          <a:xfrm>
            <a:off x="4202416" y="1268360"/>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4" name="Straight Connector 83">
            <a:extLst>
              <a:ext uri="{FF2B5EF4-FFF2-40B4-BE49-F238E27FC236}">
                <a16:creationId xmlns:a16="http://schemas.microsoft.com/office/drawing/2014/main" id="{E97291F5-94E8-4610-9CF4-35DBF0B935C5}"/>
              </a:ext>
            </a:extLst>
          </p:cNvPr>
          <p:cNvCxnSpPr/>
          <p:nvPr/>
        </p:nvCxnSpPr>
        <p:spPr bwMode="auto">
          <a:xfrm>
            <a:off x="8011115" y="1268360"/>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85" name="Rectangle 84">
            <a:extLst>
              <a:ext uri="{FF2B5EF4-FFF2-40B4-BE49-F238E27FC236}">
                <a16:creationId xmlns:a16="http://schemas.microsoft.com/office/drawing/2014/main" id="{F13E9CA5-72CF-4CE7-A8A2-8B46FA5E5061}"/>
              </a:ext>
            </a:extLst>
          </p:cNvPr>
          <p:cNvSpPr/>
          <p:nvPr/>
        </p:nvSpPr>
        <p:spPr>
          <a:xfrm>
            <a:off x="4291064" y="1359622"/>
            <a:ext cx="3632741" cy="418733"/>
          </a:xfrm>
          <a:prstGeom prst="rect">
            <a:avLst/>
          </a:prstGeom>
          <a:solidFill>
            <a:srgbClr val="FFFFFF">
              <a:lumMod val="95000"/>
            </a:srgb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r>
              <a:rPr kumimoji="0" lang="en-GB" sz="1800" b="1" i="0" u="none" strike="noStrike" kern="0" cap="none" spc="0" normalizeH="0" baseline="0" noProof="0">
                <a:ln>
                  <a:noFill/>
                </a:ln>
                <a:solidFill>
                  <a:srgbClr val="00AFF0"/>
                </a:solidFill>
                <a:effectLst/>
                <a:uLnTx/>
                <a:uFillTx/>
                <a:latin typeface="Arial"/>
                <a:ea typeface="ＭＳ Ｐゴシック"/>
                <a:cs typeface="+mn-cs"/>
              </a:rPr>
              <a:t>Pressure</a:t>
            </a:r>
            <a:endParaRPr kumimoji="0" lang="en-GB" sz="1000" b="1" i="0" u="none" strike="noStrike" kern="0" cap="none" spc="0" normalizeH="0" baseline="0" noProof="0">
              <a:ln>
                <a:noFill/>
              </a:ln>
              <a:solidFill>
                <a:srgbClr val="55555A"/>
              </a:solidFill>
              <a:effectLst/>
              <a:uLnTx/>
              <a:uFillTx/>
              <a:latin typeface="Arial"/>
              <a:ea typeface="ＭＳ Ｐゴシック"/>
              <a:cs typeface="+mn-cs"/>
            </a:endParaRPr>
          </a:p>
        </p:txBody>
      </p:sp>
      <p:sp>
        <p:nvSpPr>
          <p:cNvPr id="86" name="Rectangle 85">
            <a:extLst>
              <a:ext uri="{FF2B5EF4-FFF2-40B4-BE49-F238E27FC236}">
                <a16:creationId xmlns:a16="http://schemas.microsoft.com/office/drawing/2014/main" id="{4711511A-64AC-4353-A79F-53838902E794}"/>
              </a:ext>
            </a:extLst>
          </p:cNvPr>
          <p:cNvSpPr/>
          <p:nvPr/>
        </p:nvSpPr>
        <p:spPr>
          <a:xfrm>
            <a:off x="361907" y="4072737"/>
            <a:ext cx="3632741" cy="418733"/>
          </a:xfrm>
          <a:prstGeom prst="rect">
            <a:avLst/>
          </a:prstGeom>
          <a:solidFill>
            <a:srgbClr val="FFFFFF">
              <a:lumMod val="95000"/>
            </a:srgb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r>
              <a:rPr kumimoji="0" lang="en-GB" sz="1800" b="1" i="0" u="none" strike="noStrike" kern="0" cap="none" spc="0" normalizeH="0" baseline="0" noProof="0">
                <a:ln>
                  <a:noFill/>
                </a:ln>
                <a:solidFill>
                  <a:srgbClr val="00AFF0"/>
                </a:solidFill>
                <a:effectLst/>
                <a:uLnTx/>
                <a:uFillTx/>
                <a:latin typeface="Arial"/>
                <a:ea typeface="ＭＳ Ｐゴシック"/>
                <a:cs typeface="+mn-cs"/>
              </a:rPr>
              <a:t>Noise</a:t>
            </a:r>
            <a:endParaRPr kumimoji="0" lang="en-GB" sz="1000" b="1" i="0" u="none" strike="noStrike" kern="0" cap="none" spc="0" normalizeH="0" baseline="0" noProof="0">
              <a:ln>
                <a:noFill/>
              </a:ln>
              <a:solidFill>
                <a:srgbClr val="55555A"/>
              </a:solidFill>
              <a:effectLst/>
              <a:uLnTx/>
              <a:uFillTx/>
              <a:latin typeface="Arial"/>
              <a:ea typeface="ＭＳ Ｐゴシック"/>
              <a:cs typeface="+mn-cs"/>
            </a:endParaRPr>
          </a:p>
        </p:txBody>
      </p:sp>
      <p:sp>
        <p:nvSpPr>
          <p:cNvPr id="87" name="Rectangle 86">
            <a:extLst>
              <a:ext uri="{FF2B5EF4-FFF2-40B4-BE49-F238E27FC236}">
                <a16:creationId xmlns:a16="http://schemas.microsoft.com/office/drawing/2014/main" id="{C30AE37D-95C0-4B59-9345-5E5C9D1903A9}"/>
              </a:ext>
            </a:extLst>
          </p:cNvPr>
          <p:cNvSpPr/>
          <p:nvPr/>
        </p:nvSpPr>
        <p:spPr>
          <a:xfrm>
            <a:off x="2265586" y="4472544"/>
            <a:ext cx="1729061"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GB" sz="1300" b="0" i="0" u="none" strike="noStrike" kern="0" cap="none" spc="0" normalizeH="0" baseline="0" noProof="0">
                <a:ln>
                  <a:noFill/>
                </a:ln>
                <a:solidFill>
                  <a:srgbClr val="55555A"/>
                </a:solidFill>
                <a:effectLst/>
                <a:uLnTx/>
                <a:uFillTx/>
                <a:latin typeface="Arial"/>
                <a:ea typeface="ＭＳ Ｐゴシック"/>
                <a:cs typeface="+mn-cs"/>
              </a:rPr>
              <a:t>Casella </a:t>
            </a:r>
            <a:r>
              <a:rPr kumimoji="0" lang="en-GB" sz="1300" b="0" i="0" u="none" strike="noStrike" kern="0" cap="none" spc="0" normalizeH="0" baseline="0" noProof="0" err="1">
                <a:ln>
                  <a:noFill/>
                </a:ln>
                <a:solidFill>
                  <a:srgbClr val="55555A"/>
                </a:solidFill>
                <a:effectLst/>
                <a:uLnTx/>
                <a:uFillTx/>
                <a:latin typeface="Arial"/>
                <a:ea typeface="ＭＳ Ｐゴシック"/>
                <a:cs typeface="+mn-cs"/>
              </a:rPr>
              <a:t>Cel</a:t>
            </a:r>
            <a:r>
              <a:rPr kumimoji="0" lang="en-GB" sz="1300" b="0" i="0" u="none" strike="noStrike" kern="0" cap="none" spc="0" normalizeH="0" baseline="0" noProof="0">
                <a:ln>
                  <a:noFill/>
                </a:ln>
                <a:solidFill>
                  <a:srgbClr val="55555A"/>
                </a:solidFill>
                <a:effectLst/>
                <a:uLnTx/>
                <a:uFillTx/>
                <a:latin typeface="Arial"/>
                <a:ea typeface="ＭＳ Ｐゴシック"/>
                <a:cs typeface="+mn-cs"/>
              </a:rPr>
              <a:t> CEL-240/K1 Sound Level Meters</a:t>
            </a:r>
            <a:endParaRPr kumimoji="0" lang="en-GB" sz="13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cxnSp>
        <p:nvCxnSpPr>
          <p:cNvPr id="88" name="Straight Connector 87">
            <a:extLst>
              <a:ext uri="{FF2B5EF4-FFF2-40B4-BE49-F238E27FC236}">
                <a16:creationId xmlns:a16="http://schemas.microsoft.com/office/drawing/2014/main" id="{D996D836-90E4-412B-A94B-3F11E5641910}"/>
              </a:ext>
            </a:extLst>
          </p:cNvPr>
          <p:cNvCxnSpPr/>
          <p:nvPr/>
        </p:nvCxnSpPr>
        <p:spPr bwMode="auto">
          <a:xfrm rot="5400000" flipV="1">
            <a:off x="380485" y="3868666"/>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89" name="Straight Connector 88">
            <a:extLst>
              <a:ext uri="{FF2B5EF4-FFF2-40B4-BE49-F238E27FC236}">
                <a16:creationId xmlns:a16="http://schemas.microsoft.com/office/drawing/2014/main" id="{3A191A0B-D69F-4F2D-96BD-25EB959E6162}"/>
              </a:ext>
            </a:extLst>
          </p:cNvPr>
          <p:cNvCxnSpPr/>
          <p:nvPr/>
        </p:nvCxnSpPr>
        <p:spPr bwMode="auto">
          <a:xfrm>
            <a:off x="267579" y="6527799"/>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0" name="Straight Connector 89">
            <a:extLst>
              <a:ext uri="{FF2B5EF4-FFF2-40B4-BE49-F238E27FC236}">
                <a16:creationId xmlns:a16="http://schemas.microsoft.com/office/drawing/2014/main" id="{81B4B1B5-0E65-4044-89BD-6821537BC9BE}"/>
              </a:ext>
            </a:extLst>
          </p:cNvPr>
          <p:cNvCxnSpPr/>
          <p:nvPr/>
        </p:nvCxnSpPr>
        <p:spPr bwMode="auto">
          <a:xfrm rot="5400000" flipV="1">
            <a:off x="3979180" y="3868666"/>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1" name="Straight Connector 90">
            <a:extLst>
              <a:ext uri="{FF2B5EF4-FFF2-40B4-BE49-F238E27FC236}">
                <a16:creationId xmlns:a16="http://schemas.microsoft.com/office/drawing/2014/main" id="{8FEFA31C-84C1-4B7E-A78C-636F0164E13D}"/>
              </a:ext>
            </a:extLst>
          </p:cNvPr>
          <p:cNvCxnSpPr/>
          <p:nvPr/>
        </p:nvCxnSpPr>
        <p:spPr bwMode="auto">
          <a:xfrm>
            <a:off x="3866274" y="6527799"/>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2" name="Straight Connector 91">
            <a:extLst>
              <a:ext uri="{FF2B5EF4-FFF2-40B4-BE49-F238E27FC236}">
                <a16:creationId xmlns:a16="http://schemas.microsoft.com/office/drawing/2014/main" id="{60295A30-E759-4DAA-8F0A-16958F26B1E6}"/>
              </a:ext>
            </a:extLst>
          </p:cNvPr>
          <p:cNvCxnSpPr/>
          <p:nvPr/>
        </p:nvCxnSpPr>
        <p:spPr bwMode="auto">
          <a:xfrm>
            <a:off x="273258" y="3965124"/>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3" name="Straight Connector 92">
            <a:extLst>
              <a:ext uri="{FF2B5EF4-FFF2-40B4-BE49-F238E27FC236}">
                <a16:creationId xmlns:a16="http://schemas.microsoft.com/office/drawing/2014/main" id="{674ACA02-7FED-43CE-9D81-F595E0D0E01C}"/>
              </a:ext>
            </a:extLst>
          </p:cNvPr>
          <p:cNvCxnSpPr/>
          <p:nvPr/>
        </p:nvCxnSpPr>
        <p:spPr bwMode="auto">
          <a:xfrm>
            <a:off x="4081958" y="3965124"/>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4" name="Rectangle 93">
            <a:extLst>
              <a:ext uri="{FF2B5EF4-FFF2-40B4-BE49-F238E27FC236}">
                <a16:creationId xmlns:a16="http://schemas.microsoft.com/office/drawing/2014/main" id="{D00A19D0-FEE8-4CA0-B813-59AE858F1A5F}"/>
              </a:ext>
            </a:extLst>
          </p:cNvPr>
          <p:cNvSpPr/>
          <p:nvPr/>
        </p:nvSpPr>
        <p:spPr>
          <a:xfrm>
            <a:off x="4291064" y="4072737"/>
            <a:ext cx="3632741" cy="418733"/>
          </a:xfrm>
          <a:prstGeom prst="rect">
            <a:avLst/>
          </a:prstGeom>
          <a:solidFill>
            <a:srgbClr val="FFFFFF">
              <a:lumMod val="95000"/>
            </a:srgb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r>
              <a:rPr kumimoji="0" lang="en-GB" sz="1800" b="1" i="0" u="none" strike="noStrike" kern="0" cap="none" spc="0" normalizeH="0" baseline="0" noProof="0">
                <a:ln>
                  <a:noFill/>
                </a:ln>
                <a:solidFill>
                  <a:srgbClr val="00AFF0"/>
                </a:solidFill>
                <a:effectLst/>
                <a:uLnTx/>
                <a:uFillTx/>
                <a:latin typeface="Arial"/>
                <a:ea typeface="ＭＳ Ｐゴシック"/>
                <a:cs typeface="+mn-cs"/>
              </a:rPr>
              <a:t>H</a:t>
            </a:r>
            <a:r>
              <a:rPr kumimoji="0" lang="en-GB" sz="1800" b="1" i="0" u="none" strike="noStrike" kern="0" cap="none" spc="0" normalizeH="0" baseline="0" noProof="0" err="1">
                <a:ln>
                  <a:noFill/>
                </a:ln>
                <a:solidFill>
                  <a:srgbClr val="00AFF0"/>
                </a:solidFill>
                <a:effectLst/>
                <a:uLnTx/>
                <a:uFillTx/>
                <a:latin typeface="Arial"/>
                <a:ea typeface="ＭＳ Ｐゴシック"/>
                <a:cs typeface="+mn-cs"/>
              </a:rPr>
              <a:t>ydrogen</a:t>
            </a:r>
            <a:r>
              <a:rPr kumimoji="0" lang="en-GB" sz="1800" b="1" i="0" u="none" strike="noStrike" kern="0" cap="none" spc="0" normalizeH="0" baseline="0" noProof="0">
                <a:ln>
                  <a:noFill/>
                </a:ln>
                <a:solidFill>
                  <a:srgbClr val="00AFF0"/>
                </a:solidFill>
                <a:effectLst/>
                <a:uLnTx/>
                <a:uFillTx/>
                <a:latin typeface="Arial"/>
                <a:ea typeface="ＭＳ Ｐゴシック"/>
                <a:cs typeface="+mn-cs"/>
              </a:rPr>
              <a:t> Flux</a:t>
            </a:r>
            <a:endParaRPr kumimoji="0" lang="en-GB" sz="1800" b="1" i="0" u="none" strike="noStrike" kern="0" cap="none" spc="0" normalizeH="0" baseline="0" noProof="0">
              <a:ln>
                <a:noFill/>
              </a:ln>
              <a:solidFill>
                <a:srgbClr val="55555A"/>
              </a:solidFill>
              <a:effectLst/>
              <a:uLnTx/>
              <a:uFillTx/>
              <a:latin typeface="Arial"/>
              <a:ea typeface="ＭＳ Ｐゴシック"/>
              <a:cs typeface="+mn-cs"/>
            </a:endParaRPr>
          </a:p>
        </p:txBody>
      </p:sp>
      <p:sp>
        <p:nvSpPr>
          <p:cNvPr id="95" name="Rectangle 94">
            <a:extLst>
              <a:ext uri="{FF2B5EF4-FFF2-40B4-BE49-F238E27FC236}">
                <a16:creationId xmlns:a16="http://schemas.microsoft.com/office/drawing/2014/main" id="{49B9AB31-12F2-4172-B0C6-898A6444ABD9}"/>
              </a:ext>
            </a:extLst>
          </p:cNvPr>
          <p:cNvSpPr/>
          <p:nvPr/>
        </p:nvSpPr>
        <p:spPr>
          <a:xfrm>
            <a:off x="6194744" y="4472544"/>
            <a:ext cx="1729061"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GB" sz="1300" b="0" i="0" u="none" strike="noStrike" kern="0" cap="none" spc="0" normalizeH="0" baseline="0" noProof="0" err="1">
                <a:ln>
                  <a:noFill/>
                </a:ln>
                <a:solidFill>
                  <a:srgbClr val="55555A"/>
                </a:solidFill>
                <a:effectLst/>
                <a:uLnTx/>
                <a:uFillTx/>
                <a:latin typeface="Arial"/>
                <a:ea typeface="ＭＳ Ｐゴシック"/>
                <a:cs typeface="+mn-cs"/>
              </a:rPr>
              <a:t>Hydrosteel</a:t>
            </a:r>
            <a:r>
              <a:rPr kumimoji="0" lang="en-GB" sz="1300" b="0" i="0" u="none" strike="noStrike" kern="0" cap="none" spc="0" normalizeH="0" baseline="0" noProof="0">
                <a:ln>
                  <a:noFill/>
                </a:ln>
                <a:solidFill>
                  <a:srgbClr val="55555A"/>
                </a:solidFill>
                <a:effectLst/>
                <a:uLnTx/>
                <a:uFillTx/>
                <a:latin typeface="Arial"/>
                <a:ea typeface="ＭＳ Ｐゴシック"/>
                <a:cs typeface="+mn-cs"/>
              </a:rPr>
              <a:t> flux analysis system</a:t>
            </a:r>
            <a:endParaRPr kumimoji="0" lang="en-GB" sz="13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cxnSp>
        <p:nvCxnSpPr>
          <p:cNvPr id="96" name="Straight Connector 95">
            <a:extLst>
              <a:ext uri="{FF2B5EF4-FFF2-40B4-BE49-F238E27FC236}">
                <a16:creationId xmlns:a16="http://schemas.microsoft.com/office/drawing/2014/main" id="{93FB08DF-4587-4F40-91F4-6209228AA930}"/>
              </a:ext>
            </a:extLst>
          </p:cNvPr>
          <p:cNvCxnSpPr/>
          <p:nvPr/>
        </p:nvCxnSpPr>
        <p:spPr bwMode="auto">
          <a:xfrm rot="5400000" flipV="1">
            <a:off x="4309643" y="3868666"/>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a:extLst>
              <a:ext uri="{FF2B5EF4-FFF2-40B4-BE49-F238E27FC236}">
                <a16:creationId xmlns:a16="http://schemas.microsoft.com/office/drawing/2014/main" id="{915BF151-2FBE-4744-B798-B65D19E98B3D}"/>
              </a:ext>
            </a:extLst>
          </p:cNvPr>
          <p:cNvCxnSpPr/>
          <p:nvPr/>
        </p:nvCxnSpPr>
        <p:spPr bwMode="auto">
          <a:xfrm>
            <a:off x="4196736" y="6527799"/>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3906AEF0-26BD-44A3-A8CD-A8A51EB597A5}"/>
              </a:ext>
            </a:extLst>
          </p:cNvPr>
          <p:cNvCxnSpPr/>
          <p:nvPr/>
        </p:nvCxnSpPr>
        <p:spPr bwMode="auto">
          <a:xfrm rot="5400000" flipV="1">
            <a:off x="7908337" y="3868666"/>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a:extLst>
              <a:ext uri="{FF2B5EF4-FFF2-40B4-BE49-F238E27FC236}">
                <a16:creationId xmlns:a16="http://schemas.microsoft.com/office/drawing/2014/main" id="{1611E824-5497-4F35-A468-E28439857AD2}"/>
              </a:ext>
            </a:extLst>
          </p:cNvPr>
          <p:cNvCxnSpPr/>
          <p:nvPr/>
        </p:nvCxnSpPr>
        <p:spPr bwMode="auto">
          <a:xfrm>
            <a:off x="7795431" y="6527799"/>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a:extLst>
              <a:ext uri="{FF2B5EF4-FFF2-40B4-BE49-F238E27FC236}">
                <a16:creationId xmlns:a16="http://schemas.microsoft.com/office/drawing/2014/main" id="{857B13CE-8846-4161-B883-D95A87766C23}"/>
              </a:ext>
            </a:extLst>
          </p:cNvPr>
          <p:cNvCxnSpPr/>
          <p:nvPr/>
        </p:nvCxnSpPr>
        <p:spPr bwMode="auto">
          <a:xfrm>
            <a:off x="4202416" y="3965124"/>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a:extLst>
              <a:ext uri="{FF2B5EF4-FFF2-40B4-BE49-F238E27FC236}">
                <a16:creationId xmlns:a16="http://schemas.microsoft.com/office/drawing/2014/main" id="{B2DB2AF7-0A76-4998-9418-5F08CB4CB506}"/>
              </a:ext>
            </a:extLst>
          </p:cNvPr>
          <p:cNvCxnSpPr/>
          <p:nvPr/>
        </p:nvCxnSpPr>
        <p:spPr bwMode="auto">
          <a:xfrm>
            <a:off x="8011115" y="3965124"/>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tangle 101">
            <a:extLst>
              <a:ext uri="{FF2B5EF4-FFF2-40B4-BE49-F238E27FC236}">
                <a16:creationId xmlns:a16="http://schemas.microsoft.com/office/drawing/2014/main" id="{F5B21DEA-8951-4DB5-9C59-F82A68C16138}"/>
              </a:ext>
            </a:extLst>
          </p:cNvPr>
          <p:cNvSpPr/>
          <p:nvPr/>
        </p:nvSpPr>
        <p:spPr>
          <a:xfrm>
            <a:off x="10131284" y="1756546"/>
            <a:ext cx="1729061"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GB" sz="1300" b="0" i="0" u="none" strike="noStrike" kern="0" cap="none" spc="0" normalizeH="0" baseline="0" noProof="0">
                <a:ln>
                  <a:noFill/>
                </a:ln>
                <a:solidFill>
                  <a:srgbClr val="55555A"/>
                </a:solidFill>
                <a:effectLst/>
                <a:uLnTx/>
                <a:uFillTx/>
                <a:latin typeface="Arial"/>
                <a:ea typeface="ＭＳ Ｐゴシック"/>
                <a:cs typeface="+mn-cs"/>
              </a:rPr>
              <a:t>Stainless steel sheathed mineral insulated Type ‘T’ thermocouple</a:t>
            </a:r>
            <a:endParaRPr kumimoji="0" lang="en-GB" sz="1300" b="1" i="0" u="none" strike="noStrike" kern="0" cap="none" spc="0" normalizeH="0" baseline="0" noProof="0">
              <a:ln>
                <a:noFill/>
              </a:ln>
              <a:solidFill>
                <a:srgbClr val="55555A"/>
              </a:solidFill>
              <a:effectLst/>
              <a:uLnTx/>
              <a:uFillTx/>
              <a:latin typeface="Arial"/>
              <a:ea typeface="ＭＳ Ｐゴシック"/>
              <a:cs typeface="+mn-cs"/>
            </a:endParaRPr>
          </a:p>
        </p:txBody>
      </p:sp>
      <p:cxnSp>
        <p:nvCxnSpPr>
          <p:cNvPr id="103" name="Straight Connector 102">
            <a:extLst>
              <a:ext uri="{FF2B5EF4-FFF2-40B4-BE49-F238E27FC236}">
                <a16:creationId xmlns:a16="http://schemas.microsoft.com/office/drawing/2014/main" id="{C14713FC-87D3-4D47-B123-0550836192D8}"/>
              </a:ext>
            </a:extLst>
          </p:cNvPr>
          <p:cNvCxnSpPr/>
          <p:nvPr/>
        </p:nvCxnSpPr>
        <p:spPr bwMode="auto">
          <a:xfrm rot="5400000" flipV="1">
            <a:off x="8246717" y="1160631"/>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4" name="Straight Connector 103">
            <a:extLst>
              <a:ext uri="{FF2B5EF4-FFF2-40B4-BE49-F238E27FC236}">
                <a16:creationId xmlns:a16="http://schemas.microsoft.com/office/drawing/2014/main" id="{57A2E3EE-2F99-4143-94B9-1667FD55C26C}"/>
              </a:ext>
            </a:extLst>
          </p:cNvPr>
          <p:cNvCxnSpPr/>
          <p:nvPr/>
        </p:nvCxnSpPr>
        <p:spPr bwMode="auto">
          <a:xfrm>
            <a:off x="8133810" y="3818766"/>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7" name="Straight Connector 106">
            <a:extLst>
              <a:ext uri="{FF2B5EF4-FFF2-40B4-BE49-F238E27FC236}">
                <a16:creationId xmlns:a16="http://schemas.microsoft.com/office/drawing/2014/main" id="{35E07FDE-23E7-4557-9FBD-B502FB274BE9}"/>
              </a:ext>
            </a:extLst>
          </p:cNvPr>
          <p:cNvCxnSpPr/>
          <p:nvPr/>
        </p:nvCxnSpPr>
        <p:spPr bwMode="auto">
          <a:xfrm>
            <a:off x="8139490" y="1268360"/>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Rectangle 108">
            <a:extLst>
              <a:ext uri="{FF2B5EF4-FFF2-40B4-BE49-F238E27FC236}">
                <a16:creationId xmlns:a16="http://schemas.microsoft.com/office/drawing/2014/main" id="{913FADA5-EC2C-4C44-87EB-4F54DB20ABFC}"/>
              </a:ext>
            </a:extLst>
          </p:cNvPr>
          <p:cNvSpPr/>
          <p:nvPr/>
        </p:nvSpPr>
        <p:spPr>
          <a:xfrm>
            <a:off x="8228138" y="1359622"/>
            <a:ext cx="3632741" cy="418733"/>
          </a:xfrm>
          <a:prstGeom prst="rect">
            <a:avLst/>
          </a:prstGeom>
          <a:solidFill>
            <a:srgbClr val="FFFFFF">
              <a:lumMod val="95000"/>
            </a:srgb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r>
              <a:rPr kumimoji="0" lang="en-GB" sz="1800" b="1" i="0" u="none" strike="noStrike" kern="0" cap="none" spc="0" normalizeH="0" baseline="0" noProof="0">
                <a:ln>
                  <a:noFill/>
                </a:ln>
                <a:solidFill>
                  <a:srgbClr val="00AFF0"/>
                </a:solidFill>
                <a:effectLst/>
                <a:uLnTx/>
                <a:uFillTx/>
                <a:latin typeface="Arial"/>
                <a:ea typeface="ＭＳ Ｐゴシック"/>
                <a:cs typeface="+mn-cs"/>
              </a:rPr>
              <a:t>Temperature</a:t>
            </a:r>
            <a:endParaRPr kumimoji="0" lang="en-GB" sz="1000" b="1" i="0" u="none" strike="noStrike" kern="0" cap="none" spc="0" normalizeH="0" baseline="0" noProof="0">
              <a:ln>
                <a:noFill/>
              </a:ln>
              <a:solidFill>
                <a:srgbClr val="55555A"/>
              </a:solidFill>
              <a:effectLst/>
              <a:uLnTx/>
              <a:uFillTx/>
              <a:latin typeface="Arial"/>
              <a:ea typeface="ＭＳ Ｐゴシック"/>
              <a:cs typeface="+mn-cs"/>
            </a:endParaRPr>
          </a:p>
        </p:txBody>
      </p:sp>
      <p:sp>
        <p:nvSpPr>
          <p:cNvPr id="110" name="Rectangle 109">
            <a:extLst>
              <a:ext uri="{FF2B5EF4-FFF2-40B4-BE49-F238E27FC236}">
                <a16:creationId xmlns:a16="http://schemas.microsoft.com/office/drawing/2014/main" id="{69C59B2C-E16B-477E-921D-C95665F2D78F}"/>
              </a:ext>
            </a:extLst>
          </p:cNvPr>
          <p:cNvSpPr/>
          <p:nvPr/>
        </p:nvSpPr>
        <p:spPr>
          <a:xfrm>
            <a:off x="8228138" y="4072737"/>
            <a:ext cx="3632741" cy="418733"/>
          </a:xfrm>
          <a:prstGeom prst="rect">
            <a:avLst/>
          </a:prstGeom>
          <a:solidFill>
            <a:srgbClr val="FFFFFF">
              <a:lumMod val="95000"/>
            </a:srgb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r>
              <a:rPr kumimoji="0" lang="en-GB" sz="1800" b="1" i="0" u="none" strike="noStrike" kern="0" cap="none" spc="0" normalizeH="0" baseline="0" noProof="0">
                <a:ln>
                  <a:noFill/>
                </a:ln>
                <a:solidFill>
                  <a:srgbClr val="00AFF0"/>
                </a:solidFill>
                <a:effectLst/>
                <a:uLnTx/>
                <a:uFillTx/>
                <a:latin typeface="Arial"/>
                <a:ea typeface="ＭＳ Ｐゴシック"/>
                <a:cs typeface="+mn-cs"/>
              </a:rPr>
              <a:t>Direct Vibration Managements</a:t>
            </a:r>
            <a:endParaRPr kumimoji="0" lang="en-GB" sz="1000" b="1" i="0" u="none" strike="noStrike" kern="0" cap="none" spc="0" normalizeH="0" baseline="0" noProof="0">
              <a:ln>
                <a:noFill/>
              </a:ln>
              <a:solidFill>
                <a:srgbClr val="55555A"/>
              </a:solidFill>
              <a:effectLst/>
              <a:uLnTx/>
              <a:uFillTx/>
              <a:latin typeface="Arial"/>
              <a:ea typeface="ＭＳ Ｐゴシック"/>
              <a:cs typeface="+mn-cs"/>
            </a:endParaRPr>
          </a:p>
        </p:txBody>
      </p:sp>
      <p:sp>
        <p:nvSpPr>
          <p:cNvPr id="111" name="Rectangle 110">
            <a:extLst>
              <a:ext uri="{FF2B5EF4-FFF2-40B4-BE49-F238E27FC236}">
                <a16:creationId xmlns:a16="http://schemas.microsoft.com/office/drawing/2014/main" id="{1F2956F7-135C-4A87-93C2-A027A2293111}"/>
              </a:ext>
            </a:extLst>
          </p:cNvPr>
          <p:cNvSpPr/>
          <p:nvPr/>
        </p:nvSpPr>
        <p:spPr>
          <a:xfrm>
            <a:off x="10131818" y="4472544"/>
            <a:ext cx="1729061" cy="1994279"/>
          </a:xfrm>
          <a:prstGeom prst="rect">
            <a:avLst/>
          </a:prstGeom>
          <a:solidFill>
            <a:srgbClr val="FFFFFF">
              <a:lumMod val="95000"/>
            </a:srgb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r>
              <a:rPr kumimoji="0" lang="en-GB" sz="1300" b="0" i="0" u="none" strike="noStrike" kern="0" cap="none" spc="0" normalizeH="0" baseline="0" noProof="0">
                <a:ln>
                  <a:noFill/>
                </a:ln>
                <a:solidFill>
                  <a:srgbClr val="55555A"/>
                </a:solidFill>
                <a:effectLst/>
                <a:uLnTx/>
                <a:uFillTx/>
                <a:latin typeface="Arial"/>
                <a:ea typeface="ＭＳ Ｐゴシック"/>
                <a:cs typeface="+mn-cs"/>
              </a:rPr>
              <a:t>Fluke 805 vibration meter</a:t>
            </a:r>
            <a:endParaRPr kumimoji="0" lang="en-GB" sz="1300"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cxnSp>
        <p:nvCxnSpPr>
          <p:cNvPr id="112" name="Straight Connector 111">
            <a:extLst>
              <a:ext uri="{FF2B5EF4-FFF2-40B4-BE49-F238E27FC236}">
                <a16:creationId xmlns:a16="http://schemas.microsoft.com/office/drawing/2014/main" id="{16AD6BAD-2104-4CB5-A5D8-3AABECB7F1CB}"/>
              </a:ext>
            </a:extLst>
          </p:cNvPr>
          <p:cNvCxnSpPr/>
          <p:nvPr/>
        </p:nvCxnSpPr>
        <p:spPr bwMode="auto">
          <a:xfrm rot="5400000" flipV="1">
            <a:off x="8246717" y="3868666"/>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8126E3AC-E04E-4420-90D0-440FF093E198}"/>
              </a:ext>
            </a:extLst>
          </p:cNvPr>
          <p:cNvCxnSpPr/>
          <p:nvPr/>
        </p:nvCxnSpPr>
        <p:spPr bwMode="auto">
          <a:xfrm>
            <a:off x="8133810" y="6527799"/>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a:extLst>
              <a:ext uri="{FF2B5EF4-FFF2-40B4-BE49-F238E27FC236}">
                <a16:creationId xmlns:a16="http://schemas.microsoft.com/office/drawing/2014/main" id="{A2C074A4-AB97-4EA7-B6D5-1CF7B0BE7D9E}"/>
              </a:ext>
            </a:extLst>
          </p:cNvPr>
          <p:cNvCxnSpPr/>
          <p:nvPr/>
        </p:nvCxnSpPr>
        <p:spPr bwMode="auto">
          <a:xfrm>
            <a:off x="11732505" y="6527799"/>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a:extLst>
              <a:ext uri="{FF2B5EF4-FFF2-40B4-BE49-F238E27FC236}">
                <a16:creationId xmlns:a16="http://schemas.microsoft.com/office/drawing/2014/main" id="{73F858DA-09E8-4B25-86E5-B70079DA8529}"/>
              </a:ext>
            </a:extLst>
          </p:cNvPr>
          <p:cNvCxnSpPr/>
          <p:nvPr/>
        </p:nvCxnSpPr>
        <p:spPr bwMode="auto">
          <a:xfrm>
            <a:off x="8139490" y="3965124"/>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a:extLst>
              <a:ext uri="{FF2B5EF4-FFF2-40B4-BE49-F238E27FC236}">
                <a16:creationId xmlns:a16="http://schemas.microsoft.com/office/drawing/2014/main" id="{6B77E505-84E4-429E-BF61-AC31F1D84E0B}"/>
              </a:ext>
            </a:extLst>
          </p:cNvPr>
          <p:cNvCxnSpPr/>
          <p:nvPr/>
        </p:nvCxnSpPr>
        <p:spPr bwMode="auto">
          <a:xfrm>
            <a:off x="11948189" y="3965124"/>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6" name="Picture 125" descr="A picture containing text&#10;&#10;Description automatically generated">
            <a:extLst>
              <a:ext uri="{FF2B5EF4-FFF2-40B4-BE49-F238E27FC236}">
                <a16:creationId xmlns:a16="http://schemas.microsoft.com/office/drawing/2014/main" id="{B44F7391-F632-4C45-8F62-B021236F7A0F}"/>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0965" y="2276392"/>
            <a:ext cx="1767312" cy="939511"/>
          </a:xfrm>
          <a:prstGeom prst="rect">
            <a:avLst/>
          </a:prstGeom>
        </p:spPr>
      </p:pic>
      <p:pic>
        <p:nvPicPr>
          <p:cNvPr id="127" name="Picture 126" descr="A picture containing pool ball, night sky&#10;&#10;Description automatically generated">
            <a:extLst>
              <a:ext uri="{FF2B5EF4-FFF2-40B4-BE49-F238E27FC236}">
                <a16:creationId xmlns:a16="http://schemas.microsoft.com/office/drawing/2014/main" id="{8B0F9DBF-1E4A-4758-BDE7-CAF366AF84E7}"/>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4495113" y="1995610"/>
            <a:ext cx="1192793" cy="1433390"/>
          </a:xfrm>
          <a:prstGeom prst="rect">
            <a:avLst/>
          </a:prstGeom>
        </p:spPr>
      </p:pic>
      <p:pic>
        <p:nvPicPr>
          <p:cNvPr id="136" name="Picture 135" descr="A picture containing text&#10;&#10;Description automatically generated">
            <a:extLst>
              <a:ext uri="{FF2B5EF4-FFF2-40B4-BE49-F238E27FC236}">
                <a16:creationId xmlns:a16="http://schemas.microsoft.com/office/drawing/2014/main" id="{173CBC6F-30B8-4223-A9C9-82876AA2CC5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354376" y="4953795"/>
            <a:ext cx="1767312" cy="939511"/>
          </a:xfrm>
          <a:prstGeom prst="rect">
            <a:avLst/>
          </a:prstGeom>
        </p:spPr>
      </p:pic>
      <p:sp>
        <p:nvSpPr>
          <p:cNvPr id="137" name="Oval 136">
            <a:extLst>
              <a:ext uri="{FF2B5EF4-FFF2-40B4-BE49-F238E27FC236}">
                <a16:creationId xmlns:a16="http://schemas.microsoft.com/office/drawing/2014/main" id="{E9D69058-5D64-441A-A137-01CBB90ED2AB}"/>
              </a:ext>
            </a:extLst>
          </p:cNvPr>
          <p:cNvSpPr/>
          <p:nvPr/>
        </p:nvSpPr>
        <p:spPr>
          <a:xfrm>
            <a:off x="8873911" y="5063840"/>
            <a:ext cx="731576" cy="73157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nvGrpSpPr>
          <p:cNvPr id="138" name="Group 137">
            <a:extLst>
              <a:ext uri="{FF2B5EF4-FFF2-40B4-BE49-F238E27FC236}">
                <a16:creationId xmlns:a16="http://schemas.microsoft.com/office/drawing/2014/main" id="{B1ADF784-794C-47E1-99AF-9823C6EDDEF2}"/>
              </a:ext>
            </a:extLst>
          </p:cNvPr>
          <p:cNvGrpSpPr/>
          <p:nvPr/>
        </p:nvGrpSpPr>
        <p:grpSpPr>
          <a:xfrm>
            <a:off x="9238032" y="4891277"/>
            <a:ext cx="477611" cy="464815"/>
            <a:chOff x="10875637" y="4218254"/>
            <a:chExt cx="477611" cy="464815"/>
          </a:xfrm>
        </p:grpSpPr>
        <p:sp>
          <p:nvSpPr>
            <p:cNvPr id="139" name="Arc 138">
              <a:extLst>
                <a:ext uri="{FF2B5EF4-FFF2-40B4-BE49-F238E27FC236}">
                  <a16:creationId xmlns:a16="http://schemas.microsoft.com/office/drawing/2014/main" id="{A7D6CF56-4A8D-4A00-922E-E91EB4D182D9}"/>
                </a:ext>
              </a:extLst>
            </p:cNvPr>
            <p:cNvSpPr/>
            <p:nvPr/>
          </p:nvSpPr>
          <p:spPr>
            <a:xfrm>
              <a:off x="10875637" y="4307726"/>
              <a:ext cx="400050" cy="375343"/>
            </a:xfrm>
            <a:prstGeom prst="arc">
              <a:avLst>
                <a:gd name="adj1" fmla="val 16490773"/>
                <a:gd name="adj2" fmla="val 0"/>
              </a:avLst>
            </a:prstGeom>
            <a:ln w="19050">
              <a:solidFill>
                <a:srgbClr val="00108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0" name="Arc 139">
              <a:extLst>
                <a:ext uri="{FF2B5EF4-FFF2-40B4-BE49-F238E27FC236}">
                  <a16:creationId xmlns:a16="http://schemas.microsoft.com/office/drawing/2014/main" id="{07F02D8B-6327-4859-89E9-DF8FAAB18960}"/>
                </a:ext>
              </a:extLst>
            </p:cNvPr>
            <p:cNvSpPr/>
            <p:nvPr/>
          </p:nvSpPr>
          <p:spPr>
            <a:xfrm>
              <a:off x="10953198" y="4218254"/>
              <a:ext cx="400050" cy="375343"/>
            </a:xfrm>
            <a:prstGeom prst="arc">
              <a:avLst>
                <a:gd name="adj1" fmla="val 16490773"/>
                <a:gd name="adj2" fmla="val 0"/>
              </a:avLst>
            </a:prstGeom>
            <a:ln w="19050">
              <a:solidFill>
                <a:srgbClr val="00108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grpSp>
        <p:nvGrpSpPr>
          <p:cNvPr id="141" name="Group 140">
            <a:extLst>
              <a:ext uri="{FF2B5EF4-FFF2-40B4-BE49-F238E27FC236}">
                <a16:creationId xmlns:a16="http://schemas.microsoft.com/office/drawing/2014/main" id="{50C30D6C-1F2A-4139-84B0-86DF728F410B}"/>
              </a:ext>
            </a:extLst>
          </p:cNvPr>
          <p:cNvGrpSpPr/>
          <p:nvPr/>
        </p:nvGrpSpPr>
        <p:grpSpPr>
          <a:xfrm rot="16683254">
            <a:off x="8664939" y="4932141"/>
            <a:ext cx="477611" cy="464815"/>
            <a:chOff x="10875637" y="4218254"/>
            <a:chExt cx="477611" cy="464815"/>
          </a:xfrm>
        </p:grpSpPr>
        <p:sp>
          <p:nvSpPr>
            <p:cNvPr id="142" name="Arc 141">
              <a:extLst>
                <a:ext uri="{FF2B5EF4-FFF2-40B4-BE49-F238E27FC236}">
                  <a16:creationId xmlns:a16="http://schemas.microsoft.com/office/drawing/2014/main" id="{B2D7FC22-E0F1-4DA0-8925-AA5B35E7B74D}"/>
                </a:ext>
              </a:extLst>
            </p:cNvPr>
            <p:cNvSpPr/>
            <p:nvPr/>
          </p:nvSpPr>
          <p:spPr>
            <a:xfrm>
              <a:off x="10875637" y="4307726"/>
              <a:ext cx="400050" cy="375343"/>
            </a:xfrm>
            <a:prstGeom prst="arc">
              <a:avLst>
                <a:gd name="adj1" fmla="val 16490773"/>
                <a:gd name="adj2" fmla="val 0"/>
              </a:avLst>
            </a:prstGeom>
            <a:ln w="19050">
              <a:solidFill>
                <a:srgbClr val="00108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143" name="Arc 142">
              <a:extLst>
                <a:ext uri="{FF2B5EF4-FFF2-40B4-BE49-F238E27FC236}">
                  <a16:creationId xmlns:a16="http://schemas.microsoft.com/office/drawing/2014/main" id="{460EA1A6-3F12-49CD-B869-562D7DCC43C4}"/>
                </a:ext>
              </a:extLst>
            </p:cNvPr>
            <p:cNvSpPr/>
            <p:nvPr/>
          </p:nvSpPr>
          <p:spPr>
            <a:xfrm>
              <a:off x="10953198" y="4218254"/>
              <a:ext cx="400050" cy="375343"/>
            </a:xfrm>
            <a:prstGeom prst="arc">
              <a:avLst>
                <a:gd name="adj1" fmla="val 16490773"/>
                <a:gd name="adj2" fmla="val 0"/>
              </a:avLst>
            </a:prstGeom>
            <a:ln w="19050">
              <a:solidFill>
                <a:srgbClr val="001089"/>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grpSp>
      <p:sp>
        <p:nvSpPr>
          <p:cNvPr id="16" name="TextBox 15">
            <a:extLst>
              <a:ext uri="{FF2B5EF4-FFF2-40B4-BE49-F238E27FC236}">
                <a16:creationId xmlns:a16="http://schemas.microsoft.com/office/drawing/2014/main" id="{18AA717F-EDC7-4FB3-B36A-AFBC0E518417}"/>
              </a:ext>
            </a:extLst>
          </p:cNvPr>
          <p:cNvSpPr txBox="1"/>
          <p:nvPr/>
        </p:nvSpPr>
        <p:spPr>
          <a:xfrm>
            <a:off x="8886867" y="5104737"/>
            <a:ext cx="700833" cy="646331"/>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1089"/>
                </a:solidFill>
                <a:effectLst/>
                <a:uLnTx/>
                <a:uFillTx/>
                <a:latin typeface="Arial Narrow" panose="020B0606020202030204" pitchFamily="34" charset="0"/>
                <a:ea typeface="+mn-ea"/>
                <a:cs typeface="Arial" panose="020B0604020202020204" pitchFamily="34" charset="0"/>
              </a:rPr>
              <a:t>Fluke </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0" i="0" u="none" strike="noStrike" kern="1200" cap="none" spc="0" normalizeH="0" baseline="0" noProof="0">
                <a:ln>
                  <a:noFill/>
                </a:ln>
                <a:solidFill>
                  <a:srgbClr val="001089"/>
                </a:solidFill>
                <a:effectLst/>
                <a:uLnTx/>
                <a:uFillTx/>
                <a:latin typeface="Arial Narrow" panose="020B0606020202030204" pitchFamily="34" charset="0"/>
                <a:ea typeface="+mn-ea"/>
                <a:cs typeface="Arial" panose="020B0604020202020204" pitchFamily="34" charset="0"/>
              </a:rPr>
              <a:t>805</a:t>
            </a:r>
          </a:p>
        </p:txBody>
      </p:sp>
      <p:cxnSp>
        <p:nvCxnSpPr>
          <p:cNvPr id="105" name="Straight Connector 104">
            <a:extLst>
              <a:ext uri="{FF2B5EF4-FFF2-40B4-BE49-F238E27FC236}">
                <a16:creationId xmlns:a16="http://schemas.microsoft.com/office/drawing/2014/main" id="{BA3BDF5D-681E-4D3B-ABEB-77C2F66BDC4F}"/>
              </a:ext>
            </a:extLst>
          </p:cNvPr>
          <p:cNvCxnSpPr/>
          <p:nvPr/>
        </p:nvCxnSpPr>
        <p:spPr bwMode="auto">
          <a:xfrm rot="5400000" flipV="1">
            <a:off x="11845411" y="1160631"/>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Connector 107">
            <a:extLst>
              <a:ext uri="{FF2B5EF4-FFF2-40B4-BE49-F238E27FC236}">
                <a16:creationId xmlns:a16="http://schemas.microsoft.com/office/drawing/2014/main" id="{D2249828-E78A-4016-BAC5-57C670A3843D}"/>
              </a:ext>
            </a:extLst>
          </p:cNvPr>
          <p:cNvCxnSpPr/>
          <p:nvPr/>
        </p:nvCxnSpPr>
        <p:spPr bwMode="auto">
          <a:xfrm>
            <a:off x="11948189" y="1268360"/>
            <a:ext cx="0" cy="2562675"/>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6" name="Straight Connector 105">
            <a:extLst>
              <a:ext uri="{FF2B5EF4-FFF2-40B4-BE49-F238E27FC236}">
                <a16:creationId xmlns:a16="http://schemas.microsoft.com/office/drawing/2014/main" id="{5177F45F-871A-471E-981C-1301ECDFDE95}"/>
              </a:ext>
            </a:extLst>
          </p:cNvPr>
          <p:cNvCxnSpPr/>
          <p:nvPr/>
        </p:nvCxnSpPr>
        <p:spPr bwMode="auto">
          <a:xfrm>
            <a:off x="11732505" y="3818766"/>
            <a:ext cx="225815"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6DFD45A8-D685-4389-9FED-C1F1E647508D}"/>
              </a:ext>
            </a:extLst>
          </p:cNvPr>
          <p:cNvCxnSpPr/>
          <p:nvPr/>
        </p:nvCxnSpPr>
        <p:spPr bwMode="auto">
          <a:xfrm rot="5400000" flipV="1">
            <a:off x="11845411" y="3868666"/>
            <a:ext cx="0" cy="225813"/>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26" name="Group 25">
            <a:extLst>
              <a:ext uri="{FF2B5EF4-FFF2-40B4-BE49-F238E27FC236}">
                <a16:creationId xmlns:a16="http://schemas.microsoft.com/office/drawing/2014/main" id="{6413D081-90EF-AD46-B6FD-ACD1FD26B249}"/>
              </a:ext>
            </a:extLst>
          </p:cNvPr>
          <p:cNvGrpSpPr/>
          <p:nvPr/>
        </p:nvGrpSpPr>
        <p:grpSpPr>
          <a:xfrm>
            <a:off x="8335006" y="2208192"/>
            <a:ext cx="1642892" cy="870167"/>
            <a:chOff x="8756488" y="2183249"/>
            <a:chExt cx="1642892" cy="870167"/>
          </a:xfrm>
        </p:grpSpPr>
        <p:sp>
          <p:nvSpPr>
            <p:cNvPr id="25" name="Rectangle 24">
              <a:extLst>
                <a:ext uri="{FF2B5EF4-FFF2-40B4-BE49-F238E27FC236}">
                  <a16:creationId xmlns:a16="http://schemas.microsoft.com/office/drawing/2014/main" id="{77A9997C-39A9-164E-A5CC-EFE9541886CD}"/>
                </a:ext>
              </a:extLst>
            </p:cNvPr>
            <p:cNvSpPr/>
            <p:nvPr/>
          </p:nvSpPr>
          <p:spPr>
            <a:xfrm>
              <a:off x="8893715" y="2313664"/>
              <a:ext cx="1364101" cy="609338"/>
            </a:xfrm>
            <a:prstGeom prst="rect">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5" name="Rectangle 174">
              <a:extLst>
                <a:ext uri="{FF2B5EF4-FFF2-40B4-BE49-F238E27FC236}">
                  <a16:creationId xmlns:a16="http://schemas.microsoft.com/office/drawing/2014/main" id="{97DC67BE-FEA0-FB48-A5CF-2DC7C2702542}"/>
                </a:ext>
              </a:extLst>
            </p:cNvPr>
            <p:cNvSpPr/>
            <p:nvPr/>
          </p:nvSpPr>
          <p:spPr>
            <a:xfrm>
              <a:off x="8756488" y="2183249"/>
              <a:ext cx="136693" cy="870167"/>
            </a:xfrm>
            <a:prstGeom prst="rect">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6" name="Rectangle 175">
              <a:extLst>
                <a:ext uri="{FF2B5EF4-FFF2-40B4-BE49-F238E27FC236}">
                  <a16:creationId xmlns:a16="http://schemas.microsoft.com/office/drawing/2014/main" id="{0195BD7C-0C7C-5A47-B4A6-B6DB40849CB4}"/>
                </a:ext>
              </a:extLst>
            </p:cNvPr>
            <p:cNvSpPr/>
            <p:nvPr/>
          </p:nvSpPr>
          <p:spPr>
            <a:xfrm>
              <a:off x="10262687" y="2183249"/>
              <a:ext cx="136693" cy="870167"/>
            </a:xfrm>
            <a:prstGeom prst="rect">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18" name="Group 17">
            <a:extLst>
              <a:ext uri="{FF2B5EF4-FFF2-40B4-BE49-F238E27FC236}">
                <a16:creationId xmlns:a16="http://schemas.microsoft.com/office/drawing/2014/main" id="{92F8998B-47A5-3041-8CF7-BEED12963255}"/>
              </a:ext>
            </a:extLst>
          </p:cNvPr>
          <p:cNvGrpSpPr/>
          <p:nvPr/>
        </p:nvGrpSpPr>
        <p:grpSpPr>
          <a:xfrm>
            <a:off x="8886772" y="1940359"/>
            <a:ext cx="550472" cy="1583302"/>
            <a:chOff x="8765121" y="1501905"/>
            <a:chExt cx="741068" cy="2131506"/>
          </a:xfrm>
        </p:grpSpPr>
        <p:grpSp>
          <p:nvGrpSpPr>
            <p:cNvPr id="125" name="Group 124">
              <a:extLst>
                <a:ext uri="{FF2B5EF4-FFF2-40B4-BE49-F238E27FC236}">
                  <a16:creationId xmlns:a16="http://schemas.microsoft.com/office/drawing/2014/main" id="{11B4426B-AB28-5E44-B13A-3EA5E7164D90}"/>
                </a:ext>
              </a:extLst>
            </p:cNvPr>
            <p:cNvGrpSpPr/>
            <p:nvPr/>
          </p:nvGrpSpPr>
          <p:grpSpPr>
            <a:xfrm rot="16200000">
              <a:off x="8069902" y="2197124"/>
              <a:ext cx="2131506" cy="741068"/>
              <a:chOff x="6154796" y="592030"/>
              <a:chExt cx="1217933" cy="423443"/>
            </a:xfrm>
          </p:grpSpPr>
          <p:sp>
            <p:nvSpPr>
              <p:cNvPr id="164" name="Rounded Rectangle 163">
                <a:extLst>
                  <a:ext uri="{FF2B5EF4-FFF2-40B4-BE49-F238E27FC236}">
                    <a16:creationId xmlns:a16="http://schemas.microsoft.com/office/drawing/2014/main" id="{99349917-23C4-344C-9911-0A97BA200D75}"/>
                  </a:ext>
                </a:extLst>
              </p:cNvPr>
              <p:cNvSpPr/>
              <p:nvPr/>
            </p:nvSpPr>
            <p:spPr bwMode="auto">
              <a:xfrm>
                <a:off x="6294473" y="689935"/>
                <a:ext cx="1078256" cy="221452"/>
              </a:xfrm>
              <a:prstGeom prst="roundRect">
                <a:avLst>
                  <a:gd name="adj" fmla="val 50000"/>
                </a:avLst>
              </a:prstGeom>
              <a:solidFill>
                <a:schemeClr val="bg1"/>
              </a:solidFill>
              <a:ln w="2540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Calibri" panose="020F0502020204030204"/>
                  <a:ea typeface="+mn-ea"/>
                  <a:cs typeface="Arial"/>
                </a:endParaRPr>
              </a:p>
            </p:txBody>
          </p:sp>
          <p:sp>
            <p:nvSpPr>
              <p:cNvPr id="165" name="Oval 164">
                <a:extLst>
                  <a:ext uri="{FF2B5EF4-FFF2-40B4-BE49-F238E27FC236}">
                    <a16:creationId xmlns:a16="http://schemas.microsoft.com/office/drawing/2014/main" id="{90D68072-01EC-DD4E-AC6F-4A76017A8042}"/>
                  </a:ext>
                </a:extLst>
              </p:cNvPr>
              <p:cNvSpPr/>
              <p:nvPr/>
            </p:nvSpPr>
            <p:spPr bwMode="auto">
              <a:xfrm>
                <a:off x="6154796" y="592030"/>
                <a:ext cx="423443" cy="423443"/>
              </a:xfrm>
              <a:prstGeom prst="ellipse">
                <a:avLst/>
              </a:prstGeom>
              <a:solidFill>
                <a:schemeClr val="bg1"/>
              </a:solidFill>
              <a:ln w="2540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67" name="Oval 166">
                <a:extLst>
                  <a:ext uri="{FF2B5EF4-FFF2-40B4-BE49-F238E27FC236}">
                    <a16:creationId xmlns:a16="http://schemas.microsoft.com/office/drawing/2014/main" id="{047EC282-836A-4D49-A1DB-B0149DD12919}"/>
                  </a:ext>
                </a:extLst>
              </p:cNvPr>
              <p:cNvSpPr/>
              <p:nvPr/>
            </p:nvSpPr>
            <p:spPr bwMode="auto">
              <a:xfrm>
                <a:off x="6228448" y="669846"/>
                <a:ext cx="267781" cy="267781"/>
              </a:xfrm>
              <a:prstGeom prst="ellipse">
                <a:avLst/>
              </a:prstGeom>
              <a:solidFill>
                <a:srgbClr val="00138B"/>
              </a:solidFill>
              <a:ln w="2540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2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66" name="Rounded Rectangle 165">
                <a:extLst>
                  <a:ext uri="{FF2B5EF4-FFF2-40B4-BE49-F238E27FC236}">
                    <a16:creationId xmlns:a16="http://schemas.microsoft.com/office/drawing/2014/main" id="{153EF6B8-36BA-334E-9798-1A51F583CF33}"/>
                  </a:ext>
                </a:extLst>
              </p:cNvPr>
              <p:cNvSpPr/>
              <p:nvPr/>
            </p:nvSpPr>
            <p:spPr bwMode="auto">
              <a:xfrm>
                <a:off x="6264204" y="765277"/>
                <a:ext cx="897715" cy="75817"/>
              </a:xfrm>
              <a:prstGeom prst="roundRect">
                <a:avLst>
                  <a:gd name="adj" fmla="val 50000"/>
                </a:avLst>
              </a:prstGeom>
              <a:solidFill>
                <a:srgbClr val="00138B"/>
              </a:solidFill>
              <a:ln w="25400" cap="flat" cmpd="sng" algn="ctr">
                <a:no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err="1">
                  <a:ln>
                    <a:noFill/>
                  </a:ln>
                  <a:solidFill>
                    <a:prstClr val="white"/>
                  </a:solidFill>
                  <a:effectLst/>
                  <a:uLnTx/>
                  <a:uFillTx/>
                  <a:latin typeface="Calibri" panose="020F0502020204030204"/>
                  <a:ea typeface="+mn-ea"/>
                  <a:cs typeface="Arial"/>
                </a:endParaRPr>
              </a:p>
            </p:txBody>
          </p:sp>
        </p:grpSp>
        <p:grpSp>
          <p:nvGrpSpPr>
            <p:cNvPr id="146" name="Group 145">
              <a:extLst>
                <a:ext uri="{FF2B5EF4-FFF2-40B4-BE49-F238E27FC236}">
                  <a16:creationId xmlns:a16="http://schemas.microsoft.com/office/drawing/2014/main" id="{0C31C7BA-111D-5945-B25C-62C2AD95D718}"/>
                </a:ext>
              </a:extLst>
            </p:cNvPr>
            <p:cNvGrpSpPr/>
            <p:nvPr/>
          </p:nvGrpSpPr>
          <p:grpSpPr>
            <a:xfrm>
              <a:off x="8936460" y="1675650"/>
              <a:ext cx="177210" cy="1050587"/>
              <a:chOff x="980789" y="3606411"/>
              <a:chExt cx="88142" cy="501706"/>
            </a:xfrm>
          </p:grpSpPr>
          <p:cxnSp>
            <p:nvCxnSpPr>
              <p:cNvPr id="155" name="Straight Connector 154">
                <a:extLst>
                  <a:ext uri="{FF2B5EF4-FFF2-40B4-BE49-F238E27FC236}">
                    <a16:creationId xmlns:a16="http://schemas.microsoft.com/office/drawing/2014/main" id="{353C3CE5-3288-A543-9E4E-3BD8CF3E74A7}"/>
                  </a:ext>
                </a:extLst>
              </p:cNvPr>
              <p:cNvCxnSpPr/>
              <p:nvPr/>
            </p:nvCxnSpPr>
            <p:spPr bwMode="auto">
              <a:xfrm>
                <a:off x="980789" y="4108117"/>
                <a:ext cx="88142" cy="0"/>
              </a:xfrm>
              <a:prstGeom prst="line">
                <a:avLst/>
              </a:prstGeom>
              <a:solidFill>
                <a:schemeClr val="accent1"/>
              </a:solidFill>
              <a:ln w="9525" cap="flat" cmpd="sng" algn="ctr">
                <a:solidFill>
                  <a:srgbClr val="00138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Straight Connector 155">
                <a:extLst>
                  <a:ext uri="{FF2B5EF4-FFF2-40B4-BE49-F238E27FC236}">
                    <a16:creationId xmlns:a16="http://schemas.microsoft.com/office/drawing/2014/main" id="{09A37C53-E7B8-7842-9935-5680C3BAB06E}"/>
                  </a:ext>
                </a:extLst>
              </p:cNvPr>
              <p:cNvCxnSpPr/>
              <p:nvPr/>
            </p:nvCxnSpPr>
            <p:spPr bwMode="auto">
              <a:xfrm>
                <a:off x="980789" y="3982690"/>
                <a:ext cx="88142" cy="0"/>
              </a:xfrm>
              <a:prstGeom prst="line">
                <a:avLst/>
              </a:prstGeom>
              <a:solidFill>
                <a:schemeClr val="accent1"/>
              </a:solidFill>
              <a:ln w="9525" cap="flat" cmpd="sng" algn="ctr">
                <a:solidFill>
                  <a:srgbClr val="00138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Connector 156">
                <a:extLst>
                  <a:ext uri="{FF2B5EF4-FFF2-40B4-BE49-F238E27FC236}">
                    <a16:creationId xmlns:a16="http://schemas.microsoft.com/office/drawing/2014/main" id="{38490B7F-614D-544C-915C-968E8FEE8634}"/>
                  </a:ext>
                </a:extLst>
              </p:cNvPr>
              <p:cNvCxnSpPr/>
              <p:nvPr/>
            </p:nvCxnSpPr>
            <p:spPr bwMode="auto">
              <a:xfrm>
                <a:off x="980789" y="3857264"/>
                <a:ext cx="88142" cy="0"/>
              </a:xfrm>
              <a:prstGeom prst="line">
                <a:avLst/>
              </a:prstGeom>
              <a:solidFill>
                <a:schemeClr val="accent1"/>
              </a:solidFill>
              <a:ln w="9525" cap="flat" cmpd="sng" algn="ctr">
                <a:solidFill>
                  <a:srgbClr val="00138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Connector 157">
                <a:extLst>
                  <a:ext uri="{FF2B5EF4-FFF2-40B4-BE49-F238E27FC236}">
                    <a16:creationId xmlns:a16="http://schemas.microsoft.com/office/drawing/2014/main" id="{F87CC67B-CA5D-684F-A116-C5A9AD1C2E9B}"/>
                  </a:ext>
                </a:extLst>
              </p:cNvPr>
              <p:cNvCxnSpPr/>
              <p:nvPr/>
            </p:nvCxnSpPr>
            <p:spPr bwMode="auto">
              <a:xfrm>
                <a:off x="980789" y="3731838"/>
                <a:ext cx="88142" cy="0"/>
              </a:xfrm>
              <a:prstGeom prst="line">
                <a:avLst/>
              </a:prstGeom>
              <a:solidFill>
                <a:schemeClr val="accent1"/>
              </a:solidFill>
              <a:ln w="9525" cap="flat" cmpd="sng" algn="ctr">
                <a:solidFill>
                  <a:srgbClr val="00138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Connector 158">
                <a:extLst>
                  <a:ext uri="{FF2B5EF4-FFF2-40B4-BE49-F238E27FC236}">
                    <a16:creationId xmlns:a16="http://schemas.microsoft.com/office/drawing/2014/main" id="{3B2B179F-E36A-464E-B744-FE5E46446E75}"/>
                  </a:ext>
                </a:extLst>
              </p:cNvPr>
              <p:cNvCxnSpPr/>
              <p:nvPr/>
            </p:nvCxnSpPr>
            <p:spPr bwMode="auto">
              <a:xfrm>
                <a:off x="980789" y="3606411"/>
                <a:ext cx="88142" cy="0"/>
              </a:xfrm>
              <a:prstGeom prst="line">
                <a:avLst/>
              </a:prstGeom>
              <a:solidFill>
                <a:schemeClr val="accent1"/>
              </a:solidFill>
              <a:ln w="9525" cap="flat" cmpd="sng" algn="ctr">
                <a:solidFill>
                  <a:srgbClr val="00138B"/>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4" name="Rectangle 3">
              <a:extLst>
                <a:ext uri="{FF2B5EF4-FFF2-40B4-BE49-F238E27FC236}">
                  <a16:creationId xmlns:a16="http://schemas.microsoft.com/office/drawing/2014/main" id="{F0174132-5DD9-E644-9862-2FAB9C58B84D}"/>
                </a:ext>
              </a:extLst>
            </p:cNvPr>
            <p:cNvSpPr/>
            <p:nvPr/>
          </p:nvSpPr>
          <p:spPr>
            <a:xfrm>
              <a:off x="8949873" y="2854480"/>
              <a:ext cx="118447" cy="11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4" name="Rectangle 173">
              <a:extLst>
                <a:ext uri="{FF2B5EF4-FFF2-40B4-BE49-F238E27FC236}">
                  <a16:creationId xmlns:a16="http://schemas.microsoft.com/office/drawing/2014/main" id="{34303EE9-92A9-2C48-8E46-39C4E17CA05E}"/>
                </a:ext>
              </a:extLst>
            </p:cNvPr>
            <p:cNvSpPr/>
            <p:nvPr/>
          </p:nvSpPr>
          <p:spPr>
            <a:xfrm>
              <a:off x="9200175" y="2854480"/>
              <a:ext cx="114515" cy="11232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4" name="Group 33">
            <a:extLst>
              <a:ext uri="{FF2B5EF4-FFF2-40B4-BE49-F238E27FC236}">
                <a16:creationId xmlns:a16="http://schemas.microsoft.com/office/drawing/2014/main" id="{1AA107B9-90F2-944A-97E2-ACDF2F1E167A}"/>
              </a:ext>
            </a:extLst>
          </p:cNvPr>
          <p:cNvGrpSpPr/>
          <p:nvPr/>
        </p:nvGrpSpPr>
        <p:grpSpPr>
          <a:xfrm>
            <a:off x="4456343" y="4966328"/>
            <a:ext cx="1642892" cy="1006709"/>
            <a:chOff x="4439281" y="5063294"/>
            <a:chExt cx="1642892" cy="1006709"/>
          </a:xfrm>
        </p:grpSpPr>
        <p:grpSp>
          <p:nvGrpSpPr>
            <p:cNvPr id="177" name="Group 176">
              <a:extLst>
                <a:ext uri="{FF2B5EF4-FFF2-40B4-BE49-F238E27FC236}">
                  <a16:creationId xmlns:a16="http://schemas.microsoft.com/office/drawing/2014/main" id="{7D85EB41-3757-F242-B8EA-71C317245A46}"/>
                </a:ext>
              </a:extLst>
            </p:cNvPr>
            <p:cNvGrpSpPr/>
            <p:nvPr/>
          </p:nvGrpSpPr>
          <p:grpSpPr>
            <a:xfrm>
              <a:off x="4439281" y="5063294"/>
              <a:ext cx="1642892" cy="870167"/>
              <a:chOff x="8756488" y="2183249"/>
              <a:chExt cx="1642892" cy="870167"/>
            </a:xfrm>
          </p:grpSpPr>
          <p:sp>
            <p:nvSpPr>
              <p:cNvPr id="178" name="Rectangle 177">
                <a:extLst>
                  <a:ext uri="{FF2B5EF4-FFF2-40B4-BE49-F238E27FC236}">
                    <a16:creationId xmlns:a16="http://schemas.microsoft.com/office/drawing/2014/main" id="{FDC297AE-FAE5-5C40-987C-81C35A26F687}"/>
                  </a:ext>
                </a:extLst>
              </p:cNvPr>
              <p:cNvSpPr/>
              <p:nvPr/>
            </p:nvSpPr>
            <p:spPr>
              <a:xfrm>
                <a:off x="8893715" y="2313664"/>
                <a:ext cx="1364101" cy="609338"/>
              </a:xfrm>
              <a:prstGeom prst="rect">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79" name="Rectangle 178">
                <a:extLst>
                  <a:ext uri="{FF2B5EF4-FFF2-40B4-BE49-F238E27FC236}">
                    <a16:creationId xmlns:a16="http://schemas.microsoft.com/office/drawing/2014/main" id="{8EAE1E64-D592-1446-85D5-1273202006F8}"/>
                  </a:ext>
                </a:extLst>
              </p:cNvPr>
              <p:cNvSpPr/>
              <p:nvPr/>
            </p:nvSpPr>
            <p:spPr>
              <a:xfrm>
                <a:off x="8756488" y="2183249"/>
                <a:ext cx="136693" cy="870167"/>
              </a:xfrm>
              <a:prstGeom prst="rect">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0" name="Rectangle 179">
                <a:extLst>
                  <a:ext uri="{FF2B5EF4-FFF2-40B4-BE49-F238E27FC236}">
                    <a16:creationId xmlns:a16="http://schemas.microsoft.com/office/drawing/2014/main" id="{4AB08373-B1E4-834A-966F-8E12C2856815}"/>
                  </a:ext>
                </a:extLst>
              </p:cNvPr>
              <p:cNvSpPr/>
              <p:nvPr/>
            </p:nvSpPr>
            <p:spPr>
              <a:xfrm>
                <a:off x="10262687" y="2183249"/>
                <a:ext cx="136693" cy="870167"/>
              </a:xfrm>
              <a:prstGeom prst="rect">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32" name="Group 31">
              <a:extLst>
                <a:ext uri="{FF2B5EF4-FFF2-40B4-BE49-F238E27FC236}">
                  <a16:creationId xmlns:a16="http://schemas.microsoft.com/office/drawing/2014/main" id="{797FB924-5966-F249-8F25-5EA432EDB8F5}"/>
                </a:ext>
              </a:extLst>
            </p:cNvPr>
            <p:cNvGrpSpPr/>
            <p:nvPr/>
          </p:nvGrpSpPr>
          <p:grpSpPr>
            <a:xfrm>
              <a:off x="4929607" y="5536090"/>
              <a:ext cx="268973" cy="533913"/>
              <a:chOff x="4926661" y="5433794"/>
              <a:chExt cx="268973" cy="533913"/>
            </a:xfrm>
          </p:grpSpPr>
          <p:sp>
            <p:nvSpPr>
              <p:cNvPr id="181" name="Rectangle 180">
                <a:extLst>
                  <a:ext uri="{FF2B5EF4-FFF2-40B4-BE49-F238E27FC236}">
                    <a16:creationId xmlns:a16="http://schemas.microsoft.com/office/drawing/2014/main" id="{7AE657DC-102F-CB41-B096-1B03AE34D32D}"/>
                  </a:ext>
                </a:extLst>
              </p:cNvPr>
              <p:cNvSpPr/>
              <p:nvPr/>
            </p:nvSpPr>
            <p:spPr>
              <a:xfrm>
                <a:off x="4966967" y="5621250"/>
                <a:ext cx="178959" cy="346457"/>
              </a:xfrm>
              <a:prstGeom prst="rect">
                <a:avLst/>
              </a:prstGeom>
              <a:solidFill>
                <a:srgbClr val="00138B"/>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2" name="Rectangle 181">
                <a:extLst>
                  <a:ext uri="{FF2B5EF4-FFF2-40B4-BE49-F238E27FC236}">
                    <a16:creationId xmlns:a16="http://schemas.microsoft.com/office/drawing/2014/main" id="{73BF99E2-1F9E-6B44-85C6-2978CB5414DD}"/>
                  </a:ext>
                </a:extLst>
              </p:cNvPr>
              <p:cNvSpPr/>
              <p:nvPr/>
            </p:nvSpPr>
            <p:spPr>
              <a:xfrm>
                <a:off x="4926661" y="5433794"/>
                <a:ext cx="268973" cy="265570"/>
              </a:xfrm>
              <a:prstGeom prst="rect">
                <a:avLst/>
              </a:prstGeom>
              <a:solidFill>
                <a:srgbClr val="00138B"/>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3" name="Rectangle 182">
                <a:extLst>
                  <a:ext uri="{FF2B5EF4-FFF2-40B4-BE49-F238E27FC236}">
                    <a16:creationId xmlns:a16="http://schemas.microsoft.com/office/drawing/2014/main" id="{4D9451C9-17EC-7643-84D2-41E52ED196DB}"/>
                  </a:ext>
                </a:extLst>
              </p:cNvPr>
              <p:cNvSpPr/>
              <p:nvPr/>
            </p:nvSpPr>
            <p:spPr>
              <a:xfrm>
                <a:off x="4955056" y="5467022"/>
                <a:ext cx="212016" cy="113170"/>
              </a:xfrm>
              <a:prstGeom prst="rect">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84" name="Rectangle 183">
                <a:extLst>
                  <a:ext uri="{FF2B5EF4-FFF2-40B4-BE49-F238E27FC236}">
                    <a16:creationId xmlns:a16="http://schemas.microsoft.com/office/drawing/2014/main" id="{ECE236E2-1855-AF49-8B4C-E4CCF248CF0F}"/>
                  </a:ext>
                </a:extLst>
              </p:cNvPr>
              <p:cNvSpPr/>
              <p:nvPr/>
            </p:nvSpPr>
            <p:spPr>
              <a:xfrm>
                <a:off x="5021220" y="5686259"/>
                <a:ext cx="79214" cy="142510"/>
              </a:xfrm>
              <a:prstGeom prst="rect">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29" name="Group 28">
              <a:extLst>
                <a:ext uri="{FF2B5EF4-FFF2-40B4-BE49-F238E27FC236}">
                  <a16:creationId xmlns:a16="http://schemas.microsoft.com/office/drawing/2014/main" id="{7BD1A698-D35D-914A-AEF1-D6061EFD0A45}"/>
                </a:ext>
              </a:extLst>
            </p:cNvPr>
            <p:cNvGrpSpPr/>
            <p:nvPr/>
          </p:nvGrpSpPr>
          <p:grpSpPr>
            <a:xfrm>
              <a:off x="5551958" y="5279448"/>
              <a:ext cx="288204" cy="288204"/>
              <a:chOff x="4628327" y="4411567"/>
              <a:chExt cx="1232489" cy="1232489"/>
            </a:xfrm>
          </p:grpSpPr>
          <p:sp>
            <p:nvSpPr>
              <p:cNvPr id="187" name="Oval 186">
                <a:extLst>
                  <a:ext uri="{FF2B5EF4-FFF2-40B4-BE49-F238E27FC236}">
                    <a16:creationId xmlns:a16="http://schemas.microsoft.com/office/drawing/2014/main" id="{2C0C98FF-F878-F943-A723-5FBE15333935}"/>
                  </a:ext>
                </a:extLst>
              </p:cNvPr>
              <p:cNvSpPr/>
              <p:nvPr/>
            </p:nvSpPr>
            <p:spPr bwMode="auto">
              <a:xfrm rot="16200000">
                <a:off x="4628327" y="4411567"/>
                <a:ext cx="1232489" cy="1232489"/>
              </a:xfrm>
              <a:prstGeom prst="ellipse">
                <a:avLst/>
              </a:prstGeom>
              <a:solidFill>
                <a:schemeClr val="bg1"/>
              </a:solidFill>
              <a:ln w="1905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88" name="Oval 187">
                <a:extLst>
                  <a:ext uri="{FF2B5EF4-FFF2-40B4-BE49-F238E27FC236}">
                    <a16:creationId xmlns:a16="http://schemas.microsoft.com/office/drawing/2014/main" id="{968D1F88-22BA-0949-9164-CFD26BE2A7BA}"/>
                  </a:ext>
                </a:extLst>
              </p:cNvPr>
              <p:cNvSpPr/>
              <p:nvPr/>
            </p:nvSpPr>
            <p:spPr bwMode="auto">
              <a:xfrm rot="16200000" flipV="1">
                <a:off x="5161545" y="4524205"/>
                <a:ext cx="181473" cy="181473"/>
              </a:xfrm>
              <a:prstGeom prst="ellipse">
                <a:avLst/>
              </a:prstGeom>
              <a:solidFill>
                <a:schemeClr val="bg1"/>
              </a:solidFill>
              <a:ln w="1905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89" name="Oval 188">
                <a:extLst>
                  <a:ext uri="{FF2B5EF4-FFF2-40B4-BE49-F238E27FC236}">
                    <a16:creationId xmlns:a16="http://schemas.microsoft.com/office/drawing/2014/main" id="{133AFE18-D064-6A48-B596-4BE264D2C613}"/>
                  </a:ext>
                </a:extLst>
              </p:cNvPr>
              <p:cNvSpPr/>
              <p:nvPr/>
            </p:nvSpPr>
            <p:spPr bwMode="auto">
              <a:xfrm rot="16200000" flipV="1">
                <a:off x="5161545" y="5330930"/>
                <a:ext cx="181473" cy="181473"/>
              </a:xfrm>
              <a:prstGeom prst="ellipse">
                <a:avLst/>
              </a:prstGeom>
              <a:solidFill>
                <a:schemeClr val="bg1"/>
              </a:solidFill>
              <a:ln w="1905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90" name="Oval 189">
                <a:extLst>
                  <a:ext uri="{FF2B5EF4-FFF2-40B4-BE49-F238E27FC236}">
                    <a16:creationId xmlns:a16="http://schemas.microsoft.com/office/drawing/2014/main" id="{C1CFC712-4353-0E4B-A1D1-FFCF0943DB61}"/>
                  </a:ext>
                </a:extLst>
              </p:cNvPr>
              <p:cNvSpPr/>
              <p:nvPr/>
            </p:nvSpPr>
            <p:spPr bwMode="auto">
              <a:xfrm rot="16200000" flipV="1">
                <a:off x="4741255" y="4927963"/>
                <a:ext cx="181473" cy="181473"/>
              </a:xfrm>
              <a:prstGeom prst="ellipse">
                <a:avLst/>
              </a:prstGeom>
              <a:solidFill>
                <a:schemeClr val="bg1"/>
              </a:solidFill>
              <a:ln w="1905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91" name="Oval 190">
                <a:extLst>
                  <a:ext uri="{FF2B5EF4-FFF2-40B4-BE49-F238E27FC236}">
                    <a16:creationId xmlns:a16="http://schemas.microsoft.com/office/drawing/2014/main" id="{D55F8420-03C1-E847-B3E0-CAF6CCEED568}"/>
                  </a:ext>
                </a:extLst>
              </p:cNvPr>
              <p:cNvSpPr/>
              <p:nvPr/>
            </p:nvSpPr>
            <p:spPr bwMode="auto">
              <a:xfrm rot="16200000" flipV="1">
                <a:off x="5577463" y="4927963"/>
                <a:ext cx="181473" cy="181473"/>
              </a:xfrm>
              <a:prstGeom prst="ellipse">
                <a:avLst/>
              </a:prstGeom>
              <a:solidFill>
                <a:schemeClr val="bg1"/>
              </a:solidFill>
              <a:ln w="1905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92" name="Oval 191">
                <a:extLst>
                  <a:ext uri="{FF2B5EF4-FFF2-40B4-BE49-F238E27FC236}">
                    <a16:creationId xmlns:a16="http://schemas.microsoft.com/office/drawing/2014/main" id="{5EB04B9F-1890-544E-A6AD-EB50C5CD2B5B}"/>
                  </a:ext>
                </a:extLst>
              </p:cNvPr>
              <p:cNvSpPr/>
              <p:nvPr/>
            </p:nvSpPr>
            <p:spPr bwMode="auto">
              <a:xfrm rot="16200000" flipV="1">
                <a:off x="5450929" y="4641884"/>
                <a:ext cx="181473" cy="181473"/>
              </a:xfrm>
              <a:prstGeom prst="ellipse">
                <a:avLst/>
              </a:prstGeom>
              <a:solidFill>
                <a:schemeClr val="bg1"/>
              </a:solidFill>
              <a:ln w="1905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93" name="Oval 192">
                <a:extLst>
                  <a:ext uri="{FF2B5EF4-FFF2-40B4-BE49-F238E27FC236}">
                    <a16:creationId xmlns:a16="http://schemas.microsoft.com/office/drawing/2014/main" id="{5CB74B60-38FA-3742-B808-76EE9B0C3C64}"/>
                  </a:ext>
                </a:extLst>
              </p:cNvPr>
              <p:cNvSpPr/>
              <p:nvPr/>
            </p:nvSpPr>
            <p:spPr bwMode="auto">
              <a:xfrm rot="16200000" flipV="1">
                <a:off x="4885749" y="4650291"/>
                <a:ext cx="181473" cy="181473"/>
              </a:xfrm>
              <a:prstGeom prst="ellipse">
                <a:avLst/>
              </a:prstGeom>
              <a:solidFill>
                <a:schemeClr val="bg1"/>
              </a:solidFill>
              <a:ln w="1905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94" name="Oval 193">
                <a:extLst>
                  <a:ext uri="{FF2B5EF4-FFF2-40B4-BE49-F238E27FC236}">
                    <a16:creationId xmlns:a16="http://schemas.microsoft.com/office/drawing/2014/main" id="{E1DE664A-B46E-EC4F-9660-2BE381C7A996}"/>
                  </a:ext>
                </a:extLst>
              </p:cNvPr>
              <p:cNvSpPr/>
              <p:nvPr/>
            </p:nvSpPr>
            <p:spPr bwMode="auto">
              <a:xfrm rot="16200000" flipV="1">
                <a:off x="4866263" y="5197013"/>
                <a:ext cx="181473" cy="181473"/>
              </a:xfrm>
              <a:prstGeom prst="ellipse">
                <a:avLst/>
              </a:prstGeom>
              <a:solidFill>
                <a:schemeClr val="bg1"/>
              </a:solidFill>
              <a:ln w="1905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sp>
            <p:nvSpPr>
              <p:cNvPr id="195" name="Oval 194">
                <a:extLst>
                  <a:ext uri="{FF2B5EF4-FFF2-40B4-BE49-F238E27FC236}">
                    <a16:creationId xmlns:a16="http://schemas.microsoft.com/office/drawing/2014/main" id="{4740CE39-6710-E14A-BCD7-F1C6863A8928}"/>
                  </a:ext>
                </a:extLst>
              </p:cNvPr>
              <p:cNvSpPr/>
              <p:nvPr/>
            </p:nvSpPr>
            <p:spPr bwMode="auto">
              <a:xfrm rot="16200000" flipV="1">
                <a:off x="5430336" y="5241298"/>
                <a:ext cx="181473" cy="181473"/>
              </a:xfrm>
              <a:prstGeom prst="ellipse">
                <a:avLst/>
              </a:prstGeom>
              <a:solidFill>
                <a:schemeClr val="bg1"/>
              </a:solidFill>
              <a:ln w="19050" cap="flat" cmpd="sng" algn="ctr">
                <a:solidFill>
                  <a:srgbClr val="00138B"/>
                </a:solidFill>
                <a:prstDash val="solid"/>
                <a:round/>
                <a:headEnd type="none" w="med" len="med"/>
                <a:tailEnd type="none" w="med" len="med"/>
              </a:ln>
              <a:effectLst/>
            </p:spPr>
            <p:txBody>
              <a:bodyPr vert="horz" wrap="square" lIns="91434" tIns="45718" rIns="91434" bIns="45718" numCol="1" rtlCol="0"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45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Arial"/>
                </a:endParaRPr>
              </a:p>
            </p:txBody>
          </p:sp>
        </p:grpSp>
        <p:sp>
          <p:nvSpPr>
            <p:cNvPr id="33" name="Freeform 32">
              <a:extLst>
                <a:ext uri="{FF2B5EF4-FFF2-40B4-BE49-F238E27FC236}">
                  <a16:creationId xmlns:a16="http://schemas.microsoft.com/office/drawing/2014/main" id="{D068EB73-4EBE-E14B-9353-D527B622F968}"/>
                </a:ext>
              </a:extLst>
            </p:cNvPr>
            <p:cNvSpPr/>
            <p:nvPr/>
          </p:nvSpPr>
          <p:spPr>
            <a:xfrm>
              <a:off x="5074024" y="5313391"/>
              <a:ext cx="627529" cy="208868"/>
            </a:xfrm>
            <a:custGeom>
              <a:avLst/>
              <a:gdLst>
                <a:gd name="connsiteX0" fmla="*/ 627529 w 627529"/>
                <a:gd name="connsiteY0" fmla="*/ 110256 h 208868"/>
                <a:gd name="connsiteX1" fmla="*/ 179294 w 627529"/>
                <a:gd name="connsiteY1" fmla="*/ 2680 h 208868"/>
                <a:gd name="connsiteX2" fmla="*/ 0 w 627529"/>
                <a:gd name="connsiteY2" fmla="*/ 208868 h 208868"/>
              </a:gdLst>
              <a:ahLst/>
              <a:cxnLst>
                <a:cxn ang="0">
                  <a:pos x="connsiteX0" y="connsiteY0"/>
                </a:cxn>
                <a:cxn ang="0">
                  <a:pos x="connsiteX1" y="connsiteY1"/>
                </a:cxn>
                <a:cxn ang="0">
                  <a:pos x="connsiteX2" y="connsiteY2"/>
                </a:cxn>
              </a:cxnLst>
              <a:rect l="l" t="t" r="r" b="b"/>
              <a:pathLst>
                <a:path w="627529" h="208868">
                  <a:moveTo>
                    <a:pt x="627529" y="110256"/>
                  </a:moveTo>
                  <a:cubicBezTo>
                    <a:pt x="455705" y="48250"/>
                    <a:pt x="283882" y="-13755"/>
                    <a:pt x="179294" y="2680"/>
                  </a:cubicBezTo>
                  <a:cubicBezTo>
                    <a:pt x="74706" y="19115"/>
                    <a:pt x="37353" y="113991"/>
                    <a:pt x="0" y="208868"/>
                  </a:cubicBezTo>
                </a:path>
              </a:pathLst>
            </a:custGeom>
            <a:noFill/>
            <a:ln w="1905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grpSp>
        <p:nvGrpSpPr>
          <p:cNvPr id="40" name="Group 39">
            <a:extLst>
              <a:ext uri="{FF2B5EF4-FFF2-40B4-BE49-F238E27FC236}">
                <a16:creationId xmlns:a16="http://schemas.microsoft.com/office/drawing/2014/main" id="{510A6955-C6FD-8047-851E-3E5427DE4C5D}"/>
              </a:ext>
            </a:extLst>
          </p:cNvPr>
          <p:cNvGrpSpPr/>
          <p:nvPr/>
        </p:nvGrpSpPr>
        <p:grpSpPr>
          <a:xfrm>
            <a:off x="668236" y="4762257"/>
            <a:ext cx="1239454" cy="1227597"/>
            <a:chOff x="668236" y="4762257"/>
            <a:chExt cx="1239454" cy="1227597"/>
          </a:xfrm>
        </p:grpSpPr>
        <p:sp>
          <p:nvSpPr>
            <p:cNvPr id="37" name="Oval 36">
              <a:extLst>
                <a:ext uri="{FF2B5EF4-FFF2-40B4-BE49-F238E27FC236}">
                  <a16:creationId xmlns:a16="http://schemas.microsoft.com/office/drawing/2014/main" id="{E5F4C501-1465-D34D-A2BE-E6D2C6061D3F}"/>
                </a:ext>
              </a:extLst>
            </p:cNvPr>
            <p:cNvSpPr/>
            <p:nvPr/>
          </p:nvSpPr>
          <p:spPr>
            <a:xfrm>
              <a:off x="814013" y="4827316"/>
              <a:ext cx="934721" cy="1162538"/>
            </a:xfrm>
            <a:prstGeom prst="ellipse">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8" name="Block Arc 37">
              <a:extLst>
                <a:ext uri="{FF2B5EF4-FFF2-40B4-BE49-F238E27FC236}">
                  <a16:creationId xmlns:a16="http://schemas.microsoft.com/office/drawing/2014/main" id="{DD3F4E1E-065C-2748-867D-F6F4D546322A}"/>
                </a:ext>
              </a:extLst>
            </p:cNvPr>
            <p:cNvSpPr/>
            <p:nvPr/>
          </p:nvSpPr>
          <p:spPr>
            <a:xfrm>
              <a:off x="750162" y="4762257"/>
              <a:ext cx="1065495" cy="1147866"/>
            </a:xfrm>
            <a:prstGeom prst="blockArc">
              <a:avLst>
                <a:gd name="adj1" fmla="val 10800000"/>
                <a:gd name="adj2" fmla="val 21049644"/>
                <a:gd name="adj3" fmla="val 2242"/>
              </a:avLst>
            </a:prstGeom>
            <a:solidFill>
              <a:srgbClr val="00138B"/>
            </a:solidFill>
            <a:ln>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39" name="Rounded Rectangle 38">
              <a:extLst>
                <a:ext uri="{FF2B5EF4-FFF2-40B4-BE49-F238E27FC236}">
                  <a16:creationId xmlns:a16="http://schemas.microsoft.com/office/drawing/2014/main" id="{30837307-1E28-9E4A-AE95-9C2203E09889}"/>
                </a:ext>
              </a:extLst>
            </p:cNvPr>
            <p:cNvSpPr/>
            <p:nvPr/>
          </p:nvSpPr>
          <p:spPr>
            <a:xfrm>
              <a:off x="668236" y="5225637"/>
              <a:ext cx="172923" cy="376702"/>
            </a:xfrm>
            <a:prstGeom prst="roundRect">
              <a:avLst>
                <a:gd name="adj" fmla="val 37975"/>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96" name="Rounded Rectangle 195">
              <a:extLst>
                <a:ext uri="{FF2B5EF4-FFF2-40B4-BE49-F238E27FC236}">
                  <a16:creationId xmlns:a16="http://schemas.microsoft.com/office/drawing/2014/main" id="{6E33A1A0-F1C9-5D42-8D22-A16EC62F16FF}"/>
                </a:ext>
              </a:extLst>
            </p:cNvPr>
            <p:cNvSpPr/>
            <p:nvPr/>
          </p:nvSpPr>
          <p:spPr>
            <a:xfrm>
              <a:off x="1734767" y="5225637"/>
              <a:ext cx="172923" cy="376702"/>
            </a:xfrm>
            <a:prstGeom prst="roundRect">
              <a:avLst>
                <a:gd name="adj" fmla="val 37975"/>
              </a:avLst>
            </a:prstGeom>
            <a:solidFill>
              <a:schemeClr val="bg1"/>
            </a:solidFill>
            <a:ln w="25400">
              <a:solidFill>
                <a:srgbClr val="00138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grpSp>
    </p:spTree>
    <p:extLst>
      <p:ext uri="{BB962C8B-B14F-4D97-AF65-F5344CB8AC3E}">
        <p14:creationId xmlns:p14="http://schemas.microsoft.com/office/powerpoint/2010/main" val="24673941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5AB2933B-0DC4-6545-A106-D0B61A3EABE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232758" y="89274"/>
            <a:ext cx="2770496" cy="651153"/>
          </a:xfrm>
          <a:prstGeom prst="rect">
            <a:avLst/>
          </a:prstGeom>
        </p:spPr>
      </p:pic>
      <p:pic>
        <p:nvPicPr>
          <p:cNvPr id="6" name="Picture 10">
            <a:extLst>
              <a:ext uri="{FF2B5EF4-FFF2-40B4-BE49-F238E27FC236}">
                <a16:creationId xmlns:a16="http://schemas.microsoft.com/office/drawing/2014/main" id="{021CFE2C-9AE3-2E45-9CAE-48455A06C03B}"/>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27772" y="42669"/>
            <a:ext cx="2201877" cy="554078"/>
          </a:xfrm>
          <a:prstGeom prst="rect">
            <a:avLst/>
          </a:prstGeom>
        </p:spPr>
      </p:pic>
      <p:sp>
        <p:nvSpPr>
          <p:cNvPr id="25" name="Rectangle 24">
            <a:extLst>
              <a:ext uri="{FF2B5EF4-FFF2-40B4-BE49-F238E27FC236}">
                <a16:creationId xmlns:a16="http://schemas.microsoft.com/office/drawing/2014/main" id="{BE210888-6BC6-4C1F-8F7C-32ED6AA50B90}"/>
              </a:ext>
            </a:extLst>
          </p:cNvPr>
          <p:cNvSpPr/>
          <p:nvPr/>
        </p:nvSpPr>
        <p:spPr>
          <a:xfrm>
            <a:off x="141148" y="670516"/>
            <a:ext cx="9100717" cy="317033"/>
          </a:xfrm>
          <a:prstGeom prst="rect">
            <a:avLst/>
          </a:prstGeom>
          <a:noFill/>
          <a:ln w="12700">
            <a:noFill/>
          </a:ln>
        </p:spPr>
        <p:txBody>
          <a:bodyPr wrap="square" anchor="ctr">
            <a:noAutofit/>
          </a:bodyPr>
          <a:lstStyle/>
          <a:p>
            <a:pPr marL="0" marR="0" lvl="0" indent="0" algn="just" defTabSz="914377" rtl="0" eaLnBrk="1" fontAlgn="base" latinLnBrk="0" hangingPunct="1">
              <a:lnSpc>
                <a:spcPct val="100000"/>
              </a:lnSpc>
              <a:spcBef>
                <a:spcPct val="0"/>
              </a:spcBef>
              <a:spcAft>
                <a:spcPct val="0"/>
              </a:spcAft>
              <a:buClrTx/>
              <a:buSzTx/>
              <a:buFontTx/>
              <a:buNone/>
              <a:tabLst/>
              <a:defRPr/>
            </a:pPr>
            <a:r>
              <a:rPr kumimoji="0" lang="en-GB" sz="2800" b="1" i="0" u="none" strike="noStrike" kern="1200" cap="none" spc="0" normalizeH="0" baseline="0" noProof="0">
                <a:ln>
                  <a:noFill/>
                </a:ln>
                <a:solidFill>
                  <a:srgbClr val="0073CD"/>
                </a:solidFill>
                <a:effectLst/>
                <a:uLnTx/>
                <a:uFillTx/>
                <a:latin typeface="Arial"/>
                <a:ea typeface="ＭＳ Ｐゴシック" pitchFamily="34" charset="-128"/>
                <a:cs typeface="+mn-cs"/>
              </a:rPr>
              <a:t>Standalone Hydrogen Test Modules</a:t>
            </a:r>
          </a:p>
        </p:txBody>
      </p:sp>
      <p:grpSp>
        <p:nvGrpSpPr>
          <p:cNvPr id="92" name="Group 91">
            <a:extLst>
              <a:ext uri="{FF2B5EF4-FFF2-40B4-BE49-F238E27FC236}">
                <a16:creationId xmlns:a16="http://schemas.microsoft.com/office/drawing/2014/main" id="{07150D84-3233-7349-B501-2D0DD213B548}"/>
              </a:ext>
            </a:extLst>
          </p:cNvPr>
          <p:cNvGrpSpPr/>
          <p:nvPr/>
        </p:nvGrpSpPr>
        <p:grpSpPr>
          <a:xfrm>
            <a:off x="232758" y="1217640"/>
            <a:ext cx="11810853" cy="5423792"/>
            <a:chOff x="464187" y="1406965"/>
            <a:chExt cx="11402165" cy="4992754"/>
          </a:xfrm>
        </p:grpSpPr>
        <p:sp>
          <p:nvSpPr>
            <p:cNvPr id="93" name="Rectangle 92">
              <a:extLst>
                <a:ext uri="{FF2B5EF4-FFF2-40B4-BE49-F238E27FC236}">
                  <a16:creationId xmlns:a16="http://schemas.microsoft.com/office/drawing/2014/main" id="{48EFD6D2-B924-754D-9756-101B024E34FD}"/>
                </a:ext>
              </a:extLst>
            </p:cNvPr>
            <p:cNvSpPr/>
            <p:nvPr/>
          </p:nvSpPr>
          <p:spPr>
            <a:xfrm>
              <a:off x="568437" y="4150292"/>
              <a:ext cx="3519802" cy="2149522"/>
            </a:xfrm>
            <a:prstGeom prst="rect">
              <a:avLst/>
            </a:prstGeom>
            <a:solidFill>
              <a:schemeClr val="bg1">
                <a:lumMod val="95000"/>
              </a:scheme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67"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94" name="Rectangle 93">
              <a:extLst>
                <a:ext uri="{FF2B5EF4-FFF2-40B4-BE49-F238E27FC236}">
                  <a16:creationId xmlns:a16="http://schemas.microsoft.com/office/drawing/2014/main" id="{250E0299-78E1-7A40-961D-F38BC4166FFC}"/>
                </a:ext>
              </a:extLst>
            </p:cNvPr>
            <p:cNvSpPr/>
            <p:nvPr/>
          </p:nvSpPr>
          <p:spPr>
            <a:xfrm>
              <a:off x="578991" y="4126467"/>
              <a:ext cx="3511597" cy="582410"/>
            </a:xfrm>
            <a:prstGeom prst="rect">
              <a:avLst/>
            </a:prstGeom>
            <a:solidFill>
              <a:schemeClr val="bg1">
                <a:lumMod val="95000"/>
              </a:schemeClr>
            </a:solidFill>
            <a:ln w="12700">
              <a:noFill/>
            </a:ln>
          </p:spPr>
          <p:txBody>
            <a:bodyPr wrap="square" anchor="ctr">
              <a:no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lang="en-GB" sz="1600" b="1">
                  <a:solidFill>
                    <a:srgbClr val="00AFF0"/>
                  </a:solidFill>
                  <a:latin typeface="Arial"/>
                  <a:ea typeface="ＭＳ Ｐゴシック" pitchFamily="34" charset="-128"/>
                </a:rPr>
                <a:t>Flange Testing</a:t>
              </a:r>
              <a:endParaRPr kumimoji="0" lang="en-GB" sz="1600" b="1" i="0" u="none" strike="noStrike" kern="1200" cap="none" spc="0" normalizeH="0" baseline="0" noProof="0">
                <a:ln>
                  <a:noFill/>
                </a:ln>
                <a:solidFill>
                  <a:srgbClr val="00AFF0"/>
                </a:solidFill>
                <a:effectLst/>
                <a:uLnTx/>
                <a:uFillTx/>
                <a:latin typeface="Arial"/>
                <a:ea typeface="ＭＳ Ｐゴシック" pitchFamily="34" charset="-128"/>
                <a:cs typeface="+mn-cs"/>
              </a:endParaRPr>
            </a:p>
          </p:txBody>
        </p:sp>
        <p:sp>
          <p:nvSpPr>
            <p:cNvPr id="95" name="Rectangle 94">
              <a:extLst>
                <a:ext uri="{FF2B5EF4-FFF2-40B4-BE49-F238E27FC236}">
                  <a16:creationId xmlns:a16="http://schemas.microsoft.com/office/drawing/2014/main" id="{AC9649DA-D640-104F-8A7D-0C401EEB58CD}"/>
                </a:ext>
              </a:extLst>
            </p:cNvPr>
            <p:cNvSpPr/>
            <p:nvPr/>
          </p:nvSpPr>
          <p:spPr>
            <a:xfrm>
              <a:off x="2348282" y="4600911"/>
              <a:ext cx="1655718" cy="1698906"/>
            </a:xfrm>
            <a:prstGeom prst="rect">
              <a:avLst/>
            </a:prstGeom>
            <a:solidFill>
              <a:schemeClr val="bg1">
                <a:lumMod val="95000"/>
              </a:schemeClr>
            </a:solidFill>
            <a:ln w="12700">
              <a:noFill/>
            </a:ln>
          </p:spPr>
          <p:txBody>
            <a:bodyPr wrap="square" anchor="ctr">
              <a:noAutofit/>
            </a:bodyPr>
            <a:lstStyle/>
            <a:p>
              <a:pPr defTabSz="914332" fontAlgn="base">
                <a:spcBef>
                  <a:spcPct val="0"/>
                </a:spcBef>
                <a:spcAft>
                  <a:spcPct val="0"/>
                </a:spcAft>
                <a:buClr>
                  <a:srgbClr val="55555A"/>
                </a:buClr>
                <a:defRPr/>
              </a:pPr>
              <a:r>
                <a:rPr lang="en-GB" sz="1100" kern="0">
                  <a:solidFill>
                    <a:srgbClr val="55555A"/>
                  </a:solidFill>
                  <a:latin typeface="Arial"/>
                  <a:ea typeface="ＭＳ Ｐゴシック" pitchFamily="34" charset="-128"/>
                </a:rPr>
                <a:t>To assess the effect of hydrogen on RF and RTJ flanged joints.</a:t>
              </a:r>
            </a:p>
          </p:txBody>
        </p:sp>
        <p:cxnSp>
          <p:nvCxnSpPr>
            <p:cNvPr id="96" name="Straight Connector 95">
              <a:extLst>
                <a:ext uri="{FF2B5EF4-FFF2-40B4-BE49-F238E27FC236}">
                  <a16:creationId xmlns:a16="http://schemas.microsoft.com/office/drawing/2014/main" id="{4BBD8360-0584-F945-83B9-6A02BC8BDA75}"/>
                </a:ext>
              </a:extLst>
            </p:cNvPr>
            <p:cNvCxnSpPr/>
            <p:nvPr/>
          </p:nvCxnSpPr>
          <p:spPr bwMode="auto">
            <a:xfrm>
              <a:off x="480599" y="4007285"/>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7" name="Straight Connector 96">
              <a:extLst>
                <a:ext uri="{FF2B5EF4-FFF2-40B4-BE49-F238E27FC236}">
                  <a16:creationId xmlns:a16="http://schemas.microsoft.com/office/drawing/2014/main" id="{3F23B305-F6B0-0A45-9B6B-5C9C5304D3A2}"/>
                </a:ext>
              </a:extLst>
            </p:cNvPr>
            <p:cNvCxnSpPr/>
            <p:nvPr/>
          </p:nvCxnSpPr>
          <p:spPr bwMode="auto">
            <a:xfrm rot="5400000" flipV="1">
              <a:off x="635531" y="3853670"/>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51470005-0824-1F45-9C78-47C2378C59F7}"/>
                </a:ext>
              </a:extLst>
            </p:cNvPr>
            <p:cNvCxnSpPr/>
            <p:nvPr/>
          </p:nvCxnSpPr>
          <p:spPr bwMode="auto">
            <a:xfrm>
              <a:off x="472392" y="6399719"/>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9" name="Straight Connector 98">
              <a:extLst>
                <a:ext uri="{FF2B5EF4-FFF2-40B4-BE49-F238E27FC236}">
                  <a16:creationId xmlns:a16="http://schemas.microsoft.com/office/drawing/2014/main" id="{783BE436-79AF-8644-A387-70A798179DBB}"/>
                </a:ext>
              </a:extLst>
            </p:cNvPr>
            <p:cNvCxnSpPr/>
            <p:nvPr/>
          </p:nvCxnSpPr>
          <p:spPr bwMode="auto">
            <a:xfrm rot="16200000" flipV="1">
              <a:off x="4015497" y="6233555"/>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a:extLst>
                <a:ext uri="{FF2B5EF4-FFF2-40B4-BE49-F238E27FC236}">
                  <a16:creationId xmlns:a16="http://schemas.microsoft.com/office/drawing/2014/main" id="{BFFA129E-8B65-EF44-BD50-BB8673FD5F5F}"/>
                </a:ext>
              </a:extLst>
            </p:cNvPr>
            <p:cNvCxnSpPr/>
            <p:nvPr/>
          </p:nvCxnSpPr>
          <p:spPr bwMode="auto">
            <a:xfrm rot="10800000">
              <a:off x="3852357" y="4013782"/>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a:extLst>
                <a:ext uri="{FF2B5EF4-FFF2-40B4-BE49-F238E27FC236}">
                  <a16:creationId xmlns:a16="http://schemas.microsoft.com/office/drawing/2014/main" id="{208A21A9-9F4E-EF48-A504-1ED6C2C808E9}"/>
                </a:ext>
              </a:extLst>
            </p:cNvPr>
            <p:cNvCxnSpPr/>
            <p:nvPr/>
          </p:nvCxnSpPr>
          <p:spPr bwMode="auto">
            <a:xfrm>
              <a:off x="4170429" y="4007285"/>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2" name="Rectangle 101">
              <a:extLst>
                <a:ext uri="{FF2B5EF4-FFF2-40B4-BE49-F238E27FC236}">
                  <a16:creationId xmlns:a16="http://schemas.microsoft.com/office/drawing/2014/main" id="{D5B3CF7C-C2B5-F344-B5C3-80A96775D056}"/>
                </a:ext>
              </a:extLst>
            </p:cNvPr>
            <p:cNvSpPr/>
            <p:nvPr/>
          </p:nvSpPr>
          <p:spPr>
            <a:xfrm>
              <a:off x="7136319" y="1406965"/>
              <a:ext cx="1754781" cy="2073363"/>
            </a:xfrm>
            <a:prstGeom prst="rect">
              <a:avLst/>
            </a:prstGeom>
            <a:noFill/>
            <a:ln w="12700">
              <a:noFill/>
            </a:ln>
          </p:spPr>
          <p:txBody>
            <a:bodyPr wrap="square" anchor="ctr">
              <a:no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AFF0"/>
                </a:solidFill>
                <a:effectLst/>
                <a:uLnTx/>
                <a:uFillTx/>
                <a:latin typeface="Arial"/>
                <a:ea typeface="ＭＳ Ｐゴシック" pitchFamily="34" charset="-128"/>
                <a:cs typeface="+mn-cs"/>
              </a:endParaRPr>
            </a:p>
          </p:txBody>
        </p:sp>
        <p:sp>
          <p:nvSpPr>
            <p:cNvPr id="103" name="Rectangle 102">
              <a:extLst>
                <a:ext uri="{FF2B5EF4-FFF2-40B4-BE49-F238E27FC236}">
                  <a16:creationId xmlns:a16="http://schemas.microsoft.com/office/drawing/2014/main" id="{17F8786E-7191-EE46-9DB5-ECC84E1A14DA}"/>
                </a:ext>
              </a:extLst>
            </p:cNvPr>
            <p:cNvSpPr/>
            <p:nvPr/>
          </p:nvSpPr>
          <p:spPr>
            <a:xfrm>
              <a:off x="7136319" y="3954297"/>
              <a:ext cx="1754781" cy="2073363"/>
            </a:xfrm>
            <a:prstGeom prst="rect">
              <a:avLst/>
            </a:prstGeom>
            <a:noFill/>
            <a:ln w="12700">
              <a:noFill/>
            </a:ln>
          </p:spPr>
          <p:txBody>
            <a:bodyPr wrap="square" anchor="ctr">
              <a:no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AFF0"/>
                </a:solidFill>
                <a:effectLst/>
                <a:uLnTx/>
                <a:uFillTx/>
                <a:latin typeface="Arial"/>
                <a:ea typeface="ＭＳ Ｐゴシック" pitchFamily="34" charset="-128"/>
                <a:cs typeface="+mn-cs"/>
              </a:endParaRPr>
            </a:p>
          </p:txBody>
        </p:sp>
        <p:sp>
          <p:nvSpPr>
            <p:cNvPr id="104" name="Rectangle 103">
              <a:extLst>
                <a:ext uri="{FF2B5EF4-FFF2-40B4-BE49-F238E27FC236}">
                  <a16:creationId xmlns:a16="http://schemas.microsoft.com/office/drawing/2014/main" id="{0E410DBD-D616-FC46-AFA3-917966C49181}"/>
                </a:ext>
              </a:extLst>
            </p:cNvPr>
            <p:cNvSpPr/>
            <p:nvPr/>
          </p:nvSpPr>
          <p:spPr>
            <a:xfrm>
              <a:off x="2572756" y="3954297"/>
              <a:ext cx="1754781" cy="2073363"/>
            </a:xfrm>
            <a:prstGeom prst="rect">
              <a:avLst/>
            </a:prstGeom>
            <a:noFill/>
            <a:ln w="12700">
              <a:noFill/>
            </a:ln>
          </p:spPr>
          <p:txBody>
            <a:bodyPr wrap="square" anchor="ctr">
              <a:no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endParaRPr kumimoji="0" lang="en-US" sz="1600" b="0" i="0" u="none" strike="noStrike" kern="1200" cap="none" spc="0" normalizeH="0" baseline="0" noProof="0">
                <a:ln>
                  <a:noFill/>
                </a:ln>
                <a:solidFill>
                  <a:srgbClr val="00AFF0"/>
                </a:solidFill>
                <a:effectLst/>
                <a:uLnTx/>
                <a:uFillTx/>
                <a:latin typeface="Arial"/>
                <a:ea typeface="ＭＳ Ｐゴシック" pitchFamily="34" charset="-128"/>
                <a:cs typeface="+mn-cs"/>
              </a:endParaRPr>
            </a:p>
          </p:txBody>
        </p:sp>
        <p:sp>
          <p:nvSpPr>
            <p:cNvPr id="105" name="Rectangle 104">
              <a:extLst>
                <a:ext uri="{FF2B5EF4-FFF2-40B4-BE49-F238E27FC236}">
                  <a16:creationId xmlns:a16="http://schemas.microsoft.com/office/drawing/2014/main" id="{FD228A69-FDCA-9E49-ADD0-25334A7BA4C4}"/>
                </a:ext>
              </a:extLst>
            </p:cNvPr>
            <p:cNvSpPr/>
            <p:nvPr/>
          </p:nvSpPr>
          <p:spPr>
            <a:xfrm>
              <a:off x="4406116" y="4150292"/>
              <a:ext cx="3519802" cy="2149522"/>
            </a:xfrm>
            <a:prstGeom prst="rect">
              <a:avLst/>
            </a:prstGeom>
            <a:solidFill>
              <a:schemeClr val="bg1">
                <a:lumMod val="95000"/>
              </a:scheme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67"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106" name="Rectangle 105">
              <a:extLst>
                <a:ext uri="{FF2B5EF4-FFF2-40B4-BE49-F238E27FC236}">
                  <a16:creationId xmlns:a16="http://schemas.microsoft.com/office/drawing/2014/main" id="{05DFADD7-7ECC-7641-ACC8-AE057283507D}"/>
                </a:ext>
              </a:extLst>
            </p:cNvPr>
            <p:cNvSpPr/>
            <p:nvPr/>
          </p:nvSpPr>
          <p:spPr>
            <a:xfrm>
              <a:off x="4416670" y="4126467"/>
              <a:ext cx="3511597" cy="582410"/>
            </a:xfrm>
            <a:prstGeom prst="rect">
              <a:avLst/>
            </a:prstGeom>
            <a:solidFill>
              <a:schemeClr val="bg1">
                <a:lumMod val="95000"/>
              </a:schemeClr>
            </a:solidFill>
            <a:ln w="12700">
              <a:noFill/>
            </a:ln>
          </p:spPr>
          <p:txBody>
            <a:bodyPr wrap="square" anchor="ctr">
              <a:no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AFF0"/>
                  </a:solidFill>
                  <a:effectLst/>
                  <a:uLnTx/>
                  <a:uFillTx/>
                  <a:latin typeface="Arial"/>
                  <a:ea typeface="ＭＳ Ｐゴシック" pitchFamily="34" charset="-128"/>
                  <a:cs typeface="+mn-cs"/>
                </a:rPr>
                <a:t>Asset Leak Testing</a:t>
              </a:r>
            </a:p>
          </p:txBody>
        </p:sp>
        <p:sp>
          <p:nvSpPr>
            <p:cNvPr id="107" name="Rectangle 106">
              <a:extLst>
                <a:ext uri="{FF2B5EF4-FFF2-40B4-BE49-F238E27FC236}">
                  <a16:creationId xmlns:a16="http://schemas.microsoft.com/office/drawing/2014/main" id="{82395792-1D14-5547-93DC-0E66E643EE87}"/>
                </a:ext>
              </a:extLst>
            </p:cNvPr>
            <p:cNvSpPr/>
            <p:nvPr/>
          </p:nvSpPr>
          <p:spPr>
            <a:xfrm>
              <a:off x="6185961" y="4600911"/>
              <a:ext cx="1655718" cy="1698906"/>
            </a:xfrm>
            <a:prstGeom prst="rect">
              <a:avLst/>
            </a:prstGeom>
            <a:solidFill>
              <a:schemeClr val="bg1">
                <a:lumMod val="95000"/>
              </a:schemeClr>
            </a:solidFill>
            <a:ln w="12700">
              <a:noFill/>
            </a:ln>
          </p:spPr>
          <p:txBody>
            <a:bodyPr wrap="square" anchor="ctr">
              <a:noAutofit/>
            </a:bodyPr>
            <a:lstStyle/>
            <a:p>
              <a:pPr defTabSz="914332" fontAlgn="base">
                <a:spcBef>
                  <a:spcPct val="0"/>
                </a:spcBef>
                <a:spcAft>
                  <a:spcPct val="0"/>
                </a:spcAft>
                <a:buClr>
                  <a:srgbClr val="55555A"/>
                </a:buClr>
                <a:defRPr/>
              </a:pPr>
              <a:r>
                <a:rPr lang="en-GB" sz="1100" kern="0">
                  <a:solidFill>
                    <a:srgbClr val="55555A"/>
                  </a:solidFill>
                  <a:latin typeface="Arial"/>
                  <a:ea typeface="ＭＳ Ｐゴシック" pitchFamily="34" charset="-128"/>
                </a:rPr>
                <a:t>Hydrogen is significantly more prone to leaking than natural gas. We need to understand the extent of this to determine if additional mitigations are required.</a:t>
              </a:r>
            </a:p>
          </p:txBody>
        </p:sp>
        <p:cxnSp>
          <p:nvCxnSpPr>
            <p:cNvPr id="108" name="Straight Connector 107">
              <a:extLst>
                <a:ext uri="{FF2B5EF4-FFF2-40B4-BE49-F238E27FC236}">
                  <a16:creationId xmlns:a16="http://schemas.microsoft.com/office/drawing/2014/main" id="{38566208-0520-0C40-A392-C4B102E54F24}"/>
                </a:ext>
              </a:extLst>
            </p:cNvPr>
            <p:cNvCxnSpPr/>
            <p:nvPr/>
          </p:nvCxnSpPr>
          <p:spPr bwMode="auto">
            <a:xfrm>
              <a:off x="4318278" y="4007285"/>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08">
              <a:extLst>
                <a:ext uri="{FF2B5EF4-FFF2-40B4-BE49-F238E27FC236}">
                  <a16:creationId xmlns:a16="http://schemas.microsoft.com/office/drawing/2014/main" id="{65223A9A-6895-D340-A924-E455B8E04012}"/>
                </a:ext>
              </a:extLst>
            </p:cNvPr>
            <p:cNvCxnSpPr/>
            <p:nvPr/>
          </p:nvCxnSpPr>
          <p:spPr bwMode="auto">
            <a:xfrm rot="5400000" flipV="1">
              <a:off x="4473210" y="3853670"/>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0" name="Straight Connector 109">
              <a:extLst>
                <a:ext uri="{FF2B5EF4-FFF2-40B4-BE49-F238E27FC236}">
                  <a16:creationId xmlns:a16="http://schemas.microsoft.com/office/drawing/2014/main" id="{57D8EF7C-0899-5344-A3CE-443309F2431F}"/>
                </a:ext>
              </a:extLst>
            </p:cNvPr>
            <p:cNvCxnSpPr/>
            <p:nvPr/>
          </p:nvCxnSpPr>
          <p:spPr bwMode="auto">
            <a:xfrm>
              <a:off x="4310071" y="6399719"/>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1" name="Straight Connector 110">
              <a:extLst>
                <a:ext uri="{FF2B5EF4-FFF2-40B4-BE49-F238E27FC236}">
                  <a16:creationId xmlns:a16="http://schemas.microsoft.com/office/drawing/2014/main" id="{BA4012A1-FC49-AB4A-8AA8-CA52928D1B95}"/>
                </a:ext>
              </a:extLst>
            </p:cNvPr>
            <p:cNvCxnSpPr/>
            <p:nvPr/>
          </p:nvCxnSpPr>
          <p:spPr bwMode="auto">
            <a:xfrm rot="16200000" flipV="1">
              <a:off x="7853176" y="6233555"/>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2" name="Straight Connector 111">
              <a:extLst>
                <a:ext uri="{FF2B5EF4-FFF2-40B4-BE49-F238E27FC236}">
                  <a16:creationId xmlns:a16="http://schemas.microsoft.com/office/drawing/2014/main" id="{C9F83451-1D68-1F49-8038-8C60A4ECEC5F}"/>
                </a:ext>
              </a:extLst>
            </p:cNvPr>
            <p:cNvCxnSpPr/>
            <p:nvPr/>
          </p:nvCxnSpPr>
          <p:spPr bwMode="auto">
            <a:xfrm rot="10800000">
              <a:off x="7690036" y="4013782"/>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FB2B2450-C66F-634D-A872-EEEF51197E9C}"/>
                </a:ext>
              </a:extLst>
            </p:cNvPr>
            <p:cNvCxnSpPr/>
            <p:nvPr/>
          </p:nvCxnSpPr>
          <p:spPr bwMode="auto">
            <a:xfrm>
              <a:off x="8008108" y="4007285"/>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Rectangle 113">
              <a:extLst>
                <a:ext uri="{FF2B5EF4-FFF2-40B4-BE49-F238E27FC236}">
                  <a16:creationId xmlns:a16="http://schemas.microsoft.com/office/drawing/2014/main" id="{9FE31EC4-2205-FC44-93BD-FBC1F9C06D2A}"/>
                </a:ext>
              </a:extLst>
            </p:cNvPr>
            <p:cNvSpPr/>
            <p:nvPr/>
          </p:nvSpPr>
          <p:spPr>
            <a:xfrm>
              <a:off x="8256152" y="4150292"/>
              <a:ext cx="3519802" cy="2149522"/>
            </a:xfrm>
            <a:prstGeom prst="rect">
              <a:avLst/>
            </a:prstGeom>
            <a:solidFill>
              <a:schemeClr val="bg1">
                <a:lumMod val="95000"/>
              </a:scheme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67"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115" name="Rectangle 114">
              <a:extLst>
                <a:ext uri="{FF2B5EF4-FFF2-40B4-BE49-F238E27FC236}">
                  <a16:creationId xmlns:a16="http://schemas.microsoft.com/office/drawing/2014/main" id="{CDE3E3DC-D12C-5F4F-A6F3-231A8055D41D}"/>
                </a:ext>
              </a:extLst>
            </p:cNvPr>
            <p:cNvSpPr/>
            <p:nvPr/>
          </p:nvSpPr>
          <p:spPr>
            <a:xfrm>
              <a:off x="8264359" y="4141045"/>
              <a:ext cx="3511597" cy="582410"/>
            </a:xfrm>
            <a:prstGeom prst="rect">
              <a:avLst/>
            </a:prstGeom>
            <a:solidFill>
              <a:schemeClr val="bg1">
                <a:lumMod val="95000"/>
              </a:schemeClr>
            </a:solidFill>
            <a:ln w="12700">
              <a:noFill/>
            </a:ln>
          </p:spPr>
          <p:txBody>
            <a:bodyPr wrap="square" anchor="ctr">
              <a:no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AFF0"/>
                  </a:solidFill>
                  <a:effectLst/>
                  <a:uLnTx/>
                  <a:uFillTx/>
                  <a:latin typeface="Arial"/>
                  <a:ea typeface="ＭＳ Ｐゴシック" pitchFamily="34" charset="-128"/>
                  <a:cs typeface="+mn-cs"/>
                </a:rPr>
                <a:t>Rupture Testing</a:t>
              </a:r>
            </a:p>
          </p:txBody>
        </p:sp>
        <p:sp>
          <p:nvSpPr>
            <p:cNvPr id="116" name="Rectangle 115">
              <a:extLst>
                <a:ext uri="{FF2B5EF4-FFF2-40B4-BE49-F238E27FC236}">
                  <a16:creationId xmlns:a16="http://schemas.microsoft.com/office/drawing/2014/main" id="{E6D2572E-1F68-504B-BB52-C61747482BB8}"/>
                </a:ext>
              </a:extLst>
            </p:cNvPr>
            <p:cNvSpPr/>
            <p:nvPr/>
          </p:nvSpPr>
          <p:spPr>
            <a:xfrm>
              <a:off x="10035997" y="4600911"/>
              <a:ext cx="1655718" cy="1698906"/>
            </a:xfrm>
            <a:prstGeom prst="rect">
              <a:avLst/>
            </a:prstGeom>
            <a:solidFill>
              <a:schemeClr val="bg1">
                <a:lumMod val="95000"/>
              </a:schemeClr>
            </a:solidFill>
            <a:ln w="12700">
              <a:noFill/>
            </a:ln>
          </p:spPr>
          <p:txBody>
            <a:bodyPr wrap="square" anchor="ctr">
              <a:noAutofit/>
            </a:bodyPr>
            <a:lstStyle/>
            <a:p>
              <a:pPr defTabSz="914332" fontAlgn="base">
                <a:spcBef>
                  <a:spcPct val="0"/>
                </a:spcBef>
                <a:spcAft>
                  <a:spcPct val="0"/>
                </a:spcAft>
                <a:buClr>
                  <a:srgbClr val="55555A"/>
                </a:buClr>
                <a:defRPr/>
              </a:pPr>
              <a:r>
                <a:rPr lang="en-GB" sz="1100" kern="0">
                  <a:solidFill>
                    <a:srgbClr val="55555A"/>
                  </a:solidFill>
                  <a:latin typeface="Arial"/>
                  <a:ea typeface="ＭＳ Ｐゴシック" pitchFamily="34" charset="-128"/>
                </a:rPr>
                <a:t>Investigate overpressures caused by delayed ignition of ruptures on a buried line containing 100% hydrogen.  36” NB gas storage array to provide the necessary gas flow.</a:t>
              </a:r>
            </a:p>
          </p:txBody>
        </p:sp>
        <p:cxnSp>
          <p:nvCxnSpPr>
            <p:cNvPr id="117" name="Straight Connector 116">
              <a:extLst>
                <a:ext uri="{FF2B5EF4-FFF2-40B4-BE49-F238E27FC236}">
                  <a16:creationId xmlns:a16="http://schemas.microsoft.com/office/drawing/2014/main" id="{3A0F6161-24F5-7145-A096-FA0F2A91FD37}"/>
                </a:ext>
              </a:extLst>
            </p:cNvPr>
            <p:cNvCxnSpPr/>
            <p:nvPr/>
          </p:nvCxnSpPr>
          <p:spPr bwMode="auto">
            <a:xfrm>
              <a:off x="8168314" y="4007285"/>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a:extLst>
                <a:ext uri="{FF2B5EF4-FFF2-40B4-BE49-F238E27FC236}">
                  <a16:creationId xmlns:a16="http://schemas.microsoft.com/office/drawing/2014/main" id="{CFA5F2E7-AC3D-6D41-8F84-8EE96544E320}"/>
                </a:ext>
              </a:extLst>
            </p:cNvPr>
            <p:cNvCxnSpPr/>
            <p:nvPr/>
          </p:nvCxnSpPr>
          <p:spPr bwMode="auto">
            <a:xfrm rot="5400000" flipV="1">
              <a:off x="8323246" y="3853670"/>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a:extLst>
                <a:ext uri="{FF2B5EF4-FFF2-40B4-BE49-F238E27FC236}">
                  <a16:creationId xmlns:a16="http://schemas.microsoft.com/office/drawing/2014/main" id="{720F38DA-69A7-2442-93A5-FA93F7728816}"/>
                </a:ext>
              </a:extLst>
            </p:cNvPr>
            <p:cNvCxnSpPr/>
            <p:nvPr/>
          </p:nvCxnSpPr>
          <p:spPr bwMode="auto">
            <a:xfrm>
              <a:off x="8160107" y="6399719"/>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0" name="Straight Connector 119">
              <a:extLst>
                <a:ext uri="{FF2B5EF4-FFF2-40B4-BE49-F238E27FC236}">
                  <a16:creationId xmlns:a16="http://schemas.microsoft.com/office/drawing/2014/main" id="{D0185B64-FC4A-664D-A551-B8E498A36973}"/>
                </a:ext>
              </a:extLst>
            </p:cNvPr>
            <p:cNvCxnSpPr/>
            <p:nvPr/>
          </p:nvCxnSpPr>
          <p:spPr bwMode="auto">
            <a:xfrm flipV="1">
              <a:off x="11858144" y="4007285"/>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1" name="Straight Connector 120">
              <a:extLst>
                <a:ext uri="{FF2B5EF4-FFF2-40B4-BE49-F238E27FC236}">
                  <a16:creationId xmlns:a16="http://schemas.microsoft.com/office/drawing/2014/main" id="{D7D20885-606D-D24E-A052-1BC06C0C5CF2}"/>
                </a:ext>
              </a:extLst>
            </p:cNvPr>
            <p:cNvCxnSpPr/>
            <p:nvPr/>
          </p:nvCxnSpPr>
          <p:spPr bwMode="auto">
            <a:xfrm rot="16200000" flipV="1">
              <a:off x="11703212" y="6233555"/>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2" name="Straight Connector 121">
              <a:extLst>
                <a:ext uri="{FF2B5EF4-FFF2-40B4-BE49-F238E27FC236}">
                  <a16:creationId xmlns:a16="http://schemas.microsoft.com/office/drawing/2014/main" id="{3F91BE90-310E-4A44-B0E9-32894322843C}"/>
                </a:ext>
              </a:extLst>
            </p:cNvPr>
            <p:cNvCxnSpPr/>
            <p:nvPr/>
          </p:nvCxnSpPr>
          <p:spPr bwMode="auto">
            <a:xfrm rot="10800000">
              <a:off x="11540072" y="4013782"/>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3" name="Rectangle 122">
              <a:extLst>
                <a:ext uri="{FF2B5EF4-FFF2-40B4-BE49-F238E27FC236}">
                  <a16:creationId xmlns:a16="http://schemas.microsoft.com/office/drawing/2014/main" id="{707E6B0B-E0DE-644E-B7FD-E8FD86791A51}"/>
                </a:ext>
              </a:extLst>
            </p:cNvPr>
            <p:cNvSpPr/>
            <p:nvPr/>
          </p:nvSpPr>
          <p:spPr>
            <a:xfrm>
              <a:off x="4401703" y="1550385"/>
              <a:ext cx="3519802" cy="2162071"/>
            </a:xfrm>
            <a:prstGeom prst="rect">
              <a:avLst/>
            </a:prstGeom>
            <a:solidFill>
              <a:schemeClr val="bg1">
                <a:lumMod val="95000"/>
              </a:scheme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67"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124" name="Rectangle 123">
              <a:extLst>
                <a:ext uri="{FF2B5EF4-FFF2-40B4-BE49-F238E27FC236}">
                  <a16:creationId xmlns:a16="http://schemas.microsoft.com/office/drawing/2014/main" id="{25FCDC79-B42C-D548-88B2-1659E928D2B2}"/>
                </a:ext>
              </a:extLst>
            </p:cNvPr>
            <p:cNvSpPr/>
            <p:nvPr/>
          </p:nvSpPr>
          <p:spPr>
            <a:xfrm>
              <a:off x="4412257" y="1542577"/>
              <a:ext cx="3511597" cy="582410"/>
            </a:xfrm>
            <a:prstGeom prst="rect">
              <a:avLst/>
            </a:prstGeom>
            <a:solidFill>
              <a:schemeClr val="bg1">
                <a:lumMod val="95000"/>
              </a:schemeClr>
            </a:solidFill>
            <a:ln w="12700">
              <a:noFill/>
            </a:ln>
          </p:spPr>
          <p:txBody>
            <a:bodyPr wrap="square" anchor="ctr">
              <a:noAutofit/>
            </a:bodyPr>
            <a:lstStyle/>
            <a:p>
              <a:pPr lvl="0" algn="ctr" defTabSz="914354" fontAlgn="base">
                <a:spcBef>
                  <a:spcPct val="0"/>
                </a:spcBef>
                <a:spcAft>
                  <a:spcPct val="0"/>
                </a:spcAft>
                <a:defRPr/>
              </a:pPr>
              <a:r>
                <a:rPr lang="en-GB" sz="1600" b="1">
                  <a:solidFill>
                    <a:srgbClr val="00AFF0"/>
                  </a:solidFill>
                  <a:latin typeface="Arial"/>
                  <a:ea typeface="ＭＳ Ｐゴシック" pitchFamily="34" charset="-128"/>
                </a:rPr>
                <a:t>Pipe Coating and CP Testing</a:t>
              </a:r>
            </a:p>
          </p:txBody>
        </p:sp>
        <p:sp>
          <p:nvSpPr>
            <p:cNvPr id="125" name="Rectangle 124">
              <a:extLst>
                <a:ext uri="{FF2B5EF4-FFF2-40B4-BE49-F238E27FC236}">
                  <a16:creationId xmlns:a16="http://schemas.microsoft.com/office/drawing/2014/main" id="{87F9E261-4617-3744-A0AE-1C3765AAA8BF}"/>
                </a:ext>
              </a:extLst>
            </p:cNvPr>
            <p:cNvSpPr/>
            <p:nvPr/>
          </p:nvSpPr>
          <p:spPr>
            <a:xfrm>
              <a:off x="6181548" y="2012423"/>
              <a:ext cx="1655718" cy="1698906"/>
            </a:xfrm>
            <a:prstGeom prst="rect">
              <a:avLst/>
            </a:prstGeom>
            <a:solidFill>
              <a:schemeClr val="bg1">
                <a:lumMod val="95000"/>
              </a:schemeClr>
            </a:solidFill>
            <a:ln w="12700">
              <a:noFill/>
            </a:ln>
          </p:spPr>
          <p:txBody>
            <a:bodyPr wrap="square" anchor="ctr">
              <a:noAutofit/>
            </a:bodyPr>
            <a:lstStyle/>
            <a:p>
              <a:pPr defTabSz="914332" fontAlgn="base">
                <a:spcBef>
                  <a:spcPct val="0"/>
                </a:spcBef>
                <a:spcAft>
                  <a:spcPct val="0"/>
                </a:spcAft>
                <a:buClr>
                  <a:srgbClr val="55555A"/>
                </a:buClr>
                <a:defRPr/>
              </a:pPr>
              <a:r>
                <a:rPr lang="en-GB" sz="1100" kern="0">
                  <a:solidFill>
                    <a:srgbClr val="55555A"/>
                  </a:solidFill>
                  <a:latin typeface="Arial"/>
                  <a:ea typeface="ＭＳ Ｐゴシック" pitchFamily="34" charset="-128"/>
                </a:rPr>
                <a:t>These tests will assess the impact of hydrogen on external pipe coatings as well as the cathodic protection system to identify any issues.</a:t>
              </a:r>
            </a:p>
          </p:txBody>
        </p:sp>
        <p:cxnSp>
          <p:nvCxnSpPr>
            <p:cNvPr id="126" name="Straight Connector 125">
              <a:extLst>
                <a:ext uri="{FF2B5EF4-FFF2-40B4-BE49-F238E27FC236}">
                  <a16:creationId xmlns:a16="http://schemas.microsoft.com/office/drawing/2014/main" id="{D7B7F919-8891-7343-AC76-5CE925C9EF32}"/>
                </a:ext>
              </a:extLst>
            </p:cNvPr>
            <p:cNvCxnSpPr/>
            <p:nvPr/>
          </p:nvCxnSpPr>
          <p:spPr bwMode="auto">
            <a:xfrm>
              <a:off x="4313865" y="1407270"/>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7CB3B035-12FE-D044-B812-EF12C4B59B80}"/>
                </a:ext>
              </a:extLst>
            </p:cNvPr>
            <p:cNvCxnSpPr/>
            <p:nvPr/>
          </p:nvCxnSpPr>
          <p:spPr bwMode="auto">
            <a:xfrm rot="5400000" flipV="1">
              <a:off x="4468797" y="1253655"/>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41CF94DF-10DB-0B45-97A6-4F289E053C38}"/>
                </a:ext>
              </a:extLst>
            </p:cNvPr>
            <p:cNvCxnSpPr/>
            <p:nvPr/>
          </p:nvCxnSpPr>
          <p:spPr bwMode="auto">
            <a:xfrm>
              <a:off x="4305658" y="3799704"/>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9" name="Straight Connector 128">
              <a:extLst>
                <a:ext uri="{FF2B5EF4-FFF2-40B4-BE49-F238E27FC236}">
                  <a16:creationId xmlns:a16="http://schemas.microsoft.com/office/drawing/2014/main" id="{D64042D7-F572-6446-9E24-E67BDB2BF26F}"/>
                </a:ext>
              </a:extLst>
            </p:cNvPr>
            <p:cNvCxnSpPr/>
            <p:nvPr/>
          </p:nvCxnSpPr>
          <p:spPr bwMode="auto">
            <a:xfrm flipV="1">
              <a:off x="8003695" y="1407270"/>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0" name="Straight Connector 129">
              <a:extLst>
                <a:ext uri="{FF2B5EF4-FFF2-40B4-BE49-F238E27FC236}">
                  <a16:creationId xmlns:a16="http://schemas.microsoft.com/office/drawing/2014/main" id="{E82D487A-7471-2A48-A4A4-C29AFC999CD1}"/>
                </a:ext>
              </a:extLst>
            </p:cNvPr>
            <p:cNvCxnSpPr/>
            <p:nvPr/>
          </p:nvCxnSpPr>
          <p:spPr bwMode="auto">
            <a:xfrm rot="16200000" flipV="1">
              <a:off x="7848763" y="3633540"/>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1" name="Straight Connector 130">
              <a:extLst>
                <a:ext uri="{FF2B5EF4-FFF2-40B4-BE49-F238E27FC236}">
                  <a16:creationId xmlns:a16="http://schemas.microsoft.com/office/drawing/2014/main" id="{8C80756B-0369-D949-9144-D584720AEC60}"/>
                </a:ext>
              </a:extLst>
            </p:cNvPr>
            <p:cNvCxnSpPr/>
            <p:nvPr/>
          </p:nvCxnSpPr>
          <p:spPr bwMode="auto">
            <a:xfrm rot="10800000">
              <a:off x="7685623" y="1413767"/>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2" name="Rectangle 131">
              <a:extLst>
                <a:ext uri="{FF2B5EF4-FFF2-40B4-BE49-F238E27FC236}">
                  <a16:creationId xmlns:a16="http://schemas.microsoft.com/office/drawing/2014/main" id="{2B2B73BF-0461-874C-A1A8-E3A860974B39}"/>
                </a:ext>
              </a:extLst>
            </p:cNvPr>
            <p:cNvSpPr/>
            <p:nvPr/>
          </p:nvSpPr>
          <p:spPr>
            <a:xfrm>
              <a:off x="8256152" y="1550085"/>
              <a:ext cx="3519802" cy="2162699"/>
            </a:xfrm>
            <a:prstGeom prst="rect">
              <a:avLst/>
            </a:prstGeom>
            <a:solidFill>
              <a:schemeClr val="bg1">
                <a:lumMod val="95000"/>
              </a:scheme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67"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133" name="Rectangle 132">
              <a:extLst>
                <a:ext uri="{FF2B5EF4-FFF2-40B4-BE49-F238E27FC236}">
                  <a16:creationId xmlns:a16="http://schemas.microsoft.com/office/drawing/2014/main" id="{C866C8BB-7FD9-A446-B09F-951AFEC5FD02}"/>
                </a:ext>
              </a:extLst>
            </p:cNvPr>
            <p:cNvSpPr/>
            <p:nvPr/>
          </p:nvSpPr>
          <p:spPr>
            <a:xfrm>
              <a:off x="8264359" y="1542273"/>
              <a:ext cx="3511597" cy="582410"/>
            </a:xfrm>
            <a:prstGeom prst="rect">
              <a:avLst/>
            </a:prstGeom>
            <a:solidFill>
              <a:schemeClr val="bg1">
                <a:lumMod val="95000"/>
              </a:schemeClr>
            </a:solidFill>
            <a:ln w="12700">
              <a:noFill/>
            </a:ln>
          </p:spPr>
          <p:txBody>
            <a:bodyPr wrap="square" anchor="ctr">
              <a:no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AFF0"/>
                  </a:solidFill>
                  <a:effectLst/>
                  <a:uLnTx/>
                  <a:uFillTx/>
                  <a:latin typeface="Arial"/>
                  <a:ea typeface="ＭＳ Ｐゴシック" pitchFamily="34" charset="-128"/>
                  <a:cs typeface="+mn-cs"/>
                </a:rPr>
                <a:t>Fatigue Testing</a:t>
              </a:r>
            </a:p>
          </p:txBody>
        </p:sp>
        <p:sp>
          <p:nvSpPr>
            <p:cNvPr id="134" name="Rectangle 133">
              <a:extLst>
                <a:ext uri="{FF2B5EF4-FFF2-40B4-BE49-F238E27FC236}">
                  <a16:creationId xmlns:a16="http://schemas.microsoft.com/office/drawing/2014/main" id="{0C96AAE3-B9C3-4F4D-8C0D-DBC8BFC27A31}"/>
                </a:ext>
              </a:extLst>
            </p:cNvPr>
            <p:cNvSpPr/>
            <p:nvPr/>
          </p:nvSpPr>
          <p:spPr>
            <a:xfrm>
              <a:off x="10035997" y="2012119"/>
              <a:ext cx="1655718" cy="1698906"/>
            </a:xfrm>
            <a:prstGeom prst="rect">
              <a:avLst/>
            </a:prstGeom>
            <a:solidFill>
              <a:schemeClr val="bg1">
                <a:lumMod val="95000"/>
              </a:schemeClr>
            </a:solidFill>
            <a:ln w="12700">
              <a:noFill/>
            </a:ln>
          </p:spPr>
          <p:txBody>
            <a:bodyPr wrap="square" anchor="ctr">
              <a:noAutofit/>
            </a:bodyPr>
            <a:lstStyle/>
            <a:p>
              <a:pPr defTabSz="914332" fontAlgn="base">
                <a:spcBef>
                  <a:spcPct val="0"/>
                </a:spcBef>
                <a:spcAft>
                  <a:spcPct val="0"/>
                </a:spcAft>
                <a:buClr>
                  <a:srgbClr val="55555A"/>
                </a:buClr>
                <a:defRPr/>
              </a:pPr>
              <a:r>
                <a:rPr lang="en-GB" sz="1100" kern="0">
                  <a:solidFill>
                    <a:srgbClr val="55555A"/>
                  </a:solidFill>
                  <a:latin typeface="Arial"/>
                  <a:ea typeface="ＭＳ Ｐゴシック" pitchFamily="34" charset="-128"/>
                </a:rPr>
                <a:t>To demonstrate the NTS can endure tens of thousands of pressure cycles in hydrogen service.</a:t>
              </a:r>
            </a:p>
          </p:txBody>
        </p:sp>
        <p:cxnSp>
          <p:nvCxnSpPr>
            <p:cNvPr id="135" name="Straight Connector 134">
              <a:extLst>
                <a:ext uri="{FF2B5EF4-FFF2-40B4-BE49-F238E27FC236}">
                  <a16:creationId xmlns:a16="http://schemas.microsoft.com/office/drawing/2014/main" id="{21BD236E-4C34-6941-93DC-A7A51E5D9E9B}"/>
                </a:ext>
              </a:extLst>
            </p:cNvPr>
            <p:cNvCxnSpPr>
              <a:cxnSpLocks/>
            </p:cNvCxnSpPr>
            <p:nvPr/>
          </p:nvCxnSpPr>
          <p:spPr bwMode="auto">
            <a:xfrm>
              <a:off x="8168314" y="1406966"/>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6" name="Straight Connector 135">
              <a:extLst>
                <a:ext uri="{FF2B5EF4-FFF2-40B4-BE49-F238E27FC236}">
                  <a16:creationId xmlns:a16="http://schemas.microsoft.com/office/drawing/2014/main" id="{2000112E-47D9-0C47-8579-32EADBCCB478}"/>
                </a:ext>
              </a:extLst>
            </p:cNvPr>
            <p:cNvCxnSpPr>
              <a:cxnSpLocks/>
            </p:cNvCxnSpPr>
            <p:nvPr/>
          </p:nvCxnSpPr>
          <p:spPr bwMode="auto">
            <a:xfrm rot="5400000" flipV="1">
              <a:off x="8323246" y="1253351"/>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7" name="Straight Connector 136">
              <a:extLst>
                <a:ext uri="{FF2B5EF4-FFF2-40B4-BE49-F238E27FC236}">
                  <a16:creationId xmlns:a16="http://schemas.microsoft.com/office/drawing/2014/main" id="{4B210695-B569-1F44-91B5-F04CE0A1B9A6}"/>
                </a:ext>
              </a:extLst>
            </p:cNvPr>
            <p:cNvCxnSpPr>
              <a:cxnSpLocks/>
            </p:cNvCxnSpPr>
            <p:nvPr/>
          </p:nvCxnSpPr>
          <p:spPr bwMode="auto">
            <a:xfrm>
              <a:off x="8160107" y="3799400"/>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B8B747BF-FBED-B045-9B52-D1057B49A8DA}"/>
                </a:ext>
              </a:extLst>
            </p:cNvPr>
            <p:cNvCxnSpPr/>
            <p:nvPr/>
          </p:nvCxnSpPr>
          <p:spPr bwMode="auto">
            <a:xfrm flipV="1">
              <a:off x="11858144" y="1406966"/>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3FAA975F-E27E-E44B-B353-04DC3BC2CB81}"/>
                </a:ext>
              </a:extLst>
            </p:cNvPr>
            <p:cNvCxnSpPr/>
            <p:nvPr/>
          </p:nvCxnSpPr>
          <p:spPr bwMode="auto">
            <a:xfrm rot="16200000" flipV="1">
              <a:off x="11703212" y="3633236"/>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0" name="Straight Connector 139">
              <a:extLst>
                <a:ext uri="{FF2B5EF4-FFF2-40B4-BE49-F238E27FC236}">
                  <a16:creationId xmlns:a16="http://schemas.microsoft.com/office/drawing/2014/main" id="{2FD18D61-5C1D-9243-917E-5DCF5ABB3E88}"/>
                </a:ext>
              </a:extLst>
            </p:cNvPr>
            <p:cNvCxnSpPr/>
            <p:nvPr/>
          </p:nvCxnSpPr>
          <p:spPr bwMode="auto">
            <a:xfrm rot="10800000">
              <a:off x="11540072" y="1413463"/>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41" name="Rectangle 140">
              <a:extLst>
                <a:ext uri="{FF2B5EF4-FFF2-40B4-BE49-F238E27FC236}">
                  <a16:creationId xmlns:a16="http://schemas.microsoft.com/office/drawing/2014/main" id="{4D39E2B2-F17C-EB42-B587-61E93E16D465}"/>
                </a:ext>
              </a:extLst>
            </p:cNvPr>
            <p:cNvSpPr/>
            <p:nvPr/>
          </p:nvSpPr>
          <p:spPr>
            <a:xfrm>
              <a:off x="560232" y="1550081"/>
              <a:ext cx="3519802" cy="2162071"/>
            </a:xfrm>
            <a:prstGeom prst="rect">
              <a:avLst/>
            </a:prstGeom>
            <a:solidFill>
              <a:schemeClr val="bg1">
                <a:lumMod val="95000"/>
              </a:schemeClr>
            </a:solidFill>
            <a:ln w="12700">
              <a:noFill/>
            </a:ln>
          </p:spPr>
          <p:txBody>
            <a:bodyPr wrap="square" anchor="ctr">
              <a:noAutofit/>
            </a:bodyPr>
            <a:lstStyle/>
            <a:p>
              <a:pPr marL="0" marR="0" lvl="0" indent="0" algn="l" defTabSz="914354" rtl="0" eaLnBrk="1" fontAlgn="base" latinLnBrk="0" hangingPunct="1">
                <a:lnSpc>
                  <a:spcPct val="100000"/>
                </a:lnSpc>
                <a:spcBef>
                  <a:spcPct val="0"/>
                </a:spcBef>
                <a:spcAft>
                  <a:spcPct val="0"/>
                </a:spcAft>
                <a:buClrTx/>
                <a:buSzTx/>
                <a:buFontTx/>
                <a:buNone/>
                <a:tabLst/>
                <a:defRPr/>
              </a:pPr>
              <a:endParaRPr kumimoji="0" lang="en-US" sz="1067" b="0"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142" name="Rectangle 141">
              <a:extLst>
                <a:ext uri="{FF2B5EF4-FFF2-40B4-BE49-F238E27FC236}">
                  <a16:creationId xmlns:a16="http://schemas.microsoft.com/office/drawing/2014/main" id="{DD698726-9797-6043-A8B5-BBDDDCD75A6B}"/>
                </a:ext>
              </a:extLst>
            </p:cNvPr>
            <p:cNvSpPr/>
            <p:nvPr/>
          </p:nvSpPr>
          <p:spPr>
            <a:xfrm>
              <a:off x="570786" y="1542273"/>
              <a:ext cx="3511597" cy="582410"/>
            </a:xfrm>
            <a:prstGeom prst="rect">
              <a:avLst/>
            </a:prstGeom>
            <a:solidFill>
              <a:schemeClr val="bg1">
                <a:lumMod val="95000"/>
              </a:schemeClr>
            </a:solidFill>
            <a:ln w="12700">
              <a:noFill/>
            </a:ln>
          </p:spPr>
          <p:txBody>
            <a:bodyPr wrap="square" anchor="ctr">
              <a:noAutofit/>
            </a:bodyPr>
            <a:lstStyle/>
            <a:p>
              <a:pPr marL="0" marR="0" lvl="0" indent="0" algn="ctr" defTabSz="914354" rtl="0" eaLnBrk="1" fontAlgn="base" latinLnBrk="0" hangingPunct="1">
                <a:lnSpc>
                  <a:spcPct val="100000"/>
                </a:lnSpc>
                <a:spcBef>
                  <a:spcPct val="0"/>
                </a:spcBef>
                <a:spcAft>
                  <a:spcPct val="0"/>
                </a:spcAft>
                <a:buClrTx/>
                <a:buSzTx/>
                <a:buFontTx/>
                <a:buNone/>
                <a:tabLst/>
                <a:defRPr/>
              </a:pPr>
              <a:r>
                <a:rPr kumimoji="0" lang="en-GB" sz="1600" b="1" i="0" u="none" strike="noStrike" kern="1200" cap="none" spc="0" normalizeH="0" baseline="0" noProof="0">
                  <a:ln>
                    <a:noFill/>
                  </a:ln>
                  <a:solidFill>
                    <a:srgbClr val="00AFF0"/>
                  </a:solidFill>
                  <a:effectLst/>
                  <a:uLnTx/>
                  <a:uFillTx/>
                  <a:latin typeface="Arial"/>
                  <a:ea typeface="ＭＳ Ｐゴシック" pitchFamily="34" charset="-128"/>
                  <a:cs typeface="+mn-cs"/>
                </a:rPr>
                <a:t>Material Permeation Testing</a:t>
              </a:r>
            </a:p>
          </p:txBody>
        </p:sp>
        <p:sp>
          <p:nvSpPr>
            <p:cNvPr id="143" name="Rectangle 142">
              <a:extLst>
                <a:ext uri="{FF2B5EF4-FFF2-40B4-BE49-F238E27FC236}">
                  <a16:creationId xmlns:a16="http://schemas.microsoft.com/office/drawing/2014/main" id="{8F115E21-A36F-8545-BFBB-D2C4C1F76716}"/>
                </a:ext>
              </a:extLst>
            </p:cNvPr>
            <p:cNvSpPr/>
            <p:nvPr/>
          </p:nvSpPr>
          <p:spPr>
            <a:xfrm>
              <a:off x="2340075" y="2012119"/>
              <a:ext cx="1655718" cy="1698906"/>
            </a:xfrm>
            <a:prstGeom prst="rect">
              <a:avLst/>
            </a:prstGeom>
            <a:solidFill>
              <a:schemeClr val="bg1">
                <a:lumMod val="95000"/>
              </a:schemeClr>
            </a:solidFill>
            <a:ln w="12700">
              <a:noFill/>
            </a:ln>
          </p:spPr>
          <p:txBody>
            <a:bodyPr wrap="square" anchor="ctr">
              <a:noAutofit/>
            </a:bodyPr>
            <a:lstStyle/>
            <a:p>
              <a:pPr defTabSz="914354" fontAlgn="base">
                <a:spcBef>
                  <a:spcPct val="0"/>
                </a:spcBef>
                <a:spcAft>
                  <a:spcPct val="0"/>
                </a:spcAft>
                <a:defRPr/>
              </a:pPr>
              <a:r>
                <a:rPr lang="en-GB" sz="1100" kern="0">
                  <a:solidFill>
                    <a:srgbClr val="55555A"/>
                  </a:solidFill>
                  <a:latin typeface="Arial"/>
                  <a:ea typeface="ＭＳ Ｐゴシック" pitchFamily="34" charset="-128"/>
                </a:rPr>
                <a:t>This test will determine the rate at which hydrogen permeates through the pipe wall in a pressurised hydrogen environment. This will inform the soak time required for full saturation on other tests.</a:t>
              </a:r>
            </a:p>
          </p:txBody>
        </p:sp>
        <p:cxnSp>
          <p:nvCxnSpPr>
            <p:cNvPr id="144" name="Straight Connector 143">
              <a:extLst>
                <a:ext uri="{FF2B5EF4-FFF2-40B4-BE49-F238E27FC236}">
                  <a16:creationId xmlns:a16="http://schemas.microsoft.com/office/drawing/2014/main" id="{B1566D6E-420B-F34D-9A3F-3591A5ABCF19}"/>
                </a:ext>
              </a:extLst>
            </p:cNvPr>
            <p:cNvCxnSpPr/>
            <p:nvPr/>
          </p:nvCxnSpPr>
          <p:spPr bwMode="auto">
            <a:xfrm>
              <a:off x="472394" y="1406966"/>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a:extLst>
                <a:ext uri="{FF2B5EF4-FFF2-40B4-BE49-F238E27FC236}">
                  <a16:creationId xmlns:a16="http://schemas.microsoft.com/office/drawing/2014/main" id="{E5461574-3235-B64D-B747-64C6A2F67659}"/>
                </a:ext>
              </a:extLst>
            </p:cNvPr>
            <p:cNvCxnSpPr/>
            <p:nvPr/>
          </p:nvCxnSpPr>
          <p:spPr bwMode="auto">
            <a:xfrm rot="5400000" flipV="1">
              <a:off x="627326" y="1253351"/>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145">
              <a:extLst>
                <a:ext uri="{FF2B5EF4-FFF2-40B4-BE49-F238E27FC236}">
                  <a16:creationId xmlns:a16="http://schemas.microsoft.com/office/drawing/2014/main" id="{62E264CB-5C11-FE40-990E-275853344476}"/>
                </a:ext>
              </a:extLst>
            </p:cNvPr>
            <p:cNvCxnSpPr/>
            <p:nvPr/>
          </p:nvCxnSpPr>
          <p:spPr bwMode="auto">
            <a:xfrm>
              <a:off x="464187" y="3799400"/>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a:extLst>
                <a:ext uri="{FF2B5EF4-FFF2-40B4-BE49-F238E27FC236}">
                  <a16:creationId xmlns:a16="http://schemas.microsoft.com/office/drawing/2014/main" id="{D37F8D9D-9258-4D48-A11E-D3546BBEB5B5}"/>
                </a:ext>
              </a:extLst>
            </p:cNvPr>
            <p:cNvCxnSpPr/>
            <p:nvPr/>
          </p:nvCxnSpPr>
          <p:spPr bwMode="auto">
            <a:xfrm flipV="1">
              <a:off x="4162224" y="1406966"/>
              <a:ext cx="0" cy="238940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8" name="Straight Connector 147">
              <a:extLst>
                <a:ext uri="{FF2B5EF4-FFF2-40B4-BE49-F238E27FC236}">
                  <a16:creationId xmlns:a16="http://schemas.microsoft.com/office/drawing/2014/main" id="{43085FB8-9BC4-F74B-A4C6-25CC5FE24187}"/>
                </a:ext>
              </a:extLst>
            </p:cNvPr>
            <p:cNvCxnSpPr/>
            <p:nvPr/>
          </p:nvCxnSpPr>
          <p:spPr bwMode="auto">
            <a:xfrm rot="16200000" flipV="1">
              <a:off x="4007292" y="3633236"/>
              <a:ext cx="0" cy="32627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9" name="Straight Connector 148">
              <a:extLst>
                <a:ext uri="{FF2B5EF4-FFF2-40B4-BE49-F238E27FC236}">
                  <a16:creationId xmlns:a16="http://schemas.microsoft.com/office/drawing/2014/main" id="{D4263048-E0D4-AA40-9D3E-F0DB7E87FB76}"/>
                </a:ext>
              </a:extLst>
            </p:cNvPr>
            <p:cNvCxnSpPr/>
            <p:nvPr/>
          </p:nvCxnSpPr>
          <p:spPr bwMode="auto">
            <a:xfrm rot="10800000">
              <a:off x="3844152" y="1413463"/>
              <a:ext cx="32628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026" name="Picture 2" descr="Black Line Icon For Permeate, Percolate And Seep Stock Vector -  Illustration of shower, percolate: 145533024">
            <a:extLst>
              <a:ext uri="{FF2B5EF4-FFF2-40B4-BE49-F238E27FC236}">
                <a16:creationId xmlns:a16="http://schemas.microsoft.com/office/drawing/2014/main" id="{5DAE7376-D182-F141-BD14-92DE5C786CA1}"/>
              </a:ext>
            </a:extLst>
          </p:cNvPr>
          <p:cNvPicPr>
            <a:picLocks noChangeAspect="1" noChangeArrowheads="1"/>
          </p:cNvPicPr>
          <p:nvPr/>
        </p:nvPicPr>
        <p:blipFill rotWithShape="1">
          <a:blip r:embed="rId6" cstate="screen">
            <a:duotone>
              <a:schemeClr val="bg2">
                <a:shade val="45000"/>
                <a:satMod val="135000"/>
              </a:schemeClr>
              <a:prstClr val="white"/>
            </a:duotone>
            <a:extLst>
              <a:ext uri="{BEBA8EAE-BF5A-486C-A8C5-ECC9F3942E4B}">
                <a14:imgProps xmlns:a14="http://schemas.microsoft.com/office/drawing/2010/main">
                  <a14:imgLayer r:embed="rId7">
                    <a14:imgEffect>
                      <a14:backgroundRemoval t="0" b="100000" l="0" r="100000">
                        <a14:foregroundMark x1="10849" y1="7306" x2="10849" y2="7306"/>
                        <a14:foregroundMark x1="21462" y1="52055" x2="21462" y2="52055"/>
                        <a14:foregroundMark x1="21462" y1="68493" x2="21462" y2="68493"/>
                        <a14:foregroundMark x1="21462" y1="82648" x2="21462" y2="82648"/>
                        <a14:foregroundMark x1="29009" y1="73516" x2="29009" y2="73516"/>
                        <a14:foregroundMark x1="29481" y1="52511" x2="29481" y2="52511"/>
                        <a14:foregroundMark x1="36792" y1="47032" x2="36792" y2="47032"/>
                        <a14:foregroundMark x1="37028" y1="63927" x2="37028" y2="63927"/>
                        <a14:foregroundMark x1="37264" y1="79909" x2="37264" y2="79909"/>
                        <a14:foregroundMark x1="37264" y1="94521" x2="37264" y2="94521"/>
                        <a14:foregroundMark x1="44104" y1="76712" x2="44104" y2="76712"/>
                        <a14:foregroundMark x1="45283" y1="51598" x2="45283" y2="51598"/>
                        <a14:foregroundMark x1="53774" y1="47032" x2="53774" y2="47032"/>
                        <a14:foregroundMark x1="51651" y1="61644" x2="51651" y2="61644"/>
                        <a14:foregroundMark x1="51887" y1="80822" x2="51887" y2="80822"/>
                        <a14:foregroundMark x1="52123" y1="93607" x2="52123" y2="93607"/>
                        <a14:foregroundMark x1="58962" y1="75342" x2="58962" y2="75342"/>
                        <a14:foregroundMark x1="59434" y1="51598" x2="59434" y2="51598"/>
                        <a14:foregroundMark x1="67453" y1="47945" x2="67453" y2="47945"/>
                        <a14:foregroundMark x1="67689" y1="62100" x2="67689" y2="62100"/>
                        <a14:foregroundMark x1="66981" y1="78082" x2="66981" y2="78082"/>
                        <a14:foregroundMark x1="66509" y1="91781" x2="66509" y2="91781"/>
                        <a14:foregroundMark x1="74528" y1="75799" x2="74528" y2="75799"/>
                        <a14:foregroundMark x1="75708" y1="60274" x2="75708" y2="60274"/>
                        <a14:foregroundMark x1="75472" y1="48858" x2="75472" y2="48858"/>
                      </a14:backgroundRemoval>
                    </a14:imgEffect>
                  </a14:imgLayer>
                </a14:imgProps>
              </a:ext>
              <a:ext uri="{28A0092B-C50C-407E-A947-70E740481C1C}">
                <a14:useLocalDpi xmlns:a14="http://schemas.microsoft.com/office/drawing/2010/main"/>
              </a:ext>
            </a:extLst>
          </a:blip>
          <a:srcRect/>
          <a:stretch/>
        </p:blipFill>
        <p:spPr bwMode="auto">
          <a:xfrm rot="16200000">
            <a:off x="253777" y="2288108"/>
            <a:ext cx="1729372" cy="894815"/>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Gas pipe - Free buildings icons">
            <a:extLst>
              <a:ext uri="{FF2B5EF4-FFF2-40B4-BE49-F238E27FC236}">
                <a16:creationId xmlns:a16="http://schemas.microsoft.com/office/drawing/2014/main" id="{D76D8D19-1EC9-CC41-A586-EBD77B536DF1}"/>
              </a:ext>
            </a:extLst>
          </p:cNvPr>
          <p:cNvPicPr>
            <a:picLocks noChangeAspect="1" noChangeArrowheads="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798493" y="2312503"/>
            <a:ext cx="927394" cy="927394"/>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ycle PNG Images, Free Clipart Cycles Download - Free Transparent PNG Logos">
            <a:extLst>
              <a:ext uri="{FF2B5EF4-FFF2-40B4-BE49-F238E27FC236}">
                <a16:creationId xmlns:a16="http://schemas.microsoft.com/office/drawing/2014/main" id="{70BED19D-346B-224A-AAAE-BD2A33B4EAE4}"/>
              </a:ext>
            </a:extLst>
          </p:cNvPr>
          <p:cNvPicPr>
            <a:picLocks noChangeAspect="1" noChangeArrowheads="1"/>
          </p:cNvPicPr>
          <p:nvPr/>
        </p:nvPicPr>
        <p:blipFill>
          <a:blip r:embed="rId9"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363374" y="2064391"/>
            <a:ext cx="1797631" cy="1515271"/>
          </a:xfrm>
          <a:prstGeom prst="rect">
            <a:avLst/>
          </a:prstGeom>
          <a:noFill/>
          <a:extLst>
            <a:ext uri="{909E8E84-426E-40DD-AFC4-6F175D3DCCD1}">
              <a14:hiddenFill xmlns:a14="http://schemas.microsoft.com/office/drawing/2010/main">
                <a:solidFill>
                  <a:srgbClr val="FFFFFF"/>
                </a:solidFill>
              </a14:hiddenFill>
            </a:ext>
          </a:extLst>
        </p:spPr>
      </p:pic>
      <p:grpSp>
        <p:nvGrpSpPr>
          <p:cNvPr id="8" name="Group 7">
            <a:extLst>
              <a:ext uri="{FF2B5EF4-FFF2-40B4-BE49-F238E27FC236}">
                <a16:creationId xmlns:a16="http://schemas.microsoft.com/office/drawing/2014/main" id="{3907B781-4154-3C4A-A857-324526759AE4}"/>
              </a:ext>
            </a:extLst>
          </p:cNvPr>
          <p:cNvGrpSpPr/>
          <p:nvPr/>
        </p:nvGrpSpPr>
        <p:grpSpPr>
          <a:xfrm>
            <a:off x="536663" y="4899057"/>
            <a:ext cx="1356092" cy="1484400"/>
            <a:chOff x="-4711770" y="1883075"/>
            <a:chExt cx="3340446" cy="3656505"/>
          </a:xfrm>
        </p:grpSpPr>
        <p:pic>
          <p:nvPicPr>
            <p:cNvPr id="90" name="Picture 4" descr="Gas pipe - Free buildings icons">
              <a:extLst>
                <a:ext uri="{FF2B5EF4-FFF2-40B4-BE49-F238E27FC236}">
                  <a16:creationId xmlns:a16="http://schemas.microsoft.com/office/drawing/2014/main" id="{1D0AF84A-B751-FC46-9617-A58875E98CB8}"/>
                </a:ext>
              </a:extLst>
            </p:cNvPr>
            <p:cNvPicPr>
              <a:picLocks noChangeAspect="1" noChangeArrowheads="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r="69551"/>
            <a:stretch/>
          </p:blipFill>
          <p:spPr bwMode="auto">
            <a:xfrm>
              <a:off x="-3009897" y="1883075"/>
              <a:ext cx="907418" cy="2980140"/>
            </a:xfrm>
            <a:prstGeom prst="rect">
              <a:avLst/>
            </a:prstGeom>
            <a:noFill/>
            <a:extLst>
              <a:ext uri="{909E8E84-426E-40DD-AFC4-6F175D3DCCD1}">
                <a14:hiddenFill xmlns:a14="http://schemas.microsoft.com/office/drawing/2010/main">
                  <a:solidFill>
                    <a:srgbClr val="FFFFFF"/>
                  </a:solidFill>
                </a14:hiddenFill>
              </a:ext>
            </a:extLst>
          </p:spPr>
        </p:pic>
        <p:pic>
          <p:nvPicPr>
            <p:cNvPr id="91" name="Picture 4" descr="Gas pipe - Free buildings icons">
              <a:extLst>
                <a:ext uri="{FF2B5EF4-FFF2-40B4-BE49-F238E27FC236}">
                  <a16:creationId xmlns:a16="http://schemas.microsoft.com/office/drawing/2014/main" id="{2B8254F6-2D91-604C-925B-EF19D64DCA07}"/>
                </a:ext>
              </a:extLst>
            </p:cNvPr>
            <p:cNvPicPr>
              <a:picLocks noChangeAspect="1" noChangeArrowheads="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r="69551"/>
            <a:stretch/>
          </p:blipFill>
          <p:spPr bwMode="auto">
            <a:xfrm rot="10800000">
              <a:off x="-3975552" y="2559440"/>
              <a:ext cx="907418" cy="2980140"/>
            </a:xfrm>
            <a:prstGeom prst="rect">
              <a:avLst/>
            </a:prstGeom>
            <a:noFill/>
            <a:extLst>
              <a:ext uri="{909E8E84-426E-40DD-AFC4-6F175D3DCCD1}">
                <a14:hiddenFill xmlns:a14="http://schemas.microsoft.com/office/drawing/2010/main">
                  <a:solidFill>
                    <a:srgbClr val="FFFFFF"/>
                  </a:solidFill>
                </a14:hiddenFill>
              </a:ext>
            </a:extLst>
          </p:spPr>
        </p:pic>
        <p:pic>
          <p:nvPicPr>
            <p:cNvPr id="150" name="Picture 4" descr="Gas pipe - Free buildings icons">
              <a:extLst>
                <a:ext uri="{FF2B5EF4-FFF2-40B4-BE49-F238E27FC236}">
                  <a16:creationId xmlns:a16="http://schemas.microsoft.com/office/drawing/2014/main" id="{A8E4A988-7A92-DA4D-A60F-6BCA2AED1E2C}"/>
                </a:ext>
              </a:extLst>
            </p:cNvPr>
            <p:cNvPicPr>
              <a:picLocks noChangeAspect="1" noChangeArrowheads="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l="25402" r="69551"/>
            <a:stretch/>
          </p:blipFill>
          <p:spPr bwMode="auto">
            <a:xfrm rot="10800000">
              <a:off x="-4711770" y="2557171"/>
              <a:ext cx="748941" cy="2980140"/>
            </a:xfrm>
            <a:prstGeom prst="rect">
              <a:avLst/>
            </a:prstGeom>
            <a:noFill/>
            <a:extLst>
              <a:ext uri="{909E8E84-426E-40DD-AFC4-6F175D3DCCD1}">
                <a14:hiddenFill xmlns:a14="http://schemas.microsoft.com/office/drawing/2010/main">
                  <a:solidFill>
                    <a:srgbClr val="FFFFFF"/>
                  </a:solidFill>
                </a14:hiddenFill>
              </a:ext>
            </a:extLst>
          </p:spPr>
        </p:pic>
        <p:pic>
          <p:nvPicPr>
            <p:cNvPr id="151" name="Picture 4" descr="Gas pipe - Free buildings icons">
              <a:extLst>
                <a:ext uri="{FF2B5EF4-FFF2-40B4-BE49-F238E27FC236}">
                  <a16:creationId xmlns:a16="http://schemas.microsoft.com/office/drawing/2014/main" id="{EE1C843A-091C-384C-84F1-FF1D406EAA49}"/>
                </a:ext>
              </a:extLst>
            </p:cNvPr>
            <p:cNvPicPr>
              <a:picLocks noChangeAspect="1" noChangeArrowheads="1"/>
            </p:cNvPicPr>
            <p:nvPr/>
          </p:nvPicPr>
          <p:blipFill rotWithShape="1">
            <a:blip r:embed="rId8" cstate="screen">
              <a:duotone>
                <a:schemeClr val="bg2">
                  <a:shade val="45000"/>
                  <a:satMod val="135000"/>
                </a:schemeClr>
                <a:prstClr val="white"/>
              </a:duotone>
              <a:extLst>
                <a:ext uri="{28A0092B-C50C-407E-A947-70E740481C1C}">
                  <a14:useLocalDpi xmlns:a14="http://schemas.microsoft.com/office/drawing/2010/main"/>
                </a:ext>
              </a:extLst>
            </a:blip>
            <a:srcRect l="25402" r="69551"/>
            <a:stretch/>
          </p:blipFill>
          <p:spPr bwMode="auto">
            <a:xfrm rot="10800000">
              <a:off x="-2120267" y="2557171"/>
              <a:ext cx="748943" cy="2980140"/>
            </a:xfrm>
            <a:prstGeom prst="rect">
              <a:avLst/>
            </a:prstGeom>
            <a:noFill/>
            <a:extLst>
              <a:ext uri="{909E8E84-426E-40DD-AFC4-6F175D3DCCD1}">
                <a14:hiddenFill xmlns:a14="http://schemas.microsoft.com/office/drawing/2010/main">
                  <a:solidFill>
                    <a:srgbClr val="FFFFFF"/>
                  </a:solidFill>
                </a14:hiddenFill>
              </a:ext>
            </a:extLst>
          </p:spPr>
        </p:pic>
      </p:grpSp>
      <p:pic>
        <p:nvPicPr>
          <p:cNvPr id="152" name="Picture 4" descr="Gas pipe - Free buildings icons">
            <a:extLst>
              <a:ext uri="{FF2B5EF4-FFF2-40B4-BE49-F238E27FC236}">
                <a16:creationId xmlns:a16="http://schemas.microsoft.com/office/drawing/2014/main" id="{575E03BD-F610-D640-8200-38C91D0C1CDB}"/>
              </a:ext>
            </a:extLst>
          </p:cNvPr>
          <p:cNvPicPr>
            <a:picLocks noChangeAspect="1" noChangeArrowheads="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8885411" y="5226296"/>
            <a:ext cx="1053000" cy="1053000"/>
          </a:xfrm>
          <a:prstGeom prst="rect">
            <a:avLst/>
          </a:prstGeom>
          <a:noFill/>
          <a:extLst>
            <a:ext uri="{909E8E84-426E-40DD-AFC4-6F175D3DCCD1}">
              <a14:hiddenFill xmlns:a14="http://schemas.microsoft.com/office/drawing/2010/main">
                <a:solidFill>
                  <a:srgbClr val="FFFFFF"/>
                </a:solidFill>
              </a14:hiddenFill>
            </a:ext>
          </a:extLst>
        </p:spPr>
      </p:pic>
      <p:pic>
        <p:nvPicPr>
          <p:cNvPr id="160" name="Picture 4" descr="Gas pipe - Free buildings icons">
            <a:extLst>
              <a:ext uri="{FF2B5EF4-FFF2-40B4-BE49-F238E27FC236}">
                <a16:creationId xmlns:a16="http://schemas.microsoft.com/office/drawing/2014/main" id="{5DC15A3A-A1AD-774A-8C28-5171C393C606}"/>
              </a:ext>
            </a:extLst>
          </p:cNvPr>
          <p:cNvPicPr>
            <a:picLocks noChangeAspect="1" noChangeArrowheads="1"/>
          </p:cNvPicPr>
          <p:nvPr/>
        </p:nvPicPr>
        <p:blipFill>
          <a:blip r:embed="rId8"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5328394" y="5103194"/>
            <a:ext cx="762727" cy="762727"/>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Danger Warning Sign Caution A - Flosstradamus Logo, HD Png Download ,  Transparent Png Image - PNGitem">
            <a:extLst>
              <a:ext uri="{FF2B5EF4-FFF2-40B4-BE49-F238E27FC236}">
                <a16:creationId xmlns:a16="http://schemas.microsoft.com/office/drawing/2014/main" id="{D7AA83A1-5204-CB49-9ED3-DC19ADDCFFC7}"/>
              </a:ext>
            </a:extLst>
          </p:cNvPr>
          <p:cNvPicPr>
            <a:picLocks noChangeAspect="1" noChangeArrowheads="1"/>
          </p:cNvPicPr>
          <p:nvPr/>
        </p:nvPicPr>
        <p:blipFill>
          <a:blip r:embed="rId10" cstate="screen">
            <a:duotone>
              <a:schemeClr val="bg2">
                <a:shade val="45000"/>
                <a:satMod val="135000"/>
              </a:schemeClr>
              <a:prstClr val="white"/>
            </a:duotone>
            <a:extLst>
              <a:ext uri="{BEBA8EAE-BF5A-486C-A8C5-ECC9F3942E4B}">
                <a14:imgProps xmlns:a14="http://schemas.microsoft.com/office/drawing/2010/main">
                  <a14:imgLayer r:embed="rId11">
                    <a14:imgEffect>
                      <a14:backgroundRemoval t="7955" b="93864" l="4302" r="93721">
                        <a14:foregroundMark x1="44186" y1="17159" x2="44186" y2="17159"/>
                        <a14:foregroundMark x1="48837" y1="14886" x2="35581" y2="33295"/>
                        <a14:foregroundMark x1="35581" y1="33295" x2="31744" y2="41364"/>
                        <a14:foregroundMark x1="48837" y1="42045" x2="48837" y2="49659"/>
                        <a14:foregroundMark x1="48837" y1="49659" x2="48837" y2="49318"/>
                        <a14:foregroundMark x1="49535" y1="71023" x2="49767" y2="73636"/>
                        <a14:foregroundMark x1="53837" y1="14205" x2="73023" y2="46705"/>
                        <a14:foregroundMark x1="73023" y1="50000" x2="84186" y2="72273"/>
                        <a14:foregroundMark x1="84186" y1="72273" x2="89767" y2="77955"/>
                        <a14:foregroundMark x1="89767" y1="77955" x2="88953" y2="78636"/>
                        <a14:foregroundMark x1="28721" y1="48977" x2="13256" y2="87727"/>
                        <a14:foregroundMark x1="14651" y1="90341" x2="33721" y2="90114"/>
                        <a14:foregroundMark x1="33721" y1="90114" x2="68023" y2="91023"/>
                        <a14:foregroundMark x1="68023" y1="91023" x2="84070" y2="88295"/>
                        <a14:foregroundMark x1="84070" y1="88295" x2="87674" y2="82159"/>
                        <a14:foregroundMark x1="87674" y1="82159" x2="87674" y2="81818"/>
                        <a14:foregroundMark x1="7442" y1="79318" x2="7791" y2="87159"/>
                        <a14:foregroundMark x1="7791" y1="87159" x2="13953" y2="92273"/>
                        <a14:foregroundMark x1="13953" y1="92273" x2="29651" y2="93977"/>
                        <a14:foregroundMark x1="29651" y1="93977" x2="37791" y2="92500"/>
                        <a14:foregroundMark x1="37791" y1="92500" x2="57674" y2="92955"/>
                        <a14:foregroundMark x1="57674" y1="92955" x2="84186" y2="91932"/>
                        <a14:foregroundMark x1="84186" y1="91932" x2="90000" y2="87273"/>
                        <a14:foregroundMark x1="90000" y1="87273" x2="90000" y2="87273"/>
                        <a14:foregroundMark x1="47326" y1="7955" x2="51628" y2="11023"/>
                        <a14:foregroundMark x1="92558" y1="84432" x2="90465" y2="91250"/>
                        <a14:foregroundMark x1="90465" y1="91250" x2="89767" y2="91932"/>
                        <a14:foregroundMark x1="6047" y1="84432" x2="8953" y2="91136"/>
                        <a14:foregroundMark x1="8953" y1="91136" x2="13256" y2="93864"/>
                        <a14:foregroundMark x1="93721" y1="84205" x2="93721" y2="84205"/>
                        <a14:foregroundMark x1="4302" y1="85114" x2="4302" y2="85114"/>
                        <a14:backgroundMark x1="38721" y1="63750" x2="38721" y2="63750"/>
                        <a14:backgroundMark x1="38721" y1="63750" x2="63256" y2="65114"/>
                        <a14:backgroundMark x1="63256" y1="65114" x2="62907" y2="64432"/>
                      </a14:backgroundRemoval>
                    </a14:imgEffect>
                  </a14:imgLayer>
                </a14:imgProps>
              </a:ext>
              <a:ext uri="{28A0092B-C50C-407E-A947-70E740481C1C}">
                <a14:useLocalDpi xmlns:a14="http://schemas.microsoft.com/office/drawing/2010/main"/>
              </a:ext>
            </a:extLst>
          </a:blip>
          <a:srcRect/>
          <a:stretch>
            <a:fillRect/>
          </a:stretch>
        </p:blipFill>
        <p:spPr bwMode="auto">
          <a:xfrm>
            <a:off x="8422264" y="4666014"/>
            <a:ext cx="808587" cy="827356"/>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oup 9">
            <a:extLst>
              <a:ext uri="{FF2B5EF4-FFF2-40B4-BE49-F238E27FC236}">
                <a16:creationId xmlns:a16="http://schemas.microsoft.com/office/drawing/2014/main" id="{429A1C0A-D7D7-8242-B266-FDBD41F011E1}"/>
              </a:ext>
            </a:extLst>
          </p:cNvPr>
          <p:cNvGrpSpPr/>
          <p:nvPr/>
        </p:nvGrpSpPr>
        <p:grpSpPr>
          <a:xfrm>
            <a:off x="4484675" y="2134294"/>
            <a:ext cx="1297731" cy="1297731"/>
            <a:chOff x="4540198" y="1987440"/>
            <a:chExt cx="1546109" cy="1546109"/>
          </a:xfrm>
        </p:grpSpPr>
        <p:sp>
          <p:nvSpPr>
            <p:cNvPr id="9" name="Oval 8">
              <a:extLst>
                <a:ext uri="{FF2B5EF4-FFF2-40B4-BE49-F238E27FC236}">
                  <a16:creationId xmlns:a16="http://schemas.microsoft.com/office/drawing/2014/main" id="{37238CFC-1246-AD4C-A07A-5A5C73AD0D90}"/>
                </a:ext>
              </a:extLst>
            </p:cNvPr>
            <p:cNvSpPr/>
            <p:nvPr/>
          </p:nvSpPr>
          <p:spPr>
            <a:xfrm>
              <a:off x="4540198" y="1987440"/>
              <a:ext cx="1546109" cy="1546109"/>
            </a:xfrm>
            <a:prstGeom prst="ellipse">
              <a:avLst/>
            </a:prstGeom>
            <a:noFill/>
            <a:ln w="104775">
              <a:solidFill>
                <a:srgbClr val="A2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sp>
          <p:nvSpPr>
            <p:cNvPr id="164" name="Oval 163">
              <a:extLst>
                <a:ext uri="{FF2B5EF4-FFF2-40B4-BE49-F238E27FC236}">
                  <a16:creationId xmlns:a16="http://schemas.microsoft.com/office/drawing/2014/main" id="{B1EC58E3-CBD0-7846-9E87-BD84809250C5}"/>
                </a:ext>
              </a:extLst>
            </p:cNvPr>
            <p:cNvSpPr/>
            <p:nvPr/>
          </p:nvSpPr>
          <p:spPr>
            <a:xfrm>
              <a:off x="4655541" y="2102971"/>
              <a:ext cx="1326030" cy="1326030"/>
            </a:xfrm>
            <a:prstGeom prst="ellipse">
              <a:avLst/>
            </a:prstGeom>
            <a:noFill/>
            <a:ln w="50800">
              <a:solidFill>
                <a:srgbClr val="A2A1A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a:ln w="22225">
                  <a:solidFill>
                    <a:schemeClr val="accent2"/>
                  </a:solidFill>
                  <a:prstDash val="solid"/>
                </a:ln>
                <a:solidFill>
                  <a:schemeClr val="accent2">
                    <a:lumMod val="40000"/>
                    <a:lumOff val="60000"/>
                  </a:schemeClr>
                </a:solidFill>
              </a:endParaRPr>
            </a:p>
          </p:txBody>
        </p:sp>
      </p:grpSp>
      <p:pic>
        <p:nvPicPr>
          <p:cNvPr id="1038" name="Picture 14" descr="Free Checklist Icon of Line style - Available in SVG, PNG, EPS, AI &amp;amp; Icon  fonts">
            <a:extLst>
              <a:ext uri="{FF2B5EF4-FFF2-40B4-BE49-F238E27FC236}">
                <a16:creationId xmlns:a16="http://schemas.microsoft.com/office/drawing/2014/main" id="{54CE5B74-A7C8-7A42-970E-17EDC44D8BCC}"/>
              </a:ext>
            </a:extLst>
          </p:cNvPr>
          <p:cNvPicPr>
            <a:picLocks noChangeAspect="1" noChangeArrowheads="1"/>
          </p:cNvPicPr>
          <p:nvPr/>
        </p:nvPicPr>
        <p:blipFill>
          <a:blip r:embed="rId12"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4219226" y="4903333"/>
            <a:ext cx="1244813" cy="11153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0925164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0E869B0-1BB3-B140-A435-BC0417C34A86}"/>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sharpenSoften amount="65000"/>
                    </a14:imgEffect>
                    <a14:imgEffect>
                      <a14:colorTemperature colorTemp="7603"/>
                    </a14:imgEffect>
                    <a14:imgEffect>
                      <a14:saturation sat="160000"/>
                    </a14:imgEffect>
                    <a14:imgEffect>
                      <a14:brightnessContrast bright="-18000" contrast="23000"/>
                    </a14:imgEffect>
                  </a14:imgLayer>
                </a14:imgProps>
              </a:ext>
              <a:ext uri="{28A0092B-C50C-407E-A947-70E740481C1C}">
                <a14:useLocalDpi xmlns:a14="http://schemas.microsoft.com/office/drawing/2010/main"/>
              </a:ext>
            </a:extLst>
          </a:blip>
          <a:srcRect/>
          <a:stretch/>
        </p:blipFill>
        <p:spPr>
          <a:xfrm>
            <a:off x="0" y="1"/>
            <a:ext cx="12192000" cy="6857999"/>
          </a:xfrm>
          <a:prstGeom prst="rect">
            <a:avLst/>
          </a:prstGeom>
        </p:spPr>
      </p:pic>
      <p:cxnSp>
        <p:nvCxnSpPr>
          <p:cNvPr id="5" name="Straight Arrow Connector 4">
            <a:extLst>
              <a:ext uri="{FF2B5EF4-FFF2-40B4-BE49-F238E27FC236}">
                <a16:creationId xmlns:a16="http://schemas.microsoft.com/office/drawing/2014/main" id="{9EE1F269-E6D1-0649-AE6F-2860E35700B8}"/>
              </a:ext>
            </a:extLst>
          </p:cNvPr>
          <p:cNvCxnSpPr>
            <a:cxnSpLocks/>
          </p:cNvCxnSpPr>
          <p:nvPr/>
        </p:nvCxnSpPr>
        <p:spPr>
          <a:xfrm flipV="1">
            <a:off x="5717629" y="283779"/>
            <a:ext cx="746233" cy="162909"/>
          </a:xfrm>
          <a:prstGeom prst="straightConnector1">
            <a:avLst/>
          </a:prstGeom>
          <a:ln w="76200">
            <a:solidFill>
              <a:srgbClr val="01AFF0"/>
            </a:solidFill>
            <a:tailEnd type="triangle"/>
          </a:ln>
        </p:spPr>
        <p:style>
          <a:lnRef idx="1">
            <a:schemeClr val="accent1"/>
          </a:lnRef>
          <a:fillRef idx="0">
            <a:schemeClr val="accent1"/>
          </a:fillRef>
          <a:effectRef idx="0">
            <a:schemeClr val="accent1"/>
          </a:effectRef>
          <a:fontRef idx="minor">
            <a:schemeClr val="tx1"/>
          </a:fontRef>
        </p:style>
      </p:cxnSp>
      <p:sp>
        <p:nvSpPr>
          <p:cNvPr id="7" name="Rectangle 6">
            <a:extLst>
              <a:ext uri="{FF2B5EF4-FFF2-40B4-BE49-F238E27FC236}">
                <a16:creationId xmlns:a16="http://schemas.microsoft.com/office/drawing/2014/main" id="{074372E5-BDA7-134B-812C-C465290DB463}"/>
              </a:ext>
            </a:extLst>
          </p:cNvPr>
          <p:cNvSpPr/>
          <p:nvPr/>
        </p:nvSpPr>
        <p:spPr>
          <a:xfrm>
            <a:off x="6999891" y="1307985"/>
            <a:ext cx="1324303" cy="493987"/>
          </a:xfrm>
          <a:prstGeom prst="rect">
            <a:avLst/>
          </a:prstGeom>
          <a:solidFill>
            <a:srgbClr val="01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NGN Distribution Micro-Grid</a:t>
            </a:r>
          </a:p>
        </p:txBody>
      </p:sp>
      <p:cxnSp>
        <p:nvCxnSpPr>
          <p:cNvPr id="8" name="Straight Arrow Connector 7">
            <a:extLst>
              <a:ext uri="{FF2B5EF4-FFF2-40B4-BE49-F238E27FC236}">
                <a16:creationId xmlns:a16="http://schemas.microsoft.com/office/drawing/2014/main" id="{574204F2-D50B-054E-93B3-492B3A1D1941}"/>
              </a:ext>
            </a:extLst>
          </p:cNvPr>
          <p:cNvCxnSpPr>
            <a:cxnSpLocks/>
          </p:cNvCxnSpPr>
          <p:nvPr/>
        </p:nvCxnSpPr>
        <p:spPr>
          <a:xfrm flipH="1">
            <a:off x="6463865" y="1587613"/>
            <a:ext cx="641129" cy="125573"/>
          </a:xfrm>
          <a:prstGeom prst="straightConnector1">
            <a:avLst/>
          </a:prstGeom>
          <a:ln w="76200">
            <a:solidFill>
              <a:srgbClr val="01AFF0"/>
            </a:solidFill>
            <a:tailEnd type="triangle"/>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id="{95406E45-8D64-2345-B7B0-25A3F56D127B}"/>
              </a:ext>
            </a:extLst>
          </p:cNvPr>
          <p:cNvSpPr/>
          <p:nvPr/>
        </p:nvSpPr>
        <p:spPr>
          <a:xfrm>
            <a:off x="7662043" y="3603943"/>
            <a:ext cx="1156138" cy="493987"/>
          </a:xfrm>
          <a:prstGeom prst="rect">
            <a:avLst/>
          </a:prstGeom>
          <a:solidFill>
            <a:srgbClr val="01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High Pressure Reservoir</a:t>
            </a:r>
          </a:p>
        </p:txBody>
      </p:sp>
      <p:cxnSp>
        <p:nvCxnSpPr>
          <p:cNvPr id="13" name="Straight Arrow Connector 12">
            <a:extLst>
              <a:ext uri="{FF2B5EF4-FFF2-40B4-BE49-F238E27FC236}">
                <a16:creationId xmlns:a16="http://schemas.microsoft.com/office/drawing/2014/main" id="{4B059037-830E-FE46-9DE1-5CA07B10667E}"/>
              </a:ext>
            </a:extLst>
          </p:cNvPr>
          <p:cNvCxnSpPr>
            <a:cxnSpLocks/>
          </p:cNvCxnSpPr>
          <p:nvPr/>
        </p:nvCxnSpPr>
        <p:spPr>
          <a:xfrm flipH="1">
            <a:off x="7104994" y="3866702"/>
            <a:ext cx="662152" cy="152399"/>
          </a:xfrm>
          <a:prstGeom prst="straightConnector1">
            <a:avLst/>
          </a:prstGeom>
          <a:ln w="76200">
            <a:solidFill>
              <a:srgbClr val="01AFF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a:extLst>
              <a:ext uri="{FF2B5EF4-FFF2-40B4-BE49-F238E27FC236}">
                <a16:creationId xmlns:a16="http://schemas.microsoft.com/office/drawing/2014/main" id="{42895764-5898-A249-962D-F170B64F1152}"/>
              </a:ext>
            </a:extLst>
          </p:cNvPr>
          <p:cNvCxnSpPr>
            <a:cxnSpLocks/>
          </p:cNvCxnSpPr>
          <p:nvPr/>
        </p:nvCxnSpPr>
        <p:spPr>
          <a:xfrm>
            <a:off x="4939862" y="2385848"/>
            <a:ext cx="0" cy="525518"/>
          </a:xfrm>
          <a:prstGeom prst="straightConnector1">
            <a:avLst/>
          </a:prstGeom>
          <a:ln w="76200">
            <a:solidFill>
              <a:srgbClr val="01AFF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Straight Arrow Connector 19">
            <a:extLst>
              <a:ext uri="{FF2B5EF4-FFF2-40B4-BE49-F238E27FC236}">
                <a16:creationId xmlns:a16="http://schemas.microsoft.com/office/drawing/2014/main" id="{89D6F20D-FB55-D740-807A-FE02D29C5AE0}"/>
              </a:ext>
            </a:extLst>
          </p:cNvPr>
          <p:cNvCxnSpPr>
            <a:cxnSpLocks/>
          </p:cNvCxnSpPr>
          <p:nvPr/>
        </p:nvCxnSpPr>
        <p:spPr>
          <a:xfrm>
            <a:off x="4162098" y="2911366"/>
            <a:ext cx="546536" cy="251143"/>
          </a:xfrm>
          <a:prstGeom prst="straightConnector1">
            <a:avLst/>
          </a:prstGeom>
          <a:ln w="76200">
            <a:solidFill>
              <a:srgbClr val="01AFF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Straight Arrow Connector 24">
            <a:extLst>
              <a:ext uri="{FF2B5EF4-FFF2-40B4-BE49-F238E27FC236}">
                <a16:creationId xmlns:a16="http://schemas.microsoft.com/office/drawing/2014/main" id="{E5C68BB7-E0B6-E24C-8229-1E95B6E6F776}"/>
              </a:ext>
            </a:extLst>
          </p:cNvPr>
          <p:cNvCxnSpPr>
            <a:cxnSpLocks/>
            <a:stCxn id="26" idx="2"/>
          </p:cNvCxnSpPr>
          <p:nvPr/>
        </p:nvCxnSpPr>
        <p:spPr>
          <a:xfrm flipH="1">
            <a:off x="3752192" y="6086597"/>
            <a:ext cx="1" cy="640024"/>
          </a:xfrm>
          <a:prstGeom prst="straightConnector1">
            <a:avLst/>
          </a:prstGeom>
          <a:ln w="76200">
            <a:solidFill>
              <a:srgbClr val="01AFF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a:extLst>
              <a:ext uri="{FF2B5EF4-FFF2-40B4-BE49-F238E27FC236}">
                <a16:creationId xmlns:a16="http://schemas.microsoft.com/office/drawing/2014/main" id="{9A4EB276-8EF5-0646-9A6D-032B75F25662}"/>
              </a:ext>
            </a:extLst>
          </p:cNvPr>
          <p:cNvSpPr/>
          <p:nvPr/>
        </p:nvSpPr>
        <p:spPr>
          <a:xfrm>
            <a:off x="3216164" y="5428595"/>
            <a:ext cx="1072057" cy="658002"/>
          </a:xfrm>
          <a:prstGeom prst="rect">
            <a:avLst/>
          </a:prstGeom>
          <a:solidFill>
            <a:srgbClr val="01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Entrance to FutureGrid Phase 1 Site</a:t>
            </a:r>
          </a:p>
        </p:txBody>
      </p:sp>
      <p:sp>
        <p:nvSpPr>
          <p:cNvPr id="30" name="Rectangle 29">
            <a:extLst>
              <a:ext uri="{FF2B5EF4-FFF2-40B4-BE49-F238E27FC236}">
                <a16:creationId xmlns:a16="http://schemas.microsoft.com/office/drawing/2014/main" id="{4EE2CDF2-5DD7-7D4B-B8AC-D056C7FEBBA6}"/>
              </a:ext>
            </a:extLst>
          </p:cNvPr>
          <p:cNvSpPr/>
          <p:nvPr/>
        </p:nvSpPr>
        <p:spPr>
          <a:xfrm>
            <a:off x="6611008" y="777553"/>
            <a:ext cx="777765" cy="353621"/>
          </a:xfrm>
          <a:prstGeom prst="rect">
            <a:avLst/>
          </a:prstGeom>
          <a:solidFill>
            <a:srgbClr val="01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err="1">
                <a:ln>
                  <a:noFill/>
                </a:ln>
                <a:solidFill>
                  <a:prstClr val="white"/>
                </a:solidFill>
                <a:effectLst/>
                <a:uLnTx/>
                <a:uFillTx/>
                <a:latin typeface="Arial" panose="020B0604020202020204" pitchFamily="34" charset="0"/>
                <a:ea typeface="+mn-ea"/>
                <a:cs typeface="Arial" panose="020B0604020202020204" pitchFamily="34" charset="0"/>
              </a:rPr>
              <a:t>HyStreet</a:t>
            </a:r>
            <a:endPar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endParaRPr>
          </a:p>
        </p:txBody>
      </p:sp>
      <p:cxnSp>
        <p:nvCxnSpPr>
          <p:cNvPr id="31" name="Straight Arrow Connector 30">
            <a:extLst>
              <a:ext uri="{FF2B5EF4-FFF2-40B4-BE49-F238E27FC236}">
                <a16:creationId xmlns:a16="http://schemas.microsoft.com/office/drawing/2014/main" id="{FA8833BB-EEA1-574A-996C-AE1A1E59CDAD}"/>
              </a:ext>
            </a:extLst>
          </p:cNvPr>
          <p:cNvCxnSpPr>
            <a:cxnSpLocks/>
          </p:cNvCxnSpPr>
          <p:nvPr/>
        </p:nvCxnSpPr>
        <p:spPr>
          <a:xfrm flipH="1">
            <a:off x="6143301" y="954364"/>
            <a:ext cx="541278" cy="353621"/>
          </a:xfrm>
          <a:prstGeom prst="straightConnector1">
            <a:avLst/>
          </a:prstGeom>
          <a:ln w="76200">
            <a:solidFill>
              <a:srgbClr val="01AFF0"/>
            </a:solidFill>
            <a:tailEnd type="triangle"/>
          </a:ln>
        </p:spPr>
        <p:style>
          <a:lnRef idx="1">
            <a:schemeClr val="accent1"/>
          </a:lnRef>
          <a:fillRef idx="0">
            <a:schemeClr val="accent1"/>
          </a:fillRef>
          <a:effectRef idx="0">
            <a:schemeClr val="accent1"/>
          </a:effectRef>
          <a:fontRef idx="minor">
            <a:schemeClr val="tx1"/>
          </a:fontRef>
        </p:style>
      </p:cxnSp>
      <p:cxnSp>
        <p:nvCxnSpPr>
          <p:cNvPr id="34" name="Straight Arrow Connector 33">
            <a:extLst>
              <a:ext uri="{FF2B5EF4-FFF2-40B4-BE49-F238E27FC236}">
                <a16:creationId xmlns:a16="http://schemas.microsoft.com/office/drawing/2014/main" id="{3DCA6177-58EB-0C4B-9CBB-C7EE5A8651A2}"/>
              </a:ext>
            </a:extLst>
          </p:cNvPr>
          <p:cNvCxnSpPr>
            <a:cxnSpLocks/>
          </p:cNvCxnSpPr>
          <p:nvPr/>
        </p:nvCxnSpPr>
        <p:spPr>
          <a:xfrm>
            <a:off x="4545724" y="4190450"/>
            <a:ext cx="651641" cy="220158"/>
          </a:xfrm>
          <a:prstGeom prst="straightConnector1">
            <a:avLst/>
          </a:prstGeom>
          <a:ln w="76200">
            <a:solidFill>
              <a:srgbClr val="01AFF0"/>
            </a:solidFill>
            <a:tailEnd type="triangle"/>
          </a:ln>
        </p:spPr>
        <p:style>
          <a:lnRef idx="1">
            <a:schemeClr val="accent1"/>
          </a:lnRef>
          <a:fillRef idx="0">
            <a:schemeClr val="accent1"/>
          </a:fillRef>
          <a:effectRef idx="0">
            <a:schemeClr val="accent1"/>
          </a:effectRef>
          <a:fontRef idx="minor">
            <a:schemeClr val="tx1"/>
          </a:fontRef>
        </p:style>
      </p:cxnSp>
      <p:sp>
        <p:nvSpPr>
          <p:cNvPr id="36" name="Rectangle 35">
            <a:extLst>
              <a:ext uri="{FF2B5EF4-FFF2-40B4-BE49-F238E27FC236}">
                <a16:creationId xmlns:a16="http://schemas.microsoft.com/office/drawing/2014/main" id="{98A178E9-B675-004D-A4E0-59C03CF3908B}"/>
              </a:ext>
            </a:extLst>
          </p:cNvPr>
          <p:cNvSpPr/>
          <p:nvPr/>
        </p:nvSpPr>
        <p:spPr>
          <a:xfrm>
            <a:off x="7220609" y="5267064"/>
            <a:ext cx="1450426" cy="718300"/>
          </a:xfrm>
          <a:prstGeom prst="rect">
            <a:avLst/>
          </a:prstGeom>
          <a:solidFill>
            <a:srgbClr val="01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Road crossing from HP Reservoir to FG Site</a:t>
            </a:r>
          </a:p>
        </p:txBody>
      </p:sp>
      <p:cxnSp>
        <p:nvCxnSpPr>
          <p:cNvPr id="37" name="Straight Arrow Connector 36">
            <a:extLst>
              <a:ext uri="{FF2B5EF4-FFF2-40B4-BE49-F238E27FC236}">
                <a16:creationId xmlns:a16="http://schemas.microsoft.com/office/drawing/2014/main" id="{9998875C-3301-EE4F-9E89-CB42E0859036}"/>
              </a:ext>
            </a:extLst>
          </p:cNvPr>
          <p:cNvCxnSpPr>
            <a:cxnSpLocks/>
          </p:cNvCxnSpPr>
          <p:nvPr/>
        </p:nvCxnSpPr>
        <p:spPr>
          <a:xfrm flipH="1">
            <a:off x="6611008" y="5473815"/>
            <a:ext cx="662152" cy="152399"/>
          </a:xfrm>
          <a:prstGeom prst="straightConnector1">
            <a:avLst/>
          </a:prstGeom>
          <a:ln w="76200">
            <a:solidFill>
              <a:srgbClr val="01AFF0"/>
            </a:solidFill>
            <a:tailEnd type="triangle"/>
          </a:ln>
        </p:spPr>
        <p:style>
          <a:lnRef idx="1">
            <a:schemeClr val="accent1"/>
          </a:lnRef>
          <a:fillRef idx="0">
            <a:schemeClr val="accent1"/>
          </a:fillRef>
          <a:effectRef idx="0">
            <a:schemeClr val="accent1"/>
          </a:effectRef>
          <a:fontRef idx="minor">
            <a:schemeClr val="tx1"/>
          </a:fontRef>
        </p:style>
      </p:cxnSp>
      <p:sp>
        <p:nvSpPr>
          <p:cNvPr id="38" name="Freeform 37">
            <a:extLst>
              <a:ext uri="{FF2B5EF4-FFF2-40B4-BE49-F238E27FC236}">
                <a16:creationId xmlns:a16="http://schemas.microsoft.com/office/drawing/2014/main" id="{31CC3520-9550-8D4B-BCCD-DF764C109D0F}"/>
              </a:ext>
            </a:extLst>
          </p:cNvPr>
          <p:cNvSpPr/>
          <p:nvPr/>
        </p:nvSpPr>
        <p:spPr>
          <a:xfrm>
            <a:off x="-252249" y="609599"/>
            <a:ext cx="6484883" cy="5412827"/>
          </a:xfrm>
          <a:custGeom>
            <a:avLst/>
            <a:gdLst>
              <a:gd name="connsiteX0" fmla="*/ 6484883 w 6484883"/>
              <a:gd name="connsiteY0" fmla="*/ 0 h 5412827"/>
              <a:gd name="connsiteX1" fmla="*/ 3993931 w 6484883"/>
              <a:gd name="connsiteY1" fmla="*/ 168165 h 5412827"/>
              <a:gd name="connsiteX2" fmla="*/ 2490952 w 6484883"/>
              <a:gd name="connsiteY2" fmla="*/ 798786 h 5412827"/>
              <a:gd name="connsiteX3" fmla="*/ 2511972 w 6484883"/>
              <a:gd name="connsiteY3" fmla="*/ 1051034 h 5412827"/>
              <a:gd name="connsiteX4" fmla="*/ 2154621 w 6484883"/>
              <a:gd name="connsiteY4" fmla="*/ 1713186 h 5412827"/>
              <a:gd name="connsiteX5" fmla="*/ 1734207 w 6484883"/>
              <a:gd name="connsiteY5" fmla="*/ 2060027 h 5412827"/>
              <a:gd name="connsiteX6" fmla="*/ 840828 w 6484883"/>
              <a:gd name="connsiteY6" fmla="*/ 2837793 h 5412827"/>
              <a:gd name="connsiteX7" fmla="*/ 441435 w 6484883"/>
              <a:gd name="connsiteY7" fmla="*/ 3184634 h 5412827"/>
              <a:gd name="connsiteX8" fmla="*/ 178676 w 6484883"/>
              <a:gd name="connsiteY8" fmla="*/ 3394841 h 5412827"/>
              <a:gd name="connsiteX9" fmla="*/ 0 w 6484883"/>
              <a:gd name="connsiteY9" fmla="*/ 5412827 h 54128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484883" h="5412827">
                <a:moveTo>
                  <a:pt x="6484883" y="0"/>
                </a:moveTo>
                <a:cubicBezTo>
                  <a:pt x="5572234" y="17517"/>
                  <a:pt x="4659586" y="35034"/>
                  <a:pt x="3993931" y="168165"/>
                </a:cubicBezTo>
                <a:cubicBezTo>
                  <a:pt x="3328276" y="301296"/>
                  <a:pt x="2737945" y="651641"/>
                  <a:pt x="2490952" y="798786"/>
                </a:cubicBezTo>
                <a:cubicBezTo>
                  <a:pt x="2243959" y="945931"/>
                  <a:pt x="2568027" y="898634"/>
                  <a:pt x="2511972" y="1051034"/>
                </a:cubicBezTo>
                <a:cubicBezTo>
                  <a:pt x="2455917" y="1203434"/>
                  <a:pt x="2284248" y="1545021"/>
                  <a:pt x="2154621" y="1713186"/>
                </a:cubicBezTo>
                <a:cubicBezTo>
                  <a:pt x="2024993" y="1881352"/>
                  <a:pt x="1953172" y="1872593"/>
                  <a:pt x="1734207" y="2060027"/>
                </a:cubicBezTo>
                <a:cubicBezTo>
                  <a:pt x="1515242" y="2247461"/>
                  <a:pt x="840828" y="2837793"/>
                  <a:pt x="840828" y="2837793"/>
                </a:cubicBezTo>
                <a:cubicBezTo>
                  <a:pt x="625366" y="3025227"/>
                  <a:pt x="551794" y="3091793"/>
                  <a:pt x="441435" y="3184634"/>
                </a:cubicBezTo>
                <a:cubicBezTo>
                  <a:pt x="331076" y="3277475"/>
                  <a:pt x="252248" y="3023476"/>
                  <a:pt x="178676" y="3394841"/>
                </a:cubicBezTo>
                <a:cubicBezTo>
                  <a:pt x="105104" y="3766206"/>
                  <a:pt x="38538" y="4890813"/>
                  <a:pt x="0" y="5412827"/>
                </a:cubicBez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9" name="Freeform 38">
            <a:extLst>
              <a:ext uri="{FF2B5EF4-FFF2-40B4-BE49-F238E27FC236}">
                <a16:creationId xmlns:a16="http://schemas.microsoft.com/office/drawing/2014/main" id="{5BB60061-08E9-4F40-BB07-BF4D3FC26126}"/>
              </a:ext>
            </a:extLst>
          </p:cNvPr>
          <p:cNvSpPr/>
          <p:nvPr/>
        </p:nvSpPr>
        <p:spPr>
          <a:xfrm>
            <a:off x="1986454" y="641131"/>
            <a:ext cx="4246179" cy="6353504"/>
          </a:xfrm>
          <a:custGeom>
            <a:avLst/>
            <a:gdLst>
              <a:gd name="connsiteX0" fmla="*/ 0 w 4656082"/>
              <a:gd name="connsiteY0" fmla="*/ 6348248 h 6348248"/>
              <a:gd name="connsiteX1" fmla="*/ 1534510 w 4656082"/>
              <a:gd name="connsiteY1" fmla="*/ 4088524 h 6348248"/>
              <a:gd name="connsiteX2" fmla="*/ 2543503 w 4656082"/>
              <a:gd name="connsiteY2" fmla="*/ 2228193 h 6348248"/>
              <a:gd name="connsiteX3" fmla="*/ 3573517 w 4656082"/>
              <a:gd name="connsiteY3" fmla="*/ 1418897 h 6348248"/>
              <a:gd name="connsiteX4" fmla="*/ 3836276 w 4656082"/>
              <a:gd name="connsiteY4" fmla="*/ 746235 h 6348248"/>
              <a:gd name="connsiteX5" fmla="*/ 4067503 w 4656082"/>
              <a:gd name="connsiteY5" fmla="*/ 273269 h 6348248"/>
              <a:gd name="connsiteX6" fmla="*/ 4656082 w 4656082"/>
              <a:gd name="connsiteY6" fmla="*/ 0 h 6348248"/>
              <a:gd name="connsiteX7" fmla="*/ 4656082 w 4656082"/>
              <a:gd name="connsiteY7" fmla="*/ 0 h 6348248"/>
              <a:gd name="connsiteX8" fmla="*/ 4656082 w 4656082"/>
              <a:gd name="connsiteY8" fmla="*/ 0 h 63482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656082" h="6348248">
                <a:moveTo>
                  <a:pt x="0" y="6348248"/>
                </a:moveTo>
                <a:cubicBezTo>
                  <a:pt x="555296" y="5561724"/>
                  <a:pt x="1110593" y="4775200"/>
                  <a:pt x="1534510" y="4088524"/>
                </a:cubicBezTo>
                <a:cubicBezTo>
                  <a:pt x="1958427" y="3401848"/>
                  <a:pt x="2203669" y="2673131"/>
                  <a:pt x="2543503" y="2228193"/>
                </a:cubicBezTo>
                <a:cubicBezTo>
                  <a:pt x="2883338" y="1783255"/>
                  <a:pt x="3358055" y="1665890"/>
                  <a:pt x="3573517" y="1418897"/>
                </a:cubicBezTo>
                <a:cubicBezTo>
                  <a:pt x="3788979" y="1171904"/>
                  <a:pt x="3753945" y="937173"/>
                  <a:pt x="3836276" y="746235"/>
                </a:cubicBezTo>
                <a:cubicBezTo>
                  <a:pt x="3918607" y="555297"/>
                  <a:pt x="3930869" y="397641"/>
                  <a:pt x="4067503" y="273269"/>
                </a:cubicBezTo>
                <a:cubicBezTo>
                  <a:pt x="4204137" y="148897"/>
                  <a:pt x="4656082" y="0"/>
                  <a:pt x="4656082" y="0"/>
                </a:cubicBezTo>
                <a:lnTo>
                  <a:pt x="4656082" y="0"/>
                </a:lnTo>
                <a:lnTo>
                  <a:pt x="4656082" y="0"/>
                </a:lnTo>
              </a:path>
            </a:pathLst>
          </a:custGeom>
          <a:noFill/>
          <a:ln w="38100">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15" name="Rectangle 14">
            <a:extLst>
              <a:ext uri="{FF2B5EF4-FFF2-40B4-BE49-F238E27FC236}">
                <a16:creationId xmlns:a16="http://schemas.microsoft.com/office/drawing/2014/main" id="{30E56FBD-FF01-0D4C-8F73-60A0A1ED5C24}"/>
              </a:ext>
            </a:extLst>
          </p:cNvPr>
          <p:cNvSpPr/>
          <p:nvPr/>
        </p:nvSpPr>
        <p:spPr>
          <a:xfrm>
            <a:off x="4435365" y="2006370"/>
            <a:ext cx="1072057" cy="493987"/>
          </a:xfrm>
          <a:prstGeom prst="rect">
            <a:avLst/>
          </a:prstGeom>
          <a:solidFill>
            <a:srgbClr val="01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NGN Control Room</a:t>
            </a:r>
          </a:p>
        </p:txBody>
      </p:sp>
      <p:sp>
        <p:nvSpPr>
          <p:cNvPr id="21" name="Rectangle 20">
            <a:extLst>
              <a:ext uri="{FF2B5EF4-FFF2-40B4-BE49-F238E27FC236}">
                <a16:creationId xmlns:a16="http://schemas.microsoft.com/office/drawing/2014/main" id="{4E5576DA-7750-E74E-9813-DE7AAA66433E}"/>
              </a:ext>
            </a:extLst>
          </p:cNvPr>
          <p:cNvSpPr/>
          <p:nvPr/>
        </p:nvSpPr>
        <p:spPr>
          <a:xfrm>
            <a:off x="3090041" y="2500358"/>
            <a:ext cx="1072057" cy="658002"/>
          </a:xfrm>
          <a:prstGeom prst="rect">
            <a:avLst/>
          </a:prstGeom>
          <a:solidFill>
            <a:srgbClr val="01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FutureGrid Control Room Site</a:t>
            </a:r>
          </a:p>
        </p:txBody>
      </p:sp>
      <p:sp>
        <p:nvSpPr>
          <p:cNvPr id="33" name="Rectangle 32">
            <a:extLst>
              <a:ext uri="{FF2B5EF4-FFF2-40B4-BE49-F238E27FC236}">
                <a16:creationId xmlns:a16="http://schemas.microsoft.com/office/drawing/2014/main" id="{2A5D384B-0C45-DD4D-BF22-1120EB7CA810}"/>
              </a:ext>
            </a:extLst>
          </p:cNvPr>
          <p:cNvSpPr/>
          <p:nvPr/>
        </p:nvSpPr>
        <p:spPr>
          <a:xfrm>
            <a:off x="3436884" y="4019101"/>
            <a:ext cx="1271750" cy="493986"/>
          </a:xfrm>
          <a:prstGeom prst="rect">
            <a:avLst/>
          </a:prstGeom>
          <a:solidFill>
            <a:srgbClr val="01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HP Reservoir Tanker Loading</a:t>
            </a:r>
          </a:p>
        </p:txBody>
      </p:sp>
      <p:sp>
        <p:nvSpPr>
          <p:cNvPr id="40" name="Freeform 39">
            <a:extLst>
              <a:ext uri="{FF2B5EF4-FFF2-40B4-BE49-F238E27FC236}">
                <a16:creationId xmlns:a16="http://schemas.microsoft.com/office/drawing/2014/main" id="{3F3A0E4B-EB97-914D-9B38-A14EE459E16D}"/>
              </a:ext>
            </a:extLst>
          </p:cNvPr>
          <p:cNvSpPr/>
          <p:nvPr/>
        </p:nvSpPr>
        <p:spPr>
          <a:xfrm>
            <a:off x="2511972" y="6004345"/>
            <a:ext cx="8187559" cy="858910"/>
          </a:xfrm>
          <a:custGeom>
            <a:avLst/>
            <a:gdLst>
              <a:gd name="connsiteX0" fmla="*/ 0 w 8187559"/>
              <a:gd name="connsiteY0" fmla="*/ 301862 h 858910"/>
              <a:gd name="connsiteX1" fmla="*/ 1450428 w 8187559"/>
              <a:gd name="connsiteY1" fmla="*/ 301862 h 858910"/>
              <a:gd name="connsiteX2" fmla="*/ 3058511 w 8187559"/>
              <a:gd name="connsiteY2" fmla="*/ 18083 h 858910"/>
              <a:gd name="connsiteX3" fmla="*/ 4593021 w 8187559"/>
              <a:gd name="connsiteY3" fmla="*/ 39103 h 858910"/>
              <a:gd name="connsiteX4" fmla="*/ 5381297 w 8187559"/>
              <a:gd name="connsiteY4" fmla="*/ 123186 h 858910"/>
              <a:gd name="connsiteX5" fmla="*/ 6411311 w 8187559"/>
              <a:gd name="connsiteY5" fmla="*/ 18083 h 858910"/>
              <a:gd name="connsiteX6" fmla="*/ 7546428 w 8187559"/>
              <a:gd name="connsiteY6" fmla="*/ 144207 h 858910"/>
              <a:gd name="connsiteX7" fmla="*/ 8187559 w 8187559"/>
              <a:gd name="connsiteY7" fmla="*/ 858910 h 8589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8187559" h="858910">
                <a:moveTo>
                  <a:pt x="0" y="301862"/>
                </a:moveTo>
                <a:cubicBezTo>
                  <a:pt x="470338" y="325510"/>
                  <a:pt x="940676" y="349158"/>
                  <a:pt x="1450428" y="301862"/>
                </a:cubicBezTo>
                <a:cubicBezTo>
                  <a:pt x="1960180" y="254566"/>
                  <a:pt x="2534746" y="61876"/>
                  <a:pt x="3058511" y="18083"/>
                </a:cubicBezTo>
                <a:cubicBezTo>
                  <a:pt x="3582276" y="-25710"/>
                  <a:pt x="4205890" y="21586"/>
                  <a:pt x="4593021" y="39103"/>
                </a:cubicBezTo>
                <a:cubicBezTo>
                  <a:pt x="4980152" y="56620"/>
                  <a:pt x="5078249" y="126689"/>
                  <a:pt x="5381297" y="123186"/>
                </a:cubicBezTo>
                <a:cubicBezTo>
                  <a:pt x="5684345" y="119683"/>
                  <a:pt x="6050456" y="14580"/>
                  <a:pt x="6411311" y="18083"/>
                </a:cubicBezTo>
                <a:cubicBezTo>
                  <a:pt x="6772166" y="21586"/>
                  <a:pt x="7250387" y="4069"/>
                  <a:pt x="7546428" y="144207"/>
                </a:cubicBezTo>
                <a:cubicBezTo>
                  <a:pt x="7842469" y="284345"/>
                  <a:pt x="8015014" y="571627"/>
                  <a:pt x="8187559" y="858910"/>
                </a:cubicBezTo>
              </a:path>
            </a:pathLst>
          </a:custGeom>
          <a:noFill/>
          <a:ln w="38100">
            <a:solidFill>
              <a:srgbClr val="FFC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41" name="Rectangle 40">
            <a:extLst>
              <a:ext uri="{FF2B5EF4-FFF2-40B4-BE49-F238E27FC236}">
                <a16:creationId xmlns:a16="http://schemas.microsoft.com/office/drawing/2014/main" id="{28E6B51F-7D97-D64B-ABBD-105B3FC64B87}"/>
              </a:ext>
            </a:extLst>
          </p:cNvPr>
          <p:cNvSpPr/>
          <p:nvPr/>
        </p:nvSpPr>
        <p:spPr>
          <a:xfrm>
            <a:off x="2596051" y="1664785"/>
            <a:ext cx="966954" cy="341586"/>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Phase 2</a:t>
            </a:r>
          </a:p>
        </p:txBody>
      </p:sp>
      <p:sp>
        <p:nvSpPr>
          <p:cNvPr id="42" name="Rectangle 41">
            <a:extLst>
              <a:ext uri="{FF2B5EF4-FFF2-40B4-BE49-F238E27FC236}">
                <a16:creationId xmlns:a16="http://schemas.microsoft.com/office/drawing/2014/main" id="{730A1044-B4BD-B049-A410-4DC0191B9E75}"/>
              </a:ext>
            </a:extLst>
          </p:cNvPr>
          <p:cNvSpPr/>
          <p:nvPr/>
        </p:nvSpPr>
        <p:spPr>
          <a:xfrm>
            <a:off x="304796" y="1240494"/>
            <a:ext cx="914402" cy="59356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Potential Phase 2 Expansion</a:t>
            </a:r>
          </a:p>
        </p:txBody>
      </p:sp>
      <p:sp>
        <p:nvSpPr>
          <p:cNvPr id="3" name="Rectangle 2">
            <a:extLst>
              <a:ext uri="{FF2B5EF4-FFF2-40B4-BE49-F238E27FC236}">
                <a16:creationId xmlns:a16="http://schemas.microsoft.com/office/drawing/2014/main" id="{CCE1B8A1-60B9-2D47-A019-4ACF814FCFFE}"/>
              </a:ext>
            </a:extLst>
          </p:cNvPr>
          <p:cNvSpPr/>
          <p:nvPr/>
        </p:nvSpPr>
        <p:spPr>
          <a:xfrm>
            <a:off x="3888828" y="42044"/>
            <a:ext cx="1965435" cy="493987"/>
          </a:xfrm>
          <a:prstGeom prst="rect">
            <a:avLst/>
          </a:prstGeom>
          <a:solidFill>
            <a:srgbClr val="01AF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Entrance to Test Site West from main RAF road</a:t>
            </a:r>
          </a:p>
        </p:txBody>
      </p:sp>
      <p:sp>
        <p:nvSpPr>
          <p:cNvPr id="43" name="Rectangle 42">
            <a:extLst>
              <a:ext uri="{FF2B5EF4-FFF2-40B4-BE49-F238E27FC236}">
                <a16:creationId xmlns:a16="http://schemas.microsoft.com/office/drawing/2014/main" id="{BC61EBA0-EDB1-9F4A-9149-5EDA08191206}"/>
              </a:ext>
            </a:extLst>
          </p:cNvPr>
          <p:cNvSpPr/>
          <p:nvPr/>
        </p:nvSpPr>
        <p:spPr>
          <a:xfrm>
            <a:off x="5930463" y="6290438"/>
            <a:ext cx="966954" cy="34158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prstClr val="white"/>
                </a:solidFill>
                <a:effectLst/>
                <a:uLnTx/>
                <a:uFillTx/>
                <a:latin typeface="Arial" panose="020B0604020202020204" pitchFamily="34" charset="0"/>
                <a:ea typeface="+mn-ea"/>
                <a:cs typeface="Arial" panose="020B0604020202020204" pitchFamily="34" charset="0"/>
              </a:rPr>
              <a:t>Phase 1</a:t>
            </a:r>
          </a:p>
        </p:txBody>
      </p:sp>
    </p:spTree>
    <p:extLst>
      <p:ext uri="{BB962C8B-B14F-4D97-AF65-F5344CB8AC3E}">
        <p14:creationId xmlns:p14="http://schemas.microsoft.com/office/powerpoint/2010/main" val="301380994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5AB2933B-0DC4-6545-A106-D0B61A3EABE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232758" y="89274"/>
            <a:ext cx="2770496" cy="651153"/>
          </a:xfrm>
          <a:prstGeom prst="rect">
            <a:avLst/>
          </a:prstGeom>
        </p:spPr>
      </p:pic>
      <p:sp>
        <p:nvSpPr>
          <p:cNvPr id="9" name="Rectangle 8">
            <a:extLst>
              <a:ext uri="{FF2B5EF4-FFF2-40B4-BE49-F238E27FC236}">
                <a16:creationId xmlns:a16="http://schemas.microsoft.com/office/drawing/2014/main" id="{3A803E8D-1AAC-354D-89AF-DFF2C9A3001E}"/>
              </a:ext>
            </a:extLst>
          </p:cNvPr>
          <p:cNvSpPr/>
          <p:nvPr/>
        </p:nvSpPr>
        <p:spPr>
          <a:xfrm>
            <a:off x="109181" y="719819"/>
            <a:ext cx="11533757" cy="317033"/>
          </a:xfrm>
          <a:prstGeom prst="rect">
            <a:avLst/>
          </a:prstGeom>
          <a:noFill/>
          <a:ln w="12700">
            <a:noFill/>
          </a:ln>
        </p:spPr>
        <p:txBody>
          <a:bodyPr wrap="square" lIns="121920" tIns="60960" rIns="121920" bIns="60960" anchor="ctr">
            <a:noAutofit/>
          </a:bodyPr>
          <a:lstStyle/>
          <a:p>
            <a:pPr defTabSz="914354" fontAlgn="base">
              <a:spcBef>
                <a:spcPct val="0"/>
              </a:spcBef>
              <a:spcAft>
                <a:spcPct val="0"/>
              </a:spcAft>
              <a:defRPr/>
            </a:pPr>
            <a:r>
              <a:rPr lang="en-GB" sz="2800" b="1">
                <a:solidFill>
                  <a:srgbClr val="0073CD"/>
                </a:solidFill>
                <a:latin typeface="Arial" pitchFamily="34" charset="0"/>
                <a:ea typeface="ＭＳ Ｐゴシック"/>
                <a:cs typeface="Arial"/>
              </a:rPr>
              <a:t>What’s next?</a:t>
            </a:r>
          </a:p>
        </p:txBody>
      </p:sp>
      <p:grpSp>
        <p:nvGrpSpPr>
          <p:cNvPr id="37" name="Group 36">
            <a:extLst>
              <a:ext uri="{FF2B5EF4-FFF2-40B4-BE49-F238E27FC236}">
                <a16:creationId xmlns:a16="http://schemas.microsoft.com/office/drawing/2014/main" id="{78048EBD-97EE-4A4A-824D-99EB145487BF}"/>
              </a:ext>
            </a:extLst>
          </p:cNvPr>
          <p:cNvGrpSpPr/>
          <p:nvPr/>
        </p:nvGrpSpPr>
        <p:grpSpPr>
          <a:xfrm>
            <a:off x="6358621" y="1351939"/>
            <a:ext cx="5540635" cy="5184523"/>
            <a:chOff x="6118493" y="1379557"/>
            <a:chExt cx="5665104" cy="5203814"/>
          </a:xfrm>
        </p:grpSpPr>
        <p:cxnSp>
          <p:nvCxnSpPr>
            <p:cNvPr id="38" name="Straight Connector 37">
              <a:extLst>
                <a:ext uri="{FF2B5EF4-FFF2-40B4-BE49-F238E27FC236}">
                  <a16:creationId xmlns:a16="http://schemas.microsoft.com/office/drawing/2014/main" id="{D3EFB8A6-DE35-2344-A88B-5768771E98D0}"/>
                </a:ext>
              </a:extLst>
            </p:cNvPr>
            <p:cNvCxnSpPr/>
            <p:nvPr/>
          </p:nvCxnSpPr>
          <p:spPr bwMode="auto">
            <a:xfrm flipH="1">
              <a:off x="11410437" y="6570743"/>
              <a:ext cx="37316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9" name="Straight Connector 38">
              <a:extLst>
                <a:ext uri="{FF2B5EF4-FFF2-40B4-BE49-F238E27FC236}">
                  <a16:creationId xmlns:a16="http://schemas.microsoft.com/office/drawing/2014/main" id="{94ED46F9-4394-FB44-BBFC-D7B57521D70E}"/>
                </a:ext>
              </a:extLst>
            </p:cNvPr>
            <p:cNvCxnSpPr/>
            <p:nvPr/>
          </p:nvCxnSpPr>
          <p:spPr bwMode="auto">
            <a:xfrm rot="10800000">
              <a:off x="11401051" y="1392456"/>
              <a:ext cx="37316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FC98DE33-9DE0-B241-A29A-A938A64FE4A0}"/>
                </a:ext>
              </a:extLst>
            </p:cNvPr>
            <p:cNvCxnSpPr>
              <a:cxnSpLocks/>
            </p:cNvCxnSpPr>
            <p:nvPr/>
          </p:nvCxnSpPr>
          <p:spPr bwMode="auto">
            <a:xfrm>
              <a:off x="11774211" y="1379557"/>
              <a:ext cx="0" cy="5191191"/>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1" name="Straight Connector 40">
              <a:extLst>
                <a:ext uri="{FF2B5EF4-FFF2-40B4-BE49-F238E27FC236}">
                  <a16:creationId xmlns:a16="http://schemas.microsoft.com/office/drawing/2014/main" id="{5BBA4576-1B95-3642-BBA4-9257C12E5E49}"/>
                </a:ext>
              </a:extLst>
            </p:cNvPr>
            <p:cNvCxnSpPr/>
            <p:nvPr/>
          </p:nvCxnSpPr>
          <p:spPr bwMode="auto">
            <a:xfrm>
              <a:off x="6132588" y="1380735"/>
              <a:ext cx="0" cy="5191191"/>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1C99253B-AE52-1746-9B3E-5D4FE4C60CC7}"/>
                </a:ext>
              </a:extLst>
            </p:cNvPr>
            <p:cNvCxnSpPr/>
            <p:nvPr/>
          </p:nvCxnSpPr>
          <p:spPr bwMode="auto">
            <a:xfrm flipH="1">
              <a:off x="6118493" y="6583371"/>
              <a:ext cx="37316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3" name="Straight Connector 42">
              <a:extLst>
                <a:ext uri="{FF2B5EF4-FFF2-40B4-BE49-F238E27FC236}">
                  <a16:creationId xmlns:a16="http://schemas.microsoft.com/office/drawing/2014/main" id="{C8B7C20F-00A2-7A4E-BA9F-F142E2B41FE1}"/>
                </a:ext>
              </a:extLst>
            </p:cNvPr>
            <p:cNvCxnSpPr/>
            <p:nvPr/>
          </p:nvCxnSpPr>
          <p:spPr bwMode="auto">
            <a:xfrm rot="10800000">
              <a:off x="6118493" y="1389235"/>
              <a:ext cx="37316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39" name="Picture 10">
            <a:extLst>
              <a:ext uri="{FF2B5EF4-FFF2-40B4-BE49-F238E27FC236}">
                <a16:creationId xmlns:a16="http://schemas.microsoft.com/office/drawing/2014/main" id="{9A368F7C-6605-C345-800D-94E051F7A68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27772" y="42669"/>
            <a:ext cx="2201877" cy="554078"/>
          </a:xfrm>
          <a:prstGeom prst="rect">
            <a:avLst/>
          </a:prstGeom>
        </p:spPr>
      </p:pic>
      <p:sp>
        <p:nvSpPr>
          <p:cNvPr id="211" name="Rectangle 210">
            <a:extLst>
              <a:ext uri="{FF2B5EF4-FFF2-40B4-BE49-F238E27FC236}">
                <a16:creationId xmlns:a16="http://schemas.microsoft.com/office/drawing/2014/main" id="{F6621C18-2064-42DC-9BA4-3F72AFDEFB07}"/>
              </a:ext>
            </a:extLst>
          </p:cNvPr>
          <p:cNvSpPr/>
          <p:nvPr/>
        </p:nvSpPr>
        <p:spPr>
          <a:xfrm>
            <a:off x="2063710" y="2000310"/>
            <a:ext cx="3769291" cy="1457484"/>
          </a:xfrm>
          <a:prstGeom prst="rect">
            <a:avLst/>
          </a:prstGeom>
          <a:solidFill>
            <a:schemeClr val="bg1">
              <a:lumMod val="95000"/>
            </a:schemeClr>
          </a:solidFill>
          <a:ln w="12700">
            <a:noFill/>
          </a:ln>
        </p:spPr>
        <p:txBody>
          <a:bodyPr wrap="square" anchor="t">
            <a:noAutofit/>
          </a:bodyPr>
          <a:lstStyle/>
          <a:p>
            <a:pPr marL="623888" algn="ctr" defTabSz="914377" fontAlgn="base">
              <a:spcBef>
                <a:spcPct val="0"/>
              </a:spcBef>
              <a:spcAft>
                <a:spcPct val="0"/>
              </a:spcAft>
              <a:defRPr/>
            </a:pPr>
            <a:r>
              <a:rPr lang="en-GB" sz="1400" b="1">
                <a:solidFill>
                  <a:srgbClr val="55555A"/>
                </a:solidFill>
                <a:latin typeface="Arial"/>
                <a:ea typeface="ＭＳ Ｐゴシック" pitchFamily="34" charset="-128"/>
              </a:rPr>
              <a:t>Review and develop cost effective technologies for deblending using capabilities seen today in industry at a smaller scale. </a:t>
            </a:r>
            <a:endParaRPr lang="en-GB" b="1">
              <a:solidFill>
                <a:srgbClr val="55555A"/>
              </a:solidFill>
              <a:latin typeface="Arial"/>
              <a:ea typeface="ＭＳ Ｐゴシック" pitchFamily="34" charset="-128"/>
            </a:endParaRPr>
          </a:p>
        </p:txBody>
      </p:sp>
      <p:cxnSp>
        <p:nvCxnSpPr>
          <p:cNvPr id="212" name="Straight Connector 211">
            <a:extLst>
              <a:ext uri="{FF2B5EF4-FFF2-40B4-BE49-F238E27FC236}">
                <a16:creationId xmlns:a16="http://schemas.microsoft.com/office/drawing/2014/main" id="{D0A49153-11F4-41C6-B041-BCCAEA172626}"/>
              </a:ext>
            </a:extLst>
          </p:cNvPr>
          <p:cNvCxnSpPr/>
          <p:nvPr/>
        </p:nvCxnSpPr>
        <p:spPr bwMode="auto">
          <a:xfrm rot="5400000" flipV="1">
            <a:off x="421890" y="1340474"/>
            <a:ext cx="0" cy="33989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3" name="Straight Connector 212">
            <a:extLst>
              <a:ext uri="{FF2B5EF4-FFF2-40B4-BE49-F238E27FC236}">
                <a16:creationId xmlns:a16="http://schemas.microsoft.com/office/drawing/2014/main" id="{12F907D1-5612-4145-AB0C-55F1883C28B0}"/>
              </a:ext>
            </a:extLst>
          </p:cNvPr>
          <p:cNvCxnSpPr/>
          <p:nvPr/>
        </p:nvCxnSpPr>
        <p:spPr bwMode="auto">
          <a:xfrm>
            <a:off x="261589" y="3584830"/>
            <a:ext cx="339897"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Connector 213">
            <a:extLst>
              <a:ext uri="{FF2B5EF4-FFF2-40B4-BE49-F238E27FC236}">
                <a16:creationId xmlns:a16="http://schemas.microsoft.com/office/drawing/2014/main" id="{AA3F497B-A8B6-4CFD-A405-F6D2EBF89422}"/>
              </a:ext>
            </a:extLst>
          </p:cNvPr>
          <p:cNvCxnSpPr/>
          <p:nvPr/>
        </p:nvCxnSpPr>
        <p:spPr bwMode="auto">
          <a:xfrm rot="5400000" flipV="1">
            <a:off x="5800071" y="1340474"/>
            <a:ext cx="0" cy="33989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5" name="Straight Connector 214">
            <a:extLst>
              <a:ext uri="{FF2B5EF4-FFF2-40B4-BE49-F238E27FC236}">
                <a16:creationId xmlns:a16="http://schemas.microsoft.com/office/drawing/2014/main" id="{CCA2EE1A-32CD-44BA-90D5-153A60B3C0BA}"/>
              </a:ext>
            </a:extLst>
          </p:cNvPr>
          <p:cNvCxnSpPr/>
          <p:nvPr/>
        </p:nvCxnSpPr>
        <p:spPr bwMode="auto">
          <a:xfrm>
            <a:off x="5630125" y="3584830"/>
            <a:ext cx="339897"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6" name="Straight Connector 215">
            <a:extLst>
              <a:ext uri="{FF2B5EF4-FFF2-40B4-BE49-F238E27FC236}">
                <a16:creationId xmlns:a16="http://schemas.microsoft.com/office/drawing/2014/main" id="{836CFA96-6325-40F7-92C2-577650384361}"/>
              </a:ext>
            </a:extLst>
          </p:cNvPr>
          <p:cNvCxnSpPr/>
          <p:nvPr/>
        </p:nvCxnSpPr>
        <p:spPr bwMode="auto">
          <a:xfrm>
            <a:off x="270137" y="1506195"/>
            <a:ext cx="0" cy="2091983"/>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7" name="Straight Connector 216">
            <a:extLst>
              <a:ext uri="{FF2B5EF4-FFF2-40B4-BE49-F238E27FC236}">
                <a16:creationId xmlns:a16="http://schemas.microsoft.com/office/drawing/2014/main" id="{5BE892DE-F170-438E-B65B-951DE118AE0E}"/>
              </a:ext>
            </a:extLst>
          </p:cNvPr>
          <p:cNvCxnSpPr/>
          <p:nvPr/>
        </p:nvCxnSpPr>
        <p:spPr bwMode="auto">
          <a:xfrm>
            <a:off x="5954773" y="1506195"/>
            <a:ext cx="0" cy="2091983"/>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18" name="Rectangle 217">
            <a:extLst>
              <a:ext uri="{FF2B5EF4-FFF2-40B4-BE49-F238E27FC236}">
                <a16:creationId xmlns:a16="http://schemas.microsoft.com/office/drawing/2014/main" id="{4A6C05B2-4C55-48B7-AD72-7CE1A1C54E7D}"/>
              </a:ext>
            </a:extLst>
          </p:cNvPr>
          <p:cNvSpPr/>
          <p:nvPr/>
        </p:nvSpPr>
        <p:spPr>
          <a:xfrm>
            <a:off x="384280" y="1626311"/>
            <a:ext cx="1698721" cy="1831484"/>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GB" sz="1333" b="1" i="0" u="none" strike="noStrike" kern="0" cap="none" spc="0" normalizeH="0" baseline="0" noProof="0">
              <a:ln>
                <a:noFill/>
              </a:ln>
              <a:solidFill>
                <a:srgbClr val="55555A"/>
              </a:solidFill>
              <a:effectLst/>
              <a:uLnTx/>
              <a:uFillTx/>
              <a:latin typeface="Arial"/>
              <a:ea typeface="ＭＳ Ｐゴシック"/>
              <a:cs typeface="+mn-cs"/>
            </a:endParaRPr>
          </a:p>
        </p:txBody>
      </p:sp>
      <p:sp>
        <p:nvSpPr>
          <p:cNvPr id="227" name="Rectangle 226">
            <a:extLst>
              <a:ext uri="{FF2B5EF4-FFF2-40B4-BE49-F238E27FC236}">
                <a16:creationId xmlns:a16="http://schemas.microsoft.com/office/drawing/2014/main" id="{209FF253-DDD2-4049-A323-8C69483B8920}"/>
              </a:ext>
            </a:extLst>
          </p:cNvPr>
          <p:cNvSpPr/>
          <p:nvPr/>
        </p:nvSpPr>
        <p:spPr>
          <a:xfrm>
            <a:off x="384280" y="4098571"/>
            <a:ext cx="1698721" cy="1831484"/>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GB" sz="1333" b="1" i="0" u="none" strike="noStrike" kern="0" cap="none" spc="0" normalizeH="0" baseline="0" noProof="0">
              <a:ln>
                <a:noFill/>
              </a:ln>
              <a:solidFill>
                <a:srgbClr val="55555A"/>
              </a:solidFill>
              <a:effectLst/>
              <a:uLnTx/>
              <a:uFillTx/>
              <a:latin typeface="Arial"/>
              <a:ea typeface="ＭＳ Ｐゴシック"/>
              <a:cs typeface="+mn-cs"/>
            </a:endParaRPr>
          </a:p>
        </p:txBody>
      </p:sp>
      <p:sp>
        <p:nvSpPr>
          <p:cNvPr id="228" name="Rectangle 227">
            <a:extLst>
              <a:ext uri="{FF2B5EF4-FFF2-40B4-BE49-F238E27FC236}">
                <a16:creationId xmlns:a16="http://schemas.microsoft.com/office/drawing/2014/main" id="{42AB3E19-9BEB-4944-80C3-13B879ACC29C}"/>
              </a:ext>
            </a:extLst>
          </p:cNvPr>
          <p:cNvSpPr/>
          <p:nvPr/>
        </p:nvSpPr>
        <p:spPr>
          <a:xfrm>
            <a:off x="2063710" y="4414121"/>
            <a:ext cx="3769291" cy="1515933"/>
          </a:xfrm>
          <a:prstGeom prst="rect">
            <a:avLst/>
          </a:prstGeom>
          <a:solidFill>
            <a:schemeClr val="bg1">
              <a:lumMod val="95000"/>
            </a:schemeClr>
          </a:solidFill>
          <a:ln w="12700">
            <a:noFill/>
          </a:ln>
        </p:spPr>
        <p:txBody>
          <a:bodyPr wrap="square" anchor="t">
            <a:noAutofit/>
          </a:bodyPr>
          <a:lstStyle/>
          <a:p>
            <a:pPr marL="623888" lvl="0" algn="ctr" defTabSz="914377" fontAlgn="base">
              <a:spcBef>
                <a:spcPct val="0"/>
              </a:spcBef>
              <a:spcAft>
                <a:spcPct val="0"/>
              </a:spcAft>
              <a:defRPr/>
            </a:pPr>
            <a:r>
              <a:rPr lang="en-GB" sz="1400" b="1">
                <a:solidFill>
                  <a:srgbClr val="55555A"/>
                </a:solidFill>
                <a:latin typeface="Arial"/>
                <a:ea typeface="ＭＳ Ｐゴシック" pitchFamily="34" charset="-128"/>
              </a:rPr>
              <a:t>Use of hydrogen to fuel the gas turbines and the ability of compressors to compress hydrogen / natural gas mixes</a:t>
            </a:r>
            <a:endParaRPr lang="en-GB" sz="1400" kern="0">
              <a:solidFill>
                <a:srgbClr val="55555A"/>
              </a:solidFill>
              <a:latin typeface="Arial"/>
              <a:ea typeface="ＭＳ Ｐゴシック"/>
              <a:cs typeface="Arial"/>
            </a:endParaRPr>
          </a:p>
        </p:txBody>
      </p:sp>
      <p:cxnSp>
        <p:nvCxnSpPr>
          <p:cNvPr id="229" name="Straight Connector 228">
            <a:extLst>
              <a:ext uri="{FF2B5EF4-FFF2-40B4-BE49-F238E27FC236}">
                <a16:creationId xmlns:a16="http://schemas.microsoft.com/office/drawing/2014/main" id="{9C18B349-B73B-415B-B0A9-6BE6C8560B49}"/>
              </a:ext>
            </a:extLst>
          </p:cNvPr>
          <p:cNvCxnSpPr/>
          <p:nvPr/>
        </p:nvCxnSpPr>
        <p:spPr bwMode="auto">
          <a:xfrm rot="5400000" flipV="1">
            <a:off x="421890" y="3812734"/>
            <a:ext cx="0" cy="33989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0" name="Straight Connector 229">
            <a:extLst>
              <a:ext uri="{FF2B5EF4-FFF2-40B4-BE49-F238E27FC236}">
                <a16:creationId xmlns:a16="http://schemas.microsoft.com/office/drawing/2014/main" id="{001083DA-D7E8-4ED4-AB90-0C1CB7CCE1FB}"/>
              </a:ext>
            </a:extLst>
          </p:cNvPr>
          <p:cNvCxnSpPr/>
          <p:nvPr/>
        </p:nvCxnSpPr>
        <p:spPr bwMode="auto">
          <a:xfrm>
            <a:off x="261589" y="6057090"/>
            <a:ext cx="339897"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1" name="Straight Connector 230">
            <a:extLst>
              <a:ext uri="{FF2B5EF4-FFF2-40B4-BE49-F238E27FC236}">
                <a16:creationId xmlns:a16="http://schemas.microsoft.com/office/drawing/2014/main" id="{FF6F3916-E5BE-4094-934C-78F0D438FD3C}"/>
              </a:ext>
            </a:extLst>
          </p:cNvPr>
          <p:cNvCxnSpPr/>
          <p:nvPr/>
        </p:nvCxnSpPr>
        <p:spPr bwMode="auto">
          <a:xfrm rot="5400000" flipV="1">
            <a:off x="5800071" y="3812734"/>
            <a:ext cx="0" cy="33989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2" name="Straight Connector 231">
            <a:extLst>
              <a:ext uri="{FF2B5EF4-FFF2-40B4-BE49-F238E27FC236}">
                <a16:creationId xmlns:a16="http://schemas.microsoft.com/office/drawing/2014/main" id="{82D785B8-56E2-4F24-91AF-2DEFB0CB1B7C}"/>
              </a:ext>
            </a:extLst>
          </p:cNvPr>
          <p:cNvCxnSpPr/>
          <p:nvPr/>
        </p:nvCxnSpPr>
        <p:spPr bwMode="auto">
          <a:xfrm>
            <a:off x="5630125" y="6057090"/>
            <a:ext cx="339897"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3" name="Straight Connector 232">
            <a:extLst>
              <a:ext uri="{FF2B5EF4-FFF2-40B4-BE49-F238E27FC236}">
                <a16:creationId xmlns:a16="http://schemas.microsoft.com/office/drawing/2014/main" id="{4ED487F3-272B-435C-8496-147F45CB19CB}"/>
              </a:ext>
            </a:extLst>
          </p:cNvPr>
          <p:cNvCxnSpPr/>
          <p:nvPr/>
        </p:nvCxnSpPr>
        <p:spPr bwMode="auto">
          <a:xfrm>
            <a:off x="270137" y="3965107"/>
            <a:ext cx="0" cy="2091983"/>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34" name="Straight Connector 233">
            <a:extLst>
              <a:ext uri="{FF2B5EF4-FFF2-40B4-BE49-F238E27FC236}">
                <a16:creationId xmlns:a16="http://schemas.microsoft.com/office/drawing/2014/main" id="{AF99293A-E314-465E-B8F6-1C9E0E412BD3}"/>
              </a:ext>
            </a:extLst>
          </p:cNvPr>
          <p:cNvCxnSpPr/>
          <p:nvPr/>
        </p:nvCxnSpPr>
        <p:spPr bwMode="auto">
          <a:xfrm>
            <a:off x="5954773" y="3965107"/>
            <a:ext cx="0" cy="2091983"/>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40" name="Rectangle 239">
            <a:extLst>
              <a:ext uri="{FF2B5EF4-FFF2-40B4-BE49-F238E27FC236}">
                <a16:creationId xmlns:a16="http://schemas.microsoft.com/office/drawing/2014/main" id="{C162E2AB-1E63-42F7-85FD-3140FE9FD716}"/>
              </a:ext>
            </a:extLst>
          </p:cNvPr>
          <p:cNvSpPr/>
          <p:nvPr/>
        </p:nvSpPr>
        <p:spPr>
          <a:xfrm>
            <a:off x="2063710" y="1626311"/>
            <a:ext cx="3769291" cy="374000"/>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r>
              <a:rPr kumimoji="0" lang="en-GB" sz="2400" b="1" i="0" u="none" strike="noStrike" kern="0" cap="none" spc="0" normalizeH="0" baseline="0" noProof="0">
                <a:ln>
                  <a:noFill/>
                </a:ln>
                <a:solidFill>
                  <a:srgbClr val="00AFF0"/>
                </a:solidFill>
                <a:effectLst/>
                <a:uLnTx/>
                <a:uFillTx/>
                <a:latin typeface="Arial"/>
                <a:ea typeface="ＭＳ Ｐゴシック"/>
                <a:cs typeface="+mn-cs"/>
              </a:rPr>
              <a:t>Phase 2a</a:t>
            </a:r>
          </a:p>
        </p:txBody>
      </p:sp>
      <p:sp>
        <p:nvSpPr>
          <p:cNvPr id="242" name="Rectangle 241">
            <a:extLst>
              <a:ext uri="{FF2B5EF4-FFF2-40B4-BE49-F238E27FC236}">
                <a16:creationId xmlns:a16="http://schemas.microsoft.com/office/drawing/2014/main" id="{D02A5780-7A4F-4846-B388-B5761DB593BC}"/>
              </a:ext>
            </a:extLst>
          </p:cNvPr>
          <p:cNvSpPr/>
          <p:nvPr/>
        </p:nvSpPr>
        <p:spPr>
          <a:xfrm>
            <a:off x="2063710" y="4098571"/>
            <a:ext cx="3769291" cy="334020"/>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r>
              <a:rPr kumimoji="0" lang="en-GB" sz="2400" b="1" i="0" u="none" strike="noStrike" kern="0" cap="none" spc="0" normalizeH="0" baseline="0" noProof="0">
                <a:ln>
                  <a:noFill/>
                </a:ln>
                <a:solidFill>
                  <a:srgbClr val="00AFF0"/>
                </a:solidFill>
                <a:effectLst/>
                <a:uLnTx/>
                <a:uFillTx/>
                <a:latin typeface="Arial"/>
                <a:ea typeface="ＭＳ Ｐゴシック"/>
                <a:cs typeface="+mn-cs"/>
              </a:rPr>
              <a:t>Phase 2b</a:t>
            </a:r>
          </a:p>
        </p:txBody>
      </p:sp>
      <p:pic>
        <p:nvPicPr>
          <p:cNvPr id="243" name="Picture 242" descr="Image result for psa pressure swing adsorption">
            <a:extLst>
              <a:ext uri="{FF2B5EF4-FFF2-40B4-BE49-F238E27FC236}">
                <a16:creationId xmlns:a16="http://schemas.microsoft.com/office/drawing/2014/main" id="{3CC52A28-7E3A-45F3-9BDE-228BC251D2A4}"/>
              </a:ext>
            </a:extLst>
          </p:cNvPr>
          <p:cNvPicPr/>
          <p:nvPr/>
        </p:nvPicPr>
        <p:blipFill rotWithShape="1">
          <a:blip r:embed="rId5" cstate="screen">
            <a:extLst>
              <a:ext uri="{28A0092B-C50C-407E-A947-70E740481C1C}">
                <a14:useLocalDpi xmlns:a14="http://schemas.microsoft.com/office/drawing/2010/main"/>
              </a:ext>
            </a:extLst>
          </a:blip>
          <a:srcRect b="-1379"/>
          <a:stretch/>
        </p:blipFill>
        <p:spPr bwMode="auto">
          <a:xfrm>
            <a:off x="516260" y="1750673"/>
            <a:ext cx="2083084" cy="1599865"/>
          </a:xfrm>
          <a:prstGeom prst="rect">
            <a:avLst/>
          </a:prstGeom>
          <a:noFill/>
          <a:ln>
            <a:noFill/>
          </a:ln>
          <a:extLst>
            <a:ext uri="{53640926-AAD7-44D8-BBD7-CCE9431645EC}">
              <a14:shadowObscured xmlns:a14="http://schemas.microsoft.com/office/drawing/2010/main"/>
            </a:ext>
          </a:extLst>
        </p:spPr>
      </p:pic>
      <p:pic>
        <p:nvPicPr>
          <p:cNvPr id="244" name="Picture 243" descr="A group of people walking down a dirt road&#10;&#10;Description automatically generated">
            <a:extLst>
              <a:ext uri="{FF2B5EF4-FFF2-40B4-BE49-F238E27FC236}">
                <a16:creationId xmlns:a16="http://schemas.microsoft.com/office/drawing/2014/main" id="{A42C6083-F6DB-46AC-8A40-5CE8A8DEF554}"/>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40875" y="4251104"/>
            <a:ext cx="2136555" cy="1531286"/>
          </a:xfrm>
          <a:prstGeom prst="rect">
            <a:avLst/>
          </a:prstGeom>
        </p:spPr>
      </p:pic>
      <p:pic>
        <p:nvPicPr>
          <p:cNvPr id="4" name="Picture 4" descr="Diagram, map&#10;&#10;Description automatically generated">
            <a:extLst>
              <a:ext uri="{FF2B5EF4-FFF2-40B4-BE49-F238E27FC236}">
                <a16:creationId xmlns:a16="http://schemas.microsoft.com/office/drawing/2014/main" id="{AC81DF00-EC48-4DB4-AA06-AC4C21ED7930}"/>
              </a:ext>
            </a:extLst>
          </p:cNvPr>
          <p:cNvPicPr>
            <a:picLocks noChangeAspect="1"/>
          </p:cNvPicPr>
          <p:nvPr/>
        </p:nvPicPr>
        <p:blipFill>
          <a:blip r:embed="rId7"/>
          <a:stretch>
            <a:fillRect/>
          </a:stretch>
        </p:blipFill>
        <p:spPr>
          <a:xfrm>
            <a:off x="6629298" y="1429259"/>
            <a:ext cx="4704944" cy="5101950"/>
          </a:xfrm>
          <a:prstGeom prst="rect">
            <a:avLst/>
          </a:prstGeom>
        </p:spPr>
      </p:pic>
      <p:pic>
        <p:nvPicPr>
          <p:cNvPr id="127" name="Picture 126" descr="A picture containing icon&#10;&#10;Description automatically generated">
            <a:extLst>
              <a:ext uri="{FF2B5EF4-FFF2-40B4-BE49-F238E27FC236}">
                <a16:creationId xmlns:a16="http://schemas.microsoft.com/office/drawing/2014/main" id="{E9CE855F-5B0E-2747-8FA8-A0008706574A}"/>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280642" y="1503060"/>
            <a:ext cx="2516868" cy="388743"/>
          </a:xfrm>
          <a:prstGeom prst="rect">
            <a:avLst/>
          </a:prstGeom>
        </p:spPr>
      </p:pic>
      <p:pic>
        <p:nvPicPr>
          <p:cNvPr id="2" name="Picture 2" descr="Graphical user interface, text, application&#10;&#10;Description automatically generated">
            <a:extLst>
              <a:ext uri="{FF2B5EF4-FFF2-40B4-BE49-F238E27FC236}">
                <a16:creationId xmlns:a16="http://schemas.microsoft.com/office/drawing/2014/main" id="{B78079CD-6673-4E79-BAC9-2FAF2457E635}"/>
              </a:ext>
            </a:extLst>
          </p:cNvPr>
          <p:cNvPicPr>
            <a:picLocks noChangeAspect="1"/>
          </p:cNvPicPr>
          <p:nvPr/>
        </p:nvPicPr>
        <p:blipFill>
          <a:blip r:embed="rId9"/>
          <a:stretch>
            <a:fillRect/>
          </a:stretch>
        </p:blipFill>
        <p:spPr>
          <a:xfrm>
            <a:off x="10272532" y="2008328"/>
            <a:ext cx="1524000" cy="1085850"/>
          </a:xfrm>
          <a:prstGeom prst="rect">
            <a:avLst/>
          </a:prstGeom>
        </p:spPr>
      </p:pic>
    </p:spTree>
    <p:extLst>
      <p:ext uri="{BB962C8B-B14F-4D97-AF65-F5344CB8AC3E}">
        <p14:creationId xmlns:p14="http://schemas.microsoft.com/office/powerpoint/2010/main" val="206573727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Diamond 12">
            <a:extLst>
              <a:ext uri="{FF2B5EF4-FFF2-40B4-BE49-F238E27FC236}">
                <a16:creationId xmlns:a16="http://schemas.microsoft.com/office/drawing/2014/main" id="{3BDBE4F5-F50A-AF48-8D99-470A01201F94}"/>
              </a:ext>
            </a:extLst>
          </p:cNvPr>
          <p:cNvSpPr/>
          <p:nvPr/>
        </p:nvSpPr>
        <p:spPr bwMode="auto">
          <a:xfrm>
            <a:off x="206342" y="-1101681"/>
            <a:ext cx="5859919" cy="5859919"/>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9" name="Rectangle 8">
            <a:extLst>
              <a:ext uri="{FF2B5EF4-FFF2-40B4-BE49-F238E27FC236}">
                <a16:creationId xmlns:a16="http://schemas.microsoft.com/office/drawing/2014/main" id="{FA59C975-D72D-6C44-834F-7549A84EEA49}"/>
              </a:ext>
            </a:extLst>
          </p:cNvPr>
          <p:cNvSpPr/>
          <p:nvPr/>
        </p:nvSpPr>
        <p:spPr bwMode="auto">
          <a:xfrm>
            <a:off x="365908" y="6308444"/>
            <a:ext cx="11397768" cy="317549"/>
          </a:xfrm>
          <a:prstGeom prst="rect">
            <a:avLst/>
          </a:prstGeom>
          <a:solidFill>
            <a:schemeClr val="bg1"/>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3" name="Diamond 2">
            <a:extLst>
              <a:ext uri="{FF2B5EF4-FFF2-40B4-BE49-F238E27FC236}">
                <a16:creationId xmlns:a16="http://schemas.microsoft.com/office/drawing/2014/main" id="{2000555B-EB89-944B-A31F-C3BF33212B06}"/>
              </a:ext>
            </a:extLst>
          </p:cNvPr>
          <p:cNvSpPr/>
          <p:nvPr/>
        </p:nvSpPr>
        <p:spPr bwMode="auto">
          <a:xfrm>
            <a:off x="4498960" y="-1315625"/>
            <a:ext cx="9776968" cy="9776968"/>
          </a:xfrm>
          <a:prstGeom prst="diamond">
            <a:avLst/>
          </a:prstGeom>
          <a:solidFill>
            <a:srgbClr val="24358C"/>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4" name="Diamond 3">
            <a:extLst>
              <a:ext uri="{FF2B5EF4-FFF2-40B4-BE49-F238E27FC236}">
                <a16:creationId xmlns:a16="http://schemas.microsoft.com/office/drawing/2014/main" id="{141D4A4E-E267-EB4F-969E-7F01C40F68E7}"/>
              </a:ext>
            </a:extLst>
          </p:cNvPr>
          <p:cNvSpPr/>
          <p:nvPr/>
        </p:nvSpPr>
        <p:spPr bwMode="auto">
          <a:xfrm>
            <a:off x="-1328907" y="1899929"/>
            <a:ext cx="2878667" cy="2878667"/>
          </a:xfrm>
          <a:prstGeom prst="diamond">
            <a:avLst/>
          </a:prstGeom>
          <a:solidFill>
            <a:srgbClr val="0073CD"/>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15" name="Diamond 14">
            <a:extLst>
              <a:ext uri="{FF2B5EF4-FFF2-40B4-BE49-F238E27FC236}">
                <a16:creationId xmlns:a16="http://schemas.microsoft.com/office/drawing/2014/main" id="{F03177CF-1DB6-1D4B-95C1-7AAB2344EE62}"/>
              </a:ext>
            </a:extLst>
          </p:cNvPr>
          <p:cNvSpPr/>
          <p:nvPr/>
        </p:nvSpPr>
        <p:spPr bwMode="auto">
          <a:xfrm>
            <a:off x="3694035" y="3660381"/>
            <a:ext cx="1418168" cy="1418168"/>
          </a:xfrm>
          <a:prstGeom prst="diamond">
            <a:avLst/>
          </a:prstGeom>
          <a:solidFill>
            <a:srgbClr val="0073CD"/>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17" name="Diamond 16">
            <a:extLst>
              <a:ext uri="{FF2B5EF4-FFF2-40B4-BE49-F238E27FC236}">
                <a16:creationId xmlns:a16="http://schemas.microsoft.com/office/drawing/2014/main" id="{B1DED7AF-530C-0246-A7AA-8AE3255F6801}"/>
              </a:ext>
            </a:extLst>
          </p:cNvPr>
          <p:cNvSpPr/>
          <p:nvPr/>
        </p:nvSpPr>
        <p:spPr bwMode="auto">
          <a:xfrm>
            <a:off x="-399769" y="-1421994"/>
            <a:ext cx="2466596" cy="2466596"/>
          </a:xfrm>
          <a:prstGeom prst="diamond">
            <a:avLst/>
          </a:prstGeom>
          <a:solidFill>
            <a:srgbClr val="0070C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1" name="Diamond 20">
            <a:extLst>
              <a:ext uri="{FF2B5EF4-FFF2-40B4-BE49-F238E27FC236}">
                <a16:creationId xmlns:a16="http://schemas.microsoft.com/office/drawing/2014/main" id="{69FF537C-26C1-9C4B-AFCC-A7BB0CBE6137}"/>
              </a:ext>
            </a:extLst>
          </p:cNvPr>
          <p:cNvSpPr/>
          <p:nvPr/>
        </p:nvSpPr>
        <p:spPr bwMode="auto">
          <a:xfrm>
            <a:off x="4709193" y="-1143823"/>
            <a:ext cx="2878667" cy="2878667"/>
          </a:xfrm>
          <a:prstGeom prst="diamond">
            <a:avLst/>
          </a:prstGeom>
          <a:solidFill>
            <a:srgbClr val="0073CD"/>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31" name="Diamond 30">
            <a:extLst>
              <a:ext uri="{FF2B5EF4-FFF2-40B4-BE49-F238E27FC236}">
                <a16:creationId xmlns:a16="http://schemas.microsoft.com/office/drawing/2014/main" id="{4152374F-E0AF-EE44-8851-D4902FEC993A}"/>
              </a:ext>
            </a:extLst>
          </p:cNvPr>
          <p:cNvSpPr/>
          <p:nvPr/>
        </p:nvSpPr>
        <p:spPr bwMode="auto">
          <a:xfrm>
            <a:off x="-743245" y="381061"/>
            <a:ext cx="1488161" cy="1488161"/>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a:cs typeface="Arial"/>
            </a:endParaRPr>
          </a:p>
        </p:txBody>
      </p:sp>
      <p:grpSp>
        <p:nvGrpSpPr>
          <p:cNvPr id="22" name="Group 21">
            <a:extLst>
              <a:ext uri="{FF2B5EF4-FFF2-40B4-BE49-F238E27FC236}">
                <a16:creationId xmlns:a16="http://schemas.microsoft.com/office/drawing/2014/main" id="{AFB32F64-2D54-5D4C-A001-09135E419C42}"/>
              </a:ext>
            </a:extLst>
          </p:cNvPr>
          <p:cNvGrpSpPr/>
          <p:nvPr/>
        </p:nvGrpSpPr>
        <p:grpSpPr>
          <a:xfrm>
            <a:off x="6544020" y="2740983"/>
            <a:ext cx="5301133" cy="2337567"/>
            <a:chOff x="2338218" y="466043"/>
            <a:chExt cx="4686483" cy="2066532"/>
          </a:xfrm>
        </p:grpSpPr>
        <p:pic>
          <p:nvPicPr>
            <p:cNvPr id="24" name="Picture 23">
              <a:extLst>
                <a:ext uri="{FF2B5EF4-FFF2-40B4-BE49-F238E27FC236}">
                  <a16:creationId xmlns:a16="http://schemas.microsoft.com/office/drawing/2014/main" id="{895884CC-8102-374E-8F33-68C531D09CBB}"/>
                </a:ext>
              </a:extLst>
            </p:cNvPr>
            <p:cNvPicPr>
              <a:picLocks noChangeAspect="1"/>
            </p:cNvPicPr>
            <p:nvPr/>
          </p:nvPicPr>
          <p:blipFill rotWithShape="1">
            <a:blip r:embed="rId2" cstate="screen">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a:stretch/>
          </p:blipFill>
          <p:spPr>
            <a:xfrm>
              <a:off x="2338218" y="497796"/>
              <a:ext cx="2654470" cy="1994580"/>
            </a:xfrm>
            <a:prstGeom prst="rect">
              <a:avLst/>
            </a:prstGeom>
          </p:spPr>
        </p:pic>
        <p:pic>
          <p:nvPicPr>
            <p:cNvPr id="26" name="Picture 25">
              <a:extLst>
                <a:ext uri="{FF2B5EF4-FFF2-40B4-BE49-F238E27FC236}">
                  <a16:creationId xmlns:a16="http://schemas.microsoft.com/office/drawing/2014/main" id="{80CB9018-7315-E44F-8C95-C24F45752A7C}"/>
                </a:ext>
              </a:extLst>
            </p:cNvPr>
            <p:cNvPicPr>
              <a:picLocks noChangeAspect="1"/>
            </p:cNvPicPr>
            <p:nvPr/>
          </p:nvPicPr>
          <p:blipFill rotWithShape="1">
            <a:blip r:embed="rId3" cstate="screen">
              <a:clrChange>
                <a:clrFrom>
                  <a:srgbClr val="FFFFFF">
                    <a:alpha val="0"/>
                  </a:srgbClr>
                </a:clrFrom>
                <a:clrTo>
                  <a:srgbClr val="FFFFFF">
                    <a:alpha val="0"/>
                  </a:srgbClr>
                </a:clrTo>
              </a:clrChange>
              <a:extLst>
                <a:ext uri="{28A0092B-C50C-407E-A947-70E740481C1C}">
                  <a14:useLocalDpi xmlns:a14="http://schemas.microsoft.com/office/drawing/2010/main"/>
                </a:ext>
              </a:extLst>
            </a:blip>
            <a:srcRect l="-602"/>
            <a:stretch/>
          </p:blipFill>
          <p:spPr>
            <a:xfrm>
              <a:off x="4370231" y="466043"/>
              <a:ext cx="2654470" cy="2066532"/>
            </a:xfrm>
            <a:prstGeom prst="rect">
              <a:avLst/>
            </a:prstGeom>
          </p:spPr>
        </p:pic>
      </p:grpSp>
      <p:sp>
        <p:nvSpPr>
          <p:cNvPr id="28" name="Rectangle 27">
            <a:extLst>
              <a:ext uri="{FF2B5EF4-FFF2-40B4-BE49-F238E27FC236}">
                <a16:creationId xmlns:a16="http://schemas.microsoft.com/office/drawing/2014/main" id="{0D6A77CE-BCBA-694D-90EE-56ECA2F148BC}"/>
              </a:ext>
            </a:extLst>
          </p:cNvPr>
          <p:cNvSpPr/>
          <p:nvPr/>
        </p:nvSpPr>
        <p:spPr>
          <a:xfrm>
            <a:off x="6880762" y="1769717"/>
            <a:ext cx="4964391" cy="1169655"/>
          </a:xfrm>
          <a:prstGeom prst="rect">
            <a:avLst/>
          </a:prstGeom>
          <a:noFill/>
          <a:ln w="12700">
            <a:noFill/>
          </a:ln>
        </p:spPr>
        <p:txBody>
          <a:bodyPr wrap="square" anchor="ctr">
            <a:noAutofit/>
          </a:bodyPr>
          <a:lstStyle/>
          <a:p>
            <a:pPr marL="0" marR="0" lvl="0" indent="0" algn="l" defTabSz="914354" rtl="0" eaLnBrk="1" fontAlgn="auto" latinLnBrk="0" hangingPunct="1">
              <a:lnSpc>
                <a:spcPct val="100000"/>
              </a:lnSpc>
              <a:spcBef>
                <a:spcPts val="0"/>
              </a:spcBef>
              <a:spcAft>
                <a:spcPct val="0"/>
              </a:spcAft>
              <a:buClrTx/>
              <a:buSzTx/>
              <a:buFontTx/>
              <a:buNone/>
              <a:tabLst/>
              <a:defRPr/>
            </a:pPr>
            <a:r>
              <a:rPr kumimoji="0" lang="en-GB" sz="1400" b="0"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You can find out more across our website and social media or email us at:                     </a:t>
            </a:r>
            <a:r>
              <a:rPr kumimoji="0" lang="en-GB" sz="1400" b="1" i="0" u="none" strike="noStrike" kern="1200" cap="none" spc="0" normalizeH="0" baseline="0" noProof="0">
                <a:ln>
                  <a:noFill/>
                </a:ln>
                <a:solidFill>
                  <a:srgbClr val="FFFFFF"/>
                </a:solidFill>
                <a:effectLst/>
                <a:uLnTx/>
                <a:uFillTx/>
                <a:latin typeface="Arial" pitchFamily="34" charset="0"/>
                <a:ea typeface="ＭＳ Ｐゴシック" pitchFamily="34" charset="-128"/>
                <a:cs typeface="+mn-cs"/>
              </a:rPr>
              <a:t>@nationalgrid.com</a:t>
            </a:r>
          </a:p>
        </p:txBody>
      </p:sp>
      <p:sp>
        <p:nvSpPr>
          <p:cNvPr id="32" name="Rectangle 31">
            <a:extLst>
              <a:ext uri="{FF2B5EF4-FFF2-40B4-BE49-F238E27FC236}">
                <a16:creationId xmlns:a16="http://schemas.microsoft.com/office/drawing/2014/main" id="{2DA2E3F3-C152-D84E-9348-F8B59E2C8B39}"/>
              </a:ext>
            </a:extLst>
          </p:cNvPr>
          <p:cNvSpPr/>
          <p:nvPr/>
        </p:nvSpPr>
        <p:spPr>
          <a:xfrm>
            <a:off x="135374" y="6357553"/>
            <a:ext cx="2412753" cy="317505"/>
          </a:xfrm>
          <a:prstGeom prst="rect">
            <a:avLst/>
          </a:prstGeom>
          <a:noFill/>
          <a:ln w="12700">
            <a:noFill/>
          </a:ln>
        </p:spPr>
        <p:txBody>
          <a:bodyPr wrap="square" anchor="ctr">
            <a:noAutofit/>
          </a:bodyPr>
          <a:lstStyle/>
          <a:p>
            <a:pPr marL="0" marR="0" lvl="0" indent="0" algn="l" defTabSz="914354" rtl="0" eaLnBrk="1" fontAlgn="auto" latinLnBrk="0" hangingPunct="1">
              <a:lnSpc>
                <a:spcPct val="100000"/>
              </a:lnSpc>
              <a:spcBef>
                <a:spcPts val="0"/>
              </a:spcBef>
              <a:spcAft>
                <a:spcPct val="0"/>
              </a:spcAft>
              <a:buClrTx/>
              <a:buSzTx/>
              <a:buFontTx/>
              <a:buNone/>
              <a:tabLst/>
              <a:defRPr/>
            </a:pPr>
            <a:r>
              <a:rPr kumimoji="0" lang="en-GB" sz="1467" b="0" i="0" u="none" strike="noStrike" kern="1200" cap="none" spc="0" normalizeH="0" baseline="0" noProof="0">
                <a:ln>
                  <a:noFill/>
                </a:ln>
                <a:solidFill>
                  <a:srgbClr val="00148C"/>
                </a:solidFill>
                <a:effectLst/>
                <a:uLnTx/>
                <a:uFillTx/>
                <a:latin typeface="Arial" pitchFamily="34" charset="0"/>
                <a:ea typeface="ＭＳ Ｐゴシック" pitchFamily="34" charset="-128"/>
                <a:cs typeface="+mn-cs"/>
              </a:rPr>
              <a:t>© National Grid Gas 2020</a:t>
            </a:r>
          </a:p>
        </p:txBody>
      </p:sp>
      <p:pic>
        <p:nvPicPr>
          <p:cNvPr id="6" name="Picture 5" descr="A picture containing drawing, clock&#10;&#10;Description automatically generated">
            <a:extLst>
              <a:ext uri="{FF2B5EF4-FFF2-40B4-BE49-F238E27FC236}">
                <a16:creationId xmlns:a16="http://schemas.microsoft.com/office/drawing/2014/main" id="{41A862B3-5223-1147-BBFE-46DB9B8A771D}"/>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314822" y="5059519"/>
            <a:ext cx="1098415" cy="223707"/>
          </a:xfrm>
          <a:prstGeom prst="rect">
            <a:avLst/>
          </a:prstGeom>
        </p:spPr>
      </p:pic>
      <p:sp>
        <p:nvSpPr>
          <p:cNvPr id="25" name="Rectangle 24">
            <a:extLst>
              <a:ext uri="{FF2B5EF4-FFF2-40B4-BE49-F238E27FC236}">
                <a16:creationId xmlns:a16="http://schemas.microsoft.com/office/drawing/2014/main" id="{01E64930-26A1-FA43-B1BE-E31F32E20552}"/>
              </a:ext>
            </a:extLst>
          </p:cNvPr>
          <p:cNvSpPr/>
          <p:nvPr/>
        </p:nvSpPr>
        <p:spPr bwMode="auto">
          <a:xfrm>
            <a:off x="93006" y="6375567"/>
            <a:ext cx="2728076" cy="269532"/>
          </a:xfrm>
          <a:prstGeom prst="rect">
            <a:avLst/>
          </a:prstGeom>
          <a:solidFill>
            <a:schemeClr val="bg1"/>
          </a:solidFill>
          <a:ln w="9525" cap="flat" cmpd="sng" algn="ctr">
            <a:noFill/>
            <a:prstDash val="solid"/>
            <a:round/>
            <a:headEnd type="none" w="med" len="med"/>
            <a:tailEnd type="none" w="med" len="med"/>
          </a:ln>
          <a:effectLst/>
        </p:spPr>
        <p:txBody>
          <a:bodyPr vert="horz" wrap="square" lIns="91435" tIns="45719" rIns="91435" bIns="45719"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451"/>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ＭＳ Ｐゴシック"/>
              <a:cs typeface="Arial"/>
            </a:endParaRPr>
          </a:p>
        </p:txBody>
      </p:sp>
      <p:sp>
        <p:nvSpPr>
          <p:cNvPr id="27" name="Diamond 26">
            <a:extLst>
              <a:ext uri="{FF2B5EF4-FFF2-40B4-BE49-F238E27FC236}">
                <a16:creationId xmlns:a16="http://schemas.microsoft.com/office/drawing/2014/main" id="{8DA4A927-3FDE-D447-A16E-2E7BCF02E528}"/>
              </a:ext>
            </a:extLst>
          </p:cNvPr>
          <p:cNvSpPr/>
          <p:nvPr/>
        </p:nvSpPr>
        <p:spPr bwMode="auto">
          <a:xfrm>
            <a:off x="3859997" y="-1301977"/>
            <a:ext cx="1488161" cy="1488161"/>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914377" rtl="0" eaLnBrk="1" fontAlgn="auto" latinLnBrk="0" hangingPunct="1">
              <a:lnSpc>
                <a:spcPct val="100000"/>
              </a:lnSpc>
              <a:spcBef>
                <a:spcPts val="0"/>
              </a:spcBef>
              <a:spcAft>
                <a:spcPts val="600"/>
              </a:spcAft>
              <a:buClrTx/>
              <a:buSzTx/>
              <a:buFontTx/>
              <a:buNone/>
              <a:tabLst/>
              <a:defRPr/>
            </a:pPr>
            <a:endParaRPr kumimoji="0" lang="en-US" sz="2400" b="0" i="0" u="none" strike="noStrike" kern="1200" cap="none" spc="0" normalizeH="0" baseline="0" noProof="0">
              <a:ln>
                <a:noFill/>
              </a:ln>
              <a:solidFill>
                <a:srgbClr val="FFFFFF"/>
              </a:solidFill>
              <a:effectLst/>
              <a:uLnTx/>
              <a:uFillTx/>
              <a:latin typeface="Arial"/>
              <a:ea typeface="ＭＳ Ｐゴシック"/>
              <a:cs typeface="Arial"/>
            </a:endParaRPr>
          </a:p>
        </p:txBody>
      </p:sp>
      <p:pic>
        <p:nvPicPr>
          <p:cNvPr id="19" name="Picture 18" descr="A picture containing drawing, clock&#10;&#10;Description automatically generated">
            <a:extLst>
              <a:ext uri="{FF2B5EF4-FFF2-40B4-BE49-F238E27FC236}">
                <a16:creationId xmlns:a16="http://schemas.microsoft.com/office/drawing/2014/main" id="{33203E73-B6E5-492B-9BC3-1F8F05AD36E8}"/>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8189869" y="2376699"/>
            <a:ext cx="944607" cy="192383"/>
          </a:xfrm>
          <a:prstGeom prst="rect">
            <a:avLst/>
          </a:prstGeom>
        </p:spPr>
      </p:pic>
      <p:grpSp>
        <p:nvGrpSpPr>
          <p:cNvPr id="2" name="Group 1">
            <a:extLst>
              <a:ext uri="{FF2B5EF4-FFF2-40B4-BE49-F238E27FC236}">
                <a16:creationId xmlns:a16="http://schemas.microsoft.com/office/drawing/2014/main" id="{7BD4A89D-3332-8F4D-A88B-9C17D188317E}"/>
              </a:ext>
            </a:extLst>
          </p:cNvPr>
          <p:cNvGrpSpPr/>
          <p:nvPr/>
        </p:nvGrpSpPr>
        <p:grpSpPr>
          <a:xfrm>
            <a:off x="764733" y="1139716"/>
            <a:ext cx="4527497" cy="1836635"/>
            <a:chOff x="573549" y="854787"/>
            <a:chExt cx="3395623" cy="1377476"/>
          </a:xfrm>
        </p:grpSpPr>
        <p:pic>
          <p:nvPicPr>
            <p:cNvPr id="20" name="Picture 2" descr="Image result for thank you">
              <a:extLst>
                <a:ext uri="{FF2B5EF4-FFF2-40B4-BE49-F238E27FC236}">
                  <a16:creationId xmlns:a16="http://schemas.microsoft.com/office/drawing/2014/main" id="{C6606ABD-7089-FA4F-B98F-8EF899C4B2F0}"/>
                </a:ext>
              </a:extLst>
            </p:cNvPr>
            <p:cNvPicPr>
              <a:picLocks noChangeAspect="1" noChangeArrowheads="1"/>
            </p:cNvPicPr>
            <p:nvPr/>
          </p:nvPicPr>
          <p:blipFill rotWithShape="1">
            <a:blip r:embed="rId6" cstate="screen">
              <a:biLevel thresh="25000"/>
              <a:extLst>
                <a:ext uri="{28A0092B-C50C-407E-A947-70E740481C1C}">
                  <a14:useLocalDpi xmlns:a14="http://schemas.microsoft.com/office/drawing/2010/main"/>
                </a:ext>
              </a:extLst>
            </a:blip>
            <a:srcRect/>
            <a:stretch/>
          </p:blipFill>
          <p:spPr bwMode="auto">
            <a:xfrm>
              <a:off x="573549" y="996251"/>
              <a:ext cx="3363451" cy="1236012"/>
            </a:xfrm>
            <a:prstGeom prst="rect">
              <a:avLst/>
            </a:prstGeom>
            <a:noFill/>
            <a:extLst>
              <a:ext uri="{909E8E84-426E-40DD-AFC4-6F175D3DCCD1}">
                <a14:hiddenFill xmlns:a14="http://schemas.microsoft.com/office/drawing/2010/main">
                  <a:solidFill>
                    <a:srgbClr val="FFFFFF"/>
                  </a:solidFill>
                </a14:hiddenFill>
              </a:ext>
            </a:extLst>
          </p:spPr>
        </p:pic>
        <p:pic>
          <p:nvPicPr>
            <p:cNvPr id="23" name="Picture 2" descr="Image result for thank you">
              <a:extLst>
                <a:ext uri="{FF2B5EF4-FFF2-40B4-BE49-F238E27FC236}">
                  <a16:creationId xmlns:a16="http://schemas.microsoft.com/office/drawing/2014/main" id="{D5E356CB-CCB3-F747-8017-B1FD434DE5EA}"/>
                </a:ext>
              </a:extLst>
            </p:cNvPr>
            <p:cNvPicPr>
              <a:picLocks noChangeAspect="1" noChangeArrowheads="1"/>
            </p:cNvPicPr>
            <p:nvPr/>
          </p:nvPicPr>
          <p:blipFill rotWithShape="1">
            <a:blip r:embed="rId7" cstate="screen">
              <a:biLevel thresh="25000"/>
              <a:extLst>
                <a:ext uri="{28A0092B-C50C-407E-A947-70E740481C1C}">
                  <a14:useLocalDpi xmlns:a14="http://schemas.microsoft.com/office/drawing/2010/main"/>
                </a:ext>
              </a:extLst>
            </a:blip>
            <a:srcRect t="-38059" r="-12316"/>
            <a:stretch/>
          </p:blipFill>
          <p:spPr bwMode="auto">
            <a:xfrm>
              <a:off x="3718181" y="854787"/>
              <a:ext cx="250991" cy="175399"/>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603072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5AB2933B-0DC4-6545-A106-D0B61A3EABE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232758" y="89274"/>
            <a:ext cx="2770496" cy="651153"/>
          </a:xfrm>
          <a:prstGeom prst="rect">
            <a:avLst/>
          </a:prstGeom>
        </p:spPr>
      </p:pic>
      <p:sp>
        <p:nvSpPr>
          <p:cNvPr id="9" name="Rectangle 8">
            <a:extLst>
              <a:ext uri="{FF2B5EF4-FFF2-40B4-BE49-F238E27FC236}">
                <a16:creationId xmlns:a16="http://schemas.microsoft.com/office/drawing/2014/main" id="{3A803E8D-1AAC-354D-89AF-DFF2C9A3001E}"/>
              </a:ext>
            </a:extLst>
          </p:cNvPr>
          <p:cNvSpPr/>
          <p:nvPr/>
        </p:nvSpPr>
        <p:spPr>
          <a:xfrm>
            <a:off x="91313" y="845342"/>
            <a:ext cx="11533757" cy="317033"/>
          </a:xfrm>
          <a:prstGeom prst="rect">
            <a:avLst/>
          </a:prstGeom>
          <a:noFill/>
          <a:ln w="12700">
            <a:noFill/>
          </a:ln>
        </p:spPr>
        <p:txBody>
          <a:bodyPr wrap="square" lIns="121920" tIns="60960" rIns="121920" bIns="60960" anchor="ctr">
            <a:noAutofit/>
          </a:bodyPr>
          <a:lstStyle/>
          <a:p>
            <a:pPr defTabSz="914354" fontAlgn="base">
              <a:spcBef>
                <a:spcPct val="0"/>
              </a:spcBef>
              <a:spcAft>
                <a:spcPct val="0"/>
              </a:spcAft>
              <a:defRPr/>
            </a:pPr>
            <a:r>
              <a:rPr lang="en-GB" sz="2800" b="1">
                <a:solidFill>
                  <a:srgbClr val="0073CD"/>
                </a:solidFill>
                <a:latin typeface="Arial" pitchFamily="34" charset="0"/>
                <a:ea typeface="ＭＳ Ｐゴシック"/>
                <a:cs typeface="Arial"/>
              </a:rPr>
              <a:t>The Team</a:t>
            </a:r>
          </a:p>
        </p:txBody>
      </p:sp>
      <p:sp>
        <p:nvSpPr>
          <p:cNvPr id="92" name="Diamond 91">
            <a:extLst>
              <a:ext uri="{FF2B5EF4-FFF2-40B4-BE49-F238E27FC236}">
                <a16:creationId xmlns:a16="http://schemas.microsoft.com/office/drawing/2014/main" id="{AAB507EB-598F-5C4A-9E34-1F60565077C2}"/>
              </a:ext>
            </a:extLst>
          </p:cNvPr>
          <p:cNvSpPr/>
          <p:nvPr/>
        </p:nvSpPr>
        <p:spPr bwMode="auto">
          <a:xfrm>
            <a:off x="9142479" y="2996983"/>
            <a:ext cx="2156623" cy="2156623"/>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pPr>
            <a:endParaRPr lang="en-US" sz="2400" b="1" kern="0">
              <a:solidFill>
                <a:srgbClr val="FFFFFF"/>
              </a:solidFill>
              <a:latin typeface="Arial"/>
              <a:ea typeface="ＭＳ Ｐゴシック"/>
              <a:cs typeface="Arial"/>
            </a:endParaRPr>
          </a:p>
        </p:txBody>
      </p:sp>
      <p:sp>
        <p:nvSpPr>
          <p:cNvPr id="93" name="Diamond 92">
            <a:extLst>
              <a:ext uri="{FF2B5EF4-FFF2-40B4-BE49-F238E27FC236}">
                <a16:creationId xmlns:a16="http://schemas.microsoft.com/office/drawing/2014/main" id="{B5BA4F43-1A2C-A34E-81A6-53C0875C42DE}"/>
              </a:ext>
            </a:extLst>
          </p:cNvPr>
          <p:cNvSpPr/>
          <p:nvPr/>
        </p:nvSpPr>
        <p:spPr bwMode="auto">
          <a:xfrm>
            <a:off x="9209474" y="4156387"/>
            <a:ext cx="4333725" cy="4333725"/>
          </a:xfrm>
          <a:prstGeom prst="diamond">
            <a:avLst/>
          </a:prstGeom>
          <a:solidFill>
            <a:srgbClr val="24358C"/>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pPr>
            <a:endParaRPr lang="en-US" sz="2400" b="1" kern="0">
              <a:solidFill>
                <a:srgbClr val="FFFFFF"/>
              </a:solidFill>
              <a:latin typeface="Arial"/>
              <a:ea typeface="ＭＳ Ｐゴシック"/>
              <a:cs typeface="Arial"/>
            </a:endParaRPr>
          </a:p>
        </p:txBody>
      </p:sp>
      <p:sp>
        <p:nvSpPr>
          <p:cNvPr id="94" name="Diamond 93">
            <a:extLst>
              <a:ext uri="{FF2B5EF4-FFF2-40B4-BE49-F238E27FC236}">
                <a16:creationId xmlns:a16="http://schemas.microsoft.com/office/drawing/2014/main" id="{8F295A5A-6924-B749-8261-289D6E5DBD9C}"/>
              </a:ext>
            </a:extLst>
          </p:cNvPr>
          <p:cNvSpPr/>
          <p:nvPr/>
        </p:nvSpPr>
        <p:spPr bwMode="auto">
          <a:xfrm>
            <a:off x="9353724" y="-1028027"/>
            <a:ext cx="6008744" cy="6008744"/>
          </a:xfrm>
          <a:prstGeom prst="diamond">
            <a:avLst/>
          </a:prstGeom>
          <a:solidFill>
            <a:srgbClr val="0073CD"/>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pPr>
            <a:endParaRPr lang="en-US" sz="2400" b="1" kern="0">
              <a:solidFill>
                <a:srgbClr val="FFFFFF"/>
              </a:solidFill>
              <a:latin typeface="Arial"/>
              <a:ea typeface="ＭＳ Ｐゴシック"/>
              <a:cs typeface="Arial"/>
            </a:endParaRPr>
          </a:p>
        </p:txBody>
      </p:sp>
      <p:sp>
        <p:nvSpPr>
          <p:cNvPr id="95" name="Diamond 94">
            <a:extLst>
              <a:ext uri="{FF2B5EF4-FFF2-40B4-BE49-F238E27FC236}">
                <a16:creationId xmlns:a16="http://schemas.microsoft.com/office/drawing/2014/main" id="{72C57821-5268-5643-BA17-907A4F85F915}"/>
              </a:ext>
            </a:extLst>
          </p:cNvPr>
          <p:cNvSpPr/>
          <p:nvPr/>
        </p:nvSpPr>
        <p:spPr bwMode="auto">
          <a:xfrm>
            <a:off x="9106959" y="2398387"/>
            <a:ext cx="1030613" cy="1030613"/>
          </a:xfrm>
          <a:prstGeom prst="diamond">
            <a:avLst/>
          </a:prstGeom>
          <a:solidFill>
            <a:srgbClr val="24358C"/>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pPr>
            <a:endParaRPr lang="en-US" sz="2400" b="1" kern="0">
              <a:solidFill>
                <a:srgbClr val="FFFFFF"/>
              </a:solidFill>
              <a:latin typeface="Arial"/>
              <a:ea typeface="ＭＳ Ｐゴシック"/>
              <a:cs typeface="Arial"/>
            </a:endParaRPr>
          </a:p>
        </p:txBody>
      </p:sp>
      <p:sp>
        <p:nvSpPr>
          <p:cNvPr id="96" name="Diamond 95">
            <a:extLst>
              <a:ext uri="{FF2B5EF4-FFF2-40B4-BE49-F238E27FC236}">
                <a16:creationId xmlns:a16="http://schemas.microsoft.com/office/drawing/2014/main" id="{E521F74E-2018-6949-BB24-C565CAC0E0BA}"/>
              </a:ext>
            </a:extLst>
          </p:cNvPr>
          <p:cNvSpPr/>
          <p:nvPr/>
        </p:nvSpPr>
        <p:spPr bwMode="auto">
          <a:xfrm>
            <a:off x="8788125" y="-1485725"/>
            <a:ext cx="2588212" cy="2588212"/>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pPr>
            <a:endParaRPr lang="en-US" sz="2400" b="1" kern="0">
              <a:solidFill>
                <a:srgbClr val="FFFFFF"/>
              </a:solidFill>
              <a:latin typeface="Arial"/>
              <a:ea typeface="ＭＳ Ｐゴシック"/>
              <a:cs typeface="Arial"/>
            </a:endParaRPr>
          </a:p>
        </p:txBody>
      </p:sp>
      <p:grpSp>
        <p:nvGrpSpPr>
          <p:cNvPr id="10" name="Group 9">
            <a:extLst>
              <a:ext uri="{FF2B5EF4-FFF2-40B4-BE49-F238E27FC236}">
                <a16:creationId xmlns:a16="http://schemas.microsoft.com/office/drawing/2014/main" id="{061A8B4A-9D84-408A-B75F-077A322F8307}"/>
              </a:ext>
            </a:extLst>
          </p:cNvPr>
          <p:cNvGrpSpPr>
            <a:grpSpLocks noChangeAspect="1"/>
          </p:cNvGrpSpPr>
          <p:nvPr/>
        </p:nvGrpSpPr>
        <p:grpSpPr>
          <a:xfrm>
            <a:off x="385572" y="1605013"/>
            <a:ext cx="2628000" cy="3884126"/>
            <a:chOff x="385572" y="1605015"/>
            <a:chExt cx="2304000" cy="3405267"/>
          </a:xfrm>
        </p:grpSpPr>
        <p:sp>
          <p:nvSpPr>
            <p:cNvPr id="99" name="Rectangle 98">
              <a:extLst>
                <a:ext uri="{FF2B5EF4-FFF2-40B4-BE49-F238E27FC236}">
                  <a16:creationId xmlns:a16="http://schemas.microsoft.com/office/drawing/2014/main" id="{DC4F70DC-373D-2E45-98A5-CFE2C295AE4D}"/>
                </a:ext>
              </a:extLst>
            </p:cNvPr>
            <p:cNvSpPr/>
            <p:nvPr/>
          </p:nvSpPr>
          <p:spPr>
            <a:xfrm>
              <a:off x="459262" y="1605015"/>
              <a:ext cx="2160000" cy="2160000"/>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2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sp>
          <p:nvSpPr>
            <p:cNvPr id="100" name="Rectangle 99">
              <a:extLst>
                <a:ext uri="{FF2B5EF4-FFF2-40B4-BE49-F238E27FC236}">
                  <a16:creationId xmlns:a16="http://schemas.microsoft.com/office/drawing/2014/main" id="{A3DE382F-2545-6F4C-8F69-36AE51C15D0E}"/>
                </a:ext>
              </a:extLst>
            </p:cNvPr>
            <p:cNvSpPr/>
            <p:nvPr/>
          </p:nvSpPr>
          <p:spPr>
            <a:xfrm>
              <a:off x="459262" y="3765015"/>
              <a:ext cx="2156621" cy="1065281"/>
            </a:xfrm>
            <a:prstGeom prst="rect">
              <a:avLst/>
            </a:prstGeom>
            <a:solidFill>
              <a:schemeClr val="bg1">
                <a:lumMod val="95000"/>
              </a:schemeClr>
            </a:solidFill>
            <a:ln w="12700">
              <a:noFill/>
            </a:ln>
          </p:spPr>
          <p:txBody>
            <a:bodyPr wrap="square" anchor="ctr">
              <a:noAutofit/>
            </a:bodyPr>
            <a:lstStyle/>
            <a:p>
              <a:pPr lvl="0" algn="ctr" defTabSz="1219170" fontAlgn="base">
                <a:spcBef>
                  <a:spcPct val="0"/>
                </a:spcBef>
                <a:spcAft>
                  <a:spcPts val="800"/>
                </a:spcAft>
                <a:buClr>
                  <a:srgbClr val="55555A"/>
                </a:buClr>
                <a:defRPr/>
              </a:pPr>
              <a:r>
                <a:rPr lang="en-US" b="1" kern="0">
                  <a:solidFill>
                    <a:srgbClr val="00AFF0"/>
                  </a:solidFill>
                  <a:latin typeface="Arial" panose="020B0604020202020204" pitchFamily="34" charset="0"/>
                  <a:ea typeface="ＭＳ Ｐゴシック"/>
                  <a:cs typeface="Arial" panose="020B0604020202020204" pitchFamily="34" charset="0"/>
                </a:rPr>
                <a:t>Antony Green</a:t>
              </a:r>
            </a:p>
            <a:p>
              <a:pPr lvl="0" algn="ctr" defTabSz="1219170" fontAlgn="base">
                <a:spcBef>
                  <a:spcPct val="0"/>
                </a:spcBef>
                <a:spcAft>
                  <a:spcPts val="800"/>
                </a:spcAft>
                <a:buClr>
                  <a:srgbClr val="55555A"/>
                </a:buClr>
                <a:defRPr/>
              </a:pPr>
              <a:br>
                <a:rPr kumimoji="0" lang="en-US" sz="9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br>
              <a:r>
                <a:rPr lang="en-US" sz="1400" kern="0">
                  <a:solidFill>
                    <a:srgbClr val="585A75"/>
                  </a:solidFill>
                  <a:latin typeface="Arial" panose="020B0604020202020204" pitchFamily="34" charset="0"/>
                  <a:ea typeface="ＭＳ Ｐゴシック"/>
                  <a:cs typeface="Arial" panose="020B0604020202020204" pitchFamily="34" charset="0"/>
                </a:rPr>
                <a:t>Project Director – Hydrogen (</a:t>
              </a:r>
              <a:r>
                <a:rPr lang="en-US" sz="1400" kern="0" err="1">
                  <a:solidFill>
                    <a:srgbClr val="585A75"/>
                  </a:solidFill>
                  <a:latin typeface="Arial" panose="020B0604020202020204" pitchFamily="34" charset="0"/>
                  <a:ea typeface="ＭＳ Ｐゴシック"/>
                  <a:cs typeface="Arial" panose="020B0604020202020204" pitchFamily="34" charset="0"/>
                </a:rPr>
                <a:t>FutureGrid</a:t>
              </a:r>
              <a:r>
                <a:rPr lang="en-US" sz="1400" kern="0">
                  <a:solidFill>
                    <a:srgbClr val="585A75"/>
                  </a:solidFill>
                  <a:latin typeface="Arial" panose="020B0604020202020204" pitchFamily="34" charset="0"/>
                  <a:ea typeface="ＭＳ Ｐゴシック"/>
                  <a:cs typeface="Arial" panose="020B0604020202020204" pitchFamily="34" charset="0"/>
                </a:rPr>
                <a:t> Project Sponsor)</a:t>
              </a:r>
              <a:endParaRPr kumimoji="0" lang="en-US" sz="14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grpSp>
          <p:nvGrpSpPr>
            <p:cNvPr id="5" name="Group 4">
              <a:extLst>
                <a:ext uri="{FF2B5EF4-FFF2-40B4-BE49-F238E27FC236}">
                  <a16:creationId xmlns:a16="http://schemas.microsoft.com/office/drawing/2014/main" id="{9D8ED2D9-3E5F-4031-B319-CC3E9400406D}"/>
                </a:ext>
              </a:extLst>
            </p:cNvPr>
            <p:cNvGrpSpPr/>
            <p:nvPr/>
          </p:nvGrpSpPr>
          <p:grpSpPr>
            <a:xfrm>
              <a:off x="385572" y="4650282"/>
              <a:ext cx="2304000" cy="360000"/>
              <a:chOff x="498641" y="3903046"/>
              <a:chExt cx="1892171" cy="264929"/>
            </a:xfrm>
          </p:grpSpPr>
          <p:cxnSp>
            <p:nvCxnSpPr>
              <p:cNvPr id="91" name="Straight Connector 90">
                <a:extLst>
                  <a:ext uri="{FF2B5EF4-FFF2-40B4-BE49-F238E27FC236}">
                    <a16:creationId xmlns:a16="http://schemas.microsoft.com/office/drawing/2014/main" id="{79343101-D818-5C46-9577-49949E7BD725}"/>
                  </a:ext>
                </a:extLst>
              </p:cNvPr>
              <p:cNvCxnSpPr/>
              <p:nvPr/>
            </p:nvCxnSpPr>
            <p:spPr bwMode="auto">
              <a:xfrm>
                <a:off x="498641" y="4161311"/>
                <a:ext cx="1892171" cy="0"/>
              </a:xfrm>
              <a:prstGeom prst="line">
                <a:avLst/>
              </a:prstGeom>
              <a:solidFill>
                <a:schemeClr val="accent1"/>
              </a:solidFill>
              <a:ln w="38100"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C88FA04C-5A4C-5349-AD48-4834BD1DC82A}"/>
                  </a:ext>
                </a:extLst>
              </p:cNvPr>
              <p:cNvCxnSpPr/>
              <p:nvPr/>
            </p:nvCxnSpPr>
            <p:spPr bwMode="auto">
              <a:xfrm flipV="1">
                <a:off x="508281" y="3903046"/>
                <a:ext cx="0" cy="264929"/>
              </a:xfrm>
              <a:prstGeom prst="line">
                <a:avLst/>
              </a:prstGeom>
              <a:solidFill>
                <a:schemeClr val="accent1"/>
              </a:solidFill>
              <a:ln w="38100"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1" name="Straight Connector 100">
                <a:extLst>
                  <a:ext uri="{FF2B5EF4-FFF2-40B4-BE49-F238E27FC236}">
                    <a16:creationId xmlns:a16="http://schemas.microsoft.com/office/drawing/2014/main" id="{A1B928CB-DFDE-1840-946A-409843838D15}"/>
                  </a:ext>
                </a:extLst>
              </p:cNvPr>
              <p:cNvCxnSpPr/>
              <p:nvPr/>
            </p:nvCxnSpPr>
            <p:spPr bwMode="auto">
              <a:xfrm flipV="1">
                <a:off x="2390812" y="3903046"/>
                <a:ext cx="0" cy="264929"/>
              </a:xfrm>
              <a:prstGeom prst="line">
                <a:avLst/>
              </a:prstGeom>
              <a:solidFill>
                <a:schemeClr val="accent1"/>
              </a:solidFill>
              <a:ln w="38100"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55" name="Picture 54" descr="A person wearing glasses and smiling at the camera&#10;&#10;Description automatically generated">
              <a:extLst>
                <a:ext uri="{FF2B5EF4-FFF2-40B4-BE49-F238E27FC236}">
                  <a16:creationId xmlns:a16="http://schemas.microsoft.com/office/drawing/2014/main" id="{79079A7E-1FC6-E84C-9513-19E57106157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r="-487"/>
            <a:stretch/>
          </p:blipFill>
          <p:spPr>
            <a:xfrm>
              <a:off x="634186" y="1785015"/>
              <a:ext cx="1810153" cy="1800000"/>
            </a:xfrm>
            <a:prstGeom prst="rect">
              <a:avLst/>
            </a:prstGeom>
          </p:spPr>
        </p:pic>
      </p:grpSp>
      <p:grpSp>
        <p:nvGrpSpPr>
          <p:cNvPr id="11" name="Group 10">
            <a:extLst>
              <a:ext uri="{FF2B5EF4-FFF2-40B4-BE49-F238E27FC236}">
                <a16:creationId xmlns:a16="http://schemas.microsoft.com/office/drawing/2014/main" id="{3B730987-9CD8-4D63-A61A-D1415FDBF10B}"/>
              </a:ext>
            </a:extLst>
          </p:cNvPr>
          <p:cNvGrpSpPr>
            <a:grpSpLocks noChangeAspect="1"/>
          </p:cNvGrpSpPr>
          <p:nvPr/>
        </p:nvGrpSpPr>
        <p:grpSpPr>
          <a:xfrm>
            <a:off x="3308626" y="1605013"/>
            <a:ext cx="2628000" cy="3884126"/>
            <a:chOff x="2769497" y="1605015"/>
            <a:chExt cx="2304000" cy="3405267"/>
          </a:xfrm>
        </p:grpSpPr>
        <p:sp>
          <p:nvSpPr>
            <p:cNvPr id="62" name="Rectangle 61">
              <a:extLst>
                <a:ext uri="{FF2B5EF4-FFF2-40B4-BE49-F238E27FC236}">
                  <a16:creationId xmlns:a16="http://schemas.microsoft.com/office/drawing/2014/main" id="{C505DA7D-687C-4819-9454-125B9ADC5D22}"/>
                </a:ext>
              </a:extLst>
            </p:cNvPr>
            <p:cNvSpPr/>
            <p:nvPr/>
          </p:nvSpPr>
          <p:spPr>
            <a:xfrm>
              <a:off x="2844734" y="1605015"/>
              <a:ext cx="2160000" cy="2160000"/>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2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sp>
          <p:nvSpPr>
            <p:cNvPr id="111" name="Rectangle 110">
              <a:extLst>
                <a:ext uri="{FF2B5EF4-FFF2-40B4-BE49-F238E27FC236}">
                  <a16:creationId xmlns:a16="http://schemas.microsoft.com/office/drawing/2014/main" id="{A1710DC0-CD66-5540-8B34-119926763332}"/>
                </a:ext>
              </a:extLst>
            </p:cNvPr>
            <p:cNvSpPr/>
            <p:nvPr/>
          </p:nvSpPr>
          <p:spPr>
            <a:xfrm>
              <a:off x="2856023" y="3765014"/>
              <a:ext cx="2148710" cy="1065277"/>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r>
                <a:rPr kumimoji="0" lang="en-US" b="1" i="0" u="none" strike="noStrike" kern="0" cap="none" spc="0" normalizeH="0" baseline="0" noProof="0">
                  <a:ln>
                    <a:noFill/>
                  </a:ln>
                  <a:solidFill>
                    <a:srgbClr val="00AFF0"/>
                  </a:solidFill>
                  <a:effectLst/>
                  <a:uLnTx/>
                  <a:uFillTx/>
                  <a:latin typeface="Arial" panose="020B0604020202020204" pitchFamily="34" charset="0"/>
                  <a:ea typeface="ＭＳ Ｐゴシック"/>
                  <a:cs typeface="Arial" panose="020B0604020202020204" pitchFamily="34" charset="0"/>
                </a:rPr>
                <a:t>Lloyd Mitchell</a:t>
              </a:r>
            </a:p>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br>
                <a:rPr kumimoji="0" lang="en-US" sz="14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br>
              <a:r>
                <a:rPr kumimoji="0" lang="en-US" sz="14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Hydrogen Engineer</a:t>
              </a:r>
            </a:p>
          </p:txBody>
        </p:sp>
        <p:pic>
          <p:nvPicPr>
            <p:cNvPr id="70" name="Picture 69">
              <a:extLst>
                <a:ext uri="{FF2B5EF4-FFF2-40B4-BE49-F238E27FC236}">
                  <a16:creationId xmlns:a16="http://schemas.microsoft.com/office/drawing/2014/main" id="{446C9A25-197B-EB45-B230-F4C2EC88286D}"/>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t="-638" r="-441"/>
            <a:stretch/>
          </p:blipFill>
          <p:spPr>
            <a:xfrm>
              <a:off x="3042826" y="1785015"/>
              <a:ext cx="1763817" cy="1800000"/>
            </a:xfrm>
            <a:prstGeom prst="rect">
              <a:avLst/>
            </a:prstGeom>
          </p:spPr>
        </p:pic>
        <p:grpSp>
          <p:nvGrpSpPr>
            <p:cNvPr id="64" name="Group 63">
              <a:extLst>
                <a:ext uri="{FF2B5EF4-FFF2-40B4-BE49-F238E27FC236}">
                  <a16:creationId xmlns:a16="http://schemas.microsoft.com/office/drawing/2014/main" id="{F2244621-0F5A-44AB-B455-09744A9420B1}"/>
                </a:ext>
              </a:extLst>
            </p:cNvPr>
            <p:cNvGrpSpPr/>
            <p:nvPr/>
          </p:nvGrpSpPr>
          <p:grpSpPr>
            <a:xfrm>
              <a:off x="2769497" y="4650282"/>
              <a:ext cx="2304000" cy="360000"/>
              <a:chOff x="498641" y="3903046"/>
              <a:chExt cx="1892171" cy="264929"/>
            </a:xfrm>
          </p:grpSpPr>
          <p:cxnSp>
            <p:nvCxnSpPr>
              <p:cNvPr id="65" name="Straight Connector 64">
                <a:extLst>
                  <a:ext uri="{FF2B5EF4-FFF2-40B4-BE49-F238E27FC236}">
                    <a16:creationId xmlns:a16="http://schemas.microsoft.com/office/drawing/2014/main" id="{B503CDCF-0DD9-44BD-82CA-419B46B2F1B1}"/>
                  </a:ext>
                </a:extLst>
              </p:cNvPr>
              <p:cNvCxnSpPr/>
              <p:nvPr/>
            </p:nvCxnSpPr>
            <p:spPr bwMode="auto">
              <a:xfrm>
                <a:off x="498641" y="4161311"/>
                <a:ext cx="1892171" cy="0"/>
              </a:xfrm>
              <a:prstGeom prst="line">
                <a:avLst/>
              </a:prstGeom>
              <a:solidFill>
                <a:schemeClr val="accent1"/>
              </a:solidFill>
              <a:ln w="38100"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6" name="Straight Connector 65">
                <a:extLst>
                  <a:ext uri="{FF2B5EF4-FFF2-40B4-BE49-F238E27FC236}">
                    <a16:creationId xmlns:a16="http://schemas.microsoft.com/office/drawing/2014/main" id="{E1E7121C-2671-4D77-9EEE-6B64051DABF8}"/>
                  </a:ext>
                </a:extLst>
              </p:cNvPr>
              <p:cNvCxnSpPr/>
              <p:nvPr/>
            </p:nvCxnSpPr>
            <p:spPr bwMode="auto">
              <a:xfrm flipV="1">
                <a:off x="508281" y="3903046"/>
                <a:ext cx="0" cy="264929"/>
              </a:xfrm>
              <a:prstGeom prst="line">
                <a:avLst/>
              </a:prstGeom>
              <a:solidFill>
                <a:schemeClr val="accent1"/>
              </a:solidFill>
              <a:ln w="38100"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7" name="Straight Connector 66">
                <a:extLst>
                  <a:ext uri="{FF2B5EF4-FFF2-40B4-BE49-F238E27FC236}">
                    <a16:creationId xmlns:a16="http://schemas.microsoft.com/office/drawing/2014/main" id="{6AB0E9BD-79AC-4116-AB44-ED2A20AE8CDA}"/>
                  </a:ext>
                </a:extLst>
              </p:cNvPr>
              <p:cNvCxnSpPr/>
              <p:nvPr/>
            </p:nvCxnSpPr>
            <p:spPr bwMode="auto">
              <a:xfrm flipV="1">
                <a:off x="2390812" y="3903046"/>
                <a:ext cx="0" cy="264929"/>
              </a:xfrm>
              <a:prstGeom prst="line">
                <a:avLst/>
              </a:prstGeom>
              <a:solidFill>
                <a:schemeClr val="accent1"/>
              </a:solidFill>
              <a:ln w="38100"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2" name="Group 11">
            <a:extLst>
              <a:ext uri="{FF2B5EF4-FFF2-40B4-BE49-F238E27FC236}">
                <a16:creationId xmlns:a16="http://schemas.microsoft.com/office/drawing/2014/main" id="{F934D891-BAC9-47E7-BA1E-AF218D066D7B}"/>
              </a:ext>
            </a:extLst>
          </p:cNvPr>
          <p:cNvGrpSpPr>
            <a:grpSpLocks noChangeAspect="1"/>
          </p:cNvGrpSpPr>
          <p:nvPr/>
        </p:nvGrpSpPr>
        <p:grpSpPr>
          <a:xfrm>
            <a:off x="6231680" y="1605013"/>
            <a:ext cx="2628000" cy="3884126"/>
            <a:chOff x="5148983" y="1605015"/>
            <a:chExt cx="2304000" cy="3405267"/>
          </a:xfrm>
        </p:grpSpPr>
        <p:sp>
          <p:nvSpPr>
            <p:cNvPr id="63" name="Rectangle 62">
              <a:extLst>
                <a:ext uri="{FF2B5EF4-FFF2-40B4-BE49-F238E27FC236}">
                  <a16:creationId xmlns:a16="http://schemas.microsoft.com/office/drawing/2014/main" id="{FA7E5D66-BCF5-4B75-8A9C-9CE8AC5BAF87}"/>
                </a:ext>
              </a:extLst>
            </p:cNvPr>
            <p:cNvSpPr/>
            <p:nvPr/>
          </p:nvSpPr>
          <p:spPr>
            <a:xfrm>
              <a:off x="5230205" y="1605015"/>
              <a:ext cx="2160000" cy="2160000"/>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2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sp>
          <p:nvSpPr>
            <p:cNvPr id="106" name="Rectangle 105">
              <a:extLst>
                <a:ext uri="{FF2B5EF4-FFF2-40B4-BE49-F238E27FC236}">
                  <a16:creationId xmlns:a16="http://schemas.microsoft.com/office/drawing/2014/main" id="{3D92AD10-4EE2-3141-97CA-58761C18C0E4}"/>
                </a:ext>
              </a:extLst>
            </p:cNvPr>
            <p:cNvSpPr/>
            <p:nvPr/>
          </p:nvSpPr>
          <p:spPr>
            <a:xfrm>
              <a:off x="5215978" y="3765013"/>
              <a:ext cx="2156623" cy="1065269"/>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r>
                <a:rPr lang="en-US" b="1" kern="0">
                  <a:solidFill>
                    <a:srgbClr val="00AFF0"/>
                  </a:solidFill>
                  <a:latin typeface="Arial" panose="020B0604020202020204" pitchFamily="34" charset="0"/>
                  <a:ea typeface="ＭＳ Ｐゴシック"/>
                  <a:cs typeface="Arial" panose="020B0604020202020204" pitchFamily="34" charset="0"/>
                </a:rPr>
                <a:t>Ashley Adams</a:t>
              </a:r>
            </a:p>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br>
                <a:rPr kumimoji="0" lang="en-US" sz="9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br>
              <a:r>
                <a:rPr kumimoji="0" lang="en-US" sz="14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Codes Change Lead</a:t>
              </a:r>
            </a:p>
          </p:txBody>
        </p:sp>
        <p:pic>
          <p:nvPicPr>
            <p:cNvPr id="2" name="Picture 1">
              <a:extLst>
                <a:ext uri="{FF2B5EF4-FFF2-40B4-BE49-F238E27FC236}">
                  <a16:creationId xmlns:a16="http://schemas.microsoft.com/office/drawing/2014/main" id="{13A8907F-DA2C-47F9-B701-887289E997C2}"/>
                </a:ext>
              </a:extLst>
            </p:cNvPr>
            <p:cNvPicPr>
              <a:picLocks noChangeAspect="1"/>
            </p:cNvPicPr>
            <p:nvPr/>
          </p:nvPicPr>
          <p:blipFill>
            <a:blip r:embed="rId6"/>
            <a:stretch>
              <a:fillRect/>
            </a:stretch>
          </p:blipFill>
          <p:spPr>
            <a:xfrm>
              <a:off x="5410776" y="1803015"/>
              <a:ext cx="1798858" cy="1764000"/>
            </a:xfrm>
            <a:prstGeom prst="rect">
              <a:avLst/>
            </a:prstGeom>
          </p:spPr>
        </p:pic>
        <p:grpSp>
          <p:nvGrpSpPr>
            <p:cNvPr id="71" name="Group 70">
              <a:extLst>
                <a:ext uri="{FF2B5EF4-FFF2-40B4-BE49-F238E27FC236}">
                  <a16:creationId xmlns:a16="http://schemas.microsoft.com/office/drawing/2014/main" id="{7F30C9F2-4C44-4EC1-9C97-F6DFDE2BC92D}"/>
                </a:ext>
              </a:extLst>
            </p:cNvPr>
            <p:cNvGrpSpPr/>
            <p:nvPr/>
          </p:nvGrpSpPr>
          <p:grpSpPr>
            <a:xfrm>
              <a:off x="5148983" y="4650282"/>
              <a:ext cx="2304000" cy="360000"/>
              <a:chOff x="498641" y="3903046"/>
              <a:chExt cx="1892171" cy="264929"/>
            </a:xfrm>
          </p:grpSpPr>
          <p:cxnSp>
            <p:nvCxnSpPr>
              <p:cNvPr id="72" name="Straight Connector 71">
                <a:extLst>
                  <a:ext uri="{FF2B5EF4-FFF2-40B4-BE49-F238E27FC236}">
                    <a16:creationId xmlns:a16="http://schemas.microsoft.com/office/drawing/2014/main" id="{B4765EC1-0A98-454F-8271-C56241B0F860}"/>
                  </a:ext>
                </a:extLst>
              </p:cNvPr>
              <p:cNvCxnSpPr/>
              <p:nvPr/>
            </p:nvCxnSpPr>
            <p:spPr bwMode="auto">
              <a:xfrm>
                <a:off x="498641" y="4161311"/>
                <a:ext cx="1892171" cy="0"/>
              </a:xfrm>
              <a:prstGeom prst="line">
                <a:avLst/>
              </a:prstGeom>
              <a:solidFill>
                <a:schemeClr val="accent1"/>
              </a:solidFill>
              <a:ln w="38100"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3" name="Straight Connector 72">
                <a:extLst>
                  <a:ext uri="{FF2B5EF4-FFF2-40B4-BE49-F238E27FC236}">
                    <a16:creationId xmlns:a16="http://schemas.microsoft.com/office/drawing/2014/main" id="{C8B9812C-823B-484B-A3DB-DCDD56F7CE4D}"/>
                  </a:ext>
                </a:extLst>
              </p:cNvPr>
              <p:cNvCxnSpPr/>
              <p:nvPr/>
            </p:nvCxnSpPr>
            <p:spPr bwMode="auto">
              <a:xfrm flipV="1">
                <a:off x="508281" y="3903046"/>
                <a:ext cx="0" cy="264929"/>
              </a:xfrm>
              <a:prstGeom prst="line">
                <a:avLst/>
              </a:prstGeom>
              <a:solidFill>
                <a:schemeClr val="accent1"/>
              </a:solidFill>
              <a:ln w="38100"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74" name="Straight Connector 73">
                <a:extLst>
                  <a:ext uri="{FF2B5EF4-FFF2-40B4-BE49-F238E27FC236}">
                    <a16:creationId xmlns:a16="http://schemas.microsoft.com/office/drawing/2014/main" id="{028041AF-E2F4-4774-8BAF-3790D9A954FC}"/>
                  </a:ext>
                </a:extLst>
              </p:cNvPr>
              <p:cNvCxnSpPr/>
              <p:nvPr/>
            </p:nvCxnSpPr>
            <p:spPr bwMode="auto">
              <a:xfrm flipV="1">
                <a:off x="2390812" y="3903046"/>
                <a:ext cx="0" cy="264929"/>
              </a:xfrm>
              <a:prstGeom prst="line">
                <a:avLst/>
              </a:prstGeom>
              <a:solidFill>
                <a:schemeClr val="accent1"/>
              </a:solidFill>
              <a:ln w="38100"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spTree>
    <p:extLst>
      <p:ext uri="{BB962C8B-B14F-4D97-AF65-F5344CB8AC3E}">
        <p14:creationId xmlns:p14="http://schemas.microsoft.com/office/powerpoint/2010/main" val="2127588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5AB2933B-0DC4-6545-A106-D0B61A3EABE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232758" y="89274"/>
            <a:ext cx="2770496" cy="651153"/>
          </a:xfrm>
          <a:prstGeom prst="rect">
            <a:avLst/>
          </a:prstGeom>
        </p:spPr>
      </p:pic>
      <p:sp>
        <p:nvSpPr>
          <p:cNvPr id="9" name="Rectangle 8">
            <a:extLst>
              <a:ext uri="{FF2B5EF4-FFF2-40B4-BE49-F238E27FC236}">
                <a16:creationId xmlns:a16="http://schemas.microsoft.com/office/drawing/2014/main" id="{3A803E8D-1AAC-354D-89AF-DFF2C9A3001E}"/>
              </a:ext>
            </a:extLst>
          </p:cNvPr>
          <p:cNvSpPr/>
          <p:nvPr/>
        </p:nvSpPr>
        <p:spPr>
          <a:xfrm>
            <a:off x="109181" y="719819"/>
            <a:ext cx="11533757" cy="317033"/>
          </a:xfrm>
          <a:prstGeom prst="rect">
            <a:avLst/>
          </a:prstGeom>
          <a:noFill/>
          <a:ln w="12700">
            <a:noFill/>
          </a:ln>
        </p:spPr>
        <p:txBody>
          <a:bodyPr wrap="square" lIns="121920" tIns="60960" rIns="121920" bIns="60960" anchor="ctr">
            <a:noAutofit/>
          </a:bodyPr>
          <a:lstStyle/>
          <a:p>
            <a:pPr defTabSz="914354" fontAlgn="base">
              <a:spcBef>
                <a:spcPct val="0"/>
              </a:spcBef>
              <a:spcAft>
                <a:spcPct val="0"/>
              </a:spcAft>
              <a:defRPr/>
            </a:pPr>
            <a:r>
              <a:rPr lang="en-GB" sz="2800" b="1">
                <a:solidFill>
                  <a:srgbClr val="0073CD"/>
                </a:solidFill>
                <a:latin typeface="Arial" pitchFamily="34" charset="0"/>
                <a:ea typeface="ＭＳ Ｐゴシック"/>
                <a:cs typeface="Arial"/>
              </a:rPr>
              <a:t>Role of Gas in the UK</a:t>
            </a:r>
          </a:p>
        </p:txBody>
      </p:sp>
      <p:pic>
        <p:nvPicPr>
          <p:cNvPr id="100" name="Picture 99">
            <a:extLst>
              <a:ext uri="{FF2B5EF4-FFF2-40B4-BE49-F238E27FC236}">
                <a16:creationId xmlns:a16="http://schemas.microsoft.com/office/drawing/2014/main" id="{CC2ED703-86E3-744D-AC17-2D7CCECBAA45}"/>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l="10682" t="5285" r="13441" b="6196"/>
          <a:stretch/>
        </p:blipFill>
        <p:spPr>
          <a:xfrm>
            <a:off x="5566682" y="89274"/>
            <a:ext cx="4805407" cy="6697550"/>
          </a:xfrm>
          <a:prstGeom prst="rect">
            <a:avLst/>
          </a:prstGeom>
        </p:spPr>
      </p:pic>
      <p:grpSp>
        <p:nvGrpSpPr>
          <p:cNvPr id="170" name="Group 169">
            <a:extLst>
              <a:ext uri="{FF2B5EF4-FFF2-40B4-BE49-F238E27FC236}">
                <a16:creationId xmlns:a16="http://schemas.microsoft.com/office/drawing/2014/main" id="{7DAB95BE-6830-0B44-B99B-954B1E15F8E5}"/>
              </a:ext>
            </a:extLst>
          </p:cNvPr>
          <p:cNvGrpSpPr/>
          <p:nvPr/>
        </p:nvGrpSpPr>
        <p:grpSpPr>
          <a:xfrm>
            <a:off x="8614668" y="1403214"/>
            <a:ext cx="3484047" cy="2408530"/>
            <a:chOff x="10927022" y="1036852"/>
            <a:chExt cx="3484047" cy="2408530"/>
          </a:xfrm>
        </p:grpSpPr>
        <p:sp>
          <p:nvSpPr>
            <p:cNvPr id="108" name="Rectangle 107">
              <a:extLst>
                <a:ext uri="{FF2B5EF4-FFF2-40B4-BE49-F238E27FC236}">
                  <a16:creationId xmlns:a16="http://schemas.microsoft.com/office/drawing/2014/main" id="{074A31E8-0CFD-D847-8E08-8F7A7A3861A7}"/>
                </a:ext>
              </a:extLst>
            </p:cNvPr>
            <p:cNvSpPr/>
            <p:nvPr/>
          </p:nvSpPr>
          <p:spPr>
            <a:xfrm>
              <a:off x="10927022" y="1036852"/>
              <a:ext cx="1629295" cy="451572"/>
            </a:xfrm>
            <a:prstGeom prst="rect">
              <a:avLst/>
            </a:prstGeom>
            <a:noFill/>
            <a:ln w="12700">
              <a:noFill/>
            </a:ln>
          </p:spPr>
          <p:txBody>
            <a:bodyPr wrap="square" anchor="ctr">
              <a:noAutofit/>
            </a:bodyPr>
            <a:lstStyle/>
            <a:p>
              <a:pPr algn="r" defTabSz="914377" fontAlgn="base">
                <a:spcBef>
                  <a:spcPct val="0"/>
                </a:spcBef>
                <a:spcAft>
                  <a:spcPct val="0"/>
                </a:spcAft>
              </a:pPr>
              <a:r>
                <a:rPr lang="en-GB" sz="2667" b="1">
                  <a:solidFill>
                    <a:srgbClr val="00AFF0"/>
                  </a:solidFill>
                  <a:latin typeface="Arial"/>
                  <a:ea typeface="ＭＳ Ｐゴシック" pitchFamily="34" charset="-128"/>
                </a:rPr>
                <a:t>7,600km</a:t>
              </a:r>
            </a:p>
          </p:txBody>
        </p:sp>
        <p:sp>
          <p:nvSpPr>
            <p:cNvPr id="109" name="Rectangle 108">
              <a:extLst>
                <a:ext uri="{FF2B5EF4-FFF2-40B4-BE49-F238E27FC236}">
                  <a16:creationId xmlns:a16="http://schemas.microsoft.com/office/drawing/2014/main" id="{D7A10E59-51B0-8D4D-8F2B-F6441C81847F}"/>
                </a:ext>
              </a:extLst>
            </p:cNvPr>
            <p:cNvSpPr/>
            <p:nvPr/>
          </p:nvSpPr>
          <p:spPr>
            <a:xfrm>
              <a:off x="12445838" y="1036852"/>
              <a:ext cx="1965231" cy="451572"/>
            </a:xfrm>
            <a:prstGeom prst="rect">
              <a:avLst/>
            </a:prstGeom>
            <a:noFill/>
            <a:ln w="12700">
              <a:noFill/>
            </a:ln>
          </p:spPr>
          <p:txBody>
            <a:bodyPr wrap="square" anchor="ctr">
              <a:noAutofit/>
            </a:bodyPr>
            <a:lstStyle/>
            <a:p>
              <a:pPr defTabSz="914377" fontAlgn="base">
                <a:spcBef>
                  <a:spcPct val="0"/>
                </a:spcBef>
                <a:spcAft>
                  <a:spcPct val="0"/>
                </a:spcAft>
              </a:pPr>
              <a:r>
                <a:rPr lang="en-GB" sz="1200" b="1">
                  <a:solidFill>
                    <a:srgbClr val="55555A"/>
                  </a:solidFill>
                  <a:latin typeface="Arial"/>
                  <a:ea typeface="ＭＳ Ｐゴシック" pitchFamily="34" charset="-128"/>
                </a:rPr>
                <a:t>high-pressure pipe</a:t>
              </a:r>
            </a:p>
          </p:txBody>
        </p:sp>
        <p:sp>
          <p:nvSpPr>
            <p:cNvPr id="110" name="Rectangle 109">
              <a:extLst>
                <a:ext uri="{FF2B5EF4-FFF2-40B4-BE49-F238E27FC236}">
                  <a16:creationId xmlns:a16="http://schemas.microsoft.com/office/drawing/2014/main" id="{A4EF7CA0-F835-734E-9450-D37A8D362943}"/>
                </a:ext>
              </a:extLst>
            </p:cNvPr>
            <p:cNvSpPr/>
            <p:nvPr/>
          </p:nvSpPr>
          <p:spPr>
            <a:xfrm>
              <a:off x="10927022" y="1538959"/>
              <a:ext cx="1629295" cy="451572"/>
            </a:xfrm>
            <a:prstGeom prst="rect">
              <a:avLst/>
            </a:prstGeom>
            <a:noFill/>
            <a:ln w="12700">
              <a:noFill/>
            </a:ln>
          </p:spPr>
          <p:txBody>
            <a:bodyPr wrap="square" anchor="ctr">
              <a:noAutofit/>
            </a:bodyPr>
            <a:lstStyle/>
            <a:p>
              <a:pPr algn="r" defTabSz="914377" fontAlgn="base">
                <a:spcBef>
                  <a:spcPct val="0"/>
                </a:spcBef>
                <a:spcAft>
                  <a:spcPct val="0"/>
                </a:spcAft>
              </a:pPr>
              <a:r>
                <a:rPr lang="en-GB" sz="2667" b="1">
                  <a:solidFill>
                    <a:srgbClr val="00AFF0"/>
                  </a:solidFill>
                  <a:latin typeface="Arial"/>
                  <a:ea typeface="ＭＳ Ｐゴシック" pitchFamily="34" charset="-128"/>
                </a:rPr>
                <a:t>94 bar</a:t>
              </a:r>
            </a:p>
          </p:txBody>
        </p:sp>
        <p:sp>
          <p:nvSpPr>
            <p:cNvPr id="111" name="Rectangle 110">
              <a:extLst>
                <a:ext uri="{FF2B5EF4-FFF2-40B4-BE49-F238E27FC236}">
                  <a16:creationId xmlns:a16="http://schemas.microsoft.com/office/drawing/2014/main" id="{C22C21A3-644F-AD46-8F69-6ED757C37F92}"/>
                </a:ext>
              </a:extLst>
            </p:cNvPr>
            <p:cNvSpPr/>
            <p:nvPr/>
          </p:nvSpPr>
          <p:spPr>
            <a:xfrm>
              <a:off x="12445838" y="1538959"/>
              <a:ext cx="1965231" cy="451572"/>
            </a:xfrm>
            <a:prstGeom prst="rect">
              <a:avLst/>
            </a:prstGeom>
            <a:noFill/>
            <a:ln w="12700">
              <a:noFill/>
            </a:ln>
          </p:spPr>
          <p:txBody>
            <a:bodyPr wrap="square" anchor="ctr">
              <a:noAutofit/>
            </a:bodyPr>
            <a:lstStyle/>
            <a:p>
              <a:pPr defTabSz="914377" fontAlgn="base">
                <a:spcBef>
                  <a:spcPct val="0"/>
                </a:spcBef>
                <a:spcAft>
                  <a:spcPct val="0"/>
                </a:spcAft>
              </a:pPr>
              <a:r>
                <a:rPr lang="en-GB" sz="1200" b="1">
                  <a:solidFill>
                    <a:srgbClr val="55555A"/>
                  </a:solidFill>
                  <a:latin typeface="Arial"/>
                  <a:ea typeface="ＭＳ Ｐゴシック" pitchFamily="34" charset="-128"/>
                </a:rPr>
                <a:t>maximum pressure on the network</a:t>
              </a:r>
            </a:p>
          </p:txBody>
        </p:sp>
        <p:sp>
          <p:nvSpPr>
            <p:cNvPr id="112" name="Rectangle 111">
              <a:extLst>
                <a:ext uri="{FF2B5EF4-FFF2-40B4-BE49-F238E27FC236}">
                  <a16:creationId xmlns:a16="http://schemas.microsoft.com/office/drawing/2014/main" id="{DB31A891-D603-E94C-93E2-A76924847A08}"/>
                </a:ext>
              </a:extLst>
            </p:cNvPr>
            <p:cNvSpPr/>
            <p:nvPr/>
          </p:nvSpPr>
          <p:spPr>
            <a:xfrm>
              <a:off x="10927022" y="2038490"/>
              <a:ext cx="1629295" cy="451572"/>
            </a:xfrm>
            <a:prstGeom prst="rect">
              <a:avLst/>
            </a:prstGeom>
            <a:noFill/>
            <a:ln w="12700">
              <a:noFill/>
            </a:ln>
          </p:spPr>
          <p:txBody>
            <a:bodyPr wrap="square" anchor="ctr">
              <a:noAutofit/>
            </a:bodyPr>
            <a:lstStyle/>
            <a:p>
              <a:pPr algn="r" defTabSz="914377" fontAlgn="base">
                <a:spcBef>
                  <a:spcPct val="0"/>
                </a:spcBef>
                <a:spcAft>
                  <a:spcPct val="0"/>
                </a:spcAft>
              </a:pPr>
              <a:r>
                <a:rPr lang="en-GB" sz="2667" b="1">
                  <a:solidFill>
                    <a:srgbClr val="00AFF0"/>
                  </a:solidFill>
                  <a:latin typeface="Arial"/>
                  <a:ea typeface="ＭＳ Ｐゴシック" pitchFamily="34" charset="-128"/>
                </a:rPr>
                <a:t>24</a:t>
              </a:r>
            </a:p>
          </p:txBody>
        </p:sp>
        <p:sp>
          <p:nvSpPr>
            <p:cNvPr id="113" name="Rectangle 112">
              <a:extLst>
                <a:ext uri="{FF2B5EF4-FFF2-40B4-BE49-F238E27FC236}">
                  <a16:creationId xmlns:a16="http://schemas.microsoft.com/office/drawing/2014/main" id="{B2CB8FD8-C860-784D-9793-0A0451FE7E86}"/>
                </a:ext>
              </a:extLst>
            </p:cNvPr>
            <p:cNvSpPr/>
            <p:nvPr/>
          </p:nvSpPr>
          <p:spPr>
            <a:xfrm>
              <a:off x="12445838" y="2038490"/>
              <a:ext cx="1965231" cy="451572"/>
            </a:xfrm>
            <a:prstGeom prst="rect">
              <a:avLst/>
            </a:prstGeom>
            <a:noFill/>
            <a:ln w="12700">
              <a:noFill/>
            </a:ln>
          </p:spPr>
          <p:txBody>
            <a:bodyPr wrap="square" anchor="ctr">
              <a:noAutofit/>
            </a:bodyPr>
            <a:lstStyle/>
            <a:p>
              <a:pPr defTabSz="914377" fontAlgn="base">
                <a:spcBef>
                  <a:spcPct val="0"/>
                </a:spcBef>
                <a:spcAft>
                  <a:spcPct val="0"/>
                </a:spcAft>
              </a:pPr>
              <a:r>
                <a:rPr lang="en-GB" sz="1200" b="1">
                  <a:solidFill>
                    <a:srgbClr val="55555A"/>
                  </a:solidFill>
                  <a:latin typeface="Arial"/>
                  <a:ea typeface="ＭＳ Ｐゴシック" pitchFamily="34" charset="-128"/>
                </a:rPr>
                <a:t>compressor stations</a:t>
              </a:r>
            </a:p>
          </p:txBody>
        </p:sp>
        <p:sp>
          <p:nvSpPr>
            <p:cNvPr id="114" name="Rectangle 113">
              <a:extLst>
                <a:ext uri="{FF2B5EF4-FFF2-40B4-BE49-F238E27FC236}">
                  <a16:creationId xmlns:a16="http://schemas.microsoft.com/office/drawing/2014/main" id="{E897A538-0B10-844C-91ED-1A783BE56478}"/>
                </a:ext>
              </a:extLst>
            </p:cNvPr>
            <p:cNvSpPr/>
            <p:nvPr/>
          </p:nvSpPr>
          <p:spPr>
            <a:xfrm>
              <a:off x="10927022" y="2538020"/>
              <a:ext cx="1629295" cy="451572"/>
            </a:xfrm>
            <a:prstGeom prst="rect">
              <a:avLst/>
            </a:prstGeom>
            <a:noFill/>
            <a:ln w="12700">
              <a:noFill/>
            </a:ln>
          </p:spPr>
          <p:txBody>
            <a:bodyPr wrap="square" anchor="ctr">
              <a:noAutofit/>
            </a:bodyPr>
            <a:lstStyle/>
            <a:p>
              <a:pPr algn="r" defTabSz="914377" fontAlgn="base">
                <a:spcBef>
                  <a:spcPct val="0"/>
                </a:spcBef>
                <a:spcAft>
                  <a:spcPct val="0"/>
                </a:spcAft>
              </a:pPr>
              <a:r>
                <a:rPr lang="en-GB" sz="2667" b="1">
                  <a:solidFill>
                    <a:srgbClr val="00AFF0"/>
                  </a:solidFill>
                  <a:latin typeface="Arial"/>
                  <a:ea typeface="ＭＳ Ｐゴシック" pitchFamily="34" charset="-128"/>
                </a:rPr>
                <a:t>504</a:t>
              </a:r>
            </a:p>
          </p:txBody>
        </p:sp>
        <p:sp>
          <p:nvSpPr>
            <p:cNvPr id="115" name="Rectangle 114">
              <a:extLst>
                <a:ext uri="{FF2B5EF4-FFF2-40B4-BE49-F238E27FC236}">
                  <a16:creationId xmlns:a16="http://schemas.microsoft.com/office/drawing/2014/main" id="{083E3006-7A4C-DE40-8086-D8B40A556768}"/>
                </a:ext>
              </a:extLst>
            </p:cNvPr>
            <p:cNvSpPr/>
            <p:nvPr/>
          </p:nvSpPr>
          <p:spPr>
            <a:xfrm>
              <a:off x="12445838" y="2538020"/>
              <a:ext cx="1965231" cy="451572"/>
            </a:xfrm>
            <a:prstGeom prst="rect">
              <a:avLst/>
            </a:prstGeom>
            <a:noFill/>
            <a:ln w="12700">
              <a:noFill/>
            </a:ln>
          </p:spPr>
          <p:txBody>
            <a:bodyPr wrap="square" anchor="ctr">
              <a:noAutofit/>
            </a:bodyPr>
            <a:lstStyle/>
            <a:p>
              <a:pPr defTabSz="914377" fontAlgn="base">
                <a:spcBef>
                  <a:spcPct val="0"/>
                </a:spcBef>
                <a:spcAft>
                  <a:spcPct val="0"/>
                </a:spcAft>
              </a:pPr>
              <a:r>
                <a:rPr lang="en-GB" sz="1200" b="1">
                  <a:solidFill>
                    <a:srgbClr val="55555A"/>
                  </a:solidFill>
                  <a:latin typeface="Arial"/>
                  <a:ea typeface="ＭＳ Ｐゴシック" pitchFamily="34" charset="-128"/>
                </a:rPr>
                <a:t>above-ground installations</a:t>
              </a:r>
            </a:p>
          </p:txBody>
        </p:sp>
        <p:sp>
          <p:nvSpPr>
            <p:cNvPr id="116" name="Rectangle 115">
              <a:extLst>
                <a:ext uri="{FF2B5EF4-FFF2-40B4-BE49-F238E27FC236}">
                  <a16:creationId xmlns:a16="http://schemas.microsoft.com/office/drawing/2014/main" id="{7CDC9BA2-3C02-6B4E-9761-E22C33EF1CCC}"/>
                </a:ext>
              </a:extLst>
            </p:cNvPr>
            <p:cNvSpPr/>
            <p:nvPr/>
          </p:nvSpPr>
          <p:spPr>
            <a:xfrm>
              <a:off x="10927022" y="2993810"/>
              <a:ext cx="1629295" cy="451572"/>
            </a:xfrm>
            <a:prstGeom prst="rect">
              <a:avLst/>
            </a:prstGeom>
            <a:noFill/>
            <a:ln w="12700">
              <a:noFill/>
            </a:ln>
          </p:spPr>
          <p:txBody>
            <a:bodyPr wrap="square" anchor="ctr">
              <a:noAutofit/>
            </a:bodyPr>
            <a:lstStyle/>
            <a:p>
              <a:pPr algn="r" defTabSz="914377" fontAlgn="base">
                <a:spcBef>
                  <a:spcPct val="0"/>
                </a:spcBef>
                <a:spcAft>
                  <a:spcPct val="0"/>
                </a:spcAft>
              </a:pPr>
              <a:r>
                <a:rPr lang="en-GB" sz="2667" b="1">
                  <a:solidFill>
                    <a:srgbClr val="00AFF0"/>
                  </a:solidFill>
                  <a:latin typeface="Arial"/>
                  <a:ea typeface="ＭＳ Ｐゴシック" pitchFamily="34" charset="-128"/>
                </a:rPr>
                <a:t>8</a:t>
              </a:r>
            </a:p>
          </p:txBody>
        </p:sp>
        <p:sp>
          <p:nvSpPr>
            <p:cNvPr id="117" name="Rectangle 116">
              <a:extLst>
                <a:ext uri="{FF2B5EF4-FFF2-40B4-BE49-F238E27FC236}">
                  <a16:creationId xmlns:a16="http://schemas.microsoft.com/office/drawing/2014/main" id="{76EA1537-F1AE-B94A-9B82-5B0FDAE05ED9}"/>
                </a:ext>
              </a:extLst>
            </p:cNvPr>
            <p:cNvSpPr/>
            <p:nvPr/>
          </p:nvSpPr>
          <p:spPr>
            <a:xfrm>
              <a:off x="12445838" y="2993810"/>
              <a:ext cx="1965231" cy="451572"/>
            </a:xfrm>
            <a:prstGeom prst="rect">
              <a:avLst/>
            </a:prstGeom>
            <a:noFill/>
            <a:ln w="12700">
              <a:noFill/>
            </a:ln>
          </p:spPr>
          <p:txBody>
            <a:bodyPr wrap="square" anchor="ctr">
              <a:noAutofit/>
            </a:bodyPr>
            <a:lstStyle/>
            <a:p>
              <a:pPr defTabSz="914377" fontAlgn="base">
                <a:spcBef>
                  <a:spcPct val="0"/>
                </a:spcBef>
                <a:spcAft>
                  <a:spcPct val="0"/>
                </a:spcAft>
              </a:pPr>
              <a:r>
                <a:rPr lang="en-GB" sz="1200" b="1">
                  <a:solidFill>
                    <a:srgbClr val="55555A"/>
                  </a:solidFill>
                  <a:latin typeface="Arial"/>
                  <a:ea typeface="ＭＳ Ｐゴシック" pitchFamily="34" charset="-128"/>
                </a:rPr>
                <a:t>connected distribution</a:t>
              </a:r>
              <a:br>
                <a:rPr lang="en-GB" sz="1200" b="1">
                  <a:solidFill>
                    <a:srgbClr val="55555A"/>
                  </a:solidFill>
                  <a:latin typeface="Arial"/>
                  <a:ea typeface="ＭＳ Ｐゴシック" pitchFamily="34" charset="-128"/>
                </a:rPr>
              </a:br>
              <a:r>
                <a:rPr lang="en-GB" sz="1200" b="1">
                  <a:solidFill>
                    <a:srgbClr val="55555A"/>
                  </a:solidFill>
                  <a:latin typeface="Arial"/>
                  <a:ea typeface="ＭＳ Ｐゴシック" pitchFamily="34" charset="-128"/>
                </a:rPr>
                <a:t>networks</a:t>
              </a:r>
            </a:p>
          </p:txBody>
        </p:sp>
      </p:grpSp>
      <p:sp>
        <p:nvSpPr>
          <p:cNvPr id="118" name="Rectangle 117">
            <a:extLst>
              <a:ext uri="{FF2B5EF4-FFF2-40B4-BE49-F238E27FC236}">
                <a16:creationId xmlns:a16="http://schemas.microsoft.com/office/drawing/2014/main" id="{C2C6B716-FAF6-A142-8ECD-5F83250B6387}"/>
              </a:ext>
            </a:extLst>
          </p:cNvPr>
          <p:cNvSpPr/>
          <p:nvPr/>
        </p:nvSpPr>
        <p:spPr>
          <a:xfrm>
            <a:off x="140177" y="1307922"/>
            <a:ext cx="3406080" cy="402189"/>
          </a:xfrm>
          <a:prstGeom prst="rect">
            <a:avLst/>
          </a:prstGeom>
          <a:noFill/>
          <a:ln w="12700">
            <a:noFill/>
          </a:ln>
        </p:spPr>
        <p:txBody>
          <a:bodyPr wrap="square" anchor="t">
            <a:noAutofit/>
          </a:bodyPr>
          <a:lstStyle/>
          <a:p>
            <a:pPr defTabSz="914377" fontAlgn="base">
              <a:spcBef>
                <a:spcPct val="0"/>
              </a:spcBef>
              <a:spcAft>
                <a:spcPct val="0"/>
              </a:spcAft>
              <a:defRPr/>
            </a:pPr>
            <a:r>
              <a:rPr lang="en-GB" sz="1467" b="1">
                <a:solidFill>
                  <a:srgbClr val="00AFF0"/>
                </a:solidFill>
                <a:latin typeface="Arial" pitchFamily="34" charset="0"/>
                <a:ea typeface="ＭＳ Ｐゴシック" pitchFamily="34" charset="-128"/>
              </a:rPr>
              <a:t>Gas Demand in the UK today:</a:t>
            </a:r>
          </a:p>
        </p:txBody>
      </p:sp>
      <p:grpSp>
        <p:nvGrpSpPr>
          <p:cNvPr id="119" name="Group 118">
            <a:extLst>
              <a:ext uri="{FF2B5EF4-FFF2-40B4-BE49-F238E27FC236}">
                <a16:creationId xmlns:a16="http://schemas.microsoft.com/office/drawing/2014/main" id="{90793EFB-105A-3140-B7F6-456AE43C07C0}"/>
              </a:ext>
            </a:extLst>
          </p:cNvPr>
          <p:cNvGrpSpPr/>
          <p:nvPr/>
        </p:nvGrpSpPr>
        <p:grpSpPr>
          <a:xfrm>
            <a:off x="3662629" y="1656883"/>
            <a:ext cx="1775839" cy="4664180"/>
            <a:chOff x="2927690" y="1442253"/>
            <a:chExt cx="771001" cy="3298727"/>
          </a:xfrm>
        </p:grpSpPr>
        <p:grpSp>
          <p:nvGrpSpPr>
            <p:cNvPr id="120" name="Group 119">
              <a:extLst>
                <a:ext uri="{FF2B5EF4-FFF2-40B4-BE49-F238E27FC236}">
                  <a16:creationId xmlns:a16="http://schemas.microsoft.com/office/drawing/2014/main" id="{A131FE62-E18B-FE46-853B-C195AC56CD48}"/>
                </a:ext>
              </a:extLst>
            </p:cNvPr>
            <p:cNvGrpSpPr/>
            <p:nvPr/>
          </p:nvGrpSpPr>
          <p:grpSpPr>
            <a:xfrm>
              <a:off x="2927690" y="4457153"/>
              <a:ext cx="764766" cy="283827"/>
              <a:chOff x="2927690" y="4457153"/>
              <a:chExt cx="764766" cy="283827"/>
            </a:xfrm>
          </p:grpSpPr>
          <p:cxnSp>
            <p:nvCxnSpPr>
              <p:cNvPr id="132" name="Straight Connector 131">
                <a:extLst>
                  <a:ext uri="{FF2B5EF4-FFF2-40B4-BE49-F238E27FC236}">
                    <a16:creationId xmlns:a16="http://schemas.microsoft.com/office/drawing/2014/main" id="{0D179E93-983D-2348-A1A2-213D8F3458C1}"/>
                  </a:ext>
                </a:extLst>
              </p:cNvPr>
              <p:cNvCxnSpPr/>
              <p:nvPr/>
            </p:nvCxnSpPr>
            <p:spPr bwMode="auto">
              <a:xfrm>
                <a:off x="2927690" y="4733841"/>
                <a:ext cx="764766"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32">
                <a:extLst>
                  <a:ext uri="{FF2B5EF4-FFF2-40B4-BE49-F238E27FC236}">
                    <a16:creationId xmlns:a16="http://schemas.microsoft.com/office/drawing/2014/main" id="{1F6CEE47-A559-EA45-A8AF-BB117EF10060}"/>
                  </a:ext>
                </a:extLst>
              </p:cNvPr>
              <p:cNvCxnSpPr/>
              <p:nvPr/>
            </p:nvCxnSpPr>
            <p:spPr bwMode="auto">
              <a:xfrm flipV="1">
                <a:off x="2932831" y="4457153"/>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a:extLst>
                  <a:ext uri="{FF2B5EF4-FFF2-40B4-BE49-F238E27FC236}">
                    <a16:creationId xmlns:a16="http://schemas.microsoft.com/office/drawing/2014/main" id="{BDF894C1-DFF5-7144-9241-F1310ECF767A}"/>
                  </a:ext>
                </a:extLst>
              </p:cNvPr>
              <p:cNvCxnSpPr/>
              <p:nvPr/>
            </p:nvCxnSpPr>
            <p:spPr bwMode="auto">
              <a:xfrm flipV="1">
                <a:off x="3689088" y="4457153"/>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1" name="Group 120">
              <a:extLst>
                <a:ext uri="{FF2B5EF4-FFF2-40B4-BE49-F238E27FC236}">
                  <a16:creationId xmlns:a16="http://schemas.microsoft.com/office/drawing/2014/main" id="{39416724-DEA2-0943-8701-F4E1F2D059DD}"/>
                </a:ext>
              </a:extLst>
            </p:cNvPr>
            <p:cNvGrpSpPr/>
            <p:nvPr/>
          </p:nvGrpSpPr>
          <p:grpSpPr>
            <a:xfrm rot="5400000">
              <a:off x="1995496" y="3018965"/>
              <a:ext cx="2643542" cy="658983"/>
              <a:chOff x="4413257" y="4163381"/>
              <a:chExt cx="4350027" cy="658983"/>
            </a:xfrm>
          </p:grpSpPr>
          <p:sp>
            <p:nvSpPr>
              <p:cNvPr id="129" name="Rectangle 128">
                <a:extLst>
                  <a:ext uri="{FF2B5EF4-FFF2-40B4-BE49-F238E27FC236}">
                    <a16:creationId xmlns:a16="http://schemas.microsoft.com/office/drawing/2014/main" id="{E6E6DFAA-9396-7349-89F3-1D3717C1DA6A}"/>
                  </a:ext>
                </a:extLst>
              </p:cNvPr>
              <p:cNvSpPr/>
              <p:nvPr/>
            </p:nvSpPr>
            <p:spPr>
              <a:xfrm>
                <a:off x="4413257" y="4163381"/>
                <a:ext cx="1064706" cy="658978"/>
              </a:xfrm>
              <a:prstGeom prst="rect">
                <a:avLst/>
              </a:prstGeom>
              <a:solidFill>
                <a:srgbClr val="00148C"/>
              </a:solidFill>
              <a:ln w="12700">
                <a:noFill/>
              </a:ln>
            </p:spPr>
            <p:txBody>
              <a:bodyPr vert="vert270" wrap="square" anchor="ctr">
                <a:noAutofit/>
              </a:bodyPr>
              <a:lstStyle/>
              <a:p>
                <a:pPr algn="ctr" defTabSz="1219170" fontAlgn="base">
                  <a:spcBef>
                    <a:spcPct val="0"/>
                  </a:spcBef>
                  <a:spcAft>
                    <a:spcPts val="800"/>
                  </a:spcAft>
                  <a:buClr>
                    <a:srgbClr val="55555A"/>
                  </a:buClr>
                </a:pPr>
                <a:r>
                  <a:rPr lang="en-US" sz="1100" b="1" kern="0">
                    <a:solidFill>
                      <a:srgbClr val="FFFFFF"/>
                    </a:solidFill>
                    <a:latin typeface="Arial" panose="020B0604020202020204" pitchFamily="34" charset="0"/>
                    <a:ea typeface="ＭＳ Ｐゴシック"/>
                    <a:cs typeface="Arial" panose="020B0604020202020204" pitchFamily="34" charset="0"/>
                  </a:rPr>
                  <a:t>Power </a:t>
                </a:r>
                <a:br>
                  <a:rPr lang="en-US" sz="1100" b="1" kern="0">
                    <a:solidFill>
                      <a:srgbClr val="FFFFFF"/>
                    </a:solidFill>
                    <a:latin typeface="Arial" panose="020B0604020202020204" pitchFamily="34" charset="0"/>
                    <a:ea typeface="ＭＳ Ｐゴシック"/>
                    <a:cs typeface="Arial" panose="020B0604020202020204" pitchFamily="34" charset="0"/>
                  </a:rPr>
                </a:br>
                <a:r>
                  <a:rPr lang="en-US" sz="1100" b="1" kern="0">
                    <a:solidFill>
                      <a:srgbClr val="FFFFFF"/>
                    </a:solidFill>
                    <a:latin typeface="Arial" panose="020B0604020202020204" pitchFamily="34" charset="0"/>
                    <a:ea typeface="ＭＳ Ｐゴシック"/>
                    <a:cs typeface="Arial" panose="020B0604020202020204" pitchFamily="34" charset="0"/>
                  </a:rPr>
                  <a:t>Generation</a:t>
                </a:r>
              </a:p>
            </p:txBody>
          </p:sp>
          <p:sp>
            <p:nvSpPr>
              <p:cNvPr id="130" name="Rectangle 129">
                <a:extLst>
                  <a:ext uri="{FF2B5EF4-FFF2-40B4-BE49-F238E27FC236}">
                    <a16:creationId xmlns:a16="http://schemas.microsoft.com/office/drawing/2014/main" id="{867ED4EA-BCD6-364E-8AE2-948E678B9C92}"/>
                  </a:ext>
                </a:extLst>
              </p:cNvPr>
              <p:cNvSpPr/>
              <p:nvPr/>
            </p:nvSpPr>
            <p:spPr>
              <a:xfrm>
                <a:off x="6376513" y="4163383"/>
                <a:ext cx="1013884" cy="658978"/>
              </a:xfrm>
              <a:prstGeom prst="rect">
                <a:avLst/>
              </a:prstGeom>
              <a:solidFill>
                <a:srgbClr val="0073CD"/>
              </a:solidFill>
              <a:ln w="12700">
                <a:noFill/>
              </a:ln>
            </p:spPr>
            <p:txBody>
              <a:bodyPr vert="vert270" wrap="square" anchor="ctr">
                <a:noAutofit/>
              </a:bodyPr>
              <a:lstStyle/>
              <a:p>
                <a:pPr algn="ctr" defTabSz="1219170" fontAlgn="base">
                  <a:spcBef>
                    <a:spcPct val="0"/>
                  </a:spcBef>
                  <a:spcAft>
                    <a:spcPts val="800"/>
                  </a:spcAft>
                  <a:buClr>
                    <a:srgbClr val="55555A"/>
                  </a:buClr>
                </a:pPr>
                <a:r>
                  <a:rPr lang="en-US" sz="1100" b="1" kern="0">
                    <a:solidFill>
                      <a:srgbClr val="FFFFFF"/>
                    </a:solidFill>
                    <a:latin typeface="Arial" panose="020B0604020202020204" pitchFamily="34" charset="0"/>
                    <a:ea typeface="ＭＳ Ｐゴシック"/>
                    <a:cs typeface="Arial" panose="020B0604020202020204" pitchFamily="34" charset="0"/>
                  </a:rPr>
                  <a:t>Domestic </a:t>
                </a:r>
                <a:br>
                  <a:rPr lang="en-US" sz="1100" b="1" kern="0">
                    <a:solidFill>
                      <a:srgbClr val="FFFFFF"/>
                    </a:solidFill>
                    <a:latin typeface="Arial" panose="020B0604020202020204" pitchFamily="34" charset="0"/>
                    <a:ea typeface="ＭＳ Ｐゴシック"/>
                    <a:cs typeface="Arial" panose="020B0604020202020204" pitchFamily="34" charset="0"/>
                  </a:rPr>
                </a:br>
                <a:r>
                  <a:rPr lang="en-US" sz="1100" b="1" kern="0">
                    <a:solidFill>
                      <a:srgbClr val="FFFFFF"/>
                    </a:solidFill>
                    <a:latin typeface="Arial" panose="020B0604020202020204" pitchFamily="34" charset="0"/>
                    <a:ea typeface="ＭＳ Ｐゴシック"/>
                    <a:cs typeface="Arial" panose="020B0604020202020204" pitchFamily="34" charset="0"/>
                  </a:rPr>
                  <a:t>Use</a:t>
                </a:r>
              </a:p>
            </p:txBody>
          </p:sp>
          <p:sp>
            <p:nvSpPr>
              <p:cNvPr id="131" name="Rectangle 130">
                <a:extLst>
                  <a:ext uri="{FF2B5EF4-FFF2-40B4-BE49-F238E27FC236}">
                    <a16:creationId xmlns:a16="http://schemas.microsoft.com/office/drawing/2014/main" id="{54AAAB07-D901-004A-955A-660742BE6EC9}"/>
                  </a:ext>
                </a:extLst>
              </p:cNvPr>
              <p:cNvSpPr/>
              <p:nvPr/>
            </p:nvSpPr>
            <p:spPr>
              <a:xfrm>
                <a:off x="8095020" y="4163387"/>
                <a:ext cx="668264" cy="658977"/>
              </a:xfrm>
              <a:prstGeom prst="rect">
                <a:avLst/>
              </a:prstGeom>
              <a:solidFill>
                <a:srgbClr val="00AFF0"/>
              </a:solidFill>
              <a:ln w="12700">
                <a:noFill/>
              </a:ln>
            </p:spPr>
            <p:txBody>
              <a:bodyPr vert="vert270" wrap="square" anchor="ctr">
                <a:noAutofit/>
              </a:bodyPr>
              <a:lstStyle/>
              <a:p>
                <a:pPr algn="ctr" defTabSz="1219170" fontAlgn="base">
                  <a:spcBef>
                    <a:spcPct val="0"/>
                  </a:spcBef>
                  <a:spcAft>
                    <a:spcPts val="800"/>
                  </a:spcAft>
                  <a:buClr>
                    <a:srgbClr val="55555A"/>
                  </a:buClr>
                </a:pPr>
                <a:r>
                  <a:rPr lang="en-US" sz="1100" b="1" kern="0">
                    <a:solidFill>
                      <a:srgbClr val="FFFFFF"/>
                    </a:solidFill>
                    <a:latin typeface="Arial" panose="020B0604020202020204" pitchFamily="34" charset="0"/>
                    <a:ea typeface="ＭＳ Ｐゴシック"/>
                    <a:cs typeface="Arial" panose="020B0604020202020204" pitchFamily="34" charset="0"/>
                  </a:rPr>
                  <a:t>Industrial &amp; Commercial</a:t>
                </a:r>
              </a:p>
            </p:txBody>
          </p:sp>
        </p:grpSp>
        <p:sp>
          <p:nvSpPr>
            <p:cNvPr id="122" name="Rectangle 121">
              <a:extLst>
                <a:ext uri="{FF2B5EF4-FFF2-40B4-BE49-F238E27FC236}">
                  <a16:creationId xmlns:a16="http://schemas.microsoft.com/office/drawing/2014/main" id="{59BEB2D5-1E52-6747-8EEE-669A43B48595}"/>
                </a:ext>
              </a:extLst>
            </p:cNvPr>
            <p:cNvSpPr/>
            <p:nvPr/>
          </p:nvSpPr>
          <p:spPr>
            <a:xfrm rot="5400000">
              <a:off x="3002819" y="1496011"/>
              <a:ext cx="628896" cy="658978"/>
            </a:xfrm>
            <a:prstGeom prst="rect">
              <a:avLst/>
            </a:prstGeom>
            <a:solidFill>
              <a:srgbClr val="00148C"/>
            </a:solidFill>
            <a:ln w="12700">
              <a:noFill/>
            </a:ln>
          </p:spPr>
          <p:txBody>
            <a:bodyPr vert="vert270" wrap="square" anchor="ctr">
              <a:noAutofit/>
            </a:bodyPr>
            <a:lstStyle/>
            <a:p>
              <a:pPr algn="ctr" defTabSz="1219170" fontAlgn="base">
                <a:spcBef>
                  <a:spcPct val="0"/>
                </a:spcBef>
                <a:spcAft>
                  <a:spcPts val="800"/>
                </a:spcAft>
                <a:buClr>
                  <a:srgbClr val="55555A"/>
                </a:buClr>
              </a:pPr>
              <a:r>
                <a:rPr lang="en-US" sz="3200" b="1" kern="0">
                  <a:solidFill>
                    <a:srgbClr val="FFFFFF"/>
                  </a:solidFill>
                  <a:latin typeface="Arial" panose="020B0604020202020204" pitchFamily="34" charset="0"/>
                  <a:ea typeface="ＭＳ Ｐゴシック"/>
                  <a:cs typeface="Arial" panose="020B0604020202020204" pitchFamily="34" charset="0"/>
                </a:rPr>
                <a:t>39%</a:t>
              </a:r>
            </a:p>
          </p:txBody>
        </p:sp>
        <p:sp>
          <p:nvSpPr>
            <p:cNvPr id="123" name="Rectangle 122">
              <a:extLst>
                <a:ext uri="{FF2B5EF4-FFF2-40B4-BE49-F238E27FC236}">
                  <a16:creationId xmlns:a16="http://schemas.microsoft.com/office/drawing/2014/main" id="{C5587D05-A93C-D44D-9C3D-06CCD4F48C30}"/>
                </a:ext>
              </a:extLst>
            </p:cNvPr>
            <p:cNvSpPr/>
            <p:nvPr/>
          </p:nvSpPr>
          <p:spPr>
            <a:xfrm rot="5400000">
              <a:off x="3009196" y="2648452"/>
              <a:ext cx="616146" cy="658978"/>
            </a:xfrm>
            <a:prstGeom prst="rect">
              <a:avLst/>
            </a:prstGeom>
            <a:solidFill>
              <a:srgbClr val="0073CD"/>
            </a:solidFill>
            <a:ln w="12700">
              <a:noFill/>
            </a:ln>
          </p:spPr>
          <p:txBody>
            <a:bodyPr vert="vert270" wrap="square" anchor="ctr">
              <a:noAutofit/>
            </a:bodyPr>
            <a:lstStyle/>
            <a:p>
              <a:pPr algn="ctr" defTabSz="1219170" fontAlgn="base">
                <a:spcBef>
                  <a:spcPct val="0"/>
                </a:spcBef>
                <a:spcAft>
                  <a:spcPts val="800"/>
                </a:spcAft>
                <a:buClr>
                  <a:srgbClr val="55555A"/>
                </a:buClr>
              </a:pPr>
              <a:r>
                <a:rPr lang="en-US" sz="3200" b="1" kern="0">
                  <a:solidFill>
                    <a:srgbClr val="FFFFFF"/>
                  </a:solidFill>
                  <a:latin typeface="Arial" panose="020B0604020202020204" pitchFamily="34" charset="0"/>
                  <a:ea typeface="ＭＳ Ｐゴシック"/>
                  <a:cs typeface="Arial" panose="020B0604020202020204" pitchFamily="34" charset="0"/>
                </a:rPr>
                <a:t>38%</a:t>
              </a:r>
            </a:p>
          </p:txBody>
        </p:sp>
        <p:sp>
          <p:nvSpPr>
            <p:cNvPr id="124" name="Rectangle 123">
              <a:extLst>
                <a:ext uri="{FF2B5EF4-FFF2-40B4-BE49-F238E27FC236}">
                  <a16:creationId xmlns:a16="http://schemas.microsoft.com/office/drawing/2014/main" id="{5A342F68-4161-D041-A02C-7BA56CEC9E6D}"/>
                </a:ext>
              </a:extLst>
            </p:cNvPr>
            <p:cNvSpPr/>
            <p:nvPr/>
          </p:nvSpPr>
          <p:spPr>
            <a:xfrm rot="5400000">
              <a:off x="3099415" y="3716789"/>
              <a:ext cx="436690" cy="657976"/>
            </a:xfrm>
            <a:prstGeom prst="rect">
              <a:avLst/>
            </a:prstGeom>
            <a:solidFill>
              <a:srgbClr val="00AFF0"/>
            </a:solidFill>
            <a:ln w="12700">
              <a:noFill/>
            </a:ln>
          </p:spPr>
          <p:txBody>
            <a:bodyPr vert="vert270" wrap="square" anchor="ctr">
              <a:noAutofit/>
            </a:bodyPr>
            <a:lstStyle/>
            <a:p>
              <a:pPr algn="ctr" defTabSz="1219170" fontAlgn="base">
                <a:spcBef>
                  <a:spcPct val="0"/>
                </a:spcBef>
                <a:spcAft>
                  <a:spcPts val="800"/>
                </a:spcAft>
                <a:buClr>
                  <a:srgbClr val="55555A"/>
                </a:buClr>
              </a:pPr>
              <a:r>
                <a:rPr lang="en-US" sz="3200" b="1" kern="0">
                  <a:solidFill>
                    <a:srgbClr val="FFFFFF"/>
                  </a:solidFill>
                  <a:latin typeface="Arial" panose="020B0604020202020204" pitchFamily="34" charset="0"/>
                  <a:ea typeface="ＭＳ Ｐゴシック"/>
                  <a:cs typeface="Arial" panose="020B0604020202020204" pitchFamily="34" charset="0"/>
                </a:rPr>
                <a:t>23%</a:t>
              </a:r>
            </a:p>
          </p:txBody>
        </p:sp>
        <p:grpSp>
          <p:nvGrpSpPr>
            <p:cNvPr id="125" name="Group 124">
              <a:extLst>
                <a:ext uri="{FF2B5EF4-FFF2-40B4-BE49-F238E27FC236}">
                  <a16:creationId xmlns:a16="http://schemas.microsoft.com/office/drawing/2014/main" id="{80A3D638-C976-C24E-BE2C-EBF33466B0C4}"/>
                </a:ext>
              </a:extLst>
            </p:cNvPr>
            <p:cNvGrpSpPr/>
            <p:nvPr/>
          </p:nvGrpSpPr>
          <p:grpSpPr>
            <a:xfrm rot="10800000">
              <a:off x="2928450" y="1442253"/>
              <a:ext cx="770241" cy="283827"/>
              <a:chOff x="2922215" y="4457153"/>
              <a:chExt cx="770241" cy="283827"/>
            </a:xfrm>
          </p:grpSpPr>
          <p:cxnSp>
            <p:nvCxnSpPr>
              <p:cNvPr id="126" name="Straight Connector 125">
                <a:extLst>
                  <a:ext uri="{FF2B5EF4-FFF2-40B4-BE49-F238E27FC236}">
                    <a16:creationId xmlns:a16="http://schemas.microsoft.com/office/drawing/2014/main" id="{6F160310-2B45-0648-8DAB-E13F540A7CC1}"/>
                  </a:ext>
                </a:extLst>
              </p:cNvPr>
              <p:cNvCxnSpPr/>
              <p:nvPr/>
            </p:nvCxnSpPr>
            <p:spPr bwMode="auto">
              <a:xfrm>
                <a:off x="2927690" y="4733841"/>
                <a:ext cx="764766"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8C324D68-F82F-D440-B27D-21202C4DF7C5}"/>
                  </a:ext>
                </a:extLst>
              </p:cNvPr>
              <p:cNvCxnSpPr/>
              <p:nvPr/>
            </p:nvCxnSpPr>
            <p:spPr bwMode="auto">
              <a:xfrm flipV="1">
                <a:off x="2922215" y="4457153"/>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41CBABE1-E675-C34F-865F-0391A6A80F1A}"/>
                  </a:ext>
                </a:extLst>
              </p:cNvPr>
              <p:cNvCxnSpPr/>
              <p:nvPr/>
            </p:nvCxnSpPr>
            <p:spPr bwMode="auto">
              <a:xfrm flipV="1">
                <a:off x="3685196" y="4457153"/>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nvGrpSpPr>
          <p:cNvPr id="135" name="Group 134">
            <a:extLst>
              <a:ext uri="{FF2B5EF4-FFF2-40B4-BE49-F238E27FC236}">
                <a16:creationId xmlns:a16="http://schemas.microsoft.com/office/drawing/2014/main" id="{C3B6E68F-1452-5041-A68F-0C5DCE26CDEE}"/>
              </a:ext>
            </a:extLst>
          </p:cNvPr>
          <p:cNvGrpSpPr/>
          <p:nvPr/>
        </p:nvGrpSpPr>
        <p:grpSpPr>
          <a:xfrm>
            <a:off x="232758" y="1656130"/>
            <a:ext cx="3261599" cy="4672587"/>
            <a:chOff x="355285" y="1441721"/>
            <a:chExt cx="2446199" cy="3304673"/>
          </a:xfrm>
        </p:grpSpPr>
        <p:sp>
          <p:nvSpPr>
            <p:cNvPr id="136" name="Rectangle 135">
              <a:extLst>
                <a:ext uri="{FF2B5EF4-FFF2-40B4-BE49-F238E27FC236}">
                  <a16:creationId xmlns:a16="http://schemas.microsoft.com/office/drawing/2014/main" id="{F6DC1450-2ECA-3347-998D-FF93F2473F3B}"/>
                </a:ext>
              </a:extLst>
            </p:cNvPr>
            <p:cNvSpPr/>
            <p:nvPr/>
          </p:nvSpPr>
          <p:spPr>
            <a:xfrm>
              <a:off x="1286781" y="3791239"/>
              <a:ext cx="1444655" cy="862505"/>
            </a:xfrm>
            <a:prstGeom prst="rect">
              <a:avLst/>
            </a:prstGeom>
            <a:solidFill>
              <a:schemeClr val="bg1">
                <a:lumMod val="95000"/>
              </a:schemeClr>
            </a:solidFill>
            <a:ln w="12700">
              <a:noFill/>
            </a:ln>
          </p:spPr>
          <p:txBody>
            <a:bodyPr wrap="square" anchor="ctr">
              <a:noAutofit/>
            </a:bodyPr>
            <a:lstStyle/>
            <a:p>
              <a:pPr algn="ctr" defTabSz="914354" fontAlgn="base">
                <a:spcBef>
                  <a:spcPct val="0"/>
                </a:spcBef>
                <a:spcAft>
                  <a:spcPct val="0"/>
                </a:spcAft>
                <a:defRPr/>
              </a:pPr>
              <a:r>
                <a:rPr lang="en-GB" sz="3733" b="1">
                  <a:solidFill>
                    <a:srgbClr val="00AFF0"/>
                  </a:solidFill>
                  <a:latin typeface="Arial"/>
                  <a:ea typeface="ＭＳ Ｐゴシック" pitchFamily="34" charset="-128"/>
                </a:rPr>
                <a:t>881</a:t>
              </a:r>
              <a:r>
                <a:rPr lang="en-GB" sz="1867" b="1">
                  <a:solidFill>
                    <a:srgbClr val="00AFF0"/>
                  </a:solidFill>
                  <a:latin typeface="Arial"/>
                  <a:ea typeface="ＭＳ Ｐゴシック" pitchFamily="34" charset="-128"/>
                </a:rPr>
                <a:t>TWh</a:t>
              </a:r>
              <a:br>
                <a:rPr lang="en-GB" sz="933">
                  <a:solidFill>
                    <a:srgbClr val="55555A"/>
                  </a:solidFill>
                  <a:latin typeface="Arial"/>
                  <a:ea typeface="ＭＳ Ｐゴシック" pitchFamily="34" charset="-128"/>
                </a:rPr>
              </a:br>
              <a:r>
                <a:rPr lang="en-GB" sz="1200" b="1">
                  <a:solidFill>
                    <a:srgbClr val="55555A"/>
                  </a:solidFill>
                  <a:latin typeface="Arial"/>
                  <a:ea typeface="ＭＳ Ｐゴシック" pitchFamily="34" charset="-128"/>
                </a:rPr>
                <a:t>of energy is delivered by the NTS</a:t>
              </a:r>
              <a:endParaRPr lang="en-GB" sz="933" b="1">
                <a:solidFill>
                  <a:srgbClr val="55555A"/>
                </a:solidFill>
                <a:latin typeface="Arial"/>
                <a:ea typeface="ＭＳ Ｐゴシック" pitchFamily="34" charset="-128"/>
              </a:endParaRPr>
            </a:p>
          </p:txBody>
        </p:sp>
        <p:sp>
          <p:nvSpPr>
            <p:cNvPr id="137" name="Rectangle 136">
              <a:extLst>
                <a:ext uri="{FF2B5EF4-FFF2-40B4-BE49-F238E27FC236}">
                  <a16:creationId xmlns:a16="http://schemas.microsoft.com/office/drawing/2014/main" id="{83976F42-A333-7B49-8717-C5F666BA262E}"/>
                </a:ext>
              </a:extLst>
            </p:cNvPr>
            <p:cNvSpPr/>
            <p:nvPr/>
          </p:nvSpPr>
          <p:spPr>
            <a:xfrm>
              <a:off x="440601" y="3791620"/>
              <a:ext cx="901777" cy="867287"/>
            </a:xfrm>
            <a:prstGeom prst="rect">
              <a:avLst/>
            </a:prstGeom>
            <a:solidFill>
              <a:schemeClr val="bg1">
                <a:lumMod val="95000"/>
              </a:schemeClr>
            </a:solidFill>
            <a:ln w="12700">
              <a:noFill/>
            </a:ln>
          </p:spPr>
          <p:txBody>
            <a:bodyPr wrap="square" anchor="ctr">
              <a:noAutofit/>
            </a:bodyPr>
            <a:lstStyle/>
            <a:p>
              <a:pPr algn="ctr" defTabSz="914354" fontAlgn="base">
                <a:spcBef>
                  <a:spcPct val="0"/>
                </a:spcBef>
                <a:spcAft>
                  <a:spcPct val="0"/>
                </a:spcAft>
                <a:defRPr/>
              </a:pPr>
              <a:endParaRPr lang="en-GB" sz="1333" b="1">
                <a:solidFill>
                  <a:srgbClr val="55555A"/>
                </a:solidFill>
                <a:latin typeface="Arial"/>
                <a:ea typeface="ＭＳ Ｐゴシック" pitchFamily="34" charset="-128"/>
              </a:endParaRPr>
            </a:p>
          </p:txBody>
        </p:sp>
        <p:sp>
          <p:nvSpPr>
            <p:cNvPr id="138" name="Rectangle 137">
              <a:extLst>
                <a:ext uri="{FF2B5EF4-FFF2-40B4-BE49-F238E27FC236}">
                  <a16:creationId xmlns:a16="http://schemas.microsoft.com/office/drawing/2014/main" id="{895CA782-BAE7-334F-87F4-07C839C1F9F7}"/>
                </a:ext>
              </a:extLst>
            </p:cNvPr>
            <p:cNvSpPr/>
            <p:nvPr/>
          </p:nvSpPr>
          <p:spPr>
            <a:xfrm>
              <a:off x="1285847" y="2673590"/>
              <a:ext cx="1444655" cy="867283"/>
            </a:xfrm>
            <a:prstGeom prst="rect">
              <a:avLst/>
            </a:prstGeom>
            <a:solidFill>
              <a:schemeClr val="bg1">
                <a:lumMod val="95000"/>
              </a:schemeClr>
            </a:solidFill>
            <a:ln w="12700">
              <a:noFill/>
            </a:ln>
          </p:spPr>
          <p:txBody>
            <a:bodyPr wrap="square" anchor="ctr">
              <a:noAutofit/>
            </a:bodyPr>
            <a:lstStyle/>
            <a:p>
              <a:pPr algn="ctr" defTabSz="914354" fontAlgn="base">
                <a:spcBef>
                  <a:spcPct val="0"/>
                </a:spcBef>
                <a:spcAft>
                  <a:spcPct val="0"/>
                </a:spcAft>
                <a:defRPr/>
              </a:pPr>
              <a:r>
                <a:rPr lang="en-GB" sz="3733" b="1">
                  <a:solidFill>
                    <a:srgbClr val="00AFF0"/>
                  </a:solidFill>
                  <a:latin typeface="Arial"/>
                  <a:ea typeface="ＭＳ Ｐゴシック" pitchFamily="34" charset="-128"/>
                </a:rPr>
                <a:t>85%</a:t>
              </a:r>
              <a:br>
                <a:rPr lang="en-GB" sz="933">
                  <a:solidFill>
                    <a:srgbClr val="55555A"/>
                  </a:solidFill>
                  <a:latin typeface="Arial"/>
                  <a:ea typeface="ＭＳ Ｐゴシック" pitchFamily="34" charset="-128"/>
                </a:rPr>
              </a:br>
              <a:r>
                <a:rPr lang="en-GB" sz="1200" b="1">
                  <a:solidFill>
                    <a:srgbClr val="55555A"/>
                  </a:solidFill>
                  <a:latin typeface="Arial"/>
                  <a:ea typeface="ＭＳ Ｐゴシック" pitchFamily="34" charset="-128"/>
                </a:rPr>
                <a:t>households are using gas for heat</a:t>
              </a:r>
              <a:endParaRPr lang="en-GB" sz="933" b="1">
                <a:solidFill>
                  <a:srgbClr val="55555A"/>
                </a:solidFill>
                <a:latin typeface="Arial"/>
                <a:ea typeface="ＭＳ Ｐゴシック" pitchFamily="34" charset="-128"/>
              </a:endParaRPr>
            </a:p>
          </p:txBody>
        </p:sp>
        <p:sp>
          <p:nvSpPr>
            <p:cNvPr id="139" name="Rectangle 138">
              <a:extLst>
                <a:ext uri="{FF2B5EF4-FFF2-40B4-BE49-F238E27FC236}">
                  <a16:creationId xmlns:a16="http://schemas.microsoft.com/office/drawing/2014/main" id="{1B680328-8F09-FC42-A41D-33DE7B98F383}"/>
                </a:ext>
              </a:extLst>
            </p:cNvPr>
            <p:cNvSpPr/>
            <p:nvPr/>
          </p:nvSpPr>
          <p:spPr>
            <a:xfrm>
              <a:off x="441259" y="2673590"/>
              <a:ext cx="901777" cy="867287"/>
            </a:xfrm>
            <a:prstGeom prst="rect">
              <a:avLst/>
            </a:prstGeom>
            <a:solidFill>
              <a:schemeClr val="bg1">
                <a:lumMod val="95000"/>
              </a:schemeClr>
            </a:solidFill>
            <a:ln w="12700">
              <a:noFill/>
            </a:ln>
          </p:spPr>
          <p:txBody>
            <a:bodyPr wrap="square" anchor="ctr">
              <a:noAutofit/>
            </a:bodyPr>
            <a:lstStyle/>
            <a:p>
              <a:pPr algn="ctr" defTabSz="914354" fontAlgn="base">
                <a:spcBef>
                  <a:spcPct val="0"/>
                </a:spcBef>
                <a:spcAft>
                  <a:spcPct val="0"/>
                </a:spcAft>
                <a:defRPr/>
              </a:pPr>
              <a:endParaRPr lang="en-GB" sz="1333" b="1">
                <a:solidFill>
                  <a:srgbClr val="55555A"/>
                </a:solidFill>
                <a:latin typeface="Arial"/>
                <a:ea typeface="ＭＳ Ｐゴシック" pitchFamily="34" charset="-128"/>
              </a:endParaRPr>
            </a:p>
          </p:txBody>
        </p:sp>
        <p:sp>
          <p:nvSpPr>
            <p:cNvPr id="140" name="Rectangle 139">
              <a:extLst>
                <a:ext uri="{FF2B5EF4-FFF2-40B4-BE49-F238E27FC236}">
                  <a16:creationId xmlns:a16="http://schemas.microsoft.com/office/drawing/2014/main" id="{FD7A946A-2562-5142-8156-076F2682A1B8}"/>
                </a:ext>
              </a:extLst>
            </p:cNvPr>
            <p:cNvSpPr/>
            <p:nvPr/>
          </p:nvSpPr>
          <p:spPr>
            <a:xfrm>
              <a:off x="1287439" y="1527006"/>
              <a:ext cx="1444655" cy="867282"/>
            </a:xfrm>
            <a:prstGeom prst="rect">
              <a:avLst/>
            </a:prstGeom>
            <a:solidFill>
              <a:schemeClr val="bg1">
                <a:lumMod val="95000"/>
              </a:schemeClr>
            </a:solidFill>
            <a:ln w="12700">
              <a:noFill/>
            </a:ln>
          </p:spPr>
          <p:txBody>
            <a:bodyPr wrap="square" anchor="ctr">
              <a:noAutofit/>
            </a:bodyPr>
            <a:lstStyle/>
            <a:p>
              <a:pPr algn="ctr" defTabSz="914377" fontAlgn="base">
                <a:spcBef>
                  <a:spcPct val="0"/>
                </a:spcBef>
                <a:spcAft>
                  <a:spcPct val="0"/>
                </a:spcAft>
              </a:pPr>
              <a:r>
                <a:rPr lang="en-GB" sz="3733" b="1">
                  <a:solidFill>
                    <a:srgbClr val="00AFF0"/>
                  </a:solidFill>
                  <a:latin typeface="Arial"/>
                  <a:ea typeface="ＭＳ Ｐゴシック" pitchFamily="34" charset="-128"/>
                </a:rPr>
                <a:t>22m</a:t>
              </a:r>
              <a:br>
                <a:rPr lang="en-GB" sz="933">
                  <a:solidFill>
                    <a:srgbClr val="55555A"/>
                  </a:solidFill>
                  <a:latin typeface="Arial"/>
                  <a:ea typeface="ＭＳ Ｐゴシック" pitchFamily="34" charset="-128"/>
                </a:rPr>
              </a:br>
              <a:r>
                <a:rPr lang="en-GB" sz="1200" b="1">
                  <a:solidFill>
                    <a:srgbClr val="55555A"/>
                  </a:solidFill>
                  <a:latin typeface="Arial"/>
                  <a:ea typeface="ＭＳ Ｐゴシック" pitchFamily="34" charset="-128"/>
                </a:rPr>
                <a:t>gas customers </a:t>
              </a:r>
              <a:br>
                <a:rPr lang="en-GB" sz="1200" b="1">
                  <a:solidFill>
                    <a:srgbClr val="55555A"/>
                  </a:solidFill>
                  <a:latin typeface="Arial"/>
                  <a:ea typeface="ＭＳ Ｐゴシック" pitchFamily="34" charset="-128"/>
                </a:rPr>
              </a:br>
              <a:r>
                <a:rPr lang="en-GB" sz="1200" b="1">
                  <a:solidFill>
                    <a:srgbClr val="55555A"/>
                  </a:solidFill>
                  <a:latin typeface="Arial"/>
                  <a:ea typeface="ＭＳ Ｐゴシック" pitchFamily="34" charset="-128"/>
                </a:rPr>
                <a:t>across the UK</a:t>
              </a:r>
              <a:endParaRPr lang="en-GB" sz="933" b="1">
                <a:solidFill>
                  <a:srgbClr val="55555A"/>
                </a:solidFill>
                <a:latin typeface="Arial"/>
                <a:ea typeface="ＭＳ Ｐゴシック" pitchFamily="34" charset="-128"/>
              </a:endParaRPr>
            </a:p>
          </p:txBody>
        </p:sp>
        <p:sp>
          <p:nvSpPr>
            <p:cNvPr id="141" name="Rectangle 140">
              <a:extLst>
                <a:ext uri="{FF2B5EF4-FFF2-40B4-BE49-F238E27FC236}">
                  <a16:creationId xmlns:a16="http://schemas.microsoft.com/office/drawing/2014/main" id="{0B27F84B-D6F6-884C-9DA3-63C79AA24B80}"/>
                </a:ext>
              </a:extLst>
            </p:cNvPr>
            <p:cNvSpPr/>
            <p:nvPr/>
          </p:nvSpPr>
          <p:spPr>
            <a:xfrm>
              <a:off x="441259" y="1530690"/>
              <a:ext cx="901777" cy="867287"/>
            </a:xfrm>
            <a:prstGeom prst="rect">
              <a:avLst/>
            </a:prstGeom>
            <a:solidFill>
              <a:schemeClr val="bg1">
                <a:lumMod val="95000"/>
              </a:schemeClr>
            </a:solidFill>
            <a:ln w="12700">
              <a:noFill/>
            </a:ln>
          </p:spPr>
          <p:txBody>
            <a:bodyPr wrap="square" anchor="ctr">
              <a:noAutofit/>
            </a:bodyPr>
            <a:lstStyle/>
            <a:p>
              <a:pPr algn="ctr" defTabSz="914377" fontAlgn="base">
                <a:spcBef>
                  <a:spcPct val="0"/>
                </a:spcBef>
                <a:spcAft>
                  <a:spcPct val="0"/>
                </a:spcAft>
              </a:pPr>
              <a:endParaRPr lang="en-GB" sz="1333" b="1">
                <a:solidFill>
                  <a:srgbClr val="55555A"/>
                </a:solidFill>
                <a:latin typeface="Arial"/>
                <a:ea typeface="ＭＳ Ｐゴシック" pitchFamily="34" charset="-128"/>
              </a:endParaRPr>
            </a:p>
          </p:txBody>
        </p:sp>
        <p:grpSp>
          <p:nvGrpSpPr>
            <p:cNvPr id="142" name="Group 141">
              <a:extLst>
                <a:ext uri="{FF2B5EF4-FFF2-40B4-BE49-F238E27FC236}">
                  <a16:creationId xmlns:a16="http://schemas.microsoft.com/office/drawing/2014/main" id="{0C807D70-4E4F-4042-AEFE-3A2518DFC62E}"/>
                </a:ext>
              </a:extLst>
            </p:cNvPr>
            <p:cNvGrpSpPr/>
            <p:nvPr/>
          </p:nvGrpSpPr>
          <p:grpSpPr>
            <a:xfrm rot="5400000">
              <a:off x="-63709" y="1860717"/>
              <a:ext cx="1033182" cy="195194"/>
              <a:chOff x="301508" y="3212813"/>
              <a:chExt cx="778405" cy="283830"/>
            </a:xfrm>
          </p:grpSpPr>
          <p:cxnSp>
            <p:nvCxnSpPr>
              <p:cNvPr id="166" name="Straight Connector 165">
                <a:extLst>
                  <a:ext uri="{FF2B5EF4-FFF2-40B4-BE49-F238E27FC236}">
                    <a16:creationId xmlns:a16="http://schemas.microsoft.com/office/drawing/2014/main" id="{0E74F0DC-5BDF-4A44-87AF-CE7D4957E242}"/>
                  </a:ext>
                </a:extLst>
              </p:cNvPr>
              <p:cNvCxnSpPr/>
              <p:nvPr/>
            </p:nvCxnSpPr>
            <p:spPr bwMode="auto">
              <a:xfrm rot="16200000">
                <a:off x="690711" y="3100301"/>
                <a:ext cx="0" cy="77840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7" name="Straight Connector 166">
                <a:extLst>
                  <a:ext uri="{FF2B5EF4-FFF2-40B4-BE49-F238E27FC236}">
                    <a16:creationId xmlns:a16="http://schemas.microsoft.com/office/drawing/2014/main" id="{81EEF160-B48D-8E4F-8E1B-A7C0EA7A2E70}"/>
                  </a:ext>
                </a:extLst>
              </p:cNvPr>
              <p:cNvCxnSpPr/>
              <p:nvPr/>
            </p:nvCxnSpPr>
            <p:spPr bwMode="auto">
              <a:xfrm flipV="1">
                <a:off x="310965" y="3212815"/>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a:extLst>
                  <a:ext uri="{FF2B5EF4-FFF2-40B4-BE49-F238E27FC236}">
                    <a16:creationId xmlns:a16="http://schemas.microsoft.com/office/drawing/2014/main" id="{7309C630-8FD6-BC47-8667-C759C24AC46E}"/>
                  </a:ext>
                </a:extLst>
              </p:cNvPr>
              <p:cNvCxnSpPr/>
              <p:nvPr/>
            </p:nvCxnSpPr>
            <p:spPr bwMode="auto">
              <a:xfrm rot="16200000">
                <a:off x="930599" y="3354728"/>
                <a:ext cx="28383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3" name="Group 142">
              <a:extLst>
                <a:ext uri="{FF2B5EF4-FFF2-40B4-BE49-F238E27FC236}">
                  <a16:creationId xmlns:a16="http://schemas.microsoft.com/office/drawing/2014/main" id="{91965AA8-E9F6-F842-A46E-DF3921AB5888}"/>
                </a:ext>
              </a:extLst>
            </p:cNvPr>
            <p:cNvGrpSpPr/>
            <p:nvPr/>
          </p:nvGrpSpPr>
          <p:grpSpPr>
            <a:xfrm rot="16200000">
              <a:off x="2187296" y="1860715"/>
              <a:ext cx="1033182" cy="195194"/>
              <a:chOff x="301508" y="3212813"/>
              <a:chExt cx="778405" cy="283830"/>
            </a:xfrm>
          </p:grpSpPr>
          <p:cxnSp>
            <p:nvCxnSpPr>
              <p:cNvPr id="163" name="Straight Connector 162">
                <a:extLst>
                  <a:ext uri="{FF2B5EF4-FFF2-40B4-BE49-F238E27FC236}">
                    <a16:creationId xmlns:a16="http://schemas.microsoft.com/office/drawing/2014/main" id="{4E2FA925-9AB8-7A44-9075-80C2C96AD872}"/>
                  </a:ext>
                </a:extLst>
              </p:cNvPr>
              <p:cNvCxnSpPr/>
              <p:nvPr/>
            </p:nvCxnSpPr>
            <p:spPr bwMode="auto">
              <a:xfrm rot="16200000">
                <a:off x="690711" y="3100301"/>
                <a:ext cx="0" cy="77840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4" name="Straight Connector 163">
                <a:extLst>
                  <a:ext uri="{FF2B5EF4-FFF2-40B4-BE49-F238E27FC236}">
                    <a16:creationId xmlns:a16="http://schemas.microsoft.com/office/drawing/2014/main" id="{8818DD98-3B07-1D4C-BE80-BB04A2AEAD46}"/>
                  </a:ext>
                </a:extLst>
              </p:cNvPr>
              <p:cNvCxnSpPr/>
              <p:nvPr/>
            </p:nvCxnSpPr>
            <p:spPr bwMode="auto">
              <a:xfrm flipV="1">
                <a:off x="310965" y="3212815"/>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Connector 164">
                <a:extLst>
                  <a:ext uri="{FF2B5EF4-FFF2-40B4-BE49-F238E27FC236}">
                    <a16:creationId xmlns:a16="http://schemas.microsoft.com/office/drawing/2014/main" id="{FEF41C7C-5BFC-084D-95A3-076C446BDF16}"/>
                  </a:ext>
                </a:extLst>
              </p:cNvPr>
              <p:cNvCxnSpPr/>
              <p:nvPr/>
            </p:nvCxnSpPr>
            <p:spPr bwMode="auto">
              <a:xfrm rot="16200000">
                <a:off x="930599" y="3354728"/>
                <a:ext cx="28383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4" name="Group 143">
              <a:extLst>
                <a:ext uri="{FF2B5EF4-FFF2-40B4-BE49-F238E27FC236}">
                  <a16:creationId xmlns:a16="http://schemas.microsoft.com/office/drawing/2014/main" id="{6EC3CD0D-6978-9C4D-8E82-AA5461A38A94}"/>
                </a:ext>
              </a:extLst>
            </p:cNvPr>
            <p:cNvGrpSpPr/>
            <p:nvPr/>
          </p:nvGrpSpPr>
          <p:grpSpPr>
            <a:xfrm rot="5400000">
              <a:off x="-63708" y="3007444"/>
              <a:ext cx="1033182" cy="195194"/>
              <a:chOff x="301508" y="3212813"/>
              <a:chExt cx="778405" cy="283830"/>
            </a:xfrm>
          </p:grpSpPr>
          <p:cxnSp>
            <p:nvCxnSpPr>
              <p:cNvPr id="160" name="Straight Connector 159">
                <a:extLst>
                  <a:ext uri="{FF2B5EF4-FFF2-40B4-BE49-F238E27FC236}">
                    <a16:creationId xmlns:a16="http://schemas.microsoft.com/office/drawing/2014/main" id="{FC1E087B-63D8-1D4D-916D-1E08C130F369}"/>
                  </a:ext>
                </a:extLst>
              </p:cNvPr>
              <p:cNvCxnSpPr/>
              <p:nvPr/>
            </p:nvCxnSpPr>
            <p:spPr bwMode="auto">
              <a:xfrm rot="16200000">
                <a:off x="690711" y="3100301"/>
                <a:ext cx="0" cy="77840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Connector 160">
                <a:extLst>
                  <a:ext uri="{FF2B5EF4-FFF2-40B4-BE49-F238E27FC236}">
                    <a16:creationId xmlns:a16="http://schemas.microsoft.com/office/drawing/2014/main" id="{21680588-2816-F84D-B94D-68C228212638}"/>
                  </a:ext>
                </a:extLst>
              </p:cNvPr>
              <p:cNvCxnSpPr/>
              <p:nvPr/>
            </p:nvCxnSpPr>
            <p:spPr bwMode="auto">
              <a:xfrm flipV="1">
                <a:off x="310965" y="3212815"/>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2" name="Straight Connector 161">
                <a:extLst>
                  <a:ext uri="{FF2B5EF4-FFF2-40B4-BE49-F238E27FC236}">
                    <a16:creationId xmlns:a16="http://schemas.microsoft.com/office/drawing/2014/main" id="{4E0995F0-4CF5-D54B-8F59-D5BF026AA345}"/>
                  </a:ext>
                </a:extLst>
              </p:cNvPr>
              <p:cNvCxnSpPr/>
              <p:nvPr/>
            </p:nvCxnSpPr>
            <p:spPr bwMode="auto">
              <a:xfrm rot="16200000">
                <a:off x="930599" y="3354728"/>
                <a:ext cx="28383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5" name="Group 144">
              <a:extLst>
                <a:ext uri="{FF2B5EF4-FFF2-40B4-BE49-F238E27FC236}">
                  <a16:creationId xmlns:a16="http://schemas.microsoft.com/office/drawing/2014/main" id="{2ABC1C21-1A41-E24E-A81E-169D569ED49F}"/>
                </a:ext>
              </a:extLst>
            </p:cNvPr>
            <p:cNvGrpSpPr/>
            <p:nvPr/>
          </p:nvGrpSpPr>
          <p:grpSpPr>
            <a:xfrm rot="16200000">
              <a:off x="2187296" y="3007444"/>
              <a:ext cx="1033182" cy="195194"/>
              <a:chOff x="301508" y="3212813"/>
              <a:chExt cx="778405" cy="283830"/>
            </a:xfrm>
          </p:grpSpPr>
          <p:cxnSp>
            <p:nvCxnSpPr>
              <p:cNvPr id="157" name="Straight Connector 156">
                <a:extLst>
                  <a:ext uri="{FF2B5EF4-FFF2-40B4-BE49-F238E27FC236}">
                    <a16:creationId xmlns:a16="http://schemas.microsoft.com/office/drawing/2014/main" id="{E1BB2201-4EE7-E645-A3E4-9292D39534C9}"/>
                  </a:ext>
                </a:extLst>
              </p:cNvPr>
              <p:cNvCxnSpPr/>
              <p:nvPr/>
            </p:nvCxnSpPr>
            <p:spPr bwMode="auto">
              <a:xfrm rot="16200000">
                <a:off x="690711" y="3100301"/>
                <a:ext cx="0" cy="77840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8" name="Straight Connector 157">
                <a:extLst>
                  <a:ext uri="{FF2B5EF4-FFF2-40B4-BE49-F238E27FC236}">
                    <a16:creationId xmlns:a16="http://schemas.microsoft.com/office/drawing/2014/main" id="{EE5E2AA5-7EA4-E643-BF94-D7CB22DE31BA}"/>
                  </a:ext>
                </a:extLst>
              </p:cNvPr>
              <p:cNvCxnSpPr/>
              <p:nvPr/>
            </p:nvCxnSpPr>
            <p:spPr bwMode="auto">
              <a:xfrm flipV="1">
                <a:off x="310965" y="3212815"/>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9" name="Straight Connector 158">
                <a:extLst>
                  <a:ext uri="{FF2B5EF4-FFF2-40B4-BE49-F238E27FC236}">
                    <a16:creationId xmlns:a16="http://schemas.microsoft.com/office/drawing/2014/main" id="{66DF7EEF-F45B-364F-9611-FF9A93CD92F3}"/>
                  </a:ext>
                </a:extLst>
              </p:cNvPr>
              <p:cNvCxnSpPr/>
              <p:nvPr/>
            </p:nvCxnSpPr>
            <p:spPr bwMode="auto">
              <a:xfrm rot="16200000">
                <a:off x="930599" y="3354728"/>
                <a:ext cx="28383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6" name="Group 145">
              <a:extLst>
                <a:ext uri="{FF2B5EF4-FFF2-40B4-BE49-F238E27FC236}">
                  <a16:creationId xmlns:a16="http://schemas.microsoft.com/office/drawing/2014/main" id="{A7032D02-155D-054F-83F7-1B3EAA8AB845}"/>
                </a:ext>
              </a:extLst>
            </p:cNvPr>
            <p:cNvGrpSpPr/>
            <p:nvPr/>
          </p:nvGrpSpPr>
          <p:grpSpPr>
            <a:xfrm rot="5400000">
              <a:off x="-63708" y="4132206"/>
              <a:ext cx="1033182" cy="195194"/>
              <a:chOff x="301508" y="3212813"/>
              <a:chExt cx="778405" cy="283830"/>
            </a:xfrm>
          </p:grpSpPr>
          <p:cxnSp>
            <p:nvCxnSpPr>
              <p:cNvPr id="154" name="Straight Connector 153">
                <a:extLst>
                  <a:ext uri="{FF2B5EF4-FFF2-40B4-BE49-F238E27FC236}">
                    <a16:creationId xmlns:a16="http://schemas.microsoft.com/office/drawing/2014/main" id="{8FEA7FF5-1FB4-D547-87E6-118B9436B9E1}"/>
                  </a:ext>
                </a:extLst>
              </p:cNvPr>
              <p:cNvCxnSpPr/>
              <p:nvPr/>
            </p:nvCxnSpPr>
            <p:spPr bwMode="auto">
              <a:xfrm rot="16200000">
                <a:off x="690711" y="3100301"/>
                <a:ext cx="0" cy="77840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Connector 154">
                <a:extLst>
                  <a:ext uri="{FF2B5EF4-FFF2-40B4-BE49-F238E27FC236}">
                    <a16:creationId xmlns:a16="http://schemas.microsoft.com/office/drawing/2014/main" id="{5A9B6B81-8E15-6140-8269-73239C86BF9B}"/>
                  </a:ext>
                </a:extLst>
              </p:cNvPr>
              <p:cNvCxnSpPr/>
              <p:nvPr/>
            </p:nvCxnSpPr>
            <p:spPr bwMode="auto">
              <a:xfrm flipV="1">
                <a:off x="310965" y="3212815"/>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Straight Connector 155">
                <a:extLst>
                  <a:ext uri="{FF2B5EF4-FFF2-40B4-BE49-F238E27FC236}">
                    <a16:creationId xmlns:a16="http://schemas.microsoft.com/office/drawing/2014/main" id="{1D9A99BF-01CC-2E40-8455-7709F2A83979}"/>
                  </a:ext>
                </a:extLst>
              </p:cNvPr>
              <p:cNvCxnSpPr/>
              <p:nvPr/>
            </p:nvCxnSpPr>
            <p:spPr bwMode="auto">
              <a:xfrm rot="16200000">
                <a:off x="930599" y="3354728"/>
                <a:ext cx="28383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7" name="Group 146">
              <a:extLst>
                <a:ext uri="{FF2B5EF4-FFF2-40B4-BE49-F238E27FC236}">
                  <a16:creationId xmlns:a16="http://schemas.microsoft.com/office/drawing/2014/main" id="{411D7CE9-3A28-9A46-9AE8-995AB9886E54}"/>
                </a:ext>
              </a:extLst>
            </p:cNvPr>
            <p:cNvGrpSpPr/>
            <p:nvPr/>
          </p:nvGrpSpPr>
          <p:grpSpPr>
            <a:xfrm rot="16200000">
              <a:off x="2187296" y="4132205"/>
              <a:ext cx="1033182" cy="195194"/>
              <a:chOff x="301508" y="3212813"/>
              <a:chExt cx="778405" cy="283830"/>
            </a:xfrm>
          </p:grpSpPr>
          <p:cxnSp>
            <p:nvCxnSpPr>
              <p:cNvPr id="151" name="Straight Connector 150">
                <a:extLst>
                  <a:ext uri="{FF2B5EF4-FFF2-40B4-BE49-F238E27FC236}">
                    <a16:creationId xmlns:a16="http://schemas.microsoft.com/office/drawing/2014/main" id="{B8C88738-1B5D-C84A-A2D5-22648DC034CA}"/>
                  </a:ext>
                </a:extLst>
              </p:cNvPr>
              <p:cNvCxnSpPr/>
              <p:nvPr/>
            </p:nvCxnSpPr>
            <p:spPr bwMode="auto">
              <a:xfrm rot="16200000">
                <a:off x="690711" y="3100301"/>
                <a:ext cx="0" cy="77840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2" name="Straight Connector 151">
                <a:extLst>
                  <a:ext uri="{FF2B5EF4-FFF2-40B4-BE49-F238E27FC236}">
                    <a16:creationId xmlns:a16="http://schemas.microsoft.com/office/drawing/2014/main" id="{06274451-7EEF-E244-A9C4-6F0A3E63F7C7}"/>
                  </a:ext>
                </a:extLst>
              </p:cNvPr>
              <p:cNvCxnSpPr/>
              <p:nvPr/>
            </p:nvCxnSpPr>
            <p:spPr bwMode="auto">
              <a:xfrm flipV="1">
                <a:off x="310965" y="3212815"/>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Connector 152">
                <a:extLst>
                  <a:ext uri="{FF2B5EF4-FFF2-40B4-BE49-F238E27FC236}">
                    <a16:creationId xmlns:a16="http://schemas.microsoft.com/office/drawing/2014/main" id="{7DE8DBB3-03DB-E749-A886-0DE11925956B}"/>
                  </a:ext>
                </a:extLst>
              </p:cNvPr>
              <p:cNvCxnSpPr/>
              <p:nvPr/>
            </p:nvCxnSpPr>
            <p:spPr bwMode="auto">
              <a:xfrm rot="16200000">
                <a:off x="930599" y="3354728"/>
                <a:ext cx="28383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48" name="Picture 2" descr="gas icon">
              <a:extLst>
                <a:ext uri="{FF2B5EF4-FFF2-40B4-BE49-F238E27FC236}">
                  <a16:creationId xmlns:a16="http://schemas.microsoft.com/office/drawing/2014/main" id="{4B6E68D6-EE15-B942-8546-895E26265380}"/>
                </a:ext>
              </a:extLst>
            </p:cNvPr>
            <p:cNvPicPr>
              <a:picLocks noChangeAspect="1" noChangeArrowheads="1"/>
            </p:cNvPicPr>
            <p:nvPr/>
          </p:nvPicPr>
          <p:blipFill>
            <a:blip r:embed="rId5" cstate="screen">
              <a:duotone>
                <a:prstClr val="black"/>
                <a:schemeClr val="tx2">
                  <a:tint val="45000"/>
                  <a:satMod val="400000"/>
                </a:schemeClr>
              </a:duotone>
              <a:extLst>
                <a:ext uri="{BEBA8EAE-BF5A-486C-A8C5-ECC9F3942E4B}">
                  <a14:imgProps xmlns:a14="http://schemas.microsoft.com/office/drawing/2010/main">
                    <a14:imgLayer r:embed="rId6">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568586" y="3877964"/>
              <a:ext cx="703674" cy="703674"/>
            </a:xfrm>
            <a:prstGeom prst="rect">
              <a:avLst/>
            </a:prstGeom>
            <a:noFill/>
          </p:spPr>
        </p:pic>
        <p:pic>
          <p:nvPicPr>
            <p:cNvPr id="149" name="Picture 4" descr="home 5 icon">
              <a:extLst>
                <a:ext uri="{FF2B5EF4-FFF2-40B4-BE49-F238E27FC236}">
                  <a16:creationId xmlns:a16="http://schemas.microsoft.com/office/drawing/2014/main" id="{E3582EA1-CAB1-D94E-A45F-0C9E52CEDE14}"/>
                </a:ext>
              </a:extLst>
            </p:cNvPr>
            <p:cNvPicPr>
              <a:picLocks noChangeAspect="1" noChangeArrowheads="1"/>
            </p:cNvPicPr>
            <p:nvPr/>
          </p:nvPicPr>
          <p:blipFill>
            <a:blip r:embed="rId7" cstate="screen">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563605" y="2755193"/>
              <a:ext cx="703674" cy="703674"/>
            </a:xfrm>
            <a:prstGeom prst="rect">
              <a:avLst/>
            </a:prstGeom>
            <a:noFill/>
          </p:spPr>
        </p:pic>
        <p:pic>
          <p:nvPicPr>
            <p:cNvPr id="150" name="Picture 6" descr="user icon">
              <a:extLst>
                <a:ext uri="{FF2B5EF4-FFF2-40B4-BE49-F238E27FC236}">
                  <a16:creationId xmlns:a16="http://schemas.microsoft.com/office/drawing/2014/main" id="{E1F69FD8-7324-0849-897D-75A31BA5BD4B}"/>
                </a:ext>
              </a:extLst>
            </p:cNvPr>
            <p:cNvPicPr>
              <a:picLocks noChangeAspect="1" noChangeArrowheads="1"/>
            </p:cNvPicPr>
            <p:nvPr/>
          </p:nvPicPr>
          <p:blipFill>
            <a:blip r:embed="rId9" cstate="screen">
              <a:duotone>
                <a:prstClr val="black"/>
                <a:schemeClr val="tx2">
                  <a:tint val="45000"/>
                  <a:satMod val="400000"/>
                </a:schemeClr>
              </a:duotone>
              <a:extLst>
                <a:ext uri="{BEBA8EAE-BF5A-486C-A8C5-ECC9F3942E4B}">
                  <a14:imgProps xmlns:a14="http://schemas.microsoft.com/office/drawing/2010/main">
                    <a14:imgLayer r:embed="rId10">
                      <a14:imgEffect>
                        <a14:brightnessContrast bright="-40000"/>
                      </a14:imgEffect>
                    </a14:imgLayer>
                  </a14:imgProps>
                </a:ext>
                <a:ext uri="{28A0092B-C50C-407E-A947-70E740481C1C}">
                  <a14:useLocalDpi xmlns:a14="http://schemas.microsoft.com/office/drawing/2010/main"/>
                </a:ext>
              </a:extLst>
            </a:blip>
            <a:srcRect/>
            <a:stretch>
              <a:fillRect/>
            </a:stretch>
          </p:blipFill>
          <p:spPr bwMode="auto">
            <a:xfrm>
              <a:off x="569154" y="1598810"/>
              <a:ext cx="703674" cy="703674"/>
            </a:xfrm>
            <a:prstGeom prst="rect">
              <a:avLst/>
            </a:prstGeom>
            <a:noFill/>
          </p:spPr>
        </p:pic>
      </p:grpSp>
      <p:pic>
        <p:nvPicPr>
          <p:cNvPr id="68" name="Picture 10">
            <a:extLst>
              <a:ext uri="{FF2B5EF4-FFF2-40B4-BE49-F238E27FC236}">
                <a16:creationId xmlns:a16="http://schemas.microsoft.com/office/drawing/2014/main" id="{6E2B1585-7493-3D46-A230-27B2A6E3D126}"/>
              </a:ext>
            </a:extLst>
          </p:cNvPr>
          <p:cNvPicPr>
            <a:picLocks noChangeAspect="1"/>
          </p:cNvPicPr>
          <p:nvPr/>
        </p:nvPicPr>
        <p:blipFill rotWithShape="1">
          <a:blip r:embed="rId11" cstate="screen">
            <a:extLst>
              <a:ext uri="{28A0092B-C50C-407E-A947-70E740481C1C}">
                <a14:useLocalDpi xmlns:a14="http://schemas.microsoft.com/office/drawing/2010/main"/>
              </a:ext>
            </a:extLst>
          </a:blip>
          <a:srcRect/>
          <a:stretch/>
        </p:blipFill>
        <p:spPr>
          <a:xfrm>
            <a:off x="9927772" y="42669"/>
            <a:ext cx="2201877" cy="554078"/>
          </a:xfrm>
          <a:prstGeom prst="rect">
            <a:avLst/>
          </a:prstGeom>
        </p:spPr>
      </p:pic>
    </p:spTree>
    <p:extLst>
      <p:ext uri="{BB962C8B-B14F-4D97-AF65-F5344CB8AC3E}">
        <p14:creationId xmlns:p14="http://schemas.microsoft.com/office/powerpoint/2010/main" val="354559448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DE9A4B1B-39EF-4F3C-A801-3DEAB712061E}"/>
              </a:ext>
            </a:extLst>
          </p:cNvPr>
          <p:cNvSpPr/>
          <p:nvPr/>
        </p:nvSpPr>
        <p:spPr bwMode="auto">
          <a:xfrm>
            <a:off x="365908" y="6308444"/>
            <a:ext cx="11397768" cy="317549"/>
          </a:xfrm>
          <a:prstGeom prst="rect">
            <a:avLst/>
          </a:prstGeom>
          <a:solidFill>
            <a:schemeClr val="bg1"/>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US" sz="2400" b="1" i="0" u="none" strike="noStrike" kern="0" cap="none" spc="0" normalizeH="0" baseline="0" noProof="0">
              <a:ln>
                <a:noFill/>
              </a:ln>
              <a:solidFill>
                <a:srgbClr val="FFFFFF"/>
              </a:solidFill>
              <a:effectLst/>
              <a:uLnTx/>
              <a:uFillTx/>
              <a:latin typeface="Arial"/>
              <a:ea typeface="ＭＳ Ｐゴシック"/>
              <a:cs typeface="Arial"/>
            </a:endParaRPr>
          </a:p>
        </p:txBody>
      </p:sp>
      <p:sp>
        <p:nvSpPr>
          <p:cNvPr id="52" name="Rectangle 51">
            <a:extLst>
              <a:ext uri="{FF2B5EF4-FFF2-40B4-BE49-F238E27FC236}">
                <a16:creationId xmlns:a16="http://schemas.microsoft.com/office/drawing/2014/main" id="{4B5AD658-09EB-A540-B517-CA6AAFF48958}"/>
              </a:ext>
            </a:extLst>
          </p:cNvPr>
          <p:cNvSpPr/>
          <p:nvPr/>
        </p:nvSpPr>
        <p:spPr bwMode="auto">
          <a:xfrm>
            <a:off x="1848208" y="5186561"/>
            <a:ext cx="1327189" cy="6624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333" b="1" i="0" u="none" strike="noStrike" kern="0" cap="none" spc="0" normalizeH="0" baseline="0" noProof="0">
                <a:ln>
                  <a:noFill/>
                </a:ln>
                <a:solidFill>
                  <a:srgbClr val="00AFF0"/>
                </a:solidFill>
                <a:effectLst/>
                <a:uLnTx/>
                <a:uFillTx/>
                <a:latin typeface="Arial"/>
                <a:ea typeface="ＭＳ Ｐゴシック"/>
                <a:cs typeface="Arial"/>
              </a:rPr>
              <a:t>Internal research</a:t>
            </a:r>
          </a:p>
        </p:txBody>
      </p:sp>
      <p:sp>
        <p:nvSpPr>
          <p:cNvPr id="57" name="Rectangle 56">
            <a:extLst>
              <a:ext uri="{FF2B5EF4-FFF2-40B4-BE49-F238E27FC236}">
                <a16:creationId xmlns:a16="http://schemas.microsoft.com/office/drawing/2014/main" id="{2BDE43D8-9CCF-534C-B05E-60F5A1D56F36}"/>
              </a:ext>
            </a:extLst>
          </p:cNvPr>
          <p:cNvSpPr/>
          <p:nvPr/>
        </p:nvSpPr>
        <p:spPr bwMode="auto">
          <a:xfrm>
            <a:off x="3159542" y="4911515"/>
            <a:ext cx="1671239" cy="430468"/>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333" b="1" i="0" u="none" strike="noStrike" kern="0" cap="none" spc="0" normalizeH="0" baseline="0" noProof="0">
                <a:ln>
                  <a:noFill/>
                </a:ln>
                <a:solidFill>
                  <a:srgbClr val="00AFF0"/>
                </a:solidFill>
                <a:effectLst/>
                <a:uLnTx/>
                <a:uFillTx/>
                <a:latin typeface="Arial"/>
                <a:ea typeface="ＭＳ Ｐゴシック"/>
                <a:cs typeface="Arial"/>
              </a:rPr>
              <a:t>External research</a:t>
            </a:r>
          </a:p>
        </p:txBody>
      </p:sp>
      <p:sp>
        <p:nvSpPr>
          <p:cNvPr id="58" name="Rectangle 57">
            <a:extLst>
              <a:ext uri="{FF2B5EF4-FFF2-40B4-BE49-F238E27FC236}">
                <a16:creationId xmlns:a16="http://schemas.microsoft.com/office/drawing/2014/main" id="{111719D2-897D-7848-8DD0-5ED69A7D749E}"/>
              </a:ext>
            </a:extLst>
          </p:cNvPr>
          <p:cNvSpPr/>
          <p:nvPr/>
        </p:nvSpPr>
        <p:spPr bwMode="auto">
          <a:xfrm>
            <a:off x="4993660" y="4444851"/>
            <a:ext cx="1887931" cy="6624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333" b="1" i="0" u="none" strike="noStrike" kern="0" cap="none" spc="0" normalizeH="0" baseline="0" noProof="0">
                <a:ln>
                  <a:noFill/>
                </a:ln>
                <a:solidFill>
                  <a:srgbClr val="00AFF0"/>
                </a:solidFill>
                <a:effectLst/>
                <a:uLnTx/>
                <a:uFillTx/>
                <a:latin typeface="Arial"/>
                <a:ea typeface="ＭＳ Ｐゴシック"/>
                <a:cs typeface="Arial"/>
              </a:rPr>
              <a:t>Internal customer surveys</a:t>
            </a:r>
          </a:p>
        </p:txBody>
      </p:sp>
      <p:sp>
        <p:nvSpPr>
          <p:cNvPr id="59" name="Rectangle 58">
            <a:extLst>
              <a:ext uri="{FF2B5EF4-FFF2-40B4-BE49-F238E27FC236}">
                <a16:creationId xmlns:a16="http://schemas.microsoft.com/office/drawing/2014/main" id="{3A8A5EE6-A352-9345-8BED-754BAE408E9D}"/>
              </a:ext>
            </a:extLst>
          </p:cNvPr>
          <p:cNvSpPr/>
          <p:nvPr/>
        </p:nvSpPr>
        <p:spPr bwMode="auto">
          <a:xfrm>
            <a:off x="6986543" y="4168415"/>
            <a:ext cx="1575479" cy="29126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333" b="1" i="0" u="none" strike="noStrike" kern="0" cap="none" spc="0" normalizeH="0" baseline="0" noProof="0">
                <a:ln>
                  <a:noFill/>
                </a:ln>
                <a:solidFill>
                  <a:srgbClr val="00AFF0"/>
                </a:solidFill>
                <a:effectLst/>
                <a:uLnTx/>
                <a:uFillTx/>
                <a:latin typeface="Arial"/>
                <a:ea typeface="ＭＳ Ｐゴシック"/>
                <a:cs typeface="Arial"/>
              </a:rPr>
              <a:t>H2GAR</a:t>
            </a:r>
          </a:p>
        </p:txBody>
      </p:sp>
      <p:sp>
        <p:nvSpPr>
          <p:cNvPr id="60" name="Rectangle 59">
            <a:extLst>
              <a:ext uri="{FF2B5EF4-FFF2-40B4-BE49-F238E27FC236}">
                <a16:creationId xmlns:a16="http://schemas.microsoft.com/office/drawing/2014/main" id="{080D6EB6-BE54-E143-86E4-19C67BACA739}"/>
              </a:ext>
            </a:extLst>
          </p:cNvPr>
          <p:cNvSpPr/>
          <p:nvPr/>
        </p:nvSpPr>
        <p:spPr bwMode="auto">
          <a:xfrm>
            <a:off x="8707769" y="3733377"/>
            <a:ext cx="1507369" cy="495754"/>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333" b="1" i="0" u="none" strike="noStrike" kern="0" cap="none" spc="0" normalizeH="0" baseline="0" noProof="0">
                <a:ln>
                  <a:noFill/>
                </a:ln>
                <a:solidFill>
                  <a:srgbClr val="00AFF0"/>
                </a:solidFill>
                <a:effectLst/>
                <a:uLnTx/>
                <a:uFillTx/>
                <a:latin typeface="Arial"/>
                <a:ea typeface="ＭＳ Ｐゴシック"/>
                <a:cs typeface="Arial"/>
              </a:rPr>
              <a:t>Targeted vendor RFI’s</a:t>
            </a:r>
          </a:p>
        </p:txBody>
      </p:sp>
      <p:sp>
        <p:nvSpPr>
          <p:cNvPr id="61" name="Rectangle 60">
            <a:extLst>
              <a:ext uri="{FF2B5EF4-FFF2-40B4-BE49-F238E27FC236}">
                <a16:creationId xmlns:a16="http://schemas.microsoft.com/office/drawing/2014/main" id="{988A6E7E-6F28-9141-B44E-116F02BA2E73}"/>
              </a:ext>
            </a:extLst>
          </p:cNvPr>
          <p:cNvSpPr/>
          <p:nvPr/>
        </p:nvSpPr>
        <p:spPr bwMode="auto">
          <a:xfrm>
            <a:off x="10473702" y="1905709"/>
            <a:ext cx="1483757" cy="662400"/>
          </a:xfrm>
          <a:prstGeom prst="rect">
            <a:avLst/>
          </a:prstGeom>
          <a:solidFill>
            <a:srgbClr val="78A22F"/>
          </a:solidFill>
          <a:ln w="19050"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ctr"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467" b="1" i="0" u="none" strike="noStrike" kern="0" cap="none" spc="0" normalizeH="0" baseline="0" noProof="0">
                <a:ln>
                  <a:noFill/>
                </a:ln>
                <a:solidFill>
                  <a:srgbClr val="FFFFFF"/>
                </a:solidFill>
                <a:effectLst/>
                <a:uLnTx/>
                <a:uFillTx/>
                <a:latin typeface="Arial"/>
                <a:ea typeface="ＭＳ Ｐゴシック"/>
                <a:cs typeface="Arial"/>
              </a:rPr>
              <a:t>Hydrogen on the network</a:t>
            </a:r>
          </a:p>
        </p:txBody>
      </p:sp>
      <p:cxnSp>
        <p:nvCxnSpPr>
          <p:cNvPr id="62" name="Straight Connector 61">
            <a:extLst>
              <a:ext uri="{FF2B5EF4-FFF2-40B4-BE49-F238E27FC236}">
                <a16:creationId xmlns:a16="http://schemas.microsoft.com/office/drawing/2014/main" id="{6B6EC6B9-42C0-BB49-8FC5-CE6DBAEA4016}"/>
              </a:ext>
            </a:extLst>
          </p:cNvPr>
          <p:cNvCxnSpPr/>
          <p:nvPr/>
        </p:nvCxnSpPr>
        <p:spPr bwMode="auto">
          <a:xfrm>
            <a:off x="846976" y="2379214"/>
            <a:ext cx="0" cy="384000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63" name="Straight Connector 62">
            <a:extLst>
              <a:ext uri="{FF2B5EF4-FFF2-40B4-BE49-F238E27FC236}">
                <a16:creationId xmlns:a16="http://schemas.microsoft.com/office/drawing/2014/main" id="{B2C398B4-70A4-7444-B037-5A3C11EFAAAC}"/>
              </a:ext>
            </a:extLst>
          </p:cNvPr>
          <p:cNvCxnSpPr/>
          <p:nvPr/>
        </p:nvCxnSpPr>
        <p:spPr bwMode="auto">
          <a:xfrm>
            <a:off x="846976" y="6219214"/>
            <a:ext cx="1053120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64" name="Rectangle 63">
            <a:extLst>
              <a:ext uri="{FF2B5EF4-FFF2-40B4-BE49-F238E27FC236}">
                <a16:creationId xmlns:a16="http://schemas.microsoft.com/office/drawing/2014/main" id="{7D0FF586-07D7-EE4E-BC61-531345DE4F50}"/>
              </a:ext>
            </a:extLst>
          </p:cNvPr>
          <p:cNvSpPr/>
          <p:nvPr/>
        </p:nvSpPr>
        <p:spPr bwMode="auto">
          <a:xfrm>
            <a:off x="10884027" y="6278094"/>
            <a:ext cx="1010373" cy="347899"/>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800" b="1" i="0" u="none" strike="noStrike" kern="0" cap="none" spc="0" normalizeH="0" baseline="0" noProof="0">
                <a:ln>
                  <a:noFill/>
                </a:ln>
                <a:solidFill>
                  <a:srgbClr val="55555A"/>
                </a:solidFill>
                <a:effectLst/>
                <a:uLnTx/>
                <a:uFillTx/>
                <a:latin typeface="Arial"/>
                <a:ea typeface="ＭＳ Ｐゴシック"/>
                <a:cs typeface="Arial"/>
              </a:rPr>
              <a:t>c.2025</a:t>
            </a:r>
          </a:p>
        </p:txBody>
      </p:sp>
      <p:pic>
        <p:nvPicPr>
          <p:cNvPr id="65" name="Picture 64">
            <a:extLst>
              <a:ext uri="{FF2B5EF4-FFF2-40B4-BE49-F238E27FC236}">
                <a16:creationId xmlns:a16="http://schemas.microsoft.com/office/drawing/2014/main" id="{83A93BFD-9FEE-7E4D-90B8-C7784CABFE28}"/>
              </a:ext>
            </a:extLst>
          </p:cNvPr>
          <p:cNvPicPr>
            <a:picLocks noChangeAspect="1"/>
          </p:cNvPicPr>
          <p:nvPr/>
        </p:nvPicPr>
        <p:blipFill>
          <a:blip r:embed="rId3"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905865" y="5281574"/>
            <a:ext cx="898689" cy="898689"/>
          </a:xfrm>
          <a:prstGeom prst="rect">
            <a:avLst/>
          </a:prstGeom>
        </p:spPr>
      </p:pic>
      <p:sp>
        <p:nvSpPr>
          <p:cNvPr id="66" name="Thought Bubble: Cloud 26">
            <a:extLst>
              <a:ext uri="{FF2B5EF4-FFF2-40B4-BE49-F238E27FC236}">
                <a16:creationId xmlns:a16="http://schemas.microsoft.com/office/drawing/2014/main" id="{E3F5279B-5832-5446-8E1A-AEF8DBB712A9}"/>
              </a:ext>
            </a:extLst>
          </p:cNvPr>
          <p:cNvSpPr/>
          <p:nvPr/>
        </p:nvSpPr>
        <p:spPr bwMode="auto">
          <a:xfrm>
            <a:off x="958227" y="4004063"/>
            <a:ext cx="1014205" cy="1189106"/>
          </a:xfrm>
          <a:prstGeom prst="cloudCallout">
            <a:avLst>
              <a:gd name="adj1" fmla="val -11304"/>
              <a:gd name="adj2" fmla="val 57565"/>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0" tIns="0" rIns="0" bIns="0" numCol="1" spcCol="0" rtlCol="0" fromWordArt="0" anchor="ctr"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200" b="0" i="0" u="none" strike="noStrike" kern="0" cap="none" spc="0" normalizeH="0" baseline="0" noProof="0">
                <a:ln>
                  <a:noFill/>
                </a:ln>
                <a:solidFill>
                  <a:srgbClr val="FFFFFF"/>
                </a:solidFill>
                <a:effectLst/>
                <a:uLnTx/>
                <a:uFillTx/>
                <a:latin typeface="Arial"/>
                <a:ea typeface="ＭＳ Ｐゴシック"/>
                <a:cs typeface="Arial"/>
              </a:rPr>
              <a:t>Can we put H</a:t>
            </a:r>
            <a:r>
              <a:rPr kumimoji="0" lang="en-GB" sz="1200" b="0" i="0" u="none" strike="noStrike" kern="0" cap="none" spc="0" normalizeH="0" baseline="-25000" noProof="0">
                <a:ln>
                  <a:noFill/>
                </a:ln>
                <a:solidFill>
                  <a:srgbClr val="FFFFFF"/>
                </a:solidFill>
                <a:effectLst/>
                <a:uLnTx/>
                <a:uFillTx/>
                <a:latin typeface="Arial"/>
                <a:ea typeface="ＭＳ Ｐゴシック"/>
                <a:cs typeface="Arial"/>
              </a:rPr>
              <a:t>2</a:t>
            </a:r>
            <a:r>
              <a:rPr kumimoji="0" lang="en-GB" sz="1200" b="0" i="0" u="none" strike="noStrike" kern="0" cap="none" spc="0" normalizeH="0" baseline="0" noProof="0">
                <a:ln>
                  <a:noFill/>
                </a:ln>
                <a:solidFill>
                  <a:srgbClr val="FFFFFF"/>
                </a:solidFill>
                <a:effectLst/>
                <a:uLnTx/>
                <a:uFillTx/>
                <a:latin typeface="Arial"/>
                <a:ea typeface="ＭＳ Ｐゴシック"/>
                <a:cs typeface="Arial"/>
              </a:rPr>
              <a:t> in the network?</a:t>
            </a:r>
          </a:p>
        </p:txBody>
      </p:sp>
      <p:sp>
        <p:nvSpPr>
          <p:cNvPr id="67" name="Rectangle 66">
            <a:extLst>
              <a:ext uri="{FF2B5EF4-FFF2-40B4-BE49-F238E27FC236}">
                <a16:creationId xmlns:a16="http://schemas.microsoft.com/office/drawing/2014/main" id="{0CDE4ACA-0670-B644-A9AA-536C01E5184B}"/>
              </a:ext>
            </a:extLst>
          </p:cNvPr>
          <p:cNvSpPr/>
          <p:nvPr/>
        </p:nvSpPr>
        <p:spPr bwMode="auto">
          <a:xfrm rot="16200000">
            <a:off x="-1408537" y="3823352"/>
            <a:ext cx="3939583" cy="289321"/>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467" b="1" i="0" u="none" strike="noStrike" kern="0" cap="none" spc="0" normalizeH="0" baseline="0" noProof="0">
                <a:ln>
                  <a:noFill/>
                </a:ln>
                <a:solidFill>
                  <a:srgbClr val="55555A"/>
                </a:solidFill>
                <a:effectLst/>
                <a:uLnTx/>
                <a:uFillTx/>
                <a:latin typeface="Arial"/>
                <a:ea typeface="ＭＳ Ｐゴシック"/>
                <a:cs typeface="Arial"/>
              </a:rPr>
              <a:t>Asset Knowledge &amp; Evidence Base</a:t>
            </a:r>
          </a:p>
        </p:txBody>
      </p:sp>
      <p:pic>
        <p:nvPicPr>
          <p:cNvPr id="68" name="Picture 67">
            <a:extLst>
              <a:ext uri="{FF2B5EF4-FFF2-40B4-BE49-F238E27FC236}">
                <a16:creationId xmlns:a16="http://schemas.microsoft.com/office/drawing/2014/main" id="{C49012E6-511F-064C-9A34-DC08B70CF2D1}"/>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068072" y="2816120"/>
            <a:ext cx="1743328" cy="979079"/>
          </a:xfrm>
          <a:prstGeom prst="rect">
            <a:avLst/>
          </a:prstGeom>
        </p:spPr>
      </p:pic>
      <p:pic>
        <p:nvPicPr>
          <p:cNvPr id="69" name="Picture 68">
            <a:extLst>
              <a:ext uri="{FF2B5EF4-FFF2-40B4-BE49-F238E27FC236}">
                <a16:creationId xmlns:a16="http://schemas.microsoft.com/office/drawing/2014/main" id="{9ED62505-B6CB-2042-A374-FBF888E0FE17}"/>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7035809" y="2913735"/>
            <a:ext cx="1448196" cy="1213669"/>
          </a:xfrm>
          <a:prstGeom prst="rect">
            <a:avLst/>
          </a:prstGeom>
        </p:spPr>
      </p:pic>
      <p:sp>
        <p:nvSpPr>
          <p:cNvPr id="70" name="Speech Bubble: Oval 29">
            <a:extLst>
              <a:ext uri="{FF2B5EF4-FFF2-40B4-BE49-F238E27FC236}">
                <a16:creationId xmlns:a16="http://schemas.microsoft.com/office/drawing/2014/main" id="{C324D01D-8097-CA49-A910-19E0908FD09B}"/>
              </a:ext>
            </a:extLst>
          </p:cNvPr>
          <p:cNvSpPr/>
          <p:nvPr/>
        </p:nvSpPr>
        <p:spPr bwMode="auto">
          <a:xfrm>
            <a:off x="5236506" y="4055793"/>
            <a:ext cx="595204" cy="343751"/>
          </a:xfrm>
          <a:prstGeom prst="wedgeEllipseCallou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71" name="Speech Bubble: Oval 33">
            <a:extLst>
              <a:ext uri="{FF2B5EF4-FFF2-40B4-BE49-F238E27FC236}">
                <a16:creationId xmlns:a16="http://schemas.microsoft.com/office/drawing/2014/main" id="{3125483C-107F-1543-AF23-945146653486}"/>
              </a:ext>
            </a:extLst>
          </p:cNvPr>
          <p:cNvSpPr/>
          <p:nvPr/>
        </p:nvSpPr>
        <p:spPr bwMode="auto">
          <a:xfrm>
            <a:off x="6006917" y="3954400"/>
            <a:ext cx="595204" cy="343751"/>
          </a:xfrm>
          <a:prstGeom prst="wedgeEllipseCallout">
            <a:avLst>
              <a:gd name="adj1" fmla="val 39282"/>
              <a:gd name="adj2" fmla="val 53707"/>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72" name="Speech Bubble: Oval 34">
            <a:extLst>
              <a:ext uri="{FF2B5EF4-FFF2-40B4-BE49-F238E27FC236}">
                <a16:creationId xmlns:a16="http://schemas.microsoft.com/office/drawing/2014/main" id="{7061E153-D085-F642-BF20-8F63E224A778}"/>
              </a:ext>
            </a:extLst>
          </p:cNvPr>
          <p:cNvSpPr/>
          <p:nvPr/>
        </p:nvSpPr>
        <p:spPr bwMode="auto">
          <a:xfrm>
            <a:off x="8809498" y="3105363"/>
            <a:ext cx="503245" cy="296760"/>
          </a:xfrm>
          <a:prstGeom prst="wedgeEllipseCallout">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73" name="Speech Bubble: Oval 35">
            <a:extLst>
              <a:ext uri="{FF2B5EF4-FFF2-40B4-BE49-F238E27FC236}">
                <a16:creationId xmlns:a16="http://schemas.microsoft.com/office/drawing/2014/main" id="{85FCD006-12E2-3244-992C-9D9BF519EF45}"/>
              </a:ext>
            </a:extLst>
          </p:cNvPr>
          <p:cNvSpPr/>
          <p:nvPr/>
        </p:nvSpPr>
        <p:spPr bwMode="auto">
          <a:xfrm>
            <a:off x="9352354" y="3232774"/>
            <a:ext cx="734589" cy="436696"/>
          </a:xfrm>
          <a:prstGeom prst="wedgeEllipseCallout">
            <a:avLst>
              <a:gd name="adj1" fmla="val 39282"/>
              <a:gd name="adj2" fmla="val 53707"/>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74" name="Speech Bubble: Oval 36">
            <a:extLst>
              <a:ext uri="{FF2B5EF4-FFF2-40B4-BE49-F238E27FC236}">
                <a16:creationId xmlns:a16="http://schemas.microsoft.com/office/drawing/2014/main" id="{0E4A2732-000F-2749-8072-A18CD1E94060}"/>
              </a:ext>
            </a:extLst>
          </p:cNvPr>
          <p:cNvSpPr/>
          <p:nvPr/>
        </p:nvSpPr>
        <p:spPr bwMode="auto">
          <a:xfrm>
            <a:off x="9352354" y="2726531"/>
            <a:ext cx="734589" cy="436696"/>
          </a:xfrm>
          <a:prstGeom prst="wedgeEllipseCallout">
            <a:avLst>
              <a:gd name="adj1" fmla="val 39282"/>
              <a:gd name="adj2" fmla="val 53707"/>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75" name="Speech Bubble: Oval 37">
            <a:extLst>
              <a:ext uri="{FF2B5EF4-FFF2-40B4-BE49-F238E27FC236}">
                <a16:creationId xmlns:a16="http://schemas.microsoft.com/office/drawing/2014/main" id="{796B9416-4731-DE4D-AF11-9DE8FAC68047}"/>
              </a:ext>
            </a:extLst>
          </p:cNvPr>
          <p:cNvSpPr/>
          <p:nvPr/>
        </p:nvSpPr>
        <p:spPr bwMode="auto">
          <a:xfrm>
            <a:off x="9352354" y="2220289"/>
            <a:ext cx="734589" cy="436696"/>
          </a:xfrm>
          <a:prstGeom prst="wedgeEllipseCallout">
            <a:avLst>
              <a:gd name="adj1" fmla="val 39282"/>
              <a:gd name="adj2" fmla="val 53707"/>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pic>
        <p:nvPicPr>
          <p:cNvPr id="76" name="Picture 75">
            <a:extLst>
              <a:ext uri="{FF2B5EF4-FFF2-40B4-BE49-F238E27FC236}">
                <a16:creationId xmlns:a16="http://schemas.microsoft.com/office/drawing/2014/main" id="{AC999E66-683D-354F-9F41-51B60E02EF9E}"/>
              </a:ext>
            </a:extLst>
          </p:cNvPr>
          <p:cNvPicPr>
            <a:picLocks noChangeAspect="1"/>
          </p:cNvPicPr>
          <p:nvPr/>
        </p:nvPicPr>
        <p:blipFill>
          <a:blip r:embed="rId7" cstate="email">
            <a:duotone>
              <a:prstClr val="black"/>
              <a:schemeClr val="tx2">
                <a:tint val="45000"/>
                <a:satMod val="400000"/>
              </a:schemeClr>
            </a:duotone>
            <a:extLst>
              <a:ext uri="{BEBA8EAE-BF5A-486C-A8C5-ECC9F3942E4B}">
                <a14:imgProps xmlns:a14="http://schemas.microsoft.com/office/drawing/2010/main">
                  <a14:imgLayer r:embed="rId8">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1921260" y="4043013"/>
            <a:ext cx="1181085" cy="1181087"/>
          </a:xfrm>
          <a:prstGeom prst="rect">
            <a:avLst/>
          </a:prstGeom>
        </p:spPr>
      </p:pic>
      <p:grpSp>
        <p:nvGrpSpPr>
          <p:cNvPr id="77" name="Group 76">
            <a:extLst>
              <a:ext uri="{FF2B5EF4-FFF2-40B4-BE49-F238E27FC236}">
                <a16:creationId xmlns:a16="http://schemas.microsoft.com/office/drawing/2014/main" id="{8CA67637-E853-1F4C-8C98-DBB3F23FECF9}"/>
              </a:ext>
            </a:extLst>
          </p:cNvPr>
          <p:cNvGrpSpPr/>
          <p:nvPr/>
        </p:nvGrpSpPr>
        <p:grpSpPr>
          <a:xfrm>
            <a:off x="3239303" y="3552395"/>
            <a:ext cx="1556987" cy="1292944"/>
            <a:chOff x="2408551" y="2075464"/>
            <a:chExt cx="1275682" cy="1075214"/>
          </a:xfrm>
        </p:grpSpPr>
        <p:pic>
          <p:nvPicPr>
            <p:cNvPr id="78" name="Picture 77">
              <a:extLst>
                <a:ext uri="{FF2B5EF4-FFF2-40B4-BE49-F238E27FC236}">
                  <a16:creationId xmlns:a16="http://schemas.microsoft.com/office/drawing/2014/main" id="{FABD439C-3A8A-F449-BA02-689EC78EF289}"/>
                </a:ext>
              </a:extLst>
            </p:cNvPr>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2408551" y="2347335"/>
              <a:ext cx="1275682" cy="803343"/>
            </a:xfrm>
            <a:prstGeom prst="rect">
              <a:avLst/>
            </a:prstGeom>
          </p:spPr>
        </p:pic>
        <p:pic>
          <p:nvPicPr>
            <p:cNvPr id="79" name="Picture 4" descr="INFORMATIVE NOTE ON GAS EMERGENCIES">
              <a:extLst>
                <a:ext uri="{FF2B5EF4-FFF2-40B4-BE49-F238E27FC236}">
                  <a16:creationId xmlns:a16="http://schemas.microsoft.com/office/drawing/2014/main" id="{597EDBD7-6328-5548-8D3C-4B4B4E54751B}"/>
                </a:ext>
              </a:extLst>
            </p:cNvPr>
            <p:cNvPicPr>
              <a:picLocks noChangeAspect="1" noChangeArrowheads="1"/>
            </p:cNvPicPr>
            <p:nvPr/>
          </p:nvPicPr>
          <p:blipFill rotWithShape="1">
            <a:blip r:embed="rId10" cstate="email">
              <a:extLst>
                <a:ext uri="{28A0092B-C50C-407E-A947-70E740481C1C}">
                  <a14:useLocalDpi xmlns:a14="http://schemas.microsoft.com/office/drawing/2010/main"/>
                </a:ext>
              </a:extLst>
            </a:blip>
            <a:srcRect/>
            <a:stretch/>
          </p:blipFill>
          <p:spPr bwMode="auto">
            <a:xfrm>
              <a:off x="2471061" y="2075464"/>
              <a:ext cx="1150661" cy="269267"/>
            </a:xfrm>
            <a:prstGeom prst="rect">
              <a:avLst/>
            </a:prstGeom>
            <a:noFill/>
            <a:extLst>
              <a:ext uri="{909E8E84-426E-40DD-AFC4-6F175D3DCCD1}">
                <a14:hiddenFill xmlns:a14="http://schemas.microsoft.com/office/drawing/2010/main">
                  <a:solidFill>
                    <a:srgbClr val="FFFFFF"/>
                  </a:solidFill>
                </a14:hiddenFill>
              </a:ext>
            </a:extLst>
          </p:spPr>
        </p:pic>
      </p:grpSp>
      <p:pic>
        <p:nvPicPr>
          <p:cNvPr id="80" name="Picture 6" descr="GWC Italia S.p.A. | LinkedIn">
            <a:extLst>
              <a:ext uri="{FF2B5EF4-FFF2-40B4-BE49-F238E27FC236}">
                <a16:creationId xmlns:a16="http://schemas.microsoft.com/office/drawing/2014/main" id="{EB12510C-15E3-324D-9AC2-54F7FD2EBF87}"/>
              </a:ext>
            </a:extLst>
          </p:cNvPr>
          <p:cNvPicPr>
            <a:picLocks noChangeAspect="1" noChangeArrowheads="1"/>
          </p:cNvPicPr>
          <p:nvPr/>
        </p:nvPicPr>
        <p:blipFill rotWithShape="1">
          <a:blip r:embed="rId11" cstate="email">
            <a:extLst>
              <a:ext uri="{28A0092B-C50C-407E-A947-70E740481C1C}">
                <a14:useLocalDpi xmlns:a14="http://schemas.microsoft.com/office/drawing/2010/main"/>
              </a:ext>
            </a:extLst>
          </a:blip>
          <a:srcRect/>
          <a:stretch/>
        </p:blipFill>
        <p:spPr bwMode="auto">
          <a:xfrm>
            <a:off x="9392497" y="2331911"/>
            <a:ext cx="654302" cy="228993"/>
          </a:xfrm>
          <a:prstGeom prst="rect">
            <a:avLst/>
          </a:prstGeom>
          <a:noFill/>
          <a:extLst>
            <a:ext uri="{909E8E84-426E-40DD-AFC4-6F175D3DCCD1}">
              <a14:hiddenFill xmlns:a14="http://schemas.microsoft.com/office/drawing/2010/main">
                <a:solidFill>
                  <a:srgbClr val="FFFFFF"/>
                </a:solidFill>
              </a14:hiddenFill>
            </a:ext>
          </a:extLst>
        </p:spPr>
      </p:pic>
      <p:pic>
        <p:nvPicPr>
          <p:cNvPr id="81" name="Picture 12" descr="Mokveld Valves BV | The Org">
            <a:extLst>
              <a:ext uri="{FF2B5EF4-FFF2-40B4-BE49-F238E27FC236}">
                <a16:creationId xmlns:a16="http://schemas.microsoft.com/office/drawing/2014/main" id="{CAA7DE8B-C0FC-444E-A14F-4933CAB663A0}"/>
              </a:ext>
            </a:extLst>
          </p:cNvPr>
          <p:cNvPicPr>
            <a:picLocks noChangeAspect="1" noChangeArrowheads="1"/>
          </p:cNvPicPr>
          <p:nvPr/>
        </p:nvPicPr>
        <p:blipFill rotWithShape="1">
          <a:blip r:embed="rId12" cstate="email">
            <a:extLst>
              <a:ext uri="{28A0092B-C50C-407E-A947-70E740481C1C}">
                <a14:useLocalDpi xmlns:a14="http://schemas.microsoft.com/office/drawing/2010/main"/>
              </a:ext>
            </a:extLst>
          </a:blip>
          <a:srcRect/>
          <a:stretch/>
        </p:blipFill>
        <p:spPr bwMode="auto">
          <a:xfrm>
            <a:off x="9545544" y="3322572"/>
            <a:ext cx="308597" cy="300337"/>
          </a:xfrm>
          <a:prstGeom prst="rect">
            <a:avLst/>
          </a:prstGeom>
          <a:noFill/>
          <a:extLst>
            <a:ext uri="{909E8E84-426E-40DD-AFC4-6F175D3DCCD1}">
              <a14:hiddenFill xmlns:a14="http://schemas.microsoft.com/office/drawing/2010/main">
                <a:solidFill>
                  <a:srgbClr val="FFFFFF"/>
                </a:solidFill>
              </a14:hiddenFill>
            </a:ext>
          </a:extLst>
        </p:spPr>
      </p:pic>
      <p:pic>
        <p:nvPicPr>
          <p:cNvPr id="82" name="Picture 14" descr="Fiorentini UK | LinkedIn">
            <a:extLst>
              <a:ext uri="{FF2B5EF4-FFF2-40B4-BE49-F238E27FC236}">
                <a16:creationId xmlns:a16="http://schemas.microsoft.com/office/drawing/2014/main" id="{BAE05DF2-F886-FB48-9525-6466A0C35810}"/>
              </a:ext>
            </a:extLst>
          </p:cNvPr>
          <p:cNvPicPr>
            <a:picLocks noChangeAspect="1" noChangeArrowheads="1"/>
          </p:cNvPicPr>
          <p:nvPr/>
        </p:nvPicPr>
        <p:blipFill>
          <a:blip r:embed="rId13" cstate="email">
            <a:extLst>
              <a:ext uri="{28A0092B-C50C-407E-A947-70E740481C1C}">
                <a14:useLocalDpi xmlns:a14="http://schemas.microsoft.com/office/drawing/2010/main"/>
              </a:ext>
            </a:extLst>
          </a:blip>
          <a:srcRect/>
          <a:stretch>
            <a:fillRect/>
          </a:stretch>
        </p:blipFill>
        <p:spPr bwMode="auto">
          <a:xfrm>
            <a:off x="9553805" y="2816832"/>
            <a:ext cx="300337" cy="300337"/>
          </a:xfrm>
          <a:prstGeom prst="rect">
            <a:avLst/>
          </a:prstGeom>
          <a:noFill/>
          <a:extLst>
            <a:ext uri="{909E8E84-426E-40DD-AFC4-6F175D3DCCD1}">
              <a14:hiddenFill xmlns:a14="http://schemas.microsoft.com/office/drawing/2010/main">
                <a:solidFill>
                  <a:srgbClr val="FFFFFF"/>
                </a:solidFill>
              </a14:hiddenFill>
            </a:ext>
          </a:extLst>
        </p:spPr>
      </p:pic>
      <p:sp>
        <p:nvSpPr>
          <p:cNvPr id="93" name="Oval 92">
            <a:extLst>
              <a:ext uri="{FF2B5EF4-FFF2-40B4-BE49-F238E27FC236}">
                <a16:creationId xmlns:a16="http://schemas.microsoft.com/office/drawing/2014/main" id="{19CC159E-3BBA-C44A-9CC4-6DD042F8F6E6}"/>
              </a:ext>
            </a:extLst>
          </p:cNvPr>
          <p:cNvSpPr/>
          <p:nvPr/>
        </p:nvSpPr>
        <p:spPr bwMode="auto">
          <a:xfrm>
            <a:off x="2384890" y="5848961"/>
            <a:ext cx="204119" cy="204119"/>
          </a:xfrm>
          <a:prstGeom prst="ellipse">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94" name="Oval 93">
            <a:extLst>
              <a:ext uri="{FF2B5EF4-FFF2-40B4-BE49-F238E27FC236}">
                <a16:creationId xmlns:a16="http://schemas.microsoft.com/office/drawing/2014/main" id="{387D0297-C24F-9244-A9F6-10543401AED3}"/>
              </a:ext>
            </a:extLst>
          </p:cNvPr>
          <p:cNvSpPr/>
          <p:nvPr/>
        </p:nvSpPr>
        <p:spPr bwMode="auto">
          <a:xfrm>
            <a:off x="3913358" y="5576479"/>
            <a:ext cx="204119" cy="204119"/>
          </a:xfrm>
          <a:prstGeom prst="ellipse">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95" name="Oval 94">
            <a:extLst>
              <a:ext uri="{FF2B5EF4-FFF2-40B4-BE49-F238E27FC236}">
                <a16:creationId xmlns:a16="http://schemas.microsoft.com/office/drawing/2014/main" id="{3AE3E2F2-68D0-E748-BD5C-A34DAF3D164D}"/>
              </a:ext>
            </a:extLst>
          </p:cNvPr>
          <p:cNvSpPr/>
          <p:nvPr/>
        </p:nvSpPr>
        <p:spPr bwMode="auto">
          <a:xfrm>
            <a:off x="5831710" y="5186561"/>
            <a:ext cx="204119" cy="204119"/>
          </a:xfrm>
          <a:prstGeom prst="ellipse">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96" name="Oval 95">
            <a:extLst>
              <a:ext uri="{FF2B5EF4-FFF2-40B4-BE49-F238E27FC236}">
                <a16:creationId xmlns:a16="http://schemas.microsoft.com/office/drawing/2014/main" id="{2A01721D-12A8-1645-9665-8F06CB091D7C}"/>
              </a:ext>
            </a:extLst>
          </p:cNvPr>
          <p:cNvSpPr/>
          <p:nvPr/>
        </p:nvSpPr>
        <p:spPr bwMode="auto">
          <a:xfrm>
            <a:off x="7708478" y="4903133"/>
            <a:ext cx="204119" cy="204119"/>
          </a:xfrm>
          <a:prstGeom prst="ellipse">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97" name="Oval 96">
            <a:extLst>
              <a:ext uri="{FF2B5EF4-FFF2-40B4-BE49-F238E27FC236}">
                <a16:creationId xmlns:a16="http://schemas.microsoft.com/office/drawing/2014/main" id="{F78A883B-1D84-7B4E-892F-DEC1AF3F4388}"/>
              </a:ext>
            </a:extLst>
          </p:cNvPr>
          <p:cNvSpPr/>
          <p:nvPr/>
        </p:nvSpPr>
        <p:spPr bwMode="auto">
          <a:xfrm>
            <a:off x="9260914" y="4571933"/>
            <a:ext cx="204119" cy="204119"/>
          </a:xfrm>
          <a:prstGeom prst="ellipse">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sp>
        <p:nvSpPr>
          <p:cNvPr id="98" name="Oval 97">
            <a:extLst>
              <a:ext uri="{FF2B5EF4-FFF2-40B4-BE49-F238E27FC236}">
                <a16:creationId xmlns:a16="http://schemas.microsoft.com/office/drawing/2014/main" id="{BE0B2292-2D70-3143-B1C9-E25F150E4315}"/>
              </a:ext>
            </a:extLst>
          </p:cNvPr>
          <p:cNvSpPr/>
          <p:nvPr/>
        </p:nvSpPr>
        <p:spPr bwMode="auto">
          <a:xfrm>
            <a:off x="11113522" y="2585456"/>
            <a:ext cx="204119" cy="204119"/>
          </a:xfrm>
          <a:prstGeom prst="ellipse">
            <a:avLst/>
          </a:prstGeom>
          <a:solidFill>
            <a:schemeClr val="accent1"/>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600"/>
              </a:spcAft>
              <a:buClr>
                <a:srgbClr val="55555A"/>
              </a:buClr>
              <a:buSzTx/>
              <a:buFontTx/>
              <a:buNone/>
              <a:tabLst/>
              <a:defRPr/>
            </a:pPr>
            <a:endParaRPr kumimoji="0" lang="en-GB" sz="2400" b="1" i="0" u="none" strike="noStrike" kern="0" cap="none" spc="0" normalizeH="0" baseline="0" noProof="0" err="1">
              <a:ln>
                <a:noFill/>
              </a:ln>
              <a:solidFill>
                <a:srgbClr val="FFFFFF"/>
              </a:solidFill>
              <a:effectLst/>
              <a:uLnTx/>
              <a:uFillTx/>
              <a:latin typeface="Arial"/>
              <a:ea typeface="ＭＳ Ｐゴシック"/>
              <a:cs typeface="Arial"/>
            </a:endParaRPr>
          </a:p>
        </p:txBody>
      </p:sp>
      <p:cxnSp>
        <p:nvCxnSpPr>
          <p:cNvPr id="99" name="Straight Connector 98">
            <a:extLst>
              <a:ext uri="{FF2B5EF4-FFF2-40B4-BE49-F238E27FC236}">
                <a16:creationId xmlns:a16="http://schemas.microsoft.com/office/drawing/2014/main" id="{E8C8A9CE-F451-EE4A-8D53-AC0AC39E8FCA}"/>
              </a:ext>
            </a:extLst>
          </p:cNvPr>
          <p:cNvCxnSpPr>
            <a:stCxn id="65" idx="2"/>
            <a:endCxn id="93" idx="4"/>
          </p:cNvCxnSpPr>
          <p:nvPr/>
        </p:nvCxnSpPr>
        <p:spPr bwMode="auto">
          <a:xfrm flipV="1">
            <a:off x="1355210" y="6053080"/>
            <a:ext cx="1131740" cy="127183"/>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0" name="Straight Connector 99">
            <a:extLst>
              <a:ext uri="{FF2B5EF4-FFF2-40B4-BE49-F238E27FC236}">
                <a16:creationId xmlns:a16="http://schemas.microsoft.com/office/drawing/2014/main" id="{B1D5D650-62B9-BC48-AB22-ED212A69C66E}"/>
              </a:ext>
            </a:extLst>
          </p:cNvPr>
          <p:cNvCxnSpPr>
            <a:cxnSpLocks/>
            <a:stCxn id="93" idx="4"/>
            <a:endCxn id="94" idx="4"/>
          </p:cNvCxnSpPr>
          <p:nvPr/>
        </p:nvCxnSpPr>
        <p:spPr bwMode="auto">
          <a:xfrm flipV="1">
            <a:off x="2486950" y="5780597"/>
            <a:ext cx="1528468" cy="272483"/>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1" name="Straight Connector 100">
            <a:extLst>
              <a:ext uri="{FF2B5EF4-FFF2-40B4-BE49-F238E27FC236}">
                <a16:creationId xmlns:a16="http://schemas.microsoft.com/office/drawing/2014/main" id="{E2A4B0FF-EB3D-EB4F-9A3E-E30E1D25DCAA}"/>
              </a:ext>
            </a:extLst>
          </p:cNvPr>
          <p:cNvCxnSpPr>
            <a:cxnSpLocks/>
            <a:stCxn id="94" idx="4"/>
            <a:endCxn id="95" idx="4"/>
          </p:cNvCxnSpPr>
          <p:nvPr/>
        </p:nvCxnSpPr>
        <p:spPr bwMode="auto">
          <a:xfrm flipV="1">
            <a:off x="4015417" y="5390680"/>
            <a:ext cx="1918352" cy="389917"/>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2" name="Straight Connector 101">
            <a:extLst>
              <a:ext uri="{FF2B5EF4-FFF2-40B4-BE49-F238E27FC236}">
                <a16:creationId xmlns:a16="http://schemas.microsoft.com/office/drawing/2014/main" id="{FEEB4CE2-CF36-574D-BF97-47068A1D4E15}"/>
              </a:ext>
            </a:extLst>
          </p:cNvPr>
          <p:cNvCxnSpPr>
            <a:cxnSpLocks/>
            <a:stCxn id="95" idx="4"/>
            <a:endCxn id="96" idx="4"/>
          </p:cNvCxnSpPr>
          <p:nvPr/>
        </p:nvCxnSpPr>
        <p:spPr bwMode="auto">
          <a:xfrm flipV="1">
            <a:off x="5933769" y="5107252"/>
            <a:ext cx="1876768" cy="283428"/>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3" name="Straight Connector 102">
            <a:extLst>
              <a:ext uri="{FF2B5EF4-FFF2-40B4-BE49-F238E27FC236}">
                <a16:creationId xmlns:a16="http://schemas.microsoft.com/office/drawing/2014/main" id="{B1EC992A-7BF1-4C44-8E86-B6D482AAACFF}"/>
              </a:ext>
            </a:extLst>
          </p:cNvPr>
          <p:cNvCxnSpPr>
            <a:cxnSpLocks/>
            <a:stCxn id="96" idx="4"/>
            <a:endCxn id="97" idx="4"/>
          </p:cNvCxnSpPr>
          <p:nvPr/>
        </p:nvCxnSpPr>
        <p:spPr bwMode="auto">
          <a:xfrm flipV="1">
            <a:off x="7810538" y="4776051"/>
            <a:ext cx="1552436" cy="331200"/>
          </a:xfrm>
          <a:prstGeom prst="line">
            <a:avLst/>
          </a:prstGeom>
          <a:ln w="19050">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4" name="Straight Connector 103">
            <a:extLst>
              <a:ext uri="{FF2B5EF4-FFF2-40B4-BE49-F238E27FC236}">
                <a16:creationId xmlns:a16="http://schemas.microsoft.com/office/drawing/2014/main" id="{339172E2-95E5-3F4B-AF87-8AFCBDAC8ED5}"/>
              </a:ext>
            </a:extLst>
          </p:cNvPr>
          <p:cNvCxnSpPr>
            <a:cxnSpLocks/>
            <a:stCxn id="97" idx="4"/>
          </p:cNvCxnSpPr>
          <p:nvPr/>
        </p:nvCxnSpPr>
        <p:spPr bwMode="auto">
          <a:xfrm flipV="1">
            <a:off x="9362974" y="4503454"/>
            <a:ext cx="894284" cy="272597"/>
          </a:xfrm>
          <a:prstGeom prst="line">
            <a:avLst/>
          </a:prstGeom>
          <a:ln w="1905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5" name="Straight Connector 104">
            <a:extLst>
              <a:ext uri="{FF2B5EF4-FFF2-40B4-BE49-F238E27FC236}">
                <a16:creationId xmlns:a16="http://schemas.microsoft.com/office/drawing/2014/main" id="{17DE86FA-1011-304A-A64B-2225349B39FF}"/>
              </a:ext>
            </a:extLst>
          </p:cNvPr>
          <p:cNvCxnSpPr>
            <a:cxnSpLocks/>
            <a:endCxn id="98" idx="4"/>
          </p:cNvCxnSpPr>
          <p:nvPr/>
        </p:nvCxnSpPr>
        <p:spPr bwMode="auto">
          <a:xfrm flipV="1">
            <a:off x="10257258" y="2789574"/>
            <a:ext cx="958324" cy="1746984"/>
          </a:xfrm>
          <a:prstGeom prst="line">
            <a:avLst/>
          </a:prstGeom>
          <a:ln w="19050">
            <a:prstDash val="dash"/>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106" name="Speech Bubble: Rectangle with Corners Rounded 87">
            <a:extLst>
              <a:ext uri="{FF2B5EF4-FFF2-40B4-BE49-F238E27FC236}">
                <a16:creationId xmlns:a16="http://schemas.microsoft.com/office/drawing/2014/main" id="{CE444665-6EF1-5248-B62B-6344DEDFDE6D}"/>
              </a:ext>
            </a:extLst>
          </p:cNvPr>
          <p:cNvSpPr/>
          <p:nvPr/>
        </p:nvSpPr>
        <p:spPr bwMode="auto">
          <a:xfrm>
            <a:off x="10032755" y="4953166"/>
            <a:ext cx="1765168" cy="943397"/>
          </a:xfrm>
          <a:prstGeom prst="wedgeRoundRectCallout">
            <a:avLst>
              <a:gd name="adj1" fmla="val -36241"/>
              <a:gd name="adj2" fmla="val -91588"/>
              <a:gd name="adj3" fmla="val 16667"/>
            </a:avLst>
          </a:prstGeom>
          <a:solidFill>
            <a:srgbClr val="00AFF0"/>
          </a:solid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ctr" anchorCtr="0" forceAA="0" compatLnSpc="1">
            <a:prstTxWarp prst="textNoShape">
              <a:avLst/>
            </a:prstTxWarp>
            <a:noAutofit/>
          </a:bodyPr>
          <a:lstStyle/>
          <a:p>
            <a:pPr marL="0" marR="0" lvl="0" indent="0" algn="ctr" defTabSz="1219170" rtl="0" eaLnBrk="1" fontAlgn="base" latinLnBrk="0" hangingPunct="1">
              <a:lnSpc>
                <a:spcPct val="100000"/>
              </a:lnSpc>
              <a:spcBef>
                <a:spcPct val="0"/>
              </a:spcBef>
              <a:spcAft>
                <a:spcPts val="600"/>
              </a:spcAft>
              <a:buClr>
                <a:srgbClr val="55555A"/>
              </a:buClr>
              <a:buSzTx/>
              <a:buFontTx/>
              <a:buNone/>
              <a:tabLst/>
              <a:defRPr/>
            </a:pPr>
            <a:r>
              <a:rPr kumimoji="0" lang="en-GB" sz="1333" b="1" i="0" u="none" strike="noStrike" kern="0" cap="none" spc="0" normalizeH="0" baseline="0" noProof="0">
                <a:ln>
                  <a:noFill/>
                </a:ln>
                <a:solidFill>
                  <a:srgbClr val="FFFFFF"/>
                </a:solidFill>
                <a:effectLst/>
                <a:uLnTx/>
                <a:uFillTx/>
                <a:latin typeface="Arial"/>
                <a:ea typeface="ＭＳ Ｐゴシック"/>
                <a:cs typeface="Arial"/>
              </a:rPr>
              <a:t>Need further collaboration and strategic testing development </a:t>
            </a:r>
          </a:p>
        </p:txBody>
      </p:sp>
      <p:cxnSp>
        <p:nvCxnSpPr>
          <p:cNvPr id="107" name="Straight Arrow Connector 106">
            <a:extLst>
              <a:ext uri="{FF2B5EF4-FFF2-40B4-BE49-F238E27FC236}">
                <a16:creationId xmlns:a16="http://schemas.microsoft.com/office/drawing/2014/main" id="{9EE142A4-5A90-E24B-876B-43AA4AD29C20}"/>
              </a:ext>
            </a:extLst>
          </p:cNvPr>
          <p:cNvCxnSpPr/>
          <p:nvPr/>
        </p:nvCxnSpPr>
        <p:spPr bwMode="auto">
          <a:xfrm flipV="1">
            <a:off x="846976" y="2342727"/>
            <a:ext cx="0" cy="143617"/>
          </a:xfrm>
          <a:prstGeom prst="straightConnector1">
            <a:avLst/>
          </a:prstGeom>
          <a:solidFill>
            <a:schemeClr val="accent1"/>
          </a:solidFill>
          <a:ln w="57150" cap="flat" cmpd="sng" algn="ctr">
            <a:solidFill>
              <a:srgbClr val="0073C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8" name="Straight Arrow Connector 107">
            <a:extLst>
              <a:ext uri="{FF2B5EF4-FFF2-40B4-BE49-F238E27FC236}">
                <a16:creationId xmlns:a16="http://schemas.microsoft.com/office/drawing/2014/main" id="{6C305050-F47C-EF48-A741-7F30B4B22D63}"/>
              </a:ext>
            </a:extLst>
          </p:cNvPr>
          <p:cNvCxnSpPr/>
          <p:nvPr/>
        </p:nvCxnSpPr>
        <p:spPr bwMode="auto">
          <a:xfrm>
            <a:off x="11378176" y="6219214"/>
            <a:ext cx="167217" cy="1"/>
          </a:xfrm>
          <a:prstGeom prst="straightConnector1">
            <a:avLst/>
          </a:prstGeom>
          <a:solidFill>
            <a:schemeClr val="accent1"/>
          </a:solidFill>
          <a:ln w="57150" cap="flat" cmpd="sng" algn="ctr">
            <a:solidFill>
              <a:srgbClr val="0073CD"/>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9" name="Rectangle 108">
            <a:extLst>
              <a:ext uri="{FF2B5EF4-FFF2-40B4-BE49-F238E27FC236}">
                <a16:creationId xmlns:a16="http://schemas.microsoft.com/office/drawing/2014/main" id="{E7C4B564-13E7-3C47-B61E-B20CDD5716A2}"/>
              </a:ext>
            </a:extLst>
          </p:cNvPr>
          <p:cNvSpPr/>
          <p:nvPr/>
        </p:nvSpPr>
        <p:spPr bwMode="auto">
          <a:xfrm>
            <a:off x="343691" y="1326194"/>
            <a:ext cx="9689060" cy="662400"/>
          </a:xfrm>
          <a:prstGeom prst="rect">
            <a:avLst/>
          </a:prstGeom>
          <a:noFill/>
          <a:ln w="9525" cap="flat" cmpd="sng" algn="ctr">
            <a:noFill/>
            <a:prstDash val="solid"/>
            <a:round/>
            <a:headEnd type="none" w="med" len="med"/>
            <a:tailEnd type="none" w="med" len="med"/>
          </a:ln>
          <a:effectLst/>
        </p:spPr>
        <p:txBody>
          <a:bodyPr rot="0" spcFirstLastPara="0" vertOverflow="overflow" horzOverflow="overflow" vert="horz" wrap="square" lIns="121912" tIns="60957" rIns="121912" bIns="60957" numCol="1" spcCol="0" rtlCol="0" fromWordArt="0" anchor="t" anchorCtr="0" forceAA="0" compatLnSpc="1">
            <a:prstTxWarp prst="textNoShape">
              <a:avLst/>
            </a:prstTxWarp>
            <a:noAutofit/>
          </a:bodyPr>
          <a:lstStyle/>
          <a:p>
            <a:pPr marL="0" marR="0" lvl="0" indent="0" algn="l" defTabSz="1219170" rtl="0" eaLnBrk="1" fontAlgn="base" latinLnBrk="0" hangingPunct="1">
              <a:lnSpc>
                <a:spcPct val="100000"/>
              </a:lnSpc>
              <a:spcBef>
                <a:spcPct val="0"/>
              </a:spcBef>
              <a:spcAft>
                <a:spcPts val="0"/>
              </a:spcAft>
              <a:buClr>
                <a:srgbClr val="55555A"/>
              </a:buClr>
              <a:buSzTx/>
              <a:buFontTx/>
              <a:buNone/>
              <a:tabLst/>
              <a:defRPr/>
            </a:pPr>
            <a:r>
              <a:rPr kumimoji="0" lang="en-GB" sz="1800" b="1" i="0" u="none" strike="noStrike" kern="0" cap="none" spc="0" normalizeH="0" baseline="0" noProof="0">
                <a:ln>
                  <a:noFill/>
                </a:ln>
                <a:solidFill>
                  <a:srgbClr val="00AFF0"/>
                </a:solidFill>
                <a:effectLst/>
                <a:uLnTx/>
                <a:uFillTx/>
                <a:latin typeface="Arial"/>
                <a:ea typeface="ＭＳ Ｐゴシック"/>
                <a:cs typeface="Arial"/>
              </a:rPr>
              <a:t>To increase our ability to repurpose </a:t>
            </a:r>
            <a:r>
              <a:rPr kumimoji="0" lang="en-GB" sz="1800" b="0" i="0" u="none" strike="noStrike" kern="0" cap="none" spc="0" normalizeH="0" baseline="0" noProof="0">
                <a:ln>
                  <a:noFill/>
                </a:ln>
                <a:solidFill>
                  <a:srgbClr val="55555A"/>
                </a:solidFill>
                <a:effectLst/>
                <a:uLnTx/>
                <a:uFillTx/>
                <a:latin typeface="Arial"/>
                <a:ea typeface="ＭＳ Ｐゴシック"/>
                <a:cs typeface="Arial"/>
              </a:rPr>
              <a:t>assets for hydrogen use, we first need to understand their compatibility. The past 3 years has begun a journey to </a:t>
            </a:r>
            <a:r>
              <a:rPr kumimoji="0" lang="en-GB" sz="1800" b="1" i="0" u="none" strike="noStrike" kern="0" cap="none" spc="0" normalizeH="0" baseline="0" noProof="0">
                <a:ln>
                  <a:noFill/>
                </a:ln>
                <a:solidFill>
                  <a:srgbClr val="00AFF0"/>
                </a:solidFill>
                <a:effectLst/>
                <a:uLnTx/>
                <a:uFillTx/>
                <a:latin typeface="Arial"/>
                <a:ea typeface="ＭＳ Ｐゴシック"/>
                <a:cs typeface="Arial"/>
              </a:rPr>
              <a:t>increase our understanding</a:t>
            </a:r>
          </a:p>
        </p:txBody>
      </p:sp>
      <p:grpSp>
        <p:nvGrpSpPr>
          <p:cNvPr id="2" name="Group 1">
            <a:extLst>
              <a:ext uri="{FF2B5EF4-FFF2-40B4-BE49-F238E27FC236}">
                <a16:creationId xmlns:a16="http://schemas.microsoft.com/office/drawing/2014/main" id="{FD54A7F2-0526-684C-A80B-773269D72BF5}"/>
              </a:ext>
            </a:extLst>
          </p:cNvPr>
          <p:cNvGrpSpPr/>
          <p:nvPr/>
        </p:nvGrpSpPr>
        <p:grpSpPr>
          <a:xfrm>
            <a:off x="2020852" y="3974433"/>
            <a:ext cx="229650" cy="1737584"/>
            <a:chOff x="1997632" y="2043220"/>
            <a:chExt cx="229650" cy="1555623"/>
          </a:xfrm>
        </p:grpSpPr>
        <p:cxnSp>
          <p:nvCxnSpPr>
            <p:cNvPr id="114" name="Straight Connector 113">
              <a:extLst>
                <a:ext uri="{FF2B5EF4-FFF2-40B4-BE49-F238E27FC236}">
                  <a16:creationId xmlns:a16="http://schemas.microsoft.com/office/drawing/2014/main" id="{CD8BBADB-494D-E74F-BB53-9C2631AA8B99}"/>
                </a:ext>
              </a:extLst>
            </p:cNvPr>
            <p:cNvCxnSpPr/>
            <p:nvPr/>
          </p:nvCxnSpPr>
          <p:spPr bwMode="auto">
            <a:xfrm>
              <a:off x="2003408"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5" name="Straight Connector 114">
              <a:extLst>
                <a:ext uri="{FF2B5EF4-FFF2-40B4-BE49-F238E27FC236}">
                  <a16:creationId xmlns:a16="http://schemas.microsoft.com/office/drawing/2014/main" id="{2BE5487D-F8FC-7743-A0CE-DF5046F9B180}"/>
                </a:ext>
              </a:extLst>
            </p:cNvPr>
            <p:cNvCxnSpPr/>
            <p:nvPr/>
          </p:nvCxnSpPr>
          <p:spPr bwMode="auto">
            <a:xfrm rot="5400000" flipV="1">
              <a:off x="2112456" y="1940847"/>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Connector 115">
              <a:extLst>
                <a:ext uri="{FF2B5EF4-FFF2-40B4-BE49-F238E27FC236}">
                  <a16:creationId xmlns:a16="http://schemas.microsoft.com/office/drawing/2014/main" id="{1A16EF0B-DE1D-5947-BA4C-89FC9616EAA2}"/>
                </a:ext>
              </a:extLst>
            </p:cNvPr>
            <p:cNvCxnSpPr/>
            <p:nvPr/>
          </p:nvCxnSpPr>
          <p:spPr bwMode="auto">
            <a:xfrm>
              <a:off x="1997632" y="359884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3" name="Group 2">
            <a:extLst>
              <a:ext uri="{FF2B5EF4-FFF2-40B4-BE49-F238E27FC236}">
                <a16:creationId xmlns:a16="http://schemas.microsoft.com/office/drawing/2014/main" id="{C6B6030B-2F15-044D-AB49-14ADE7125D6F}"/>
              </a:ext>
            </a:extLst>
          </p:cNvPr>
          <p:cNvGrpSpPr/>
          <p:nvPr/>
        </p:nvGrpSpPr>
        <p:grpSpPr>
          <a:xfrm>
            <a:off x="2753869" y="3974321"/>
            <a:ext cx="229650" cy="1735387"/>
            <a:chOff x="4376593" y="2043220"/>
            <a:chExt cx="229650" cy="1553656"/>
          </a:xfrm>
        </p:grpSpPr>
        <p:cxnSp>
          <p:nvCxnSpPr>
            <p:cNvPr id="117" name="Straight Connector 116">
              <a:extLst>
                <a:ext uri="{FF2B5EF4-FFF2-40B4-BE49-F238E27FC236}">
                  <a16:creationId xmlns:a16="http://schemas.microsoft.com/office/drawing/2014/main" id="{4DD8A286-1460-5A4E-8B67-DC5D86E28E42}"/>
                </a:ext>
              </a:extLst>
            </p:cNvPr>
            <p:cNvCxnSpPr/>
            <p:nvPr/>
          </p:nvCxnSpPr>
          <p:spPr bwMode="auto">
            <a:xfrm flipV="1">
              <a:off x="4600466"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8" name="Straight Connector 117">
              <a:extLst>
                <a:ext uri="{FF2B5EF4-FFF2-40B4-BE49-F238E27FC236}">
                  <a16:creationId xmlns:a16="http://schemas.microsoft.com/office/drawing/2014/main" id="{E430A695-7C8A-634B-BDD6-813E71317F04}"/>
                </a:ext>
              </a:extLst>
            </p:cNvPr>
            <p:cNvCxnSpPr/>
            <p:nvPr/>
          </p:nvCxnSpPr>
          <p:spPr bwMode="auto">
            <a:xfrm rot="16200000" flipV="1">
              <a:off x="4491418" y="3482052"/>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9" name="Straight Connector 118">
              <a:extLst>
                <a:ext uri="{FF2B5EF4-FFF2-40B4-BE49-F238E27FC236}">
                  <a16:creationId xmlns:a16="http://schemas.microsoft.com/office/drawing/2014/main" id="{DEE722E1-A8B6-E941-9D80-6543171A94E7}"/>
                </a:ext>
              </a:extLst>
            </p:cNvPr>
            <p:cNvCxnSpPr/>
            <p:nvPr/>
          </p:nvCxnSpPr>
          <p:spPr bwMode="auto">
            <a:xfrm rot="10800000">
              <a:off x="4376593" y="205370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1" name="Group 120">
            <a:extLst>
              <a:ext uri="{FF2B5EF4-FFF2-40B4-BE49-F238E27FC236}">
                <a16:creationId xmlns:a16="http://schemas.microsoft.com/office/drawing/2014/main" id="{FBE6C783-DCAF-4D46-BF39-6880E437E6DE}"/>
              </a:ext>
            </a:extLst>
          </p:cNvPr>
          <p:cNvGrpSpPr/>
          <p:nvPr/>
        </p:nvGrpSpPr>
        <p:grpSpPr>
          <a:xfrm>
            <a:off x="3162783" y="3454946"/>
            <a:ext cx="229650" cy="1825656"/>
            <a:chOff x="1997632" y="2043220"/>
            <a:chExt cx="229650" cy="1555623"/>
          </a:xfrm>
        </p:grpSpPr>
        <p:cxnSp>
          <p:nvCxnSpPr>
            <p:cNvPr id="122" name="Straight Connector 121">
              <a:extLst>
                <a:ext uri="{FF2B5EF4-FFF2-40B4-BE49-F238E27FC236}">
                  <a16:creationId xmlns:a16="http://schemas.microsoft.com/office/drawing/2014/main" id="{19A74629-2642-6842-841F-092964DCCB49}"/>
                </a:ext>
              </a:extLst>
            </p:cNvPr>
            <p:cNvCxnSpPr/>
            <p:nvPr/>
          </p:nvCxnSpPr>
          <p:spPr bwMode="auto">
            <a:xfrm>
              <a:off x="2003408"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a:extLst>
                <a:ext uri="{FF2B5EF4-FFF2-40B4-BE49-F238E27FC236}">
                  <a16:creationId xmlns:a16="http://schemas.microsoft.com/office/drawing/2014/main" id="{925B2C6E-F61A-F847-92FA-58CF0FFA9648}"/>
                </a:ext>
              </a:extLst>
            </p:cNvPr>
            <p:cNvCxnSpPr/>
            <p:nvPr/>
          </p:nvCxnSpPr>
          <p:spPr bwMode="auto">
            <a:xfrm rot="5400000" flipV="1">
              <a:off x="2112456" y="1940847"/>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E7EB7431-84C6-544A-A432-307EAE68FD03}"/>
                </a:ext>
              </a:extLst>
            </p:cNvPr>
            <p:cNvCxnSpPr/>
            <p:nvPr/>
          </p:nvCxnSpPr>
          <p:spPr bwMode="auto">
            <a:xfrm>
              <a:off x="1997632" y="359884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5" name="Group 124">
            <a:extLst>
              <a:ext uri="{FF2B5EF4-FFF2-40B4-BE49-F238E27FC236}">
                <a16:creationId xmlns:a16="http://schemas.microsoft.com/office/drawing/2014/main" id="{651879CC-9A2C-F245-A125-04B31F46763F}"/>
              </a:ext>
            </a:extLst>
          </p:cNvPr>
          <p:cNvGrpSpPr/>
          <p:nvPr/>
        </p:nvGrpSpPr>
        <p:grpSpPr>
          <a:xfrm>
            <a:off x="4642424" y="3454946"/>
            <a:ext cx="229650" cy="1823348"/>
            <a:chOff x="4376593" y="2043220"/>
            <a:chExt cx="229650" cy="1553656"/>
          </a:xfrm>
        </p:grpSpPr>
        <p:cxnSp>
          <p:nvCxnSpPr>
            <p:cNvPr id="126" name="Straight Connector 125">
              <a:extLst>
                <a:ext uri="{FF2B5EF4-FFF2-40B4-BE49-F238E27FC236}">
                  <a16:creationId xmlns:a16="http://schemas.microsoft.com/office/drawing/2014/main" id="{B86C22AB-AED1-4F40-BC24-A2086AAADAC3}"/>
                </a:ext>
              </a:extLst>
            </p:cNvPr>
            <p:cNvCxnSpPr/>
            <p:nvPr/>
          </p:nvCxnSpPr>
          <p:spPr bwMode="auto">
            <a:xfrm flipV="1">
              <a:off x="4600466"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12F85B23-DD9F-CC4A-BF2A-E6D0D3A866E5}"/>
                </a:ext>
              </a:extLst>
            </p:cNvPr>
            <p:cNvCxnSpPr/>
            <p:nvPr/>
          </p:nvCxnSpPr>
          <p:spPr bwMode="auto">
            <a:xfrm rot="16200000" flipV="1">
              <a:off x="4491418" y="3482052"/>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8" name="Straight Connector 127">
              <a:extLst>
                <a:ext uri="{FF2B5EF4-FFF2-40B4-BE49-F238E27FC236}">
                  <a16:creationId xmlns:a16="http://schemas.microsoft.com/office/drawing/2014/main" id="{421BD3DB-997A-5B43-A49D-ED63CDB71864}"/>
                </a:ext>
              </a:extLst>
            </p:cNvPr>
            <p:cNvCxnSpPr/>
            <p:nvPr/>
          </p:nvCxnSpPr>
          <p:spPr bwMode="auto">
            <a:xfrm rot="10800000">
              <a:off x="4376593" y="205370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2" name="Group 131">
            <a:extLst>
              <a:ext uri="{FF2B5EF4-FFF2-40B4-BE49-F238E27FC236}">
                <a16:creationId xmlns:a16="http://schemas.microsoft.com/office/drawing/2014/main" id="{04A86103-8665-7C44-9578-5F215114B261}"/>
              </a:ext>
            </a:extLst>
          </p:cNvPr>
          <p:cNvGrpSpPr/>
          <p:nvPr/>
        </p:nvGrpSpPr>
        <p:grpSpPr>
          <a:xfrm>
            <a:off x="4990025" y="2684834"/>
            <a:ext cx="229650" cy="2267225"/>
            <a:chOff x="1997632" y="2043220"/>
            <a:chExt cx="229650" cy="1555623"/>
          </a:xfrm>
        </p:grpSpPr>
        <p:cxnSp>
          <p:nvCxnSpPr>
            <p:cNvPr id="133" name="Straight Connector 132">
              <a:extLst>
                <a:ext uri="{FF2B5EF4-FFF2-40B4-BE49-F238E27FC236}">
                  <a16:creationId xmlns:a16="http://schemas.microsoft.com/office/drawing/2014/main" id="{D1C24466-CBEF-1146-88CB-FAB22E76DD7E}"/>
                </a:ext>
              </a:extLst>
            </p:cNvPr>
            <p:cNvCxnSpPr/>
            <p:nvPr/>
          </p:nvCxnSpPr>
          <p:spPr bwMode="auto">
            <a:xfrm>
              <a:off x="2003408"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4" name="Straight Connector 133">
              <a:extLst>
                <a:ext uri="{FF2B5EF4-FFF2-40B4-BE49-F238E27FC236}">
                  <a16:creationId xmlns:a16="http://schemas.microsoft.com/office/drawing/2014/main" id="{C3FFC8A8-C9B2-C645-8511-AB9F216AFAB6}"/>
                </a:ext>
              </a:extLst>
            </p:cNvPr>
            <p:cNvCxnSpPr/>
            <p:nvPr/>
          </p:nvCxnSpPr>
          <p:spPr bwMode="auto">
            <a:xfrm rot="5400000" flipV="1">
              <a:off x="2112456" y="1940847"/>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5" name="Straight Connector 134">
              <a:extLst>
                <a:ext uri="{FF2B5EF4-FFF2-40B4-BE49-F238E27FC236}">
                  <a16:creationId xmlns:a16="http://schemas.microsoft.com/office/drawing/2014/main" id="{69E57232-755F-FC42-B26F-6015C8DB9B31}"/>
                </a:ext>
              </a:extLst>
            </p:cNvPr>
            <p:cNvCxnSpPr/>
            <p:nvPr/>
          </p:nvCxnSpPr>
          <p:spPr bwMode="auto">
            <a:xfrm>
              <a:off x="1997632" y="359884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6" name="Group 135">
            <a:extLst>
              <a:ext uri="{FF2B5EF4-FFF2-40B4-BE49-F238E27FC236}">
                <a16:creationId xmlns:a16="http://schemas.microsoft.com/office/drawing/2014/main" id="{BD4D0768-D4CE-934C-A979-5992A9CBB85E}"/>
              </a:ext>
            </a:extLst>
          </p:cNvPr>
          <p:cNvGrpSpPr/>
          <p:nvPr/>
        </p:nvGrpSpPr>
        <p:grpSpPr>
          <a:xfrm>
            <a:off x="6651943" y="2684834"/>
            <a:ext cx="229650" cy="2264359"/>
            <a:chOff x="4376593" y="2043220"/>
            <a:chExt cx="229650" cy="1553656"/>
          </a:xfrm>
        </p:grpSpPr>
        <p:cxnSp>
          <p:nvCxnSpPr>
            <p:cNvPr id="137" name="Straight Connector 136">
              <a:extLst>
                <a:ext uri="{FF2B5EF4-FFF2-40B4-BE49-F238E27FC236}">
                  <a16:creationId xmlns:a16="http://schemas.microsoft.com/office/drawing/2014/main" id="{88BBDCEF-17EF-454F-86F7-D9BFDFA476ED}"/>
                </a:ext>
              </a:extLst>
            </p:cNvPr>
            <p:cNvCxnSpPr/>
            <p:nvPr/>
          </p:nvCxnSpPr>
          <p:spPr bwMode="auto">
            <a:xfrm flipV="1">
              <a:off x="4600466"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8" name="Straight Connector 137">
              <a:extLst>
                <a:ext uri="{FF2B5EF4-FFF2-40B4-BE49-F238E27FC236}">
                  <a16:creationId xmlns:a16="http://schemas.microsoft.com/office/drawing/2014/main" id="{79DD9F21-1E1B-F344-83FC-3C041124AA97}"/>
                </a:ext>
              </a:extLst>
            </p:cNvPr>
            <p:cNvCxnSpPr/>
            <p:nvPr/>
          </p:nvCxnSpPr>
          <p:spPr bwMode="auto">
            <a:xfrm rot="16200000" flipV="1">
              <a:off x="4491418" y="3482052"/>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9" name="Straight Connector 138">
              <a:extLst>
                <a:ext uri="{FF2B5EF4-FFF2-40B4-BE49-F238E27FC236}">
                  <a16:creationId xmlns:a16="http://schemas.microsoft.com/office/drawing/2014/main" id="{0A9E3406-9B7B-7649-8830-95BC3496AD3A}"/>
                </a:ext>
              </a:extLst>
            </p:cNvPr>
            <p:cNvCxnSpPr/>
            <p:nvPr/>
          </p:nvCxnSpPr>
          <p:spPr bwMode="auto">
            <a:xfrm rot="10800000">
              <a:off x="4376593" y="205370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0" name="Group 139">
            <a:extLst>
              <a:ext uri="{FF2B5EF4-FFF2-40B4-BE49-F238E27FC236}">
                <a16:creationId xmlns:a16="http://schemas.microsoft.com/office/drawing/2014/main" id="{FB11ACFD-8512-4843-8023-A8ADF5A02513}"/>
              </a:ext>
            </a:extLst>
          </p:cNvPr>
          <p:cNvGrpSpPr/>
          <p:nvPr/>
        </p:nvGrpSpPr>
        <p:grpSpPr>
          <a:xfrm>
            <a:off x="6986543" y="2834206"/>
            <a:ext cx="229650" cy="1667516"/>
            <a:chOff x="1997632" y="2043220"/>
            <a:chExt cx="229650" cy="1555623"/>
          </a:xfrm>
        </p:grpSpPr>
        <p:cxnSp>
          <p:nvCxnSpPr>
            <p:cNvPr id="141" name="Straight Connector 140">
              <a:extLst>
                <a:ext uri="{FF2B5EF4-FFF2-40B4-BE49-F238E27FC236}">
                  <a16:creationId xmlns:a16="http://schemas.microsoft.com/office/drawing/2014/main" id="{9F40F430-1A96-054D-A774-641AB49ABB46}"/>
                </a:ext>
              </a:extLst>
            </p:cNvPr>
            <p:cNvCxnSpPr/>
            <p:nvPr/>
          </p:nvCxnSpPr>
          <p:spPr bwMode="auto">
            <a:xfrm>
              <a:off x="2003408"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Connector 141">
              <a:extLst>
                <a:ext uri="{FF2B5EF4-FFF2-40B4-BE49-F238E27FC236}">
                  <a16:creationId xmlns:a16="http://schemas.microsoft.com/office/drawing/2014/main" id="{541A949F-F548-E643-9BEA-8561AD893913}"/>
                </a:ext>
              </a:extLst>
            </p:cNvPr>
            <p:cNvCxnSpPr/>
            <p:nvPr/>
          </p:nvCxnSpPr>
          <p:spPr bwMode="auto">
            <a:xfrm rot="5400000" flipV="1">
              <a:off x="2112456" y="1940847"/>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3" name="Straight Connector 142">
              <a:extLst>
                <a:ext uri="{FF2B5EF4-FFF2-40B4-BE49-F238E27FC236}">
                  <a16:creationId xmlns:a16="http://schemas.microsoft.com/office/drawing/2014/main" id="{C8D5203C-53C2-394C-9622-D618A97E5915}"/>
                </a:ext>
              </a:extLst>
            </p:cNvPr>
            <p:cNvCxnSpPr/>
            <p:nvPr/>
          </p:nvCxnSpPr>
          <p:spPr bwMode="auto">
            <a:xfrm>
              <a:off x="1997632" y="359884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4" name="Group 143">
            <a:extLst>
              <a:ext uri="{FF2B5EF4-FFF2-40B4-BE49-F238E27FC236}">
                <a16:creationId xmlns:a16="http://schemas.microsoft.com/office/drawing/2014/main" id="{0DE26D39-7CCA-1940-A6F8-3FE1741A7B9A}"/>
              </a:ext>
            </a:extLst>
          </p:cNvPr>
          <p:cNvGrpSpPr/>
          <p:nvPr/>
        </p:nvGrpSpPr>
        <p:grpSpPr>
          <a:xfrm>
            <a:off x="8338149" y="2834206"/>
            <a:ext cx="229650" cy="1665408"/>
            <a:chOff x="4376593" y="2043220"/>
            <a:chExt cx="229650" cy="1553656"/>
          </a:xfrm>
        </p:grpSpPr>
        <p:cxnSp>
          <p:nvCxnSpPr>
            <p:cNvPr id="145" name="Straight Connector 144">
              <a:extLst>
                <a:ext uri="{FF2B5EF4-FFF2-40B4-BE49-F238E27FC236}">
                  <a16:creationId xmlns:a16="http://schemas.microsoft.com/office/drawing/2014/main" id="{9A6919CA-0FB2-0E43-9223-D1311A955FF0}"/>
                </a:ext>
              </a:extLst>
            </p:cNvPr>
            <p:cNvCxnSpPr/>
            <p:nvPr/>
          </p:nvCxnSpPr>
          <p:spPr bwMode="auto">
            <a:xfrm flipV="1">
              <a:off x="4600466"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6" name="Straight Connector 145">
              <a:extLst>
                <a:ext uri="{FF2B5EF4-FFF2-40B4-BE49-F238E27FC236}">
                  <a16:creationId xmlns:a16="http://schemas.microsoft.com/office/drawing/2014/main" id="{6CE749D2-862D-6A4E-B67D-A0A53349C7EB}"/>
                </a:ext>
              </a:extLst>
            </p:cNvPr>
            <p:cNvCxnSpPr/>
            <p:nvPr/>
          </p:nvCxnSpPr>
          <p:spPr bwMode="auto">
            <a:xfrm rot="16200000" flipV="1">
              <a:off x="4491418" y="3482052"/>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7" name="Straight Connector 146">
              <a:extLst>
                <a:ext uri="{FF2B5EF4-FFF2-40B4-BE49-F238E27FC236}">
                  <a16:creationId xmlns:a16="http://schemas.microsoft.com/office/drawing/2014/main" id="{F3D78FDB-ACDF-CC4A-BB88-868B9FCCD07A}"/>
                </a:ext>
              </a:extLst>
            </p:cNvPr>
            <p:cNvCxnSpPr/>
            <p:nvPr/>
          </p:nvCxnSpPr>
          <p:spPr bwMode="auto">
            <a:xfrm rot="10800000">
              <a:off x="4376593" y="205370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8" name="Group 147">
            <a:extLst>
              <a:ext uri="{FF2B5EF4-FFF2-40B4-BE49-F238E27FC236}">
                <a16:creationId xmlns:a16="http://schemas.microsoft.com/office/drawing/2014/main" id="{A5595B25-8B9B-FD46-A30D-946BA5F4CF5D}"/>
              </a:ext>
            </a:extLst>
          </p:cNvPr>
          <p:cNvGrpSpPr/>
          <p:nvPr/>
        </p:nvGrpSpPr>
        <p:grpSpPr>
          <a:xfrm>
            <a:off x="8701995" y="2112865"/>
            <a:ext cx="229650" cy="2186993"/>
            <a:chOff x="1997632" y="2043220"/>
            <a:chExt cx="229650" cy="1555623"/>
          </a:xfrm>
        </p:grpSpPr>
        <p:cxnSp>
          <p:nvCxnSpPr>
            <p:cNvPr id="149" name="Straight Connector 148">
              <a:extLst>
                <a:ext uri="{FF2B5EF4-FFF2-40B4-BE49-F238E27FC236}">
                  <a16:creationId xmlns:a16="http://schemas.microsoft.com/office/drawing/2014/main" id="{CE424D92-A055-0F42-A553-C68B8C93F83B}"/>
                </a:ext>
              </a:extLst>
            </p:cNvPr>
            <p:cNvCxnSpPr/>
            <p:nvPr/>
          </p:nvCxnSpPr>
          <p:spPr bwMode="auto">
            <a:xfrm>
              <a:off x="2003408"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0" name="Straight Connector 149">
              <a:extLst>
                <a:ext uri="{FF2B5EF4-FFF2-40B4-BE49-F238E27FC236}">
                  <a16:creationId xmlns:a16="http://schemas.microsoft.com/office/drawing/2014/main" id="{E781D7AF-8F4D-3E40-B3D0-A92278A5C6C2}"/>
                </a:ext>
              </a:extLst>
            </p:cNvPr>
            <p:cNvCxnSpPr/>
            <p:nvPr/>
          </p:nvCxnSpPr>
          <p:spPr bwMode="auto">
            <a:xfrm rot="5400000" flipV="1">
              <a:off x="2112456" y="1940847"/>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1" name="Straight Connector 150">
              <a:extLst>
                <a:ext uri="{FF2B5EF4-FFF2-40B4-BE49-F238E27FC236}">
                  <a16:creationId xmlns:a16="http://schemas.microsoft.com/office/drawing/2014/main" id="{F4AC9B76-008F-DB44-B4DC-7887F5AFA79A}"/>
                </a:ext>
              </a:extLst>
            </p:cNvPr>
            <p:cNvCxnSpPr/>
            <p:nvPr/>
          </p:nvCxnSpPr>
          <p:spPr bwMode="auto">
            <a:xfrm>
              <a:off x="1997632" y="359884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2" name="Group 151">
            <a:extLst>
              <a:ext uri="{FF2B5EF4-FFF2-40B4-BE49-F238E27FC236}">
                <a16:creationId xmlns:a16="http://schemas.microsoft.com/office/drawing/2014/main" id="{17957DA3-93E2-DB4C-B15D-A17FC79106B7}"/>
              </a:ext>
            </a:extLst>
          </p:cNvPr>
          <p:cNvGrpSpPr/>
          <p:nvPr/>
        </p:nvGrpSpPr>
        <p:grpSpPr>
          <a:xfrm>
            <a:off x="9991267" y="2112865"/>
            <a:ext cx="229650" cy="2184229"/>
            <a:chOff x="4376593" y="2043220"/>
            <a:chExt cx="229650" cy="1553656"/>
          </a:xfrm>
        </p:grpSpPr>
        <p:cxnSp>
          <p:nvCxnSpPr>
            <p:cNvPr id="153" name="Straight Connector 152">
              <a:extLst>
                <a:ext uri="{FF2B5EF4-FFF2-40B4-BE49-F238E27FC236}">
                  <a16:creationId xmlns:a16="http://schemas.microsoft.com/office/drawing/2014/main" id="{96048FDB-BED9-E54A-BC1D-4BF45851B63D}"/>
                </a:ext>
              </a:extLst>
            </p:cNvPr>
            <p:cNvCxnSpPr/>
            <p:nvPr/>
          </p:nvCxnSpPr>
          <p:spPr bwMode="auto">
            <a:xfrm flipV="1">
              <a:off x="4600466" y="2043220"/>
              <a:ext cx="0" cy="1553655"/>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Connector 153">
              <a:extLst>
                <a:ext uri="{FF2B5EF4-FFF2-40B4-BE49-F238E27FC236}">
                  <a16:creationId xmlns:a16="http://schemas.microsoft.com/office/drawing/2014/main" id="{1C8BDF9F-CCEF-8F48-8248-3E765219E052}"/>
                </a:ext>
              </a:extLst>
            </p:cNvPr>
            <p:cNvCxnSpPr/>
            <p:nvPr/>
          </p:nvCxnSpPr>
          <p:spPr bwMode="auto">
            <a:xfrm rot="16200000" flipV="1">
              <a:off x="4491418" y="3482052"/>
              <a:ext cx="0" cy="22964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5" name="Straight Connector 154">
              <a:extLst>
                <a:ext uri="{FF2B5EF4-FFF2-40B4-BE49-F238E27FC236}">
                  <a16:creationId xmlns:a16="http://schemas.microsoft.com/office/drawing/2014/main" id="{90793CF4-B968-F644-90E7-544836E0E1E1}"/>
                </a:ext>
              </a:extLst>
            </p:cNvPr>
            <p:cNvCxnSpPr/>
            <p:nvPr/>
          </p:nvCxnSpPr>
          <p:spPr bwMode="auto">
            <a:xfrm rot="10800000">
              <a:off x="4376593" y="2053703"/>
              <a:ext cx="22965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90" name="Rectangle 89">
            <a:extLst>
              <a:ext uri="{FF2B5EF4-FFF2-40B4-BE49-F238E27FC236}">
                <a16:creationId xmlns:a16="http://schemas.microsoft.com/office/drawing/2014/main" id="{F329A7A2-0016-4F12-A08D-8A94610907AF}"/>
              </a:ext>
            </a:extLst>
          </p:cNvPr>
          <p:cNvSpPr/>
          <p:nvPr/>
        </p:nvSpPr>
        <p:spPr>
          <a:xfrm>
            <a:off x="109181" y="719819"/>
            <a:ext cx="11533757" cy="317033"/>
          </a:xfrm>
          <a:prstGeom prst="rect">
            <a:avLst/>
          </a:prstGeom>
          <a:noFill/>
          <a:ln w="12700">
            <a:noFill/>
          </a:ln>
        </p:spPr>
        <p:txBody>
          <a:bodyPr wrap="square" lIns="121920" tIns="60960" rIns="121920" bIns="60960" anchor="ctr">
            <a:noAutofit/>
          </a:bodyPr>
          <a:lstStyle/>
          <a:p>
            <a:pPr lvl="0" defTabSz="914399" fontAlgn="base">
              <a:spcBef>
                <a:spcPct val="0"/>
              </a:spcBef>
              <a:spcAft>
                <a:spcPct val="0"/>
              </a:spcAft>
              <a:defRPr/>
            </a:pPr>
            <a:r>
              <a:rPr lang="en-GB" sz="2800" b="1">
                <a:solidFill>
                  <a:srgbClr val="0073CD"/>
                </a:solidFill>
                <a:latin typeface="Arial" pitchFamily="34" charset="0"/>
                <a:cs typeface="Arial"/>
              </a:rPr>
              <a:t>Increasing our asset knowledge</a:t>
            </a:r>
          </a:p>
        </p:txBody>
      </p:sp>
      <p:pic>
        <p:nvPicPr>
          <p:cNvPr id="91" name="Picture 90">
            <a:extLst>
              <a:ext uri="{FF2B5EF4-FFF2-40B4-BE49-F238E27FC236}">
                <a16:creationId xmlns:a16="http://schemas.microsoft.com/office/drawing/2014/main" id="{056ABADE-E8C8-4759-A94D-BE24C1F4060C}"/>
              </a:ext>
            </a:extLst>
          </p:cNvPr>
          <p:cNvPicPr>
            <a:picLocks noChangeAspect="1"/>
          </p:cNvPicPr>
          <p:nvPr/>
        </p:nvPicPr>
        <p:blipFill rotWithShape="1">
          <a:blip r:embed="rId14" cstate="screen">
            <a:extLst>
              <a:ext uri="{28A0092B-C50C-407E-A947-70E740481C1C}">
                <a14:useLocalDpi xmlns:a14="http://schemas.microsoft.com/office/drawing/2010/main"/>
              </a:ext>
            </a:extLst>
          </a:blip>
          <a:srcRect/>
          <a:stretch/>
        </p:blipFill>
        <p:spPr>
          <a:xfrm>
            <a:off x="9927772" y="42669"/>
            <a:ext cx="2201877" cy="554078"/>
          </a:xfrm>
          <a:prstGeom prst="rect">
            <a:avLst/>
          </a:prstGeom>
        </p:spPr>
      </p:pic>
      <p:pic>
        <p:nvPicPr>
          <p:cNvPr id="92" name="Picture 91" descr="A picture containing drawing&#10;&#10;Description automatically generated">
            <a:extLst>
              <a:ext uri="{FF2B5EF4-FFF2-40B4-BE49-F238E27FC236}">
                <a16:creationId xmlns:a16="http://schemas.microsoft.com/office/drawing/2014/main" id="{BFB66C5B-9AE3-4BE7-91D8-FF4DD7DB20CE}"/>
              </a:ext>
            </a:extLst>
          </p:cNvPr>
          <p:cNvPicPr>
            <a:picLocks noChangeAspect="1"/>
          </p:cNvPicPr>
          <p:nvPr/>
        </p:nvPicPr>
        <p:blipFill rotWithShape="1">
          <a:blip r:embed="rId15" cstate="screen">
            <a:extLst>
              <a:ext uri="{28A0092B-C50C-407E-A947-70E740481C1C}">
                <a14:useLocalDpi xmlns:a14="http://schemas.microsoft.com/office/drawing/2010/main"/>
              </a:ext>
            </a:extLst>
          </a:blip>
          <a:srcRect/>
          <a:stretch/>
        </p:blipFill>
        <p:spPr>
          <a:xfrm>
            <a:off x="210705" y="196839"/>
            <a:ext cx="1749172" cy="557001"/>
          </a:xfrm>
          <a:prstGeom prst="rect">
            <a:avLst/>
          </a:prstGeom>
        </p:spPr>
      </p:pic>
    </p:spTree>
    <p:extLst>
      <p:ext uri="{BB962C8B-B14F-4D97-AF65-F5344CB8AC3E}">
        <p14:creationId xmlns:p14="http://schemas.microsoft.com/office/powerpoint/2010/main" val="1350011190"/>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A picture containing grass, way, road&#10;&#10;Description automatically generated">
            <a:extLst>
              <a:ext uri="{FF2B5EF4-FFF2-40B4-BE49-F238E27FC236}">
                <a16:creationId xmlns:a16="http://schemas.microsoft.com/office/drawing/2014/main" id="{BEA12239-5A42-A149-A5A5-0A4D546805E2}"/>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0" y="0"/>
            <a:ext cx="12192000" cy="6858000"/>
          </a:xfrm>
          <a:prstGeom prst="rect">
            <a:avLst/>
          </a:prstGeom>
        </p:spPr>
      </p:pic>
      <p:sp>
        <p:nvSpPr>
          <p:cNvPr id="11" name="Diamond 10">
            <a:extLst>
              <a:ext uri="{FF2B5EF4-FFF2-40B4-BE49-F238E27FC236}">
                <a16:creationId xmlns:a16="http://schemas.microsoft.com/office/drawing/2014/main" id="{FE5651AB-6944-6345-BF94-6CA5C05EBBE7}"/>
              </a:ext>
            </a:extLst>
          </p:cNvPr>
          <p:cNvSpPr/>
          <p:nvPr/>
        </p:nvSpPr>
        <p:spPr bwMode="auto">
          <a:xfrm>
            <a:off x="6820465" y="-2035280"/>
            <a:ext cx="10059445" cy="10059445"/>
          </a:xfrm>
          <a:prstGeom prst="diamond">
            <a:avLst/>
          </a:prstGeom>
          <a:solidFill>
            <a:srgbClr val="22358C"/>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54">
              <a:spcAft>
                <a:spcPts val="600"/>
              </a:spcAft>
            </a:pPr>
            <a:endParaRPr lang="en-US" sz="2400">
              <a:solidFill>
                <a:srgbClr val="FFFFFF"/>
              </a:solidFill>
              <a:latin typeface="Arial"/>
              <a:ea typeface="ＭＳ Ｐゴシック"/>
              <a:cs typeface="Arial"/>
            </a:endParaRPr>
          </a:p>
        </p:txBody>
      </p:sp>
      <p:sp>
        <p:nvSpPr>
          <p:cNvPr id="2" name="Rectangle 1">
            <a:extLst>
              <a:ext uri="{FF2B5EF4-FFF2-40B4-BE49-F238E27FC236}">
                <a16:creationId xmlns:a16="http://schemas.microsoft.com/office/drawing/2014/main" id="{C30DE3BE-C484-EB41-A007-5E0D10150329}"/>
              </a:ext>
            </a:extLst>
          </p:cNvPr>
          <p:cNvSpPr/>
          <p:nvPr/>
        </p:nvSpPr>
        <p:spPr>
          <a:xfrm>
            <a:off x="8480121" y="1910453"/>
            <a:ext cx="3639284" cy="2031325"/>
          </a:xfrm>
          <a:prstGeom prst="rect">
            <a:avLst/>
          </a:prstGeom>
        </p:spPr>
        <p:txBody>
          <a:bodyPr wrap="square">
            <a:spAutoFit/>
          </a:bodyPr>
          <a:lstStyle/>
          <a:p>
            <a:pPr lvl="0" defTabSz="914332" fontAlgn="base">
              <a:spcBef>
                <a:spcPct val="0"/>
              </a:spcBef>
              <a:spcAft>
                <a:spcPct val="0"/>
              </a:spcAft>
              <a:buClr>
                <a:srgbClr val="55555A"/>
              </a:buClr>
              <a:defRPr/>
            </a:pPr>
            <a:r>
              <a:rPr lang="en-GB" kern="0">
                <a:solidFill>
                  <a:schemeClr val="bg1"/>
                </a:solidFill>
                <a:latin typeface="Arial"/>
                <a:ea typeface="ＭＳ Ｐゴシック" pitchFamily="34" charset="-128"/>
              </a:rPr>
              <a:t>An ambitious programme to build a hydrogen test facility from decommissioned assets at DNV’s facility in Cumbria to demonstrate the National Transmission System (NTS) can transport hydrogen.</a:t>
            </a:r>
          </a:p>
        </p:txBody>
      </p:sp>
      <p:sp>
        <p:nvSpPr>
          <p:cNvPr id="12" name="Diamond 11">
            <a:extLst>
              <a:ext uri="{FF2B5EF4-FFF2-40B4-BE49-F238E27FC236}">
                <a16:creationId xmlns:a16="http://schemas.microsoft.com/office/drawing/2014/main" id="{EE7FC498-9569-F243-B37F-177828F62498}"/>
              </a:ext>
            </a:extLst>
          </p:cNvPr>
          <p:cNvSpPr/>
          <p:nvPr/>
        </p:nvSpPr>
        <p:spPr bwMode="auto">
          <a:xfrm>
            <a:off x="6564556" y="-2848460"/>
            <a:ext cx="3961235" cy="3961235"/>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77">
              <a:spcAft>
                <a:spcPts val="600"/>
              </a:spcAft>
            </a:pPr>
            <a:endParaRPr lang="en-US" sz="2400">
              <a:solidFill>
                <a:srgbClr val="FFFFFF"/>
              </a:solidFill>
              <a:latin typeface="Arial"/>
              <a:ea typeface="ＭＳ Ｐゴシック"/>
              <a:cs typeface="Arial"/>
            </a:endParaRPr>
          </a:p>
        </p:txBody>
      </p:sp>
      <p:sp>
        <p:nvSpPr>
          <p:cNvPr id="13" name="Diamond 12">
            <a:extLst>
              <a:ext uri="{FF2B5EF4-FFF2-40B4-BE49-F238E27FC236}">
                <a16:creationId xmlns:a16="http://schemas.microsoft.com/office/drawing/2014/main" id="{5E394F52-857F-734B-BB1D-B07931DFDE4B}"/>
              </a:ext>
            </a:extLst>
          </p:cNvPr>
          <p:cNvSpPr/>
          <p:nvPr/>
        </p:nvSpPr>
        <p:spPr bwMode="auto">
          <a:xfrm>
            <a:off x="6711208" y="5557647"/>
            <a:ext cx="5014381" cy="4933036"/>
          </a:xfrm>
          <a:prstGeom prst="diamond">
            <a:avLst/>
          </a:prstGeom>
          <a:solidFill>
            <a:srgbClr val="0272CC"/>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77">
              <a:spcAft>
                <a:spcPts val="600"/>
              </a:spcAft>
            </a:pPr>
            <a:endParaRPr lang="en-US" sz="2400">
              <a:solidFill>
                <a:srgbClr val="FFFFFF"/>
              </a:solidFill>
              <a:latin typeface="Arial"/>
              <a:ea typeface="ＭＳ Ｐゴシック"/>
              <a:cs typeface="Arial"/>
            </a:endParaRPr>
          </a:p>
        </p:txBody>
      </p:sp>
      <p:sp>
        <p:nvSpPr>
          <p:cNvPr id="15" name="Diamond 14">
            <a:extLst>
              <a:ext uri="{FF2B5EF4-FFF2-40B4-BE49-F238E27FC236}">
                <a16:creationId xmlns:a16="http://schemas.microsoft.com/office/drawing/2014/main" id="{621DF5A9-D7E9-5041-A4DF-9F25E1465486}"/>
              </a:ext>
            </a:extLst>
          </p:cNvPr>
          <p:cNvSpPr/>
          <p:nvPr/>
        </p:nvSpPr>
        <p:spPr bwMode="auto">
          <a:xfrm>
            <a:off x="6747870" y="334137"/>
            <a:ext cx="1732251" cy="1732251"/>
          </a:xfrm>
          <a:prstGeom prst="diamond">
            <a:avLst/>
          </a:prstGeom>
          <a:solidFill>
            <a:srgbClr val="0272CC"/>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algn="r" defTabSz="914377">
              <a:spcAft>
                <a:spcPts val="600"/>
              </a:spcAft>
            </a:pPr>
            <a:endParaRPr lang="en-US" sz="2400">
              <a:solidFill>
                <a:srgbClr val="FFFFFF"/>
              </a:solidFill>
              <a:latin typeface="Arial"/>
              <a:ea typeface="ＭＳ Ｐゴシック"/>
              <a:cs typeface="Arial"/>
            </a:endParaRPr>
          </a:p>
        </p:txBody>
      </p:sp>
      <p:sp>
        <p:nvSpPr>
          <p:cNvPr id="19" name="Diamond 18">
            <a:extLst>
              <a:ext uri="{FF2B5EF4-FFF2-40B4-BE49-F238E27FC236}">
                <a16:creationId xmlns:a16="http://schemas.microsoft.com/office/drawing/2014/main" id="{BD45B3A4-B609-0843-A4B5-9FF95CB4F3D2}"/>
              </a:ext>
            </a:extLst>
          </p:cNvPr>
          <p:cNvSpPr/>
          <p:nvPr/>
        </p:nvSpPr>
        <p:spPr bwMode="auto">
          <a:xfrm>
            <a:off x="8019922" y="4911367"/>
            <a:ext cx="1146225" cy="1146225"/>
          </a:xfrm>
          <a:prstGeom prst="diamond">
            <a:avLst/>
          </a:prstGeom>
          <a:solidFill>
            <a:srgbClr val="04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algn="r" defTabSz="914377">
              <a:spcAft>
                <a:spcPts val="600"/>
              </a:spcAft>
            </a:pPr>
            <a:endParaRPr lang="en-US" sz="2400">
              <a:solidFill>
                <a:srgbClr val="FFFFFF"/>
              </a:solidFill>
              <a:latin typeface="Arial"/>
              <a:ea typeface="ＭＳ Ｐゴシック"/>
              <a:cs typeface="Arial"/>
            </a:endParaRPr>
          </a:p>
        </p:txBody>
      </p:sp>
      <p:pic>
        <p:nvPicPr>
          <p:cNvPr id="20" name="Picture 19" descr="A picture containing monitor, ball, clock, playing&#10;&#10;Description automatically generated">
            <a:extLst>
              <a:ext uri="{FF2B5EF4-FFF2-40B4-BE49-F238E27FC236}">
                <a16:creationId xmlns:a16="http://schemas.microsoft.com/office/drawing/2014/main" id="{D4E0B53C-E293-CD4B-817D-1B6541F91D7E}"/>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8541393" y="1413810"/>
            <a:ext cx="2941348" cy="599119"/>
          </a:xfrm>
          <a:prstGeom prst="rect">
            <a:avLst/>
          </a:prstGeom>
        </p:spPr>
      </p:pic>
      <p:sp>
        <p:nvSpPr>
          <p:cNvPr id="21" name="Rectangle 20">
            <a:extLst>
              <a:ext uri="{FF2B5EF4-FFF2-40B4-BE49-F238E27FC236}">
                <a16:creationId xmlns:a16="http://schemas.microsoft.com/office/drawing/2014/main" id="{0D923301-4974-A24B-BD43-399DA25966B2}"/>
              </a:ext>
            </a:extLst>
          </p:cNvPr>
          <p:cNvSpPr/>
          <p:nvPr/>
        </p:nvSpPr>
        <p:spPr>
          <a:xfrm>
            <a:off x="-188402" y="7531989"/>
            <a:ext cx="12192000" cy="6858000"/>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Diamond 22">
            <a:extLst>
              <a:ext uri="{FF2B5EF4-FFF2-40B4-BE49-F238E27FC236}">
                <a16:creationId xmlns:a16="http://schemas.microsoft.com/office/drawing/2014/main" id="{59E8B6CF-A975-A546-961B-0BFD4DC66AD1}"/>
              </a:ext>
            </a:extLst>
          </p:cNvPr>
          <p:cNvSpPr/>
          <p:nvPr/>
        </p:nvSpPr>
        <p:spPr bwMode="auto">
          <a:xfrm>
            <a:off x="-1256000" y="-1035120"/>
            <a:ext cx="3961235" cy="3961235"/>
          </a:xfrm>
          <a:prstGeom prst="diamond">
            <a:avLst/>
          </a:prstGeom>
          <a:solidFill>
            <a:srgbClr val="00AFF0"/>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914377">
              <a:spcAft>
                <a:spcPts val="600"/>
              </a:spcAft>
            </a:pPr>
            <a:endParaRPr lang="en-US" sz="2400">
              <a:solidFill>
                <a:srgbClr val="FFFFFF"/>
              </a:solidFill>
              <a:latin typeface="Arial"/>
              <a:ea typeface="ＭＳ Ｐゴシック"/>
              <a:cs typeface="Arial"/>
            </a:endParaRPr>
          </a:p>
        </p:txBody>
      </p:sp>
      <p:pic>
        <p:nvPicPr>
          <p:cNvPr id="22" name="Picture 21">
            <a:extLst>
              <a:ext uri="{FF2B5EF4-FFF2-40B4-BE49-F238E27FC236}">
                <a16:creationId xmlns:a16="http://schemas.microsoft.com/office/drawing/2014/main" id="{B3BA49F8-D50D-D143-8C29-A49E1C5BFD54}"/>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7117" y="0"/>
            <a:ext cx="1578248" cy="857896"/>
          </a:xfrm>
          <a:prstGeom prst="rect">
            <a:avLst/>
          </a:prstGeom>
        </p:spPr>
      </p:pic>
      <p:sp>
        <p:nvSpPr>
          <p:cNvPr id="27" name="Rectangle 26">
            <a:extLst>
              <a:ext uri="{FF2B5EF4-FFF2-40B4-BE49-F238E27FC236}">
                <a16:creationId xmlns:a16="http://schemas.microsoft.com/office/drawing/2014/main" id="{C5F6E909-ECA8-7242-80BF-FADF5E210BB6}"/>
              </a:ext>
            </a:extLst>
          </p:cNvPr>
          <p:cNvSpPr/>
          <p:nvPr/>
        </p:nvSpPr>
        <p:spPr>
          <a:xfrm>
            <a:off x="76038" y="810459"/>
            <a:ext cx="1983922" cy="954107"/>
          </a:xfrm>
          <a:prstGeom prst="rect">
            <a:avLst/>
          </a:prstGeom>
        </p:spPr>
        <p:txBody>
          <a:bodyPr wrap="square">
            <a:spAutoFit/>
          </a:bodyPr>
          <a:lstStyle/>
          <a:p>
            <a:pPr lvl="0" defTabSz="914332" fontAlgn="base">
              <a:spcBef>
                <a:spcPct val="0"/>
              </a:spcBef>
              <a:spcAft>
                <a:spcPct val="0"/>
              </a:spcAft>
              <a:buClr>
                <a:srgbClr val="55555A"/>
              </a:buClr>
              <a:defRPr/>
            </a:pPr>
            <a:r>
              <a:rPr lang="en-GB" sz="1400" kern="0">
                <a:solidFill>
                  <a:schemeClr val="bg1"/>
                </a:solidFill>
                <a:latin typeface="Arial"/>
                <a:ea typeface="ＭＳ Ｐゴシック" pitchFamily="34" charset="-128"/>
              </a:rPr>
              <a:t>DNV Engineering Research &amp; Development Centre – </a:t>
            </a:r>
            <a:r>
              <a:rPr lang="en-GB" sz="1400" kern="0" err="1">
                <a:solidFill>
                  <a:schemeClr val="bg1"/>
                </a:solidFill>
                <a:latin typeface="Arial"/>
                <a:ea typeface="ＭＳ Ｐゴシック" pitchFamily="34" charset="-128"/>
              </a:rPr>
              <a:t>Spadeadam</a:t>
            </a:r>
            <a:r>
              <a:rPr lang="en-GB" sz="1400" kern="0">
                <a:solidFill>
                  <a:schemeClr val="bg1"/>
                </a:solidFill>
                <a:latin typeface="Arial"/>
                <a:ea typeface="ＭＳ Ｐゴシック" pitchFamily="34" charset="-128"/>
              </a:rPr>
              <a:t>, Cumbria</a:t>
            </a:r>
          </a:p>
        </p:txBody>
      </p:sp>
      <p:pic>
        <p:nvPicPr>
          <p:cNvPr id="4" name="Picture 3">
            <a:extLst>
              <a:ext uri="{FF2B5EF4-FFF2-40B4-BE49-F238E27FC236}">
                <a16:creationId xmlns:a16="http://schemas.microsoft.com/office/drawing/2014/main" id="{4FE9DA77-F7EE-42DE-821E-CF26AEAE96D5}"/>
              </a:ext>
            </a:extLst>
          </p:cNvPr>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210000" y="4739456"/>
            <a:ext cx="11772000" cy="2050782"/>
          </a:xfrm>
          <a:prstGeom prst="rect">
            <a:avLst/>
          </a:prstGeom>
        </p:spPr>
      </p:pic>
    </p:spTree>
    <p:extLst>
      <p:ext uri="{BB962C8B-B14F-4D97-AF65-F5344CB8AC3E}">
        <p14:creationId xmlns:p14="http://schemas.microsoft.com/office/powerpoint/2010/main" val="157377593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3778BF67-8DED-42C4-95A0-AEB53D037DC3}"/>
              </a:ext>
            </a:extLst>
          </p:cNvPr>
          <p:cNvGrpSpPr/>
          <p:nvPr/>
        </p:nvGrpSpPr>
        <p:grpSpPr>
          <a:xfrm>
            <a:off x="109181" y="1177559"/>
            <a:ext cx="9381987" cy="3116870"/>
            <a:chOff x="410557" y="878335"/>
            <a:chExt cx="11024852" cy="3662660"/>
          </a:xfrm>
        </p:grpSpPr>
        <p:grpSp>
          <p:nvGrpSpPr>
            <p:cNvPr id="4" name="Group 3">
              <a:extLst>
                <a:ext uri="{FF2B5EF4-FFF2-40B4-BE49-F238E27FC236}">
                  <a16:creationId xmlns:a16="http://schemas.microsoft.com/office/drawing/2014/main" id="{C6AA1274-B747-4452-9CAF-A010881006A6}"/>
                </a:ext>
              </a:extLst>
            </p:cNvPr>
            <p:cNvGrpSpPr/>
            <p:nvPr/>
          </p:nvGrpSpPr>
          <p:grpSpPr>
            <a:xfrm>
              <a:off x="410557" y="1124770"/>
              <a:ext cx="11024852" cy="3416225"/>
              <a:chOff x="232758" y="1325756"/>
              <a:chExt cx="10629973" cy="3215239"/>
            </a:xfrm>
          </p:grpSpPr>
          <p:pic>
            <p:nvPicPr>
              <p:cNvPr id="23" name="Picture 22" descr="A picture containing accessory, umbrella, game&#10;&#10;Description automatically generated">
                <a:extLst>
                  <a:ext uri="{FF2B5EF4-FFF2-40B4-BE49-F238E27FC236}">
                    <a16:creationId xmlns:a16="http://schemas.microsoft.com/office/drawing/2014/main" id="{CA28E4E6-4A79-A848-BF56-1AFC03BB31D3}"/>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232758" y="1325756"/>
                <a:ext cx="10629973" cy="3215239"/>
              </a:xfrm>
              <a:prstGeom prst="rect">
                <a:avLst/>
              </a:prstGeom>
            </p:spPr>
          </p:pic>
          <p:sp>
            <p:nvSpPr>
              <p:cNvPr id="19" name="Rectangle 18">
                <a:extLst>
                  <a:ext uri="{FF2B5EF4-FFF2-40B4-BE49-F238E27FC236}">
                    <a16:creationId xmlns:a16="http://schemas.microsoft.com/office/drawing/2014/main" id="{F5D22B89-AC47-9B4D-94AD-84AF33534002}"/>
                  </a:ext>
                </a:extLst>
              </p:cNvPr>
              <p:cNvSpPr/>
              <p:nvPr/>
            </p:nvSpPr>
            <p:spPr bwMode="auto">
              <a:xfrm>
                <a:off x="7801734" y="1812464"/>
                <a:ext cx="503890" cy="185547"/>
              </a:xfrm>
              <a:prstGeom prst="rect">
                <a:avLst/>
              </a:prstGeom>
              <a:solidFill>
                <a:schemeClr val="bg1"/>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marL="0" marR="0" lvl="0" indent="0" algn="l" defTabSz="1219140" rtl="0" eaLnBrk="1" fontAlgn="base" latinLnBrk="0" hangingPunct="1">
                  <a:lnSpc>
                    <a:spcPct val="100000"/>
                  </a:lnSpc>
                  <a:spcBef>
                    <a:spcPct val="0"/>
                  </a:spcBef>
                  <a:spcAft>
                    <a:spcPts val="600"/>
                  </a:spcAft>
                  <a:buClr>
                    <a:srgbClr val="55555A"/>
                  </a:buClr>
                  <a:buSzTx/>
                  <a:buFontTx/>
                  <a:buNone/>
                  <a:tabLst/>
                  <a:defRPr/>
                </a:pPr>
                <a:endParaRPr kumimoji="0" lang="en-US" sz="667" b="0" i="0" u="none" strike="noStrike" kern="0" cap="none" spc="0" normalizeH="0" baseline="0" noProof="0">
                  <a:ln>
                    <a:noFill/>
                  </a:ln>
                  <a:solidFill>
                    <a:srgbClr val="000000"/>
                  </a:solidFill>
                  <a:effectLst/>
                  <a:uLnTx/>
                  <a:uFillTx/>
                  <a:latin typeface="Helvetica Neue Thin" panose="020B0403020202020204" pitchFamily="34" charset="0"/>
                  <a:ea typeface="Helvetica Neue Thin" panose="020B0403020202020204" pitchFamily="34" charset="0"/>
                  <a:cs typeface="Arial"/>
                </a:endParaRPr>
              </a:p>
            </p:txBody>
          </p:sp>
          <p:pic>
            <p:nvPicPr>
              <p:cNvPr id="20" name="Picture 19">
                <a:extLst>
                  <a:ext uri="{FF2B5EF4-FFF2-40B4-BE49-F238E27FC236}">
                    <a16:creationId xmlns:a16="http://schemas.microsoft.com/office/drawing/2014/main" id="{BB9AD4D1-A768-F64D-8736-1521DF033051}"/>
                  </a:ext>
                </a:extLst>
              </p:cNvPr>
              <p:cNvPicPr>
                <a:picLocks noChangeAspect="1"/>
              </p:cNvPicPr>
              <p:nvPr/>
            </p:nvPicPr>
            <p:blipFill>
              <a:blip r:embed="rId3"/>
              <a:stretch>
                <a:fillRect/>
              </a:stretch>
            </p:blipFill>
            <p:spPr>
              <a:xfrm>
                <a:off x="7500142" y="1717889"/>
                <a:ext cx="1467573" cy="366893"/>
              </a:xfrm>
              <a:prstGeom prst="rect">
                <a:avLst/>
              </a:prstGeom>
            </p:spPr>
          </p:pic>
        </p:grpSp>
        <p:pic>
          <p:nvPicPr>
            <p:cNvPr id="24" name="Picture 23" descr="A close up of a sign&#10;&#10;Description automatically generated">
              <a:extLst>
                <a:ext uri="{FF2B5EF4-FFF2-40B4-BE49-F238E27FC236}">
                  <a16:creationId xmlns:a16="http://schemas.microsoft.com/office/drawing/2014/main" id="{3A0FDDE8-823E-5E44-B385-870E231457F9}"/>
                </a:ext>
              </a:extLst>
            </p:cNvPr>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9505241" y="878335"/>
              <a:ext cx="735355" cy="1007843"/>
            </a:xfrm>
            <a:prstGeom prst="rect">
              <a:avLst/>
            </a:prstGeom>
          </p:spPr>
        </p:pic>
        <p:pic>
          <p:nvPicPr>
            <p:cNvPr id="25" name="Picture 24" descr="A close up of a logo&#10;&#10;Description automatically generated">
              <a:extLst>
                <a:ext uri="{FF2B5EF4-FFF2-40B4-BE49-F238E27FC236}">
                  <a16:creationId xmlns:a16="http://schemas.microsoft.com/office/drawing/2014/main" id="{7E0D83B5-F9A5-CC43-9C6F-856D7ADDE1F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1746939" y="2244770"/>
              <a:ext cx="1518492" cy="286777"/>
            </a:xfrm>
            <a:prstGeom prst="rect">
              <a:avLst/>
            </a:prstGeom>
          </p:spPr>
        </p:pic>
      </p:grpSp>
      <p:pic>
        <p:nvPicPr>
          <p:cNvPr id="7" name="Picture 6" descr="A picture containing drawing&#10;&#10;Description automatically generated">
            <a:extLst>
              <a:ext uri="{FF2B5EF4-FFF2-40B4-BE49-F238E27FC236}">
                <a16:creationId xmlns:a16="http://schemas.microsoft.com/office/drawing/2014/main" id="{5AB2933B-0DC4-6545-A106-D0B61A3EABE1}"/>
              </a:ext>
            </a:extLst>
          </p:cNvPr>
          <p:cNvPicPr>
            <a:picLocks noChangeAspect="1"/>
          </p:cNvPicPr>
          <p:nvPr/>
        </p:nvPicPr>
        <p:blipFill rotWithShape="1">
          <a:blip r:embed="rId6" cstate="screen">
            <a:extLst>
              <a:ext uri="{BEBA8EAE-BF5A-486C-A8C5-ECC9F3942E4B}">
                <a14:imgProps xmlns:a14="http://schemas.microsoft.com/office/drawing/2010/main">
                  <a14:imgLayer r:embed="rId7">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232758" y="89274"/>
            <a:ext cx="2770496" cy="651153"/>
          </a:xfrm>
          <a:prstGeom prst="rect">
            <a:avLst/>
          </a:prstGeom>
        </p:spPr>
      </p:pic>
      <p:sp>
        <p:nvSpPr>
          <p:cNvPr id="9" name="Rectangle 8">
            <a:extLst>
              <a:ext uri="{FF2B5EF4-FFF2-40B4-BE49-F238E27FC236}">
                <a16:creationId xmlns:a16="http://schemas.microsoft.com/office/drawing/2014/main" id="{3A803E8D-1AAC-354D-89AF-DFF2C9A3001E}"/>
              </a:ext>
            </a:extLst>
          </p:cNvPr>
          <p:cNvSpPr/>
          <p:nvPr/>
        </p:nvSpPr>
        <p:spPr>
          <a:xfrm>
            <a:off x="109181" y="719819"/>
            <a:ext cx="11533757" cy="317033"/>
          </a:xfrm>
          <a:prstGeom prst="rect">
            <a:avLst/>
          </a:prstGeom>
          <a:noFill/>
          <a:ln w="12700">
            <a:noFill/>
          </a:ln>
        </p:spPr>
        <p:txBody>
          <a:bodyPr wrap="square" lIns="121920" tIns="60960" rIns="121920" bIns="60960" anchor="ctr">
            <a:noAutofit/>
          </a:bodyPr>
          <a:lstStyle/>
          <a:p>
            <a:pPr defTabSz="914354" fontAlgn="base">
              <a:spcBef>
                <a:spcPct val="0"/>
              </a:spcBef>
              <a:spcAft>
                <a:spcPct val="0"/>
              </a:spcAft>
              <a:defRPr/>
            </a:pPr>
            <a:r>
              <a:rPr lang="en-GB" sz="2800" b="1">
                <a:solidFill>
                  <a:srgbClr val="0073CD"/>
                </a:solidFill>
                <a:latin typeface="Arial" pitchFamily="34" charset="0"/>
                <a:ea typeface="ＭＳ Ｐゴシック"/>
                <a:cs typeface="Arial"/>
              </a:rPr>
              <a:t>Collaborative Hydrogen Test Facility</a:t>
            </a:r>
          </a:p>
        </p:txBody>
      </p:sp>
      <p:pic>
        <p:nvPicPr>
          <p:cNvPr id="14" name="Picture 10">
            <a:extLst>
              <a:ext uri="{FF2B5EF4-FFF2-40B4-BE49-F238E27FC236}">
                <a16:creationId xmlns:a16="http://schemas.microsoft.com/office/drawing/2014/main" id="{A3DD955B-6FEE-A44A-A478-7BF2335E140B}"/>
              </a:ext>
            </a:extLst>
          </p:cNvPr>
          <p:cNvPicPr>
            <a:picLocks noChangeAspect="1"/>
          </p:cNvPicPr>
          <p:nvPr/>
        </p:nvPicPr>
        <p:blipFill rotWithShape="1">
          <a:blip r:embed="rId8" cstate="screen">
            <a:extLst>
              <a:ext uri="{28A0092B-C50C-407E-A947-70E740481C1C}">
                <a14:useLocalDpi xmlns:a14="http://schemas.microsoft.com/office/drawing/2010/main"/>
              </a:ext>
            </a:extLst>
          </a:blip>
          <a:srcRect/>
          <a:stretch/>
        </p:blipFill>
        <p:spPr>
          <a:xfrm>
            <a:off x="9927772" y="42669"/>
            <a:ext cx="2201877" cy="554078"/>
          </a:xfrm>
          <a:prstGeom prst="rect">
            <a:avLst/>
          </a:prstGeom>
        </p:spPr>
      </p:pic>
      <p:grpSp>
        <p:nvGrpSpPr>
          <p:cNvPr id="6" name="Group 5">
            <a:extLst>
              <a:ext uri="{FF2B5EF4-FFF2-40B4-BE49-F238E27FC236}">
                <a16:creationId xmlns:a16="http://schemas.microsoft.com/office/drawing/2014/main" id="{0ECED911-FDBE-4F9E-9EA6-9947DF8C1FDE}"/>
              </a:ext>
            </a:extLst>
          </p:cNvPr>
          <p:cNvGrpSpPr/>
          <p:nvPr/>
        </p:nvGrpSpPr>
        <p:grpSpPr>
          <a:xfrm>
            <a:off x="243517" y="4637005"/>
            <a:ext cx="11662731" cy="1899853"/>
            <a:chOff x="243517" y="4637005"/>
            <a:chExt cx="11299425" cy="1840671"/>
          </a:xfrm>
        </p:grpSpPr>
        <p:sp>
          <p:nvSpPr>
            <p:cNvPr id="100" name="Rectangle 99">
              <a:extLst>
                <a:ext uri="{FF2B5EF4-FFF2-40B4-BE49-F238E27FC236}">
                  <a16:creationId xmlns:a16="http://schemas.microsoft.com/office/drawing/2014/main" id="{B3ECA8C0-510B-46FA-83A1-2687BC0838E4}"/>
                </a:ext>
              </a:extLst>
            </p:cNvPr>
            <p:cNvSpPr/>
            <p:nvPr/>
          </p:nvSpPr>
          <p:spPr>
            <a:xfrm>
              <a:off x="4129930" y="4637005"/>
              <a:ext cx="1531621" cy="789561"/>
            </a:xfrm>
            <a:prstGeom prst="rect">
              <a:avLst/>
            </a:prstGeom>
            <a:solidFill>
              <a:schemeClr val="bg1">
                <a:lumMod val="95000"/>
              </a:schemeClr>
            </a:solidFill>
            <a:ln w="12700">
              <a:noFill/>
            </a:ln>
          </p:spPr>
          <p:txBody>
            <a:bodyPr anchor="ctr"/>
            <a:lstStyle/>
            <a:p>
              <a:pPr algn="ctr" defTabSz="685783">
                <a:defRPr/>
              </a:pPr>
              <a:endParaRPr lang="en-GB" sz="850">
                <a:solidFill>
                  <a:srgbClr val="55555A"/>
                </a:solidFill>
                <a:latin typeface="Arial"/>
              </a:endParaRPr>
            </a:p>
          </p:txBody>
        </p:sp>
        <p:pic>
          <p:nvPicPr>
            <p:cNvPr id="101" name="Picture 110" descr="A close up of a sign&#10;&#10;Description automatically generated">
              <a:extLst>
                <a:ext uri="{FF2B5EF4-FFF2-40B4-BE49-F238E27FC236}">
                  <a16:creationId xmlns:a16="http://schemas.microsoft.com/office/drawing/2014/main" id="{EAF92213-E1D4-4056-8F50-BE4C246E076B}"/>
                </a:ext>
              </a:extLst>
            </p:cNvPr>
            <p:cNvPicPr>
              <a:picLocks noChangeAspect="1"/>
            </p:cNvPicPr>
            <p:nvPr/>
          </p:nvPicPr>
          <p:blipFill>
            <a:blip r:embed="rId9" cstate="screen">
              <a:extLst>
                <a:ext uri="{28A0092B-C50C-407E-A947-70E740481C1C}">
                  <a14:useLocalDpi xmlns:a14="http://schemas.microsoft.com/office/drawing/2010/main"/>
                </a:ext>
              </a:extLst>
            </a:blip>
            <a:srcRect/>
            <a:stretch>
              <a:fillRect/>
            </a:stretch>
          </p:blipFill>
          <p:spPr bwMode="auto">
            <a:xfrm>
              <a:off x="4503599" y="4712678"/>
              <a:ext cx="630349" cy="6293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102" name="Straight Connector 139">
              <a:extLst>
                <a:ext uri="{FF2B5EF4-FFF2-40B4-BE49-F238E27FC236}">
                  <a16:creationId xmlns:a16="http://schemas.microsoft.com/office/drawing/2014/main" id="{D932E789-9348-4D2E-A40B-2CC50A2F0E2C}"/>
                </a:ext>
              </a:extLst>
            </p:cNvPr>
            <p:cNvCxnSpPr>
              <a:cxnSpLocks noChangeShapeType="1"/>
            </p:cNvCxnSpPr>
            <p:nvPr/>
          </p:nvCxnSpPr>
          <p:spPr bwMode="auto">
            <a:xfrm flipV="1">
              <a:off x="4071873" y="5238676"/>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3" name="Straight Connector 140">
              <a:extLst>
                <a:ext uri="{FF2B5EF4-FFF2-40B4-BE49-F238E27FC236}">
                  <a16:creationId xmlns:a16="http://schemas.microsoft.com/office/drawing/2014/main" id="{1A7616FE-0608-48C0-9E64-23CE4FA577CC}"/>
                </a:ext>
              </a:extLst>
            </p:cNvPr>
            <p:cNvCxnSpPr>
              <a:cxnSpLocks noChangeShapeType="1"/>
            </p:cNvCxnSpPr>
            <p:nvPr/>
          </p:nvCxnSpPr>
          <p:spPr bwMode="auto">
            <a:xfrm flipV="1">
              <a:off x="7693508" y="5238676"/>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4" name="Rectangle 103">
              <a:extLst>
                <a:ext uri="{FF2B5EF4-FFF2-40B4-BE49-F238E27FC236}">
                  <a16:creationId xmlns:a16="http://schemas.microsoft.com/office/drawing/2014/main" id="{8F42D9D4-E7F4-45FB-86EB-7B0867B9C429}"/>
                </a:ext>
              </a:extLst>
            </p:cNvPr>
            <p:cNvSpPr/>
            <p:nvPr/>
          </p:nvSpPr>
          <p:spPr>
            <a:xfrm>
              <a:off x="5403968" y="4637005"/>
              <a:ext cx="2236762" cy="789561"/>
            </a:xfrm>
            <a:prstGeom prst="rect">
              <a:avLst/>
            </a:prstGeom>
            <a:solidFill>
              <a:schemeClr val="bg1">
                <a:lumMod val="95000"/>
              </a:schemeClr>
            </a:solidFill>
            <a:ln w="12700">
              <a:noFill/>
            </a:ln>
          </p:spPr>
          <p:txBody>
            <a:bodyPr anchor="ctr"/>
            <a:lstStyle/>
            <a:p>
              <a:pPr algn="ctr" defTabSz="685783">
                <a:defRPr/>
              </a:pPr>
              <a:r>
                <a:rPr lang="en-GB" sz="900">
                  <a:solidFill>
                    <a:srgbClr val="55555A"/>
                  </a:solidFill>
                  <a:latin typeface="Arial"/>
                </a:rPr>
                <a:t>HSE Science Division are supporting the development of the test facility and subsequent master test plan, providing technical assurance and validation across the project.</a:t>
              </a:r>
            </a:p>
          </p:txBody>
        </p:sp>
        <p:cxnSp>
          <p:nvCxnSpPr>
            <p:cNvPr id="105" name="Straight Connector 142">
              <a:extLst>
                <a:ext uri="{FF2B5EF4-FFF2-40B4-BE49-F238E27FC236}">
                  <a16:creationId xmlns:a16="http://schemas.microsoft.com/office/drawing/2014/main" id="{22675A1A-F801-4EFF-B210-D57CA921F247}"/>
                </a:ext>
              </a:extLst>
            </p:cNvPr>
            <p:cNvCxnSpPr>
              <a:cxnSpLocks noChangeShapeType="1"/>
            </p:cNvCxnSpPr>
            <p:nvPr/>
          </p:nvCxnSpPr>
          <p:spPr bwMode="auto">
            <a:xfrm>
              <a:off x="4059207" y="5483566"/>
              <a:ext cx="3644857" cy="0"/>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07" name="Rectangle 106">
              <a:extLst>
                <a:ext uri="{FF2B5EF4-FFF2-40B4-BE49-F238E27FC236}">
                  <a16:creationId xmlns:a16="http://schemas.microsoft.com/office/drawing/2014/main" id="{390837A8-8844-4594-BEAD-505202D97B57}"/>
                </a:ext>
              </a:extLst>
            </p:cNvPr>
            <p:cNvSpPr/>
            <p:nvPr/>
          </p:nvSpPr>
          <p:spPr>
            <a:xfrm>
              <a:off x="314240" y="5624113"/>
              <a:ext cx="1531621" cy="789561"/>
            </a:xfrm>
            <a:prstGeom prst="rect">
              <a:avLst/>
            </a:prstGeom>
            <a:solidFill>
              <a:schemeClr val="bg1">
                <a:lumMod val="95000"/>
              </a:schemeClr>
            </a:solidFill>
            <a:ln w="12700">
              <a:noFill/>
            </a:ln>
          </p:spPr>
          <p:txBody>
            <a:bodyPr anchor="ctr"/>
            <a:lstStyle/>
            <a:p>
              <a:pPr algn="ctr" defTabSz="685783">
                <a:defRPr/>
              </a:pPr>
              <a:endParaRPr lang="en-GB" sz="850">
                <a:solidFill>
                  <a:srgbClr val="55555A"/>
                </a:solidFill>
                <a:latin typeface="Arial"/>
              </a:endParaRPr>
            </a:p>
          </p:txBody>
        </p:sp>
        <p:cxnSp>
          <p:nvCxnSpPr>
            <p:cNvPr id="108" name="Straight Connector 143">
              <a:extLst>
                <a:ext uri="{FF2B5EF4-FFF2-40B4-BE49-F238E27FC236}">
                  <a16:creationId xmlns:a16="http://schemas.microsoft.com/office/drawing/2014/main" id="{E0D862BE-7716-4C4A-8D7A-F30E3851595A}"/>
                </a:ext>
              </a:extLst>
            </p:cNvPr>
            <p:cNvCxnSpPr>
              <a:cxnSpLocks noChangeShapeType="1"/>
            </p:cNvCxnSpPr>
            <p:nvPr/>
          </p:nvCxnSpPr>
          <p:spPr bwMode="auto">
            <a:xfrm flipV="1">
              <a:off x="256183" y="6221561"/>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9" name="Straight Connector 144">
              <a:extLst>
                <a:ext uri="{FF2B5EF4-FFF2-40B4-BE49-F238E27FC236}">
                  <a16:creationId xmlns:a16="http://schemas.microsoft.com/office/drawing/2014/main" id="{4488BDCC-6124-4E42-879A-F6CD3EED5EB5}"/>
                </a:ext>
              </a:extLst>
            </p:cNvPr>
            <p:cNvCxnSpPr>
              <a:cxnSpLocks noChangeShapeType="1"/>
            </p:cNvCxnSpPr>
            <p:nvPr/>
          </p:nvCxnSpPr>
          <p:spPr bwMode="auto">
            <a:xfrm flipV="1">
              <a:off x="3877818" y="6221561"/>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0" name="Rectangle 109">
              <a:extLst>
                <a:ext uri="{FF2B5EF4-FFF2-40B4-BE49-F238E27FC236}">
                  <a16:creationId xmlns:a16="http://schemas.microsoft.com/office/drawing/2014/main" id="{49A76B99-7DF4-4DD9-952B-58B4D7E9645C}"/>
                </a:ext>
              </a:extLst>
            </p:cNvPr>
            <p:cNvSpPr/>
            <p:nvPr/>
          </p:nvSpPr>
          <p:spPr>
            <a:xfrm>
              <a:off x="1588278" y="5619891"/>
              <a:ext cx="2236762" cy="789561"/>
            </a:xfrm>
            <a:prstGeom prst="rect">
              <a:avLst/>
            </a:prstGeom>
            <a:solidFill>
              <a:schemeClr val="bg1">
                <a:lumMod val="95000"/>
              </a:schemeClr>
            </a:solidFill>
            <a:ln w="12700">
              <a:noFill/>
            </a:ln>
          </p:spPr>
          <p:txBody>
            <a:bodyPr anchor="ctr"/>
            <a:lstStyle/>
            <a:p>
              <a:pPr algn="ctr" defTabSz="685783">
                <a:defRPr/>
              </a:pPr>
              <a:r>
                <a:rPr lang="en-GB" sz="900" err="1">
                  <a:solidFill>
                    <a:srgbClr val="55555A"/>
                  </a:solidFill>
                  <a:latin typeface="Arial"/>
                </a:rPr>
                <a:t>Fluxys</a:t>
              </a:r>
              <a:r>
                <a:rPr lang="en-GB" sz="900">
                  <a:solidFill>
                    <a:srgbClr val="55555A"/>
                  </a:solidFill>
                  <a:latin typeface="Arial"/>
                </a:rPr>
                <a:t> are the equivalent Gas Transmission Operator in Belgium and are contributing a substantial level of hydrogen research, to ensure an internationally collaborative approach.</a:t>
              </a:r>
            </a:p>
          </p:txBody>
        </p:sp>
        <p:cxnSp>
          <p:nvCxnSpPr>
            <p:cNvPr id="111" name="Straight Connector 146">
              <a:extLst>
                <a:ext uri="{FF2B5EF4-FFF2-40B4-BE49-F238E27FC236}">
                  <a16:creationId xmlns:a16="http://schemas.microsoft.com/office/drawing/2014/main" id="{C89CACA2-0F83-4C8D-AB26-4896E6C142AD}"/>
                </a:ext>
              </a:extLst>
            </p:cNvPr>
            <p:cNvCxnSpPr>
              <a:cxnSpLocks noChangeShapeType="1"/>
            </p:cNvCxnSpPr>
            <p:nvPr/>
          </p:nvCxnSpPr>
          <p:spPr bwMode="auto">
            <a:xfrm>
              <a:off x="243517" y="6466451"/>
              <a:ext cx="3644857" cy="0"/>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2" name="Picture 6" descr="Fluxys on Vimeo">
              <a:extLst>
                <a:ext uri="{FF2B5EF4-FFF2-40B4-BE49-F238E27FC236}">
                  <a16:creationId xmlns:a16="http://schemas.microsoft.com/office/drawing/2014/main" id="{4B0E6A96-457A-4874-9056-F4477574461A}"/>
                </a:ext>
              </a:extLst>
            </p:cNvPr>
            <p:cNvPicPr>
              <a:picLocks noChangeAspect="1" noChangeArrowheads="1"/>
            </p:cNvPicPr>
            <p:nvPr/>
          </p:nvPicPr>
          <p:blipFill>
            <a:blip r:embed="rId10" cstate="screen">
              <a:extLst>
                <a:ext uri="{28A0092B-C50C-407E-A947-70E740481C1C}">
                  <a14:useLocalDpi xmlns:a14="http://schemas.microsoft.com/office/drawing/2010/main"/>
                </a:ext>
              </a:extLst>
            </a:blip>
            <a:srcRect/>
            <a:stretch>
              <a:fillRect/>
            </a:stretch>
          </p:blipFill>
          <p:spPr bwMode="auto">
            <a:xfrm>
              <a:off x="414518" y="5765854"/>
              <a:ext cx="1234229" cy="4999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4" name="Rectangle 113">
              <a:extLst>
                <a:ext uri="{FF2B5EF4-FFF2-40B4-BE49-F238E27FC236}">
                  <a16:creationId xmlns:a16="http://schemas.microsoft.com/office/drawing/2014/main" id="{631972FA-5C0F-4473-8624-03B4CA7B484F}"/>
                </a:ext>
              </a:extLst>
            </p:cNvPr>
            <p:cNvSpPr/>
            <p:nvPr/>
          </p:nvSpPr>
          <p:spPr>
            <a:xfrm>
              <a:off x="7968774" y="5624782"/>
              <a:ext cx="1531621" cy="789561"/>
            </a:xfrm>
            <a:prstGeom prst="rect">
              <a:avLst/>
            </a:prstGeom>
            <a:solidFill>
              <a:schemeClr val="bg1">
                <a:lumMod val="95000"/>
              </a:schemeClr>
            </a:solidFill>
            <a:ln w="12700">
              <a:noFill/>
            </a:ln>
          </p:spPr>
          <p:txBody>
            <a:bodyPr anchor="ctr"/>
            <a:lstStyle/>
            <a:p>
              <a:pPr algn="ctr" defTabSz="685783">
                <a:defRPr/>
              </a:pPr>
              <a:endParaRPr lang="en-GB" sz="850">
                <a:solidFill>
                  <a:srgbClr val="55555A"/>
                </a:solidFill>
                <a:latin typeface="Arial"/>
              </a:endParaRPr>
            </a:p>
          </p:txBody>
        </p:sp>
        <p:cxnSp>
          <p:nvCxnSpPr>
            <p:cNvPr id="115" name="Straight Connector 147">
              <a:extLst>
                <a:ext uri="{FF2B5EF4-FFF2-40B4-BE49-F238E27FC236}">
                  <a16:creationId xmlns:a16="http://schemas.microsoft.com/office/drawing/2014/main" id="{34F3131D-50B1-4D0C-9F2F-1D5182F92420}"/>
                </a:ext>
              </a:extLst>
            </p:cNvPr>
            <p:cNvCxnSpPr>
              <a:cxnSpLocks noChangeShapeType="1"/>
            </p:cNvCxnSpPr>
            <p:nvPr/>
          </p:nvCxnSpPr>
          <p:spPr bwMode="auto">
            <a:xfrm flipV="1">
              <a:off x="7910717" y="6226452"/>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Connector 148">
              <a:extLst>
                <a:ext uri="{FF2B5EF4-FFF2-40B4-BE49-F238E27FC236}">
                  <a16:creationId xmlns:a16="http://schemas.microsoft.com/office/drawing/2014/main" id="{89AC842D-DD77-4161-B527-93818982FE64}"/>
                </a:ext>
              </a:extLst>
            </p:cNvPr>
            <p:cNvCxnSpPr>
              <a:cxnSpLocks noChangeShapeType="1"/>
            </p:cNvCxnSpPr>
            <p:nvPr/>
          </p:nvCxnSpPr>
          <p:spPr bwMode="auto">
            <a:xfrm flipV="1">
              <a:off x="11532352" y="6226452"/>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7" name="Rectangle 116">
              <a:extLst>
                <a:ext uri="{FF2B5EF4-FFF2-40B4-BE49-F238E27FC236}">
                  <a16:creationId xmlns:a16="http://schemas.microsoft.com/office/drawing/2014/main" id="{C2DAC12D-26EF-4315-AA26-B8F3E69463FE}"/>
                </a:ext>
              </a:extLst>
            </p:cNvPr>
            <p:cNvSpPr/>
            <p:nvPr/>
          </p:nvSpPr>
          <p:spPr>
            <a:xfrm>
              <a:off x="9242812" y="5624782"/>
              <a:ext cx="2236762" cy="789561"/>
            </a:xfrm>
            <a:prstGeom prst="rect">
              <a:avLst/>
            </a:prstGeom>
            <a:solidFill>
              <a:schemeClr val="bg1">
                <a:lumMod val="95000"/>
              </a:schemeClr>
            </a:solidFill>
            <a:ln w="12700">
              <a:noFill/>
            </a:ln>
          </p:spPr>
          <p:txBody>
            <a:bodyPr anchor="ctr"/>
            <a:lstStyle/>
            <a:p>
              <a:pPr algn="ctr" defTabSz="685783">
                <a:defRPr/>
              </a:pPr>
              <a:r>
                <a:rPr lang="en-GB" sz="900">
                  <a:solidFill>
                    <a:srgbClr val="55555A"/>
                  </a:solidFill>
                  <a:latin typeface="Arial"/>
                </a:rPr>
                <a:t>Supporting the trials and developing technical papers and research from the project to enable dissemination, linking the H100 activities and </a:t>
              </a:r>
              <a:r>
                <a:rPr lang="en-GB" sz="900" err="1">
                  <a:solidFill>
                    <a:srgbClr val="55555A"/>
                  </a:solidFill>
                  <a:latin typeface="Arial"/>
                </a:rPr>
                <a:t>FutureGrid</a:t>
              </a:r>
              <a:r>
                <a:rPr lang="en-GB" sz="900">
                  <a:solidFill>
                    <a:srgbClr val="55555A"/>
                  </a:solidFill>
                  <a:latin typeface="Arial"/>
                </a:rPr>
                <a:t>/H21 activity to prevent duplication.</a:t>
              </a:r>
            </a:p>
          </p:txBody>
        </p:sp>
        <p:cxnSp>
          <p:nvCxnSpPr>
            <p:cNvPr id="118" name="Straight Connector 150">
              <a:extLst>
                <a:ext uri="{FF2B5EF4-FFF2-40B4-BE49-F238E27FC236}">
                  <a16:creationId xmlns:a16="http://schemas.microsoft.com/office/drawing/2014/main" id="{24178454-ACAB-4EFD-90E3-ECC7EC055820}"/>
                </a:ext>
              </a:extLst>
            </p:cNvPr>
            <p:cNvCxnSpPr>
              <a:cxnSpLocks noChangeShapeType="1"/>
            </p:cNvCxnSpPr>
            <p:nvPr/>
          </p:nvCxnSpPr>
          <p:spPr bwMode="auto">
            <a:xfrm>
              <a:off x="7898051" y="6471342"/>
              <a:ext cx="3644857" cy="0"/>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19" name="Picture 2" descr="University of Edinburgh - Wikipedia">
              <a:extLst>
                <a:ext uri="{FF2B5EF4-FFF2-40B4-BE49-F238E27FC236}">
                  <a16:creationId xmlns:a16="http://schemas.microsoft.com/office/drawing/2014/main" id="{786F3E19-0C14-4A58-BDD0-1B4BB6D595A6}"/>
                </a:ext>
              </a:extLst>
            </p:cNvPr>
            <p:cNvPicPr>
              <a:picLocks noChangeAspect="1" noChangeArrowheads="1"/>
            </p:cNvPicPr>
            <p:nvPr/>
          </p:nvPicPr>
          <p:blipFill>
            <a:blip r:embed="rId11" cstate="screen">
              <a:extLst>
                <a:ext uri="{28A0092B-C50C-407E-A947-70E740481C1C}">
                  <a14:useLocalDpi xmlns:a14="http://schemas.microsoft.com/office/drawing/2010/main"/>
                </a:ext>
              </a:extLst>
            </a:blip>
            <a:srcRect/>
            <a:stretch>
              <a:fillRect/>
            </a:stretch>
          </p:blipFill>
          <p:spPr bwMode="auto">
            <a:xfrm>
              <a:off x="8377122" y="5703960"/>
              <a:ext cx="640296" cy="644473"/>
            </a:xfrm>
            <a:prstGeom prst="rect">
              <a:avLst/>
            </a:prstGeom>
            <a:noFill/>
            <a:extLst>
              <a:ext uri="{909E8E84-426E-40DD-AFC4-6F175D3DCCD1}">
                <a14:hiddenFill xmlns:a14="http://schemas.microsoft.com/office/drawing/2010/main">
                  <a:solidFill>
                    <a:srgbClr val="FFFFFF"/>
                  </a:solidFill>
                </a14:hiddenFill>
              </a:ext>
            </a:extLst>
          </p:spPr>
        </p:pic>
        <p:sp>
          <p:nvSpPr>
            <p:cNvPr id="123" name="Rectangle 122">
              <a:extLst>
                <a:ext uri="{FF2B5EF4-FFF2-40B4-BE49-F238E27FC236}">
                  <a16:creationId xmlns:a16="http://schemas.microsoft.com/office/drawing/2014/main" id="{15417E5C-BFCA-4F61-A3BB-FBA931800B51}"/>
                </a:ext>
              </a:extLst>
            </p:cNvPr>
            <p:cNvSpPr/>
            <p:nvPr/>
          </p:nvSpPr>
          <p:spPr>
            <a:xfrm>
              <a:off x="4126674" y="5624782"/>
              <a:ext cx="1531621" cy="789561"/>
            </a:xfrm>
            <a:prstGeom prst="rect">
              <a:avLst/>
            </a:prstGeom>
            <a:solidFill>
              <a:schemeClr val="bg1">
                <a:lumMod val="95000"/>
              </a:schemeClr>
            </a:solidFill>
            <a:ln w="12700">
              <a:noFill/>
            </a:ln>
          </p:spPr>
          <p:txBody>
            <a:bodyPr anchor="ctr"/>
            <a:lstStyle/>
            <a:p>
              <a:pPr algn="ctr" defTabSz="685783">
                <a:defRPr/>
              </a:pPr>
              <a:endParaRPr lang="en-GB" sz="850">
                <a:solidFill>
                  <a:srgbClr val="55555A"/>
                </a:solidFill>
                <a:latin typeface="Arial"/>
              </a:endParaRPr>
            </a:p>
          </p:txBody>
        </p:sp>
        <p:cxnSp>
          <p:nvCxnSpPr>
            <p:cNvPr id="124" name="Straight Connector 135">
              <a:extLst>
                <a:ext uri="{FF2B5EF4-FFF2-40B4-BE49-F238E27FC236}">
                  <a16:creationId xmlns:a16="http://schemas.microsoft.com/office/drawing/2014/main" id="{94AD527E-FAAA-46B5-A439-06A199FEC200}"/>
                </a:ext>
              </a:extLst>
            </p:cNvPr>
            <p:cNvCxnSpPr>
              <a:cxnSpLocks noChangeShapeType="1"/>
            </p:cNvCxnSpPr>
            <p:nvPr/>
          </p:nvCxnSpPr>
          <p:spPr bwMode="auto">
            <a:xfrm flipV="1">
              <a:off x="4073895" y="6226452"/>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5" name="Straight Connector 136">
              <a:extLst>
                <a:ext uri="{FF2B5EF4-FFF2-40B4-BE49-F238E27FC236}">
                  <a16:creationId xmlns:a16="http://schemas.microsoft.com/office/drawing/2014/main" id="{16F807DD-290B-4BC7-A179-0A7B54320276}"/>
                </a:ext>
              </a:extLst>
            </p:cNvPr>
            <p:cNvCxnSpPr>
              <a:cxnSpLocks noChangeShapeType="1"/>
            </p:cNvCxnSpPr>
            <p:nvPr/>
          </p:nvCxnSpPr>
          <p:spPr bwMode="auto">
            <a:xfrm flipV="1">
              <a:off x="7695531" y="6226452"/>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26" name="Rectangle 125">
              <a:extLst>
                <a:ext uri="{FF2B5EF4-FFF2-40B4-BE49-F238E27FC236}">
                  <a16:creationId xmlns:a16="http://schemas.microsoft.com/office/drawing/2014/main" id="{E8D70B1D-E752-462F-9DE6-71B0A58B09D9}"/>
                </a:ext>
              </a:extLst>
            </p:cNvPr>
            <p:cNvSpPr/>
            <p:nvPr/>
          </p:nvSpPr>
          <p:spPr>
            <a:xfrm>
              <a:off x="5405990" y="5624782"/>
              <a:ext cx="2236763" cy="789561"/>
            </a:xfrm>
            <a:prstGeom prst="rect">
              <a:avLst/>
            </a:prstGeom>
            <a:solidFill>
              <a:schemeClr val="bg1">
                <a:lumMod val="95000"/>
              </a:schemeClr>
            </a:solidFill>
            <a:ln w="12700">
              <a:noFill/>
            </a:ln>
          </p:spPr>
          <p:txBody>
            <a:bodyPr anchor="ctr"/>
            <a:lstStyle/>
            <a:p>
              <a:pPr algn="ctr" defTabSz="685783">
                <a:defRPr/>
              </a:pPr>
              <a:r>
                <a:rPr lang="en-GB" sz="900">
                  <a:solidFill>
                    <a:srgbClr val="55555A"/>
                  </a:solidFill>
                  <a:latin typeface="Arial"/>
                </a:rPr>
                <a:t>Durham University will be sponsoring a secondment student to study the NTS asset gaps, focusing on the development skills and training courses along with Phase 2 &amp; 3 of </a:t>
              </a:r>
              <a:r>
                <a:rPr lang="en-GB" sz="900" err="1">
                  <a:solidFill>
                    <a:srgbClr val="55555A"/>
                  </a:solidFill>
                  <a:latin typeface="Arial"/>
                </a:rPr>
                <a:t>FutureGrid</a:t>
              </a:r>
              <a:r>
                <a:rPr lang="en-GB" sz="900">
                  <a:solidFill>
                    <a:srgbClr val="55555A"/>
                  </a:solidFill>
                  <a:latin typeface="Arial"/>
                </a:rPr>
                <a:t>.</a:t>
              </a:r>
            </a:p>
          </p:txBody>
        </p:sp>
        <p:cxnSp>
          <p:nvCxnSpPr>
            <p:cNvPr id="127" name="Straight Connector 138">
              <a:extLst>
                <a:ext uri="{FF2B5EF4-FFF2-40B4-BE49-F238E27FC236}">
                  <a16:creationId xmlns:a16="http://schemas.microsoft.com/office/drawing/2014/main" id="{4F930D3A-139C-4326-928C-2EACE7460DF9}"/>
                </a:ext>
              </a:extLst>
            </p:cNvPr>
            <p:cNvCxnSpPr>
              <a:cxnSpLocks noChangeShapeType="1"/>
            </p:cNvCxnSpPr>
            <p:nvPr/>
          </p:nvCxnSpPr>
          <p:spPr bwMode="auto">
            <a:xfrm>
              <a:off x="4061229" y="6471342"/>
              <a:ext cx="3644858" cy="0"/>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2" name="Picture 2" descr="Durham University - Durham University">
              <a:extLst>
                <a:ext uri="{FF2B5EF4-FFF2-40B4-BE49-F238E27FC236}">
                  <a16:creationId xmlns:a16="http://schemas.microsoft.com/office/drawing/2014/main" id="{EBE7984F-6C2D-4655-BC9B-F6295355A450}"/>
                </a:ext>
              </a:extLst>
            </p:cNvPr>
            <p:cNvPicPr>
              <a:picLocks noChangeAspect="1" noChangeArrowheads="1"/>
            </p:cNvPicPr>
            <p:nvPr/>
          </p:nvPicPr>
          <p:blipFill>
            <a:blip r:embed="rId12" cstate="screen">
              <a:extLst>
                <a:ext uri="{28A0092B-C50C-407E-A947-70E740481C1C}">
                  <a14:useLocalDpi xmlns:a14="http://schemas.microsoft.com/office/drawing/2010/main"/>
                </a:ext>
              </a:extLst>
            </a:blip>
            <a:srcRect/>
            <a:stretch>
              <a:fillRect/>
            </a:stretch>
          </p:blipFill>
          <p:spPr bwMode="auto">
            <a:xfrm>
              <a:off x="4244933" y="5775599"/>
              <a:ext cx="1167771" cy="483529"/>
            </a:xfrm>
            <a:prstGeom prst="rect">
              <a:avLst/>
            </a:prstGeom>
            <a:noFill/>
            <a:extLst>
              <a:ext uri="{909E8E84-426E-40DD-AFC4-6F175D3DCCD1}">
                <a14:hiddenFill xmlns:a14="http://schemas.microsoft.com/office/drawing/2010/main">
                  <a:solidFill>
                    <a:srgbClr val="FFFFFF"/>
                  </a:solidFill>
                </a14:hiddenFill>
              </a:ext>
            </a:extLst>
          </p:spPr>
        </p:pic>
        <p:sp>
          <p:nvSpPr>
            <p:cNvPr id="131" name="Rectangle 130">
              <a:extLst>
                <a:ext uri="{FF2B5EF4-FFF2-40B4-BE49-F238E27FC236}">
                  <a16:creationId xmlns:a16="http://schemas.microsoft.com/office/drawing/2014/main" id="{DA20C9EC-3008-4043-9655-A9F6F08DB52F}"/>
                </a:ext>
              </a:extLst>
            </p:cNvPr>
            <p:cNvSpPr/>
            <p:nvPr/>
          </p:nvSpPr>
          <p:spPr>
            <a:xfrm>
              <a:off x="7963529" y="4641227"/>
              <a:ext cx="1531621" cy="789561"/>
            </a:xfrm>
            <a:prstGeom prst="rect">
              <a:avLst/>
            </a:prstGeom>
            <a:solidFill>
              <a:schemeClr val="bg1">
                <a:lumMod val="95000"/>
              </a:schemeClr>
            </a:solidFill>
            <a:ln w="12700">
              <a:noFill/>
            </a:ln>
          </p:spPr>
          <p:txBody>
            <a:bodyPr anchor="ctr"/>
            <a:lstStyle/>
            <a:p>
              <a:pPr algn="ctr" defTabSz="685783">
                <a:defRPr/>
              </a:pPr>
              <a:endParaRPr lang="en-GB" sz="850">
                <a:solidFill>
                  <a:srgbClr val="55555A"/>
                </a:solidFill>
                <a:latin typeface="Arial"/>
              </a:endParaRPr>
            </a:p>
          </p:txBody>
        </p:sp>
        <p:cxnSp>
          <p:nvCxnSpPr>
            <p:cNvPr id="132" name="Straight Connector 125">
              <a:extLst>
                <a:ext uri="{FF2B5EF4-FFF2-40B4-BE49-F238E27FC236}">
                  <a16:creationId xmlns:a16="http://schemas.microsoft.com/office/drawing/2014/main" id="{493345CA-2B8A-44D5-A03C-371529D7C036}"/>
                </a:ext>
              </a:extLst>
            </p:cNvPr>
            <p:cNvCxnSpPr>
              <a:cxnSpLocks noChangeShapeType="1"/>
            </p:cNvCxnSpPr>
            <p:nvPr/>
          </p:nvCxnSpPr>
          <p:spPr bwMode="auto">
            <a:xfrm flipV="1">
              <a:off x="7910750" y="5238675"/>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3" name="Straight Connector 129">
              <a:extLst>
                <a:ext uri="{FF2B5EF4-FFF2-40B4-BE49-F238E27FC236}">
                  <a16:creationId xmlns:a16="http://schemas.microsoft.com/office/drawing/2014/main" id="{4141B065-9228-4367-911D-B909DD97298B}"/>
                </a:ext>
              </a:extLst>
            </p:cNvPr>
            <p:cNvCxnSpPr>
              <a:cxnSpLocks noChangeShapeType="1"/>
            </p:cNvCxnSpPr>
            <p:nvPr/>
          </p:nvCxnSpPr>
          <p:spPr bwMode="auto">
            <a:xfrm flipV="1">
              <a:off x="11532386" y="5238675"/>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34" name="Rectangle 133">
              <a:extLst>
                <a:ext uri="{FF2B5EF4-FFF2-40B4-BE49-F238E27FC236}">
                  <a16:creationId xmlns:a16="http://schemas.microsoft.com/office/drawing/2014/main" id="{4C15BDD2-F914-43B2-A810-35F703BC04A5}"/>
                </a:ext>
              </a:extLst>
            </p:cNvPr>
            <p:cNvSpPr/>
            <p:nvPr/>
          </p:nvSpPr>
          <p:spPr>
            <a:xfrm>
              <a:off x="9242845" y="4637005"/>
              <a:ext cx="2236763" cy="789561"/>
            </a:xfrm>
            <a:prstGeom prst="rect">
              <a:avLst/>
            </a:prstGeom>
            <a:solidFill>
              <a:schemeClr val="bg1">
                <a:lumMod val="95000"/>
              </a:schemeClr>
            </a:solidFill>
            <a:ln w="12700">
              <a:noFill/>
            </a:ln>
          </p:spPr>
          <p:txBody>
            <a:bodyPr anchor="ctr"/>
            <a:lstStyle/>
            <a:p>
              <a:pPr algn="ctr" defTabSz="685783">
                <a:defRPr/>
              </a:pPr>
              <a:r>
                <a:rPr lang="en-GB" sz="900">
                  <a:solidFill>
                    <a:srgbClr val="55555A"/>
                  </a:solidFill>
                  <a:latin typeface="Arial"/>
                </a:rPr>
                <a:t>Northern Gas Networks are collaborating on the project to drive closer links with the H21 project which is building a distribution test facility at DNV GL’s Spadeadam Facility.</a:t>
              </a:r>
            </a:p>
          </p:txBody>
        </p:sp>
        <p:cxnSp>
          <p:nvCxnSpPr>
            <p:cNvPr id="135" name="Straight Connector 134">
              <a:extLst>
                <a:ext uri="{FF2B5EF4-FFF2-40B4-BE49-F238E27FC236}">
                  <a16:creationId xmlns:a16="http://schemas.microsoft.com/office/drawing/2014/main" id="{1FE950D8-9ACB-4824-A1D4-6C8354AD2EBD}"/>
                </a:ext>
              </a:extLst>
            </p:cNvPr>
            <p:cNvCxnSpPr>
              <a:cxnSpLocks noChangeShapeType="1"/>
            </p:cNvCxnSpPr>
            <p:nvPr/>
          </p:nvCxnSpPr>
          <p:spPr bwMode="auto">
            <a:xfrm>
              <a:off x="7898084" y="5483565"/>
              <a:ext cx="3644858" cy="0"/>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0" name="Picture 129" descr="A picture containing food&#10;&#10;Description automatically generated">
              <a:extLst>
                <a:ext uri="{FF2B5EF4-FFF2-40B4-BE49-F238E27FC236}">
                  <a16:creationId xmlns:a16="http://schemas.microsoft.com/office/drawing/2014/main" id="{6980560F-C7F8-46AE-8848-BB005C414CEC}"/>
                </a:ext>
              </a:extLst>
            </p:cNvPr>
            <p:cNvPicPr>
              <a:picLocks noChangeAspect="1"/>
            </p:cNvPicPr>
            <p:nvPr/>
          </p:nvPicPr>
          <p:blipFill>
            <a:blip r:embed="rId13" cstate="screen">
              <a:extLst>
                <a:ext uri="{28A0092B-C50C-407E-A947-70E740481C1C}">
                  <a14:useLocalDpi xmlns:a14="http://schemas.microsoft.com/office/drawing/2010/main"/>
                </a:ext>
              </a:extLst>
            </a:blip>
            <a:stretch>
              <a:fillRect/>
            </a:stretch>
          </p:blipFill>
          <p:spPr>
            <a:xfrm>
              <a:off x="8155072" y="4741002"/>
              <a:ext cx="1022557" cy="540571"/>
            </a:xfrm>
            <a:prstGeom prst="rect">
              <a:avLst/>
            </a:prstGeom>
          </p:spPr>
        </p:pic>
        <p:sp>
          <p:nvSpPr>
            <p:cNvPr id="93" name="Rectangle 92">
              <a:extLst>
                <a:ext uri="{FF2B5EF4-FFF2-40B4-BE49-F238E27FC236}">
                  <a16:creationId xmlns:a16="http://schemas.microsoft.com/office/drawing/2014/main" id="{980CC896-692E-4EC4-9CC9-8A62FD83E408}"/>
                </a:ext>
              </a:extLst>
            </p:cNvPr>
            <p:cNvSpPr/>
            <p:nvPr/>
          </p:nvSpPr>
          <p:spPr>
            <a:xfrm>
              <a:off x="308995" y="4637005"/>
              <a:ext cx="1531621" cy="789561"/>
            </a:xfrm>
            <a:prstGeom prst="rect">
              <a:avLst/>
            </a:prstGeom>
            <a:solidFill>
              <a:schemeClr val="bg1">
                <a:lumMod val="95000"/>
              </a:schemeClr>
            </a:solidFill>
            <a:ln w="12700">
              <a:noFill/>
            </a:ln>
          </p:spPr>
          <p:txBody>
            <a:bodyPr anchor="ctr"/>
            <a:lstStyle/>
            <a:p>
              <a:pPr algn="ctr" defTabSz="685783">
                <a:defRPr/>
              </a:pPr>
              <a:endParaRPr lang="en-GB" sz="850">
                <a:solidFill>
                  <a:srgbClr val="55555A"/>
                </a:solidFill>
                <a:latin typeface="Arial"/>
              </a:endParaRPr>
            </a:p>
          </p:txBody>
        </p:sp>
        <p:cxnSp>
          <p:nvCxnSpPr>
            <p:cNvPr id="95" name="Straight Connector 111">
              <a:extLst>
                <a:ext uri="{FF2B5EF4-FFF2-40B4-BE49-F238E27FC236}">
                  <a16:creationId xmlns:a16="http://schemas.microsoft.com/office/drawing/2014/main" id="{6366200C-D1B9-4FA7-A16D-21E8865C17E7}"/>
                </a:ext>
              </a:extLst>
            </p:cNvPr>
            <p:cNvCxnSpPr>
              <a:cxnSpLocks noChangeShapeType="1"/>
            </p:cNvCxnSpPr>
            <p:nvPr/>
          </p:nvCxnSpPr>
          <p:spPr bwMode="auto">
            <a:xfrm flipV="1">
              <a:off x="256216" y="5238676"/>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115">
              <a:extLst>
                <a:ext uri="{FF2B5EF4-FFF2-40B4-BE49-F238E27FC236}">
                  <a16:creationId xmlns:a16="http://schemas.microsoft.com/office/drawing/2014/main" id="{9C8F7B8A-C828-48A1-A813-138A3147A369}"/>
                </a:ext>
              </a:extLst>
            </p:cNvPr>
            <p:cNvCxnSpPr>
              <a:cxnSpLocks noChangeShapeType="1"/>
            </p:cNvCxnSpPr>
            <p:nvPr/>
          </p:nvCxnSpPr>
          <p:spPr bwMode="auto">
            <a:xfrm flipV="1">
              <a:off x="3877852" y="5238676"/>
              <a:ext cx="0" cy="251224"/>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97" name="Rectangle 96">
              <a:extLst>
                <a:ext uri="{FF2B5EF4-FFF2-40B4-BE49-F238E27FC236}">
                  <a16:creationId xmlns:a16="http://schemas.microsoft.com/office/drawing/2014/main" id="{249E2CB1-E263-42DA-945D-A85703751288}"/>
                </a:ext>
              </a:extLst>
            </p:cNvPr>
            <p:cNvSpPr/>
            <p:nvPr/>
          </p:nvSpPr>
          <p:spPr>
            <a:xfrm>
              <a:off x="1588311" y="4637005"/>
              <a:ext cx="2236763" cy="789561"/>
            </a:xfrm>
            <a:prstGeom prst="rect">
              <a:avLst/>
            </a:prstGeom>
            <a:solidFill>
              <a:schemeClr val="bg1">
                <a:lumMod val="95000"/>
              </a:schemeClr>
            </a:solidFill>
            <a:ln w="12700">
              <a:noFill/>
            </a:ln>
          </p:spPr>
          <p:txBody>
            <a:bodyPr anchor="ctr"/>
            <a:lstStyle/>
            <a:p>
              <a:pPr algn="ctr" defTabSz="685783">
                <a:defRPr/>
              </a:pPr>
              <a:r>
                <a:rPr lang="en-GB" sz="900">
                  <a:solidFill>
                    <a:srgbClr val="55555A"/>
                  </a:solidFill>
                  <a:latin typeface="Arial"/>
                </a:rPr>
                <a:t>DNV are our main delivery partner, responsible for building the test facility and developing the comprehensive master test plan across the range of decommissioned assets.</a:t>
              </a:r>
            </a:p>
          </p:txBody>
        </p:sp>
        <p:cxnSp>
          <p:nvCxnSpPr>
            <p:cNvPr id="98" name="Straight Connector 119">
              <a:extLst>
                <a:ext uri="{FF2B5EF4-FFF2-40B4-BE49-F238E27FC236}">
                  <a16:creationId xmlns:a16="http://schemas.microsoft.com/office/drawing/2014/main" id="{5C6E4848-118C-49A3-B210-F46A8E52CFAB}"/>
                </a:ext>
              </a:extLst>
            </p:cNvPr>
            <p:cNvCxnSpPr>
              <a:cxnSpLocks noChangeShapeType="1"/>
            </p:cNvCxnSpPr>
            <p:nvPr/>
          </p:nvCxnSpPr>
          <p:spPr bwMode="auto">
            <a:xfrm>
              <a:off x="243550" y="5483566"/>
              <a:ext cx="3644858" cy="0"/>
            </a:xfrm>
            <a:prstGeom prst="line">
              <a:avLst/>
            </a:prstGeom>
            <a:noFill/>
            <a:ln w="28575" algn="ctr">
              <a:solidFill>
                <a:srgbClr val="0073CD"/>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36" name="Picture 135">
              <a:extLst>
                <a:ext uri="{FF2B5EF4-FFF2-40B4-BE49-F238E27FC236}">
                  <a16:creationId xmlns:a16="http://schemas.microsoft.com/office/drawing/2014/main" id="{9E4AE937-12AC-4284-BA42-77EADB25F241}"/>
                </a:ext>
              </a:extLst>
            </p:cNvPr>
            <p:cNvPicPr>
              <a:picLocks noChangeAspect="1"/>
            </p:cNvPicPr>
            <p:nvPr/>
          </p:nvPicPr>
          <p:blipFill>
            <a:blip r:embed="rId14" cstate="screen">
              <a:extLst>
                <a:ext uri="{28A0092B-C50C-407E-A947-70E740481C1C}">
                  <a14:useLocalDpi xmlns:a14="http://schemas.microsoft.com/office/drawing/2010/main"/>
                </a:ext>
              </a:extLst>
            </a:blip>
            <a:stretch>
              <a:fillRect/>
            </a:stretch>
          </p:blipFill>
          <p:spPr>
            <a:xfrm>
              <a:off x="273459" y="4670316"/>
              <a:ext cx="1378336" cy="749228"/>
            </a:xfrm>
            <a:prstGeom prst="rect">
              <a:avLst/>
            </a:prstGeom>
          </p:spPr>
        </p:pic>
      </p:grpSp>
      <p:grpSp>
        <p:nvGrpSpPr>
          <p:cNvPr id="11" name="Group 10">
            <a:extLst>
              <a:ext uri="{FF2B5EF4-FFF2-40B4-BE49-F238E27FC236}">
                <a16:creationId xmlns:a16="http://schemas.microsoft.com/office/drawing/2014/main" id="{C431451B-BD57-41A4-ACFC-83499227FCE7}"/>
              </a:ext>
            </a:extLst>
          </p:cNvPr>
          <p:cNvGrpSpPr/>
          <p:nvPr/>
        </p:nvGrpSpPr>
        <p:grpSpPr>
          <a:xfrm>
            <a:off x="10027104" y="1177558"/>
            <a:ext cx="1868214" cy="3116863"/>
            <a:chOff x="10027104" y="1151928"/>
            <a:chExt cx="1868214" cy="3142494"/>
          </a:xfrm>
        </p:grpSpPr>
        <p:cxnSp>
          <p:nvCxnSpPr>
            <p:cNvPr id="175" name="Straight Connector 174">
              <a:extLst>
                <a:ext uri="{FF2B5EF4-FFF2-40B4-BE49-F238E27FC236}">
                  <a16:creationId xmlns:a16="http://schemas.microsoft.com/office/drawing/2014/main" id="{D9F943BE-22F2-4D22-BDA4-9DB067589BCA}"/>
                </a:ext>
              </a:extLst>
            </p:cNvPr>
            <p:cNvCxnSpPr>
              <a:cxnSpLocks/>
            </p:cNvCxnSpPr>
            <p:nvPr/>
          </p:nvCxnSpPr>
          <p:spPr bwMode="auto">
            <a:xfrm>
              <a:off x="10027104" y="2112925"/>
              <a:ext cx="1868214"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10" name="Group 9">
              <a:extLst>
                <a:ext uri="{FF2B5EF4-FFF2-40B4-BE49-F238E27FC236}">
                  <a16:creationId xmlns:a16="http://schemas.microsoft.com/office/drawing/2014/main" id="{FED5148A-11E4-4FD3-B0D5-582969E1F416}"/>
                </a:ext>
              </a:extLst>
            </p:cNvPr>
            <p:cNvGrpSpPr/>
            <p:nvPr/>
          </p:nvGrpSpPr>
          <p:grpSpPr>
            <a:xfrm>
              <a:off x="10040266" y="1893373"/>
              <a:ext cx="1848096" cy="224275"/>
              <a:chOff x="10040266" y="1929922"/>
              <a:chExt cx="1848096" cy="187726"/>
            </a:xfrm>
          </p:grpSpPr>
          <p:cxnSp>
            <p:nvCxnSpPr>
              <p:cNvPr id="176" name="Straight Connector 175">
                <a:extLst>
                  <a:ext uri="{FF2B5EF4-FFF2-40B4-BE49-F238E27FC236}">
                    <a16:creationId xmlns:a16="http://schemas.microsoft.com/office/drawing/2014/main" id="{7EA4C7F0-184C-4FDA-B7A5-08F444BF1A4E}"/>
                  </a:ext>
                </a:extLst>
              </p:cNvPr>
              <p:cNvCxnSpPr>
                <a:cxnSpLocks/>
              </p:cNvCxnSpPr>
              <p:nvPr/>
            </p:nvCxnSpPr>
            <p:spPr bwMode="auto">
              <a:xfrm flipV="1">
                <a:off x="10040266" y="1929922"/>
                <a:ext cx="0" cy="18772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77" name="Straight Connector 176">
                <a:extLst>
                  <a:ext uri="{FF2B5EF4-FFF2-40B4-BE49-F238E27FC236}">
                    <a16:creationId xmlns:a16="http://schemas.microsoft.com/office/drawing/2014/main" id="{1A60CEF5-919C-4CE9-AC1B-20087CFF3502}"/>
                  </a:ext>
                </a:extLst>
              </p:cNvPr>
              <p:cNvCxnSpPr>
                <a:cxnSpLocks/>
              </p:cNvCxnSpPr>
              <p:nvPr/>
            </p:nvCxnSpPr>
            <p:spPr bwMode="auto">
              <a:xfrm flipV="1">
                <a:off x="11888362" y="1929922"/>
                <a:ext cx="0" cy="18772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8" name="Rectangle 177">
              <a:extLst>
                <a:ext uri="{FF2B5EF4-FFF2-40B4-BE49-F238E27FC236}">
                  <a16:creationId xmlns:a16="http://schemas.microsoft.com/office/drawing/2014/main" id="{D46997E8-70AD-4F39-93B7-834F2C455290}"/>
                </a:ext>
              </a:extLst>
            </p:cNvPr>
            <p:cNvSpPr/>
            <p:nvPr/>
          </p:nvSpPr>
          <p:spPr>
            <a:xfrm>
              <a:off x="10117905" y="1503381"/>
              <a:ext cx="1712631" cy="547162"/>
            </a:xfrm>
            <a:prstGeom prst="rect">
              <a:avLst/>
            </a:prstGeom>
            <a:solidFill>
              <a:schemeClr val="bg1">
                <a:lumMod val="95000"/>
              </a:schemeClr>
            </a:solidFill>
            <a:ln w="12700">
              <a:noFill/>
            </a:ln>
          </p:spPr>
          <p:txBody>
            <a:bodyPr wrap="square" anchor="ctr">
              <a:noAutofit/>
            </a:bodyPr>
            <a:lstStyle/>
            <a:p>
              <a:pPr marL="0" marR="0" lvl="0" indent="0" algn="ctr" defTabSz="914332" rtl="0" eaLnBrk="1" fontAlgn="base" latinLnBrk="0" hangingPunct="1">
                <a:lnSpc>
                  <a:spcPct val="100000"/>
                </a:lnSpc>
                <a:spcBef>
                  <a:spcPct val="0"/>
                </a:spcBef>
                <a:spcAft>
                  <a:spcPct val="0"/>
                </a:spcAft>
                <a:buClr>
                  <a:srgbClr val="55555A"/>
                </a:buClr>
                <a:buSzTx/>
                <a:buFontTx/>
                <a:buNone/>
                <a:tabLst/>
                <a:defRPr/>
              </a:pPr>
              <a:r>
                <a:rPr kumimoji="0" lang="en-GB" sz="2600" b="1" i="0" u="none" strike="noStrike" kern="0" cap="none" spc="0" normalizeH="0" baseline="0" noProof="0">
                  <a:ln>
                    <a:noFill/>
                  </a:ln>
                  <a:solidFill>
                    <a:srgbClr val="00AFF0"/>
                  </a:solidFill>
                  <a:effectLst/>
                  <a:uLnTx/>
                  <a:uFillTx/>
                  <a:latin typeface="Arial"/>
                  <a:ea typeface="ＭＳ Ｐゴシック" pitchFamily="34" charset="-128"/>
                  <a:cs typeface="+mn-cs"/>
                </a:rPr>
                <a:t>£12.7m</a:t>
              </a:r>
            </a:p>
          </p:txBody>
        </p:sp>
        <p:sp>
          <p:nvSpPr>
            <p:cNvPr id="179" name="Rectangle 178">
              <a:extLst>
                <a:ext uri="{FF2B5EF4-FFF2-40B4-BE49-F238E27FC236}">
                  <a16:creationId xmlns:a16="http://schemas.microsoft.com/office/drawing/2014/main" id="{9B9FAAF4-E828-4FF5-8E82-128F9BDED778}"/>
                </a:ext>
              </a:extLst>
            </p:cNvPr>
            <p:cNvSpPr/>
            <p:nvPr/>
          </p:nvSpPr>
          <p:spPr>
            <a:xfrm>
              <a:off x="10117905" y="1151928"/>
              <a:ext cx="1712631" cy="394140"/>
            </a:xfrm>
            <a:prstGeom prst="rect">
              <a:avLst/>
            </a:prstGeom>
            <a:solidFill>
              <a:schemeClr val="bg1">
                <a:lumMod val="95000"/>
              </a:schemeClr>
            </a:solidFill>
            <a:ln w="12700">
              <a:noFill/>
            </a:ln>
          </p:spPr>
          <p:txBody>
            <a:bodyPr wrap="square" anchor="ctr">
              <a:noAutofit/>
            </a:bodyPr>
            <a:lstStyle/>
            <a:p>
              <a:pPr marL="0" marR="0" lvl="0" indent="0" algn="ctr" defTabSz="914332" rtl="0" eaLnBrk="1" fontAlgn="base" latinLnBrk="0" hangingPunct="1">
                <a:lnSpc>
                  <a:spcPct val="100000"/>
                </a:lnSpc>
                <a:spcBef>
                  <a:spcPct val="0"/>
                </a:spcBef>
                <a:spcAft>
                  <a:spcPct val="0"/>
                </a:spcAft>
                <a:buClr>
                  <a:srgbClr val="55555A"/>
                </a:buClr>
                <a:buSzTx/>
                <a:buFontTx/>
                <a:buNone/>
                <a:tabLst/>
                <a:defRPr/>
              </a:pPr>
              <a:r>
                <a:rPr kumimoji="0" lang="en-GB" sz="1200" b="1" i="0" u="none" strike="noStrike" kern="0" cap="none" spc="0" normalizeH="0" baseline="0" noProof="0">
                  <a:ln>
                    <a:noFill/>
                  </a:ln>
                  <a:solidFill>
                    <a:srgbClr val="55555A"/>
                  </a:solidFill>
                  <a:effectLst/>
                  <a:uLnTx/>
                  <a:uFillTx/>
                  <a:latin typeface="Arial"/>
                  <a:ea typeface="ＭＳ Ｐゴシック" pitchFamily="34" charset="-128"/>
                  <a:cs typeface="+mn-cs"/>
                </a:rPr>
                <a:t>Total Project Cost</a:t>
              </a:r>
            </a:p>
          </p:txBody>
        </p:sp>
        <p:cxnSp>
          <p:nvCxnSpPr>
            <p:cNvPr id="167" name="Straight Connector 166">
              <a:extLst>
                <a:ext uri="{FF2B5EF4-FFF2-40B4-BE49-F238E27FC236}">
                  <a16:creationId xmlns:a16="http://schemas.microsoft.com/office/drawing/2014/main" id="{5434C0F3-754B-483A-BA52-4407D5AA42AE}"/>
                </a:ext>
              </a:extLst>
            </p:cNvPr>
            <p:cNvCxnSpPr>
              <a:cxnSpLocks/>
            </p:cNvCxnSpPr>
            <p:nvPr/>
          </p:nvCxnSpPr>
          <p:spPr bwMode="auto">
            <a:xfrm>
              <a:off x="10027104" y="3214204"/>
              <a:ext cx="1868214"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8" name="Group 7">
              <a:extLst>
                <a:ext uri="{FF2B5EF4-FFF2-40B4-BE49-F238E27FC236}">
                  <a16:creationId xmlns:a16="http://schemas.microsoft.com/office/drawing/2014/main" id="{6CEE474D-AEFA-41A5-9E84-A18D60545E5F}"/>
                </a:ext>
              </a:extLst>
            </p:cNvPr>
            <p:cNvGrpSpPr/>
            <p:nvPr/>
          </p:nvGrpSpPr>
          <p:grpSpPr>
            <a:xfrm>
              <a:off x="10040266" y="2994652"/>
              <a:ext cx="1848096" cy="224275"/>
              <a:chOff x="10040266" y="3031201"/>
              <a:chExt cx="1848096" cy="187726"/>
            </a:xfrm>
          </p:grpSpPr>
          <p:cxnSp>
            <p:nvCxnSpPr>
              <p:cNvPr id="168" name="Straight Connector 167">
                <a:extLst>
                  <a:ext uri="{FF2B5EF4-FFF2-40B4-BE49-F238E27FC236}">
                    <a16:creationId xmlns:a16="http://schemas.microsoft.com/office/drawing/2014/main" id="{E08817EF-08E9-4473-AE9C-807B2C322B4F}"/>
                  </a:ext>
                </a:extLst>
              </p:cNvPr>
              <p:cNvCxnSpPr>
                <a:cxnSpLocks/>
              </p:cNvCxnSpPr>
              <p:nvPr/>
            </p:nvCxnSpPr>
            <p:spPr bwMode="auto">
              <a:xfrm flipV="1">
                <a:off x="10040266" y="3031201"/>
                <a:ext cx="0" cy="18772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Connector 168">
                <a:extLst>
                  <a:ext uri="{FF2B5EF4-FFF2-40B4-BE49-F238E27FC236}">
                    <a16:creationId xmlns:a16="http://schemas.microsoft.com/office/drawing/2014/main" id="{BD51785F-EAB3-48E3-BBEF-D28B911FF76D}"/>
                  </a:ext>
                </a:extLst>
              </p:cNvPr>
              <p:cNvCxnSpPr>
                <a:cxnSpLocks/>
              </p:cNvCxnSpPr>
              <p:nvPr/>
            </p:nvCxnSpPr>
            <p:spPr bwMode="auto">
              <a:xfrm flipV="1">
                <a:off x="11888362" y="3031201"/>
                <a:ext cx="0" cy="18772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70" name="Rectangle 169">
              <a:extLst>
                <a:ext uri="{FF2B5EF4-FFF2-40B4-BE49-F238E27FC236}">
                  <a16:creationId xmlns:a16="http://schemas.microsoft.com/office/drawing/2014/main" id="{2E677F20-5B88-4318-82BA-3A3EE7C965B3}"/>
                </a:ext>
              </a:extLst>
            </p:cNvPr>
            <p:cNvSpPr/>
            <p:nvPr/>
          </p:nvSpPr>
          <p:spPr>
            <a:xfrm>
              <a:off x="10117905" y="2604660"/>
              <a:ext cx="1712631" cy="547162"/>
            </a:xfrm>
            <a:prstGeom prst="rect">
              <a:avLst/>
            </a:prstGeom>
            <a:solidFill>
              <a:schemeClr val="bg1">
                <a:lumMod val="95000"/>
              </a:schemeClr>
            </a:solidFill>
            <a:ln w="12700">
              <a:noFill/>
            </a:ln>
          </p:spPr>
          <p:txBody>
            <a:bodyPr wrap="square" anchor="ctr">
              <a:noAutofit/>
            </a:bodyPr>
            <a:lstStyle/>
            <a:p>
              <a:pPr marL="0" marR="0" lvl="0" indent="0" algn="ctr" defTabSz="914332" rtl="0" eaLnBrk="1" fontAlgn="base" latinLnBrk="0" hangingPunct="1">
                <a:lnSpc>
                  <a:spcPct val="100000"/>
                </a:lnSpc>
                <a:spcBef>
                  <a:spcPct val="0"/>
                </a:spcBef>
                <a:spcAft>
                  <a:spcPct val="0"/>
                </a:spcAft>
                <a:buClr>
                  <a:srgbClr val="55555A"/>
                </a:buClr>
                <a:buSzTx/>
                <a:buFontTx/>
                <a:buNone/>
                <a:tabLst/>
                <a:defRPr/>
              </a:pPr>
              <a:r>
                <a:rPr kumimoji="0" lang="en-GB" sz="2600" b="1" i="0" u="none" strike="noStrike" kern="0" cap="none" spc="0" normalizeH="0" baseline="0" noProof="0">
                  <a:ln>
                    <a:noFill/>
                  </a:ln>
                  <a:solidFill>
                    <a:srgbClr val="00AFF0"/>
                  </a:solidFill>
                  <a:effectLst/>
                  <a:uLnTx/>
                  <a:uFillTx/>
                  <a:latin typeface="Arial"/>
                  <a:ea typeface="ＭＳ Ｐゴシック" pitchFamily="34" charset="-128"/>
                  <a:cs typeface="+mn-cs"/>
                </a:rPr>
                <a:t>April ‘21</a:t>
              </a:r>
            </a:p>
          </p:txBody>
        </p:sp>
        <p:sp>
          <p:nvSpPr>
            <p:cNvPr id="171" name="Rectangle 170">
              <a:extLst>
                <a:ext uri="{FF2B5EF4-FFF2-40B4-BE49-F238E27FC236}">
                  <a16:creationId xmlns:a16="http://schemas.microsoft.com/office/drawing/2014/main" id="{C65AB4EA-A957-4BA0-8AC3-2D1A42A6BFD5}"/>
                </a:ext>
              </a:extLst>
            </p:cNvPr>
            <p:cNvSpPr/>
            <p:nvPr/>
          </p:nvSpPr>
          <p:spPr>
            <a:xfrm>
              <a:off x="10117905" y="2253207"/>
              <a:ext cx="1712631" cy="394140"/>
            </a:xfrm>
            <a:prstGeom prst="rect">
              <a:avLst/>
            </a:prstGeom>
            <a:solidFill>
              <a:schemeClr val="bg1">
                <a:lumMod val="95000"/>
              </a:schemeClr>
            </a:solidFill>
            <a:ln w="12700">
              <a:noFill/>
            </a:ln>
          </p:spPr>
          <p:txBody>
            <a:bodyPr wrap="square" anchor="ctr">
              <a:noAutofit/>
            </a:bodyPr>
            <a:lstStyle/>
            <a:p>
              <a:pPr marL="0" marR="0" lvl="0" indent="0" algn="ctr" defTabSz="914332" rtl="0" eaLnBrk="1" fontAlgn="base" latinLnBrk="0" hangingPunct="1">
                <a:lnSpc>
                  <a:spcPct val="100000"/>
                </a:lnSpc>
                <a:spcBef>
                  <a:spcPct val="0"/>
                </a:spcBef>
                <a:spcAft>
                  <a:spcPct val="0"/>
                </a:spcAft>
                <a:buClr>
                  <a:srgbClr val="55555A"/>
                </a:buClr>
                <a:buSzTx/>
                <a:buFontTx/>
                <a:buNone/>
                <a:tabLst/>
                <a:defRPr/>
              </a:pPr>
              <a:r>
                <a:rPr kumimoji="0" lang="en-GB" sz="1200" b="1" i="0" u="none" strike="noStrike" kern="0" cap="none" spc="0" normalizeH="0" baseline="0" noProof="0">
                  <a:ln>
                    <a:noFill/>
                  </a:ln>
                  <a:solidFill>
                    <a:srgbClr val="55555A"/>
                  </a:solidFill>
                  <a:effectLst/>
                  <a:uLnTx/>
                  <a:uFillTx/>
                  <a:latin typeface="Arial"/>
                  <a:ea typeface="ＭＳ Ｐゴシック" pitchFamily="34" charset="-128"/>
                  <a:cs typeface="+mn-cs"/>
                </a:rPr>
                <a:t>Project Start</a:t>
              </a:r>
            </a:p>
          </p:txBody>
        </p:sp>
        <p:cxnSp>
          <p:nvCxnSpPr>
            <p:cNvPr id="159" name="Straight Connector 158">
              <a:extLst>
                <a:ext uri="{FF2B5EF4-FFF2-40B4-BE49-F238E27FC236}">
                  <a16:creationId xmlns:a16="http://schemas.microsoft.com/office/drawing/2014/main" id="{81E9B44B-1E03-4960-9980-5F40BA0084B0}"/>
                </a:ext>
              </a:extLst>
            </p:cNvPr>
            <p:cNvCxnSpPr>
              <a:cxnSpLocks/>
            </p:cNvCxnSpPr>
            <p:nvPr/>
          </p:nvCxnSpPr>
          <p:spPr bwMode="auto">
            <a:xfrm>
              <a:off x="10027104" y="4289699"/>
              <a:ext cx="1868214"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nvGrpSpPr>
            <p:cNvPr id="3" name="Group 2">
              <a:extLst>
                <a:ext uri="{FF2B5EF4-FFF2-40B4-BE49-F238E27FC236}">
                  <a16:creationId xmlns:a16="http://schemas.microsoft.com/office/drawing/2014/main" id="{5632F249-39BE-400D-B14A-049E682E61A5}"/>
                </a:ext>
              </a:extLst>
            </p:cNvPr>
            <p:cNvGrpSpPr/>
            <p:nvPr/>
          </p:nvGrpSpPr>
          <p:grpSpPr>
            <a:xfrm>
              <a:off x="10040266" y="4070147"/>
              <a:ext cx="1848096" cy="224275"/>
              <a:chOff x="10040266" y="4106696"/>
              <a:chExt cx="1848096" cy="187726"/>
            </a:xfrm>
          </p:grpSpPr>
          <p:cxnSp>
            <p:nvCxnSpPr>
              <p:cNvPr id="160" name="Straight Connector 159">
                <a:extLst>
                  <a:ext uri="{FF2B5EF4-FFF2-40B4-BE49-F238E27FC236}">
                    <a16:creationId xmlns:a16="http://schemas.microsoft.com/office/drawing/2014/main" id="{0BFD3421-AEC8-4AA3-BDE6-B2A4A176A129}"/>
                  </a:ext>
                </a:extLst>
              </p:cNvPr>
              <p:cNvCxnSpPr>
                <a:cxnSpLocks/>
              </p:cNvCxnSpPr>
              <p:nvPr/>
            </p:nvCxnSpPr>
            <p:spPr bwMode="auto">
              <a:xfrm flipV="1">
                <a:off x="10040266" y="4106696"/>
                <a:ext cx="0" cy="18772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1" name="Straight Connector 160">
                <a:extLst>
                  <a:ext uri="{FF2B5EF4-FFF2-40B4-BE49-F238E27FC236}">
                    <a16:creationId xmlns:a16="http://schemas.microsoft.com/office/drawing/2014/main" id="{B7CA8F4C-CAA6-4642-B652-EF3D4B4BF6EB}"/>
                  </a:ext>
                </a:extLst>
              </p:cNvPr>
              <p:cNvCxnSpPr>
                <a:cxnSpLocks/>
              </p:cNvCxnSpPr>
              <p:nvPr/>
            </p:nvCxnSpPr>
            <p:spPr bwMode="auto">
              <a:xfrm flipV="1">
                <a:off x="11888362" y="4106696"/>
                <a:ext cx="0" cy="18772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2" name="Rectangle 161">
              <a:extLst>
                <a:ext uri="{FF2B5EF4-FFF2-40B4-BE49-F238E27FC236}">
                  <a16:creationId xmlns:a16="http://schemas.microsoft.com/office/drawing/2014/main" id="{2C8BC8D0-B99C-400B-B55D-3AF52D5D5955}"/>
                </a:ext>
              </a:extLst>
            </p:cNvPr>
            <p:cNvSpPr/>
            <p:nvPr/>
          </p:nvSpPr>
          <p:spPr>
            <a:xfrm>
              <a:off x="10117905" y="3680155"/>
              <a:ext cx="1712631" cy="547162"/>
            </a:xfrm>
            <a:prstGeom prst="rect">
              <a:avLst/>
            </a:prstGeom>
            <a:solidFill>
              <a:schemeClr val="bg1">
                <a:lumMod val="95000"/>
              </a:schemeClr>
            </a:solidFill>
            <a:ln w="12700">
              <a:noFill/>
            </a:ln>
          </p:spPr>
          <p:txBody>
            <a:bodyPr wrap="square" anchor="ctr">
              <a:noAutofit/>
            </a:bodyPr>
            <a:lstStyle/>
            <a:p>
              <a:pPr marL="0" marR="0" lvl="0" indent="0" algn="ctr" defTabSz="914332" rtl="0" eaLnBrk="1" fontAlgn="base" latinLnBrk="0" hangingPunct="1">
                <a:lnSpc>
                  <a:spcPct val="100000"/>
                </a:lnSpc>
                <a:spcBef>
                  <a:spcPct val="0"/>
                </a:spcBef>
                <a:spcAft>
                  <a:spcPct val="0"/>
                </a:spcAft>
                <a:buClr>
                  <a:srgbClr val="55555A"/>
                </a:buClr>
                <a:buSzTx/>
                <a:buFontTx/>
                <a:buNone/>
                <a:tabLst/>
                <a:defRPr/>
              </a:pPr>
              <a:r>
                <a:rPr kumimoji="0" lang="en-GB" sz="2600" b="1" i="0" u="none" strike="noStrike" kern="0" cap="none" spc="0" normalizeH="0" baseline="0" noProof="0">
                  <a:ln>
                    <a:noFill/>
                  </a:ln>
                  <a:solidFill>
                    <a:srgbClr val="00AFF0"/>
                  </a:solidFill>
                  <a:effectLst/>
                  <a:uLnTx/>
                  <a:uFillTx/>
                  <a:latin typeface="Arial"/>
                  <a:ea typeface="ＭＳ Ｐゴシック" pitchFamily="34" charset="-128"/>
                  <a:cs typeface="+mn-cs"/>
                </a:rPr>
                <a:t>2 years</a:t>
              </a:r>
            </a:p>
          </p:txBody>
        </p:sp>
        <p:sp>
          <p:nvSpPr>
            <p:cNvPr id="163" name="Rectangle 162">
              <a:extLst>
                <a:ext uri="{FF2B5EF4-FFF2-40B4-BE49-F238E27FC236}">
                  <a16:creationId xmlns:a16="http://schemas.microsoft.com/office/drawing/2014/main" id="{AF03CFA9-11EF-49FF-935A-9F1082D884F1}"/>
                </a:ext>
              </a:extLst>
            </p:cNvPr>
            <p:cNvSpPr/>
            <p:nvPr/>
          </p:nvSpPr>
          <p:spPr>
            <a:xfrm>
              <a:off x="10117905" y="3328702"/>
              <a:ext cx="1712631" cy="394140"/>
            </a:xfrm>
            <a:prstGeom prst="rect">
              <a:avLst/>
            </a:prstGeom>
            <a:solidFill>
              <a:schemeClr val="bg1">
                <a:lumMod val="95000"/>
              </a:schemeClr>
            </a:solidFill>
            <a:ln w="12700">
              <a:noFill/>
            </a:ln>
          </p:spPr>
          <p:txBody>
            <a:bodyPr wrap="square" anchor="ctr">
              <a:noAutofit/>
            </a:bodyPr>
            <a:lstStyle/>
            <a:p>
              <a:pPr marL="0" marR="0" lvl="0" indent="0" algn="ctr" defTabSz="914332" rtl="0" eaLnBrk="1" fontAlgn="base" latinLnBrk="0" hangingPunct="1">
                <a:lnSpc>
                  <a:spcPct val="100000"/>
                </a:lnSpc>
                <a:spcBef>
                  <a:spcPct val="0"/>
                </a:spcBef>
                <a:spcAft>
                  <a:spcPct val="0"/>
                </a:spcAft>
                <a:buClr>
                  <a:srgbClr val="55555A"/>
                </a:buClr>
                <a:buSzTx/>
                <a:buFontTx/>
                <a:buNone/>
                <a:tabLst/>
                <a:defRPr/>
              </a:pPr>
              <a:r>
                <a:rPr kumimoji="0" lang="en-GB" sz="1200" b="1" i="0" u="none" strike="noStrike" kern="0" cap="none" spc="0" normalizeH="0" baseline="0" noProof="0">
                  <a:ln>
                    <a:noFill/>
                  </a:ln>
                  <a:solidFill>
                    <a:srgbClr val="55555A"/>
                  </a:solidFill>
                  <a:effectLst/>
                  <a:uLnTx/>
                  <a:uFillTx/>
                  <a:latin typeface="Arial"/>
                  <a:ea typeface="ＭＳ Ｐゴシック" pitchFamily="34" charset="-128"/>
                  <a:cs typeface="+mn-cs"/>
                </a:rPr>
                <a:t>Project Duration</a:t>
              </a:r>
            </a:p>
          </p:txBody>
        </p:sp>
      </p:grpSp>
    </p:spTree>
    <p:extLst>
      <p:ext uri="{BB962C8B-B14F-4D97-AF65-F5344CB8AC3E}">
        <p14:creationId xmlns:p14="http://schemas.microsoft.com/office/powerpoint/2010/main" val="117370973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 name="Group 234">
            <a:extLst>
              <a:ext uri="{FF2B5EF4-FFF2-40B4-BE49-F238E27FC236}">
                <a16:creationId xmlns:a16="http://schemas.microsoft.com/office/drawing/2014/main" id="{4B310383-F7A3-4223-896B-C094A418B7F8}"/>
              </a:ext>
            </a:extLst>
          </p:cNvPr>
          <p:cNvGrpSpPr/>
          <p:nvPr/>
        </p:nvGrpSpPr>
        <p:grpSpPr>
          <a:xfrm>
            <a:off x="7724547" y="4012485"/>
            <a:ext cx="4147569" cy="2410428"/>
            <a:chOff x="7723261" y="1388318"/>
            <a:chExt cx="4147569" cy="2563922"/>
          </a:xfrm>
        </p:grpSpPr>
        <p:grpSp>
          <p:nvGrpSpPr>
            <p:cNvPr id="236" name="Group 235">
              <a:extLst>
                <a:ext uri="{FF2B5EF4-FFF2-40B4-BE49-F238E27FC236}">
                  <a16:creationId xmlns:a16="http://schemas.microsoft.com/office/drawing/2014/main" id="{7425B765-6A88-486E-9431-F9424AF84FC5}"/>
                </a:ext>
              </a:extLst>
            </p:cNvPr>
            <p:cNvGrpSpPr/>
            <p:nvPr/>
          </p:nvGrpSpPr>
          <p:grpSpPr>
            <a:xfrm>
              <a:off x="7723261" y="1388318"/>
              <a:ext cx="283830" cy="2563922"/>
              <a:chOff x="4893275" y="1377324"/>
              <a:chExt cx="283830" cy="5050689"/>
            </a:xfrm>
          </p:grpSpPr>
          <p:grpSp>
            <p:nvGrpSpPr>
              <p:cNvPr id="244" name="Group 243">
                <a:extLst>
                  <a:ext uri="{FF2B5EF4-FFF2-40B4-BE49-F238E27FC236}">
                    <a16:creationId xmlns:a16="http://schemas.microsoft.com/office/drawing/2014/main" id="{F9E2BB69-7710-46DB-8399-0A4E3F483FF4}"/>
                  </a:ext>
                </a:extLst>
              </p:cNvPr>
              <p:cNvGrpSpPr/>
              <p:nvPr/>
            </p:nvGrpSpPr>
            <p:grpSpPr>
              <a:xfrm>
                <a:off x="4893275" y="1377324"/>
                <a:ext cx="283827" cy="5050689"/>
                <a:chOff x="355285" y="1439715"/>
                <a:chExt cx="283827" cy="2989271"/>
              </a:xfrm>
            </p:grpSpPr>
            <p:cxnSp>
              <p:nvCxnSpPr>
                <p:cNvPr id="246" name="Straight Connector 245">
                  <a:extLst>
                    <a:ext uri="{FF2B5EF4-FFF2-40B4-BE49-F238E27FC236}">
                      <a16:creationId xmlns:a16="http://schemas.microsoft.com/office/drawing/2014/main" id="{2EC7747B-E6E9-473F-9C0F-ADB582D4BE09}"/>
                    </a:ext>
                  </a:extLst>
                </p:cNvPr>
                <p:cNvCxnSpPr/>
                <p:nvPr/>
              </p:nvCxnSpPr>
              <p:spPr bwMode="auto">
                <a:xfrm>
                  <a:off x="362424" y="1439715"/>
                  <a:ext cx="0" cy="2989271"/>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7" name="Straight Connector 246">
                  <a:extLst>
                    <a:ext uri="{FF2B5EF4-FFF2-40B4-BE49-F238E27FC236}">
                      <a16:creationId xmlns:a16="http://schemas.microsoft.com/office/drawing/2014/main" id="{E8B672FB-C1AC-4FD4-9CC4-6C102C69665E}"/>
                    </a:ext>
                  </a:extLst>
                </p:cNvPr>
                <p:cNvCxnSpPr/>
                <p:nvPr/>
              </p:nvCxnSpPr>
              <p:spPr bwMode="auto">
                <a:xfrm rot="5400000" flipV="1">
                  <a:off x="497199" y="1306896"/>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5" name="Straight Connector 244">
                <a:extLst>
                  <a:ext uri="{FF2B5EF4-FFF2-40B4-BE49-F238E27FC236}">
                    <a16:creationId xmlns:a16="http://schemas.microsoft.com/office/drawing/2014/main" id="{1F7295EA-B711-4661-832D-90C73DE1E5CF}"/>
                  </a:ext>
                </a:extLst>
              </p:cNvPr>
              <p:cNvCxnSpPr/>
              <p:nvPr/>
            </p:nvCxnSpPr>
            <p:spPr bwMode="auto">
              <a:xfrm>
                <a:off x="4893275" y="6419880"/>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37" name="Group 236">
              <a:extLst>
                <a:ext uri="{FF2B5EF4-FFF2-40B4-BE49-F238E27FC236}">
                  <a16:creationId xmlns:a16="http://schemas.microsoft.com/office/drawing/2014/main" id="{9306DB0D-8871-44F9-B735-2B27BB8FF513}"/>
                </a:ext>
              </a:extLst>
            </p:cNvPr>
            <p:cNvGrpSpPr/>
            <p:nvPr/>
          </p:nvGrpSpPr>
          <p:grpSpPr>
            <a:xfrm>
              <a:off x="11587000" y="1388318"/>
              <a:ext cx="283830" cy="2563922"/>
              <a:chOff x="4628351" y="1377324"/>
              <a:chExt cx="283830" cy="5050689"/>
            </a:xfrm>
          </p:grpSpPr>
          <p:grpSp>
            <p:nvGrpSpPr>
              <p:cNvPr id="240" name="Group 239">
                <a:extLst>
                  <a:ext uri="{FF2B5EF4-FFF2-40B4-BE49-F238E27FC236}">
                    <a16:creationId xmlns:a16="http://schemas.microsoft.com/office/drawing/2014/main" id="{1BDF255E-01CA-492E-A2B1-72E689A9591A}"/>
                  </a:ext>
                </a:extLst>
              </p:cNvPr>
              <p:cNvGrpSpPr/>
              <p:nvPr/>
            </p:nvGrpSpPr>
            <p:grpSpPr>
              <a:xfrm>
                <a:off x="4628351" y="1377324"/>
                <a:ext cx="283827" cy="5050689"/>
                <a:chOff x="90361" y="1439715"/>
                <a:chExt cx="283827" cy="2989271"/>
              </a:xfrm>
            </p:grpSpPr>
            <p:cxnSp>
              <p:nvCxnSpPr>
                <p:cNvPr id="242" name="Straight Connector 241">
                  <a:extLst>
                    <a:ext uri="{FF2B5EF4-FFF2-40B4-BE49-F238E27FC236}">
                      <a16:creationId xmlns:a16="http://schemas.microsoft.com/office/drawing/2014/main" id="{BCDF0E6B-72A0-4EF4-A243-1021F3773AB6}"/>
                    </a:ext>
                  </a:extLst>
                </p:cNvPr>
                <p:cNvCxnSpPr/>
                <p:nvPr/>
              </p:nvCxnSpPr>
              <p:spPr bwMode="auto">
                <a:xfrm>
                  <a:off x="362424" y="1439715"/>
                  <a:ext cx="0" cy="2989271"/>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43" name="Straight Connector 242">
                  <a:extLst>
                    <a:ext uri="{FF2B5EF4-FFF2-40B4-BE49-F238E27FC236}">
                      <a16:creationId xmlns:a16="http://schemas.microsoft.com/office/drawing/2014/main" id="{54652A24-214E-4CC0-8C24-471024218615}"/>
                    </a:ext>
                  </a:extLst>
                </p:cNvPr>
                <p:cNvCxnSpPr/>
                <p:nvPr/>
              </p:nvCxnSpPr>
              <p:spPr bwMode="auto">
                <a:xfrm rot="5400000" flipV="1">
                  <a:off x="232275" y="1306896"/>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41" name="Straight Connector 240">
                <a:extLst>
                  <a:ext uri="{FF2B5EF4-FFF2-40B4-BE49-F238E27FC236}">
                    <a16:creationId xmlns:a16="http://schemas.microsoft.com/office/drawing/2014/main" id="{6AC0B615-3CEA-46F2-878E-2358641D71CF}"/>
                  </a:ext>
                </a:extLst>
              </p:cNvPr>
              <p:cNvCxnSpPr/>
              <p:nvPr/>
            </p:nvCxnSpPr>
            <p:spPr bwMode="auto">
              <a:xfrm>
                <a:off x="4628351" y="6419880"/>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38" name="Rectangle 237">
              <a:extLst>
                <a:ext uri="{FF2B5EF4-FFF2-40B4-BE49-F238E27FC236}">
                  <a16:creationId xmlns:a16="http://schemas.microsoft.com/office/drawing/2014/main" id="{3AF9B92B-4D3E-486B-8E64-58D39DC385CD}"/>
                </a:ext>
              </a:extLst>
            </p:cNvPr>
            <p:cNvSpPr/>
            <p:nvPr/>
          </p:nvSpPr>
          <p:spPr>
            <a:xfrm>
              <a:off x="7827666" y="1489410"/>
              <a:ext cx="3936199" cy="2340909"/>
            </a:xfrm>
            <a:prstGeom prst="rect">
              <a:avLst/>
            </a:prstGeom>
            <a:solidFill>
              <a:srgbClr val="FFFFFF">
                <a:lumMod val="95000"/>
              </a:srgbClr>
            </a:solidFill>
            <a:ln w="12700">
              <a:noFill/>
            </a:ln>
          </p:spPr>
          <p:txBody>
            <a:bodyPr wrap="square" anchor="ctr">
              <a:noAutofit/>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a:ln>
                  <a:noFill/>
                </a:ln>
                <a:solidFill>
                  <a:srgbClr val="55555A"/>
                </a:solidFill>
                <a:effectLst/>
                <a:uLnTx/>
                <a:uFillTx/>
                <a:latin typeface="Arial"/>
                <a:ea typeface="ＭＳ Ｐゴシック" pitchFamily="34" charset="-128"/>
              </a:endParaRPr>
            </a:p>
          </p:txBody>
        </p:sp>
      </p:grpSp>
      <p:grpSp>
        <p:nvGrpSpPr>
          <p:cNvPr id="232" name="Group 231">
            <a:extLst>
              <a:ext uri="{FF2B5EF4-FFF2-40B4-BE49-F238E27FC236}">
                <a16:creationId xmlns:a16="http://schemas.microsoft.com/office/drawing/2014/main" id="{F9581D03-A561-485A-AD0F-5EA72951C1B2}"/>
              </a:ext>
            </a:extLst>
          </p:cNvPr>
          <p:cNvGrpSpPr/>
          <p:nvPr/>
        </p:nvGrpSpPr>
        <p:grpSpPr>
          <a:xfrm>
            <a:off x="7723261" y="1388319"/>
            <a:ext cx="4147569" cy="4908988"/>
            <a:chOff x="7723261" y="1388318"/>
            <a:chExt cx="4147569" cy="5221588"/>
          </a:xfrm>
        </p:grpSpPr>
        <p:grpSp>
          <p:nvGrpSpPr>
            <p:cNvPr id="199" name="Group 198">
              <a:extLst>
                <a:ext uri="{FF2B5EF4-FFF2-40B4-BE49-F238E27FC236}">
                  <a16:creationId xmlns:a16="http://schemas.microsoft.com/office/drawing/2014/main" id="{956BC027-2552-49A1-83B0-88CADE2D2E08}"/>
                </a:ext>
              </a:extLst>
            </p:cNvPr>
            <p:cNvGrpSpPr/>
            <p:nvPr/>
          </p:nvGrpSpPr>
          <p:grpSpPr>
            <a:xfrm>
              <a:off x="7723261" y="1388318"/>
              <a:ext cx="283830" cy="2563922"/>
              <a:chOff x="4893275" y="1377324"/>
              <a:chExt cx="283830" cy="5050689"/>
            </a:xfrm>
          </p:grpSpPr>
          <p:grpSp>
            <p:nvGrpSpPr>
              <p:cNvPr id="190" name="Group 189">
                <a:extLst>
                  <a:ext uri="{FF2B5EF4-FFF2-40B4-BE49-F238E27FC236}">
                    <a16:creationId xmlns:a16="http://schemas.microsoft.com/office/drawing/2014/main" id="{9031E4DC-A2F3-4B87-9894-E17BD0350EE8}"/>
                  </a:ext>
                </a:extLst>
              </p:cNvPr>
              <p:cNvGrpSpPr/>
              <p:nvPr/>
            </p:nvGrpSpPr>
            <p:grpSpPr>
              <a:xfrm>
                <a:off x="4893275" y="1377324"/>
                <a:ext cx="283827" cy="5050689"/>
                <a:chOff x="355285" y="1439715"/>
                <a:chExt cx="283827" cy="2989271"/>
              </a:xfrm>
            </p:grpSpPr>
            <p:cxnSp>
              <p:nvCxnSpPr>
                <p:cNvPr id="191" name="Straight Connector 190">
                  <a:extLst>
                    <a:ext uri="{FF2B5EF4-FFF2-40B4-BE49-F238E27FC236}">
                      <a16:creationId xmlns:a16="http://schemas.microsoft.com/office/drawing/2014/main" id="{1B86405F-48F5-484E-AF0F-9C5B0216B0B9}"/>
                    </a:ext>
                  </a:extLst>
                </p:cNvPr>
                <p:cNvCxnSpPr/>
                <p:nvPr/>
              </p:nvCxnSpPr>
              <p:spPr bwMode="auto">
                <a:xfrm>
                  <a:off x="362424" y="1439715"/>
                  <a:ext cx="0" cy="2989271"/>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92" name="Straight Connector 191">
                  <a:extLst>
                    <a:ext uri="{FF2B5EF4-FFF2-40B4-BE49-F238E27FC236}">
                      <a16:creationId xmlns:a16="http://schemas.microsoft.com/office/drawing/2014/main" id="{A7856CAE-7FE3-46A8-AB18-FBD0611B29AB}"/>
                    </a:ext>
                  </a:extLst>
                </p:cNvPr>
                <p:cNvCxnSpPr/>
                <p:nvPr/>
              </p:nvCxnSpPr>
              <p:spPr bwMode="auto">
                <a:xfrm rot="5400000" flipV="1">
                  <a:off x="497199" y="1306896"/>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197" name="Straight Connector 196">
                <a:extLst>
                  <a:ext uri="{FF2B5EF4-FFF2-40B4-BE49-F238E27FC236}">
                    <a16:creationId xmlns:a16="http://schemas.microsoft.com/office/drawing/2014/main" id="{898F9E03-428D-4142-AF76-5B58E670E038}"/>
                  </a:ext>
                </a:extLst>
              </p:cNvPr>
              <p:cNvCxnSpPr/>
              <p:nvPr/>
            </p:nvCxnSpPr>
            <p:spPr bwMode="auto">
              <a:xfrm>
                <a:off x="4893275" y="6419880"/>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00" name="Group 199">
              <a:extLst>
                <a:ext uri="{FF2B5EF4-FFF2-40B4-BE49-F238E27FC236}">
                  <a16:creationId xmlns:a16="http://schemas.microsoft.com/office/drawing/2014/main" id="{27B14D6E-EF95-4EB6-8BA2-D0E25B28DB27}"/>
                </a:ext>
              </a:extLst>
            </p:cNvPr>
            <p:cNvGrpSpPr/>
            <p:nvPr/>
          </p:nvGrpSpPr>
          <p:grpSpPr>
            <a:xfrm>
              <a:off x="11587000" y="1388318"/>
              <a:ext cx="283830" cy="2563922"/>
              <a:chOff x="4628351" y="1377324"/>
              <a:chExt cx="283830" cy="5050689"/>
            </a:xfrm>
          </p:grpSpPr>
          <p:grpSp>
            <p:nvGrpSpPr>
              <p:cNvPr id="201" name="Group 200">
                <a:extLst>
                  <a:ext uri="{FF2B5EF4-FFF2-40B4-BE49-F238E27FC236}">
                    <a16:creationId xmlns:a16="http://schemas.microsoft.com/office/drawing/2014/main" id="{9F96FD85-DAE8-4F30-8A13-881959CFE226}"/>
                  </a:ext>
                </a:extLst>
              </p:cNvPr>
              <p:cNvGrpSpPr/>
              <p:nvPr/>
            </p:nvGrpSpPr>
            <p:grpSpPr>
              <a:xfrm>
                <a:off x="4628351" y="1377324"/>
                <a:ext cx="283827" cy="5050689"/>
                <a:chOff x="90361" y="1439715"/>
                <a:chExt cx="283827" cy="2989271"/>
              </a:xfrm>
            </p:grpSpPr>
            <p:cxnSp>
              <p:nvCxnSpPr>
                <p:cNvPr id="203" name="Straight Connector 202">
                  <a:extLst>
                    <a:ext uri="{FF2B5EF4-FFF2-40B4-BE49-F238E27FC236}">
                      <a16:creationId xmlns:a16="http://schemas.microsoft.com/office/drawing/2014/main" id="{2F55F7D2-01E2-4F00-B170-5976276587EE}"/>
                    </a:ext>
                  </a:extLst>
                </p:cNvPr>
                <p:cNvCxnSpPr/>
                <p:nvPr/>
              </p:nvCxnSpPr>
              <p:spPr bwMode="auto">
                <a:xfrm>
                  <a:off x="362424" y="1439715"/>
                  <a:ext cx="0" cy="2989271"/>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4" name="Straight Connector 203">
                  <a:extLst>
                    <a:ext uri="{FF2B5EF4-FFF2-40B4-BE49-F238E27FC236}">
                      <a16:creationId xmlns:a16="http://schemas.microsoft.com/office/drawing/2014/main" id="{5DDDC5A9-882C-49F0-B1E8-8F920B23A8BB}"/>
                    </a:ext>
                  </a:extLst>
                </p:cNvPr>
                <p:cNvCxnSpPr/>
                <p:nvPr/>
              </p:nvCxnSpPr>
              <p:spPr bwMode="auto">
                <a:xfrm rot="5400000" flipV="1">
                  <a:off x="232275" y="1306896"/>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2" name="Straight Connector 201">
                <a:extLst>
                  <a:ext uri="{FF2B5EF4-FFF2-40B4-BE49-F238E27FC236}">
                    <a16:creationId xmlns:a16="http://schemas.microsoft.com/office/drawing/2014/main" id="{C788E5FF-3A00-4F47-B735-05FC59C074B4}"/>
                  </a:ext>
                </a:extLst>
              </p:cNvPr>
              <p:cNvCxnSpPr/>
              <p:nvPr/>
            </p:nvCxnSpPr>
            <p:spPr bwMode="auto">
              <a:xfrm>
                <a:off x="4628351" y="6419880"/>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216" name="Rectangle 215">
              <a:extLst>
                <a:ext uri="{FF2B5EF4-FFF2-40B4-BE49-F238E27FC236}">
                  <a16:creationId xmlns:a16="http://schemas.microsoft.com/office/drawing/2014/main" id="{5513BF5B-7788-433A-96E3-F335CE9D9E41}"/>
                </a:ext>
              </a:extLst>
            </p:cNvPr>
            <p:cNvSpPr/>
            <p:nvPr/>
          </p:nvSpPr>
          <p:spPr>
            <a:xfrm>
              <a:off x="7827666" y="1489410"/>
              <a:ext cx="3936199" cy="2340909"/>
            </a:xfrm>
            <a:prstGeom prst="rect">
              <a:avLst/>
            </a:prstGeom>
            <a:solidFill>
              <a:srgbClr val="FFFFFF">
                <a:lumMod val="95000"/>
              </a:srgbClr>
            </a:solidFill>
            <a:ln w="12700">
              <a:noFill/>
            </a:ln>
          </p:spPr>
          <p:txBody>
            <a:bodyPr wrap="square" anchor="ctr">
              <a:noAutofit/>
            </a:bodyPr>
            <a:lstStyle/>
            <a:p>
              <a:pPr marL="0" marR="0" lvl="0" indent="0" defTabSz="914377" eaLnBrk="1" fontAlgn="base" latinLnBrk="0" hangingPunct="1">
                <a:lnSpc>
                  <a:spcPct val="100000"/>
                </a:lnSpc>
                <a:spcBef>
                  <a:spcPct val="0"/>
                </a:spcBef>
                <a:spcAft>
                  <a:spcPct val="0"/>
                </a:spcAft>
                <a:buClrTx/>
                <a:buSzTx/>
                <a:buFontTx/>
                <a:buNone/>
                <a:tabLst/>
                <a:defRPr/>
              </a:pPr>
              <a:endParaRPr kumimoji="0" lang="en-GB" sz="1400" b="1" i="0" u="none" strike="noStrike" kern="0" cap="none" spc="0" normalizeH="0" baseline="0" noProof="0">
                <a:ln>
                  <a:noFill/>
                </a:ln>
                <a:solidFill>
                  <a:srgbClr val="55555A"/>
                </a:solidFill>
                <a:effectLst/>
                <a:uLnTx/>
                <a:uFillTx/>
                <a:latin typeface="Arial"/>
                <a:ea typeface="ＭＳ Ｐゴシック" pitchFamily="34" charset="-128"/>
              </a:endParaRPr>
            </a:p>
          </p:txBody>
        </p:sp>
        <p:sp>
          <p:nvSpPr>
            <p:cNvPr id="217" name="Rectangle 216">
              <a:extLst>
                <a:ext uri="{FF2B5EF4-FFF2-40B4-BE49-F238E27FC236}">
                  <a16:creationId xmlns:a16="http://schemas.microsoft.com/office/drawing/2014/main" id="{263F354D-8259-4D2C-902A-F92682D61262}"/>
                </a:ext>
              </a:extLst>
            </p:cNvPr>
            <p:cNvSpPr/>
            <p:nvPr/>
          </p:nvSpPr>
          <p:spPr>
            <a:xfrm>
              <a:off x="7827666" y="3067636"/>
              <a:ext cx="3936199" cy="723893"/>
            </a:xfrm>
            <a:prstGeom prst="rect">
              <a:avLst/>
            </a:prstGeom>
            <a:solidFill>
              <a:srgbClr val="FFFFFF">
                <a:lumMod val="95000"/>
              </a:srgbClr>
            </a:solidFill>
            <a:ln w="12700">
              <a:noFill/>
            </a:ln>
          </p:spPr>
          <p:txBody>
            <a:bodyPr wrap="square" anchor="ctr">
              <a:noAutofit/>
            </a:bodyPr>
            <a:lstStyle/>
            <a:p>
              <a:pPr lvl="0" algn="ctr" defTabSz="914377" fontAlgn="base">
                <a:spcBef>
                  <a:spcPct val="0"/>
                </a:spcBef>
                <a:spcAft>
                  <a:spcPct val="0"/>
                </a:spcAft>
                <a:defRPr/>
              </a:pPr>
              <a:r>
                <a:rPr lang="en-GB" sz="1200" b="1" kern="0">
                  <a:solidFill>
                    <a:srgbClr val="55555A"/>
                  </a:solidFill>
                  <a:latin typeface="Arial"/>
                  <a:ea typeface="ＭＳ Ｐゴシック"/>
                </a:rPr>
                <a:t>A representative range of decommissioned NTS assets of different types, sizes, and material grades will be tested with 2, 20 &amp; 100% hydrogen</a:t>
              </a:r>
              <a:endParaRPr kumimoji="0" lang="en-GB" sz="1200" b="1" i="0" u="none" strike="noStrike" kern="0" cap="none" spc="0" normalizeH="0" baseline="0" noProof="0">
                <a:ln>
                  <a:noFill/>
                </a:ln>
                <a:solidFill>
                  <a:srgbClr val="55555A"/>
                </a:solidFill>
                <a:effectLst/>
                <a:uLnTx/>
                <a:uFillTx/>
                <a:latin typeface="Arial"/>
                <a:ea typeface="ＭＳ Ｐゴシック" pitchFamily="34" charset="-128"/>
              </a:endParaRPr>
            </a:p>
          </p:txBody>
        </p:sp>
        <p:sp>
          <p:nvSpPr>
            <p:cNvPr id="180" name="Rectangle 179">
              <a:extLst>
                <a:ext uri="{FF2B5EF4-FFF2-40B4-BE49-F238E27FC236}">
                  <a16:creationId xmlns:a16="http://schemas.microsoft.com/office/drawing/2014/main" id="{E6165D0B-D32B-488E-9376-5E91DCA1C838}"/>
                </a:ext>
              </a:extLst>
            </p:cNvPr>
            <p:cNvSpPr/>
            <p:nvPr/>
          </p:nvSpPr>
          <p:spPr>
            <a:xfrm>
              <a:off x="7827666" y="5886013"/>
              <a:ext cx="3936199" cy="723893"/>
            </a:xfrm>
            <a:prstGeom prst="rect">
              <a:avLst/>
            </a:prstGeom>
            <a:solidFill>
              <a:srgbClr val="FFFFFF">
                <a:lumMod val="95000"/>
              </a:srgbClr>
            </a:solidFill>
            <a:ln w="12700">
              <a:noFill/>
            </a:ln>
          </p:spPr>
          <p:txBody>
            <a:bodyPr wrap="square" anchor="ctr">
              <a:noAutofit/>
            </a:bodyPr>
            <a:lstStyle/>
            <a:p>
              <a:pPr lvl="0" algn="ctr" defTabSz="914377" fontAlgn="base">
                <a:spcBef>
                  <a:spcPct val="0"/>
                </a:spcBef>
                <a:spcAft>
                  <a:spcPct val="0"/>
                </a:spcAft>
                <a:defRPr/>
              </a:pPr>
              <a:r>
                <a:rPr lang="en-GB" sz="1200" b="1" kern="0">
                  <a:solidFill>
                    <a:srgbClr val="55555A"/>
                  </a:solidFill>
                  <a:latin typeface="Arial"/>
                  <a:ea typeface="ＭＳ Ｐゴシック"/>
                </a:rPr>
                <a:t>Standalone hydrogen test modules will operate alongside the main test facility, to provide key data required to feed into the main facility</a:t>
              </a:r>
              <a:endParaRPr kumimoji="0" lang="en-GB" sz="1200" b="1" i="0" u="none" strike="noStrike" kern="0" cap="none" spc="0" normalizeH="0" baseline="0" noProof="0">
                <a:ln>
                  <a:noFill/>
                </a:ln>
                <a:solidFill>
                  <a:srgbClr val="55555A"/>
                </a:solidFill>
                <a:effectLst/>
                <a:uLnTx/>
                <a:uFillTx/>
                <a:latin typeface="Arial"/>
                <a:ea typeface="ＭＳ Ｐゴシック" pitchFamily="34" charset="-128"/>
              </a:endParaRPr>
            </a:p>
          </p:txBody>
        </p:sp>
      </p:grpSp>
      <p:pic>
        <p:nvPicPr>
          <p:cNvPr id="7" name="Picture 6" descr="A picture containing drawing&#10;&#10;Description automatically generated">
            <a:extLst>
              <a:ext uri="{FF2B5EF4-FFF2-40B4-BE49-F238E27FC236}">
                <a16:creationId xmlns:a16="http://schemas.microsoft.com/office/drawing/2014/main" id="{5AB2933B-0DC4-6545-A106-D0B61A3EABE1}"/>
              </a:ext>
            </a:extLst>
          </p:cNvPr>
          <p:cNvPicPr>
            <a:picLocks noChangeAspect="1"/>
          </p:cNvPicPr>
          <p:nvPr/>
        </p:nvPicPr>
        <p:blipFill rotWithShape="1">
          <a:blip r:embed="rId2" cstate="screen">
            <a:extLst>
              <a:ext uri="{BEBA8EAE-BF5A-486C-A8C5-ECC9F3942E4B}">
                <a14:imgProps xmlns:a14="http://schemas.microsoft.com/office/drawing/2010/main">
                  <a14:imgLayer r:embed="rId3">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232758" y="89274"/>
            <a:ext cx="2770496" cy="651153"/>
          </a:xfrm>
          <a:prstGeom prst="rect">
            <a:avLst/>
          </a:prstGeom>
        </p:spPr>
      </p:pic>
      <p:sp>
        <p:nvSpPr>
          <p:cNvPr id="9" name="Rectangle 8">
            <a:extLst>
              <a:ext uri="{FF2B5EF4-FFF2-40B4-BE49-F238E27FC236}">
                <a16:creationId xmlns:a16="http://schemas.microsoft.com/office/drawing/2014/main" id="{3A803E8D-1AAC-354D-89AF-DFF2C9A3001E}"/>
              </a:ext>
            </a:extLst>
          </p:cNvPr>
          <p:cNvSpPr/>
          <p:nvPr/>
        </p:nvSpPr>
        <p:spPr>
          <a:xfrm>
            <a:off x="109181" y="719819"/>
            <a:ext cx="11533757" cy="317033"/>
          </a:xfrm>
          <a:prstGeom prst="rect">
            <a:avLst/>
          </a:prstGeom>
          <a:noFill/>
          <a:ln w="12700">
            <a:noFill/>
          </a:ln>
        </p:spPr>
        <p:txBody>
          <a:bodyPr wrap="square" lIns="121920" tIns="60960" rIns="121920" bIns="60960" anchor="ctr">
            <a:noAutofit/>
          </a:bodyPr>
          <a:lstStyle/>
          <a:p>
            <a:pPr defTabSz="914354" fontAlgn="base">
              <a:spcBef>
                <a:spcPct val="0"/>
              </a:spcBef>
              <a:spcAft>
                <a:spcPct val="0"/>
              </a:spcAft>
              <a:defRPr/>
            </a:pPr>
            <a:r>
              <a:rPr lang="en-GB" sz="2800" b="1">
                <a:solidFill>
                  <a:srgbClr val="0073CD"/>
                </a:solidFill>
                <a:latin typeface="Arial" pitchFamily="34" charset="0"/>
                <a:ea typeface="ＭＳ Ｐゴシック"/>
                <a:cs typeface="Arial"/>
              </a:rPr>
              <a:t>Hydrogen Testing Plan</a:t>
            </a:r>
          </a:p>
        </p:txBody>
      </p:sp>
      <p:pic>
        <p:nvPicPr>
          <p:cNvPr id="6" name="Picture 10">
            <a:extLst>
              <a:ext uri="{FF2B5EF4-FFF2-40B4-BE49-F238E27FC236}">
                <a16:creationId xmlns:a16="http://schemas.microsoft.com/office/drawing/2014/main" id="{62DFF524-E841-6043-8DDA-F85FB980016F}"/>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9927772" y="42669"/>
            <a:ext cx="2201877" cy="554078"/>
          </a:xfrm>
          <a:prstGeom prst="rect">
            <a:avLst/>
          </a:prstGeom>
        </p:spPr>
      </p:pic>
      <p:sp>
        <p:nvSpPr>
          <p:cNvPr id="8" name="Rectangle 7">
            <a:extLst>
              <a:ext uri="{FF2B5EF4-FFF2-40B4-BE49-F238E27FC236}">
                <a16:creationId xmlns:a16="http://schemas.microsoft.com/office/drawing/2014/main" id="{0AC8DF53-F2D0-7D41-99DD-D453D368D5A2}"/>
              </a:ext>
            </a:extLst>
          </p:cNvPr>
          <p:cNvSpPr/>
          <p:nvPr/>
        </p:nvSpPr>
        <p:spPr>
          <a:xfrm>
            <a:off x="158284" y="1300312"/>
            <a:ext cx="2817779" cy="402189"/>
          </a:xfrm>
          <a:prstGeom prst="rect">
            <a:avLst/>
          </a:prstGeom>
          <a:noFill/>
          <a:ln w="12700">
            <a:noFill/>
          </a:ln>
        </p:spPr>
        <p:txBody>
          <a:bodyPr wrap="square" anchor="t">
            <a:noAutofit/>
          </a:bodyPr>
          <a:lstStyle/>
          <a:p>
            <a:pPr marL="0" marR="0" lvl="0" indent="0" algn="l" defTabSz="914377" rtl="0" eaLnBrk="1" fontAlgn="base" latinLnBrk="0" hangingPunct="1">
              <a:lnSpc>
                <a:spcPct val="100000"/>
              </a:lnSpc>
              <a:spcBef>
                <a:spcPct val="0"/>
              </a:spcBef>
              <a:spcAft>
                <a:spcPct val="0"/>
              </a:spcAft>
              <a:buClrTx/>
              <a:buSzTx/>
              <a:buFontTx/>
              <a:buNone/>
              <a:tabLst/>
              <a:defRPr/>
            </a:pPr>
            <a:r>
              <a:rPr kumimoji="0" lang="en-GB" sz="1467" b="1" i="0" u="none" strike="noStrike" kern="1200" cap="none" spc="0" normalizeH="0" baseline="0" noProof="0">
                <a:ln>
                  <a:noFill/>
                </a:ln>
                <a:solidFill>
                  <a:srgbClr val="00AFF0"/>
                </a:solidFill>
                <a:effectLst/>
                <a:uLnTx/>
                <a:uFillTx/>
                <a:latin typeface="Arial" pitchFamily="34" charset="0"/>
                <a:ea typeface="ＭＳ Ｐゴシック" pitchFamily="34" charset="-128"/>
                <a:cs typeface="+mn-cs"/>
              </a:rPr>
              <a:t>Three concentrations of hydrogen will be tested:</a:t>
            </a:r>
          </a:p>
        </p:txBody>
      </p:sp>
      <p:sp>
        <p:nvSpPr>
          <p:cNvPr id="3" name="Rectangle 2">
            <a:extLst>
              <a:ext uri="{FF2B5EF4-FFF2-40B4-BE49-F238E27FC236}">
                <a16:creationId xmlns:a16="http://schemas.microsoft.com/office/drawing/2014/main" id="{64D802BF-6B0E-4B6B-B16F-0AE3966C8D93}"/>
              </a:ext>
            </a:extLst>
          </p:cNvPr>
          <p:cNvSpPr/>
          <p:nvPr/>
        </p:nvSpPr>
        <p:spPr>
          <a:xfrm>
            <a:off x="-2183403" y="7053884"/>
            <a:ext cx="1514536" cy="49070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t>Test Modules</a:t>
            </a:r>
          </a:p>
        </p:txBody>
      </p:sp>
      <p:grpSp>
        <p:nvGrpSpPr>
          <p:cNvPr id="5" name="Group 4">
            <a:extLst>
              <a:ext uri="{FF2B5EF4-FFF2-40B4-BE49-F238E27FC236}">
                <a16:creationId xmlns:a16="http://schemas.microsoft.com/office/drawing/2014/main" id="{46150A30-D1E0-4E2B-9578-52F01B4681E3}"/>
              </a:ext>
            </a:extLst>
          </p:cNvPr>
          <p:cNvGrpSpPr/>
          <p:nvPr/>
        </p:nvGrpSpPr>
        <p:grpSpPr>
          <a:xfrm>
            <a:off x="266842" y="1953099"/>
            <a:ext cx="2492675" cy="4485907"/>
            <a:chOff x="266843" y="1948867"/>
            <a:chExt cx="2018502" cy="4175342"/>
          </a:xfrm>
        </p:grpSpPr>
        <p:grpSp>
          <p:nvGrpSpPr>
            <p:cNvPr id="10" name="Group 9">
              <a:extLst>
                <a:ext uri="{FF2B5EF4-FFF2-40B4-BE49-F238E27FC236}">
                  <a16:creationId xmlns:a16="http://schemas.microsoft.com/office/drawing/2014/main" id="{ADCF891D-405C-0A4A-A680-B102AE096BC3}"/>
                </a:ext>
              </a:extLst>
            </p:cNvPr>
            <p:cNvGrpSpPr/>
            <p:nvPr/>
          </p:nvGrpSpPr>
          <p:grpSpPr>
            <a:xfrm>
              <a:off x="266844" y="1948867"/>
              <a:ext cx="2010051" cy="1279996"/>
              <a:chOff x="297680" y="1609597"/>
              <a:chExt cx="2000396" cy="959997"/>
            </a:xfrm>
          </p:grpSpPr>
          <p:sp>
            <p:nvSpPr>
              <p:cNvPr id="11" name="Rectangle 10">
                <a:extLst>
                  <a:ext uri="{FF2B5EF4-FFF2-40B4-BE49-F238E27FC236}">
                    <a16:creationId xmlns:a16="http://schemas.microsoft.com/office/drawing/2014/main" id="{9A625184-4E3B-9A43-8A0C-5D56854D0895}"/>
                  </a:ext>
                </a:extLst>
              </p:cNvPr>
              <p:cNvSpPr/>
              <p:nvPr/>
            </p:nvSpPr>
            <p:spPr>
              <a:xfrm>
                <a:off x="368673" y="1609597"/>
                <a:ext cx="1869188" cy="911157"/>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cxnSp>
            <p:nvCxnSpPr>
              <p:cNvPr id="12" name="Straight Connector 11">
                <a:extLst>
                  <a:ext uri="{FF2B5EF4-FFF2-40B4-BE49-F238E27FC236}">
                    <a16:creationId xmlns:a16="http://schemas.microsoft.com/office/drawing/2014/main" id="{575E3D26-344F-0B49-8264-39FA721B6C4A}"/>
                  </a:ext>
                </a:extLst>
              </p:cNvPr>
              <p:cNvCxnSpPr/>
              <p:nvPr/>
            </p:nvCxnSpPr>
            <p:spPr bwMode="auto">
              <a:xfrm>
                <a:off x="297680" y="2562455"/>
                <a:ext cx="2000396"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3" name="Straight Connector 12">
                <a:extLst>
                  <a:ext uri="{FF2B5EF4-FFF2-40B4-BE49-F238E27FC236}">
                    <a16:creationId xmlns:a16="http://schemas.microsoft.com/office/drawing/2014/main" id="{898E8BF4-87B1-C045-BF76-CFB5278DCB9D}"/>
                  </a:ext>
                </a:extLst>
              </p:cNvPr>
              <p:cNvCxnSpPr/>
              <p:nvPr/>
            </p:nvCxnSpPr>
            <p:spPr bwMode="auto">
              <a:xfrm flipV="1">
                <a:off x="306089" y="2285767"/>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 name="Straight Connector 13">
                <a:extLst>
                  <a:ext uri="{FF2B5EF4-FFF2-40B4-BE49-F238E27FC236}">
                    <a16:creationId xmlns:a16="http://schemas.microsoft.com/office/drawing/2014/main" id="{5D9C9C79-79B5-E44E-A94E-47DBA1904A50}"/>
                  </a:ext>
                </a:extLst>
              </p:cNvPr>
              <p:cNvCxnSpPr/>
              <p:nvPr/>
            </p:nvCxnSpPr>
            <p:spPr bwMode="auto">
              <a:xfrm flipV="1">
                <a:off x="2298076" y="2285768"/>
                <a:ext cx="0" cy="28382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5" name="Rectangle 14">
                <a:extLst>
                  <a:ext uri="{FF2B5EF4-FFF2-40B4-BE49-F238E27FC236}">
                    <a16:creationId xmlns:a16="http://schemas.microsoft.com/office/drawing/2014/main" id="{D07A3256-D03C-A549-ABAF-9777CDA0B7F4}"/>
                  </a:ext>
                </a:extLst>
              </p:cNvPr>
              <p:cNvSpPr/>
              <p:nvPr/>
            </p:nvSpPr>
            <p:spPr>
              <a:xfrm>
                <a:off x="500663" y="1711900"/>
                <a:ext cx="237946" cy="749034"/>
              </a:xfrm>
              <a:prstGeom prst="rect">
                <a:avLst/>
              </a:prstGeom>
              <a:solidFill>
                <a:schemeClr val="bg1">
                  <a:lumMod val="7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sp>
            <p:nvSpPr>
              <p:cNvPr id="16" name="Rectangle 15">
                <a:extLst>
                  <a:ext uri="{FF2B5EF4-FFF2-40B4-BE49-F238E27FC236}">
                    <a16:creationId xmlns:a16="http://schemas.microsoft.com/office/drawing/2014/main" id="{0D35B582-590B-9E47-9873-56CFE6724E2D}"/>
                  </a:ext>
                </a:extLst>
              </p:cNvPr>
              <p:cNvSpPr/>
              <p:nvPr/>
            </p:nvSpPr>
            <p:spPr>
              <a:xfrm>
                <a:off x="730332" y="1711900"/>
                <a:ext cx="1440254" cy="749034"/>
              </a:xfrm>
              <a:prstGeom prst="rect">
                <a:avLst/>
              </a:prstGeom>
              <a:no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0"/>
                  </a:spcAft>
                  <a:buClr>
                    <a:srgbClr val="55555A"/>
                  </a:buClr>
                  <a:buSzTx/>
                  <a:buFontTx/>
                  <a:buNone/>
                  <a:tabLst/>
                  <a:defRPr/>
                </a:pPr>
                <a:r>
                  <a:rPr kumimoji="0" lang="en-US" sz="3733" b="1"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2% </a:t>
                </a:r>
                <a:br>
                  <a:rPr kumimoji="0" lang="en-US" sz="24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br>
                <a:r>
                  <a:rPr kumimoji="0" lang="en-US" sz="12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hydrogen in natural gas</a:t>
                </a:r>
                <a:r>
                  <a:rPr kumimoji="0" lang="en-US" sz="14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 </a:t>
                </a: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sp>
            <p:nvSpPr>
              <p:cNvPr id="17" name="Rectangle 16">
                <a:extLst>
                  <a:ext uri="{FF2B5EF4-FFF2-40B4-BE49-F238E27FC236}">
                    <a16:creationId xmlns:a16="http://schemas.microsoft.com/office/drawing/2014/main" id="{B35E5B33-6A7C-824E-859E-14C956B5FA8F}"/>
                  </a:ext>
                </a:extLst>
              </p:cNvPr>
              <p:cNvSpPr/>
              <p:nvPr/>
            </p:nvSpPr>
            <p:spPr>
              <a:xfrm>
                <a:off x="500663" y="2421720"/>
                <a:ext cx="237946" cy="39213"/>
              </a:xfrm>
              <a:prstGeom prst="rect">
                <a:avLst/>
              </a:prstGeom>
              <a:solidFill>
                <a:srgbClr val="00AFF0"/>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grpSp>
        <p:grpSp>
          <p:nvGrpSpPr>
            <p:cNvPr id="18" name="Group 17">
              <a:extLst>
                <a:ext uri="{FF2B5EF4-FFF2-40B4-BE49-F238E27FC236}">
                  <a16:creationId xmlns:a16="http://schemas.microsoft.com/office/drawing/2014/main" id="{C9232A00-4958-4047-A7E4-F242923E4DB5}"/>
                </a:ext>
              </a:extLst>
            </p:cNvPr>
            <p:cNvGrpSpPr/>
            <p:nvPr/>
          </p:nvGrpSpPr>
          <p:grpSpPr>
            <a:xfrm>
              <a:off x="275294" y="3385097"/>
              <a:ext cx="2010051" cy="1279996"/>
              <a:chOff x="297680" y="2672506"/>
              <a:chExt cx="2000396" cy="959997"/>
            </a:xfrm>
          </p:grpSpPr>
          <p:sp>
            <p:nvSpPr>
              <p:cNvPr id="19" name="Rectangle 18">
                <a:extLst>
                  <a:ext uri="{FF2B5EF4-FFF2-40B4-BE49-F238E27FC236}">
                    <a16:creationId xmlns:a16="http://schemas.microsoft.com/office/drawing/2014/main" id="{FD4DAA30-CBE2-9B4E-86AD-C04C8B0CCA52}"/>
                  </a:ext>
                </a:extLst>
              </p:cNvPr>
              <p:cNvSpPr/>
              <p:nvPr/>
            </p:nvSpPr>
            <p:spPr>
              <a:xfrm>
                <a:off x="368673" y="2672506"/>
                <a:ext cx="1869188" cy="911157"/>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cxnSp>
            <p:nvCxnSpPr>
              <p:cNvPr id="20" name="Straight Connector 19">
                <a:extLst>
                  <a:ext uri="{FF2B5EF4-FFF2-40B4-BE49-F238E27FC236}">
                    <a16:creationId xmlns:a16="http://schemas.microsoft.com/office/drawing/2014/main" id="{4F560BD1-704E-7344-909C-C7B37016E7FC}"/>
                  </a:ext>
                </a:extLst>
              </p:cNvPr>
              <p:cNvCxnSpPr/>
              <p:nvPr/>
            </p:nvCxnSpPr>
            <p:spPr bwMode="auto">
              <a:xfrm>
                <a:off x="297680" y="3625363"/>
                <a:ext cx="2000396"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20A7B568-24FB-0C43-BDD3-A3A9655886C0}"/>
                  </a:ext>
                </a:extLst>
              </p:cNvPr>
              <p:cNvCxnSpPr/>
              <p:nvPr/>
            </p:nvCxnSpPr>
            <p:spPr bwMode="auto">
              <a:xfrm flipV="1">
                <a:off x="306089" y="3348676"/>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2" name="Straight Connector 21">
                <a:extLst>
                  <a:ext uri="{FF2B5EF4-FFF2-40B4-BE49-F238E27FC236}">
                    <a16:creationId xmlns:a16="http://schemas.microsoft.com/office/drawing/2014/main" id="{C0CFE165-2E97-FD48-8B30-450F6A9C6F54}"/>
                  </a:ext>
                </a:extLst>
              </p:cNvPr>
              <p:cNvCxnSpPr/>
              <p:nvPr/>
            </p:nvCxnSpPr>
            <p:spPr bwMode="auto">
              <a:xfrm flipV="1">
                <a:off x="2298076" y="3348677"/>
                <a:ext cx="0" cy="28382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23" name="Rectangle 22">
                <a:extLst>
                  <a:ext uri="{FF2B5EF4-FFF2-40B4-BE49-F238E27FC236}">
                    <a16:creationId xmlns:a16="http://schemas.microsoft.com/office/drawing/2014/main" id="{9BADF276-B644-D944-A106-DB6A336EF2C4}"/>
                  </a:ext>
                </a:extLst>
              </p:cNvPr>
              <p:cNvSpPr/>
              <p:nvPr/>
            </p:nvSpPr>
            <p:spPr>
              <a:xfrm>
                <a:off x="500663" y="2781186"/>
                <a:ext cx="237946" cy="749034"/>
              </a:xfrm>
              <a:prstGeom prst="rect">
                <a:avLst/>
              </a:prstGeom>
              <a:solidFill>
                <a:schemeClr val="bg1">
                  <a:lumMod val="7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sp>
            <p:nvSpPr>
              <p:cNvPr id="24" name="Rectangle 23">
                <a:extLst>
                  <a:ext uri="{FF2B5EF4-FFF2-40B4-BE49-F238E27FC236}">
                    <a16:creationId xmlns:a16="http://schemas.microsoft.com/office/drawing/2014/main" id="{0EAFECE0-C75B-7F43-A278-ABEC1091E62C}"/>
                  </a:ext>
                </a:extLst>
              </p:cNvPr>
              <p:cNvSpPr/>
              <p:nvPr/>
            </p:nvSpPr>
            <p:spPr>
              <a:xfrm>
                <a:off x="730332" y="2781186"/>
                <a:ext cx="1440254" cy="749034"/>
              </a:xfrm>
              <a:prstGeom prst="rect">
                <a:avLst/>
              </a:prstGeom>
              <a:no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0"/>
                  </a:spcAft>
                  <a:buClr>
                    <a:srgbClr val="55555A"/>
                  </a:buClr>
                  <a:buSzTx/>
                  <a:buFontTx/>
                  <a:buNone/>
                  <a:tabLst/>
                  <a:defRPr/>
                </a:pPr>
                <a:r>
                  <a:rPr kumimoji="0" lang="en-US" sz="3733" b="1"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20% </a:t>
                </a:r>
                <a:br>
                  <a:rPr kumimoji="0" lang="en-US" sz="24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br>
                <a:r>
                  <a:rPr kumimoji="0" lang="en-US" sz="12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hydrogen in natural gas</a:t>
                </a:r>
                <a:r>
                  <a:rPr kumimoji="0" lang="en-US" sz="14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 </a:t>
                </a: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sp>
            <p:nvSpPr>
              <p:cNvPr id="25" name="Rectangle 24">
                <a:extLst>
                  <a:ext uri="{FF2B5EF4-FFF2-40B4-BE49-F238E27FC236}">
                    <a16:creationId xmlns:a16="http://schemas.microsoft.com/office/drawing/2014/main" id="{6599BE37-F626-5647-B797-53B618931654}"/>
                  </a:ext>
                </a:extLst>
              </p:cNvPr>
              <p:cNvSpPr/>
              <p:nvPr/>
            </p:nvSpPr>
            <p:spPr>
              <a:xfrm>
                <a:off x="500663" y="3359729"/>
                <a:ext cx="237946" cy="170489"/>
              </a:xfrm>
              <a:prstGeom prst="rect">
                <a:avLst/>
              </a:prstGeom>
              <a:solidFill>
                <a:srgbClr val="00AFF0"/>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grpSp>
        <p:grpSp>
          <p:nvGrpSpPr>
            <p:cNvPr id="26" name="Group 25">
              <a:extLst>
                <a:ext uri="{FF2B5EF4-FFF2-40B4-BE49-F238E27FC236}">
                  <a16:creationId xmlns:a16="http://schemas.microsoft.com/office/drawing/2014/main" id="{D091D476-EF95-7C4F-BC7B-9F12D8229A00}"/>
                </a:ext>
              </a:extLst>
            </p:cNvPr>
            <p:cNvGrpSpPr/>
            <p:nvPr/>
          </p:nvGrpSpPr>
          <p:grpSpPr>
            <a:xfrm>
              <a:off x="266843" y="4844213"/>
              <a:ext cx="2010051" cy="1279996"/>
              <a:chOff x="297680" y="3745287"/>
              <a:chExt cx="2000396" cy="959997"/>
            </a:xfrm>
          </p:grpSpPr>
          <p:sp>
            <p:nvSpPr>
              <p:cNvPr id="27" name="Rectangle 26">
                <a:extLst>
                  <a:ext uri="{FF2B5EF4-FFF2-40B4-BE49-F238E27FC236}">
                    <a16:creationId xmlns:a16="http://schemas.microsoft.com/office/drawing/2014/main" id="{EAF8F159-C57B-5B43-82BA-4F44DD61A7E5}"/>
                  </a:ext>
                </a:extLst>
              </p:cNvPr>
              <p:cNvSpPr/>
              <p:nvPr/>
            </p:nvSpPr>
            <p:spPr>
              <a:xfrm>
                <a:off x="368673" y="3745287"/>
                <a:ext cx="1869188" cy="911157"/>
              </a:xfrm>
              <a:prstGeom prst="rect">
                <a:avLst/>
              </a:prstGeom>
              <a:solidFill>
                <a:schemeClr val="bg1">
                  <a:lumMod val="95000"/>
                </a:schemeClr>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cxnSp>
            <p:nvCxnSpPr>
              <p:cNvPr id="28" name="Straight Connector 27">
                <a:extLst>
                  <a:ext uri="{FF2B5EF4-FFF2-40B4-BE49-F238E27FC236}">
                    <a16:creationId xmlns:a16="http://schemas.microsoft.com/office/drawing/2014/main" id="{EFFDC965-67AC-1C4E-9FFF-763B0BC7C7DF}"/>
                  </a:ext>
                </a:extLst>
              </p:cNvPr>
              <p:cNvCxnSpPr/>
              <p:nvPr/>
            </p:nvCxnSpPr>
            <p:spPr bwMode="auto">
              <a:xfrm>
                <a:off x="297680" y="4698145"/>
                <a:ext cx="2000396"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93FD9679-385C-D54E-81BD-85F81E1401E3}"/>
                  </a:ext>
                </a:extLst>
              </p:cNvPr>
              <p:cNvCxnSpPr/>
              <p:nvPr/>
            </p:nvCxnSpPr>
            <p:spPr bwMode="auto">
              <a:xfrm flipV="1">
                <a:off x="306089" y="4421457"/>
                <a:ext cx="0" cy="283827"/>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0" name="Straight Connector 29">
                <a:extLst>
                  <a:ext uri="{FF2B5EF4-FFF2-40B4-BE49-F238E27FC236}">
                    <a16:creationId xmlns:a16="http://schemas.microsoft.com/office/drawing/2014/main" id="{E91D4871-8006-CF43-B7B2-4AB70A5234F8}"/>
                  </a:ext>
                </a:extLst>
              </p:cNvPr>
              <p:cNvCxnSpPr/>
              <p:nvPr/>
            </p:nvCxnSpPr>
            <p:spPr bwMode="auto">
              <a:xfrm flipV="1">
                <a:off x="2298076" y="4421458"/>
                <a:ext cx="0" cy="283826"/>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1" name="Rectangle 30">
                <a:extLst>
                  <a:ext uri="{FF2B5EF4-FFF2-40B4-BE49-F238E27FC236}">
                    <a16:creationId xmlns:a16="http://schemas.microsoft.com/office/drawing/2014/main" id="{21BD70E8-FB90-624C-BA46-6EB39D9CC9A0}"/>
                  </a:ext>
                </a:extLst>
              </p:cNvPr>
              <p:cNvSpPr/>
              <p:nvPr/>
            </p:nvSpPr>
            <p:spPr>
              <a:xfrm>
                <a:off x="500663" y="3848699"/>
                <a:ext cx="237946" cy="749034"/>
              </a:xfrm>
              <a:prstGeom prst="rect">
                <a:avLst/>
              </a:prstGeom>
              <a:solidFill>
                <a:srgbClr val="00AFF0"/>
              </a:solid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800"/>
                  </a:spcAft>
                  <a:buClr>
                    <a:srgbClr val="55555A"/>
                  </a:buClr>
                  <a:buSzTx/>
                  <a:buFontTx/>
                  <a:buNone/>
                  <a:tabLst/>
                  <a:defRPr/>
                </a:pP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sp>
            <p:nvSpPr>
              <p:cNvPr id="32" name="Rectangle 31">
                <a:extLst>
                  <a:ext uri="{FF2B5EF4-FFF2-40B4-BE49-F238E27FC236}">
                    <a16:creationId xmlns:a16="http://schemas.microsoft.com/office/drawing/2014/main" id="{5724C350-96FE-854D-8E1F-5B2C239080EC}"/>
                  </a:ext>
                </a:extLst>
              </p:cNvPr>
              <p:cNvSpPr/>
              <p:nvPr/>
            </p:nvSpPr>
            <p:spPr>
              <a:xfrm>
                <a:off x="730332" y="3848699"/>
                <a:ext cx="1440254" cy="749034"/>
              </a:xfrm>
              <a:prstGeom prst="rect">
                <a:avLst/>
              </a:prstGeom>
              <a:noFill/>
              <a:ln w="12700">
                <a:noFill/>
              </a:ln>
            </p:spPr>
            <p:txBody>
              <a:bodyPr wrap="square" anchor="ctr">
                <a:noAutofit/>
              </a:bodyPr>
              <a:lstStyle/>
              <a:p>
                <a:pPr marL="0" marR="0" lvl="0" indent="0" algn="ctr" defTabSz="1219170" rtl="0" eaLnBrk="1" fontAlgn="base" latinLnBrk="0" hangingPunct="1">
                  <a:lnSpc>
                    <a:spcPct val="100000"/>
                  </a:lnSpc>
                  <a:spcBef>
                    <a:spcPct val="0"/>
                  </a:spcBef>
                  <a:spcAft>
                    <a:spcPts val="0"/>
                  </a:spcAft>
                  <a:buClr>
                    <a:srgbClr val="55555A"/>
                  </a:buClr>
                  <a:buSzTx/>
                  <a:buFontTx/>
                  <a:buNone/>
                  <a:tabLst/>
                  <a:defRPr/>
                </a:pPr>
                <a:r>
                  <a:rPr kumimoji="0" lang="en-US" sz="3733" b="1"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100% </a:t>
                </a:r>
                <a:br>
                  <a:rPr kumimoji="0" lang="en-US" sz="24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br>
                <a:r>
                  <a:rPr kumimoji="0" lang="en-US" sz="1200"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rPr>
                  <a:t>hydrogen</a:t>
                </a:r>
                <a:endParaRPr kumimoji="0" lang="en-US" sz="1733" b="0" i="0" u="none" strike="noStrike" kern="0" cap="none" spc="0" normalizeH="0" baseline="0" noProof="0">
                  <a:ln>
                    <a:noFill/>
                  </a:ln>
                  <a:solidFill>
                    <a:srgbClr val="585A75"/>
                  </a:solidFill>
                  <a:effectLst/>
                  <a:uLnTx/>
                  <a:uFillTx/>
                  <a:latin typeface="Arial" panose="020B0604020202020204" pitchFamily="34" charset="0"/>
                  <a:ea typeface="ＭＳ Ｐゴシック"/>
                  <a:cs typeface="Arial" panose="020B0604020202020204" pitchFamily="34" charset="0"/>
                </a:endParaRPr>
              </a:p>
            </p:txBody>
          </p:sp>
        </p:grpSp>
      </p:grpSp>
      <p:sp>
        <p:nvSpPr>
          <p:cNvPr id="135" name="Rectangle 134">
            <a:extLst>
              <a:ext uri="{FF2B5EF4-FFF2-40B4-BE49-F238E27FC236}">
                <a16:creationId xmlns:a16="http://schemas.microsoft.com/office/drawing/2014/main" id="{98FA68BC-5228-4060-A3B7-4E5F37147AAD}"/>
              </a:ext>
            </a:extLst>
          </p:cNvPr>
          <p:cNvSpPr/>
          <p:nvPr/>
        </p:nvSpPr>
        <p:spPr>
          <a:xfrm>
            <a:off x="4204141" y="1489411"/>
            <a:ext cx="3139405" cy="1399330"/>
          </a:xfrm>
          <a:prstGeom prst="rect">
            <a:avLst/>
          </a:prstGeom>
          <a:solidFill>
            <a:srgbClr val="FFFFFF">
              <a:lumMod val="95000"/>
            </a:srgbClr>
          </a:solidFill>
          <a:ln w="12700">
            <a:noFill/>
          </a:ln>
        </p:spPr>
        <p:txBody>
          <a:bodyPr wrap="square" anchor="ctr">
            <a:noAutofit/>
          </a:bodyPr>
          <a:lstStyle/>
          <a:p>
            <a:pPr marL="0" marR="0" lvl="0" indent="0" defTabSz="914377" eaLnBrk="1" fontAlgn="base" latinLnBrk="0" hangingPunct="1">
              <a:lnSpc>
                <a:spcPct val="100000"/>
              </a:lnSpc>
              <a:spcBef>
                <a:spcPct val="0"/>
              </a:spcBef>
              <a:spcAft>
                <a:spcPct val="0"/>
              </a:spcAft>
              <a:buClrTx/>
              <a:buSzTx/>
              <a:buFontTx/>
              <a:buNone/>
              <a:tabLst/>
              <a:defRPr/>
            </a:pPr>
            <a:r>
              <a:rPr kumimoji="0" lang="en-GB" sz="1400" b="1" i="0" u="none" strike="noStrike" kern="0" cap="none" spc="0" normalizeH="0" baseline="0" noProof="0">
                <a:ln>
                  <a:noFill/>
                </a:ln>
                <a:solidFill>
                  <a:srgbClr val="00AFF0"/>
                </a:solidFill>
                <a:effectLst/>
                <a:uLnTx/>
                <a:uFillTx/>
                <a:latin typeface="Arial"/>
                <a:ea typeface="ＭＳ Ｐゴシック" pitchFamily="34" charset="-128"/>
              </a:rPr>
              <a:t>Operate the offline test facility for 7 months across the 3 H</a:t>
            </a:r>
            <a:r>
              <a:rPr kumimoji="0" lang="en-GB" sz="1400" b="1" i="0" u="none" strike="noStrike" kern="0" cap="none" spc="0" normalizeH="0" baseline="-25000" noProof="0">
                <a:ln>
                  <a:noFill/>
                </a:ln>
                <a:solidFill>
                  <a:srgbClr val="00AFF0"/>
                </a:solidFill>
                <a:effectLst/>
                <a:uLnTx/>
                <a:uFillTx/>
                <a:latin typeface="Arial"/>
                <a:ea typeface="ＭＳ Ｐゴシック" pitchFamily="34" charset="-128"/>
              </a:rPr>
              <a:t>2</a:t>
            </a:r>
            <a:r>
              <a:rPr kumimoji="0" lang="en-GB" sz="1400" b="1" i="0" u="none" strike="noStrike" kern="0" cap="none" spc="0" normalizeH="0" baseline="0" noProof="0">
                <a:ln>
                  <a:noFill/>
                </a:ln>
                <a:solidFill>
                  <a:srgbClr val="00AFF0"/>
                </a:solidFill>
                <a:effectLst/>
                <a:uLnTx/>
                <a:uFillTx/>
                <a:latin typeface="Arial"/>
                <a:ea typeface="ＭＳ Ｐゴシック" pitchFamily="34" charset="-128"/>
              </a:rPr>
              <a:t> concentrations </a:t>
            </a:r>
            <a:r>
              <a:rPr kumimoji="0" lang="en-GB" sz="1400" b="1" i="0" u="none" strike="noStrike" kern="0" cap="none" spc="0" normalizeH="0" baseline="0" noProof="0">
                <a:ln>
                  <a:noFill/>
                </a:ln>
                <a:solidFill>
                  <a:srgbClr val="55555A"/>
                </a:solidFill>
                <a:effectLst/>
                <a:uLnTx/>
                <a:uFillTx/>
                <a:latin typeface="Arial"/>
                <a:ea typeface="ＭＳ Ｐゴシック" pitchFamily="34" charset="-128"/>
              </a:rPr>
              <a:t>with the standalone test modules running throughout the 2 year period.</a:t>
            </a:r>
          </a:p>
        </p:txBody>
      </p:sp>
      <p:grpSp>
        <p:nvGrpSpPr>
          <p:cNvPr id="136" name="Group 135">
            <a:extLst>
              <a:ext uri="{FF2B5EF4-FFF2-40B4-BE49-F238E27FC236}">
                <a16:creationId xmlns:a16="http://schemas.microsoft.com/office/drawing/2014/main" id="{9EE64002-0953-41B6-8B52-F134969A1D32}"/>
              </a:ext>
            </a:extLst>
          </p:cNvPr>
          <p:cNvGrpSpPr/>
          <p:nvPr/>
        </p:nvGrpSpPr>
        <p:grpSpPr>
          <a:xfrm>
            <a:off x="2966660" y="1377324"/>
            <a:ext cx="283830" cy="1599046"/>
            <a:chOff x="355285" y="1439715"/>
            <a:chExt cx="283830" cy="946402"/>
          </a:xfrm>
        </p:grpSpPr>
        <p:cxnSp>
          <p:nvCxnSpPr>
            <p:cNvPr id="143" name="Straight Connector 142">
              <a:extLst>
                <a:ext uri="{FF2B5EF4-FFF2-40B4-BE49-F238E27FC236}">
                  <a16:creationId xmlns:a16="http://schemas.microsoft.com/office/drawing/2014/main" id="{3BFC9BC4-A606-47F0-A678-CD963A907D82}"/>
                </a:ext>
              </a:extLst>
            </p:cNvPr>
            <p:cNvCxnSpPr/>
            <p:nvPr/>
          </p:nvCxnSpPr>
          <p:spPr bwMode="auto">
            <a:xfrm>
              <a:off x="362424" y="1439715"/>
              <a:ext cx="0" cy="946402"/>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4" name="Straight Connector 143">
              <a:extLst>
                <a:ext uri="{FF2B5EF4-FFF2-40B4-BE49-F238E27FC236}">
                  <a16:creationId xmlns:a16="http://schemas.microsoft.com/office/drawing/2014/main" id="{29B21681-FE49-4A33-95D8-3B9D78F27C64}"/>
                </a:ext>
              </a:extLst>
            </p:cNvPr>
            <p:cNvCxnSpPr/>
            <p:nvPr/>
          </p:nvCxnSpPr>
          <p:spPr bwMode="auto">
            <a:xfrm rot="5400000" flipV="1">
              <a:off x="497199" y="1306896"/>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5" name="Straight Connector 144">
              <a:extLst>
                <a:ext uri="{FF2B5EF4-FFF2-40B4-BE49-F238E27FC236}">
                  <a16:creationId xmlns:a16="http://schemas.microsoft.com/office/drawing/2014/main" id="{19E73F07-20B3-460F-84B1-FE2D7B5BBA16}"/>
                </a:ext>
              </a:extLst>
            </p:cNvPr>
            <p:cNvCxnSpPr/>
            <p:nvPr/>
          </p:nvCxnSpPr>
          <p:spPr bwMode="auto">
            <a:xfrm>
              <a:off x="355285" y="2379611"/>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37" name="Group 136">
            <a:extLst>
              <a:ext uri="{FF2B5EF4-FFF2-40B4-BE49-F238E27FC236}">
                <a16:creationId xmlns:a16="http://schemas.microsoft.com/office/drawing/2014/main" id="{BCA91BF0-02D0-45C3-AC20-BE2EEB9BCA04}"/>
              </a:ext>
            </a:extLst>
          </p:cNvPr>
          <p:cNvGrpSpPr/>
          <p:nvPr/>
        </p:nvGrpSpPr>
        <p:grpSpPr>
          <a:xfrm rot="10800000">
            <a:off x="7172885" y="1377324"/>
            <a:ext cx="283830" cy="1599046"/>
            <a:chOff x="1340115" y="1439715"/>
            <a:chExt cx="283830" cy="946402"/>
          </a:xfrm>
        </p:grpSpPr>
        <p:cxnSp>
          <p:nvCxnSpPr>
            <p:cNvPr id="140" name="Straight Connector 139">
              <a:extLst>
                <a:ext uri="{FF2B5EF4-FFF2-40B4-BE49-F238E27FC236}">
                  <a16:creationId xmlns:a16="http://schemas.microsoft.com/office/drawing/2014/main" id="{0128EB7A-5E07-4504-A810-48198413918D}"/>
                </a:ext>
              </a:extLst>
            </p:cNvPr>
            <p:cNvCxnSpPr/>
            <p:nvPr/>
          </p:nvCxnSpPr>
          <p:spPr bwMode="auto">
            <a:xfrm>
              <a:off x="1347253" y="1439715"/>
              <a:ext cx="0" cy="946402"/>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1" name="Straight Connector 140">
              <a:extLst>
                <a:ext uri="{FF2B5EF4-FFF2-40B4-BE49-F238E27FC236}">
                  <a16:creationId xmlns:a16="http://schemas.microsoft.com/office/drawing/2014/main" id="{D8E0B52F-467E-4093-A708-CEEABD1F7523}"/>
                </a:ext>
              </a:extLst>
            </p:cNvPr>
            <p:cNvCxnSpPr/>
            <p:nvPr/>
          </p:nvCxnSpPr>
          <p:spPr bwMode="auto">
            <a:xfrm rot="5400000" flipV="1">
              <a:off x="1482029" y="1306897"/>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42" name="Straight Connector 141">
              <a:extLst>
                <a:ext uri="{FF2B5EF4-FFF2-40B4-BE49-F238E27FC236}">
                  <a16:creationId xmlns:a16="http://schemas.microsoft.com/office/drawing/2014/main" id="{6CBCF825-0683-49FD-896E-17CE597D1E96}"/>
                </a:ext>
              </a:extLst>
            </p:cNvPr>
            <p:cNvCxnSpPr/>
            <p:nvPr/>
          </p:nvCxnSpPr>
          <p:spPr bwMode="auto">
            <a:xfrm>
              <a:off x="1340115" y="2379611"/>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38" name="Rectangle 137">
            <a:extLst>
              <a:ext uri="{FF2B5EF4-FFF2-40B4-BE49-F238E27FC236}">
                <a16:creationId xmlns:a16="http://schemas.microsoft.com/office/drawing/2014/main" id="{BE99DF67-2901-4CF2-9978-D6480DCF85EE}"/>
              </a:ext>
            </a:extLst>
          </p:cNvPr>
          <p:cNvSpPr/>
          <p:nvPr/>
        </p:nvSpPr>
        <p:spPr>
          <a:xfrm>
            <a:off x="3077746" y="1489412"/>
            <a:ext cx="1126395" cy="1399329"/>
          </a:xfrm>
          <a:prstGeom prst="rect">
            <a:avLst/>
          </a:prstGeom>
          <a:solidFill>
            <a:srgbClr val="FFFFFF">
              <a:lumMod val="95000"/>
            </a:srgbClr>
          </a:solidFill>
          <a:ln w="12700">
            <a:noFill/>
          </a:ln>
        </p:spPr>
        <p:txBody>
          <a:bodyPr wrap="square" anchor="ctr">
            <a:noAutofit/>
          </a:bodyPr>
          <a:lstStyle/>
          <a:p>
            <a:pPr marL="0" marR="0" lvl="0" indent="0" algn="ctr" defTabSz="914377" eaLnBrk="1" fontAlgn="base" latinLnBrk="0" hangingPunct="1">
              <a:lnSpc>
                <a:spcPct val="100000"/>
              </a:lnSpc>
              <a:spcBef>
                <a:spcPct val="0"/>
              </a:spcBef>
              <a:spcAft>
                <a:spcPct val="0"/>
              </a:spcAft>
              <a:buClrTx/>
              <a:buSzTx/>
              <a:buFontTx/>
              <a:buNone/>
              <a:tabLst/>
              <a:defRPr/>
            </a:pPr>
            <a:endParaRPr kumimoji="0" lang="en-GB" sz="4267" b="1" i="0" u="none" strike="noStrike" kern="0" cap="none" spc="0" normalizeH="0" baseline="0" noProof="0">
              <a:ln>
                <a:noFill/>
              </a:ln>
              <a:solidFill>
                <a:srgbClr val="00AFF0"/>
              </a:solidFill>
              <a:effectLst/>
              <a:uLnTx/>
              <a:uFillTx/>
              <a:latin typeface="Arial"/>
              <a:ea typeface="ＭＳ Ｐゴシック" pitchFamily="34" charset="-128"/>
            </a:endParaRPr>
          </a:p>
        </p:txBody>
      </p:sp>
      <p:sp>
        <p:nvSpPr>
          <p:cNvPr id="147" name="Rectangle 146">
            <a:extLst>
              <a:ext uri="{FF2B5EF4-FFF2-40B4-BE49-F238E27FC236}">
                <a16:creationId xmlns:a16="http://schemas.microsoft.com/office/drawing/2014/main" id="{F58B8C15-C103-411B-8244-A2A3B892B72C}"/>
              </a:ext>
            </a:extLst>
          </p:cNvPr>
          <p:cNvSpPr/>
          <p:nvPr/>
        </p:nvSpPr>
        <p:spPr>
          <a:xfrm>
            <a:off x="4204141" y="3211742"/>
            <a:ext cx="3139405" cy="1399330"/>
          </a:xfrm>
          <a:prstGeom prst="rect">
            <a:avLst/>
          </a:prstGeom>
          <a:solidFill>
            <a:srgbClr val="FFFFFF">
              <a:lumMod val="95000"/>
            </a:srgbClr>
          </a:solidFill>
          <a:ln w="12700">
            <a:noFill/>
          </a:ln>
        </p:spPr>
        <p:txBody>
          <a:bodyPr wrap="square" anchor="ctr">
            <a:noAutofit/>
          </a:bodyPr>
          <a:lstStyle/>
          <a:p>
            <a:pPr lvl="0" defTabSz="914354" fontAlgn="base">
              <a:spcBef>
                <a:spcPct val="0"/>
              </a:spcBef>
              <a:spcAft>
                <a:spcPct val="0"/>
              </a:spcAft>
              <a:defRPr/>
            </a:pPr>
            <a:r>
              <a:rPr lang="en-GB" sz="1400" b="1">
                <a:solidFill>
                  <a:srgbClr val="00AFF0"/>
                </a:solidFill>
                <a:latin typeface="Arial"/>
                <a:ea typeface="ＭＳ Ｐゴシック" pitchFamily="34" charset="-128"/>
              </a:rPr>
              <a:t>Review and evaluate the test results utilising the Fluxys </a:t>
            </a:r>
            <a:r>
              <a:rPr lang="en-GB" sz="1400" b="1">
                <a:solidFill>
                  <a:srgbClr val="55555A"/>
                </a:solidFill>
                <a:latin typeface="Arial"/>
                <a:ea typeface="ＭＳ Ｐゴシック" pitchFamily="34" charset="-128"/>
              </a:rPr>
              <a:t>Fast Screening Methodology allowing for the extrapolation of results across the NTS.</a:t>
            </a:r>
          </a:p>
        </p:txBody>
      </p:sp>
      <p:grpSp>
        <p:nvGrpSpPr>
          <p:cNvPr id="148" name="Group 147">
            <a:extLst>
              <a:ext uri="{FF2B5EF4-FFF2-40B4-BE49-F238E27FC236}">
                <a16:creationId xmlns:a16="http://schemas.microsoft.com/office/drawing/2014/main" id="{48AD6DC7-BE82-4C29-82B4-DC37227B236F}"/>
              </a:ext>
            </a:extLst>
          </p:cNvPr>
          <p:cNvGrpSpPr/>
          <p:nvPr/>
        </p:nvGrpSpPr>
        <p:grpSpPr>
          <a:xfrm>
            <a:off x="2966660" y="3099655"/>
            <a:ext cx="283830" cy="1599046"/>
            <a:chOff x="355285" y="1439715"/>
            <a:chExt cx="283830" cy="946402"/>
          </a:xfrm>
        </p:grpSpPr>
        <p:cxnSp>
          <p:nvCxnSpPr>
            <p:cNvPr id="155" name="Straight Connector 154">
              <a:extLst>
                <a:ext uri="{FF2B5EF4-FFF2-40B4-BE49-F238E27FC236}">
                  <a16:creationId xmlns:a16="http://schemas.microsoft.com/office/drawing/2014/main" id="{BC0383B2-B904-4159-B400-6278A634212B}"/>
                </a:ext>
              </a:extLst>
            </p:cNvPr>
            <p:cNvCxnSpPr/>
            <p:nvPr/>
          </p:nvCxnSpPr>
          <p:spPr bwMode="auto">
            <a:xfrm>
              <a:off x="362424" y="1439715"/>
              <a:ext cx="0" cy="946402"/>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Straight Connector 155">
              <a:extLst>
                <a:ext uri="{FF2B5EF4-FFF2-40B4-BE49-F238E27FC236}">
                  <a16:creationId xmlns:a16="http://schemas.microsoft.com/office/drawing/2014/main" id="{E8630622-2A26-4738-B62E-F05F772E24F2}"/>
                </a:ext>
              </a:extLst>
            </p:cNvPr>
            <p:cNvCxnSpPr/>
            <p:nvPr/>
          </p:nvCxnSpPr>
          <p:spPr bwMode="auto">
            <a:xfrm rot="5400000" flipV="1">
              <a:off x="497199" y="1306896"/>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Connector 156">
              <a:extLst>
                <a:ext uri="{FF2B5EF4-FFF2-40B4-BE49-F238E27FC236}">
                  <a16:creationId xmlns:a16="http://schemas.microsoft.com/office/drawing/2014/main" id="{CFE423E0-EEC9-46D2-8C06-B0870FF311BB}"/>
                </a:ext>
              </a:extLst>
            </p:cNvPr>
            <p:cNvCxnSpPr/>
            <p:nvPr/>
          </p:nvCxnSpPr>
          <p:spPr bwMode="auto">
            <a:xfrm>
              <a:off x="355285" y="2379611"/>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9" name="Group 148">
            <a:extLst>
              <a:ext uri="{FF2B5EF4-FFF2-40B4-BE49-F238E27FC236}">
                <a16:creationId xmlns:a16="http://schemas.microsoft.com/office/drawing/2014/main" id="{471E8D25-FD67-404E-9E54-0ECFE7549F97}"/>
              </a:ext>
            </a:extLst>
          </p:cNvPr>
          <p:cNvGrpSpPr/>
          <p:nvPr/>
        </p:nvGrpSpPr>
        <p:grpSpPr>
          <a:xfrm rot="10800000">
            <a:off x="7172885" y="3099655"/>
            <a:ext cx="283830" cy="1599046"/>
            <a:chOff x="1340115" y="1439715"/>
            <a:chExt cx="283830" cy="946402"/>
          </a:xfrm>
        </p:grpSpPr>
        <p:cxnSp>
          <p:nvCxnSpPr>
            <p:cNvPr id="152" name="Straight Connector 151">
              <a:extLst>
                <a:ext uri="{FF2B5EF4-FFF2-40B4-BE49-F238E27FC236}">
                  <a16:creationId xmlns:a16="http://schemas.microsoft.com/office/drawing/2014/main" id="{1EFFB8CD-74EB-417F-8300-60226BC44D75}"/>
                </a:ext>
              </a:extLst>
            </p:cNvPr>
            <p:cNvCxnSpPr/>
            <p:nvPr/>
          </p:nvCxnSpPr>
          <p:spPr bwMode="auto">
            <a:xfrm>
              <a:off x="1347253" y="1439715"/>
              <a:ext cx="0" cy="946402"/>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Connector 152">
              <a:extLst>
                <a:ext uri="{FF2B5EF4-FFF2-40B4-BE49-F238E27FC236}">
                  <a16:creationId xmlns:a16="http://schemas.microsoft.com/office/drawing/2014/main" id="{8E716EF4-3220-400B-B11B-A33697621797}"/>
                </a:ext>
              </a:extLst>
            </p:cNvPr>
            <p:cNvCxnSpPr/>
            <p:nvPr/>
          </p:nvCxnSpPr>
          <p:spPr bwMode="auto">
            <a:xfrm rot="5400000" flipV="1">
              <a:off x="1482029" y="1306897"/>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Connector 153">
              <a:extLst>
                <a:ext uri="{FF2B5EF4-FFF2-40B4-BE49-F238E27FC236}">
                  <a16:creationId xmlns:a16="http://schemas.microsoft.com/office/drawing/2014/main" id="{B5F2EEF1-E652-4137-94A8-E9BEC75A0920}"/>
                </a:ext>
              </a:extLst>
            </p:cNvPr>
            <p:cNvCxnSpPr/>
            <p:nvPr/>
          </p:nvCxnSpPr>
          <p:spPr bwMode="auto">
            <a:xfrm>
              <a:off x="1340115" y="2379611"/>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50" name="Rectangle 149">
            <a:extLst>
              <a:ext uri="{FF2B5EF4-FFF2-40B4-BE49-F238E27FC236}">
                <a16:creationId xmlns:a16="http://schemas.microsoft.com/office/drawing/2014/main" id="{4B4CE3EC-3C69-4E8B-A4DD-D350CFB59AB1}"/>
              </a:ext>
            </a:extLst>
          </p:cNvPr>
          <p:cNvSpPr/>
          <p:nvPr/>
        </p:nvSpPr>
        <p:spPr>
          <a:xfrm>
            <a:off x="3077746" y="3211744"/>
            <a:ext cx="1126395" cy="1399329"/>
          </a:xfrm>
          <a:prstGeom prst="rect">
            <a:avLst/>
          </a:prstGeom>
          <a:solidFill>
            <a:srgbClr val="FFFFFF">
              <a:lumMod val="95000"/>
            </a:srgbClr>
          </a:solidFill>
          <a:ln w="12700">
            <a:noFill/>
          </a:ln>
        </p:spPr>
        <p:txBody>
          <a:bodyPr wrap="square" anchor="ctr">
            <a:noAutofit/>
          </a:bodyPr>
          <a:lstStyle/>
          <a:p>
            <a:pPr marL="0" marR="0" lvl="0" indent="0" algn="ctr" defTabSz="914377" eaLnBrk="1" fontAlgn="base" latinLnBrk="0" hangingPunct="1">
              <a:lnSpc>
                <a:spcPct val="100000"/>
              </a:lnSpc>
              <a:spcBef>
                <a:spcPct val="0"/>
              </a:spcBef>
              <a:spcAft>
                <a:spcPct val="0"/>
              </a:spcAft>
              <a:buClrTx/>
              <a:buSzTx/>
              <a:buFontTx/>
              <a:buNone/>
              <a:tabLst/>
              <a:defRPr/>
            </a:pPr>
            <a:endParaRPr kumimoji="0" lang="en-GB" sz="4267" b="1" i="0" u="none" strike="noStrike" kern="0" cap="none" spc="0" normalizeH="0" baseline="0" noProof="0">
              <a:ln>
                <a:noFill/>
              </a:ln>
              <a:solidFill>
                <a:srgbClr val="00AFF0"/>
              </a:solidFill>
              <a:effectLst/>
              <a:uLnTx/>
              <a:uFillTx/>
              <a:latin typeface="Arial"/>
              <a:ea typeface="ＭＳ Ｐゴシック" pitchFamily="34" charset="-128"/>
            </a:endParaRPr>
          </a:p>
        </p:txBody>
      </p:sp>
      <p:sp>
        <p:nvSpPr>
          <p:cNvPr id="159" name="Rectangle 158">
            <a:extLst>
              <a:ext uri="{FF2B5EF4-FFF2-40B4-BE49-F238E27FC236}">
                <a16:creationId xmlns:a16="http://schemas.microsoft.com/office/drawing/2014/main" id="{D8B4248D-70EB-4713-A634-7B0DCD6A76CC}"/>
              </a:ext>
            </a:extLst>
          </p:cNvPr>
          <p:cNvSpPr/>
          <p:nvPr/>
        </p:nvSpPr>
        <p:spPr>
          <a:xfrm>
            <a:off x="4204141" y="4952049"/>
            <a:ext cx="3139405" cy="1399330"/>
          </a:xfrm>
          <a:prstGeom prst="rect">
            <a:avLst/>
          </a:prstGeom>
          <a:solidFill>
            <a:srgbClr val="FFFFFF">
              <a:lumMod val="95000"/>
            </a:srgbClr>
          </a:solidFill>
          <a:ln w="12700">
            <a:noFill/>
          </a:ln>
        </p:spPr>
        <p:txBody>
          <a:bodyPr wrap="square" anchor="ctr">
            <a:noAutofit/>
          </a:bodyPr>
          <a:lstStyle/>
          <a:p>
            <a:pPr lvl="0" defTabSz="914377" fontAlgn="base">
              <a:spcBef>
                <a:spcPct val="0"/>
              </a:spcBef>
              <a:spcAft>
                <a:spcPct val="0"/>
              </a:spcAft>
              <a:defRPr/>
            </a:pPr>
            <a:r>
              <a:rPr lang="en-GB" sz="1400" b="1">
                <a:solidFill>
                  <a:srgbClr val="00AFF0"/>
                </a:solidFill>
                <a:latin typeface="Arial"/>
                <a:ea typeface="ＭＳ Ｐゴシック" pitchFamily="34" charset="-128"/>
              </a:rPr>
              <a:t>Validate flow parameters such as gas velocities, pressures, energy delivery </a:t>
            </a:r>
            <a:r>
              <a:rPr lang="en-GB" sz="1400" b="1">
                <a:solidFill>
                  <a:srgbClr val="55555A"/>
                </a:solidFill>
                <a:latin typeface="Arial"/>
                <a:ea typeface="ＭＳ Ｐゴシック" pitchFamily="34" charset="-128"/>
              </a:rPr>
              <a:t>to understand how we need to operate the NTS with a hydrogen blend (or 100%).</a:t>
            </a:r>
            <a:endParaRPr kumimoji="0" lang="en-GB" sz="1400" b="0" i="0" u="none" strike="noStrike" kern="0" cap="none" spc="0" normalizeH="0" baseline="0" noProof="0">
              <a:ln>
                <a:noFill/>
              </a:ln>
              <a:solidFill>
                <a:srgbClr val="55555A"/>
              </a:solidFill>
              <a:effectLst/>
              <a:uLnTx/>
              <a:uFillTx/>
              <a:latin typeface="Arial" pitchFamily="34" charset="0"/>
              <a:ea typeface="ＭＳ Ｐゴシック" pitchFamily="34" charset="-128"/>
            </a:endParaRPr>
          </a:p>
        </p:txBody>
      </p:sp>
      <p:grpSp>
        <p:nvGrpSpPr>
          <p:cNvPr id="160" name="Group 159">
            <a:extLst>
              <a:ext uri="{FF2B5EF4-FFF2-40B4-BE49-F238E27FC236}">
                <a16:creationId xmlns:a16="http://schemas.microsoft.com/office/drawing/2014/main" id="{83255C24-8A88-4992-ADF0-A86633AB7837}"/>
              </a:ext>
            </a:extLst>
          </p:cNvPr>
          <p:cNvGrpSpPr/>
          <p:nvPr/>
        </p:nvGrpSpPr>
        <p:grpSpPr>
          <a:xfrm>
            <a:off x="2966660" y="4839960"/>
            <a:ext cx="283830" cy="1599046"/>
            <a:chOff x="355285" y="1439715"/>
            <a:chExt cx="283830" cy="946402"/>
          </a:xfrm>
        </p:grpSpPr>
        <p:cxnSp>
          <p:nvCxnSpPr>
            <p:cNvPr id="167" name="Straight Connector 166">
              <a:extLst>
                <a:ext uri="{FF2B5EF4-FFF2-40B4-BE49-F238E27FC236}">
                  <a16:creationId xmlns:a16="http://schemas.microsoft.com/office/drawing/2014/main" id="{96514119-0D82-451E-8C3A-8D056F764BD8}"/>
                </a:ext>
              </a:extLst>
            </p:cNvPr>
            <p:cNvCxnSpPr/>
            <p:nvPr/>
          </p:nvCxnSpPr>
          <p:spPr bwMode="auto">
            <a:xfrm>
              <a:off x="362424" y="1439715"/>
              <a:ext cx="0" cy="946402"/>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8" name="Straight Connector 167">
              <a:extLst>
                <a:ext uri="{FF2B5EF4-FFF2-40B4-BE49-F238E27FC236}">
                  <a16:creationId xmlns:a16="http://schemas.microsoft.com/office/drawing/2014/main" id="{6BF10DFF-3F11-486D-A58B-E8207CE7A4FD}"/>
                </a:ext>
              </a:extLst>
            </p:cNvPr>
            <p:cNvCxnSpPr/>
            <p:nvPr/>
          </p:nvCxnSpPr>
          <p:spPr bwMode="auto">
            <a:xfrm rot="5400000" flipV="1">
              <a:off x="497199" y="1306896"/>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9" name="Straight Connector 168">
              <a:extLst>
                <a:ext uri="{FF2B5EF4-FFF2-40B4-BE49-F238E27FC236}">
                  <a16:creationId xmlns:a16="http://schemas.microsoft.com/office/drawing/2014/main" id="{E544FE4B-360E-4832-8B0B-3A6AA3093F02}"/>
                </a:ext>
              </a:extLst>
            </p:cNvPr>
            <p:cNvCxnSpPr/>
            <p:nvPr/>
          </p:nvCxnSpPr>
          <p:spPr bwMode="auto">
            <a:xfrm>
              <a:off x="355285" y="2379611"/>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61" name="Group 160">
            <a:extLst>
              <a:ext uri="{FF2B5EF4-FFF2-40B4-BE49-F238E27FC236}">
                <a16:creationId xmlns:a16="http://schemas.microsoft.com/office/drawing/2014/main" id="{FB443AE2-C561-4DE6-BF0B-ADC2781FCE77}"/>
              </a:ext>
            </a:extLst>
          </p:cNvPr>
          <p:cNvGrpSpPr/>
          <p:nvPr/>
        </p:nvGrpSpPr>
        <p:grpSpPr>
          <a:xfrm rot="10800000">
            <a:off x="7172885" y="4839960"/>
            <a:ext cx="283830" cy="1599046"/>
            <a:chOff x="1340115" y="1439715"/>
            <a:chExt cx="283830" cy="946402"/>
          </a:xfrm>
        </p:grpSpPr>
        <p:cxnSp>
          <p:nvCxnSpPr>
            <p:cNvPr id="164" name="Straight Connector 163">
              <a:extLst>
                <a:ext uri="{FF2B5EF4-FFF2-40B4-BE49-F238E27FC236}">
                  <a16:creationId xmlns:a16="http://schemas.microsoft.com/office/drawing/2014/main" id="{9C35C782-61F7-410E-A4F2-C7D26FD6E082}"/>
                </a:ext>
              </a:extLst>
            </p:cNvPr>
            <p:cNvCxnSpPr/>
            <p:nvPr/>
          </p:nvCxnSpPr>
          <p:spPr bwMode="auto">
            <a:xfrm>
              <a:off x="1347253" y="1439715"/>
              <a:ext cx="0" cy="946402"/>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5" name="Straight Connector 164">
              <a:extLst>
                <a:ext uri="{FF2B5EF4-FFF2-40B4-BE49-F238E27FC236}">
                  <a16:creationId xmlns:a16="http://schemas.microsoft.com/office/drawing/2014/main" id="{E542C840-98A3-4391-8390-69B29AA519D8}"/>
                </a:ext>
              </a:extLst>
            </p:cNvPr>
            <p:cNvCxnSpPr/>
            <p:nvPr/>
          </p:nvCxnSpPr>
          <p:spPr bwMode="auto">
            <a:xfrm rot="5400000" flipV="1">
              <a:off x="1482029" y="1306897"/>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6" name="Straight Connector 165">
              <a:extLst>
                <a:ext uri="{FF2B5EF4-FFF2-40B4-BE49-F238E27FC236}">
                  <a16:creationId xmlns:a16="http://schemas.microsoft.com/office/drawing/2014/main" id="{75A14340-9898-4702-8B3B-C06B8ACDA996}"/>
                </a:ext>
              </a:extLst>
            </p:cNvPr>
            <p:cNvCxnSpPr/>
            <p:nvPr/>
          </p:nvCxnSpPr>
          <p:spPr bwMode="auto">
            <a:xfrm>
              <a:off x="1340115" y="2379611"/>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162" name="Rectangle 161">
            <a:extLst>
              <a:ext uri="{FF2B5EF4-FFF2-40B4-BE49-F238E27FC236}">
                <a16:creationId xmlns:a16="http://schemas.microsoft.com/office/drawing/2014/main" id="{DA43EF58-6B23-4115-A5C0-9BB0C3785A56}"/>
              </a:ext>
            </a:extLst>
          </p:cNvPr>
          <p:cNvSpPr/>
          <p:nvPr/>
        </p:nvSpPr>
        <p:spPr>
          <a:xfrm>
            <a:off x="3077746" y="4952050"/>
            <a:ext cx="1126395" cy="1399329"/>
          </a:xfrm>
          <a:prstGeom prst="rect">
            <a:avLst/>
          </a:prstGeom>
          <a:solidFill>
            <a:srgbClr val="FFFFFF">
              <a:lumMod val="95000"/>
            </a:srgbClr>
          </a:solidFill>
          <a:ln w="12700">
            <a:noFill/>
          </a:ln>
        </p:spPr>
        <p:txBody>
          <a:bodyPr wrap="square" anchor="ctr">
            <a:noAutofit/>
          </a:bodyPr>
          <a:lstStyle/>
          <a:p>
            <a:pPr marL="0" marR="0" lvl="0" indent="0" algn="ctr" defTabSz="914377" eaLnBrk="1" fontAlgn="base" latinLnBrk="0" hangingPunct="1">
              <a:lnSpc>
                <a:spcPct val="100000"/>
              </a:lnSpc>
              <a:spcBef>
                <a:spcPct val="0"/>
              </a:spcBef>
              <a:spcAft>
                <a:spcPct val="0"/>
              </a:spcAft>
              <a:buClrTx/>
              <a:buSzTx/>
              <a:buFontTx/>
              <a:buNone/>
              <a:tabLst/>
              <a:defRPr/>
            </a:pPr>
            <a:endParaRPr kumimoji="0" lang="en-GB" sz="4267" b="1" i="0" u="none" strike="noStrike" kern="0" cap="none" spc="0" normalizeH="0" baseline="0" noProof="0">
              <a:ln>
                <a:noFill/>
              </a:ln>
              <a:solidFill>
                <a:srgbClr val="00AFF0"/>
              </a:solidFill>
              <a:effectLst/>
              <a:uLnTx/>
              <a:uFillTx/>
              <a:latin typeface="Arial"/>
              <a:ea typeface="ＭＳ Ｐゴシック" pitchFamily="34" charset="-128"/>
            </a:endParaRPr>
          </a:p>
        </p:txBody>
      </p:sp>
      <p:pic>
        <p:nvPicPr>
          <p:cNvPr id="170" name="Picture 26" descr="Cog Cogs Gear Gears Mechanism Preferences Settings Svg Png Icon ...">
            <a:extLst>
              <a:ext uri="{FF2B5EF4-FFF2-40B4-BE49-F238E27FC236}">
                <a16:creationId xmlns:a16="http://schemas.microsoft.com/office/drawing/2014/main" id="{406DEFFF-F035-4FAB-921E-FD6D48EC05A5}"/>
              </a:ext>
            </a:extLst>
          </p:cNvPr>
          <p:cNvPicPr>
            <a:picLocks noChangeAspect="1" noChangeArrowheads="1"/>
          </p:cNvPicPr>
          <p:nvPr/>
        </p:nvPicPr>
        <p:blipFill>
          <a:blip r:embed="rId5"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03617" y="1640348"/>
            <a:ext cx="987915" cy="1067541"/>
          </a:xfrm>
          <a:prstGeom prst="rect">
            <a:avLst/>
          </a:prstGeom>
          <a:noFill/>
          <a:extLst>
            <a:ext uri="{909E8E84-426E-40DD-AFC4-6F175D3DCCD1}">
              <a14:hiddenFill xmlns:a14="http://schemas.microsoft.com/office/drawing/2010/main">
                <a:solidFill>
                  <a:srgbClr val="FFFFFF"/>
                </a:solidFill>
              </a14:hiddenFill>
            </a:ext>
          </a:extLst>
        </p:spPr>
      </p:pic>
      <p:pic>
        <p:nvPicPr>
          <p:cNvPr id="171" name="Picture 24" descr="Customer, evaluation, review, satisfaction, system icon">
            <a:extLst>
              <a:ext uri="{FF2B5EF4-FFF2-40B4-BE49-F238E27FC236}">
                <a16:creationId xmlns:a16="http://schemas.microsoft.com/office/drawing/2014/main" id="{F726A668-6C71-4604-8321-37DC2720505C}"/>
              </a:ext>
            </a:extLst>
          </p:cNvPr>
          <p:cNvPicPr>
            <a:picLocks noChangeAspect="1" noChangeArrowheads="1"/>
          </p:cNvPicPr>
          <p:nvPr/>
        </p:nvPicPr>
        <p:blipFill>
          <a:blip r:embed="rId6"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58799" y="3395657"/>
            <a:ext cx="991065" cy="1071937"/>
          </a:xfrm>
          <a:prstGeom prst="rect">
            <a:avLst/>
          </a:prstGeom>
          <a:noFill/>
          <a:extLst>
            <a:ext uri="{909E8E84-426E-40DD-AFC4-6F175D3DCCD1}">
              <a14:hiddenFill xmlns:a14="http://schemas.microsoft.com/office/drawing/2010/main">
                <a:solidFill>
                  <a:srgbClr val="FFFFFF"/>
                </a:solidFill>
              </a14:hiddenFill>
            </a:ext>
          </a:extLst>
        </p:spPr>
      </p:pic>
      <p:pic>
        <p:nvPicPr>
          <p:cNvPr id="172" name="Picture 28" descr="Parameters Icons - Download Free Vector Icons | Noun Project">
            <a:extLst>
              <a:ext uri="{FF2B5EF4-FFF2-40B4-BE49-F238E27FC236}">
                <a16:creationId xmlns:a16="http://schemas.microsoft.com/office/drawing/2014/main" id="{0C9F3975-8525-4C72-B08D-D5D1B2FB1F55}"/>
              </a:ext>
            </a:extLst>
          </p:cNvPr>
          <p:cNvPicPr>
            <a:picLocks noChangeAspect="1" noChangeArrowheads="1"/>
          </p:cNvPicPr>
          <p:nvPr/>
        </p:nvPicPr>
        <p:blipFill>
          <a:blip r:embed="rId7" cstate="screen">
            <a:duotone>
              <a:schemeClr val="bg2">
                <a:shade val="45000"/>
                <a:satMod val="135000"/>
              </a:schemeClr>
              <a:prstClr val="white"/>
            </a:duotone>
            <a:extLst>
              <a:ext uri="{28A0092B-C50C-407E-A947-70E740481C1C}">
                <a14:useLocalDpi xmlns:a14="http://schemas.microsoft.com/office/drawing/2010/main"/>
              </a:ext>
            </a:extLst>
          </a:blip>
          <a:srcRect/>
          <a:stretch>
            <a:fillRect/>
          </a:stretch>
        </p:blipFill>
        <p:spPr bwMode="auto">
          <a:xfrm>
            <a:off x="3167397" y="5188497"/>
            <a:ext cx="899486" cy="972885"/>
          </a:xfrm>
          <a:prstGeom prst="rect">
            <a:avLst/>
          </a:prstGeom>
          <a:noFill/>
          <a:extLst>
            <a:ext uri="{909E8E84-426E-40DD-AFC4-6F175D3DCCD1}">
              <a14:hiddenFill xmlns:a14="http://schemas.microsoft.com/office/drawing/2010/main">
                <a:solidFill>
                  <a:srgbClr val="FFFFFF"/>
                </a:solidFill>
              </a14:hiddenFill>
            </a:ext>
          </a:extLst>
        </p:spPr>
      </p:pic>
      <p:grpSp>
        <p:nvGrpSpPr>
          <p:cNvPr id="205" name="Group 204">
            <a:extLst>
              <a:ext uri="{FF2B5EF4-FFF2-40B4-BE49-F238E27FC236}">
                <a16:creationId xmlns:a16="http://schemas.microsoft.com/office/drawing/2014/main" id="{682FA595-D5E6-48DE-AFB8-2549124D4C5B}"/>
              </a:ext>
            </a:extLst>
          </p:cNvPr>
          <p:cNvGrpSpPr/>
          <p:nvPr/>
        </p:nvGrpSpPr>
        <p:grpSpPr>
          <a:xfrm>
            <a:off x="17826114" y="-3313249"/>
            <a:ext cx="283830" cy="5050689"/>
            <a:chOff x="4893275" y="1377324"/>
            <a:chExt cx="283830" cy="5050689"/>
          </a:xfrm>
        </p:grpSpPr>
        <p:grpSp>
          <p:nvGrpSpPr>
            <p:cNvPr id="206" name="Group 205">
              <a:extLst>
                <a:ext uri="{FF2B5EF4-FFF2-40B4-BE49-F238E27FC236}">
                  <a16:creationId xmlns:a16="http://schemas.microsoft.com/office/drawing/2014/main" id="{EDD508DB-A1ED-4FCD-9F2D-B95903664CAC}"/>
                </a:ext>
              </a:extLst>
            </p:cNvPr>
            <p:cNvGrpSpPr/>
            <p:nvPr/>
          </p:nvGrpSpPr>
          <p:grpSpPr>
            <a:xfrm>
              <a:off x="4893275" y="1377324"/>
              <a:ext cx="283827" cy="5050689"/>
              <a:chOff x="355285" y="1439715"/>
              <a:chExt cx="283827" cy="2989271"/>
            </a:xfrm>
          </p:grpSpPr>
          <p:cxnSp>
            <p:nvCxnSpPr>
              <p:cNvPr id="208" name="Straight Connector 207">
                <a:extLst>
                  <a:ext uri="{FF2B5EF4-FFF2-40B4-BE49-F238E27FC236}">
                    <a16:creationId xmlns:a16="http://schemas.microsoft.com/office/drawing/2014/main" id="{25EEA096-AF5B-4F4F-A1C9-92EEEE8F53A3}"/>
                  </a:ext>
                </a:extLst>
              </p:cNvPr>
              <p:cNvCxnSpPr/>
              <p:nvPr/>
            </p:nvCxnSpPr>
            <p:spPr bwMode="auto">
              <a:xfrm>
                <a:off x="362424" y="1439715"/>
                <a:ext cx="0" cy="2989271"/>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09" name="Straight Connector 208">
                <a:extLst>
                  <a:ext uri="{FF2B5EF4-FFF2-40B4-BE49-F238E27FC236}">
                    <a16:creationId xmlns:a16="http://schemas.microsoft.com/office/drawing/2014/main" id="{EFC322E4-89EC-4315-B07D-AF11AD20F175}"/>
                  </a:ext>
                </a:extLst>
              </p:cNvPr>
              <p:cNvCxnSpPr/>
              <p:nvPr/>
            </p:nvCxnSpPr>
            <p:spPr bwMode="auto">
              <a:xfrm rot="5400000" flipV="1">
                <a:off x="497199" y="1306896"/>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07" name="Straight Connector 206">
              <a:extLst>
                <a:ext uri="{FF2B5EF4-FFF2-40B4-BE49-F238E27FC236}">
                  <a16:creationId xmlns:a16="http://schemas.microsoft.com/office/drawing/2014/main" id="{B6B47596-7534-4090-82D1-229CBF16A02A}"/>
                </a:ext>
              </a:extLst>
            </p:cNvPr>
            <p:cNvCxnSpPr/>
            <p:nvPr/>
          </p:nvCxnSpPr>
          <p:spPr bwMode="auto">
            <a:xfrm>
              <a:off x="4893275" y="6419880"/>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210" name="Group 209">
            <a:extLst>
              <a:ext uri="{FF2B5EF4-FFF2-40B4-BE49-F238E27FC236}">
                <a16:creationId xmlns:a16="http://schemas.microsoft.com/office/drawing/2014/main" id="{C2870106-6F52-47B5-9734-EDDADD3C39B6}"/>
              </a:ext>
            </a:extLst>
          </p:cNvPr>
          <p:cNvGrpSpPr/>
          <p:nvPr/>
        </p:nvGrpSpPr>
        <p:grpSpPr>
          <a:xfrm>
            <a:off x="21014067" y="-3313249"/>
            <a:ext cx="283830" cy="5050689"/>
            <a:chOff x="4628351" y="1377324"/>
            <a:chExt cx="283830" cy="5050689"/>
          </a:xfrm>
        </p:grpSpPr>
        <p:grpSp>
          <p:nvGrpSpPr>
            <p:cNvPr id="211" name="Group 210">
              <a:extLst>
                <a:ext uri="{FF2B5EF4-FFF2-40B4-BE49-F238E27FC236}">
                  <a16:creationId xmlns:a16="http://schemas.microsoft.com/office/drawing/2014/main" id="{5361E686-159B-4C30-8B88-BF9EAE260F08}"/>
                </a:ext>
              </a:extLst>
            </p:cNvPr>
            <p:cNvGrpSpPr/>
            <p:nvPr/>
          </p:nvGrpSpPr>
          <p:grpSpPr>
            <a:xfrm>
              <a:off x="4628351" y="1377324"/>
              <a:ext cx="283827" cy="5050689"/>
              <a:chOff x="90361" y="1439715"/>
              <a:chExt cx="283827" cy="2989271"/>
            </a:xfrm>
          </p:grpSpPr>
          <p:cxnSp>
            <p:nvCxnSpPr>
              <p:cNvPr id="213" name="Straight Connector 212">
                <a:extLst>
                  <a:ext uri="{FF2B5EF4-FFF2-40B4-BE49-F238E27FC236}">
                    <a16:creationId xmlns:a16="http://schemas.microsoft.com/office/drawing/2014/main" id="{BFDD88C5-680F-4235-8236-2248AB63D48A}"/>
                  </a:ext>
                </a:extLst>
              </p:cNvPr>
              <p:cNvCxnSpPr/>
              <p:nvPr/>
            </p:nvCxnSpPr>
            <p:spPr bwMode="auto">
              <a:xfrm>
                <a:off x="362424" y="1439715"/>
                <a:ext cx="0" cy="2989271"/>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4" name="Straight Connector 213">
                <a:extLst>
                  <a:ext uri="{FF2B5EF4-FFF2-40B4-BE49-F238E27FC236}">
                    <a16:creationId xmlns:a16="http://schemas.microsoft.com/office/drawing/2014/main" id="{A685B21C-5F10-443F-842F-C70BEDCC2C3C}"/>
                  </a:ext>
                </a:extLst>
              </p:cNvPr>
              <p:cNvCxnSpPr/>
              <p:nvPr/>
            </p:nvCxnSpPr>
            <p:spPr bwMode="auto">
              <a:xfrm rot="5400000" flipV="1">
                <a:off x="232275" y="1306896"/>
                <a:ext cx="0" cy="283827"/>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cxnSp>
          <p:nvCxnSpPr>
            <p:cNvPr id="212" name="Straight Connector 211">
              <a:extLst>
                <a:ext uri="{FF2B5EF4-FFF2-40B4-BE49-F238E27FC236}">
                  <a16:creationId xmlns:a16="http://schemas.microsoft.com/office/drawing/2014/main" id="{E344CE45-ED56-4A3B-9384-2DE461AA7D29}"/>
                </a:ext>
              </a:extLst>
            </p:cNvPr>
            <p:cNvCxnSpPr/>
            <p:nvPr/>
          </p:nvCxnSpPr>
          <p:spPr bwMode="auto">
            <a:xfrm>
              <a:off x="4628351" y="6419880"/>
              <a:ext cx="283830" cy="0"/>
            </a:xfrm>
            <a:prstGeom prst="line">
              <a:avLst/>
            </a:prstGeom>
            <a:solidFill>
              <a:srgbClr val="00148C"/>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sp>
        <p:nvSpPr>
          <p:cNvPr id="56" name="Rectangle 55">
            <a:extLst>
              <a:ext uri="{FF2B5EF4-FFF2-40B4-BE49-F238E27FC236}">
                <a16:creationId xmlns:a16="http://schemas.microsoft.com/office/drawing/2014/main" id="{BDAB9A43-FA53-4EF8-9AD9-1CD043A628DD}"/>
              </a:ext>
            </a:extLst>
          </p:cNvPr>
          <p:cNvSpPr/>
          <p:nvPr/>
        </p:nvSpPr>
        <p:spPr>
          <a:xfrm>
            <a:off x="9777737" y="1811719"/>
            <a:ext cx="1843342" cy="778161"/>
          </a:xfrm>
          <a:prstGeom prst="rect">
            <a:avLst/>
          </a:prstGeom>
          <a:noFill/>
          <a:ln w="12700">
            <a:noFill/>
          </a:ln>
        </p:spPr>
        <p:txBody>
          <a:bodyPr wrap="square" anchor="ctr">
            <a:noAutofit/>
          </a:bodyPr>
          <a:lstStyle/>
          <a:p>
            <a:pPr algn="ctr" defTabSz="914354" fontAlgn="base">
              <a:spcBef>
                <a:spcPct val="0"/>
              </a:spcBef>
              <a:spcAft>
                <a:spcPct val="0"/>
              </a:spcAft>
              <a:defRPr/>
            </a:pPr>
            <a:r>
              <a:rPr lang="en-GB" b="1" kern="0">
                <a:solidFill>
                  <a:srgbClr val="00AFF0"/>
                </a:solidFill>
                <a:latin typeface="Arial"/>
                <a:ea typeface="ＭＳ Ｐゴシック"/>
              </a:rPr>
              <a:t>Offline Hydrogen Test Facility</a:t>
            </a:r>
          </a:p>
        </p:txBody>
      </p:sp>
      <p:pic>
        <p:nvPicPr>
          <p:cNvPr id="58" name="Picture 57">
            <a:extLst>
              <a:ext uri="{FF2B5EF4-FFF2-40B4-BE49-F238E27FC236}">
                <a16:creationId xmlns:a16="http://schemas.microsoft.com/office/drawing/2014/main" id="{EB3E2D33-AEE1-409F-A0B4-3CAA0ABD1A7C}"/>
              </a:ext>
            </a:extLst>
          </p:cNvPr>
          <p:cNvPicPr>
            <a:picLocks noChangeAspect="1"/>
          </p:cNvPicPr>
          <p:nvPr/>
        </p:nvPicPr>
        <p:blipFill>
          <a:blip r:embed="rId8" cstate="screen">
            <a:duotone>
              <a:prstClr val="black"/>
              <a:schemeClr val="tx2">
                <a:tint val="45000"/>
                <a:satMod val="400000"/>
              </a:schemeClr>
            </a:duotone>
            <a:extLst>
              <a:ext uri="{BEBA8EAE-BF5A-486C-A8C5-ECC9F3942E4B}">
                <a14:imgProps xmlns:a14="http://schemas.microsoft.com/office/drawing/2010/main">
                  <a14:imgLayer r:embed="rId9">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820417" y="1315932"/>
            <a:ext cx="1814533" cy="1814533"/>
          </a:xfrm>
          <a:prstGeom prst="rect">
            <a:avLst/>
          </a:prstGeom>
        </p:spPr>
      </p:pic>
      <p:sp>
        <p:nvSpPr>
          <p:cNvPr id="248" name="Rectangle 247">
            <a:extLst>
              <a:ext uri="{FF2B5EF4-FFF2-40B4-BE49-F238E27FC236}">
                <a16:creationId xmlns:a16="http://schemas.microsoft.com/office/drawing/2014/main" id="{4E5A0C55-E01F-4F95-8F4A-82A2588D00BC}"/>
              </a:ext>
            </a:extLst>
          </p:cNvPr>
          <p:cNvSpPr/>
          <p:nvPr/>
        </p:nvSpPr>
        <p:spPr>
          <a:xfrm>
            <a:off x="9777737" y="4479438"/>
            <a:ext cx="1843342" cy="778161"/>
          </a:xfrm>
          <a:prstGeom prst="rect">
            <a:avLst/>
          </a:prstGeom>
          <a:noFill/>
          <a:ln w="12700">
            <a:noFill/>
          </a:ln>
        </p:spPr>
        <p:txBody>
          <a:bodyPr wrap="square" anchor="ctr">
            <a:noAutofit/>
          </a:bodyPr>
          <a:lstStyle/>
          <a:p>
            <a:pPr algn="ctr" defTabSz="914354" fontAlgn="base">
              <a:spcBef>
                <a:spcPct val="0"/>
              </a:spcBef>
              <a:spcAft>
                <a:spcPct val="0"/>
              </a:spcAft>
              <a:defRPr/>
            </a:pPr>
            <a:r>
              <a:rPr lang="en-GB" b="1" kern="0">
                <a:solidFill>
                  <a:srgbClr val="00AFF0"/>
                </a:solidFill>
                <a:latin typeface="Arial"/>
                <a:ea typeface="ＭＳ Ｐゴシック"/>
              </a:rPr>
              <a:t>Standalone Hydrogen Test Modules</a:t>
            </a:r>
          </a:p>
        </p:txBody>
      </p:sp>
      <p:pic>
        <p:nvPicPr>
          <p:cNvPr id="59" name="Picture 58">
            <a:extLst>
              <a:ext uri="{FF2B5EF4-FFF2-40B4-BE49-F238E27FC236}">
                <a16:creationId xmlns:a16="http://schemas.microsoft.com/office/drawing/2014/main" id="{C5A4A4A0-3938-400B-A046-67D3AEE6762F}"/>
              </a:ext>
            </a:extLst>
          </p:cNvPr>
          <p:cNvPicPr>
            <a:picLocks noChangeAspect="1"/>
          </p:cNvPicPr>
          <p:nvPr/>
        </p:nvPicPr>
        <p:blipFill>
          <a:blip r:embed="rId10" cstate="screen">
            <a:duotone>
              <a:prstClr val="black"/>
              <a:schemeClr val="tx2">
                <a:tint val="45000"/>
                <a:satMod val="400000"/>
              </a:schemeClr>
            </a:duotone>
            <a:extLst>
              <a:ext uri="{BEBA8EAE-BF5A-486C-A8C5-ECC9F3942E4B}">
                <a14:imgProps xmlns:a14="http://schemas.microsoft.com/office/drawing/2010/main">
                  <a14:imgLayer r:embed="rId11">
                    <a14:imgEffect>
                      <a14:brightnessContrast bright="-40000" contrast="-40000"/>
                    </a14:imgEffect>
                  </a14:imgLayer>
                </a14:imgProps>
              </a:ext>
              <a:ext uri="{28A0092B-C50C-407E-A947-70E740481C1C}">
                <a14:useLocalDpi xmlns:a14="http://schemas.microsoft.com/office/drawing/2010/main"/>
              </a:ext>
            </a:extLst>
          </a:blip>
          <a:stretch>
            <a:fillRect/>
          </a:stretch>
        </p:blipFill>
        <p:spPr>
          <a:xfrm>
            <a:off x="7987903" y="4123810"/>
            <a:ext cx="1515701" cy="1515701"/>
          </a:xfrm>
          <a:prstGeom prst="rect">
            <a:avLst/>
          </a:prstGeom>
        </p:spPr>
      </p:pic>
    </p:spTree>
    <p:extLst>
      <p:ext uri="{BB962C8B-B14F-4D97-AF65-F5344CB8AC3E}">
        <p14:creationId xmlns:p14="http://schemas.microsoft.com/office/powerpoint/2010/main" val="319955460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pic>
        <p:nvPicPr>
          <p:cNvPr id="7" name="Picture 6" descr="A picture containing drawing&#10;&#10;Description automatically generated">
            <a:extLst>
              <a:ext uri="{FF2B5EF4-FFF2-40B4-BE49-F238E27FC236}">
                <a16:creationId xmlns:a16="http://schemas.microsoft.com/office/drawing/2014/main" id="{5AB2933B-0DC4-6545-A106-D0B61A3EABE1}"/>
              </a:ext>
            </a:extLst>
          </p:cNvPr>
          <p:cNvPicPr>
            <a:picLocks noChangeAspect="1"/>
          </p:cNvPicPr>
          <p:nvPr/>
        </p:nvPicPr>
        <p:blipFill rotWithShape="1">
          <a:blip r:embed="rId3" cstate="screen">
            <a:extLst>
              <a:ext uri="{BEBA8EAE-BF5A-486C-A8C5-ECC9F3942E4B}">
                <a14:imgProps xmlns:a14="http://schemas.microsoft.com/office/drawing/2010/main">
                  <a14:imgLayer r:embed="rId4">
                    <a14:imgEffect>
                      <a14:backgroundRemoval t="9934" b="89404" l="2048" r="97625">
                        <a14:foregroundMark x1="2129" y1="38411" x2="2129" y2="38411"/>
                        <a14:foregroundMark x1="6880" y1="39073" x2="6880" y2="39073"/>
                        <a14:foregroundMark x1="7289" y1="20530" x2="7289" y2="20530"/>
                        <a14:foregroundMark x1="9910" y1="39073" x2="9910" y2="39073"/>
                        <a14:foregroundMark x1="11548" y1="59603" x2="11548" y2="59603"/>
                        <a14:foregroundMark x1="16708" y1="41722" x2="16708" y2="41722"/>
                        <a14:foregroundMark x1="26863" y1="17219" x2="26863" y2="17219"/>
                        <a14:foregroundMark x1="35954" y1="16556" x2="35954" y2="16556"/>
                        <a14:foregroundMark x1="44062" y1="16556" x2="44062" y2="16556"/>
                        <a14:foregroundMark x1="49222" y1="42384" x2="49222" y2="42384"/>
                        <a14:foregroundMark x1="53071" y1="62914" x2="53071" y2="62914"/>
                        <a14:foregroundMark x1="56593" y1="56954" x2="56593" y2="56954"/>
                        <a14:foregroundMark x1="60115" y1="39073" x2="60115" y2="39073"/>
                        <a14:foregroundMark x1="66749" y1="47020" x2="66749" y2="47020"/>
                        <a14:foregroundMark x1="71253" y1="38411" x2="71253" y2="38411"/>
                        <a14:foregroundMark x1="68878" y1="35762" x2="68878" y2="35762"/>
                        <a14:foregroundMark x1="63964" y1="48344" x2="63964" y2="48344"/>
                        <a14:foregroundMark x1="60688" y1="68874" x2="60688" y2="68874"/>
                        <a14:foregroundMark x1="63718" y1="65563" x2="63718" y2="65563"/>
                        <a14:foregroundMark x1="63964" y1="69536" x2="63964" y2="69536"/>
                        <a14:foregroundMark x1="64373" y1="34437" x2="64373" y2="34437"/>
                        <a14:foregroundMark x1="53645" y1="52318" x2="53645" y2="52318"/>
                        <a14:foregroundMark x1="45864" y1="43709" x2="45864" y2="43709"/>
                        <a14:foregroundMark x1="11712" y1="68874" x2="11712" y2="68874"/>
                        <a14:foregroundMark x1="42588" y1="62252" x2="42588" y2="62252"/>
                        <a14:foregroundMark x1="42916" y1="68212" x2="42916" y2="68212"/>
                        <a14:foregroundMark x1="42998" y1="42384" x2="42998" y2="42384"/>
                        <a14:foregroundMark x1="45045" y1="15894" x2="45045" y2="15894"/>
                        <a14:foregroundMark x1="49468" y1="52318" x2="49468" y2="52318"/>
                        <a14:foregroundMark x1="49468" y1="64901" x2="49468" y2="64901"/>
                        <a14:foregroundMark x1="64046" y1="60265" x2="64046" y2="60265"/>
                        <a14:foregroundMark x1="75020" y1="51656" x2="75020" y2="51656"/>
                        <a14:foregroundMark x1="74283" y1="69536" x2="74283" y2="69536"/>
                        <a14:foregroundMark x1="97625" y1="35762" x2="97625" y2="35762"/>
                        <a14:foregroundMark x1="90663" y1="41060" x2="90663" y2="41060"/>
                        <a14:foregroundMark x1="90581" y1="13907" x2="90581" y2="13907"/>
                        <a14:foregroundMark x1="85749" y1="39073" x2="85749" y2="39073"/>
                        <a14:foregroundMark x1="81900" y1="18543" x2="81900" y2="18543"/>
                      </a14:backgroundRemoval>
                    </a14:imgEffect>
                  </a14:imgLayer>
                </a14:imgProps>
              </a:ext>
              <a:ext uri="{28A0092B-C50C-407E-A947-70E740481C1C}">
                <a14:useLocalDpi xmlns:a14="http://schemas.microsoft.com/office/drawing/2010/main"/>
              </a:ext>
            </a:extLst>
          </a:blip>
          <a:srcRect l="41923" t="-10454"/>
          <a:stretch/>
        </p:blipFill>
        <p:spPr>
          <a:xfrm>
            <a:off x="232758" y="89274"/>
            <a:ext cx="2770496" cy="651153"/>
          </a:xfrm>
          <a:prstGeom prst="rect">
            <a:avLst/>
          </a:prstGeom>
        </p:spPr>
      </p:pic>
      <p:sp>
        <p:nvSpPr>
          <p:cNvPr id="9" name="Rectangle 8">
            <a:extLst>
              <a:ext uri="{FF2B5EF4-FFF2-40B4-BE49-F238E27FC236}">
                <a16:creationId xmlns:a16="http://schemas.microsoft.com/office/drawing/2014/main" id="{3A803E8D-1AAC-354D-89AF-DFF2C9A3001E}"/>
              </a:ext>
            </a:extLst>
          </p:cNvPr>
          <p:cNvSpPr/>
          <p:nvPr/>
        </p:nvSpPr>
        <p:spPr>
          <a:xfrm>
            <a:off x="109181" y="719819"/>
            <a:ext cx="11533757" cy="317033"/>
          </a:xfrm>
          <a:prstGeom prst="rect">
            <a:avLst/>
          </a:prstGeom>
          <a:noFill/>
          <a:ln w="12700">
            <a:noFill/>
          </a:ln>
        </p:spPr>
        <p:txBody>
          <a:bodyPr wrap="square" lIns="121920" tIns="60960" rIns="121920" bIns="60960" anchor="ctr">
            <a:noAutofit/>
          </a:bodyPr>
          <a:lstStyle/>
          <a:p>
            <a:pPr defTabSz="914354" fontAlgn="base">
              <a:spcBef>
                <a:spcPct val="0"/>
              </a:spcBef>
              <a:spcAft>
                <a:spcPct val="0"/>
              </a:spcAft>
              <a:defRPr/>
            </a:pPr>
            <a:r>
              <a:rPr lang="en-GB" sz="2800" b="1">
                <a:solidFill>
                  <a:srgbClr val="0073CD"/>
                </a:solidFill>
                <a:latin typeface="Arial" pitchFamily="34" charset="0"/>
                <a:ea typeface="ＭＳ Ｐゴシック"/>
                <a:cs typeface="Arial"/>
              </a:rPr>
              <a:t>General Arrangement – Phase 1</a:t>
            </a:r>
          </a:p>
        </p:txBody>
      </p:sp>
      <p:sp>
        <p:nvSpPr>
          <p:cNvPr id="68" name="Rectangle 67">
            <a:extLst>
              <a:ext uri="{FF2B5EF4-FFF2-40B4-BE49-F238E27FC236}">
                <a16:creationId xmlns:a16="http://schemas.microsoft.com/office/drawing/2014/main" id="{912446D6-9C45-8C41-B0D5-B904D2C1CF2A}"/>
              </a:ext>
            </a:extLst>
          </p:cNvPr>
          <p:cNvSpPr/>
          <p:nvPr/>
        </p:nvSpPr>
        <p:spPr>
          <a:xfrm>
            <a:off x="140177" y="1288682"/>
            <a:ext cx="11911646" cy="5051302"/>
          </a:xfrm>
          <a:prstGeom prst="rect">
            <a:avLst/>
          </a:prstGeom>
          <a:noFill/>
          <a:ln w="12700">
            <a:noFill/>
          </a:ln>
        </p:spPr>
        <p:txBody>
          <a:bodyPr wrap="square" anchor="t">
            <a:noAutofit/>
          </a:bodyPr>
          <a:lstStyle/>
          <a:p>
            <a:pPr marL="285744" indent="-285744" defTabSz="914354" fontAlgn="base">
              <a:spcBef>
                <a:spcPct val="0"/>
              </a:spcBef>
              <a:spcAft>
                <a:spcPct val="0"/>
              </a:spcAft>
              <a:buFont typeface="Wingdings" pitchFamily="2" charset="2"/>
              <a:buChar char="§"/>
              <a:defRPr/>
            </a:pPr>
            <a:endParaRPr lang="en-GB" sz="2400" b="1">
              <a:solidFill>
                <a:srgbClr val="FF0000"/>
              </a:solidFill>
              <a:latin typeface="Arial"/>
              <a:ea typeface="ＭＳ Ｐゴシック" pitchFamily="34" charset="-128"/>
            </a:endParaRPr>
          </a:p>
        </p:txBody>
      </p:sp>
      <p:pic>
        <p:nvPicPr>
          <p:cNvPr id="6" name="Picture 10">
            <a:extLst>
              <a:ext uri="{FF2B5EF4-FFF2-40B4-BE49-F238E27FC236}">
                <a16:creationId xmlns:a16="http://schemas.microsoft.com/office/drawing/2014/main" id="{0FCAA8B0-9A4F-BF47-A821-4153DFA73FC9}"/>
              </a:ext>
            </a:extLst>
          </p:cNvPr>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9927772" y="42669"/>
            <a:ext cx="2201877" cy="554078"/>
          </a:xfrm>
          <a:prstGeom prst="rect">
            <a:avLst/>
          </a:prstGeom>
        </p:spPr>
      </p:pic>
      <p:grpSp>
        <p:nvGrpSpPr>
          <p:cNvPr id="3" name="Group 2">
            <a:extLst>
              <a:ext uri="{FF2B5EF4-FFF2-40B4-BE49-F238E27FC236}">
                <a16:creationId xmlns:a16="http://schemas.microsoft.com/office/drawing/2014/main" id="{5A8AADB6-DF44-4D90-8198-1D72BD6A3598}"/>
              </a:ext>
            </a:extLst>
          </p:cNvPr>
          <p:cNvGrpSpPr/>
          <p:nvPr/>
        </p:nvGrpSpPr>
        <p:grpSpPr>
          <a:xfrm>
            <a:off x="4107445" y="0"/>
            <a:ext cx="5715053" cy="634141"/>
            <a:chOff x="4107445" y="0"/>
            <a:chExt cx="5715053" cy="634141"/>
          </a:xfrm>
        </p:grpSpPr>
        <p:sp>
          <p:nvSpPr>
            <p:cNvPr id="12" name="Rectangle 11">
              <a:extLst>
                <a:ext uri="{FF2B5EF4-FFF2-40B4-BE49-F238E27FC236}">
                  <a16:creationId xmlns:a16="http://schemas.microsoft.com/office/drawing/2014/main" id="{A3F3EE17-2ED0-4867-853B-E3DCC9443D93}"/>
                </a:ext>
              </a:extLst>
            </p:cNvPr>
            <p:cNvSpPr/>
            <p:nvPr/>
          </p:nvSpPr>
          <p:spPr>
            <a:xfrm>
              <a:off x="4212641" y="0"/>
              <a:ext cx="2950159" cy="599221"/>
            </a:xfrm>
            <a:prstGeom prst="rect">
              <a:avLst/>
            </a:prstGeom>
            <a:solidFill>
              <a:schemeClr val="bg1">
                <a:lumMod val="95000"/>
              </a:schemeClr>
            </a:solidFill>
            <a:ln w="12700">
              <a:noFill/>
            </a:ln>
          </p:spPr>
          <p:txBody>
            <a:bodyPr wrap="square" anchor="ctr">
              <a:no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GB" sz="1333" b="1" i="0" u="none" strike="noStrike" kern="1200" cap="none" spc="0" normalizeH="0" baseline="0" noProof="0">
                <a:ln>
                  <a:noFill/>
                </a:ln>
                <a:solidFill>
                  <a:srgbClr val="55555A"/>
                </a:solidFill>
                <a:effectLst/>
                <a:uLnTx/>
                <a:uFillTx/>
                <a:latin typeface="Arial"/>
                <a:ea typeface="ＭＳ Ｐゴシック" pitchFamily="34" charset="-128"/>
                <a:cs typeface="+mn-cs"/>
              </a:endParaRPr>
            </a:p>
          </p:txBody>
        </p:sp>
        <p:sp>
          <p:nvSpPr>
            <p:cNvPr id="8" name="Rectangle 7">
              <a:extLst>
                <a:ext uri="{FF2B5EF4-FFF2-40B4-BE49-F238E27FC236}">
                  <a16:creationId xmlns:a16="http://schemas.microsoft.com/office/drawing/2014/main" id="{5FC94C18-B795-4B2D-9D03-1E76F05EDC04}"/>
                </a:ext>
              </a:extLst>
            </p:cNvPr>
            <p:cNvSpPr/>
            <p:nvPr/>
          </p:nvSpPr>
          <p:spPr>
            <a:xfrm>
              <a:off x="4113855" y="16938"/>
              <a:ext cx="1035225" cy="184244"/>
            </a:xfrm>
            <a:prstGeom prst="rect">
              <a:avLst/>
            </a:prstGeom>
            <a:noFill/>
            <a:ln w="12700">
              <a:noFill/>
            </a:ln>
          </p:spPr>
          <p:txBody>
            <a:bodyPr wrap="square" lIns="121920" tIns="60960" rIns="121920" bIns="60960" anchor="ctr">
              <a:noAutofit/>
            </a:bodyPr>
            <a:lstStyle/>
            <a:p>
              <a:pPr algn="ctr" defTabSz="914354" fontAlgn="base">
                <a:spcBef>
                  <a:spcPct val="0"/>
                </a:spcBef>
                <a:spcAft>
                  <a:spcPct val="0"/>
                </a:spcAft>
                <a:defRPr/>
              </a:pPr>
              <a:r>
                <a:rPr lang="en-GB" sz="800" b="1">
                  <a:solidFill>
                    <a:srgbClr val="55555A"/>
                  </a:solidFill>
                  <a:latin typeface="Arial" pitchFamily="34" charset="0"/>
                  <a:ea typeface="ＭＳ Ｐゴシック"/>
                  <a:cs typeface="Arial"/>
                </a:rPr>
                <a:t>Work Package</a:t>
              </a:r>
            </a:p>
          </p:txBody>
        </p:sp>
        <p:sp>
          <p:nvSpPr>
            <p:cNvPr id="10" name="Rectangle 9">
              <a:extLst>
                <a:ext uri="{FF2B5EF4-FFF2-40B4-BE49-F238E27FC236}">
                  <a16:creationId xmlns:a16="http://schemas.microsoft.com/office/drawing/2014/main" id="{962F67D7-9606-4814-A7B4-E130393F5950}"/>
                </a:ext>
              </a:extLst>
            </p:cNvPr>
            <p:cNvSpPr/>
            <p:nvPr/>
          </p:nvSpPr>
          <p:spPr>
            <a:xfrm>
              <a:off x="4107445" y="78911"/>
              <a:ext cx="1009946" cy="555230"/>
            </a:xfrm>
            <a:prstGeom prst="rect">
              <a:avLst/>
            </a:prstGeom>
            <a:noFill/>
            <a:ln w="12700">
              <a:noFill/>
            </a:ln>
          </p:spPr>
          <p:txBody>
            <a:bodyPr wrap="square" lIns="121920" tIns="60960" rIns="121920" bIns="60960" anchor="ctr">
              <a:noAutofit/>
            </a:bodyPr>
            <a:lstStyle/>
            <a:p>
              <a:pPr algn="ctr" defTabSz="914354" fontAlgn="base">
                <a:spcBef>
                  <a:spcPct val="0"/>
                </a:spcBef>
                <a:spcAft>
                  <a:spcPct val="0"/>
                </a:spcAft>
                <a:defRPr/>
              </a:pPr>
              <a:r>
                <a:rPr lang="en-GB" sz="3200" b="1">
                  <a:solidFill>
                    <a:srgbClr val="00AFF0"/>
                  </a:solidFill>
                  <a:latin typeface="Arial" pitchFamily="34" charset="0"/>
                  <a:ea typeface="ＭＳ Ｐゴシック"/>
                  <a:cs typeface="Arial"/>
                </a:rPr>
                <a:t>1A</a:t>
              </a:r>
            </a:p>
          </p:txBody>
        </p:sp>
        <p:sp>
          <p:nvSpPr>
            <p:cNvPr id="11" name="Rectangle 10">
              <a:extLst>
                <a:ext uri="{FF2B5EF4-FFF2-40B4-BE49-F238E27FC236}">
                  <a16:creationId xmlns:a16="http://schemas.microsoft.com/office/drawing/2014/main" id="{59587880-243C-4D32-A8BC-5E37F1375CA6}"/>
                </a:ext>
              </a:extLst>
            </p:cNvPr>
            <p:cNvSpPr/>
            <p:nvPr/>
          </p:nvSpPr>
          <p:spPr>
            <a:xfrm>
              <a:off x="4953067" y="16937"/>
              <a:ext cx="2490345" cy="579810"/>
            </a:xfrm>
            <a:prstGeom prst="rect">
              <a:avLst/>
            </a:prstGeom>
            <a:noFill/>
            <a:ln w="12700">
              <a:noFill/>
            </a:ln>
          </p:spPr>
          <p:txBody>
            <a:bodyPr wrap="square" lIns="121920" tIns="60960" rIns="121920" bIns="60960" anchor="ctr">
              <a:noAutofit/>
            </a:bodyPr>
            <a:lstStyle/>
            <a:p>
              <a:pPr defTabSz="914354" fontAlgn="base">
                <a:spcBef>
                  <a:spcPct val="0"/>
                </a:spcBef>
                <a:spcAft>
                  <a:spcPct val="0"/>
                </a:spcAft>
                <a:defRPr/>
              </a:pPr>
              <a:r>
                <a:rPr lang="en-GB" sz="1600" b="1">
                  <a:solidFill>
                    <a:srgbClr val="24358C"/>
                  </a:solidFill>
                  <a:latin typeface="Arial" pitchFamily="34" charset="0"/>
                  <a:ea typeface="ＭＳ Ｐゴシック"/>
                  <a:cs typeface="Arial"/>
                </a:rPr>
                <a:t>Build &amp; Commission</a:t>
              </a:r>
            </a:p>
          </p:txBody>
        </p:sp>
        <p:sp>
          <p:nvSpPr>
            <p:cNvPr id="13" name="Rectangle 12">
              <a:extLst>
                <a:ext uri="{FF2B5EF4-FFF2-40B4-BE49-F238E27FC236}">
                  <a16:creationId xmlns:a16="http://schemas.microsoft.com/office/drawing/2014/main" id="{CD304CE1-F98B-452B-BD8C-B9771F0B00D8}"/>
                </a:ext>
              </a:extLst>
            </p:cNvPr>
            <p:cNvSpPr/>
            <p:nvPr/>
          </p:nvSpPr>
          <p:spPr>
            <a:xfrm>
              <a:off x="7200573" y="0"/>
              <a:ext cx="806778" cy="599221"/>
            </a:xfrm>
            <a:prstGeom prst="rect">
              <a:avLst/>
            </a:prstGeom>
            <a:solidFill>
              <a:schemeClr val="bg1">
                <a:lumMod val="95000"/>
              </a:schemeClr>
            </a:solidFill>
            <a:ln w="12700">
              <a:noFill/>
            </a:ln>
          </p:spPr>
          <p:txBody>
            <a:bodyPr wrap="square" anchor="ctr">
              <a:no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GB" sz="1333" b="1" i="0" u="none" strike="noStrike" kern="1200" cap="none" spc="0" normalizeH="0" baseline="0" noProof="0">
                <a:ln>
                  <a:noFill/>
                </a:ln>
                <a:solidFill>
                  <a:schemeClr val="bg1">
                    <a:lumMod val="85000"/>
                  </a:schemeClr>
                </a:solidFill>
                <a:effectLst/>
                <a:uLnTx/>
                <a:uFillTx/>
                <a:latin typeface="Arial"/>
                <a:ea typeface="ＭＳ Ｐゴシック" pitchFamily="34" charset="-128"/>
                <a:cs typeface="+mn-cs"/>
              </a:endParaRPr>
            </a:p>
          </p:txBody>
        </p:sp>
        <p:sp>
          <p:nvSpPr>
            <p:cNvPr id="14" name="Rectangle 13">
              <a:extLst>
                <a:ext uri="{FF2B5EF4-FFF2-40B4-BE49-F238E27FC236}">
                  <a16:creationId xmlns:a16="http://schemas.microsoft.com/office/drawing/2014/main" id="{2C4E2B0A-2765-4AA9-A0C1-40FBA18EF84B}"/>
                </a:ext>
              </a:extLst>
            </p:cNvPr>
            <p:cNvSpPr/>
            <p:nvPr/>
          </p:nvSpPr>
          <p:spPr>
            <a:xfrm>
              <a:off x="7101786" y="16938"/>
              <a:ext cx="1035225" cy="184244"/>
            </a:xfrm>
            <a:prstGeom prst="rect">
              <a:avLst/>
            </a:prstGeom>
            <a:noFill/>
            <a:ln w="12700">
              <a:noFill/>
            </a:ln>
          </p:spPr>
          <p:txBody>
            <a:bodyPr wrap="square" lIns="121920" tIns="60960" rIns="121920" bIns="60960" anchor="ctr">
              <a:noAutofit/>
            </a:bodyPr>
            <a:lstStyle/>
            <a:p>
              <a:pPr algn="ctr" defTabSz="914354" fontAlgn="base">
                <a:spcBef>
                  <a:spcPct val="0"/>
                </a:spcBef>
                <a:spcAft>
                  <a:spcPct val="0"/>
                </a:spcAft>
                <a:defRPr/>
              </a:pPr>
              <a:r>
                <a:rPr lang="en-GB" sz="800" b="1">
                  <a:solidFill>
                    <a:schemeClr val="bg1">
                      <a:lumMod val="85000"/>
                    </a:schemeClr>
                  </a:solidFill>
                  <a:latin typeface="Arial" pitchFamily="34" charset="0"/>
                  <a:ea typeface="ＭＳ Ｐゴシック"/>
                  <a:cs typeface="Arial"/>
                </a:rPr>
                <a:t>Work Package</a:t>
              </a:r>
            </a:p>
          </p:txBody>
        </p:sp>
        <p:sp>
          <p:nvSpPr>
            <p:cNvPr id="15" name="Rectangle 14">
              <a:extLst>
                <a:ext uri="{FF2B5EF4-FFF2-40B4-BE49-F238E27FC236}">
                  <a16:creationId xmlns:a16="http://schemas.microsoft.com/office/drawing/2014/main" id="{BB918CB0-E6F9-4B9A-B8BD-EEA8293C1EFC}"/>
                </a:ext>
              </a:extLst>
            </p:cNvPr>
            <p:cNvSpPr/>
            <p:nvPr/>
          </p:nvSpPr>
          <p:spPr>
            <a:xfrm>
              <a:off x="7095376" y="78911"/>
              <a:ext cx="1009946" cy="555230"/>
            </a:xfrm>
            <a:prstGeom prst="rect">
              <a:avLst/>
            </a:prstGeom>
            <a:noFill/>
            <a:ln w="12700">
              <a:noFill/>
            </a:ln>
          </p:spPr>
          <p:txBody>
            <a:bodyPr wrap="square" lIns="121920" tIns="60960" rIns="121920" bIns="60960" anchor="ctr">
              <a:noAutofit/>
            </a:bodyPr>
            <a:lstStyle/>
            <a:p>
              <a:pPr algn="ctr" defTabSz="914354" fontAlgn="base">
                <a:spcBef>
                  <a:spcPct val="0"/>
                </a:spcBef>
                <a:spcAft>
                  <a:spcPct val="0"/>
                </a:spcAft>
                <a:defRPr/>
              </a:pPr>
              <a:r>
                <a:rPr lang="en-GB" sz="3200" b="1">
                  <a:solidFill>
                    <a:schemeClr val="bg1">
                      <a:lumMod val="85000"/>
                    </a:schemeClr>
                  </a:solidFill>
                  <a:latin typeface="Arial" pitchFamily="34" charset="0"/>
                  <a:ea typeface="ＭＳ Ｐゴシック"/>
                  <a:cs typeface="Arial"/>
                </a:rPr>
                <a:t>1B</a:t>
              </a:r>
            </a:p>
          </p:txBody>
        </p:sp>
        <p:sp>
          <p:nvSpPr>
            <p:cNvPr id="19" name="Rectangle 18">
              <a:extLst>
                <a:ext uri="{FF2B5EF4-FFF2-40B4-BE49-F238E27FC236}">
                  <a16:creationId xmlns:a16="http://schemas.microsoft.com/office/drawing/2014/main" id="{624C6E56-3DF0-4436-96FE-998636EA8E85}"/>
                </a:ext>
              </a:extLst>
            </p:cNvPr>
            <p:cNvSpPr/>
            <p:nvPr/>
          </p:nvSpPr>
          <p:spPr>
            <a:xfrm>
              <a:off x="8045124" y="0"/>
              <a:ext cx="806778" cy="599221"/>
            </a:xfrm>
            <a:prstGeom prst="rect">
              <a:avLst/>
            </a:prstGeom>
            <a:solidFill>
              <a:schemeClr val="bg1">
                <a:lumMod val="95000"/>
              </a:schemeClr>
            </a:solidFill>
            <a:ln w="12700">
              <a:noFill/>
            </a:ln>
          </p:spPr>
          <p:txBody>
            <a:bodyPr wrap="square" anchor="ctr">
              <a:no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GB" sz="1333" b="1" i="0" u="none" strike="noStrike" kern="1200" cap="none" spc="0" normalizeH="0" baseline="0" noProof="0">
                <a:ln>
                  <a:noFill/>
                </a:ln>
                <a:solidFill>
                  <a:schemeClr val="bg1">
                    <a:lumMod val="85000"/>
                  </a:schemeClr>
                </a:solidFill>
                <a:effectLst/>
                <a:uLnTx/>
                <a:uFillTx/>
                <a:latin typeface="Arial"/>
                <a:ea typeface="ＭＳ Ｐゴシック" pitchFamily="34" charset="-128"/>
                <a:cs typeface="+mn-cs"/>
              </a:endParaRPr>
            </a:p>
          </p:txBody>
        </p:sp>
        <p:sp>
          <p:nvSpPr>
            <p:cNvPr id="20" name="Rectangle 19">
              <a:extLst>
                <a:ext uri="{FF2B5EF4-FFF2-40B4-BE49-F238E27FC236}">
                  <a16:creationId xmlns:a16="http://schemas.microsoft.com/office/drawing/2014/main" id="{9DC64B65-FE52-49D4-B31C-B12446909C53}"/>
                </a:ext>
              </a:extLst>
            </p:cNvPr>
            <p:cNvSpPr/>
            <p:nvPr/>
          </p:nvSpPr>
          <p:spPr>
            <a:xfrm>
              <a:off x="7946337" y="16938"/>
              <a:ext cx="1035225" cy="184244"/>
            </a:xfrm>
            <a:prstGeom prst="rect">
              <a:avLst/>
            </a:prstGeom>
            <a:noFill/>
            <a:ln w="12700">
              <a:noFill/>
            </a:ln>
          </p:spPr>
          <p:txBody>
            <a:bodyPr wrap="square" lIns="121920" tIns="60960" rIns="121920" bIns="60960" anchor="ctr">
              <a:noAutofit/>
            </a:bodyPr>
            <a:lstStyle/>
            <a:p>
              <a:pPr algn="ctr" defTabSz="914354" fontAlgn="base">
                <a:spcBef>
                  <a:spcPct val="0"/>
                </a:spcBef>
                <a:spcAft>
                  <a:spcPct val="0"/>
                </a:spcAft>
                <a:defRPr/>
              </a:pPr>
              <a:r>
                <a:rPr lang="en-GB" sz="800" b="1">
                  <a:solidFill>
                    <a:schemeClr val="bg1">
                      <a:lumMod val="85000"/>
                    </a:schemeClr>
                  </a:solidFill>
                  <a:latin typeface="Arial" pitchFamily="34" charset="0"/>
                  <a:ea typeface="ＭＳ Ｐゴシック"/>
                  <a:cs typeface="Arial"/>
                </a:rPr>
                <a:t>Work Package</a:t>
              </a:r>
            </a:p>
          </p:txBody>
        </p:sp>
        <p:sp>
          <p:nvSpPr>
            <p:cNvPr id="21" name="Rectangle 20">
              <a:extLst>
                <a:ext uri="{FF2B5EF4-FFF2-40B4-BE49-F238E27FC236}">
                  <a16:creationId xmlns:a16="http://schemas.microsoft.com/office/drawing/2014/main" id="{8A64300C-96EC-484F-A350-80552FD6532B}"/>
                </a:ext>
              </a:extLst>
            </p:cNvPr>
            <p:cNvSpPr/>
            <p:nvPr/>
          </p:nvSpPr>
          <p:spPr>
            <a:xfrm>
              <a:off x="7939927" y="78911"/>
              <a:ext cx="1009946" cy="555230"/>
            </a:xfrm>
            <a:prstGeom prst="rect">
              <a:avLst/>
            </a:prstGeom>
            <a:noFill/>
            <a:ln w="12700">
              <a:noFill/>
            </a:ln>
          </p:spPr>
          <p:txBody>
            <a:bodyPr wrap="square" lIns="121920" tIns="60960" rIns="121920" bIns="60960" anchor="ctr">
              <a:noAutofit/>
            </a:bodyPr>
            <a:lstStyle/>
            <a:p>
              <a:pPr algn="ctr" defTabSz="914354" fontAlgn="base">
                <a:spcBef>
                  <a:spcPct val="0"/>
                </a:spcBef>
                <a:spcAft>
                  <a:spcPct val="0"/>
                </a:spcAft>
                <a:defRPr/>
              </a:pPr>
              <a:r>
                <a:rPr lang="en-GB" sz="3200" b="1">
                  <a:solidFill>
                    <a:schemeClr val="bg1">
                      <a:lumMod val="85000"/>
                    </a:schemeClr>
                  </a:solidFill>
                  <a:latin typeface="Arial" pitchFamily="34" charset="0"/>
                  <a:ea typeface="ＭＳ Ｐゴシック"/>
                  <a:cs typeface="Arial"/>
                </a:rPr>
                <a:t>1C</a:t>
              </a:r>
            </a:p>
          </p:txBody>
        </p:sp>
        <p:sp>
          <p:nvSpPr>
            <p:cNvPr id="22" name="Rectangle 21">
              <a:extLst>
                <a:ext uri="{FF2B5EF4-FFF2-40B4-BE49-F238E27FC236}">
                  <a16:creationId xmlns:a16="http://schemas.microsoft.com/office/drawing/2014/main" id="{4ACE5D33-3C5F-432E-A843-C3264124D41E}"/>
                </a:ext>
              </a:extLst>
            </p:cNvPr>
            <p:cNvSpPr/>
            <p:nvPr/>
          </p:nvSpPr>
          <p:spPr>
            <a:xfrm>
              <a:off x="8892410" y="0"/>
              <a:ext cx="806778" cy="599221"/>
            </a:xfrm>
            <a:prstGeom prst="rect">
              <a:avLst/>
            </a:prstGeom>
            <a:solidFill>
              <a:schemeClr val="bg1">
                <a:lumMod val="95000"/>
              </a:schemeClr>
            </a:solidFill>
            <a:ln w="12700">
              <a:noFill/>
            </a:ln>
          </p:spPr>
          <p:txBody>
            <a:bodyPr wrap="square" anchor="ctr">
              <a:noAutofit/>
            </a:bodyPr>
            <a:lstStyle/>
            <a:p>
              <a:pPr marL="0" marR="0" lvl="0" indent="0" algn="ctr" defTabSz="914377" rtl="0" eaLnBrk="1" fontAlgn="base" latinLnBrk="0" hangingPunct="1">
                <a:lnSpc>
                  <a:spcPct val="100000"/>
                </a:lnSpc>
                <a:spcBef>
                  <a:spcPct val="0"/>
                </a:spcBef>
                <a:spcAft>
                  <a:spcPct val="0"/>
                </a:spcAft>
                <a:buClrTx/>
                <a:buSzTx/>
                <a:buFontTx/>
                <a:buNone/>
                <a:tabLst/>
                <a:defRPr/>
              </a:pPr>
              <a:endParaRPr kumimoji="0" lang="en-GB" sz="1333" b="1" i="0" u="none" strike="noStrike" kern="1200" cap="none" spc="0" normalizeH="0" baseline="0" noProof="0">
                <a:ln>
                  <a:noFill/>
                </a:ln>
                <a:solidFill>
                  <a:schemeClr val="bg1">
                    <a:lumMod val="85000"/>
                  </a:schemeClr>
                </a:solidFill>
                <a:effectLst/>
                <a:uLnTx/>
                <a:uFillTx/>
                <a:latin typeface="Arial"/>
                <a:ea typeface="ＭＳ Ｐゴシック" pitchFamily="34" charset="-128"/>
                <a:cs typeface="+mn-cs"/>
              </a:endParaRPr>
            </a:p>
          </p:txBody>
        </p:sp>
        <p:sp>
          <p:nvSpPr>
            <p:cNvPr id="23" name="Rectangle 22">
              <a:extLst>
                <a:ext uri="{FF2B5EF4-FFF2-40B4-BE49-F238E27FC236}">
                  <a16:creationId xmlns:a16="http://schemas.microsoft.com/office/drawing/2014/main" id="{7713C888-91A6-470E-A37D-3839926D4685}"/>
                </a:ext>
              </a:extLst>
            </p:cNvPr>
            <p:cNvSpPr/>
            <p:nvPr/>
          </p:nvSpPr>
          <p:spPr>
            <a:xfrm>
              <a:off x="8787273" y="16938"/>
              <a:ext cx="1035225" cy="184244"/>
            </a:xfrm>
            <a:prstGeom prst="rect">
              <a:avLst/>
            </a:prstGeom>
            <a:noFill/>
            <a:ln w="12700">
              <a:noFill/>
            </a:ln>
          </p:spPr>
          <p:txBody>
            <a:bodyPr wrap="square" lIns="121920" tIns="60960" rIns="121920" bIns="60960" anchor="ctr">
              <a:noAutofit/>
            </a:bodyPr>
            <a:lstStyle/>
            <a:p>
              <a:pPr algn="ctr" defTabSz="914354" fontAlgn="base">
                <a:spcBef>
                  <a:spcPct val="0"/>
                </a:spcBef>
                <a:spcAft>
                  <a:spcPct val="0"/>
                </a:spcAft>
                <a:defRPr/>
              </a:pPr>
              <a:r>
                <a:rPr lang="en-GB" sz="800" b="1">
                  <a:solidFill>
                    <a:schemeClr val="bg1">
                      <a:lumMod val="85000"/>
                    </a:schemeClr>
                  </a:solidFill>
                  <a:latin typeface="Arial" pitchFamily="34" charset="0"/>
                  <a:ea typeface="ＭＳ Ｐゴシック"/>
                  <a:cs typeface="Arial"/>
                </a:rPr>
                <a:t>Work Package</a:t>
              </a:r>
            </a:p>
          </p:txBody>
        </p:sp>
        <p:sp>
          <p:nvSpPr>
            <p:cNvPr id="24" name="Rectangle 23">
              <a:extLst>
                <a:ext uri="{FF2B5EF4-FFF2-40B4-BE49-F238E27FC236}">
                  <a16:creationId xmlns:a16="http://schemas.microsoft.com/office/drawing/2014/main" id="{9F8BEE6C-DDD3-408C-B024-205C925F9D6B}"/>
                </a:ext>
              </a:extLst>
            </p:cNvPr>
            <p:cNvSpPr/>
            <p:nvPr/>
          </p:nvSpPr>
          <p:spPr>
            <a:xfrm>
              <a:off x="8787213" y="78911"/>
              <a:ext cx="1009946" cy="555230"/>
            </a:xfrm>
            <a:prstGeom prst="rect">
              <a:avLst/>
            </a:prstGeom>
            <a:noFill/>
            <a:ln w="12700">
              <a:noFill/>
            </a:ln>
          </p:spPr>
          <p:txBody>
            <a:bodyPr wrap="square" lIns="121920" tIns="60960" rIns="121920" bIns="60960" anchor="ctr">
              <a:noAutofit/>
            </a:bodyPr>
            <a:lstStyle/>
            <a:p>
              <a:pPr algn="ctr" defTabSz="914354" fontAlgn="base">
                <a:spcBef>
                  <a:spcPct val="0"/>
                </a:spcBef>
                <a:spcAft>
                  <a:spcPct val="0"/>
                </a:spcAft>
                <a:defRPr/>
              </a:pPr>
              <a:r>
                <a:rPr lang="en-GB" sz="3200" b="1">
                  <a:solidFill>
                    <a:schemeClr val="bg1">
                      <a:lumMod val="85000"/>
                    </a:schemeClr>
                  </a:solidFill>
                  <a:latin typeface="Arial" pitchFamily="34" charset="0"/>
                  <a:ea typeface="ＭＳ Ｐゴシック"/>
                  <a:cs typeface="Arial"/>
                </a:rPr>
                <a:t>1D</a:t>
              </a:r>
            </a:p>
          </p:txBody>
        </p:sp>
      </p:grpSp>
      <p:pic>
        <p:nvPicPr>
          <p:cNvPr id="2" name="Picture 1">
            <a:extLst>
              <a:ext uri="{FF2B5EF4-FFF2-40B4-BE49-F238E27FC236}">
                <a16:creationId xmlns:a16="http://schemas.microsoft.com/office/drawing/2014/main" id="{5FD288D4-5DAB-48C3-AFE7-A5FB57974C02}"/>
              </a:ext>
            </a:extLst>
          </p:cNvPr>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rot="5400000">
            <a:off x="3480924" y="-672159"/>
            <a:ext cx="5230152" cy="9151834"/>
          </a:xfrm>
          <a:prstGeom prst="rect">
            <a:avLst/>
          </a:prstGeom>
        </p:spPr>
      </p:pic>
      <p:sp>
        <p:nvSpPr>
          <p:cNvPr id="4" name="TextBox 3">
            <a:extLst>
              <a:ext uri="{FF2B5EF4-FFF2-40B4-BE49-F238E27FC236}">
                <a16:creationId xmlns:a16="http://schemas.microsoft.com/office/drawing/2014/main" id="{52704BAF-EF6E-417F-B7DC-1363A1110DAE}"/>
              </a:ext>
            </a:extLst>
          </p:cNvPr>
          <p:cNvSpPr txBox="1"/>
          <p:nvPr/>
        </p:nvSpPr>
        <p:spPr>
          <a:xfrm>
            <a:off x="8851902" y="4853255"/>
            <a:ext cx="2501006" cy="307777"/>
          </a:xfrm>
          <a:prstGeom prst="rect">
            <a:avLst/>
          </a:prstGeom>
          <a:solidFill>
            <a:schemeClr val="bg1"/>
          </a:solidFill>
        </p:spPr>
        <p:txBody>
          <a:bodyPr wrap="none" rtlCol="0">
            <a:spAutoFit/>
          </a:bodyPr>
          <a:lstStyle/>
          <a:p>
            <a:r>
              <a:rPr lang="en-GB" sz="1400">
                <a:solidFill>
                  <a:schemeClr val="tx1">
                    <a:lumMod val="50000"/>
                    <a:lumOff val="50000"/>
                  </a:schemeClr>
                </a:solidFill>
                <a:latin typeface="Arial" panose="020B0604020202020204" pitchFamily="34" charset="0"/>
                <a:cs typeface="Arial" panose="020B0604020202020204" pitchFamily="34" charset="0"/>
              </a:rPr>
              <a:t>Low pressure hydrogen store</a:t>
            </a:r>
          </a:p>
        </p:txBody>
      </p:sp>
      <p:sp>
        <p:nvSpPr>
          <p:cNvPr id="25" name="TextBox 24">
            <a:extLst>
              <a:ext uri="{FF2B5EF4-FFF2-40B4-BE49-F238E27FC236}">
                <a16:creationId xmlns:a16="http://schemas.microsoft.com/office/drawing/2014/main" id="{D39E56B0-705A-4F97-A18F-9EC9DE540217}"/>
              </a:ext>
            </a:extLst>
          </p:cNvPr>
          <p:cNvSpPr txBox="1"/>
          <p:nvPr/>
        </p:nvSpPr>
        <p:spPr>
          <a:xfrm>
            <a:off x="600530" y="6339984"/>
            <a:ext cx="2748829" cy="307777"/>
          </a:xfrm>
          <a:prstGeom prst="rect">
            <a:avLst/>
          </a:prstGeom>
          <a:solidFill>
            <a:schemeClr val="bg1"/>
          </a:solidFill>
        </p:spPr>
        <p:txBody>
          <a:bodyPr wrap="none" rtlCol="0">
            <a:spAutoFit/>
          </a:bodyPr>
          <a:lstStyle/>
          <a:p>
            <a:r>
              <a:rPr lang="en-GB" sz="1400">
                <a:solidFill>
                  <a:schemeClr val="tx1">
                    <a:lumMod val="50000"/>
                    <a:lumOff val="50000"/>
                  </a:schemeClr>
                </a:solidFill>
                <a:latin typeface="Arial" panose="020B0604020202020204" pitchFamily="34" charset="0"/>
                <a:cs typeface="Arial" panose="020B0604020202020204" pitchFamily="34" charset="0"/>
              </a:rPr>
              <a:t>To high pressure hydrogen store</a:t>
            </a:r>
          </a:p>
        </p:txBody>
      </p:sp>
      <p:sp>
        <p:nvSpPr>
          <p:cNvPr id="26" name="TextBox 25">
            <a:extLst>
              <a:ext uri="{FF2B5EF4-FFF2-40B4-BE49-F238E27FC236}">
                <a16:creationId xmlns:a16="http://schemas.microsoft.com/office/drawing/2014/main" id="{1F337548-AC80-4811-A9C9-A941CDBEA815}"/>
              </a:ext>
            </a:extLst>
          </p:cNvPr>
          <p:cNvSpPr txBox="1"/>
          <p:nvPr/>
        </p:nvSpPr>
        <p:spPr>
          <a:xfrm>
            <a:off x="1156120" y="5958158"/>
            <a:ext cx="370938" cy="36933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1</a:t>
            </a:r>
          </a:p>
        </p:txBody>
      </p:sp>
      <p:sp>
        <p:nvSpPr>
          <p:cNvPr id="27" name="TextBox 26">
            <a:extLst>
              <a:ext uri="{FF2B5EF4-FFF2-40B4-BE49-F238E27FC236}">
                <a16:creationId xmlns:a16="http://schemas.microsoft.com/office/drawing/2014/main" id="{00DE100A-23C2-435F-A334-F1680B85956F}"/>
              </a:ext>
            </a:extLst>
          </p:cNvPr>
          <p:cNvSpPr txBox="1"/>
          <p:nvPr/>
        </p:nvSpPr>
        <p:spPr>
          <a:xfrm>
            <a:off x="1156119" y="4851101"/>
            <a:ext cx="370938" cy="36933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2</a:t>
            </a:r>
          </a:p>
        </p:txBody>
      </p:sp>
      <p:sp>
        <p:nvSpPr>
          <p:cNvPr id="28" name="TextBox 27">
            <a:extLst>
              <a:ext uri="{FF2B5EF4-FFF2-40B4-BE49-F238E27FC236}">
                <a16:creationId xmlns:a16="http://schemas.microsoft.com/office/drawing/2014/main" id="{8DB8EA0D-0F7D-408E-AEAD-166DFEB7DBEA}"/>
              </a:ext>
            </a:extLst>
          </p:cNvPr>
          <p:cNvSpPr txBox="1"/>
          <p:nvPr/>
        </p:nvSpPr>
        <p:spPr>
          <a:xfrm>
            <a:off x="1601818" y="2636988"/>
            <a:ext cx="370938" cy="36933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3</a:t>
            </a:r>
          </a:p>
        </p:txBody>
      </p:sp>
      <p:sp>
        <p:nvSpPr>
          <p:cNvPr id="29" name="TextBox 28">
            <a:extLst>
              <a:ext uri="{FF2B5EF4-FFF2-40B4-BE49-F238E27FC236}">
                <a16:creationId xmlns:a16="http://schemas.microsoft.com/office/drawing/2014/main" id="{DA5341F6-460B-4C3D-8F6B-35F4BC45C8E1}"/>
              </a:ext>
            </a:extLst>
          </p:cNvPr>
          <p:cNvSpPr txBox="1"/>
          <p:nvPr/>
        </p:nvSpPr>
        <p:spPr>
          <a:xfrm>
            <a:off x="3729666" y="3528384"/>
            <a:ext cx="370938" cy="36933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4</a:t>
            </a:r>
          </a:p>
        </p:txBody>
      </p:sp>
      <p:sp>
        <p:nvSpPr>
          <p:cNvPr id="30" name="TextBox 29">
            <a:extLst>
              <a:ext uri="{FF2B5EF4-FFF2-40B4-BE49-F238E27FC236}">
                <a16:creationId xmlns:a16="http://schemas.microsoft.com/office/drawing/2014/main" id="{3FC33E6B-CD6F-4091-A9F5-6B7B5AB6B94E}"/>
              </a:ext>
            </a:extLst>
          </p:cNvPr>
          <p:cNvSpPr txBox="1"/>
          <p:nvPr/>
        </p:nvSpPr>
        <p:spPr>
          <a:xfrm>
            <a:off x="6288837" y="3010799"/>
            <a:ext cx="370938" cy="36933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5</a:t>
            </a:r>
          </a:p>
        </p:txBody>
      </p:sp>
      <p:sp>
        <p:nvSpPr>
          <p:cNvPr id="31" name="TextBox 30">
            <a:extLst>
              <a:ext uri="{FF2B5EF4-FFF2-40B4-BE49-F238E27FC236}">
                <a16:creationId xmlns:a16="http://schemas.microsoft.com/office/drawing/2014/main" id="{BF3DD5C2-15ED-4561-BEC6-497C49672CA6}"/>
              </a:ext>
            </a:extLst>
          </p:cNvPr>
          <p:cNvSpPr txBox="1"/>
          <p:nvPr/>
        </p:nvSpPr>
        <p:spPr>
          <a:xfrm>
            <a:off x="9811289" y="3053931"/>
            <a:ext cx="370938" cy="36933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6</a:t>
            </a:r>
          </a:p>
        </p:txBody>
      </p:sp>
      <p:sp>
        <p:nvSpPr>
          <p:cNvPr id="32" name="TextBox 31">
            <a:extLst>
              <a:ext uri="{FF2B5EF4-FFF2-40B4-BE49-F238E27FC236}">
                <a16:creationId xmlns:a16="http://schemas.microsoft.com/office/drawing/2014/main" id="{1073ADB9-98B9-45BE-8952-1D499E6E51B4}"/>
              </a:ext>
            </a:extLst>
          </p:cNvPr>
          <p:cNvSpPr txBox="1"/>
          <p:nvPr/>
        </p:nvSpPr>
        <p:spPr>
          <a:xfrm>
            <a:off x="7769704" y="4851101"/>
            <a:ext cx="370938" cy="36933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7</a:t>
            </a:r>
          </a:p>
        </p:txBody>
      </p:sp>
      <p:sp>
        <p:nvSpPr>
          <p:cNvPr id="33" name="TextBox 32">
            <a:extLst>
              <a:ext uri="{FF2B5EF4-FFF2-40B4-BE49-F238E27FC236}">
                <a16:creationId xmlns:a16="http://schemas.microsoft.com/office/drawing/2014/main" id="{4F222731-99DB-4581-9678-0005C291661E}"/>
              </a:ext>
            </a:extLst>
          </p:cNvPr>
          <p:cNvSpPr txBox="1"/>
          <p:nvPr/>
        </p:nvSpPr>
        <p:spPr>
          <a:xfrm>
            <a:off x="5167403" y="5325554"/>
            <a:ext cx="370938" cy="369332"/>
          </a:xfrm>
          <a:prstGeom prst="rect">
            <a:avLst/>
          </a:prstGeom>
          <a:solidFill>
            <a:srgbClr val="00B0F0"/>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GB" sz="1800" b="1" i="0" u="none" strike="noStrike" kern="1200" cap="none" spc="0" normalizeH="0" baseline="0" noProof="0">
                <a:ln>
                  <a:noFill/>
                </a:ln>
                <a:solidFill>
                  <a:schemeClr val="bg1"/>
                </a:solidFill>
                <a:effectLst/>
                <a:uLnTx/>
                <a:uFillTx/>
                <a:latin typeface="Arial" panose="020B0604020202020204" pitchFamily="34" charset="0"/>
                <a:cs typeface="Arial" panose="020B0604020202020204" pitchFamily="34" charset="0"/>
              </a:rPr>
              <a:t>8</a:t>
            </a:r>
          </a:p>
        </p:txBody>
      </p:sp>
    </p:spTree>
    <p:extLst>
      <p:ext uri="{BB962C8B-B14F-4D97-AF65-F5344CB8AC3E}">
        <p14:creationId xmlns:p14="http://schemas.microsoft.com/office/powerpoint/2010/main" val="35180114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87A03A27-D18B-0044-A1FF-1A4FEEF543EF}"/>
              </a:ext>
            </a:extLst>
          </p:cNvPr>
          <p:cNvSpPr/>
          <p:nvPr/>
        </p:nvSpPr>
        <p:spPr bwMode="auto">
          <a:xfrm>
            <a:off x="365908" y="6308444"/>
            <a:ext cx="11397768" cy="317549"/>
          </a:xfrm>
          <a:prstGeom prst="rect">
            <a:avLst/>
          </a:prstGeom>
          <a:solidFill>
            <a:schemeClr val="bg1"/>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defRPr/>
            </a:pPr>
            <a:endParaRPr lang="en-US" sz="2400" b="1" kern="0">
              <a:solidFill>
                <a:srgbClr val="FFFFFF"/>
              </a:solidFill>
              <a:latin typeface="Arial"/>
              <a:ea typeface="ＭＳ Ｐゴシック"/>
              <a:cs typeface="Arial"/>
            </a:endParaRPr>
          </a:p>
        </p:txBody>
      </p:sp>
      <p:sp>
        <p:nvSpPr>
          <p:cNvPr id="34" name="Rectangle 33">
            <a:extLst>
              <a:ext uri="{FF2B5EF4-FFF2-40B4-BE49-F238E27FC236}">
                <a16:creationId xmlns:a16="http://schemas.microsoft.com/office/drawing/2014/main" id="{94097C03-D1C7-0E4B-AE50-942F9C8C59E9}"/>
              </a:ext>
            </a:extLst>
          </p:cNvPr>
          <p:cNvSpPr/>
          <p:nvPr/>
        </p:nvSpPr>
        <p:spPr>
          <a:xfrm>
            <a:off x="322683" y="843048"/>
            <a:ext cx="9982920" cy="317033"/>
          </a:xfrm>
          <a:prstGeom prst="rect">
            <a:avLst/>
          </a:prstGeom>
          <a:noFill/>
          <a:ln w="12700">
            <a:noFill/>
          </a:ln>
        </p:spPr>
        <p:txBody>
          <a:bodyPr wrap="square" anchor="ctr">
            <a:noAutofit/>
          </a:bodyPr>
          <a:lstStyle/>
          <a:p>
            <a:pPr algn="just" defTabSz="914377" fontAlgn="base">
              <a:spcBef>
                <a:spcPct val="0"/>
              </a:spcBef>
              <a:spcAft>
                <a:spcPct val="0"/>
              </a:spcAft>
              <a:defRPr/>
            </a:pPr>
            <a:r>
              <a:rPr lang="en-GB" sz="2800" b="1">
                <a:solidFill>
                  <a:srgbClr val="0073CD"/>
                </a:solidFill>
                <a:latin typeface="Arial"/>
                <a:ea typeface="ＭＳ Ｐゴシック" pitchFamily="34" charset="-128"/>
              </a:rPr>
              <a:t>Offline Facility Build</a:t>
            </a:r>
          </a:p>
        </p:txBody>
      </p:sp>
      <p:sp>
        <p:nvSpPr>
          <p:cNvPr id="97" name="Rectangle 96">
            <a:extLst>
              <a:ext uri="{FF2B5EF4-FFF2-40B4-BE49-F238E27FC236}">
                <a16:creationId xmlns:a16="http://schemas.microsoft.com/office/drawing/2014/main" id="{3BD549A5-8B73-E44B-BC51-20816F0F8545}"/>
              </a:ext>
            </a:extLst>
          </p:cNvPr>
          <p:cNvSpPr/>
          <p:nvPr/>
        </p:nvSpPr>
        <p:spPr>
          <a:xfrm>
            <a:off x="5041668" y="705379"/>
            <a:ext cx="1722803" cy="1797539"/>
          </a:xfrm>
          <a:prstGeom prst="rect">
            <a:avLst/>
          </a:prstGeom>
          <a:noFill/>
          <a:ln w="12700">
            <a:noFill/>
          </a:ln>
        </p:spPr>
        <p:txBody>
          <a:bodyPr wrap="square" anchor="ctr">
            <a:noAutofit/>
          </a:bodyPr>
          <a:lstStyle/>
          <a:p>
            <a:pPr algn="ctr" defTabSz="914354" fontAlgn="base">
              <a:spcBef>
                <a:spcPct val="0"/>
              </a:spcBef>
              <a:spcAft>
                <a:spcPct val="0"/>
              </a:spcAft>
              <a:defRPr/>
            </a:pPr>
            <a:endParaRPr lang="en-US" sz="1600">
              <a:solidFill>
                <a:srgbClr val="00AFF0"/>
              </a:solidFill>
              <a:latin typeface="Arial"/>
              <a:ea typeface="ＭＳ Ｐゴシック" pitchFamily="34" charset="-128"/>
            </a:endParaRPr>
          </a:p>
        </p:txBody>
      </p:sp>
      <p:pic>
        <p:nvPicPr>
          <p:cNvPr id="63" name="Picture 62">
            <a:extLst>
              <a:ext uri="{FF2B5EF4-FFF2-40B4-BE49-F238E27FC236}">
                <a16:creationId xmlns:a16="http://schemas.microsoft.com/office/drawing/2014/main" id="{D39E3F2E-AAF8-0045-841E-958B3545615E}"/>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311381" y="142255"/>
            <a:ext cx="2880619" cy="920803"/>
          </a:xfrm>
          <a:prstGeom prst="rect">
            <a:avLst/>
          </a:prstGeom>
        </p:spPr>
      </p:pic>
      <p:pic>
        <p:nvPicPr>
          <p:cNvPr id="13" name="Picture 12" descr="A screenshot of a cell phone&#10;&#10;Description automatically generated">
            <a:extLst>
              <a:ext uri="{FF2B5EF4-FFF2-40B4-BE49-F238E27FC236}">
                <a16:creationId xmlns:a16="http://schemas.microsoft.com/office/drawing/2014/main" id="{D249994A-F0DA-3B49-B615-C319ADFA2EAF}"/>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453032" y="1670546"/>
            <a:ext cx="6855561" cy="4427791"/>
          </a:xfrm>
          <a:prstGeom prst="rect">
            <a:avLst/>
          </a:prstGeom>
        </p:spPr>
      </p:pic>
      <p:sp>
        <p:nvSpPr>
          <p:cNvPr id="18" name="Rectangle 17">
            <a:extLst>
              <a:ext uri="{FF2B5EF4-FFF2-40B4-BE49-F238E27FC236}">
                <a16:creationId xmlns:a16="http://schemas.microsoft.com/office/drawing/2014/main" id="{4D8E1DBE-72F3-BB4A-8615-1A7B001A3210}"/>
              </a:ext>
            </a:extLst>
          </p:cNvPr>
          <p:cNvSpPr/>
          <p:nvPr/>
        </p:nvSpPr>
        <p:spPr>
          <a:xfrm>
            <a:off x="2075479" y="3751944"/>
            <a:ext cx="3200107" cy="916241"/>
          </a:xfrm>
          <a:prstGeom prst="rect">
            <a:avLst/>
          </a:prstGeom>
          <a:noFill/>
          <a:ln w="12700">
            <a:noFill/>
          </a:ln>
        </p:spPr>
        <p:txBody>
          <a:bodyPr wrap="square" anchor="ctr">
            <a:noAutofit/>
          </a:bodyPr>
          <a:lstStyle/>
          <a:p>
            <a:pPr algn="ctr" defTabSz="1219170" fontAlgn="base">
              <a:spcBef>
                <a:spcPct val="0"/>
              </a:spcBef>
              <a:spcAft>
                <a:spcPts val="600"/>
              </a:spcAft>
              <a:buClr>
                <a:srgbClr val="55555A"/>
              </a:buClr>
              <a:defRPr/>
            </a:pPr>
            <a:r>
              <a:rPr lang="en-US" sz="1600" b="1" kern="0">
                <a:solidFill>
                  <a:srgbClr val="00148C"/>
                </a:solidFill>
                <a:latin typeface="Arial"/>
                <a:ea typeface="ＭＳ Ｐゴシック"/>
                <a:cs typeface="Arial"/>
              </a:rPr>
              <a:t>Constructing the test facility from decommissioned assets to provide a representative NTS in the most efficient and effective way</a:t>
            </a:r>
          </a:p>
        </p:txBody>
      </p:sp>
      <p:sp>
        <p:nvSpPr>
          <p:cNvPr id="2" name="Rectangle 1">
            <a:extLst>
              <a:ext uri="{FF2B5EF4-FFF2-40B4-BE49-F238E27FC236}">
                <a16:creationId xmlns:a16="http://schemas.microsoft.com/office/drawing/2014/main" id="{586B0C64-86CB-6545-B5AC-D52273822429}"/>
              </a:ext>
            </a:extLst>
          </p:cNvPr>
          <p:cNvSpPr/>
          <p:nvPr/>
        </p:nvSpPr>
        <p:spPr bwMode="auto">
          <a:xfrm>
            <a:off x="416074" y="5564629"/>
            <a:ext cx="1337625" cy="533707"/>
          </a:xfrm>
          <a:prstGeom prst="rect">
            <a:avLst/>
          </a:prstGeom>
          <a:solidFill>
            <a:schemeClr val="bg1"/>
          </a:solidFill>
          <a:ln w="9525" cap="flat" cmpd="sng" algn="ctr">
            <a:no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defRPr/>
            </a:pPr>
            <a:r>
              <a:rPr lang="en-US" sz="1067" kern="0">
                <a:solidFill>
                  <a:srgbClr val="000000"/>
                </a:solidFill>
                <a:latin typeface="Helvetica Neue" panose="02000503000000020004" pitchFamily="2" charset="0"/>
                <a:ea typeface="Helvetica Neue" panose="02000503000000020004" pitchFamily="2" charset="0"/>
                <a:cs typeface="Helvetica Neue" panose="02000503000000020004" pitchFamily="2" charset="0"/>
              </a:rPr>
              <a:t>Connection to H21 distribution test facility and HyStreet </a:t>
            </a:r>
          </a:p>
        </p:txBody>
      </p:sp>
      <p:grpSp>
        <p:nvGrpSpPr>
          <p:cNvPr id="39" name="Group 38">
            <a:extLst>
              <a:ext uri="{FF2B5EF4-FFF2-40B4-BE49-F238E27FC236}">
                <a16:creationId xmlns:a16="http://schemas.microsoft.com/office/drawing/2014/main" id="{FD5B0646-B6B1-364F-83A5-2B8436B81D76}"/>
              </a:ext>
            </a:extLst>
          </p:cNvPr>
          <p:cNvGrpSpPr/>
          <p:nvPr/>
        </p:nvGrpSpPr>
        <p:grpSpPr>
          <a:xfrm>
            <a:off x="1868546" y="1742209"/>
            <a:ext cx="9997036" cy="4165200"/>
            <a:chOff x="1401409" y="1306657"/>
            <a:chExt cx="7497777" cy="3123900"/>
          </a:xfrm>
        </p:grpSpPr>
        <p:grpSp>
          <p:nvGrpSpPr>
            <p:cNvPr id="20" name="Group 19">
              <a:extLst>
                <a:ext uri="{FF2B5EF4-FFF2-40B4-BE49-F238E27FC236}">
                  <a16:creationId xmlns:a16="http://schemas.microsoft.com/office/drawing/2014/main" id="{D1C8F8A4-0132-3146-8DD8-F29A1A3F4B9A}"/>
                </a:ext>
              </a:extLst>
            </p:cNvPr>
            <p:cNvGrpSpPr/>
            <p:nvPr/>
          </p:nvGrpSpPr>
          <p:grpSpPr>
            <a:xfrm>
              <a:off x="1401409" y="1306657"/>
              <a:ext cx="2020480" cy="1235828"/>
              <a:chOff x="1401409" y="1306657"/>
              <a:chExt cx="2020480" cy="1235828"/>
            </a:xfrm>
          </p:grpSpPr>
          <p:cxnSp>
            <p:nvCxnSpPr>
              <p:cNvPr id="3" name="Straight Connector 2">
                <a:extLst>
                  <a:ext uri="{FF2B5EF4-FFF2-40B4-BE49-F238E27FC236}">
                    <a16:creationId xmlns:a16="http://schemas.microsoft.com/office/drawing/2014/main" id="{FE9910DA-C9DB-6A49-8588-AE83322739CB}"/>
                  </a:ext>
                </a:extLst>
              </p:cNvPr>
              <p:cNvCxnSpPr/>
              <p:nvPr/>
            </p:nvCxnSpPr>
            <p:spPr bwMode="auto">
              <a:xfrm>
                <a:off x="1406901" y="1386692"/>
                <a:ext cx="644985" cy="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6" name="Straight Connector 15">
                <a:extLst>
                  <a:ext uri="{FF2B5EF4-FFF2-40B4-BE49-F238E27FC236}">
                    <a16:creationId xmlns:a16="http://schemas.microsoft.com/office/drawing/2014/main" id="{74B37BF9-4F01-DE45-8E6F-569C62F99ED8}"/>
                  </a:ext>
                </a:extLst>
              </p:cNvPr>
              <p:cNvCxnSpPr/>
              <p:nvPr/>
            </p:nvCxnSpPr>
            <p:spPr bwMode="auto">
              <a:xfrm>
                <a:off x="2758073" y="1386692"/>
                <a:ext cx="663816" cy="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7" name="Rectangle 6">
                <a:extLst>
                  <a:ext uri="{FF2B5EF4-FFF2-40B4-BE49-F238E27FC236}">
                    <a16:creationId xmlns:a16="http://schemas.microsoft.com/office/drawing/2014/main" id="{A67B3512-A6CE-F04D-8D06-33B96AD33FBC}"/>
                  </a:ext>
                </a:extLst>
              </p:cNvPr>
              <p:cNvSpPr/>
              <p:nvPr/>
            </p:nvSpPr>
            <p:spPr bwMode="auto">
              <a:xfrm>
                <a:off x="2051886" y="1306657"/>
                <a:ext cx="720311" cy="155361"/>
              </a:xfrm>
              <a:prstGeom prst="rect">
                <a:avLst/>
              </a:prstGeom>
              <a:noFill/>
              <a:ln w="28575" cap="flat" cmpd="sng" algn="ctr">
                <a:solidFill>
                  <a:srgbClr val="FA4616"/>
                </a:solid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defRPr/>
                </a:pPr>
                <a:endParaRPr lang="en-US" sz="2400" b="1" kern="0" err="1">
                  <a:solidFill>
                    <a:srgbClr val="FFFFFF"/>
                  </a:solidFill>
                  <a:latin typeface="Arial"/>
                  <a:ea typeface="ＭＳ Ｐゴシック"/>
                  <a:cs typeface="Arial"/>
                </a:endParaRPr>
              </a:p>
            </p:txBody>
          </p:sp>
          <p:cxnSp>
            <p:nvCxnSpPr>
              <p:cNvPr id="19" name="Straight Connector 18">
                <a:extLst>
                  <a:ext uri="{FF2B5EF4-FFF2-40B4-BE49-F238E27FC236}">
                    <a16:creationId xmlns:a16="http://schemas.microsoft.com/office/drawing/2014/main" id="{AA69753D-3100-0E4B-B8D1-72485CBF11FC}"/>
                  </a:ext>
                </a:extLst>
              </p:cNvPr>
              <p:cNvCxnSpPr/>
              <p:nvPr/>
            </p:nvCxnSpPr>
            <p:spPr bwMode="auto">
              <a:xfrm>
                <a:off x="1401409" y="2027037"/>
                <a:ext cx="1111068" cy="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1" name="Straight Connector 20">
                <a:extLst>
                  <a:ext uri="{FF2B5EF4-FFF2-40B4-BE49-F238E27FC236}">
                    <a16:creationId xmlns:a16="http://schemas.microsoft.com/office/drawing/2014/main" id="{230C9C5A-2211-D740-A5EA-76F368BE92D6}"/>
                  </a:ext>
                </a:extLst>
              </p:cNvPr>
              <p:cNvCxnSpPr/>
              <p:nvPr/>
            </p:nvCxnSpPr>
            <p:spPr bwMode="auto">
              <a:xfrm>
                <a:off x="1406901" y="1373853"/>
                <a:ext cx="0" cy="666062"/>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5" name="Straight Connector 24">
                <a:extLst>
                  <a:ext uri="{FF2B5EF4-FFF2-40B4-BE49-F238E27FC236}">
                    <a16:creationId xmlns:a16="http://schemas.microsoft.com/office/drawing/2014/main" id="{C4728750-8342-7D41-BCB8-A003E1F0966F}"/>
                  </a:ext>
                </a:extLst>
              </p:cNvPr>
              <p:cNvCxnSpPr/>
              <p:nvPr/>
            </p:nvCxnSpPr>
            <p:spPr bwMode="auto">
              <a:xfrm>
                <a:off x="2512477" y="2014875"/>
                <a:ext cx="0" cy="52761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7" name="Straight Connector 26">
                <a:extLst>
                  <a:ext uri="{FF2B5EF4-FFF2-40B4-BE49-F238E27FC236}">
                    <a16:creationId xmlns:a16="http://schemas.microsoft.com/office/drawing/2014/main" id="{5F763A98-3353-5B45-A295-C0452ED31D9D}"/>
                  </a:ext>
                </a:extLst>
              </p:cNvPr>
              <p:cNvCxnSpPr/>
              <p:nvPr/>
            </p:nvCxnSpPr>
            <p:spPr bwMode="auto">
              <a:xfrm>
                <a:off x="2504238" y="2532353"/>
                <a:ext cx="917650" cy="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29" name="Straight Connector 28">
                <a:extLst>
                  <a:ext uri="{FF2B5EF4-FFF2-40B4-BE49-F238E27FC236}">
                    <a16:creationId xmlns:a16="http://schemas.microsoft.com/office/drawing/2014/main" id="{EE6802CE-1AF1-8A49-9DD2-14BD8B99338E}"/>
                  </a:ext>
                </a:extLst>
              </p:cNvPr>
              <p:cNvCxnSpPr/>
              <p:nvPr/>
            </p:nvCxnSpPr>
            <p:spPr bwMode="auto">
              <a:xfrm>
                <a:off x="3421888" y="1373853"/>
                <a:ext cx="0" cy="1168632"/>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72" name="Group 71">
              <a:extLst>
                <a:ext uri="{FF2B5EF4-FFF2-40B4-BE49-F238E27FC236}">
                  <a16:creationId xmlns:a16="http://schemas.microsoft.com/office/drawing/2014/main" id="{00D9D114-5656-FA4E-AD29-4CFD81D3C4F3}"/>
                </a:ext>
              </a:extLst>
            </p:cNvPr>
            <p:cNvGrpSpPr/>
            <p:nvPr/>
          </p:nvGrpSpPr>
          <p:grpSpPr>
            <a:xfrm>
              <a:off x="5580712" y="1462018"/>
              <a:ext cx="3318474" cy="2968539"/>
              <a:chOff x="2310970" y="1111518"/>
              <a:chExt cx="4187839" cy="3746229"/>
            </a:xfrm>
          </p:grpSpPr>
          <p:pic>
            <p:nvPicPr>
              <p:cNvPr id="74" name="Picture 73">
                <a:extLst>
                  <a:ext uri="{FF2B5EF4-FFF2-40B4-BE49-F238E27FC236}">
                    <a16:creationId xmlns:a16="http://schemas.microsoft.com/office/drawing/2014/main" id="{7FB2E5DA-EB9F-AD45-8194-8E99AF03676B}"/>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2406531" y="1224731"/>
                <a:ext cx="3984968" cy="3516256"/>
              </a:xfrm>
              <a:prstGeom prst="rect">
                <a:avLst/>
              </a:prstGeom>
            </p:spPr>
          </p:pic>
          <p:grpSp>
            <p:nvGrpSpPr>
              <p:cNvPr id="85" name="Group 84">
                <a:extLst>
                  <a:ext uri="{FF2B5EF4-FFF2-40B4-BE49-F238E27FC236}">
                    <a16:creationId xmlns:a16="http://schemas.microsoft.com/office/drawing/2014/main" id="{92AC6D5B-DBDC-C74E-BF12-7FA4C4AAAE1B}"/>
                  </a:ext>
                </a:extLst>
              </p:cNvPr>
              <p:cNvGrpSpPr/>
              <p:nvPr/>
            </p:nvGrpSpPr>
            <p:grpSpPr>
              <a:xfrm>
                <a:off x="6218939" y="1111518"/>
                <a:ext cx="279870" cy="3746229"/>
                <a:chOff x="4038963" y="1111518"/>
                <a:chExt cx="279870" cy="3746229"/>
              </a:xfrm>
            </p:grpSpPr>
            <p:cxnSp>
              <p:nvCxnSpPr>
                <p:cNvPr id="99" name="Straight Connector 98">
                  <a:extLst>
                    <a:ext uri="{FF2B5EF4-FFF2-40B4-BE49-F238E27FC236}">
                      <a16:creationId xmlns:a16="http://schemas.microsoft.com/office/drawing/2014/main" id="{0DBE9929-BF70-6C40-9674-A8FD5A9289CA}"/>
                    </a:ext>
                  </a:extLst>
                </p:cNvPr>
                <p:cNvCxnSpPr/>
                <p:nvPr/>
              </p:nvCxnSpPr>
              <p:spPr bwMode="auto">
                <a:xfrm flipH="1">
                  <a:off x="4038963" y="4857747"/>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0" name="Straight Connector 99">
                  <a:extLst>
                    <a:ext uri="{FF2B5EF4-FFF2-40B4-BE49-F238E27FC236}">
                      <a16:creationId xmlns:a16="http://schemas.microsoft.com/office/drawing/2014/main" id="{02DFBBF2-4B61-2948-AFF0-BC066CEE6609}"/>
                    </a:ext>
                  </a:extLst>
                </p:cNvPr>
                <p:cNvCxnSpPr/>
                <p:nvPr/>
              </p:nvCxnSpPr>
              <p:spPr bwMode="auto">
                <a:xfrm rot="10800000">
                  <a:off x="4038963" y="1120530"/>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02" name="Straight Connector 101">
                  <a:extLst>
                    <a:ext uri="{FF2B5EF4-FFF2-40B4-BE49-F238E27FC236}">
                      <a16:creationId xmlns:a16="http://schemas.microsoft.com/office/drawing/2014/main" id="{383F2B4F-9BD5-1A48-900F-A4EEF1D8BCAC}"/>
                    </a:ext>
                  </a:extLst>
                </p:cNvPr>
                <p:cNvCxnSpPr/>
                <p:nvPr/>
              </p:nvCxnSpPr>
              <p:spPr bwMode="auto">
                <a:xfrm>
                  <a:off x="4311793" y="1111518"/>
                  <a:ext cx="0" cy="3746229"/>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91" name="Group 90">
                <a:extLst>
                  <a:ext uri="{FF2B5EF4-FFF2-40B4-BE49-F238E27FC236}">
                    <a16:creationId xmlns:a16="http://schemas.microsoft.com/office/drawing/2014/main" id="{0E1BBFA3-74C7-4940-B996-DAA1752E0508}"/>
                  </a:ext>
                </a:extLst>
              </p:cNvPr>
              <p:cNvGrpSpPr/>
              <p:nvPr/>
            </p:nvGrpSpPr>
            <p:grpSpPr>
              <a:xfrm>
                <a:off x="2310970" y="1111518"/>
                <a:ext cx="279870" cy="3746229"/>
                <a:chOff x="2310970" y="1111518"/>
                <a:chExt cx="279870" cy="3746229"/>
              </a:xfrm>
            </p:grpSpPr>
            <p:cxnSp>
              <p:nvCxnSpPr>
                <p:cNvPr id="95" name="Straight Connector 94">
                  <a:extLst>
                    <a:ext uri="{FF2B5EF4-FFF2-40B4-BE49-F238E27FC236}">
                      <a16:creationId xmlns:a16="http://schemas.microsoft.com/office/drawing/2014/main" id="{6BF7B190-380B-294F-BF55-2F3D25A57990}"/>
                    </a:ext>
                  </a:extLst>
                </p:cNvPr>
                <p:cNvCxnSpPr/>
                <p:nvPr/>
              </p:nvCxnSpPr>
              <p:spPr bwMode="auto">
                <a:xfrm>
                  <a:off x="2318240" y="1111518"/>
                  <a:ext cx="0" cy="3746229"/>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6" name="Straight Connector 95">
                  <a:extLst>
                    <a:ext uri="{FF2B5EF4-FFF2-40B4-BE49-F238E27FC236}">
                      <a16:creationId xmlns:a16="http://schemas.microsoft.com/office/drawing/2014/main" id="{DA91BA53-F84D-DB45-907F-B5FAFC817B9B}"/>
                    </a:ext>
                  </a:extLst>
                </p:cNvPr>
                <p:cNvCxnSpPr/>
                <p:nvPr/>
              </p:nvCxnSpPr>
              <p:spPr bwMode="auto">
                <a:xfrm flipH="1">
                  <a:off x="2310970" y="4857747"/>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98" name="Straight Connector 97">
                  <a:extLst>
                    <a:ext uri="{FF2B5EF4-FFF2-40B4-BE49-F238E27FC236}">
                      <a16:creationId xmlns:a16="http://schemas.microsoft.com/office/drawing/2014/main" id="{CD54A69C-2433-9140-A9C9-DE845506EA9C}"/>
                    </a:ext>
                  </a:extLst>
                </p:cNvPr>
                <p:cNvCxnSpPr/>
                <p:nvPr/>
              </p:nvCxnSpPr>
              <p:spPr bwMode="auto">
                <a:xfrm rot="10800000">
                  <a:off x="2310970" y="1120530"/>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46" name="Group 45">
            <a:extLst>
              <a:ext uri="{FF2B5EF4-FFF2-40B4-BE49-F238E27FC236}">
                <a16:creationId xmlns:a16="http://schemas.microsoft.com/office/drawing/2014/main" id="{FB2BD976-0C6D-A645-B5A2-CB1FB5DB61F5}"/>
              </a:ext>
            </a:extLst>
          </p:cNvPr>
          <p:cNvGrpSpPr/>
          <p:nvPr/>
        </p:nvGrpSpPr>
        <p:grpSpPr>
          <a:xfrm>
            <a:off x="5515335" y="1958878"/>
            <a:ext cx="6349759" cy="3958052"/>
            <a:chOff x="4136501" y="1469158"/>
            <a:chExt cx="4762319" cy="2968539"/>
          </a:xfrm>
        </p:grpSpPr>
        <p:grpSp>
          <p:nvGrpSpPr>
            <p:cNvPr id="22" name="Group 21">
              <a:extLst>
                <a:ext uri="{FF2B5EF4-FFF2-40B4-BE49-F238E27FC236}">
                  <a16:creationId xmlns:a16="http://schemas.microsoft.com/office/drawing/2014/main" id="{9DF876AE-7C06-5D48-A14D-4640BB8A439A}"/>
                </a:ext>
              </a:extLst>
            </p:cNvPr>
            <p:cNvGrpSpPr/>
            <p:nvPr/>
          </p:nvGrpSpPr>
          <p:grpSpPr>
            <a:xfrm>
              <a:off x="4136501" y="1884554"/>
              <a:ext cx="698954" cy="666709"/>
              <a:chOff x="4136501" y="1884554"/>
              <a:chExt cx="698954" cy="666709"/>
            </a:xfrm>
          </p:grpSpPr>
          <p:cxnSp>
            <p:nvCxnSpPr>
              <p:cNvPr id="41" name="Straight Connector 40">
                <a:extLst>
                  <a:ext uri="{FF2B5EF4-FFF2-40B4-BE49-F238E27FC236}">
                    <a16:creationId xmlns:a16="http://schemas.microsoft.com/office/drawing/2014/main" id="{51232A8E-C4AE-B242-A848-062425E86166}"/>
                  </a:ext>
                </a:extLst>
              </p:cNvPr>
              <p:cNvCxnSpPr/>
              <p:nvPr/>
            </p:nvCxnSpPr>
            <p:spPr bwMode="auto">
              <a:xfrm>
                <a:off x="4835455" y="2023653"/>
                <a:ext cx="0" cy="52761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32" name="Rectangle 31">
                <a:extLst>
                  <a:ext uri="{FF2B5EF4-FFF2-40B4-BE49-F238E27FC236}">
                    <a16:creationId xmlns:a16="http://schemas.microsoft.com/office/drawing/2014/main" id="{446EAE68-8B47-3D44-AA6F-EE461DA9D985}"/>
                  </a:ext>
                </a:extLst>
              </p:cNvPr>
              <p:cNvSpPr/>
              <p:nvPr/>
            </p:nvSpPr>
            <p:spPr bwMode="auto">
              <a:xfrm>
                <a:off x="4144651" y="1884554"/>
                <a:ext cx="690804" cy="155361"/>
              </a:xfrm>
              <a:prstGeom prst="rect">
                <a:avLst/>
              </a:prstGeom>
              <a:noFill/>
              <a:ln w="28575" cap="flat" cmpd="sng" algn="ctr">
                <a:solidFill>
                  <a:srgbClr val="FA4616"/>
                </a:solid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defRPr/>
                </a:pPr>
                <a:endParaRPr lang="en-US" sz="2400" b="1" kern="0" err="1">
                  <a:solidFill>
                    <a:srgbClr val="FFFFFF"/>
                  </a:solidFill>
                  <a:latin typeface="Arial"/>
                  <a:ea typeface="ＭＳ Ｐゴシック"/>
                  <a:cs typeface="Arial"/>
                </a:endParaRPr>
              </a:p>
            </p:txBody>
          </p:sp>
          <p:cxnSp>
            <p:nvCxnSpPr>
              <p:cNvPr id="36" name="Straight Connector 35">
                <a:extLst>
                  <a:ext uri="{FF2B5EF4-FFF2-40B4-BE49-F238E27FC236}">
                    <a16:creationId xmlns:a16="http://schemas.microsoft.com/office/drawing/2014/main" id="{FE0C1CBF-BCB2-AC41-8FA8-5903913D17E9}"/>
                  </a:ext>
                </a:extLst>
              </p:cNvPr>
              <p:cNvCxnSpPr/>
              <p:nvPr/>
            </p:nvCxnSpPr>
            <p:spPr bwMode="auto">
              <a:xfrm>
                <a:off x="4144651" y="2023653"/>
                <a:ext cx="0" cy="52761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0" name="Straight Connector 39">
                <a:extLst>
                  <a:ext uri="{FF2B5EF4-FFF2-40B4-BE49-F238E27FC236}">
                    <a16:creationId xmlns:a16="http://schemas.microsoft.com/office/drawing/2014/main" id="{E29C5021-250C-EE4E-874C-8CA03274E7F2}"/>
                  </a:ext>
                </a:extLst>
              </p:cNvPr>
              <p:cNvCxnSpPr/>
              <p:nvPr/>
            </p:nvCxnSpPr>
            <p:spPr bwMode="auto">
              <a:xfrm>
                <a:off x="4136501" y="2542485"/>
                <a:ext cx="698954" cy="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4" name="Group 13">
              <a:extLst>
                <a:ext uri="{FF2B5EF4-FFF2-40B4-BE49-F238E27FC236}">
                  <a16:creationId xmlns:a16="http://schemas.microsoft.com/office/drawing/2014/main" id="{1EEA3088-C0F9-F14F-8A08-DA7AF7A6ABB2}"/>
                </a:ext>
              </a:extLst>
            </p:cNvPr>
            <p:cNvGrpSpPr/>
            <p:nvPr/>
          </p:nvGrpSpPr>
          <p:grpSpPr>
            <a:xfrm>
              <a:off x="5600119" y="1469158"/>
              <a:ext cx="3298701" cy="2968539"/>
              <a:chOff x="2897896" y="4073639"/>
              <a:chExt cx="4162886" cy="3746229"/>
            </a:xfrm>
          </p:grpSpPr>
          <p:pic>
            <p:nvPicPr>
              <p:cNvPr id="119" name="Picture 118">
                <a:extLst>
                  <a:ext uri="{FF2B5EF4-FFF2-40B4-BE49-F238E27FC236}">
                    <a16:creationId xmlns:a16="http://schemas.microsoft.com/office/drawing/2014/main" id="{E21D19BE-CC93-9A43-8894-926C71EE5F74}"/>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a:stretch/>
            </p:blipFill>
            <p:spPr>
              <a:xfrm>
                <a:off x="2990832" y="4202129"/>
                <a:ext cx="3966559" cy="3495622"/>
              </a:xfrm>
              <a:prstGeom prst="rect">
                <a:avLst/>
              </a:prstGeom>
            </p:spPr>
          </p:pic>
          <p:grpSp>
            <p:nvGrpSpPr>
              <p:cNvPr id="120" name="Group 119">
                <a:extLst>
                  <a:ext uri="{FF2B5EF4-FFF2-40B4-BE49-F238E27FC236}">
                    <a16:creationId xmlns:a16="http://schemas.microsoft.com/office/drawing/2014/main" id="{9302B56C-B7B1-5941-9C9E-7EB8BCD74DCA}"/>
                  </a:ext>
                </a:extLst>
              </p:cNvPr>
              <p:cNvGrpSpPr/>
              <p:nvPr/>
            </p:nvGrpSpPr>
            <p:grpSpPr>
              <a:xfrm>
                <a:off x="6780912" y="4073639"/>
                <a:ext cx="279870" cy="3746229"/>
                <a:chOff x="6404172" y="1111518"/>
                <a:chExt cx="279870" cy="3746229"/>
              </a:xfrm>
            </p:grpSpPr>
            <p:cxnSp>
              <p:nvCxnSpPr>
                <p:cNvPr id="125" name="Straight Connector 124">
                  <a:extLst>
                    <a:ext uri="{FF2B5EF4-FFF2-40B4-BE49-F238E27FC236}">
                      <a16:creationId xmlns:a16="http://schemas.microsoft.com/office/drawing/2014/main" id="{1ECB2D36-1506-6B4E-BB1C-D0270C069534}"/>
                    </a:ext>
                  </a:extLst>
                </p:cNvPr>
                <p:cNvCxnSpPr/>
                <p:nvPr/>
              </p:nvCxnSpPr>
              <p:spPr bwMode="auto">
                <a:xfrm flipH="1">
                  <a:off x="6404172" y="4857747"/>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6" name="Straight Connector 125">
                  <a:extLst>
                    <a:ext uri="{FF2B5EF4-FFF2-40B4-BE49-F238E27FC236}">
                      <a16:creationId xmlns:a16="http://schemas.microsoft.com/office/drawing/2014/main" id="{7FF98E71-CDEE-4C48-9E66-4F578AD81E34}"/>
                    </a:ext>
                  </a:extLst>
                </p:cNvPr>
                <p:cNvCxnSpPr/>
                <p:nvPr/>
              </p:nvCxnSpPr>
              <p:spPr bwMode="auto">
                <a:xfrm rot="10800000">
                  <a:off x="6404172" y="1120530"/>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7" name="Straight Connector 126">
                  <a:extLst>
                    <a:ext uri="{FF2B5EF4-FFF2-40B4-BE49-F238E27FC236}">
                      <a16:creationId xmlns:a16="http://schemas.microsoft.com/office/drawing/2014/main" id="{6D0ED4CB-7897-8640-840A-F0AFB8D8F4AF}"/>
                    </a:ext>
                  </a:extLst>
                </p:cNvPr>
                <p:cNvCxnSpPr/>
                <p:nvPr/>
              </p:nvCxnSpPr>
              <p:spPr bwMode="auto">
                <a:xfrm>
                  <a:off x="6677002" y="1111518"/>
                  <a:ext cx="0" cy="3746229"/>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21" name="Group 120">
                <a:extLst>
                  <a:ext uri="{FF2B5EF4-FFF2-40B4-BE49-F238E27FC236}">
                    <a16:creationId xmlns:a16="http://schemas.microsoft.com/office/drawing/2014/main" id="{A9C564FF-7BB4-5D4A-B04E-194EE27EA7A8}"/>
                  </a:ext>
                </a:extLst>
              </p:cNvPr>
              <p:cNvGrpSpPr/>
              <p:nvPr/>
            </p:nvGrpSpPr>
            <p:grpSpPr>
              <a:xfrm>
                <a:off x="2897896" y="4073639"/>
                <a:ext cx="279870" cy="3746229"/>
                <a:chOff x="2310970" y="1111518"/>
                <a:chExt cx="279870" cy="3746229"/>
              </a:xfrm>
            </p:grpSpPr>
            <p:cxnSp>
              <p:nvCxnSpPr>
                <p:cNvPr id="122" name="Straight Connector 121">
                  <a:extLst>
                    <a:ext uri="{FF2B5EF4-FFF2-40B4-BE49-F238E27FC236}">
                      <a16:creationId xmlns:a16="http://schemas.microsoft.com/office/drawing/2014/main" id="{293BE5BB-C373-6A42-BC42-1C13B079230F}"/>
                    </a:ext>
                  </a:extLst>
                </p:cNvPr>
                <p:cNvCxnSpPr/>
                <p:nvPr/>
              </p:nvCxnSpPr>
              <p:spPr bwMode="auto">
                <a:xfrm>
                  <a:off x="2318240" y="1111518"/>
                  <a:ext cx="0" cy="3746229"/>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3" name="Straight Connector 122">
                  <a:extLst>
                    <a:ext uri="{FF2B5EF4-FFF2-40B4-BE49-F238E27FC236}">
                      <a16:creationId xmlns:a16="http://schemas.microsoft.com/office/drawing/2014/main" id="{D0AC93E0-05D0-7B4E-8D9D-01721BB66C8C}"/>
                    </a:ext>
                  </a:extLst>
                </p:cNvPr>
                <p:cNvCxnSpPr/>
                <p:nvPr/>
              </p:nvCxnSpPr>
              <p:spPr bwMode="auto">
                <a:xfrm flipH="1">
                  <a:off x="2310970" y="4857747"/>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24" name="Straight Connector 123">
                  <a:extLst>
                    <a:ext uri="{FF2B5EF4-FFF2-40B4-BE49-F238E27FC236}">
                      <a16:creationId xmlns:a16="http://schemas.microsoft.com/office/drawing/2014/main" id="{EE5E0FC4-4AB4-4848-A120-D3F933E43327}"/>
                    </a:ext>
                  </a:extLst>
                </p:cNvPr>
                <p:cNvCxnSpPr/>
                <p:nvPr/>
              </p:nvCxnSpPr>
              <p:spPr bwMode="auto">
                <a:xfrm rot="10800000">
                  <a:off x="2310970" y="1120530"/>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grpSp>
      <p:grpSp>
        <p:nvGrpSpPr>
          <p:cNvPr id="48" name="Group 47">
            <a:extLst>
              <a:ext uri="{FF2B5EF4-FFF2-40B4-BE49-F238E27FC236}">
                <a16:creationId xmlns:a16="http://schemas.microsoft.com/office/drawing/2014/main" id="{67556A7E-899A-F846-B8DF-D2961AE8E4FE}"/>
              </a:ext>
            </a:extLst>
          </p:cNvPr>
          <p:cNvGrpSpPr/>
          <p:nvPr/>
        </p:nvGrpSpPr>
        <p:grpSpPr>
          <a:xfrm>
            <a:off x="5909279" y="1946132"/>
            <a:ext cx="5945877" cy="3938539"/>
            <a:chOff x="4431959" y="1459599"/>
            <a:chExt cx="4459408" cy="2953904"/>
          </a:xfrm>
        </p:grpSpPr>
        <p:sp>
          <p:nvSpPr>
            <p:cNvPr id="33" name="Rectangle 32">
              <a:extLst>
                <a:ext uri="{FF2B5EF4-FFF2-40B4-BE49-F238E27FC236}">
                  <a16:creationId xmlns:a16="http://schemas.microsoft.com/office/drawing/2014/main" id="{163921F2-2B95-1F4C-87E9-6DBD6689C599}"/>
                </a:ext>
              </a:extLst>
            </p:cNvPr>
            <p:cNvSpPr/>
            <p:nvPr/>
          </p:nvSpPr>
          <p:spPr bwMode="auto">
            <a:xfrm>
              <a:off x="4431959" y="2581870"/>
              <a:ext cx="987515" cy="275600"/>
            </a:xfrm>
            <a:prstGeom prst="rect">
              <a:avLst/>
            </a:prstGeom>
            <a:noFill/>
            <a:ln w="28575" cap="flat" cmpd="sng" algn="ctr">
              <a:solidFill>
                <a:srgbClr val="FA4616"/>
              </a:solidFill>
              <a:prstDash val="solid"/>
              <a:round/>
              <a:headEnd type="none" w="med" len="med"/>
              <a:tailEnd type="none" w="med" len="med"/>
            </a:ln>
            <a:effectLst/>
          </p:spPr>
          <p:txBody>
            <a:bodyPr vert="horz" wrap="square" lIns="121912" tIns="60957" rIns="121912" bIns="60957" numCol="1" rtlCol="0" anchor="t" anchorCtr="0" compatLnSpc="1">
              <a:prstTxWarp prst="textNoShape">
                <a:avLst/>
              </a:prstTxWarp>
            </a:bodyPr>
            <a:lstStyle/>
            <a:p>
              <a:pPr defTabSz="1219170" fontAlgn="base">
                <a:spcBef>
                  <a:spcPct val="0"/>
                </a:spcBef>
                <a:spcAft>
                  <a:spcPts val="600"/>
                </a:spcAft>
                <a:buClr>
                  <a:srgbClr val="55555A"/>
                </a:buClr>
                <a:defRPr/>
              </a:pPr>
              <a:endParaRPr lang="en-US" sz="2400" b="1" kern="0" err="1">
                <a:solidFill>
                  <a:srgbClr val="FFFFFF"/>
                </a:solidFill>
                <a:latin typeface="Arial"/>
                <a:ea typeface="ＭＳ Ｐゴシック"/>
                <a:cs typeface="Arial"/>
              </a:endParaRPr>
            </a:p>
          </p:txBody>
        </p:sp>
        <p:grpSp>
          <p:nvGrpSpPr>
            <p:cNvPr id="10" name="Group 9">
              <a:extLst>
                <a:ext uri="{FF2B5EF4-FFF2-40B4-BE49-F238E27FC236}">
                  <a16:creationId xmlns:a16="http://schemas.microsoft.com/office/drawing/2014/main" id="{B6BD9155-16A4-FE48-909E-9F0063FA716C}"/>
                </a:ext>
              </a:extLst>
            </p:cNvPr>
            <p:cNvGrpSpPr/>
            <p:nvPr/>
          </p:nvGrpSpPr>
          <p:grpSpPr>
            <a:xfrm>
              <a:off x="5579220" y="1459599"/>
              <a:ext cx="3312147" cy="2953904"/>
              <a:chOff x="2890626" y="8374103"/>
              <a:chExt cx="4179854" cy="3727760"/>
            </a:xfrm>
          </p:grpSpPr>
          <p:grpSp>
            <p:nvGrpSpPr>
              <p:cNvPr id="149" name="Group 148">
                <a:extLst>
                  <a:ext uri="{FF2B5EF4-FFF2-40B4-BE49-F238E27FC236}">
                    <a16:creationId xmlns:a16="http://schemas.microsoft.com/office/drawing/2014/main" id="{D5559B79-EF6F-2A42-B238-C956A6BD979E}"/>
                  </a:ext>
                </a:extLst>
              </p:cNvPr>
              <p:cNvGrpSpPr/>
              <p:nvPr/>
            </p:nvGrpSpPr>
            <p:grpSpPr>
              <a:xfrm>
                <a:off x="2890626" y="8374103"/>
                <a:ext cx="279870" cy="3727760"/>
                <a:chOff x="2310970" y="1111518"/>
                <a:chExt cx="279870" cy="3746229"/>
              </a:xfrm>
            </p:grpSpPr>
            <p:cxnSp>
              <p:nvCxnSpPr>
                <p:cNvPr id="155" name="Straight Connector 154">
                  <a:extLst>
                    <a:ext uri="{FF2B5EF4-FFF2-40B4-BE49-F238E27FC236}">
                      <a16:creationId xmlns:a16="http://schemas.microsoft.com/office/drawing/2014/main" id="{1C306452-CE9B-9C44-A0D7-1108A87EEE5E}"/>
                    </a:ext>
                  </a:extLst>
                </p:cNvPr>
                <p:cNvCxnSpPr/>
                <p:nvPr/>
              </p:nvCxnSpPr>
              <p:spPr bwMode="auto">
                <a:xfrm>
                  <a:off x="2318240" y="1111518"/>
                  <a:ext cx="0" cy="3746229"/>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6" name="Straight Connector 155">
                  <a:extLst>
                    <a:ext uri="{FF2B5EF4-FFF2-40B4-BE49-F238E27FC236}">
                      <a16:creationId xmlns:a16="http://schemas.microsoft.com/office/drawing/2014/main" id="{6F3876B0-CFAC-CC4F-8869-028016FB72D0}"/>
                    </a:ext>
                  </a:extLst>
                </p:cNvPr>
                <p:cNvCxnSpPr/>
                <p:nvPr/>
              </p:nvCxnSpPr>
              <p:spPr bwMode="auto">
                <a:xfrm flipH="1">
                  <a:off x="2310970" y="4857747"/>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7" name="Straight Connector 156">
                  <a:extLst>
                    <a:ext uri="{FF2B5EF4-FFF2-40B4-BE49-F238E27FC236}">
                      <a16:creationId xmlns:a16="http://schemas.microsoft.com/office/drawing/2014/main" id="{B9B2B9DE-1C68-A24A-933B-21CD9CA86ECC}"/>
                    </a:ext>
                  </a:extLst>
                </p:cNvPr>
                <p:cNvCxnSpPr/>
                <p:nvPr/>
              </p:nvCxnSpPr>
              <p:spPr bwMode="auto">
                <a:xfrm rot="10800000">
                  <a:off x="2310970" y="1120530"/>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0" name="Group 149">
                <a:extLst>
                  <a:ext uri="{FF2B5EF4-FFF2-40B4-BE49-F238E27FC236}">
                    <a16:creationId xmlns:a16="http://schemas.microsoft.com/office/drawing/2014/main" id="{D515B0C7-F473-174C-A29D-D2F02521748A}"/>
                  </a:ext>
                </a:extLst>
              </p:cNvPr>
              <p:cNvGrpSpPr/>
              <p:nvPr/>
            </p:nvGrpSpPr>
            <p:grpSpPr>
              <a:xfrm>
                <a:off x="6790610" y="8374103"/>
                <a:ext cx="279870" cy="3727760"/>
                <a:chOff x="6404172" y="1111518"/>
                <a:chExt cx="279870" cy="3746229"/>
              </a:xfrm>
            </p:grpSpPr>
            <p:cxnSp>
              <p:nvCxnSpPr>
                <p:cNvPr id="152" name="Straight Connector 151">
                  <a:extLst>
                    <a:ext uri="{FF2B5EF4-FFF2-40B4-BE49-F238E27FC236}">
                      <a16:creationId xmlns:a16="http://schemas.microsoft.com/office/drawing/2014/main" id="{203757C2-7EDD-C043-B88A-84DDAC02E343}"/>
                    </a:ext>
                  </a:extLst>
                </p:cNvPr>
                <p:cNvCxnSpPr/>
                <p:nvPr/>
              </p:nvCxnSpPr>
              <p:spPr bwMode="auto">
                <a:xfrm flipH="1">
                  <a:off x="6404172" y="4857747"/>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3" name="Straight Connector 152">
                  <a:extLst>
                    <a:ext uri="{FF2B5EF4-FFF2-40B4-BE49-F238E27FC236}">
                      <a16:creationId xmlns:a16="http://schemas.microsoft.com/office/drawing/2014/main" id="{71789BBC-2ACB-9F4F-890F-4027CD145A7B}"/>
                    </a:ext>
                  </a:extLst>
                </p:cNvPr>
                <p:cNvCxnSpPr/>
                <p:nvPr/>
              </p:nvCxnSpPr>
              <p:spPr bwMode="auto">
                <a:xfrm rot="10800000">
                  <a:off x="6404172" y="1120530"/>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54" name="Straight Connector 153">
                  <a:extLst>
                    <a:ext uri="{FF2B5EF4-FFF2-40B4-BE49-F238E27FC236}">
                      <a16:creationId xmlns:a16="http://schemas.microsoft.com/office/drawing/2014/main" id="{F7D52F96-F2C3-1041-AAB5-D7A65F05B4C4}"/>
                    </a:ext>
                  </a:extLst>
                </p:cNvPr>
                <p:cNvCxnSpPr/>
                <p:nvPr/>
              </p:nvCxnSpPr>
              <p:spPr bwMode="auto">
                <a:xfrm>
                  <a:off x="6677002" y="1111518"/>
                  <a:ext cx="0" cy="3746229"/>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51" name="Picture 150">
                <a:extLst>
                  <a:ext uri="{FF2B5EF4-FFF2-40B4-BE49-F238E27FC236}">
                    <a16:creationId xmlns:a16="http://schemas.microsoft.com/office/drawing/2014/main" id="{5A1C79C8-C530-504E-A650-95EBF13538E8}"/>
                  </a:ext>
                </a:extLst>
              </p:cNvPr>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2997930" y="8503111"/>
                <a:ext cx="3967672" cy="3481992"/>
              </a:xfrm>
              <a:prstGeom prst="rect">
                <a:avLst/>
              </a:prstGeom>
            </p:spPr>
          </p:pic>
        </p:grpSp>
      </p:grpSp>
      <p:grpSp>
        <p:nvGrpSpPr>
          <p:cNvPr id="50" name="Group 49">
            <a:extLst>
              <a:ext uri="{FF2B5EF4-FFF2-40B4-BE49-F238E27FC236}">
                <a16:creationId xmlns:a16="http://schemas.microsoft.com/office/drawing/2014/main" id="{A4EC2CD4-A56B-7249-84B7-5FC1B69DA8E9}"/>
              </a:ext>
            </a:extLst>
          </p:cNvPr>
          <p:cNvGrpSpPr/>
          <p:nvPr/>
        </p:nvGrpSpPr>
        <p:grpSpPr>
          <a:xfrm>
            <a:off x="2321750" y="1942905"/>
            <a:ext cx="9497344" cy="4072047"/>
            <a:chOff x="1759054" y="1469156"/>
            <a:chExt cx="7123008" cy="3054035"/>
          </a:xfrm>
        </p:grpSpPr>
        <p:grpSp>
          <p:nvGrpSpPr>
            <p:cNvPr id="23" name="Group 22">
              <a:extLst>
                <a:ext uri="{FF2B5EF4-FFF2-40B4-BE49-F238E27FC236}">
                  <a16:creationId xmlns:a16="http://schemas.microsoft.com/office/drawing/2014/main" id="{ED5BECAA-8F78-6547-AB95-BBA25F62F083}"/>
                </a:ext>
              </a:extLst>
            </p:cNvPr>
            <p:cNvGrpSpPr/>
            <p:nvPr/>
          </p:nvGrpSpPr>
          <p:grpSpPr>
            <a:xfrm>
              <a:off x="1759054" y="3518809"/>
              <a:ext cx="3077480" cy="1004382"/>
              <a:chOff x="1759054" y="3518809"/>
              <a:chExt cx="3077480" cy="1004382"/>
            </a:xfrm>
          </p:grpSpPr>
          <p:cxnSp>
            <p:nvCxnSpPr>
              <p:cNvPr id="43" name="Straight Connector 42">
                <a:extLst>
                  <a:ext uri="{FF2B5EF4-FFF2-40B4-BE49-F238E27FC236}">
                    <a16:creationId xmlns:a16="http://schemas.microsoft.com/office/drawing/2014/main" id="{A484DD33-7FEA-964E-AA7C-0BFABA99A634}"/>
                  </a:ext>
                </a:extLst>
              </p:cNvPr>
              <p:cNvCxnSpPr/>
              <p:nvPr/>
            </p:nvCxnSpPr>
            <p:spPr bwMode="auto">
              <a:xfrm>
                <a:off x="4835455" y="3518809"/>
                <a:ext cx="0" cy="1004382"/>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2" name="Straight Connector 41">
                <a:extLst>
                  <a:ext uri="{FF2B5EF4-FFF2-40B4-BE49-F238E27FC236}">
                    <a16:creationId xmlns:a16="http://schemas.microsoft.com/office/drawing/2014/main" id="{17F6F45B-AB63-EF47-B575-E094CAA6BA54}"/>
                  </a:ext>
                </a:extLst>
              </p:cNvPr>
              <p:cNvCxnSpPr/>
              <p:nvPr/>
            </p:nvCxnSpPr>
            <p:spPr bwMode="auto">
              <a:xfrm>
                <a:off x="4106855" y="3518809"/>
                <a:ext cx="728600" cy="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4" name="Straight Connector 43">
                <a:extLst>
                  <a:ext uri="{FF2B5EF4-FFF2-40B4-BE49-F238E27FC236}">
                    <a16:creationId xmlns:a16="http://schemas.microsoft.com/office/drawing/2014/main" id="{CC8EFE99-EB48-D64E-9875-4EB10F1D7104}"/>
                  </a:ext>
                </a:extLst>
              </p:cNvPr>
              <p:cNvCxnSpPr/>
              <p:nvPr/>
            </p:nvCxnSpPr>
            <p:spPr bwMode="auto">
              <a:xfrm>
                <a:off x="1759054" y="4512829"/>
                <a:ext cx="3077480" cy="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5" name="Straight Connector 44">
                <a:extLst>
                  <a:ext uri="{FF2B5EF4-FFF2-40B4-BE49-F238E27FC236}">
                    <a16:creationId xmlns:a16="http://schemas.microsoft.com/office/drawing/2014/main" id="{81FD82B3-AA48-D944-B34C-728A6FA39530}"/>
                  </a:ext>
                </a:extLst>
              </p:cNvPr>
              <p:cNvCxnSpPr/>
              <p:nvPr/>
            </p:nvCxnSpPr>
            <p:spPr bwMode="auto">
              <a:xfrm>
                <a:off x="4113055" y="3518809"/>
                <a:ext cx="0" cy="34030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47" name="Straight Connector 46">
                <a:extLst>
                  <a:ext uri="{FF2B5EF4-FFF2-40B4-BE49-F238E27FC236}">
                    <a16:creationId xmlns:a16="http://schemas.microsoft.com/office/drawing/2014/main" id="{46BEC252-45DD-2C4A-8608-F9C2F42DFCA0}"/>
                  </a:ext>
                </a:extLst>
              </p:cNvPr>
              <p:cNvCxnSpPr/>
              <p:nvPr/>
            </p:nvCxnSpPr>
            <p:spPr bwMode="auto">
              <a:xfrm>
                <a:off x="1759054" y="3856362"/>
                <a:ext cx="2365670" cy="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51" name="Straight Connector 50">
                <a:extLst>
                  <a:ext uri="{FF2B5EF4-FFF2-40B4-BE49-F238E27FC236}">
                    <a16:creationId xmlns:a16="http://schemas.microsoft.com/office/drawing/2014/main" id="{28BB281E-862B-7645-A792-266D063173DE}"/>
                  </a:ext>
                </a:extLst>
              </p:cNvPr>
              <p:cNvCxnSpPr/>
              <p:nvPr/>
            </p:nvCxnSpPr>
            <p:spPr bwMode="auto">
              <a:xfrm>
                <a:off x="1765885" y="3844730"/>
                <a:ext cx="0" cy="678460"/>
              </a:xfrm>
              <a:prstGeom prst="line">
                <a:avLst/>
              </a:prstGeom>
              <a:solidFill>
                <a:schemeClr val="accent1"/>
              </a:solidFill>
              <a:ln w="28575" cap="flat" cmpd="sng" algn="ctr">
                <a:solidFill>
                  <a:srgbClr val="FA4616"/>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5" name="Group 14">
              <a:extLst>
                <a:ext uri="{FF2B5EF4-FFF2-40B4-BE49-F238E27FC236}">
                  <a16:creationId xmlns:a16="http://schemas.microsoft.com/office/drawing/2014/main" id="{2ED43840-AB28-5A4B-9102-CCB97CCB066C}"/>
                </a:ext>
              </a:extLst>
            </p:cNvPr>
            <p:cNvGrpSpPr/>
            <p:nvPr/>
          </p:nvGrpSpPr>
          <p:grpSpPr>
            <a:xfrm>
              <a:off x="5577601" y="1469156"/>
              <a:ext cx="3304461" cy="2968539"/>
              <a:chOff x="2890626" y="3400615"/>
              <a:chExt cx="4170155" cy="3746229"/>
            </a:xfrm>
          </p:grpSpPr>
          <p:grpSp>
            <p:nvGrpSpPr>
              <p:cNvPr id="109" name="Group 108">
                <a:extLst>
                  <a:ext uri="{FF2B5EF4-FFF2-40B4-BE49-F238E27FC236}">
                    <a16:creationId xmlns:a16="http://schemas.microsoft.com/office/drawing/2014/main" id="{262EBF55-7D33-6C4D-975F-24FD0E1F83E7}"/>
                  </a:ext>
                </a:extLst>
              </p:cNvPr>
              <p:cNvGrpSpPr/>
              <p:nvPr/>
            </p:nvGrpSpPr>
            <p:grpSpPr>
              <a:xfrm>
                <a:off x="6780911" y="3400615"/>
                <a:ext cx="279870" cy="3746229"/>
                <a:chOff x="6404172" y="1111518"/>
                <a:chExt cx="279870" cy="3746229"/>
              </a:xfrm>
            </p:grpSpPr>
            <p:cxnSp>
              <p:nvCxnSpPr>
                <p:cNvPr id="115" name="Straight Connector 114">
                  <a:extLst>
                    <a:ext uri="{FF2B5EF4-FFF2-40B4-BE49-F238E27FC236}">
                      <a16:creationId xmlns:a16="http://schemas.microsoft.com/office/drawing/2014/main" id="{C8BECF3C-FD74-174F-99A3-A9235083BDA3}"/>
                    </a:ext>
                  </a:extLst>
                </p:cNvPr>
                <p:cNvCxnSpPr/>
                <p:nvPr/>
              </p:nvCxnSpPr>
              <p:spPr bwMode="auto">
                <a:xfrm flipH="1">
                  <a:off x="6404172" y="4857747"/>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6" name="Straight Connector 115">
                  <a:extLst>
                    <a:ext uri="{FF2B5EF4-FFF2-40B4-BE49-F238E27FC236}">
                      <a16:creationId xmlns:a16="http://schemas.microsoft.com/office/drawing/2014/main" id="{E2FDCB7C-2F66-1A4E-8A9A-A9EE7011C809}"/>
                    </a:ext>
                  </a:extLst>
                </p:cNvPr>
                <p:cNvCxnSpPr/>
                <p:nvPr/>
              </p:nvCxnSpPr>
              <p:spPr bwMode="auto">
                <a:xfrm rot="10800000">
                  <a:off x="6404172" y="1120530"/>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7" name="Straight Connector 116">
                  <a:extLst>
                    <a:ext uri="{FF2B5EF4-FFF2-40B4-BE49-F238E27FC236}">
                      <a16:creationId xmlns:a16="http://schemas.microsoft.com/office/drawing/2014/main" id="{DFEDC4A1-924F-9E4E-B469-1BB3F5CABB69}"/>
                    </a:ext>
                  </a:extLst>
                </p:cNvPr>
                <p:cNvCxnSpPr/>
                <p:nvPr/>
              </p:nvCxnSpPr>
              <p:spPr bwMode="auto">
                <a:xfrm>
                  <a:off x="6677002" y="1111518"/>
                  <a:ext cx="0" cy="3746229"/>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grpSp>
            <p:nvGrpSpPr>
              <p:cNvPr id="110" name="Group 109">
                <a:extLst>
                  <a:ext uri="{FF2B5EF4-FFF2-40B4-BE49-F238E27FC236}">
                    <a16:creationId xmlns:a16="http://schemas.microsoft.com/office/drawing/2014/main" id="{E1F5D41C-9AF5-D44C-9365-C65B6E2A410B}"/>
                  </a:ext>
                </a:extLst>
              </p:cNvPr>
              <p:cNvGrpSpPr/>
              <p:nvPr/>
            </p:nvGrpSpPr>
            <p:grpSpPr>
              <a:xfrm>
                <a:off x="2890626" y="3400615"/>
                <a:ext cx="279870" cy="3746229"/>
                <a:chOff x="2310970" y="1111518"/>
                <a:chExt cx="279870" cy="3746229"/>
              </a:xfrm>
            </p:grpSpPr>
            <p:cxnSp>
              <p:nvCxnSpPr>
                <p:cNvPr id="112" name="Straight Connector 111">
                  <a:extLst>
                    <a:ext uri="{FF2B5EF4-FFF2-40B4-BE49-F238E27FC236}">
                      <a16:creationId xmlns:a16="http://schemas.microsoft.com/office/drawing/2014/main" id="{A40B4613-808B-1745-ACD1-C32E1E803CA8}"/>
                    </a:ext>
                  </a:extLst>
                </p:cNvPr>
                <p:cNvCxnSpPr/>
                <p:nvPr/>
              </p:nvCxnSpPr>
              <p:spPr bwMode="auto">
                <a:xfrm>
                  <a:off x="2318240" y="1111518"/>
                  <a:ext cx="0" cy="3746229"/>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3" name="Straight Connector 112">
                  <a:extLst>
                    <a:ext uri="{FF2B5EF4-FFF2-40B4-BE49-F238E27FC236}">
                      <a16:creationId xmlns:a16="http://schemas.microsoft.com/office/drawing/2014/main" id="{942493F3-FC88-874E-9717-B442239CF7FA}"/>
                    </a:ext>
                  </a:extLst>
                </p:cNvPr>
                <p:cNvCxnSpPr/>
                <p:nvPr/>
              </p:nvCxnSpPr>
              <p:spPr bwMode="auto">
                <a:xfrm flipH="1">
                  <a:off x="2310970" y="4857747"/>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4" name="Straight Connector 113">
                  <a:extLst>
                    <a:ext uri="{FF2B5EF4-FFF2-40B4-BE49-F238E27FC236}">
                      <a16:creationId xmlns:a16="http://schemas.microsoft.com/office/drawing/2014/main" id="{83D158B1-2C37-9746-AD18-D22DF6955414}"/>
                    </a:ext>
                  </a:extLst>
                </p:cNvPr>
                <p:cNvCxnSpPr/>
                <p:nvPr/>
              </p:nvCxnSpPr>
              <p:spPr bwMode="auto">
                <a:xfrm rot="10800000">
                  <a:off x="2310970" y="1120530"/>
                  <a:ext cx="279870" cy="0"/>
                </a:xfrm>
                <a:prstGeom prst="line">
                  <a:avLst/>
                </a:prstGeom>
                <a:solidFill>
                  <a:schemeClr val="accent1"/>
                </a:solidFill>
                <a:ln w="28575" cap="flat" cmpd="sng" algn="ctr">
                  <a:solidFill>
                    <a:srgbClr val="0073CD"/>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grpSp>
          <p:pic>
            <p:nvPicPr>
              <p:cNvPr id="111" name="Picture 110">
                <a:extLst>
                  <a:ext uri="{FF2B5EF4-FFF2-40B4-BE49-F238E27FC236}">
                    <a16:creationId xmlns:a16="http://schemas.microsoft.com/office/drawing/2014/main" id="{D28A9967-1B18-8649-9506-EB2FE7229372}"/>
                  </a:ext>
                </a:extLst>
              </p:cNvPr>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3002437" y="3528317"/>
                <a:ext cx="3954954" cy="3493929"/>
              </a:xfrm>
              <a:prstGeom prst="rect">
                <a:avLst/>
              </a:prstGeom>
            </p:spPr>
          </p:pic>
        </p:grpSp>
      </p:grpSp>
      <p:pic>
        <p:nvPicPr>
          <p:cNvPr id="103" name="Picture 102" descr="A picture containing drawing&#10;&#10;Description automatically generated">
            <a:extLst>
              <a:ext uri="{FF2B5EF4-FFF2-40B4-BE49-F238E27FC236}">
                <a16:creationId xmlns:a16="http://schemas.microsoft.com/office/drawing/2014/main" id="{943E0AF7-3C2E-784E-9E60-A17EE85ABE8F}"/>
              </a:ext>
            </a:extLst>
          </p:cNvPr>
          <p:cNvPicPr>
            <a:picLocks noChangeAspect="1"/>
          </p:cNvPicPr>
          <p:nvPr/>
        </p:nvPicPr>
        <p:blipFill rotWithShape="1">
          <a:blip r:embed="rId9" cstate="email">
            <a:extLst>
              <a:ext uri="{28A0092B-C50C-407E-A947-70E740481C1C}">
                <a14:useLocalDpi xmlns:a14="http://schemas.microsoft.com/office/drawing/2010/main"/>
              </a:ext>
            </a:extLst>
          </a:blip>
          <a:srcRect/>
          <a:stretch/>
        </p:blipFill>
        <p:spPr>
          <a:xfrm>
            <a:off x="411526" y="312905"/>
            <a:ext cx="1749172" cy="557001"/>
          </a:xfrm>
          <a:prstGeom prst="rect">
            <a:avLst/>
          </a:prstGeom>
        </p:spPr>
      </p:pic>
      <p:pic>
        <p:nvPicPr>
          <p:cNvPr id="118" name="Picture 117" descr="A picture containing drawing&#10;&#10;Description automatically generated">
            <a:extLst>
              <a:ext uri="{FF2B5EF4-FFF2-40B4-BE49-F238E27FC236}">
                <a16:creationId xmlns:a16="http://schemas.microsoft.com/office/drawing/2014/main" id="{F822AB1D-BFCC-0146-AA1E-2807240D8409}"/>
              </a:ext>
            </a:extLst>
          </p:cNvPr>
          <p:cNvPicPr>
            <a:picLocks noChangeAspect="1"/>
          </p:cNvPicPr>
          <p:nvPr/>
        </p:nvPicPr>
        <p:blipFill rotWithShape="1">
          <a:blip r:embed="rId10" cstate="email">
            <a:extLst>
              <a:ext uri="{28A0092B-C50C-407E-A947-70E740481C1C}">
                <a14:useLocalDpi xmlns:a14="http://schemas.microsoft.com/office/drawing/2010/main"/>
              </a:ext>
            </a:extLst>
          </a:blip>
          <a:srcRect/>
          <a:stretch/>
        </p:blipFill>
        <p:spPr>
          <a:xfrm>
            <a:off x="416074" y="315982"/>
            <a:ext cx="4507201" cy="557001"/>
          </a:xfrm>
          <a:prstGeom prst="rect">
            <a:avLst/>
          </a:prstGeom>
        </p:spPr>
      </p:pic>
    </p:spTree>
    <p:extLst>
      <p:ext uri="{BB962C8B-B14F-4D97-AF65-F5344CB8AC3E}">
        <p14:creationId xmlns:p14="http://schemas.microsoft.com/office/powerpoint/2010/main" val="2156045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xit" presetSubtype="0" fill="hold" nodeType="clickEffect">
                                  <p:stCondLst>
                                    <p:cond delay="0"/>
                                  </p:stCondLst>
                                  <p:childTnLst>
                                    <p:set>
                                      <p:cBhvr>
                                        <p:cTn id="10" dur="1" fill="hold">
                                          <p:stCondLst>
                                            <p:cond delay="0"/>
                                          </p:stCondLst>
                                        </p:cTn>
                                        <p:tgtEl>
                                          <p:spTgt spid="39"/>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nodeType="clickEffect">
                                  <p:stCondLst>
                                    <p:cond delay="0"/>
                                  </p:stCondLst>
                                  <p:childTnLst>
                                    <p:set>
                                      <p:cBhvr>
                                        <p:cTn id="18" dur="1" fill="hold">
                                          <p:stCondLst>
                                            <p:cond delay="0"/>
                                          </p:stCondLst>
                                        </p:cTn>
                                        <p:tgtEl>
                                          <p:spTgt spid="46"/>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48"/>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xit" presetSubtype="0" fill="hold" nodeType="clickEffect">
                                  <p:stCondLst>
                                    <p:cond delay="0"/>
                                  </p:stCondLst>
                                  <p:childTnLst>
                                    <p:set>
                                      <p:cBhvr>
                                        <p:cTn id="26" dur="1" fill="hold">
                                          <p:stCondLst>
                                            <p:cond delay="0"/>
                                          </p:stCondLst>
                                        </p:cTn>
                                        <p:tgtEl>
                                          <p:spTgt spid="48"/>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EE7E51364CDAF48BFA8F72B122B6752" ma:contentTypeVersion="14" ma:contentTypeDescription="Create a new document." ma:contentTypeScope="" ma:versionID="ee9396e3b01a797562c9c8ccb797115a">
  <xsd:schema xmlns:xsd="http://www.w3.org/2001/XMLSchema" xmlns:xs="http://www.w3.org/2001/XMLSchema" xmlns:p="http://schemas.microsoft.com/office/2006/metadata/properties" xmlns:ns3="7ec5484a-628e-40d1-8982-92325c165b0f" xmlns:ns4="6221adfa-a320-4a02-9c7a-69923587712b" targetNamespace="http://schemas.microsoft.com/office/2006/metadata/properties" ma:root="true" ma:fieldsID="53e1dd70056a861dc982af7b2c49db32" ns3:_="" ns4:_="">
    <xsd:import namespace="7ec5484a-628e-40d1-8982-92325c165b0f"/>
    <xsd:import namespace="6221adfa-a320-4a02-9c7a-69923587712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KeyPoints" minOccurs="0"/>
                <xsd:element ref="ns4:MediaServiceKeyPoints" minOccurs="0"/>
                <xsd:element ref="ns4:MediaServiceAutoTags" minOccurs="0"/>
                <xsd:element ref="ns4:MediaServiceOCR" minOccurs="0"/>
                <xsd:element ref="ns4:MediaServiceGenerationTime" minOccurs="0"/>
                <xsd:element ref="ns4:MediaServiceEventHashCode" minOccurs="0"/>
                <xsd:element ref="ns4:MediaServiceDateTaken" minOccurs="0"/>
                <xsd:element ref="ns4:MediaServiceLocation"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ec5484a-628e-40d1-8982-92325c165b0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SharingHintHash" ma:index="10" nillable="true" ma:displayName="Sharing Hint Hash"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221adfa-a320-4a02-9c7a-69923587712b" elementFormDefault="qualified">
    <xsd:import namespace="http://schemas.microsoft.com/office/2006/documentManagement/types"/>
    <xsd:import namespace="http://schemas.microsoft.com/office/infopath/2007/PartnerControls"/>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AutoKeyPoints" ma:index="13" nillable="true" ma:displayName="MediaServiceAutoKeyPoints" ma:hidden="true" ma:internalName="MediaServiceAutoKeyPoints" ma:readOnly="true">
      <xsd:simpleType>
        <xsd:restriction base="dms:Note"/>
      </xsd:simpleType>
    </xsd:element>
    <xsd:element name="MediaServiceKeyPoints" ma:index="14" nillable="true" ma:displayName="KeyPoints" ma:internalName="MediaServiceKeyPoints" ma:readOnly="true">
      <xsd:simpleType>
        <xsd:restriction base="dms:Note">
          <xsd:maxLength value="255"/>
        </xsd:restriction>
      </xsd:simpleType>
    </xsd:element>
    <xsd:element name="MediaServiceAutoTags" ma:index="15" nillable="true" ma:displayName="Tags" ma:internalName="MediaServiceAutoTags" ma:readOnly="true">
      <xsd:simpleType>
        <xsd:restriction base="dms:Text"/>
      </xsd:simpleType>
    </xsd:element>
    <xsd:element name="MediaServiceOCR" ma:index="16" nillable="true" ma:displayName="Extracted Text" ma:internalName="MediaServiceOCR" ma:readOnly="true">
      <xsd:simpleType>
        <xsd:restriction base="dms:Note">
          <xsd:maxLength value="255"/>
        </xsd:restrictio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DateTaken" ma:index="19" nillable="true" ma:displayName="MediaServiceDateTaken" ma:hidden="true" ma:internalName="MediaServiceDateTaken" ma:readOnly="true">
      <xsd:simpleType>
        <xsd:restriction base="dms:Text"/>
      </xsd:simpleType>
    </xsd:element>
    <xsd:element name="MediaServiceLocation" ma:index="20" nillable="true" ma:displayName="Location" ma:internalName="MediaServiceLocation" ma:readOnly="true">
      <xsd:simpleType>
        <xsd:restriction base="dms:Text"/>
      </xsd:simpleType>
    </xsd:element>
    <xsd:element name="MediaLengthInSeconds" ma:index="21"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8FE95FA-D4A3-4F79-9E10-3B6BD20F64E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ec5484a-628e-40d1-8982-92325c165b0f"/>
    <ds:schemaRef ds:uri="6221adfa-a320-4a02-9c7a-69923587712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1881E749-E9F4-41D8-9E5E-159D3ED83060}">
  <ds:schemaRefs>
    <ds:schemaRef ds:uri="http://schemas.microsoft.com/office/2006/metadata/properties"/>
    <ds:schemaRef ds:uri="http://schemas.microsoft.com/office/infopath/2007/PartnerControls"/>
  </ds:schemaRefs>
</ds:datastoreItem>
</file>

<file path=customXml/itemProps3.xml><?xml version="1.0" encoding="utf-8"?>
<ds:datastoreItem xmlns:ds="http://schemas.openxmlformats.org/officeDocument/2006/customXml" ds:itemID="{C74C9E40-3005-4D21-BF80-017B51D1A28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1732</Words>
  <Application>Microsoft Office PowerPoint</Application>
  <PresentationFormat>Widescreen</PresentationFormat>
  <Paragraphs>192</Paragraphs>
  <Slides>15</Slides>
  <Notes>4</Notes>
  <HiddenSlides>2</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15</vt:i4>
      </vt:variant>
    </vt:vector>
  </HeadingPairs>
  <TitlesOfParts>
    <vt:vector size="23" baseType="lpstr">
      <vt:lpstr>Arial</vt:lpstr>
      <vt:lpstr>Arial Narrow</vt:lpstr>
      <vt:lpstr>Calibri</vt:lpstr>
      <vt:lpstr>Calibri Light</vt:lpstr>
      <vt:lpstr>Helvetica Neue</vt:lpstr>
      <vt:lpstr>Helvetica Neue Thin</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Mitchell, Lloyd</dc:creator>
  <cp:lastModifiedBy>Mitchell, Lloyd</cp:lastModifiedBy>
  <cp:revision>4</cp:revision>
  <dcterms:created xsi:type="dcterms:W3CDTF">2021-08-27T12:08:20Z</dcterms:created>
  <dcterms:modified xsi:type="dcterms:W3CDTF">2021-10-21T08:41:26Z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0x0101004EE7E51364CDAF48BFA8F72B122B6752</vt:lpwstr>
  </property>
</Properties>
</file>