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4"/>
  </p:notesMasterIdLst>
  <p:handoutMasterIdLst>
    <p:handoutMasterId r:id="rId15"/>
  </p:handoutMasterIdLst>
  <p:sldIdLst>
    <p:sldId id="256" r:id="rId2"/>
    <p:sldId id="1801" r:id="rId3"/>
    <p:sldId id="1810" r:id="rId4"/>
    <p:sldId id="1802" r:id="rId5"/>
    <p:sldId id="1811" r:id="rId6"/>
    <p:sldId id="1803" r:id="rId7"/>
    <p:sldId id="1804" r:id="rId8"/>
    <p:sldId id="1805" r:id="rId9"/>
    <p:sldId id="1812" r:id="rId10"/>
    <p:sldId id="1813" r:id="rId11"/>
    <p:sldId id="1808" r:id="rId12"/>
    <p:sldId id="1809" r:id="rId13"/>
  </p:sldIdLst>
  <p:sldSz cx="12192000" cy="6858000"/>
  <p:notesSz cx="6858000" cy="9144000"/>
  <p:embeddedFontLst>
    <p:embeddedFont>
      <p:font typeface="Open Sans" panose="020B0606030504020204" pitchFamily="34" charset="0"/>
      <p:regular r:id="rId16"/>
      <p:bold r:id="rId17"/>
      <p:italic r:id="rId18"/>
      <p:boldItalic r:id="rId19"/>
    </p:embeddedFont>
    <p:embeddedFont>
      <p:font typeface="Open Sans bold" panose="020B0806030504020204" pitchFamily="34" charset="0"/>
      <p:regular r:id="rId20"/>
      <p:bold r:id="rId21"/>
      <p:italic r:id="rId22"/>
      <p:boldItalic r:id="rId23"/>
    </p:embeddedFont>
    <p:embeddedFont>
      <p:font typeface="Open Sans Light" panose="020B030603050402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a:srgbClr val="3366FF"/>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7176" autoAdjust="0"/>
  </p:normalViewPr>
  <p:slideViewPr>
    <p:cSldViewPr snapToGrid="0" showGuides="1">
      <p:cViewPr varScale="1">
        <p:scale>
          <a:sx n="117" d="100"/>
          <a:sy n="117" d="100"/>
        </p:scale>
        <p:origin x="90" y="396"/>
      </p:cViewPr>
      <p:guideLst/>
    </p:cSldViewPr>
  </p:slideViewPr>
  <p:notesTextViewPr>
    <p:cViewPr>
      <p:scale>
        <a:sx n="85" d="100"/>
        <a:sy n="85" d="100"/>
      </p:scale>
      <p:origin x="0" y="0"/>
    </p:cViewPr>
  </p:notesTextViewPr>
  <p:notesViewPr>
    <p:cSldViewPr snapToGrid="0" showGuides="1">
      <p:cViewPr varScale="1">
        <p:scale>
          <a:sx n="84" d="100"/>
          <a:sy n="84" d="100"/>
        </p:scale>
        <p:origin x="275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12/1/2021</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12/1/2021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a:p>
        </p:txBody>
      </p:sp>
    </p:spTree>
    <p:extLst>
      <p:ext uri="{BB962C8B-B14F-4D97-AF65-F5344CB8AC3E}">
        <p14:creationId xmlns:p14="http://schemas.microsoft.com/office/powerpoint/2010/main" val="3850189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2588669" y="6296999"/>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56087"/>
            <a:ext cx="4710777"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287993" y="6307251"/>
            <a:ext cx="5642358" cy="491225"/>
          </a:xfrm>
          <a:prstGeom prst="rect">
            <a:avLst/>
          </a:prstGeom>
          <a:noFill/>
        </p:spPr>
        <p:txBody>
          <a:bodyPr wrap="square" rtlCol="0">
            <a:spAutoFit/>
          </a:bodyPr>
          <a:lstStyle/>
          <a:p>
            <a:pPr algn="r">
              <a:lnSpc>
                <a:spcPct val="110000"/>
              </a:lnSpc>
            </a:pPr>
            <a:r>
              <a:rPr lang="en-US" sz="800" b="0" i="0" kern="1200" dirty="0">
                <a:solidFill>
                  <a:schemeClr val="bg2">
                    <a:lumMod val="50000"/>
                  </a:schemeClr>
                </a:solidFill>
                <a:effectLst/>
                <a:latin typeface="Open Sans" panose="020B0606030504020204" pitchFamily="34" charset="0"/>
                <a:ea typeface="+mn-ea"/>
                <a:cs typeface="+mn-cs"/>
              </a:rPr>
              <a:t>Sandia National Laboratories is a </a:t>
            </a:r>
            <a:r>
              <a:rPr lang="en-US" sz="800" b="0" i="0" kern="1200" dirty="0" err="1">
                <a:solidFill>
                  <a:schemeClr val="bg2">
                    <a:lumMod val="50000"/>
                  </a:schemeClr>
                </a:solidFill>
                <a:effectLst/>
                <a:latin typeface="Open Sans" panose="020B0606030504020204" pitchFamily="34" charset="0"/>
                <a:ea typeface="+mn-ea"/>
                <a:cs typeface="+mn-cs"/>
              </a:rPr>
              <a:t>multimission</a:t>
            </a:r>
            <a:r>
              <a:rPr lang="en-US" sz="800" b="0" i="0" kern="1200" dirty="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0" dirty="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1809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dirty="0"/>
              <a:t>CLICK TO ADD 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dirty="0"/>
              <a:t>CLICK TO ADD 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p:txBody>
          <a:bodyPr/>
          <a:lstStyle/>
          <a:p>
            <a:r>
              <a:rPr lang="en-US" dirty="0"/>
              <a:t>TITLE AND CONTENT - Click to add title</a:t>
            </a:r>
          </a:p>
        </p:txBody>
      </p:sp>
      <p:sp>
        <p:nvSpPr>
          <p:cNvPr id="3" name="Slide Number Placeholder 2">
            <a:extLst>
              <a:ext uri="{FF2B5EF4-FFF2-40B4-BE49-F238E27FC236}">
                <a16:creationId xmlns:a16="http://schemas.microsoft.com/office/drawing/2014/main" id="{87D4B9F0-F682-C847-A4A4-C8832F0065E1}"/>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647700" y="1409700"/>
            <a:ext cx="11049000" cy="461010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DOUBLE CONTENT - 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5">
            <a:extLst>
              <a:ext uri="{FF2B5EF4-FFF2-40B4-BE49-F238E27FC236}">
                <a16:creationId xmlns:a16="http://schemas.microsoft.com/office/drawing/2014/main" id="{1CF5FC13-FF8A-8C4E-BA9B-B1FED8AA82E4}"/>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ONLY - CLICK TO ADD TITLE</a:t>
            </a:r>
          </a:p>
        </p:txBody>
      </p:sp>
      <p:sp>
        <p:nvSpPr>
          <p:cNvPr id="5" name="Slide Number Placeholder 5">
            <a:extLst>
              <a:ext uri="{FF2B5EF4-FFF2-40B4-BE49-F238E27FC236}">
                <a16:creationId xmlns:a16="http://schemas.microsoft.com/office/drawing/2014/main" id="{6E97028B-705D-5846-9BF6-441624A3FB9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71B262-AC2E-494D-B366-04431A29FCBF}"/>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61257"/>
            <a:ext cx="10096500" cy="774779"/>
          </a:xfrm>
          <a:prstGeom prst="rect">
            <a:avLst/>
          </a:prstGeom>
        </p:spPr>
        <p:txBody>
          <a:bodyPr vert="horz" lIns="0" tIns="0" rIns="0" bIns="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654222" y="1429233"/>
            <a:ext cx="11042478" cy="45905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7C06173-326E-C842-95A0-26D69A4B9AF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63" r:id="rId4"/>
    <p:sldLayoutId id="2147483760" r:id="rId5"/>
    <p:sldLayoutId id="2147483761" r:id="rId6"/>
    <p:sldLayoutId id="214748376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tiff"/><Relationship Id="rId1" Type="http://schemas.openxmlformats.org/officeDocument/2006/relationships/slideLayout" Target="../slideLayouts/slideLayout4.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EA49-B5D0-1541-8EC1-3C4BE870D2BF}"/>
              </a:ext>
            </a:extLst>
          </p:cNvPr>
          <p:cNvSpPr>
            <a:spLocks noGrp="1"/>
          </p:cNvSpPr>
          <p:nvPr>
            <p:ph type="ctrTitle"/>
          </p:nvPr>
        </p:nvSpPr>
        <p:spPr/>
        <p:txBody>
          <a:bodyPr>
            <a:normAutofit fontScale="90000"/>
          </a:bodyPr>
          <a:lstStyle/>
          <a:p>
            <a:r>
              <a:rPr lang="en-US" dirty="0"/>
              <a:t>Fracture properties of welded 304L in hydrogen environments</a:t>
            </a:r>
          </a:p>
        </p:txBody>
      </p:sp>
      <p:sp>
        <p:nvSpPr>
          <p:cNvPr id="8" name="Subtitle 7">
            <a:extLst>
              <a:ext uri="{FF2B5EF4-FFF2-40B4-BE49-F238E27FC236}">
                <a16:creationId xmlns:a16="http://schemas.microsoft.com/office/drawing/2014/main" id="{6572C9CA-5251-BE48-98C9-AEE6EB0EB890}"/>
              </a:ext>
            </a:extLst>
          </p:cNvPr>
          <p:cNvSpPr>
            <a:spLocks noGrp="1"/>
          </p:cNvSpPr>
          <p:nvPr>
            <p:ph type="subTitle" idx="1"/>
          </p:nvPr>
        </p:nvSpPr>
        <p:spPr>
          <a:xfrm>
            <a:off x="990601" y="3298384"/>
            <a:ext cx="4861560" cy="667120"/>
          </a:xfrm>
        </p:spPr>
        <p:txBody>
          <a:bodyPr/>
          <a:lstStyle/>
          <a:p>
            <a:r>
              <a:rPr lang="en-US" sz="2000" b="1" u="sng" dirty="0"/>
              <a:t>Joe Ronevich</a:t>
            </a:r>
            <a:r>
              <a:rPr lang="en-US" sz="2000" dirty="0"/>
              <a:t>, Chris San Marchi, Michael Maguire, Dorian K. Balch</a:t>
            </a:r>
          </a:p>
        </p:txBody>
      </p:sp>
      <p:sp>
        <p:nvSpPr>
          <p:cNvPr id="9" name="Text Placeholder 8">
            <a:extLst>
              <a:ext uri="{FF2B5EF4-FFF2-40B4-BE49-F238E27FC236}">
                <a16:creationId xmlns:a16="http://schemas.microsoft.com/office/drawing/2014/main" id="{A56AD260-9467-CE4A-B0C7-B567ACAF5F67}"/>
              </a:ext>
            </a:extLst>
          </p:cNvPr>
          <p:cNvSpPr>
            <a:spLocks noGrp="1"/>
          </p:cNvSpPr>
          <p:nvPr>
            <p:ph type="body" sz="quarter" idx="10"/>
          </p:nvPr>
        </p:nvSpPr>
        <p:spPr>
          <a:xfrm>
            <a:off x="1826622" y="5474287"/>
            <a:ext cx="10077995" cy="778470"/>
          </a:xfrm>
        </p:spPr>
        <p:txBody>
          <a:bodyPr>
            <a:normAutofit/>
          </a:bodyPr>
          <a:lstStyle/>
          <a:p>
            <a:r>
              <a:rPr lang="en-US" dirty="0"/>
              <a:t>2021 International Conference on Hydrogen Safety (ICHS) </a:t>
            </a:r>
          </a:p>
          <a:p>
            <a:r>
              <a:rPr lang="en-US" dirty="0"/>
              <a:t>September 21-24, 2021</a:t>
            </a:r>
          </a:p>
        </p:txBody>
      </p:sp>
      <p:sp>
        <p:nvSpPr>
          <p:cNvPr id="10" name="Text Placeholder 9">
            <a:extLst>
              <a:ext uri="{FF2B5EF4-FFF2-40B4-BE49-F238E27FC236}">
                <a16:creationId xmlns:a16="http://schemas.microsoft.com/office/drawing/2014/main" id="{28F954A9-F33E-B244-9544-B81C0D328DDE}"/>
              </a:ext>
            </a:extLst>
          </p:cNvPr>
          <p:cNvSpPr>
            <a:spLocks noGrp="1"/>
          </p:cNvSpPr>
          <p:nvPr>
            <p:ph type="body" sz="quarter" idx="15"/>
          </p:nvPr>
        </p:nvSpPr>
        <p:spPr>
          <a:xfrm>
            <a:off x="990600" y="6498311"/>
            <a:ext cx="2463391" cy="492421"/>
          </a:xfrm>
        </p:spPr>
        <p:txBody>
          <a:bodyPr>
            <a:normAutofit/>
          </a:bodyPr>
          <a:lstStyle/>
          <a:p>
            <a:r>
              <a:rPr lang="en-US" sz="1800" dirty="0"/>
              <a:t>SAND2021-11145C</a:t>
            </a:r>
          </a:p>
        </p:txBody>
      </p:sp>
      <p:sp>
        <p:nvSpPr>
          <p:cNvPr id="11" name="Text Placeholder 10">
            <a:extLst>
              <a:ext uri="{FF2B5EF4-FFF2-40B4-BE49-F238E27FC236}">
                <a16:creationId xmlns:a16="http://schemas.microsoft.com/office/drawing/2014/main" id="{FA7190E4-6146-D042-8C7F-132DA96089B5}"/>
              </a:ext>
            </a:extLst>
          </p:cNvPr>
          <p:cNvSpPr>
            <a:spLocks noGrp="1"/>
          </p:cNvSpPr>
          <p:nvPr>
            <p:ph type="body" sz="quarter" idx="22"/>
          </p:nvPr>
        </p:nvSpPr>
        <p:spPr>
          <a:xfrm>
            <a:off x="990600" y="4147224"/>
            <a:ext cx="4297393" cy="667120"/>
          </a:xfrm>
        </p:spPr>
        <p:txBody>
          <a:bodyPr>
            <a:normAutofit/>
          </a:bodyPr>
          <a:lstStyle/>
          <a:p>
            <a:r>
              <a:rPr lang="en-US" sz="2000" b="1" dirty="0">
                <a:solidFill>
                  <a:schemeClr val="tx2">
                    <a:lumMod val="40000"/>
                    <a:lumOff val="60000"/>
                  </a:schemeClr>
                </a:solidFill>
              </a:rPr>
              <a:t>Sandia National Laboratories</a:t>
            </a:r>
          </a:p>
        </p:txBody>
      </p:sp>
      <p:sp>
        <p:nvSpPr>
          <p:cNvPr id="33" name="TextBox 32">
            <a:extLst>
              <a:ext uri="{FF2B5EF4-FFF2-40B4-BE49-F238E27FC236}">
                <a16:creationId xmlns:a16="http://schemas.microsoft.com/office/drawing/2014/main" id="{13E54DF6-4A33-0F44-BFF9-3FDCAA65F7F8}"/>
              </a:ext>
            </a:extLst>
          </p:cNvPr>
          <p:cNvSpPr txBox="1"/>
          <p:nvPr/>
        </p:nvSpPr>
        <p:spPr>
          <a:xfrm>
            <a:off x="3438144" y="3596640"/>
            <a:ext cx="0" cy="0"/>
          </a:xfrm>
          <a:prstGeom prst="rect">
            <a:avLst/>
          </a:prstGeom>
        </p:spPr>
        <p:txBody>
          <a:bodyPr vert="horz" wrap="none" lIns="91440" tIns="45720" rIns="91440" bIns="45720" rtlCol="0">
            <a:noAutofit/>
          </a:bodyPr>
          <a:lstStyle/>
          <a:p>
            <a:pPr algn="l"/>
            <a:endParaRPr lang="en-US" dirty="0">
              <a:latin typeface="Open Sans" panose="020B0606030504020204" pitchFamily="34" charset="0"/>
            </a:endParaRPr>
          </a:p>
        </p:txBody>
      </p:sp>
    </p:spTree>
    <p:extLst>
      <p:ext uri="{BB962C8B-B14F-4D97-AF65-F5344CB8AC3E}">
        <p14:creationId xmlns:p14="http://schemas.microsoft.com/office/powerpoint/2010/main" val="21817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C173-4D57-E24E-AC26-5A8FEA086A8E}"/>
              </a:ext>
            </a:extLst>
          </p:cNvPr>
          <p:cNvSpPr>
            <a:spLocks noGrp="1"/>
          </p:cNvSpPr>
          <p:nvPr>
            <p:ph type="title"/>
          </p:nvPr>
        </p:nvSpPr>
        <p:spPr>
          <a:xfrm>
            <a:off x="1606062" y="69791"/>
            <a:ext cx="10096500" cy="774779"/>
          </a:xfrm>
        </p:spPr>
        <p:txBody>
          <a:bodyPr/>
          <a:lstStyle/>
          <a:p>
            <a:r>
              <a:rPr lang="en-US" dirty="0"/>
              <a:t>Crack deflection improves fracture resistance in EB weld</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10"/>
          </p:nvPr>
        </p:nvSpPr>
        <p:spPr>
          <a:xfrm>
            <a:off x="11702562" y="6471387"/>
            <a:ext cx="489438" cy="365125"/>
          </a:xfrm>
        </p:spPr>
        <p:txBody>
          <a:bodyPr/>
          <a:lstStyle/>
          <a:p>
            <a:fld id="{F6B149FD-26F7-3645-B4E7-BA8B8CC5EEA8}" type="slidenum">
              <a:rPr lang="en-US" smtClean="0"/>
              <a:pPr/>
              <a:t>10</a:t>
            </a:fld>
            <a:endParaRPr lang="en-US" dirty="0"/>
          </a:p>
        </p:txBody>
      </p:sp>
      <p:sp>
        <p:nvSpPr>
          <p:cNvPr id="50" name="TextBox 49">
            <a:extLst>
              <a:ext uri="{FF2B5EF4-FFF2-40B4-BE49-F238E27FC236}">
                <a16:creationId xmlns:a16="http://schemas.microsoft.com/office/drawing/2014/main" id="{5D3632D8-C29A-4571-BF80-B0D4E490D293}"/>
              </a:ext>
            </a:extLst>
          </p:cNvPr>
          <p:cNvSpPr txBox="1"/>
          <p:nvPr/>
        </p:nvSpPr>
        <p:spPr>
          <a:xfrm>
            <a:off x="2351617" y="6416888"/>
            <a:ext cx="2372765" cy="300082"/>
          </a:xfrm>
          <a:prstGeom prst="rect">
            <a:avLst/>
          </a:prstGeom>
          <a:noFill/>
        </p:spPr>
        <p:txBody>
          <a:bodyPr wrap="none" rtlCol="0">
            <a:spAutoFit/>
          </a:bodyPr>
          <a:lstStyle/>
          <a:p>
            <a:r>
              <a:rPr lang="en-US" sz="1350" b="1" dirty="0"/>
              <a:t>Crack branching is observed</a:t>
            </a:r>
          </a:p>
        </p:txBody>
      </p:sp>
      <p:sp>
        <p:nvSpPr>
          <p:cNvPr id="51" name="TextBox 50">
            <a:extLst>
              <a:ext uri="{FF2B5EF4-FFF2-40B4-BE49-F238E27FC236}">
                <a16:creationId xmlns:a16="http://schemas.microsoft.com/office/drawing/2014/main" id="{C75C1038-D76B-486F-9122-078216B3B19E}"/>
              </a:ext>
            </a:extLst>
          </p:cNvPr>
          <p:cNvSpPr txBox="1"/>
          <p:nvPr/>
        </p:nvSpPr>
        <p:spPr>
          <a:xfrm>
            <a:off x="7757071" y="5108723"/>
            <a:ext cx="3254417" cy="300082"/>
          </a:xfrm>
          <a:prstGeom prst="rect">
            <a:avLst/>
          </a:prstGeom>
          <a:noFill/>
        </p:spPr>
        <p:txBody>
          <a:bodyPr wrap="none" rtlCol="0">
            <a:spAutoFit/>
          </a:bodyPr>
          <a:lstStyle/>
          <a:p>
            <a:r>
              <a:rPr lang="en-US" sz="1350" b="1" dirty="0"/>
              <a:t>Cracks growth along elongated features</a:t>
            </a:r>
          </a:p>
        </p:txBody>
      </p:sp>
      <p:pic>
        <p:nvPicPr>
          <p:cNvPr id="53" name="Picture 52">
            <a:extLst>
              <a:ext uri="{FF2B5EF4-FFF2-40B4-BE49-F238E27FC236}">
                <a16:creationId xmlns:a16="http://schemas.microsoft.com/office/drawing/2014/main" id="{5FC32FB0-8DCC-4A0A-BFC6-7AF9A6D12617}"/>
              </a:ext>
            </a:extLst>
          </p:cNvPr>
          <p:cNvPicPr>
            <a:picLocks noChangeAspect="1"/>
          </p:cNvPicPr>
          <p:nvPr/>
        </p:nvPicPr>
        <p:blipFill>
          <a:blip r:embed="rId2"/>
          <a:stretch>
            <a:fillRect/>
          </a:stretch>
        </p:blipFill>
        <p:spPr>
          <a:xfrm>
            <a:off x="1021554" y="1582997"/>
            <a:ext cx="4630307" cy="3328816"/>
          </a:xfrm>
          <a:prstGeom prst="rect">
            <a:avLst/>
          </a:prstGeom>
        </p:spPr>
      </p:pic>
      <p:pic>
        <p:nvPicPr>
          <p:cNvPr id="54" name="Picture 53">
            <a:extLst>
              <a:ext uri="{FF2B5EF4-FFF2-40B4-BE49-F238E27FC236}">
                <a16:creationId xmlns:a16="http://schemas.microsoft.com/office/drawing/2014/main" id="{F1539783-475C-44C7-BAA9-5E837E84F1BF}"/>
              </a:ext>
            </a:extLst>
          </p:cNvPr>
          <p:cNvPicPr>
            <a:picLocks noChangeAspect="1"/>
          </p:cNvPicPr>
          <p:nvPr/>
        </p:nvPicPr>
        <p:blipFill>
          <a:blip r:embed="rId3"/>
          <a:stretch>
            <a:fillRect/>
          </a:stretch>
        </p:blipFill>
        <p:spPr>
          <a:xfrm>
            <a:off x="1021554" y="4824809"/>
            <a:ext cx="4630307" cy="1761530"/>
          </a:xfrm>
          <a:prstGeom prst="rect">
            <a:avLst/>
          </a:prstGeom>
        </p:spPr>
      </p:pic>
      <p:pic>
        <p:nvPicPr>
          <p:cNvPr id="55" name="Picture 54">
            <a:extLst>
              <a:ext uri="{FF2B5EF4-FFF2-40B4-BE49-F238E27FC236}">
                <a16:creationId xmlns:a16="http://schemas.microsoft.com/office/drawing/2014/main" id="{F79CB309-113D-4AED-A82E-9BE7DA3CB00E}"/>
              </a:ext>
            </a:extLst>
          </p:cNvPr>
          <p:cNvPicPr>
            <a:picLocks noChangeAspect="1"/>
          </p:cNvPicPr>
          <p:nvPr/>
        </p:nvPicPr>
        <p:blipFill>
          <a:blip r:embed="rId4"/>
          <a:stretch>
            <a:fillRect/>
          </a:stretch>
        </p:blipFill>
        <p:spPr>
          <a:xfrm>
            <a:off x="6549914" y="1538515"/>
            <a:ext cx="5397367" cy="3574198"/>
          </a:xfrm>
          <a:prstGeom prst="rect">
            <a:avLst/>
          </a:prstGeom>
        </p:spPr>
      </p:pic>
      <p:sp>
        <p:nvSpPr>
          <p:cNvPr id="56" name="Arrow: Down 55">
            <a:extLst>
              <a:ext uri="{FF2B5EF4-FFF2-40B4-BE49-F238E27FC236}">
                <a16:creationId xmlns:a16="http://schemas.microsoft.com/office/drawing/2014/main" id="{471042B4-C837-47BE-A8C6-1CF01CA06FB4}"/>
              </a:ext>
            </a:extLst>
          </p:cNvPr>
          <p:cNvSpPr/>
          <p:nvPr/>
        </p:nvSpPr>
        <p:spPr>
          <a:xfrm>
            <a:off x="3021449" y="1574866"/>
            <a:ext cx="404373" cy="45762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Down 57">
            <a:extLst>
              <a:ext uri="{FF2B5EF4-FFF2-40B4-BE49-F238E27FC236}">
                <a16:creationId xmlns:a16="http://schemas.microsoft.com/office/drawing/2014/main" id="{622D1EE0-273E-4BB9-8D8A-6A79C7779E8E}"/>
              </a:ext>
            </a:extLst>
          </p:cNvPr>
          <p:cNvSpPr/>
          <p:nvPr/>
        </p:nvSpPr>
        <p:spPr>
          <a:xfrm>
            <a:off x="9592066" y="1545222"/>
            <a:ext cx="404373" cy="45762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D1E5CD1-7F0A-48D2-9EDF-10A51FB15ADD}"/>
              </a:ext>
            </a:extLst>
          </p:cNvPr>
          <p:cNvSpPr txBox="1"/>
          <p:nvPr/>
        </p:nvSpPr>
        <p:spPr>
          <a:xfrm>
            <a:off x="9794252" y="1264529"/>
            <a:ext cx="248016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Crack growth direction</a:t>
            </a:r>
          </a:p>
        </p:txBody>
      </p:sp>
      <p:sp>
        <p:nvSpPr>
          <p:cNvPr id="60" name="TextBox 59">
            <a:extLst>
              <a:ext uri="{FF2B5EF4-FFF2-40B4-BE49-F238E27FC236}">
                <a16:creationId xmlns:a16="http://schemas.microsoft.com/office/drawing/2014/main" id="{3C092B55-DF78-49E9-9956-EEAC0B985A5A}"/>
              </a:ext>
            </a:extLst>
          </p:cNvPr>
          <p:cNvSpPr txBox="1"/>
          <p:nvPr/>
        </p:nvSpPr>
        <p:spPr>
          <a:xfrm>
            <a:off x="2623599" y="861793"/>
            <a:ext cx="914400" cy="914400"/>
          </a:xfrm>
          <a:prstGeom prst="rect">
            <a:avLst/>
          </a:prstGeom>
        </p:spPr>
        <p:txBody>
          <a:bodyPr vert="horz" wrap="none" lIns="91440" tIns="45720" rIns="91440" bIns="45720" rtlCol="0">
            <a:noAutofit/>
          </a:bodyPr>
          <a:lstStyle/>
          <a:p>
            <a:pPr algn="l"/>
            <a:r>
              <a:rPr lang="en-US" sz="2800" b="1" dirty="0"/>
              <a:t>EB weld</a:t>
            </a:r>
          </a:p>
        </p:txBody>
      </p:sp>
      <p:sp>
        <p:nvSpPr>
          <p:cNvPr id="61" name="TextBox 60">
            <a:extLst>
              <a:ext uri="{FF2B5EF4-FFF2-40B4-BE49-F238E27FC236}">
                <a16:creationId xmlns:a16="http://schemas.microsoft.com/office/drawing/2014/main" id="{271E16DD-A5BB-48E2-AA23-BFF64710A020}"/>
              </a:ext>
            </a:extLst>
          </p:cNvPr>
          <p:cNvSpPr txBox="1"/>
          <p:nvPr/>
        </p:nvSpPr>
        <p:spPr>
          <a:xfrm>
            <a:off x="8569645" y="870340"/>
            <a:ext cx="914400" cy="914400"/>
          </a:xfrm>
          <a:prstGeom prst="rect">
            <a:avLst/>
          </a:prstGeom>
        </p:spPr>
        <p:txBody>
          <a:bodyPr vert="horz" wrap="none" lIns="91440" tIns="45720" rIns="91440" bIns="45720" rtlCol="0">
            <a:noAutofit/>
          </a:bodyPr>
          <a:lstStyle/>
          <a:p>
            <a:pPr algn="l"/>
            <a:r>
              <a:rPr lang="en-US" sz="2800" b="1" dirty="0"/>
              <a:t>GTA weld</a:t>
            </a:r>
          </a:p>
        </p:txBody>
      </p:sp>
      <p:sp>
        <p:nvSpPr>
          <p:cNvPr id="62" name="Rectangle 5">
            <a:extLst>
              <a:ext uri="{FF2B5EF4-FFF2-40B4-BE49-F238E27FC236}">
                <a16:creationId xmlns:a16="http://schemas.microsoft.com/office/drawing/2014/main" id="{F93A40EC-C531-4654-ACF4-031E39DE95D6}"/>
              </a:ext>
            </a:extLst>
          </p:cNvPr>
          <p:cNvSpPr>
            <a:spLocks noChangeArrowheads="1"/>
          </p:cNvSpPr>
          <p:nvPr/>
        </p:nvSpPr>
        <p:spPr bwMode="auto">
          <a:xfrm>
            <a:off x="6540141" y="5573054"/>
            <a:ext cx="4896938" cy="1200329"/>
          </a:xfrm>
          <a:prstGeom prst="rect">
            <a:avLst/>
          </a:prstGeom>
          <a:solidFill>
            <a:srgbClr val="0000FF"/>
          </a:solidFill>
          <a:ln w="9525">
            <a:solidFill>
              <a:srgbClr val="0000FF"/>
            </a:solidFill>
            <a:miter lim="800000"/>
            <a:headEnd/>
            <a:tailEnd/>
          </a:ln>
        </p:spPr>
        <p:txBody>
          <a:bodyPr wrap="square">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2400" b="0" dirty="0">
                <a:solidFill>
                  <a:schemeClr val="bg1"/>
                </a:solidFill>
                <a:latin typeface="+mn-lt"/>
                <a:cs typeface="Arial" panose="020B0604020202020204" pitchFamily="34" charset="0"/>
              </a:rPr>
              <a:t>Orientation and finer features result in crack deflection and improved fracture resistance in EB</a:t>
            </a:r>
            <a:endParaRPr lang="en-US" altLang="en-US" sz="2400" b="0" baseline="0" dirty="0">
              <a:solidFill>
                <a:schemeClr val="bg1"/>
              </a:solidFill>
              <a:latin typeface="+mn-lt"/>
              <a:cs typeface="Arial" panose="020B0604020202020204" pitchFamily="34" charset="0"/>
            </a:endParaRPr>
          </a:p>
        </p:txBody>
      </p:sp>
      <p:sp>
        <p:nvSpPr>
          <p:cNvPr id="63" name="TextBox 62">
            <a:extLst>
              <a:ext uri="{FF2B5EF4-FFF2-40B4-BE49-F238E27FC236}">
                <a16:creationId xmlns:a16="http://schemas.microsoft.com/office/drawing/2014/main" id="{06ED7E26-18E7-4410-AA62-65084E329083}"/>
              </a:ext>
            </a:extLst>
          </p:cNvPr>
          <p:cNvSpPr txBox="1"/>
          <p:nvPr/>
        </p:nvSpPr>
        <p:spPr>
          <a:xfrm>
            <a:off x="5124304" y="630822"/>
            <a:ext cx="914400" cy="914400"/>
          </a:xfrm>
          <a:prstGeom prst="rect">
            <a:avLst/>
          </a:prstGeom>
        </p:spPr>
        <p:txBody>
          <a:bodyPr vert="horz" wrap="none" lIns="91440" tIns="45720" rIns="91440" bIns="45720" rtlCol="0">
            <a:noAutofit/>
          </a:bodyPr>
          <a:lstStyle/>
          <a:p>
            <a:pPr algn="l"/>
            <a:r>
              <a:rPr lang="en-US" sz="2800" b="1" dirty="0"/>
              <a:t>140 </a:t>
            </a:r>
            <a:r>
              <a:rPr lang="en-US" sz="2800" b="1" dirty="0" err="1"/>
              <a:t>wppm</a:t>
            </a:r>
            <a:r>
              <a:rPr lang="en-US" sz="2800" b="1" dirty="0"/>
              <a:t> H</a:t>
            </a:r>
          </a:p>
        </p:txBody>
      </p:sp>
    </p:spTree>
    <p:extLst>
      <p:ext uri="{BB962C8B-B14F-4D97-AF65-F5344CB8AC3E}">
        <p14:creationId xmlns:p14="http://schemas.microsoft.com/office/powerpoint/2010/main" val="345570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B2DD-D1C9-4481-9217-37FFFE693977}"/>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088C846F-142F-4BE0-B5C6-EAB35BD86E5C}"/>
              </a:ext>
            </a:extLst>
          </p:cNvPr>
          <p:cNvSpPr>
            <a:spLocks noGrp="1"/>
          </p:cNvSpPr>
          <p:nvPr>
            <p:ph type="sldNum" sz="quarter" idx="10"/>
          </p:nvPr>
        </p:nvSpPr>
        <p:spPr/>
        <p:txBody>
          <a:bodyPr/>
          <a:lstStyle/>
          <a:p>
            <a:fld id="{4FAB73BC-B049-4115-A692-8D63A059BFB8}" type="slidenum">
              <a:rPr lang="en-US" smtClean="0"/>
              <a:pPr/>
              <a:t>11</a:t>
            </a:fld>
            <a:endParaRPr lang="en-US" dirty="0"/>
          </a:p>
        </p:txBody>
      </p:sp>
      <p:sp>
        <p:nvSpPr>
          <p:cNvPr id="4" name="Content Placeholder 3">
            <a:extLst>
              <a:ext uri="{FF2B5EF4-FFF2-40B4-BE49-F238E27FC236}">
                <a16:creationId xmlns:a16="http://schemas.microsoft.com/office/drawing/2014/main" id="{91DCAA35-91CD-4DFE-AB54-F49360FFB592}"/>
              </a:ext>
            </a:extLst>
          </p:cNvPr>
          <p:cNvSpPr>
            <a:spLocks noGrp="1"/>
          </p:cNvSpPr>
          <p:nvPr>
            <p:ph sz="quarter" idx="11"/>
          </p:nvPr>
        </p:nvSpPr>
        <p:spPr>
          <a:xfrm>
            <a:off x="604157" y="1160190"/>
            <a:ext cx="10795363" cy="5187043"/>
          </a:xfrm>
        </p:spPr>
        <p:txBody>
          <a:bodyPr>
            <a:normAutofit/>
          </a:bodyPr>
          <a:lstStyle/>
          <a:p>
            <a:pPr marL="342900" indent="-342900">
              <a:buFont typeface="Arial" panose="020B0604020202020204" pitchFamily="34" charset="0"/>
              <a:buChar char="•"/>
            </a:pPr>
            <a:r>
              <a:rPr lang="en-US" dirty="0"/>
              <a:t>Tensile and fracture coupons were extracted from forged 304L and Electron beam (EB) welded 304L, thermally </a:t>
            </a:r>
            <a:r>
              <a:rPr lang="en-US" dirty="0" err="1"/>
              <a:t>precharged</a:t>
            </a:r>
            <a:r>
              <a:rPr lang="en-US" dirty="0"/>
              <a:t> with hydrogen (</a:t>
            </a:r>
            <a:r>
              <a:rPr lang="en-US" b="1" dirty="0"/>
              <a:t>66 or 140 </a:t>
            </a:r>
            <a:r>
              <a:rPr lang="en-US" b="1" dirty="0" err="1"/>
              <a:t>wppm</a:t>
            </a:r>
            <a:r>
              <a:rPr lang="en-US" b="1" dirty="0"/>
              <a:t> H</a:t>
            </a:r>
            <a:r>
              <a:rPr lang="en-US" dirty="0"/>
              <a:t>), and tested at </a:t>
            </a:r>
            <a:r>
              <a:rPr lang="en-US" b="1" dirty="0"/>
              <a:t>293 K or 223 K</a:t>
            </a:r>
          </a:p>
          <a:p>
            <a:pPr marL="342900" indent="-342900">
              <a:buFont typeface="Arial" panose="020B0604020202020204" pitchFamily="34" charset="0"/>
              <a:buChar char="•"/>
            </a:pPr>
            <a:r>
              <a:rPr lang="en-US" dirty="0"/>
              <a:t>Reduction of Area (RA) measurements were consistent between forged 304L and EB weld</a:t>
            </a:r>
          </a:p>
          <a:p>
            <a:pPr marL="726948" lvl="1" indent="-342900">
              <a:buFont typeface="Arial" panose="020B0604020202020204" pitchFamily="34" charset="0"/>
              <a:buChar char="•"/>
            </a:pPr>
            <a:r>
              <a:rPr lang="en-US" dirty="0"/>
              <a:t>Both </a:t>
            </a:r>
            <a:r>
              <a:rPr lang="en-US" b="1" dirty="0"/>
              <a:t>decreased</a:t>
            </a:r>
            <a:r>
              <a:rPr lang="en-US" dirty="0"/>
              <a:t> with </a:t>
            </a:r>
            <a:r>
              <a:rPr lang="en-US" b="1" dirty="0"/>
              <a:t>increasing internal H-content</a:t>
            </a:r>
          </a:p>
          <a:p>
            <a:pPr marL="726948" lvl="1" indent="-342900">
              <a:buFont typeface="Arial" panose="020B0604020202020204" pitchFamily="34" charset="0"/>
              <a:buChar char="•"/>
            </a:pPr>
            <a:r>
              <a:rPr lang="en-US" dirty="0"/>
              <a:t>Both </a:t>
            </a:r>
            <a:r>
              <a:rPr lang="en-US" b="1" dirty="0"/>
              <a:t>decreased</a:t>
            </a:r>
            <a:r>
              <a:rPr lang="en-US" dirty="0"/>
              <a:t> with </a:t>
            </a:r>
            <a:r>
              <a:rPr lang="en-US" b="1" dirty="0"/>
              <a:t>decreasing temperature</a:t>
            </a:r>
          </a:p>
          <a:p>
            <a:pPr marL="342900" indent="-342900">
              <a:buFont typeface="Arial" panose="020B0604020202020204" pitchFamily="34" charset="0"/>
              <a:buChar char="•"/>
            </a:pPr>
            <a:r>
              <a:rPr lang="en-US" dirty="0"/>
              <a:t>Fracture resistance degraded with increasing H-content for both forged 304L and EB weld</a:t>
            </a:r>
          </a:p>
          <a:p>
            <a:pPr marL="726948" lvl="1" indent="-342900">
              <a:buFont typeface="Arial" panose="020B0604020202020204" pitchFamily="34" charset="0"/>
              <a:buChar char="•"/>
            </a:pPr>
            <a:r>
              <a:rPr lang="en-US" b="1" dirty="0"/>
              <a:t>Low temperature </a:t>
            </a:r>
            <a:r>
              <a:rPr lang="en-US" dirty="0"/>
              <a:t>reduced fracture resistance (J</a:t>
            </a:r>
            <a:r>
              <a:rPr lang="en-US" baseline="-25000" dirty="0"/>
              <a:t>H</a:t>
            </a:r>
            <a:r>
              <a:rPr lang="en-US" dirty="0"/>
              <a:t>)</a:t>
            </a:r>
          </a:p>
          <a:p>
            <a:pPr marL="342900" indent="-342900">
              <a:buFont typeface="Arial" panose="020B0604020202020204" pitchFamily="34" charset="0"/>
              <a:buChar char="•"/>
            </a:pPr>
            <a:r>
              <a:rPr lang="en-US" dirty="0"/>
              <a:t>EB welds outperformed conventional gas tungsten arc (GTA) welds at 293 K but had similar J</a:t>
            </a:r>
            <a:r>
              <a:rPr lang="en-US" baseline="-25000" dirty="0"/>
              <a:t>H</a:t>
            </a:r>
            <a:r>
              <a:rPr lang="en-US" dirty="0"/>
              <a:t> values at 223 K</a:t>
            </a:r>
          </a:p>
          <a:p>
            <a:pPr marL="726948" lvl="1" indent="-342900">
              <a:buFont typeface="Arial" panose="020B0604020202020204" pitchFamily="34" charset="0"/>
              <a:buChar char="•"/>
            </a:pPr>
            <a:r>
              <a:rPr lang="en-US" dirty="0"/>
              <a:t>Improved performance of EB weld at 293 K is attributed to </a:t>
            </a:r>
            <a:r>
              <a:rPr lang="en-US" b="1" dirty="0"/>
              <a:t>crack deflection </a:t>
            </a:r>
            <a:r>
              <a:rPr lang="en-US" dirty="0"/>
              <a:t>brought about by </a:t>
            </a:r>
            <a:r>
              <a:rPr lang="en-US" b="1" dirty="0"/>
              <a:t>finer microstructure and microstructure orientation</a:t>
            </a:r>
          </a:p>
          <a:p>
            <a:pPr marL="342900" indent="-342900">
              <a:buFont typeface="Arial" panose="020B0604020202020204" pitchFamily="34" charset="0"/>
              <a:buChar char="•"/>
            </a:pPr>
            <a:r>
              <a:rPr lang="en-US" dirty="0"/>
              <a:t>Overall, </a:t>
            </a:r>
            <a:r>
              <a:rPr lang="en-US" b="1" dirty="0"/>
              <a:t>EB weld </a:t>
            </a:r>
            <a:r>
              <a:rPr lang="en-US" dirty="0"/>
              <a:t>performance with hydrogen </a:t>
            </a:r>
            <a:r>
              <a:rPr lang="en-US" b="1" dirty="0"/>
              <a:t>was comparable to forged 304L </a:t>
            </a:r>
            <a:r>
              <a:rPr lang="en-US" dirty="0"/>
              <a:t>suggesting it could be a </a:t>
            </a:r>
            <a:r>
              <a:rPr lang="en-US" b="1" dirty="0"/>
              <a:t>viable, cost-effective replacement to mechanical joints</a:t>
            </a:r>
          </a:p>
        </p:txBody>
      </p:sp>
    </p:spTree>
    <p:extLst>
      <p:ext uri="{BB962C8B-B14F-4D97-AF65-F5344CB8AC3E}">
        <p14:creationId xmlns:p14="http://schemas.microsoft.com/office/powerpoint/2010/main" val="22075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B2DD-D1C9-4481-9217-37FFFE693977}"/>
              </a:ext>
            </a:extLst>
          </p:cNvPr>
          <p:cNvSpPr>
            <a:spLocks noGrp="1"/>
          </p:cNvSpPr>
          <p:nvPr>
            <p:ph type="title"/>
          </p:nvPr>
        </p:nvSpPr>
        <p:spPr/>
        <p:txBody>
          <a:bodyPr/>
          <a:lstStyle/>
          <a:p>
            <a:r>
              <a:rPr lang="en-US" dirty="0"/>
              <a:t>Acknowledgements / Questions</a:t>
            </a:r>
          </a:p>
        </p:txBody>
      </p:sp>
      <p:sp>
        <p:nvSpPr>
          <p:cNvPr id="3" name="Slide Number Placeholder 2">
            <a:extLst>
              <a:ext uri="{FF2B5EF4-FFF2-40B4-BE49-F238E27FC236}">
                <a16:creationId xmlns:a16="http://schemas.microsoft.com/office/drawing/2014/main" id="{088C846F-142F-4BE0-B5C6-EAB35BD86E5C}"/>
              </a:ext>
            </a:extLst>
          </p:cNvPr>
          <p:cNvSpPr>
            <a:spLocks noGrp="1"/>
          </p:cNvSpPr>
          <p:nvPr>
            <p:ph type="sldNum" sz="quarter" idx="10"/>
          </p:nvPr>
        </p:nvSpPr>
        <p:spPr/>
        <p:txBody>
          <a:bodyPr/>
          <a:lstStyle/>
          <a:p>
            <a:fld id="{4FAB73BC-B049-4115-A692-8D63A059BFB8}" type="slidenum">
              <a:rPr lang="en-US" smtClean="0"/>
              <a:pPr/>
              <a:t>12</a:t>
            </a:fld>
            <a:endParaRPr lang="en-US" dirty="0"/>
          </a:p>
        </p:txBody>
      </p:sp>
      <p:sp>
        <p:nvSpPr>
          <p:cNvPr id="4" name="Content Placeholder 3">
            <a:extLst>
              <a:ext uri="{FF2B5EF4-FFF2-40B4-BE49-F238E27FC236}">
                <a16:creationId xmlns:a16="http://schemas.microsoft.com/office/drawing/2014/main" id="{91DCAA35-91CD-4DFE-AB54-F49360FFB592}"/>
              </a:ext>
            </a:extLst>
          </p:cNvPr>
          <p:cNvSpPr>
            <a:spLocks noGrp="1"/>
          </p:cNvSpPr>
          <p:nvPr>
            <p:ph sz="quarter" idx="11"/>
          </p:nvPr>
        </p:nvSpPr>
        <p:spPr>
          <a:xfrm>
            <a:off x="647700" y="1163683"/>
            <a:ext cx="11049000" cy="3173186"/>
          </a:xfrm>
        </p:spPr>
        <p:txBody>
          <a:bodyPr>
            <a:normAutofit/>
          </a:bodyPr>
          <a:lstStyle/>
          <a:p>
            <a:r>
              <a:rPr lang="en-US" dirty="0"/>
              <a:t>Special thanks to Jeff Campbell for thermal hydrogen </a:t>
            </a:r>
            <a:r>
              <a:rPr lang="en-US" dirty="0" err="1"/>
              <a:t>precharging</a:t>
            </a:r>
            <a:r>
              <a:rPr lang="en-US" dirty="0"/>
              <a:t> and James McNair for sample preparation at Sandia and the whole Hydrogen Effects of Materials Laboratory (HEML) Team.</a:t>
            </a:r>
          </a:p>
          <a:p>
            <a:r>
              <a:rPr lang="en-US" dirty="0"/>
              <a:t>Sandia National Laboratories is a </a:t>
            </a:r>
            <a:r>
              <a:rPr lang="en-US" dirty="0" err="1"/>
              <a:t>multimission</a:t>
            </a:r>
            <a:r>
              <a:rPr lang="en-US" dirty="0"/>
              <a:t> laboratory managed and operated by National Technology and Engineering Solutions of Sandia, LLC., a wholly owned subsidiary of Honeywell International, Inc., for the U.S. Department of Energy’s National Nuclear Security Administration under contract DE-NA-0003525. This paper describes objective technical results and analysis. Any subjective views or opinions that might be expressed in the paper do not necessarily represent the views of the U.S. Department of Energy or the United States Government.</a:t>
            </a:r>
          </a:p>
          <a:p>
            <a:endParaRPr lang="en-US" dirty="0"/>
          </a:p>
        </p:txBody>
      </p:sp>
      <p:sp>
        <p:nvSpPr>
          <p:cNvPr id="5" name="Rectangle 4">
            <a:extLst>
              <a:ext uri="{FF2B5EF4-FFF2-40B4-BE49-F238E27FC236}">
                <a16:creationId xmlns:a16="http://schemas.microsoft.com/office/drawing/2014/main" id="{E1FE744B-081F-464D-B8A8-54FBE37078F3}"/>
              </a:ext>
            </a:extLst>
          </p:cNvPr>
          <p:cNvSpPr/>
          <p:nvPr/>
        </p:nvSpPr>
        <p:spPr>
          <a:xfrm>
            <a:off x="3048000" y="4326910"/>
            <a:ext cx="6096000" cy="1077218"/>
          </a:xfrm>
          <a:prstGeom prst="rect">
            <a:avLst/>
          </a:prstGeom>
        </p:spPr>
        <p:txBody>
          <a:bodyPr>
            <a:spAutoFit/>
          </a:bodyPr>
          <a:lstStyle/>
          <a:p>
            <a:pPr algn="ctr"/>
            <a:r>
              <a:rPr lang="en-US" sz="3200" dirty="0"/>
              <a:t>Joe Ronevich</a:t>
            </a:r>
          </a:p>
          <a:p>
            <a:pPr algn="ctr"/>
            <a:r>
              <a:rPr lang="en-US" sz="3200" dirty="0"/>
              <a:t>jaronev@sandia.gov</a:t>
            </a:r>
          </a:p>
        </p:txBody>
      </p:sp>
    </p:spTree>
    <p:extLst>
      <p:ext uri="{BB962C8B-B14F-4D97-AF65-F5344CB8AC3E}">
        <p14:creationId xmlns:p14="http://schemas.microsoft.com/office/powerpoint/2010/main" val="322296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30C1D51-40D0-4B88-A230-932C6C9ECE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0" r="4372"/>
          <a:stretch/>
        </p:blipFill>
        <p:spPr bwMode="auto">
          <a:xfrm>
            <a:off x="9570918" y="2616348"/>
            <a:ext cx="2621082" cy="372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E7CC173-4D57-E24E-AC26-5A8FEA086A8E}"/>
              </a:ext>
            </a:extLst>
          </p:cNvPr>
          <p:cNvSpPr>
            <a:spLocks noGrp="1"/>
          </p:cNvSpPr>
          <p:nvPr>
            <p:ph type="title"/>
          </p:nvPr>
        </p:nvSpPr>
        <p:spPr>
          <a:xfrm>
            <a:off x="1495697" y="261257"/>
            <a:ext cx="10096500" cy="774779"/>
          </a:xfrm>
        </p:spPr>
        <p:txBody>
          <a:bodyPr/>
          <a:lstStyle/>
          <a:p>
            <a:r>
              <a:rPr lang="en-US" dirty="0"/>
              <a:t>Motivation – Welds offer benefits compared to mechanical joints </a:t>
            </a:r>
            <a:r>
              <a:rPr lang="en-US" dirty="0">
                <a:sym typeface="Wingdings" panose="05000000000000000000" pitchFamily="2" charset="2"/>
              </a:rPr>
              <a:t> F</a:t>
            </a:r>
            <a:r>
              <a:rPr lang="en-US" dirty="0"/>
              <a:t>racture behavior in hydrogen is not well defined</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10"/>
          </p:nvPr>
        </p:nvSpPr>
        <p:spPr>
          <a:xfrm>
            <a:off x="11702562" y="6471387"/>
            <a:ext cx="489438" cy="365125"/>
          </a:xfrm>
        </p:spPr>
        <p:txBody>
          <a:bodyPr/>
          <a:lstStyle/>
          <a:p>
            <a:fld id="{F6B149FD-26F7-3645-B4E7-BA8B8CC5EEA8}" type="slidenum">
              <a:rPr lang="en-US" smtClean="0"/>
              <a:pPr/>
              <a:t>2</a:t>
            </a:fld>
            <a:endParaRPr lang="en-US" dirty="0"/>
          </a:p>
        </p:txBody>
      </p:sp>
      <p:sp>
        <p:nvSpPr>
          <p:cNvPr id="6" name="Content Placeholder 5">
            <a:extLst>
              <a:ext uri="{FF2B5EF4-FFF2-40B4-BE49-F238E27FC236}">
                <a16:creationId xmlns:a16="http://schemas.microsoft.com/office/drawing/2014/main" id="{24F3432A-58E3-4736-87F2-EC6D7F953170}"/>
              </a:ext>
            </a:extLst>
          </p:cNvPr>
          <p:cNvSpPr txBox="1">
            <a:spLocks noGrp="1"/>
          </p:cNvSpPr>
          <p:nvPr>
            <p:ph sz="quarter" idx="11"/>
          </p:nvPr>
        </p:nvSpPr>
        <p:spPr>
          <a:xfrm>
            <a:off x="490946" y="1287780"/>
            <a:ext cx="10534106" cy="4569456"/>
          </a:xfrm>
          <a:prstGeom prst="rect">
            <a:avLst/>
          </a:prstGeom>
          <a:noFill/>
        </p:spPr>
        <p:txBody>
          <a:bodyPr wrap="square">
            <a:spAutoFit/>
          </a:bodyPr>
          <a:lstStyle/>
          <a:p>
            <a:pPr marL="285750" indent="-285750">
              <a:buFont typeface="Arial" panose="020B0604020202020204" pitchFamily="34" charset="0"/>
              <a:buChar char="•"/>
              <a:defRPr/>
            </a:pPr>
            <a:r>
              <a:rPr lang="en-US" sz="2400" baseline="0" dirty="0">
                <a:solidFill>
                  <a:schemeClr val="tx1"/>
                </a:solidFill>
                <a:cs typeface="Arial" panose="020B0604020202020204" pitchFamily="34" charset="0"/>
              </a:rPr>
              <a:t>Austenitic stainless steels are more resistant to H</a:t>
            </a:r>
            <a:r>
              <a:rPr lang="en-US" sz="2400" baseline="-25000" dirty="0">
                <a:solidFill>
                  <a:schemeClr val="tx1"/>
                </a:solidFill>
                <a:cs typeface="Arial" panose="020B0604020202020204" pitchFamily="34" charset="0"/>
              </a:rPr>
              <a:t>2</a:t>
            </a:r>
            <a:r>
              <a:rPr lang="en-US" sz="2400" baseline="0" dirty="0">
                <a:solidFill>
                  <a:schemeClr val="tx1"/>
                </a:solidFill>
                <a:cs typeface="Arial" panose="020B0604020202020204" pitchFamily="34" charset="0"/>
              </a:rPr>
              <a:t> embrittlement</a:t>
            </a:r>
          </a:p>
          <a:p>
            <a:pPr marL="914400" lvl="2" indent="0">
              <a:buNone/>
              <a:defRPr/>
            </a:pPr>
            <a:r>
              <a:rPr lang="en-US" sz="2400" baseline="0" dirty="0">
                <a:solidFill>
                  <a:schemeClr val="tx1"/>
                </a:solidFill>
                <a:cs typeface="Arial" panose="020B0604020202020204" pitchFamily="34" charset="0"/>
                <a:sym typeface="Wingdings" panose="05000000000000000000" pitchFamily="2" charset="2"/>
              </a:rPr>
              <a:t> </a:t>
            </a:r>
            <a:r>
              <a:rPr lang="en-US" sz="2400" baseline="0" dirty="0">
                <a:solidFill>
                  <a:schemeClr val="tx1"/>
                </a:solidFill>
                <a:cs typeface="Arial" panose="020B0604020202020204" pitchFamily="34" charset="0"/>
              </a:rPr>
              <a:t>Desirable for H</a:t>
            </a:r>
            <a:r>
              <a:rPr lang="en-US" sz="2400" baseline="-25000" dirty="0">
                <a:solidFill>
                  <a:schemeClr val="tx1"/>
                </a:solidFill>
                <a:cs typeface="Arial" panose="020B0604020202020204" pitchFamily="34" charset="0"/>
              </a:rPr>
              <a:t>2</a:t>
            </a:r>
            <a:r>
              <a:rPr lang="en-US" sz="2400" baseline="0" dirty="0">
                <a:solidFill>
                  <a:schemeClr val="tx1"/>
                </a:solidFill>
                <a:cs typeface="Arial" panose="020B0604020202020204" pitchFamily="34" charset="0"/>
              </a:rPr>
              <a:t> containment components</a:t>
            </a:r>
          </a:p>
          <a:p>
            <a:pPr marL="342900" indent="-342900">
              <a:buFont typeface="Arial" panose="020B0604020202020204" pitchFamily="34" charset="0"/>
              <a:buChar char="•"/>
              <a:defRPr/>
            </a:pPr>
            <a:r>
              <a:rPr lang="en-US" sz="2400" baseline="0" dirty="0">
                <a:solidFill>
                  <a:schemeClr val="tx1"/>
                </a:solidFill>
                <a:cs typeface="Arial" panose="020B0604020202020204" pitchFamily="34" charset="0"/>
              </a:rPr>
              <a:t>Commonly assumed that welds are more susceptible than base metal</a:t>
            </a:r>
          </a:p>
          <a:p>
            <a:pPr>
              <a:defRPr/>
            </a:pPr>
            <a:r>
              <a:rPr lang="en-US" sz="2400" baseline="0" dirty="0">
                <a:solidFill>
                  <a:schemeClr val="tx1"/>
                </a:solidFill>
                <a:cs typeface="Arial" panose="020B0604020202020204" pitchFamily="34" charset="0"/>
                <a:sym typeface="Wingdings" panose="05000000000000000000" pitchFamily="2" charset="2"/>
              </a:rPr>
              <a:t>	 Weld usage has been limited due to lack of data	</a:t>
            </a:r>
            <a:endParaRPr lang="en-US" sz="2400" baseline="0" dirty="0">
              <a:solidFill>
                <a:schemeClr val="tx1"/>
              </a:solidFill>
              <a:cs typeface="Arial" panose="020B0604020202020204" pitchFamily="34" charset="0"/>
            </a:endParaRPr>
          </a:p>
          <a:p>
            <a:pPr marL="342900" indent="-342900">
              <a:buFont typeface="Arial" panose="020B0604020202020204" pitchFamily="34" charset="0"/>
              <a:buChar char="•"/>
              <a:defRPr/>
            </a:pPr>
            <a:r>
              <a:rPr lang="en-US" sz="2400" baseline="0" dirty="0">
                <a:solidFill>
                  <a:schemeClr val="tx1"/>
                </a:solidFill>
                <a:cs typeface="Arial" panose="020B0604020202020204" pitchFamily="34" charset="0"/>
              </a:rPr>
              <a:t>Significant benefits for using welding compared to 	          mechanical joints</a:t>
            </a:r>
          </a:p>
          <a:p>
            <a:pPr marL="800100" lvl="1" indent="-342900">
              <a:buFont typeface="Arial" panose="020B0604020202020204" pitchFamily="34" charset="0"/>
              <a:buChar char="•"/>
              <a:defRPr/>
            </a:pPr>
            <a:r>
              <a:rPr lang="en-US" sz="2400" baseline="0" dirty="0">
                <a:solidFill>
                  <a:schemeClr val="tx1"/>
                </a:solidFill>
                <a:cs typeface="Arial" panose="020B0604020202020204" pitchFamily="34" charset="0"/>
              </a:rPr>
              <a:t>Lower cost</a:t>
            </a:r>
          </a:p>
          <a:p>
            <a:pPr marL="800100" lvl="1" indent="-342900">
              <a:buFont typeface="Arial" panose="020B0604020202020204" pitchFamily="34" charset="0"/>
              <a:buChar char="•"/>
              <a:defRPr/>
            </a:pPr>
            <a:r>
              <a:rPr lang="en-US" sz="2400" baseline="0" dirty="0">
                <a:solidFill>
                  <a:schemeClr val="tx1"/>
                </a:solidFill>
                <a:cs typeface="Arial" panose="020B0604020202020204" pitchFamily="34" charset="0"/>
              </a:rPr>
              <a:t>Less maintenance</a:t>
            </a:r>
          </a:p>
          <a:p>
            <a:pPr marL="800100" lvl="1" indent="-342900">
              <a:buFont typeface="Arial" panose="020B0604020202020204" pitchFamily="34" charset="0"/>
              <a:buChar char="•"/>
              <a:defRPr/>
            </a:pPr>
            <a:r>
              <a:rPr lang="en-US" sz="2400" dirty="0">
                <a:solidFill>
                  <a:schemeClr val="tx1"/>
                </a:solidFill>
                <a:cs typeface="Arial" panose="020B0604020202020204" pitchFamily="34" charset="0"/>
              </a:rPr>
              <a:t>Reduced leaks (safety and product loss)</a:t>
            </a:r>
          </a:p>
          <a:p>
            <a:pPr marL="342900" indent="-342900">
              <a:buFont typeface="Arial" panose="020B0604020202020204" pitchFamily="34" charset="0"/>
              <a:buChar char="•"/>
              <a:defRPr/>
            </a:pPr>
            <a:r>
              <a:rPr lang="en-US" sz="2400" baseline="0" dirty="0">
                <a:solidFill>
                  <a:schemeClr val="tx1"/>
                </a:solidFill>
                <a:cs typeface="Arial" panose="020B0604020202020204" pitchFamily="34" charset="0"/>
              </a:rPr>
              <a:t>In some applications (e.g. large pressure vessels), necessary to             use welds </a:t>
            </a:r>
          </a:p>
        </p:txBody>
      </p:sp>
      <p:sp>
        <p:nvSpPr>
          <p:cNvPr id="8" name="Rectangle 5">
            <a:extLst>
              <a:ext uri="{FF2B5EF4-FFF2-40B4-BE49-F238E27FC236}">
                <a16:creationId xmlns:a16="http://schemas.microsoft.com/office/drawing/2014/main" id="{ADF74AB1-43F2-4614-A9F7-EA6DB0E0BDCB}"/>
              </a:ext>
            </a:extLst>
          </p:cNvPr>
          <p:cNvSpPr>
            <a:spLocks noChangeArrowheads="1"/>
          </p:cNvSpPr>
          <p:nvPr/>
        </p:nvSpPr>
        <p:spPr bwMode="auto">
          <a:xfrm>
            <a:off x="1968137" y="5857236"/>
            <a:ext cx="6879970" cy="830997"/>
          </a:xfrm>
          <a:prstGeom prst="rect">
            <a:avLst/>
          </a:prstGeom>
          <a:solidFill>
            <a:srgbClr val="0000FF"/>
          </a:solidFill>
          <a:ln w="9525">
            <a:solidFill>
              <a:srgbClr val="0000FF"/>
            </a:solidFill>
            <a:miter lim="800000"/>
            <a:headEnd/>
            <a:tailEnd/>
          </a:ln>
        </p:spPr>
        <p:txBody>
          <a:bodyPr wrap="square">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2400" b="0" baseline="0" dirty="0">
                <a:solidFill>
                  <a:schemeClr val="bg1"/>
                </a:solidFill>
                <a:latin typeface="+mn-lt"/>
                <a:cs typeface="Arial" panose="020B0604020202020204" pitchFamily="34" charset="0"/>
              </a:rPr>
              <a:t>Fracture properties of stainless steel welds in H</a:t>
            </a:r>
            <a:r>
              <a:rPr lang="en-US" altLang="en-US" sz="2400" b="0" baseline="-25000" dirty="0">
                <a:solidFill>
                  <a:schemeClr val="bg1"/>
                </a:solidFill>
                <a:latin typeface="+mn-lt"/>
                <a:cs typeface="Arial" panose="020B0604020202020204" pitchFamily="34" charset="0"/>
              </a:rPr>
              <a:t>2</a:t>
            </a:r>
            <a:r>
              <a:rPr lang="en-US" altLang="en-US" sz="2400" b="0" dirty="0">
                <a:solidFill>
                  <a:schemeClr val="bg1"/>
                </a:solidFill>
                <a:latin typeface="+mn-lt"/>
                <a:cs typeface="Arial" panose="020B0604020202020204" pitchFamily="34" charset="0"/>
              </a:rPr>
              <a:t> environments are limited</a:t>
            </a:r>
            <a:endParaRPr lang="en-US" altLang="en-US" sz="2400" b="0" baseline="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99388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C173-4D57-E24E-AC26-5A8FEA086A8E}"/>
              </a:ext>
            </a:extLst>
          </p:cNvPr>
          <p:cNvSpPr>
            <a:spLocks noGrp="1"/>
          </p:cNvSpPr>
          <p:nvPr>
            <p:ph type="title"/>
          </p:nvPr>
        </p:nvSpPr>
        <p:spPr>
          <a:xfrm>
            <a:off x="1495697" y="261257"/>
            <a:ext cx="10096500" cy="774779"/>
          </a:xfrm>
        </p:spPr>
        <p:txBody>
          <a:bodyPr/>
          <a:lstStyle/>
          <a:p>
            <a:r>
              <a:rPr lang="en-US" dirty="0"/>
              <a:t>Electron beam (EB) welds have advantages over conventional welds like GTA welds</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10"/>
          </p:nvPr>
        </p:nvSpPr>
        <p:spPr>
          <a:xfrm>
            <a:off x="11702562" y="6471387"/>
            <a:ext cx="489438" cy="365125"/>
          </a:xfrm>
        </p:spPr>
        <p:txBody>
          <a:bodyPr/>
          <a:lstStyle/>
          <a:p>
            <a:fld id="{F6B149FD-26F7-3645-B4E7-BA8B8CC5EEA8}" type="slidenum">
              <a:rPr lang="en-US" smtClean="0"/>
              <a:pPr/>
              <a:t>3</a:t>
            </a:fld>
            <a:endParaRPr lang="en-US" dirty="0"/>
          </a:p>
        </p:txBody>
      </p:sp>
      <p:sp>
        <p:nvSpPr>
          <p:cNvPr id="6" name="Content Placeholder 5">
            <a:extLst>
              <a:ext uri="{FF2B5EF4-FFF2-40B4-BE49-F238E27FC236}">
                <a16:creationId xmlns:a16="http://schemas.microsoft.com/office/drawing/2014/main" id="{24F3432A-58E3-4736-87F2-EC6D7F953170}"/>
              </a:ext>
            </a:extLst>
          </p:cNvPr>
          <p:cNvSpPr txBox="1">
            <a:spLocks noGrp="1"/>
          </p:cNvSpPr>
          <p:nvPr>
            <p:ph sz="quarter" idx="11"/>
          </p:nvPr>
        </p:nvSpPr>
        <p:spPr>
          <a:xfrm>
            <a:off x="511266" y="1287266"/>
            <a:ext cx="4345214" cy="2599686"/>
          </a:xfrm>
          <a:prstGeom prst="rect">
            <a:avLst/>
          </a:prstGeom>
          <a:noFill/>
        </p:spPr>
        <p:txBody>
          <a:bodyPr wrap="square">
            <a:spAutoFit/>
          </a:bodyPr>
          <a:lstStyle/>
          <a:p>
            <a:pPr algn="ctr">
              <a:defRPr/>
            </a:pPr>
            <a:r>
              <a:rPr lang="en-US" sz="2400" b="1" u="sng" dirty="0">
                <a:solidFill>
                  <a:schemeClr val="tx1"/>
                </a:solidFill>
                <a:cs typeface="Arial" panose="020B0604020202020204" pitchFamily="34" charset="0"/>
              </a:rPr>
              <a:t>Electron beam welds</a:t>
            </a:r>
          </a:p>
          <a:p>
            <a:pPr marL="342900" indent="-342900">
              <a:buFont typeface="Arial" panose="020B0604020202020204" pitchFamily="34" charset="0"/>
              <a:buChar char="•"/>
              <a:defRPr/>
            </a:pPr>
            <a:r>
              <a:rPr lang="en-US" sz="2400" dirty="0">
                <a:solidFill>
                  <a:schemeClr val="tx1"/>
                </a:solidFill>
                <a:cs typeface="Arial" panose="020B0604020202020204" pitchFamily="34" charset="0"/>
              </a:rPr>
              <a:t>Reduced heat input</a:t>
            </a:r>
          </a:p>
          <a:p>
            <a:pPr marL="342900" indent="-342900">
              <a:buFont typeface="Arial" panose="020B0604020202020204" pitchFamily="34" charset="0"/>
              <a:buChar char="•"/>
              <a:defRPr/>
            </a:pPr>
            <a:r>
              <a:rPr lang="en-US" sz="2400" baseline="0" dirty="0">
                <a:solidFill>
                  <a:schemeClr val="tx1"/>
                </a:solidFill>
                <a:cs typeface="Arial" panose="020B0604020202020204" pitchFamily="34" charset="0"/>
              </a:rPr>
              <a:t>Smaller </a:t>
            </a:r>
            <a:r>
              <a:rPr lang="en-US" sz="2400" dirty="0">
                <a:solidFill>
                  <a:schemeClr val="tx1"/>
                </a:solidFill>
                <a:cs typeface="Arial" panose="020B0604020202020204" pitchFamily="34" charset="0"/>
              </a:rPr>
              <a:t>heat-affected zone (HAZ)</a:t>
            </a:r>
          </a:p>
          <a:p>
            <a:pPr marL="342900" indent="-342900">
              <a:buFont typeface="Arial" panose="020B0604020202020204" pitchFamily="34" charset="0"/>
              <a:buChar char="•"/>
              <a:defRPr/>
            </a:pPr>
            <a:r>
              <a:rPr lang="en-US" sz="2400" baseline="0" dirty="0">
                <a:solidFill>
                  <a:schemeClr val="tx1"/>
                </a:solidFill>
                <a:cs typeface="Arial" panose="020B0604020202020204" pitchFamily="34" charset="0"/>
              </a:rPr>
              <a:t>Maintain higher strength</a:t>
            </a:r>
          </a:p>
          <a:p>
            <a:pPr marL="342900" indent="-342900">
              <a:buFont typeface="Arial" panose="020B0604020202020204" pitchFamily="34" charset="0"/>
              <a:buChar char="•"/>
              <a:defRPr/>
            </a:pPr>
            <a:r>
              <a:rPr lang="en-US" sz="2400" baseline="0" dirty="0">
                <a:solidFill>
                  <a:schemeClr val="tx1"/>
                </a:solidFill>
                <a:cs typeface="Arial" panose="020B0604020202020204" pitchFamily="34" charset="0"/>
              </a:rPr>
              <a:t>No filler wire</a:t>
            </a:r>
          </a:p>
        </p:txBody>
      </p:sp>
      <p:sp>
        <p:nvSpPr>
          <p:cNvPr id="9" name="Content Placeholder 5">
            <a:extLst>
              <a:ext uri="{FF2B5EF4-FFF2-40B4-BE49-F238E27FC236}">
                <a16:creationId xmlns:a16="http://schemas.microsoft.com/office/drawing/2014/main" id="{A9806C8F-F80D-46DF-B0D7-0E1378B0DB82}"/>
              </a:ext>
            </a:extLst>
          </p:cNvPr>
          <p:cNvSpPr txBox="1">
            <a:spLocks/>
          </p:cNvSpPr>
          <p:nvPr/>
        </p:nvSpPr>
        <p:spPr>
          <a:xfrm>
            <a:off x="6319537" y="1314692"/>
            <a:ext cx="5272660" cy="1346010"/>
          </a:xfrm>
          <a:prstGeom prst="rect">
            <a:avLst/>
          </a:prstGeom>
          <a:noFill/>
        </p:spPr>
        <p:txBody>
          <a:bodyPr vert="horz" wrap="square" lIns="0" tIns="45720" rIns="0" bIns="45720" rtlCol="0">
            <a:sp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b="1" u="sng" dirty="0">
                <a:solidFill>
                  <a:schemeClr val="tx1"/>
                </a:solidFill>
                <a:cs typeface="Arial" panose="020B0604020202020204" pitchFamily="34" charset="0"/>
              </a:rPr>
              <a:t>Gas Tungsten Arc (GTA) Weld</a:t>
            </a:r>
          </a:p>
          <a:p>
            <a:pPr marL="342900" indent="-342900">
              <a:buFont typeface="Arial" panose="020B0604020202020204" pitchFamily="34" charset="0"/>
              <a:buChar char="•"/>
              <a:defRPr/>
            </a:pPr>
            <a:r>
              <a:rPr lang="en-US" sz="2400" dirty="0">
                <a:solidFill>
                  <a:schemeClr val="tx1"/>
                </a:solidFill>
                <a:cs typeface="Arial" panose="020B0604020202020204" pitchFamily="34" charset="0"/>
              </a:rPr>
              <a:t>Requires filler metal</a:t>
            </a:r>
          </a:p>
          <a:p>
            <a:pPr marL="342900" indent="-342900">
              <a:buFont typeface="Arial" panose="020B0604020202020204" pitchFamily="34" charset="0"/>
              <a:buChar char="•"/>
              <a:defRPr/>
            </a:pPr>
            <a:r>
              <a:rPr lang="en-US" sz="2400" dirty="0">
                <a:solidFill>
                  <a:schemeClr val="tx1"/>
                </a:solidFill>
                <a:cs typeface="Arial" panose="020B0604020202020204" pitchFamily="34" charset="0"/>
              </a:rPr>
              <a:t>Prep can be easier in field</a:t>
            </a:r>
          </a:p>
        </p:txBody>
      </p:sp>
      <p:pic>
        <p:nvPicPr>
          <p:cNvPr id="5" name="Picture 4">
            <a:extLst>
              <a:ext uri="{FF2B5EF4-FFF2-40B4-BE49-F238E27FC236}">
                <a16:creationId xmlns:a16="http://schemas.microsoft.com/office/drawing/2014/main" id="{75C8A4AD-A18C-44F2-A7B5-ED2AEADE1835}"/>
              </a:ext>
            </a:extLst>
          </p:cNvPr>
          <p:cNvPicPr>
            <a:picLocks noChangeAspect="1"/>
          </p:cNvPicPr>
          <p:nvPr/>
        </p:nvPicPr>
        <p:blipFill>
          <a:blip r:embed="rId2"/>
          <a:stretch>
            <a:fillRect/>
          </a:stretch>
        </p:blipFill>
        <p:spPr>
          <a:xfrm>
            <a:off x="119422" y="3886952"/>
            <a:ext cx="4625298" cy="2488541"/>
          </a:xfrm>
          <a:prstGeom prst="rect">
            <a:avLst/>
          </a:prstGeom>
        </p:spPr>
      </p:pic>
      <p:pic>
        <p:nvPicPr>
          <p:cNvPr id="24" name="Picture 6">
            <a:extLst>
              <a:ext uri="{FF2B5EF4-FFF2-40B4-BE49-F238E27FC236}">
                <a16:creationId xmlns:a16="http://schemas.microsoft.com/office/drawing/2014/main" id="{D4D748E1-F8B8-4069-AB21-B6CC26545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480" y="3664689"/>
            <a:ext cx="7335522" cy="319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6F9384E-BD4F-41FB-8832-EFBBF250B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2159" y="1487184"/>
            <a:ext cx="4474756" cy="3351023"/>
          </a:xfrm>
          <a:prstGeom prst="rect">
            <a:avLst/>
          </a:prstGeom>
          <a:noFill/>
        </p:spPr>
      </p:pic>
      <p:sp>
        <p:nvSpPr>
          <p:cNvPr id="2" name="TextBox 1">
            <a:extLst>
              <a:ext uri="{FF2B5EF4-FFF2-40B4-BE49-F238E27FC236}">
                <a16:creationId xmlns:a16="http://schemas.microsoft.com/office/drawing/2014/main" id="{3AA31972-8430-492C-89F8-F2FFF7167CE0}"/>
              </a:ext>
            </a:extLst>
          </p:cNvPr>
          <p:cNvSpPr txBox="1"/>
          <p:nvPr/>
        </p:nvSpPr>
        <p:spPr>
          <a:xfrm>
            <a:off x="5136564" y="2660702"/>
            <a:ext cx="914400" cy="914400"/>
          </a:xfrm>
          <a:prstGeom prst="rect">
            <a:avLst/>
          </a:prstGeom>
        </p:spPr>
        <p:txBody>
          <a:bodyPr vert="horz" wrap="none" lIns="91440" tIns="45720" rIns="91440" bIns="45720" rtlCol="0">
            <a:noAutofit/>
          </a:bodyPr>
          <a:lstStyle/>
          <a:p>
            <a:pPr algn="l"/>
            <a:r>
              <a:rPr lang="en-US" sz="3200" b="1" dirty="0"/>
              <a:t>Forged 304L</a:t>
            </a:r>
          </a:p>
        </p:txBody>
      </p:sp>
    </p:spTree>
    <p:extLst>
      <p:ext uri="{BB962C8B-B14F-4D97-AF65-F5344CB8AC3E}">
        <p14:creationId xmlns:p14="http://schemas.microsoft.com/office/powerpoint/2010/main" val="41384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F28F3-F9B5-4E89-9BAD-A4CB36D4CD16}"/>
              </a:ext>
            </a:extLst>
          </p:cNvPr>
          <p:cNvPicPr>
            <a:picLocks noChangeAspect="1"/>
          </p:cNvPicPr>
          <p:nvPr/>
        </p:nvPicPr>
        <p:blipFill rotWithShape="1">
          <a:blip r:embed="rId2">
            <a:extLst>
              <a:ext uri="{28A0092B-C50C-407E-A947-70E740481C1C}">
                <a14:useLocalDpi xmlns:a14="http://schemas.microsoft.com/office/drawing/2010/main" val="0"/>
              </a:ext>
            </a:extLst>
          </a:blip>
          <a:srcRect l="60834"/>
          <a:stretch/>
        </p:blipFill>
        <p:spPr bwMode="auto">
          <a:xfrm>
            <a:off x="7898132" y="3099243"/>
            <a:ext cx="2465089" cy="2901516"/>
          </a:xfrm>
          <a:prstGeom prst="rect">
            <a:avLst/>
          </a:prstGeom>
          <a:noFill/>
        </p:spPr>
      </p:pic>
      <p:sp>
        <p:nvSpPr>
          <p:cNvPr id="3" name="Title 2">
            <a:extLst>
              <a:ext uri="{FF2B5EF4-FFF2-40B4-BE49-F238E27FC236}">
                <a16:creationId xmlns:a16="http://schemas.microsoft.com/office/drawing/2014/main" id="{8E7CC173-4D57-E24E-AC26-5A8FEA086A8E}"/>
              </a:ext>
            </a:extLst>
          </p:cNvPr>
          <p:cNvSpPr>
            <a:spLocks noGrp="1"/>
          </p:cNvSpPr>
          <p:nvPr>
            <p:ph type="title"/>
          </p:nvPr>
        </p:nvSpPr>
        <p:spPr>
          <a:xfrm>
            <a:off x="1606062" y="21488"/>
            <a:ext cx="10096500" cy="774779"/>
          </a:xfrm>
        </p:spPr>
        <p:txBody>
          <a:bodyPr/>
          <a:lstStyle/>
          <a:p>
            <a:r>
              <a:rPr lang="en-US" dirty="0"/>
              <a:t>Extracted test coupons from EB weld rings for fracture testing</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10"/>
          </p:nvPr>
        </p:nvSpPr>
        <p:spPr>
          <a:xfrm>
            <a:off x="11702562" y="6471387"/>
            <a:ext cx="489438" cy="365125"/>
          </a:xfrm>
        </p:spPr>
        <p:txBody>
          <a:bodyPr/>
          <a:lstStyle/>
          <a:p>
            <a:fld id="{F6B149FD-26F7-3645-B4E7-BA8B8CC5EEA8}" type="slidenum">
              <a:rPr lang="en-US" smtClean="0"/>
              <a:pPr/>
              <a:t>4</a:t>
            </a:fld>
            <a:endParaRPr lang="en-US" dirty="0"/>
          </a:p>
        </p:txBody>
      </p:sp>
      <p:pic>
        <p:nvPicPr>
          <p:cNvPr id="6" name="Picture 5">
            <a:extLst>
              <a:ext uri="{FF2B5EF4-FFF2-40B4-BE49-F238E27FC236}">
                <a16:creationId xmlns:a16="http://schemas.microsoft.com/office/drawing/2014/main" id="{3EE0DFD1-5AE9-4770-ADD6-7545BDDB6469}"/>
              </a:ext>
            </a:extLst>
          </p:cNvPr>
          <p:cNvPicPr>
            <a:picLocks noChangeAspect="1"/>
          </p:cNvPicPr>
          <p:nvPr/>
        </p:nvPicPr>
        <p:blipFill rotWithShape="1">
          <a:blip r:embed="rId3">
            <a:extLst>
              <a:ext uri="{28A0092B-C50C-407E-A947-70E740481C1C}">
                <a14:useLocalDpi xmlns:a14="http://schemas.microsoft.com/office/drawing/2010/main" val="0"/>
              </a:ext>
            </a:extLst>
          </a:blip>
          <a:srcRect b="6970"/>
          <a:stretch/>
        </p:blipFill>
        <p:spPr bwMode="auto">
          <a:xfrm>
            <a:off x="-48816" y="903778"/>
            <a:ext cx="5765448" cy="2885185"/>
          </a:xfrm>
          <a:prstGeom prst="rect">
            <a:avLst/>
          </a:prstGeom>
          <a:noFill/>
        </p:spPr>
      </p:pic>
      <p:pic>
        <p:nvPicPr>
          <p:cNvPr id="9" name="Picture 8">
            <a:extLst>
              <a:ext uri="{FF2B5EF4-FFF2-40B4-BE49-F238E27FC236}">
                <a16:creationId xmlns:a16="http://schemas.microsoft.com/office/drawing/2014/main" id="{6F082743-6C2D-41B9-B338-E41222656F16}"/>
              </a:ext>
            </a:extLst>
          </p:cNvPr>
          <p:cNvPicPr>
            <a:picLocks noChangeAspect="1"/>
          </p:cNvPicPr>
          <p:nvPr/>
        </p:nvPicPr>
        <p:blipFill rotWithShape="1">
          <a:blip r:embed="rId2">
            <a:extLst>
              <a:ext uri="{28A0092B-C50C-407E-A947-70E740481C1C}">
                <a14:useLocalDpi xmlns:a14="http://schemas.microsoft.com/office/drawing/2010/main" val="0"/>
              </a:ext>
            </a:extLst>
          </a:blip>
          <a:srcRect r="42900"/>
          <a:stretch/>
        </p:blipFill>
        <p:spPr bwMode="auto">
          <a:xfrm>
            <a:off x="7549810" y="667353"/>
            <a:ext cx="3161734" cy="2552636"/>
          </a:xfrm>
          <a:prstGeom prst="rect">
            <a:avLst/>
          </a:prstGeom>
          <a:noFill/>
        </p:spPr>
      </p:pic>
      <p:pic>
        <p:nvPicPr>
          <p:cNvPr id="14" name="Picture 13">
            <a:extLst>
              <a:ext uri="{FF2B5EF4-FFF2-40B4-BE49-F238E27FC236}">
                <a16:creationId xmlns:a16="http://schemas.microsoft.com/office/drawing/2014/main" id="{7735C943-5106-4864-BB0A-9C58B5425774}"/>
              </a:ext>
            </a:extLst>
          </p:cNvPr>
          <p:cNvPicPr>
            <a:picLocks noChangeAspect="1"/>
          </p:cNvPicPr>
          <p:nvPr/>
        </p:nvPicPr>
        <p:blipFill>
          <a:blip r:embed="rId4"/>
          <a:stretch>
            <a:fillRect/>
          </a:stretch>
        </p:blipFill>
        <p:spPr>
          <a:xfrm>
            <a:off x="1809745" y="3830261"/>
            <a:ext cx="2238457" cy="3039825"/>
          </a:xfrm>
          <a:prstGeom prst="rect">
            <a:avLst/>
          </a:prstGeom>
        </p:spPr>
      </p:pic>
      <p:sp>
        <p:nvSpPr>
          <p:cNvPr id="13" name="Rectangle 12">
            <a:extLst>
              <a:ext uri="{FF2B5EF4-FFF2-40B4-BE49-F238E27FC236}">
                <a16:creationId xmlns:a16="http://schemas.microsoft.com/office/drawing/2014/main" id="{69CBAD1D-7B58-4978-81FF-FA7D6AC3EE29}"/>
              </a:ext>
            </a:extLst>
          </p:cNvPr>
          <p:cNvSpPr/>
          <p:nvPr/>
        </p:nvSpPr>
        <p:spPr>
          <a:xfrm>
            <a:off x="4048202" y="4258629"/>
            <a:ext cx="3114369" cy="646331"/>
          </a:xfrm>
          <a:prstGeom prst="rect">
            <a:avLst/>
          </a:prstGeom>
        </p:spPr>
        <p:txBody>
          <a:bodyPr wrap="square">
            <a:spAutoFit/>
          </a:bodyPr>
          <a:lstStyle/>
          <a:p>
            <a:r>
              <a:rPr lang="en-US" b="1" dirty="0"/>
              <a:t>Arc coupons from forgings were tested for comparison</a:t>
            </a:r>
          </a:p>
        </p:txBody>
      </p:sp>
      <p:sp>
        <p:nvSpPr>
          <p:cNvPr id="2" name="TextBox 1">
            <a:extLst>
              <a:ext uri="{FF2B5EF4-FFF2-40B4-BE49-F238E27FC236}">
                <a16:creationId xmlns:a16="http://schemas.microsoft.com/office/drawing/2014/main" id="{7B2A9954-C00C-4F30-B10F-ED9007189113}"/>
              </a:ext>
            </a:extLst>
          </p:cNvPr>
          <p:cNvSpPr txBox="1"/>
          <p:nvPr/>
        </p:nvSpPr>
        <p:spPr>
          <a:xfrm>
            <a:off x="211723" y="4423769"/>
            <a:ext cx="1784169" cy="914400"/>
          </a:xfrm>
          <a:prstGeom prst="rect">
            <a:avLst/>
          </a:prstGeom>
        </p:spPr>
        <p:txBody>
          <a:bodyPr vert="horz" wrap="none" lIns="91440" tIns="45720" rIns="91440" bIns="45720" rtlCol="0">
            <a:noAutofit/>
          </a:bodyPr>
          <a:lstStyle/>
          <a:p>
            <a:pPr algn="l"/>
            <a:r>
              <a:rPr lang="en-US" b="1" u="sng" dirty="0"/>
              <a:t>304L Forging</a:t>
            </a:r>
          </a:p>
          <a:p>
            <a:pPr algn="l"/>
            <a:r>
              <a:rPr lang="en-US" dirty="0"/>
              <a:t>YS = 447 MPa</a:t>
            </a:r>
          </a:p>
          <a:p>
            <a:pPr algn="l"/>
            <a:r>
              <a:rPr lang="en-US" dirty="0"/>
              <a:t>UTS = 666 MPa</a:t>
            </a:r>
          </a:p>
        </p:txBody>
      </p:sp>
      <p:pic>
        <p:nvPicPr>
          <p:cNvPr id="11" name="Picture 2">
            <a:extLst>
              <a:ext uri="{FF2B5EF4-FFF2-40B4-BE49-F238E27FC236}">
                <a16:creationId xmlns:a16="http://schemas.microsoft.com/office/drawing/2014/main" id="{A6B89F66-3827-4064-BD9C-3C3F73978A2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124" b="35714"/>
          <a:stretch/>
        </p:blipFill>
        <p:spPr bwMode="auto">
          <a:xfrm>
            <a:off x="3808866" y="5922112"/>
            <a:ext cx="7481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8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0A3A-2CF9-4655-BD60-9D84ABD8EE61}"/>
              </a:ext>
            </a:extLst>
          </p:cNvPr>
          <p:cNvSpPr>
            <a:spLocks noGrp="1"/>
          </p:cNvSpPr>
          <p:nvPr>
            <p:ph type="title"/>
          </p:nvPr>
        </p:nvSpPr>
        <p:spPr/>
        <p:txBody>
          <a:bodyPr/>
          <a:lstStyle/>
          <a:p>
            <a:r>
              <a:rPr lang="en-US" dirty="0"/>
              <a:t>Thermally </a:t>
            </a:r>
            <a:r>
              <a:rPr lang="en-US" dirty="0" err="1"/>
              <a:t>precharged</a:t>
            </a:r>
            <a:r>
              <a:rPr lang="en-US" dirty="0"/>
              <a:t> samples to represent long-term exposure to hydrogen</a:t>
            </a:r>
          </a:p>
        </p:txBody>
      </p:sp>
      <p:sp>
        <p:nvSpPr>
          <p:cNvPr id="3" name="Slide Number Placeholder 2">
            <a:extLst>
              <a:ext uri="{FF2B5EF4-FFF2-40B4-BE49-F238E27FC236}">
                <a16:creationId xmlns:a16="http://schemas.microsoft.com/office/drawing/2014/main" id="{3DB2082B-604D-448A-AED7-4F092A08DE71}"/>
              </a:ext>
            </a:extLst>
          </p:cNvPr>
          <p:cNvSpPr>
            <a:spLocks noGrp="1"/>
          </p:cNvSpPr>
          <p:nvPr>
            <p:ph type="sldNum" sz="quarter" idx="10"/>
          </p:nvPr>
        </p:nvSpPr>
        <p:spPr/>
        <p:txBody>
          <a:bodyPr/>
          <a:lstStyle/>
          <a:p>
            <a:fld id="{4FAB73BC-B049-4115-A692-8D63A059BFB8}" type="slidenum">
              <a:rPr lang="en-US" smtClean="0"/>
              <a:pPr/>
              <a:t>5</a:t>
            </a:fld>
            <a:endParaRPr lang="en-US" dirty="0"/>
          </a:p>
        </p:txBody>
      </p:sp>
      <p:sp>
        <p:nvSpPr>
          <p:cNvPr id="4" name="Content Placeholder 3">
            <a:extLst>
              <a:ext uri="{FF2B5EF4-FFF2-40B4-BE49-F238E27FC236}">
                <a16:creationId xmlns:a16="http://schemas.microsoft.com/office/drawing/2014/main" id="{E0D9D833-AB89-450A-99BE-54F3DF8858E3}"/>
              </a:ext>
            </a:extLst>
          </p:cNvPr>
          <p:cNvSpPr>
            <a:spLocks noGrp="1"/>
          </p:cNvSpPr>
          <p:nvPr>
            <p:ph sz="quarter" idx="11"/>
          </p:nvPr>
        </p:nvSpPr>
        <p:spPr>
          <a:xfrm>
            <a:off x="647700" y="1409700"/>
            <a:ext cx="8046720" cy="4610100"/>
          </a:xfrm>
        </p:spPr>
        <p:txBody>
          <a:bodyPr/>
          <a:lstStyle/>
          <a:p>
            <a:pPr marL="342900" indent="-342900">
              <a:buFont typeface="Arial" panose="020B0604020202020204" pitchFamily="34" charset="0"/>
              <a:buChar char="•"/>
            </a:pPr>
            <a:r>
              <a:rPr lang="en-US" b="1" dirty="0"/>
              <a:t>Diffusion rates </a:t>
            </a:r>
            <a:r>
              <a:rPr lang="en-US" dirty="0"/>
              <a:t>at room temperature in austenitic stainless steel are </a:t>
            </a:r>
            <a:r>
              <a:rPr lang="en-US" b="1" dirty="0"/>
              <a:t>very slow </a:t>
            </a:r>
            <a:r>
              <a:rPr lang="en-US" dirty="0"/>
              <a:t>(10</a:t>
            </a:r>
            <a:r>
              <a:rPr lang="en-US" baseline="30000" dirty="0"/>
              <a:t>-16</a:t>
            </a:r>
            <a:r>
              <a:rPr lang="en-US" dirty="0"/>
              <a:t> m</a:t>
            </a:r>
            <a:r>
              <a:rPr lang="en-US" baseline="30000" dirty="0"/>
              <a:t>2</a:t>
            </a:r>
            <a:r>
              <a:rPr lang="en-US" dirty="0"/>
              <a:t>/s)</a:t>
            </a:r>
          </a:p>
          <a:p>
            <a:pPr marL="726948" lvl="1" indent="-342900">
              <a:buFont typeface="Arial" panose="020B0604020202020204" pitchFamily="34" charset="0"/>
              <a:buChar char="•"/>
            </a:pPr>
            <a:r>
              <a:rPr lang="en-US" dirty="0"/>
              <a:t>~ 1 mm in 16 years</a:t>
            </a:r>
          </a:p>
          <a:p>
            <a:pPr marL="342900" indent="-342900">
              <a:buFont typeface="Arial" panose="020B0604020202020204" pitchFamily="34" charset="0"/>
              <a:buChar char="•"/>
            </a:pPr>
            <a:r>
              <a:rPr lang="en-US" dirty="0"/>
              <a:t>Use thermal </a:t>
            </a:r>
            <a:r>
              <a:rPr lang="en-US" dirty="0" err="1"/>
              <a:t>precharging</a:t>
            </a:r>
            <a:r>
              <a:rPr lang="en-US" dirty="0"/>
              <a:t> </a:t>
            </a:r>
            <a:r>
              <a:rPr lang="en-US" b="1" dirty="0"/>
              <a:t>to accelerate diffusion </a:t>
            </a:r>
            <a:r>
              <a:rPr lang="en-US" dirty="0"/>
              <a:t>and permit saturation of material with hydrogen</a:t>
            </a:r>
          </a:p>
          <a:p>
            <a:pPr marL="726948" lvl="1" indent="-342900">
              <a:buFont typeface="Arial" panose="020B0604020202020204" pitchFamily="34" charset="0"/>
              <a:buChar char="•"/>
            </a:pPr>
            <a:r>
              <a:rPr lang="en-US" dirty="0"/>
              <a:t>573 K at 138 MPa for ~ 10 days = 140 </a:t>
            </a:r>
            <a:r>
              <a:rPr lang="en-US" dirty="0" err="1"/>
              <a:t>wppm</a:t>
            </a:r>
            <a:r>
              <a:rPr lang="en-US" dirty="0"/>
              <a:t> H</a:t>
            </a:r>
          </a:p>
          <a:p>
            <a:pPr marL="726948" lvl="1" indent="-342900">
              <a:buFont typeface="Arial" panose="020B0604020202020204" pitchFamily="34" charset="0"/>
              <a:buChar char="•"/>
            </a:pPr>
            <a:r>
              <a:rPr lang="en-US" dirty="0"/>
              <a:t>573 K at 41 MPa for ~ 10 days = 66 </a:t>
            </a:r>
            <a:r>
              <a:rPr lang="en-US" dirty="0" err="1"/>
              <a:t>wppm</a:t>
            </a:r>
            <a:r>
              <a:rPr lang="en-US" dirty="0"/>
              <a:t> H</a:t>
            </a:r>
          </a:p>
          <a:p>
            <a:pPr marL="909828" lvl="2" indent="-342900">
              <a:buFont typeface="Arial" panose="020B0604020202020204" pitchFamily="34" charset="0"/>
              <a:buChar char="•"/>
            </a:pPr>
            <a:r>
              <a:rPr lang="en-US" dirty="0"/>
              <a:t>Hydrogen contents were measured from an outside laboratory on coupons extracted from samples</a:t>
            </a:r>
          </a:p>
          <a:p>
            <a:pPr marL="726948" lvl="1" indent="-342900">
              <a:buFont typeface="Arial" panose="020B0604020202020204" pitchFamily="34" charset="0"/>
              <a:buChar char="•"/>
            </a:pPr>
            <a:r>
              <a:rPr lang="en-US" dirty="0"/>
              <a:t>Samples were then stored at 220 K until testing in air</a:t>
            </a:r>
          </a:p>
        </p:txBody>
      </p:sp>
      <p:pic>
        <p:nvPicPr>
          <p:cNvPr id="5" name="Picture 4">
            <a:extLst>
              <a:ext uri="{FF2B5EF4-FFF2-40B4-BE49-F238E27FC236}">
                <a16:creationId xmlns:a16="http://schemas.microsoft.com/office/drawing/2014/main" id="{C4A97172-317D-42BE-B81F-EFAEF6BAB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7776" y="1447800"/>
            <a:ext cx="2313305" cy="306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90128C7-C42A-4EDF-80B8-94DCF3A6A272}"/>
              </a:ext>
            </a:extLst>
          </p:cNvPr>
          <p:cNvSpPr>
            <a:spLocks noChangeArrowheads="1"/>
          </p:cNvSpPr>
          <p:nvPr/>
        </p:nvSpPr>
        <p:spPr bwMode="auto">
          <a:xfrm>
            <a:off x="1522362" y="5864112"/>
            <a:ext cx="9147276" cy="830997"/>
          </a:xfrm>
          <a:prstGeom prst="rect">
            <a:avLst/>
          </a:prstGeom>
          <a:solidFill>
            <a:srgbClr val="0000FF"/>
          </a:solidFill>
          <a:ln w="9525">
            <a:solidFill>
              <a:srgbClr val="0000FF"/>
            </a:solidFill>
            <a:miter lim="800000"/>
            <a:headEnd/>
            <a:tailEnd/>
          </a:ln>
        </p:spPr>
        <p:txBody>
          <a:bodyPr wrap="square">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2400" b="0" baseline="0" dirty="0">
                <a:solidFill>
                  <a:schemeClr val="bg1"/>
                </a:solidFill>
                <a:latin typeface="+mn-lt"/>
                <a:cs typeface="Arial" panose="020B0604020202020204" pitchFamily="34" charset="0"/>
              </a:rPr>
              <a:t>Two different internal hydrogen contents were evaluated which represent different long term hydrogen exposures</a:t>
            </a:r>
          </a:p>
        </p:txBody>
      </p:sp>
    </p:spTree>
    <p:extLst>
      <p:ext uri="{BB962C8B-B14F-4D97-AF65-F5344CB8AC3E}">
        <p14:creationId xmlns:p14="http://schemas.microsoft.com/office/powerpoint/2010/main" val="178715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C173-4D57-E24E-AC26-5A8FEA086A8E}"/>
              </a:ext>
            </a:extLst>
          </p:cNvPr>
          <p:cNvSpPr>
            <a:spLocks noGrp="1"/>
          </p:cNvSpPr>
          <p:nvPr>
            <p:ph type="title"/>
          </p:nvPr>
        </p:nvSpPr>
        <p:spPr/>
        <p:txBody>
          <a:bodyPr/>
          <a:lstStyle/>
          <a:p>
            <a:r>
              <a:rPr lang="en-US" dirty="0"/>
              <a:t>Mechanical testing performed in air on H-</a:t>
            </a:r>
            <a:r>
              <a:rPr lang="en-US" dirty="0" err="1"/>
              <a:t>precharged</a:t>
            </a:r>
            <a:r>
              <a:rPr lang="en-US" dirty="0"/>
              <a:t> samples at 223 K (-50°C) and 293 K (20°C)</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10"/>
          </p:nvPr>
        </p:nvSpPr>
        <p:spPr>
          <a:xfrm>
            <a:off x="11702562" y="6471387"/>
            <a:ext cx="489438" cy="365125"/>
          </a:xfrm>
        </p:spPr>
        <p:txBody>
          <a:bodyPr/>
          <a:lstStyle/>
          <a:p>
            <a:fld id="{F6B149FD-26F7-3645-B4E7-BA8B8CC5EEA8}" type="slidenum">
              <a:rPr lang="en-US" smtClean="0"/>
              <a:pPr/>
              <a:t>6</a:t>
            </a:fld>
            <a:endParaRPr lang="en-US" dirty="0"/>
          </a:p>
        </p:txBody>
      </p:sp>
      <p:sp>
        <p:nvSpPr>
          <p:cNvPr id="5" name="Content Placeholder 4">
            <a:extLst>
              <a:ext uri="{FF2B5EF4-FFF2-40B4-BE49-F238E27FC236}">
                <a16:creationId xmlns:a16="http://schemas.microsoft.com/office/drawing/2014/main" id="{B9BB5E29-EF83-A04A-8152-EB38D2747B6D}"/>
              </a:ext>
            </a:extLst>
          </p:cNvPr>
          <p:cNvSpPr>
            <a:spLocks noGrp="1"/>
          </p:cNvSpPr>
          <p:nvPr>
            <p:ph sz="quarter" idx="11"/>
          </p:nvPr>
        </p:nvSpPr>
        <p:spPr/>
        <p:txBody>
          <a:bodyPr/>
          <a:lstStyle/>
          <a:p>
            <a:r>
              <a:rPr lang="en-US" b="1" dirty="0"/>
              <a:t>Low temperatures </a:t>
            </a:r>
            <a:r>
              <a:rPr lang="en-US" dirty="0"/>
              <a:t>(223 K) are known to </a:t>
            </a:r>
            <a:r>
              <a:rPr lang="en-US" b="1" dirty="0"/>
              <a:t>degrade fracture properties </a:t>
            </a:r>
            <a:r>
              <a:rPr lang="en-US" dirty="0"/>
              <a:t>of stainless steels and gas is often prechilled to these temperatures at hydrogen refueling stations</a:t>
            </a:r>
          </a:p>
          <a:p>
            <a:endParaRPr lang="en-US" dirty="0"/>
          </a:p>
          <a:p>
            <a:r>
              <a:rPr lang="en-US" b="1" dirty="0"/>
              <a:t>Tensile Testing </a:t>
            </a:r>
          </a:p>
          <a:p>
            <a:pPr marL="726948" lvl="1" indent="-342900">
              <a:buFont typeface="Arial" panose="020B0604020202020204" pitchFamily="34" charset="0"/>
              <a:buChar char="•"/>
            </a:pPr>
            <a:r>
              <a:rPr lang="en-US" dirty="0"/>
              <a:t>Displacement rate = 5 x 10</a:t>
            </a:r>
            <a:r>
              <a:rPr lang="en-US" baseline="30000" dirty="0"/>
              <a:t>-4</a:t>
            </a:r>
            <a:r>
              <a:rPr lang="en-US" dirty="0"/>
              <a:t> s</a:t>
            </a:r>
            <a:r>
              <a:rPr lang="en-US" baseline="30000" dirty="0"/>
              <a:t>-1</a:t>
            </a:r>
          </a:p>
          <a:p>
            <a:pPr marL="726948" lvl="1" indent="-342900">
              <a:buFont typeface="Arial" panose="020B0604020202020204" pitchFamily="34" charset="0"/>
              <a:buChar char="•"/>
            </a:pPr>
            <a:r>
              <a:rPr lang="en-US" dirty="0"/>
              <a:t>Measurements of yield strength, tensile strength and reduction of area (RA)</a:t>
            </a:r>
          </a:p>
        </p:txBody>
      </p:sp>
      <p:pic>
        <p:nvPicPr>
          <p:cNvPr id="2" name="Picture 1">
            <a:extLst>
              <a:ext uri="{FF2B5EF4-FFF2-40B4-BE49-F238E27FC236}">
                <a16:creationId xmlns:a16="http://schemas.microsoft.com/office/drawing/2014/main" id="{03627063-D32C-45CA-A0A5-EE7CF55A4420}"/>
              </a:ext>
            </a:extLst>
          </p:cNvPr>
          <p:cNvPicPr>
            <a:picLocks noChangeAspect="1"/>
          </p:cNvPicPr>
          <p:nvPr/>
        </p:nvPicPr>
        <p:blipFill>
          <a:blip r:embed="rId2"/>
          <a:stretch>
            <a:fillRect/>
          </a:stretch>
        </p:blipFill>
        <p:spPr>
          <a:xfrm>
            <a:off x="9014460" y="3737584"/>
            <a:ext cx="3177540" cy="3120416"/>
          </a:xfrm>
          <a:prstGeom prst="rect">
            <a:avLst/>
          </a:prstGeom>
        </p:spPr>
      </p:pic>
      <p:sp>
        <p:nvSpPr>
          <p:cNvPr id="10" name="Content Placeholder 4">
            <a:extLst>
              <a:ext uri="{FF2B5EF4-FFF2-40B4-BE49-F238E27FC236}">
                <a16:creationId xmlns:a16="http://schemas.microsoft.com/office/drawing/2014/main" id="{A231C992-46D6-41BB-BC87-E3E0EDBF206A}"/>
              </a:ext>
            </a:extLst>
          </p:cNvPr>
          <p:cNvSpPr txBox="1">
            <a:spLocks/>
          </p:cNvSpPr>
          <p:nvPr/>
        </p:nvSpPr>
        <p:spPr>
          <a:xfrm>
            <a:off x="647700" y="3444240"/>
            <a:ext cx="7599317" cy="4610100"/>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t>Fracture testing</a:t>
            </a:r>
          </a:p>
          <a:p>
            <a:pPr marL="726948" lvl="1" indent="-342900">
              <a:buFont typeface="Arial" panose="020B0604020202020204" pitchFamily="34" charset="0"/>
              <a:buChar char="•"/>
            </a:pPr>
            <a:r>
              <a:rPr lang="en-US" dirty="0"/>
              <a:t>Elastic-plastic fracture testing according to ASTM E1820 using constant rising displacement</a:t>
            </a:r>
          </a:p>
          <a:p>
            <a:pPr marL="726948" lvl="1" indent="-342900">
              <a:buFont typeface="Arial" panose="020B0604020202020204" pitchFamily="34" charset="0"/>
              <a:buChar char="•"/>
            </a:pPr>
            <a:r>
              <a:rPr lang="en-US" dirty="0"/>
              <a:t>Displacement rate = 1.5 mm/</a:t>
            </a:r>
            <a:r>
              <a:rPr lang="en-US" dirty="0" err="1"/>
              <a:t>hr</a:t>
            </a:r>
            <a:endParaRPr lang="en-US" dirty="0"/>
          </a:p>
          <a:p>
            <a:pPr marL="726948" lvl="1" indent="-342900">
              <a:buFont typeface="Arial" panose="020B0604020202020204" pitchFamily="34" charset="0"/>
              <a:buChar char="•"/>
            </a:pPr>
            <a:r>
              <a:rPr lang="en-US" dirty="0"/>
              <a:t>J</a:t>
            </a:r>
            <a:r>
              <a:rPr lang="en-US" baseline="-25000" dirty="0"/>
              <a:t>H</a:t>
            </a:r>
            <a:r>
              <a:rPr lang="en-US" dirty="0"/>
              <a:t> value determined by intersection of J vs crack extension (</a:t>
            </a:r>
            <a:r>
              <a:rPr lang="en-US" dirty="0">
                <a:latin typeface="Symbol" panose="05050102010706020507" pitchFamily="18" charset="2"/>
              </a:rPr>
              <a:t>D</a:t>
            </a:r>
            <a:r>
              <a:rPr lang="en-US" dirty="0"/>
              <a:t>a) (e.g. J-R) curve with 0.2 mm construction line</a:t>
            </a:r>
          </a:p>
        </p:txBody>
      </p:sp>
      <p:sp>
        <p:nvSpPr>
          <p:cNvPr id="6" name="Arrow: Right 5">
            <a:extLst>
              <a:ext uri="{FF2B5EF4-FFF2-40B4-BE49-F238E27FC236}">
                <a16:creationId xmlns:a16="http://schemas.microsoft.com/office/drawing/2014/main" id="{0F8A79EA-93BB-40F4-8A0C-4A3A8ECD97AF}"/>
              </a:ext>
            </a:extLst>
          </p:cNvPr>
          <p:cNvSpPr/>
          <p:nvPr/>
        </p:nvSpPr>
        <p:spPr>
          <a:xfrm>
            <a:off x="8039100" y="4975860"/>
            <a:ext cx="868680" cy="586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69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Down 10">
            <a:extLst>
              <a:ext uri="{FF2B5EF4-FFF2-40B4-BE49-F238E27FC236}">
                <a16:creationId xmlns:a16="http://schemas.microsoft.com/office/drawing/2014/main" id="{7D45EA13-7802-4244-9A09-810F6CBE4D6A}"/>
              </a:ext>
            </a:extLst>
          </p:cNvPr>
          <p:cNvSpPr/>
          <p:nvPr/>
        </p:nvSpPr>
        <p:spPr>
          <a:xfrm>
            <a:off x="11161119" y="1127442"/>
            <a:ext cx="646614" cy="3737521"/>
          </a:xfrm>
          <a:prstGeom prst="downArrow">
            <a:avLst/>
          </a:prstGeom>
          <a:solidFill>
            <a:srgbClr val="0202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81BAA4-CA8B-4A44-8D4B-BA2D3CB9164E}"/>
              </a:ext>
            </a:extLst>
          </p:cNvPr>
          <p:cNvSpPr/>
          <p:nvPr/>
        </p:nvSpPr>
        <p:spPr>
          <a:xfrm>
            <a:off x="645529" y="1165860"/>
            <a:ext cx="3230880" cy="569214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5DD4C3-98A2-4520-B040-6C1BF16CA618}"/>
              </a:ext>
            </a:extLst>
          </p:cNvPr>
          <p:cNvSpPr>
            <a:spLocks noGrp="1"/>
          </p:cNvSpPr>
          <p:nvPr>
            <p:ph type="title"/>
          </p:nvPr>
        </p:nvSpPr>
        <p:spPr>
          <a:xfrm>
            <a:off x="1726035" y="24466"/>
            <a:ext cx="10096500" cy="774779"/>
          </a:xfrm>
        </p:spPr>
        <p:txBody>
          <a:bodyPr/>
          <a:lstStyle/>
          <a:p>
            <a:r>
              <a:rPr lang="en-US" dirty="0"/>
              <a:t>Ductility loss of H-</a:t>
            </a:r>
            <a:r>
              <a:rPr lang="en-US" dirty="0" err="1"/>
              <a:t>precharged</a:t>
            </a:r>
            <a:r>
              <a:rPr lang="en-US" dirty="0"/>
              <a:t> forgings and EB welds</a:t>
            </a:r>
          </a:p>
        </p:txBody>
      </p:sp>
      <p:sp>
        <p:nvSpPr>
          <p:cNvPr id="3" name="Slide Number Placeholder 2">
            <a:extLst>
              <a:ext uri="{FF2B5EF4-FFF2-40B4-BE49-F238E27FC236}">
                <a16:creationId xmlns:a16="http://schemas.microsoft.com/office/drawing/2014/main" id="{7BBDE30F-AD3C-4971-922A-4ECD8B105FF2}"/>
              </a:ext>
            </a:extLst>
          </p:cNvPr>
          <p:cNvSpPr>
            <a:spLocks noGrp="1"/>
          </p:cNvSpPr>
          <p:nvPr>
            <p:ph type="sldNum" sz="quarter" idx="10"/>
          </p:nvPr>
        </p:nvSpPr>
        <p:spPr/>
        <p:txBody>
          <a:bodyPr/>
          <a:lstStyle/>
          <a:p>
            <a:fld id="{4FAB73BC-B049-4115-A692-8D63A059BFB8}" type="slidenum">
              <a:rPr lang="en-US" smtClean="0"/>
              <a:pPr/>
              <a:t>7</a:t>
            </a:fld>
            <a:endParaRPr lang="en-US" dirty="0"/>
          </a:p>
        </p:txBody>
      </p:sp>
      <p:pic>
        <p:nvPicPr>
          <p:cNvPr id="5" name="Picture 4">
            <a:extLst>
              <a:ext uri="{FF2B5EF4-FFF2-40B4-BE49-F238E27FC236}">
                <a16:creationId xmlns:a16="http://schemas.microsoft.com/office/drawing/2014/main" id="{E01E0843-5890-4F21-B8C4-B1E1539640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896" y="662006"/>
            <a:ext cx="5398223" cy="5205787"/>
          </a:xfrm>
          <a:prstGeom prst="rect">
            <a:avLst/>
          </a:prstGeom>
          <a:noFill/>
          <a:ln>
            <a:noFill/>
          </a:ln>
        </p:spPr>
      </p:pic>
      <p:pic>
        <p:nvPicPr>
          <p:cNvPr id="10" name="Picture 9">
            <a:extLst>
              <a:ext uri="{FF2B5EF4-FFF2-40B4-BE49-F238E27FC236}">
                <a16:creationId xmlns:a16="http://schemas.microsoft.com/office/drawing/2014/main" id="{95DAD525-A775-4FA9-A474-F7382AD0B3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56" y="4459061"/>
            <a:ext cx="3167742" cy="2375806"/>
          </a:xfrm>
          <a:prstGeom prst="rect">
            <a:avLst/>
          </a:prstGeom>
        </p:spPr>
      </p:pic>
      <p:sp>
        <p:nvSpPr>
          <p:cNvPr id="15" name="TextBox 14">
            <a:extLst>
              <a:ext uri="{FF2B5EF4-FFF2-40B4-BE49-F238E27FC236}">
                <a16:creationId xmlns:a16="http://schemas.microsoft.com/office/drawing/2014/main" id="{19932AE2-BE7D-4FD7-8224-52A6B4005D79}"/>
              </a:ext>
            </a:extLst>
          </p:cNvPr>
          <p:cNvSpPr txBox="1"/>
          <p:nvPr/>
        </p:nvSpPr>
        <p:spPr>
          <a:xfrm>
            <a:off x="4127803" y="1630938"/>
            <a:ext cx="914400" cy="914400"/>
          </a:xfrm>
          <a:prstGeom prst="rect">
            <a:avLst/>
          </a:prstGeom>
        </p:spPr>
        <p:txBody>
          <a:bodyPr vert="horz" wrap="none" lIns="91440" tIns="45720" rIns="91440" bIns="45720" rtlCol="0">
            <a:noAutofit/>
          </a:bodyPr>
          <a:lstStyle/>
          <a:p>
            <a:pPr algn="ctr"/>
            <a:r>
              <a:rPr lang="en-US" b="1" dirty="0"/>
              <a:t>0 </a:t>
            </a:r>
            <a:r>
              <a:rPr lang="en-US" b="1" dirty="0" err="1"/>
              <a:t>wt</a:t>
            </a:r>
            <a:r>
              <a:rPr lang="en-US" b="1" dirty="0"/>
              <a:t> ppm </a:t>
            </a:r>
          </a:p>
          <a:p>
            <a:pPr algn="ctr"/>
            <a:r>
              <a:rPr lang="en-US" b="1" dirty="0"/>
              <a:t>293 K</a:t>
            </a:r>
          </a:p>
          <a:p>
            <a:pPr algn="ctr"/>
            <a:r>
              <a:rPr lang="en-US" b="1" dirty="0"/>
              <a:t>RA ~ 0.85</a:t>
            </a:r>
          </a:p>
        </p:txBody>
      </p:sp>
      <p:sp>
        <p:nvSpPr>
          <p:cNvPr id="16" name="TextBox 15">
            <a:extLst>
              <a:ext uri="{FF2B5EF4-FFF2-40B4-BE49-F238E27FC236}">
                <a16:creationId xmlns:a16="http://schemas.microsoft.com/office/drawing/2014/main" id="{11489907-66E5-4F13-A661-315B678F4A10}"/>
              </a:ext>
            </a:extLst>
          </p:cNvPr>
          <p:cNvSpPr txBox="1"/>
          <p:nvPr/>
        </p:nvSpPr>
        <p:spPr>
          <a:xfrm>
            <a:off x="4139907" y="3224060"/>
            <a:ext cx="914400" cy="914400"/>
          </a:xfrm>
          <a:prstGeom prst="rect">
            <a:avLst/>
          </a:prstGeom>
        </p:spPr>
        <p:txBody>
          <a:bodyPr vert="horz" wrap="none" lIns="91440" tIns="45720" rIns="91440" bIns="45720" rtlCol="0">
            <a:noAutofit/>
          </a:bodyPr>
          <a:lstStyle/>
          <a:p>
            <a:pPr algn="ctr"/>
            <a:r>
              <a:rPr lang="en-US" b="1" dirty="0"/>
              <a:t>66 </a:t>
            </a:r>
            <a:r>
              <a:rPr lang="en-US" b="1" dirty="0" err="1"/>
              <a:t>wt</a:t>
            </a:r>
            <a:r>
              <a:rPr lang="en-US" b="1" dirty="0"/>
              <a:t> ppm </a:t>
            </a:r>
          </a:p>
          <a:p>
            <a:pPr algn="ctr"/>
            <a:r>
              <a:rPr lang="en-US" b="1" dirty="0"/>
              <a:t>293 K</a:t>
            </a:r>
          </a:p>
          <a:p>
            <a:pPr algn="ctr"/>
            <a:r>
              <a:rPr lang="en-US" b="1" dirty="0"/>
              <a:t>RA ~ 0.53</a:t>
            </a:r>
          </a:p>
        </p:txBody>
      </p:sp>
      <p:sp>
        <p:nvSpPr>
          <p:cNvPr id="17" name="TextBox 16">
            <a:extLst>
              <a:ext uri="{FF2B5EF4-FFF2-40B4-BE49-F238E27FC236}">
                <a16:creationId xmlns:a16="http://schemas.microsoft.com/office/drawing/2014/main" id="{0100AC8C-B01D-4FB0-B387-5CE30912CE5A}"/>
              </a:ext>
            </a:extLst>
          </p:cNvPr>
          <p:cNvSpPr txBox="1"/>
          <p:nvPr/>
        </p:nvSpPr>
        <p:spPr>
          <a:xfrm>
            <a:off x="4150788" y="5227062"/>
            <a:ext cx="914400" cy="914400"/>
          </a:xfrm>
          <a:prstGeom prst="rect">
            <a:avLst/>
          </a:prstGeom>
        </p:spPr>
        <p:txBody>
          <a:bodyPr vert="horz" wrap="none" lIns="91440" tIns="45720" rIns="91440" bIns="45720" rtlCol="0">
            <a:noAutofit/>
          </a:bodyPr>
          <a:lstStyle/>
          <a:p>
            <a:pPr algn="ctr"/>
            <a:r>
              <a:rPr lang="en-US" b="1" dirty="0">
                <a:solidFill>
                  <a:srgbClr val="3366FF"/>
                </a:solidFill>
              </a:rPr>
              <a:t>140 </a:t>
            </a:r>
            <a:r>
              <a:rPr lang="en-US" b="1" dirty="0" err="1">
                <a:solidFill>
                  <a:srgbClr val="3366FF"/>
                </a:solidFill>
              </a:rPr>
              <a:t>wt</a:t>
            </a:r>
            <a:r>
              <a:rPr lang="en-US" b="1" dirty="0">
                <a:solidFill>
                  <a:srgbClr val="3366FF"/>
                </a:solidFill>
              </a:rPr>
              <a:t> ppm </a:t>
            </a:r>
          </a:p>
          <a:p>
            <a:pPr algn="ctr"/>
            <a:r>
              <a:rPr lang="en-US" b="1" dirty="0">
                <a:solidFill>
                  <a:srgbClr val="3366FF"/>
                </a:solidFill>
              </a:rPr>
              <a:t>223 K</a:t>
            </a:r>
          </a:p>
          <a:p>
            <a:pPr algn="ctr"/>
            <a:r>
              <a:rPr lang="en-US" b="1" dirty="0">
                <a:solidFill>
                  <a:srgbClr val="3366FF"/>
                </a:solidFill>
              </a:rPr>
              <a:t>RA ~ 0.22</a:t>
            </a:r>
          </a:p>
        </p:txBody>
      </p:sp>
      <p:pic>
        <p:nvPicPr>
          <p:cNvPr id="19" name="Picture 18">
            <a:extLst>
              <a:ext uri="{FF2B5EF4-FFF2-40B4-BE49-F238E27FC236}">
                <a16:creationId xmlns:a16="http://schemas.microsoft.com/office/drawing/2014/main" id="{26792834-05F5-4697-AB8B-EA1E5AF0E365}"/>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97763" y="2924957"/>
            <a:ext cx="1564786" cy="1173590"/>
          </a:xfrm>
          <a:prstGeom prst="rect">
            <a:avLst/>
          </a:prstGeom>
        </p:spPr>
      </p:pic>
      <p:sp>
        <p:nvSpPr>
          <p:cNvPr id="20" name="Rectangle 5">
            <a:extLst>
              <a:ext uri="{FF2B5EF4-FFF2-40B4-BE49-F238E27FC236}">
                <a16:creationId xmlns:a16="http://schemas.microsoft.com/office/drawing/2014/main" id="{5C68204E-2FB5-4807-8C6F-70F529B1CBF2}"/>
              </a:ext>
            </a:extLst>
          </p:cNvPr>
          <p:cNvSpPr>
            <a:spLocks noChangeArrowheads="1"/>
          </p:cNvSpPr>
          <p:nvPr/>
        </p:nvSpPr>
        <p:spPr bwMode="auto">
          <a:xfrm>
            <a:off x="5319303" y="5983081"/>
            <a:ext cx="6488430" cy="830997"/>
          </a:xfrm>
          <a:prstGeom prst="rect">
            <a:avLst/>
          </a:prstGeom>
          <a:solidFill>
            <a:srgbClr val="0000FF"/>
          </a:solidFill>
          <a:ln w="9525">
            <a:solidFill>
              <a:srgbClr val="0000FF"/>
            </a:solidFill>
            <a:miter lim="800000"/>
            <a:headEnd/>
            <a:tailEnd/>
          </a:ln>
        </p:spPr>
        <p:txBody>
          <a:bodyPr wrap="square">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2400" b="0" baseline="0" dirty="0">
                <a:solidFill>
                  <a:schemeClr val="bg1"/>
                </a:solidFill>
                <a:latin typeface="+mn-lt"/>
                <a:cs typeface="Arial" panose="020B0604020202020204" pitchFamily="34" charset="0"/>
              </a:rPr>
              <a:t>Reduction of area decreased with increasing hydrogen content</a:t>
            </a:r>
          </a:p>
        </p:txBody>
      </p:sp>
      <p:pic>
        <p:nvPicPr>
          <p:cNvPr id="27" name="Picture 26">
            <a:extLst>
              <a:ext uri="{FF2B5EF4-FFF2-40B4-BE49-F238E27FC236}">
                <a16:creationId xmlns:a16="http://schemas.microsoft.com/office/drawing/2014/main" id="{4B849179-CDA1-40B2-BBA2-229EBD20CC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174" t="8161" r="21559" b="18872"/>
          <a:stretch/>
        </p:blipFill>
        <p:spPr>
          <a:xfrm>
            <a:off x="1318269" y="2618817"/>
            <a:ext cx="1655686" cy="1733550"/>
          </a:xfrm>
          <a:prstGeom prst="rect">
            <a:avLst/>
          </a:prstGeom>
        </p:spPr>
      </p:pic>
      <p:pic>
        <p:nvPicPr>
          <p:cNvPr id="29" name="Picture 28">
            <a:extLst>
              <a:ext uri="{FF2B5EF4-FFF2-40B4-BE49-F238E27FC236}">
                <a16:creationId xmlns:a16="http://schemas.microsoft.com/office/drawing/2014/main" id="{EFA9636D-7737-42EB-B559-ED8428D878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3041" y="1330051"/>
            <a:ext cx="1509508" cy="1132131"/>
          </a:xfrm>
          <a:prstGeom prst="rect">
            <a:avLst/>
          </a:prstGeom>
        </p:spPr>
      </p:pic>
      <p:sp>
        <p:nvSpPr>
          <p:cNvPr id="30" name="TextBox 29">
            <a:extLst>
              <a:ext uri="{FF2B5EF4-FFF2-40B4-BE49-F238E27FC236}">
                <a16:creationId xmlns:a16="http://schemas.microsoft.com/office/drawing/2014/main" id="{1B3418A6-17BB-4354-8EC3-B28C190F3C77}"/>
              </a:ext>
            </a:extLst>
          </p:cNvPr>
          <p:cNvSpPr txBox="1"/>
          <p:nvPr/>
        </p:nvSpPr>
        <p:spPr>
          <a:xfrm>
            <a:off x="510031" y="834888"/>
            <a:ext cx="4064086" cy="585108"/>
          </a:xfrm>
          <a:prstGeom prst="rect">
            <a:avLst/>
          </a:prstGeom>
        </p:spPr>
        <p:txBody>
          <a:bodyPr vert="horz" wrap="square" lIns="91440" tIns="45720" rIns="91440" bIns="45720" rtlCol="0">
            <a:noAutofit/>
          </a:bodyPr>
          <a:lstStyle/>
          <a:p>
            <a:pPr algn="l"/>
            <a:r>
              <a:rPr lang="en-US" dirty="0"/>
              <a:t>Fracture surfaces of tensile samples</a:t>
            </a:r>
          </a:p>
        </p:txBody>
      </p:sp>
      <p:cxnSp>
        <p:nvCxnSpPr>
          <p:cNvPr id="6" name="Straight Arrow Connector 5">
            <a:extLst>
              <a:ext uri="{FF2B5EF4-FFF2-40B4-BE49-F238E27FC236}">
                <a16:creationId xmlns:a16="http://schemas.microsoft.com/office/drawing/2014/main" id="{5C8000B4-22F8-48E6-9DBD-80FE631C93F1}"/>
              </a:ext>
            </a:extLst>
          </p:cNvPr>
          <p:cNvCxnSpPr/>
          <p:nvPr/>
        </p:nvCxnSpPr>
        <p:spPr>
          <a:xfrm>
            <a:off x="1726035" y="1896116"/>
            <a:ext cx="816039"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091A8BF-A259-4F2E-ABAF-3EC104E02E61}"/>
              </a:ext>
            </a:extLst>
          </p:cNvPr>
          <p:cNvCxnSpPr>
            <a:cxnSpLocks/>
          </p:cNvCxnSpPr>
          <p:nvPr/>
        </p:nvCxnSpPr>
        <p:spPr>
          <a:xfrm>
            <a:off x="1538800" y="3470211"/>
            <a:ext cx="1265360" cy="1538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6ABB36D-D4FE-4FC0-BED5-31BA6DBC1762}"/>
              </a:ext>
            </a:extLst>
          </p:cNvPr>
          <p:cNvCxnSpPr>
            <a:cxnSpLocks/>
          </p:cNvCxnSpPr>
          <p:nvPr/>
        </p:nvCxnSpPr>
        <p:spPr>
          <a:xfrm>
            <a:off x="1354220" y="5468007"/>
            <a:ext cx="1693780" cy="3324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F4B138-4613-487A-8D7C-C9B69334B1D0}"/>
              </a:ext>
            </a:extLst>
          </p:cNvPr>
          <p:cNvSpPr txBox="1"/>
          <p:nvPr/>
        </p:nvSpPr>
        <p:spPr>
          <a:xfrm rot="16200000">
            <a:off x="11297265" y="2942713"/>
            <a:ext cx="914400" cy="914400"/>
          </a:xfrm>
          <a:prstGeom prst="rect">
            <a:avLst/>
          </a:prstGeom>
        </p:spPr>
        <p:txBody>
          <a:bodyPr vert="horz" wrap="none" lIns="91440" tIns="45720" rIns="91440" bIns="45720" rtlCol="0">
            <a:noAutofit/>
          </a:bodyPr>
          <a:lstStyle/>
          <a:p>
            <a:pPr algn="l"/>
            <a:r>
              <a:rPr lang="en-US" dirty="0">
                <a:solidFill>
                  <a:schemeClr val="bg1"/>
                </a:solidFill>
              </a:rPr>
              <a:t>Decreasing ductility</a:t>
            </a:r>
          </a:p>
        </p:txBody>
      </p:sp>
    </p:spTree>
    <p:extLst>
      <p:ext uri="{BB962C8B-B14F-4D97-AF65-F5344CB8AC3E}">
        <p14:creationId xmlns:p14="http://schemas.microsoft.com/office/powerpoint/2010/main" val="375400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24CB0E-0FEE-4ACC-AD11-08723C1709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0353" y="2665717"/>
            <a:ext cx="4764024" cy="3420834"/>
          </a:xfrm>
          <a:prstGeom prst="rect">
            <a:avLst/>
          </a:prstGeom>
          <a:noFill/>
          <a:ln>
            <a:noFill/>
          </a:ln>
        </p:spPr>
      </p:pic>
      <p:sp>
        <p:nvSpPr>
          <p:cNvPr id="2" name="Title 1">
            <a:extLst>
              <a:ext uri="{FF2B5EF4-FFF2-40B4-BE49-F238E27FC236}">
                <a16:creationId xmlns:a16="http://schemas.microsoft.com/office/drawing/2014/main" id="{7B5DD4C3-98A2-4520-B040-6C1BF16CA618}"/>
              </a:ext>
            </a:extLst>
          </p:cNvPr>
          <p:cNvSpPr>
            <a:spLocks noGrp="1"/>
          </p:cNvSpPr>
          <p:nvPr>
            <p:ph type="title"/>
          </p:nvPr>
        </p:nvSpPr>
        <p:spPr/>
        <p:txBody>
          <a:bodyPr/>
          <a:lstStyle/>
          <a:p>
            <a:r>
              <a:rPr lang="en-US" dirty="0"/>
              <a:t>Fracture resistance (J</a:t>
            </a:r>
            <a:r>
              <a:rPr lang="en-US" baseline="-25000" dirty="0"/>
              <a:t>H</a:t>
            </a:r>
            <a:r>
              <a:rPr lang="en-US" dirty="0"/>
              <a:t>) decreased with increasing internal hydrogen content</a:t>
            </a:r>
          </a:p>
        </p:txBody>
      </p:sp>
      <p:sp>
        <p:nvSpPr>
          <p:cNvPr id="3" name="Slide Number Placeholder 2">
            <a:extLst>
              <a:ext uri="{FF2B5EF4-FFF2-40B4-BE49-F238E27FC236}">
                <a16:creationId xmlns:a16="http://schemas.microsoft.com/office/drawing/2014/main" id="{7BBDE30F-AD3C-4971-922A-4ECD8B105FF2}"/>
              </a:ext>
            </a:extLst>
          </p:cNvPr>
          <p:cNvSpPr>
            <a:spLocks noGrp="1"/>
          </p:cNvSpPr>
          <p:nvPr>
            <p:ph type="sldNum" sz="quarter" idx="10"/>
          </p:nvPr>
        </p:nvSpPr>
        <p:spPr/>
        <p:txBody>
          <a:bodyPr/>
          <a:lstStyle/>
          <a:p>
            <a:fld id="{4FAB73BC-B049-4115-A692-8D63A059BFB8}" type="slidenum">
              <a:rPr lang="en-US" smtClean="0"/>
              <a:pPr/>
              <a:t>8</a:t>
            </a:fld>
            <a:endParaRPr lang="en-US" dirty="0"/>
          </a:p>
        </p:txBody>
      </p:sp>
      <p:sp>
        <p:nvSpPr>
          <p:cNvPr id="8" name="Content Placeholder 3">
            <a:extLst>
              <a:ext uri="{FF2B5EF4-FFF2-40B4-BE49-F238E27FC236}">
                <a16:creationId xmlns:a16="http://schemas.microsoft.com/office/drawing/2014/main" id="{A6997FAB-4C35-495E-87CF-922C0DDF69D5}"/>
              </a:ext>
            </a:extLst>
          </p:cNvPr>
          <p:cNvSpPr>
            <a:spLocks noGrp="1"/>
          </p:cNvSpPr>
          <p:nvPr>
            <p:ph sz="quarter" idx="11"/>
          </p:nvPr>
        </p:nvSpPr>
        <p:spPr>
          <a:xfrm>
            <a:off x="647699" y="1252942"/>
            <a:ext cx="10878095" cy="4610100"/>
          </a:xfrm>
        </p:spPr>
        <p:txBody>
          <a:bodyPr/>
          <a:lstStyle/>
          <a:p>
            <a:pPr marL="342900" indent="-342900">
              <a:buFont typeface="Arial" panose="020B0604020202020204" pitchFamily="34" charset="0"/>
              <a:buChar char="•"/>
            </a:pPr>
            <a:r>
              <a:rPr lang="en-US" dirty="0"/>
              <a:t>Forged 304L and EB welds, similarly, exhibited decreasing fracture resistance as internal hydrogen content increased</a:t>
            </a:r>
          </a:p>
          <a:p>
            <a:pPr marL="342900" indent="-342900">
              <a:buFont typeface="Arial" panose="020B0604020202020204" pitchFamily="34" charset="0"/>
              <a:buChar char="•"/>
            </a:pPr>
            <a:r>
              <a:rPr lang="en-US" dirty="0"/>
              <a:t>Low temperature further degraded fracture performance in both weld and forging</a:t>
            </a:r>
          </a:p>
        </p:txBody>
      </p:sp>
      <p:sp>
        <p:nvSpPr>
          <p:cNvPr id="4" name="TextBox 3">
            <a:extLst>
              <a:ext uri="{FF2B5EF4-FFF2-40B4-BE49-F238E27FC236}">
                <a16:creationId xmlns:a16="http://schemas.microsoft.com/office/drawing/2014/main" id="{90EDDB2D-29FA-4C92-B67F-5983C57864A5}"/>
              </a:ext>
            </a:extLst>
          </p:cNvPr>
          <p:cNvSpPr txBox="1"/>
          <p:nvPr/>
        </p:nvSpPr>
        <p:spPr>
          <a:xfrm>
            <a:off x="10242758" y="3998933"/>
            <a:ext cx="1949242" cy="1026071"/>
          </a:xfrm>
          <a:prstGeom prst="rect">
            <a:avLst/>
          </a:prstGeom>
          <a:solidFill>
            <a:srgbClr val="00B0F0"/>
          </a:solidFill>
        </p:spPr>
        <p:txBody>
          <a:bodyPr vert="horz" wrap="none" lIns="91440" tIns="45720" rIns="91440" bIns="45720" rtlCol="0">
            <a:noAutofit/>
          </a:bodyPr>
          <a:lstStyle/>
          <a:p>
            <a:pPr algn="l"/>
            <a:r>
              <a:rPr lang="en-US" sz="1200" dirty="0">
                <a:solidFill>
                  <a:srgbClr val="020202"/>
                </a:solidFill>
              </a:rPr>
              <a:t>For reference: </a:t>
            </a:r>
          </a:p>
          <a:p>
            <a:pPr algn="l"/>
            <a:r>
              <a:rPr lang="en-US" sz="1200" dirty="0">
                <a:solidFill>
                  <a:srgbClr val="020202"/>
                </a:solidFill>
              </a:rPr>
              <a:t>Many pressure vessels </a:t>
            </a:r>
          </a:p>
          <a:p>
            <a:pPr algn="l"/>
            <a:r>
              <a:rPr lang="en-US" sz="1200" dirty="0">
                <a:solidFill>
                  <a:srgbClr val="020202"/>
                </a:solidFill>
              </a:rPr>
              <a:t>(Cr-Mo) steels </a:t>
            </a:r>
          </a:p>
          <a:p>
            <a:pPr algn="l"/>
            <a:r>
              <a:rPr lang="en-US" sz="1200" dirty="0">
                <a:solidFill>
                  <a:srgbClr val="020202"/>
                </a:solidFill>
              </a:rPr>
              <a:t>have J</a:t>
            </a:r>
            <a:r>
              <a:rPr lang="en-US" sz="1200" baseline="-25000" dirty="0">
                <a:solidFill>
                  <a:srgbClr val="020202"/>
                </a:solidFill>
              </a:rPr>
              <a:t>H </a:t>
            </a:r>
            <a:r>
              <a:rPr lang="en-US" sz="1200" dirty="0">
                <a:solidFill>
                  <a:srgbClr val="020202"/>
                </a:solidFill>
              </a:rPr>
              <a:t>~ 10 to 20 kJ/m</a:t>
            </a:r>
            <a:r>
              <a:rPr lang="en-US" sz="1200" baseline="30000" dirty="0">
                <a:solidFill>
                  <a:srgbClr val="020202"/>
                </a:solidFill>
              </a:rPr>
              <a:t>2 </a:t>
            </a:r>
          </a:p>
          <a:p>
            <a:pPr algn="l"/>
            <a:r>
              <a:rPr lang="en-US" sz="1200" dirty="0">
                <a:solidFill>
                  <a:srgbClr val="020202"/>
                </a:solidFill>
              </a:rPr>
              <a:t>in 100 MPa H</a:t>
            </a:r>
            <a:r>
              <a:rPr lang="en-US" sz="1200" baseline="-25000" dirty="0">
                <a:solidFill>
                  <a:srgbClr val="020202"/>
                </a:solidFill>
              </a:rPr>
              <a:t>2 </a:t>
            </a:r>
            <a:r>
              <a:rPr lang="en-US" sz="1200" dirty="0">
                <a:solidFill>
                  <a:srgbClr val="020202"/>
                </a:solidFill>
              </a:rPr>
              <a:t>gas at 293K</a:t>
            </a:r>
            <a:endParaRPr lang="en-US" sz="1200" baseline="30000" dirty="0">
              <a:solidFill>
                <a:srgbClr val="020202"/>
              </a:solidFill>
            </a:endParaRPr>
          </a:p>
          <a:p>
            <a:pPr algn="l"/>
            <a:endParaRPr lang="en-US" sz="1200" dirty="0"/>
          </a:p>
        </p:txBody>
      </p:sp>
      <p:cxnSp>
        <p:nvCxnSpPr>
          <p:cNvPr id="10" name="Connector: Elbow 9">
            <a:extLst>
              <a:ext uri="{FF2B5EF4-FFF2-40B4-BE49-F238E27FC236}">
                <a16:creationId xmlns:a16="http://schemas.microsoft.com/office/drawing/2014/main" id="{223CA701-CE29-48DD-90AB-6C459CDEE03A}"/>
              </a:ext>
            </a:extLst>
          </p:cNvPr>
          <p:cNvCxnSpPr>
            <a:cxnSpLocks/>
          </p:cNvCxnSpPr>
          <p:nvPr/>
        </p:nvCxnSpPr>
        <p:spPr>
          <a:xfrm rot="10800000" flipV="1">
            <a:off x="10987869" y="5001394"/>
            <a:ext cx="1095275" cy="60366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ectangle 5">
            <a:extLst>
              <a:ext uri="{FF2B5EF4-FFF2-40B4-BE49-F238E27FC236}">
                <a16:creationId xmlns:a16="http://schemas.microsoft.com/office/drawing/2014/main" id="{BA96E3C8-395F-4AAA-A3EA-E56F09275459}"/>
              </a:ext>
            </a:extLst>
          </p:cNvPr>
          <p:cNvSpPr>
            <a:spLocks noChangeArrowheads="1"/>
          </p:cNvSpPr>
          <p:nvPr/>
        </p:nvSpPr>
        <p:spPr bwMode="auto">
          <a:xfrm>
            <a:off x="2360023" y="6374847"/>
            <a:ext cx="7471954" cy="461665"/>
          </a:xfrm>
          <a:prstGeom prst="rect">
            <a:avLst/>
          </a:prstGeom>
          <a:solidFill>
            <a:srgbClr val="0000FF"/>
          </a:solidFill>
          <a:ln w="9525">
            <a:solidFill>
              <a:srgbClr val="0000FF"/>
            </a:solidFill>
            <a:miter lim="800000"/>
            <a:headEnd/>
            <a:tailEnd/>
          </a:ln>
        </p:spPr>
        <p:txBody>
          <a:bodyPr wrap="square">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2400" b="0" baseline="0" dirty="0">
                <a:solidFill>
                  <a:schemeClr val="bg1"/>
                </a:solidFill>
                <a:latin typeface="+mn-lt"/>
                <a:cs typeface="Arial" panose="020B0604020202020204" pitchFamily="34" charset="0"/>
              </a:rPr>
              <a:t>EB weld fracture behavior </a:t>
            </a:r>
            <a:r>
              <a:rPr lang="en-US" altLang="en-US" sz="2400" b="0" dirty="0">
                <a:solidFill>
                  <a:schemeClr val="bg1"/>
                </a:solidFill>
                <a:latin typeface="+mn-lt"/>
                <a:cs typeface="Arial" panose="020B0604020202020204" pitchFamily="34" charset="0"/>
              </a:rPr>
              <a:t>was similar to forged 304L</a:t>
            </a:r>
            <a:endParaRPr lang="en-US" altLang="en-US" sz="2400" b="0" baseline="0"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014718D8-29E1-418D-AE06-5E9C5F01EA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99" y="2665717"/>
            <a:ext cx="4764024" cy="3400984"/>
          </a:xfrm>
          <a:prstGeom prst="rect">
            <a:avLst/>
          </a:prstGeom>
          <a:noFill/>
          <a:ln>
            <a:noFill/>
          </a:ln>
        </p:spPr>
      </p:pic>
    </p:spTree>
    <p:extLst>
      <p:ext uri="{BB962C8B-B14F-4D97-AF65-F5344CB8AC3E}">
        <p14:creationId xmlns:p14="http://schemas.microsoft.com/office/powerpoint/2010/main" val="24759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C173-4D57-E24E-AC26-5A8FEA086A8E}"/>
              </a:ext>
            </a:extLst>
          </p:cNvPr>
          <p:cNvSpPr>
            <a:spLocks noGrp="1"/>
          </p:cNvSpPr>
          <p:nvPr>
            <p:ph type="title"/>
          </p:nvPr>
        </p:nvSpPr>
        <p:spPr/>
        <p:txBody>
          <a:bodyPr/>
          <a:lstStyle/>
          <a:p>
            <a:r>
              <a:rPr lang="en-US" dirty="0"/>
              <a:t>Fracture resistance of EB weld compared to conventional Gas Tungsten Arc (GTA) welds</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10"/>
          </p:nvPr>
        </p:nvSpPr>
        <p:spPr>
          <a:xfrm>
            <a:off x="11702562" y="6471387"/>
            <a:ext cx="489438" cy="365125"/>
          </a:xfrm>
        </p:spPr>
        <p:txBody>
          <a:bodyPr/>
          <a:lstStyle/>
          <a:p>
            <a:fld id="{F6B149FD-26F7-3645-B4E7-BA8B8CC5EEA8}" type="slidenum">
              <a:rPr lang="en-US" smtClean="0"/>
              <a:pPr/>
              <a:t>9</a:t>
            </a:fld>
            <a:endParaRPr lang="en-US" dirty="0"/>
          </a:p>
        </p:txBody>
      </p:sp>
      <p:sp>
        <p:nvSpPr>
          <p:cNvPr id="5" name="Content Placeholder 4">
            <a:extLst>
              <a:ext uri="{FF2B5EF4-FFF2-40B4-BE49-F238E27FC236}">
                <a16:creationId xmlns:a16="http://schemas.microsoft.com/office/drawing/2014/main" id="{B9BB5E29-EF83-A04A-8152-EB38D2747B6D}"/>
              </a:ext>
            </a:extLst>
          </p:cNvPr>
          <p:cNvSpPr>
            <a:spLocks noGrp="1"/>
          </p:cNvSpPr>
          <p:nvPr>
            <p:ph sz="quarter" idx="11"/>
          </p:nvPr>
        </p:nvSpPr>
        <p:spPr>
          <a:xfrm>
            <a:off x="647700" y="1409700"/>
            <a:ext cx="4681946" cy="4610100"/>
          </a:xfrm>
        </p:spPr>
        <p:txBody>
          <a:bodyPr/>
          <a:lstStyle/>
          <a:p>
            <a:pPr marL="342900" indent="-342900">
              <a:buFont typeface="Arial" panose="020B0604020202020204" pitchFamily="34" charset="0"/>
              <a:buChar char="•"/>
            </a:pPr>
            <a:r>
              <a:rPr lang="en-US" dirty="0"/>
              <a:t>EB weld has superior fracture resistance to GTA welds (304L/308L) from literature</a:t>
            </a:r>
            <a:r>
              <a:rPr lang="en-US" baseline="30000" dirty="0"/>
              <a:t>1,2</a:t>
            </a:r>
            <a:r>
              <a:rPr lang="en-US" dirty="0"/>
              <a:t> at room temperature (293 K)</a:t>
            </a:r>
          </a:p>
          <a:p>
            <a:pPr marL="342900" indent="-342900">
              <a:buFont typeface="Arial" panose="020B0604020202020204" pitchFamily="34" charset="0"/>
              <a:buChar char="•"/>
            </a:pPr>
            <a:r>
              <a:rPr lang="en-US" b="1" dirty="0"/>
              <a:t>At low temperature (223 K), the fracture resistance is comparable between EB and GTA welds</a:t>
            </a:r>
          </a:p>
          <a:p>
            <a:pPr marL="342900" indent="-342900">
              <a:buFont typeface="Arial" panose="020B0604020202020204" pitchFamily="34" charset="0"/>
              <a:buChar char="•"/>
            </a:pPr>
            <a:r>
              <a:rPr lang="en-US" dirty="0"/>
              <a:t>Small fractions of ferrite are present in all welds, which is likely cause for reduced performance at 223 K</a:t>
            </a:r>
          </a:p>
          <a:p>
            <a:pPr marL="342900" indent="-342900">
              <a:buFont typeface="Arial" panose="020B0604020202020204" pitchFamily="34" charset="0"/>
              <a:buChar char="•"/>
            </a:pPr>
            <a:endParaRPr lang="en-US" dirty="0"/>
          </a:p>
          <a:p>
            <a:endParaRPr lang="en-US" dirty="0"/>
          </a:p>
          <a:p>
            <a:endParaRPr lang="en-US" dirty="0"/>
          </a:p>
        </p:txBody>
      </p:sp>
      <p:sp>
        <p:nvSpPr>
          <p:cNvPr id="6" name="TextBox 5">
            <a:extLst>
              <a:ext uri="{FF2B5EF4-FFF2-40B4-BE49-F238E27FC236}">
                <a16:creationId xmlns:a16="http://schemas.microsoft.com/office/drawing/2014/main" id="{0DEA86A2-4D50-4A49-9BB3-0E95A5088C4B}"/>
              </a:ext>
            </a:extLst>
          </p:cNvPr>
          <p:cNvSpPr txBox="1"/>
          <p:nvPr/>
        </p:nvSpPr>
        <p:spPr>
          <a:xfrm>
            <a:off x="9208940" y="6471387"/>
            <a:ext cx="2487760" cy="914400"/>
          </a:xfrm>
          <a:prstGeom prst="rect">
            <a:avLst/>
          </a:prstGeom>
        </p:spPr>
        <p:txBody>
          <a:bodyPr vert="horz" wrap="none" lIns="91440" tIns="45720" rIns="91440" bIns="45720" rtlCol="0">
            <a:noAutofit/>
          </a:bodyPr>
          <a:lstStyle/>
          <a:p>
            <a:pPr algn="l"/>
            <a:r>
              <a:rPr lang="en-US" sz="1050" baseline="30000" dirty="0"/>
              <a:t>1</a:t>
            </a:r>
            <a:r>
              <a:rPr lang="en-US" sz="1050" dirty="0"/>
              <a:t>Ronevich, J. (PVP2019-93823)</a:t>
            </a:r>
          </a:p>
          <a:p>
            <a:pPr algn="l"/>
            <a:r>
              <a:rPr lang="en-US" sz="1050" baseline="30000" dirty="0"/>
              <a:t>2</a:t>
            </a:r>
            <a:r>
              <a:rPr lang="en-US" sz="1050" dirty="0"/>
              <a:t>Jackson, H. (</a:t>
            </a:r>
            <a:r>
              <a:rPr lang="en-US" sz="1050" dirty="0" err="1"/>
              <a:t>Corr</a:t>
            </a:r>
            <a:r>
              <a:rPr lang="en-US" sz="1050" dirty="0"/>
              <a:t> Science, 2013)</a:t>
            </a:r>
            <a:endParaRPr lang="en-US" sz="1050" baseline="30000" dirty="0"/>
          </a:p>
        </p:txBody>
      </p:sp>
      <p:sp>
        <p:nvSpPr>
          <p:cNvPr id="10" name="Rectangle 5">
            <a:extLst>
              <a:ext uri="{FF2B5EF4-FFF2-40B4-BE49-F238E27FC236}">
                <a16:creationId xmlns:a16="http://schemas.microsoft.com/office/drawing/2014/main" id="{5251B507-4C69-4A14-BB8C-69B41567C28D}"/>
              </a:ext>
            </a:extLst>
          </p:cNvPr>
          <p:cNvSpPr>
            <a:spLocks noChangeArrowheads="1"/>
          </p:cNvSpPr>
          <p:nvPr/>
        </p:nvSpPr>
        <p:spPr bwMode="auto">
          <a:xfrm>
            <a:off x="432708" y="5189645"/>
            <a:ext cx="4896938" cy="1200329"/>
          </a:xfrm>
          <a:prstGeom prst="rect">
            <a:avLst/>
          </a:prstGeom>
          <a:solidFill>
            <a:srgbClr val="0000FF"/>
          </a:solidFill>
          <a:ln w="9525">
            <a:solidFill>
              <a:srgbClr val="0000FF"/>
            </a:solidFill>
            <a:miter lim="800000"/>
            <a:headEnd/>
            <a:tailEnd/>
          </a:ln>
        </p:spPr>
        <p:txBody>
          <a:bodyPr wrap="square">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2400" b="0" baseline="0" dirty="0">
                <a:solidFill>
                  <a:schemeClr val="bg1"/>
                </a:solidFill>
                <a:latin typeface="+mn-lt"/>
                <a:cs typeface="Arial" panose="020B0604020202020204" pitchFamily="34" charset="0"/>
              </a:rPr>
              <a:t>Low temperature appears to result in similar fracture behavio</a:t>
            </a:r>
            <a:r>
              <a:rPr lang="en-US" altLang="en-US" sz="2400" b="0" dirty="0">
                <a:solidFill>
                  <a:schemeClr val="bg1"/>
                </a:solidFill>
                <a:latin typeface="+mn-lt"/>
                <a:cs typeface="Arial" panose="020B0604020202020204" pitchFamily="34" charset="0"/>
              </a:rPr>
              <a:t>r among welds</a:t>
            </a:r>
            <a:r>
              <a:rPr lang="en-US" altLang="en-US" sz="2400" b="0" baseline="0" dirty="0">
                <a:solidFill>
                  <a:schemeClr val="bg1"/>
                </a:solidFill>
                <a:latin typeface="+mn-lt"/>
                <a:cs typeface="Arial" panose="020B0604020202020204" pitchFamily="34" charset="0"/>
              </a:rPr>
              <a:t> </a:t>
            </a:r>
          </a:p>
        </p:txBody>
      </p:sp>
      <p:pic>
        <p:nvPicPr>
          <p:cNvPr id="7" name="Picture 6">
            <a:extLst>
              <a:ext uri="{FF2B5EF4-FFF2-40B4-BE49-F238E27FC236}">
                <a16:creationId xmlns:a16="http://schemas.microsoft.com/office/drawing/2014/main" id="{71EC936D-A986-4B7A-82F9-E8537A89AD50}"/>
              </a:ext>
            </a:extLst>
          </p:cNvPr>
          <p:cNvPicPr>
            <a:picLocks noChangeAspect="1"/>
          </p:cNvPicPr>
          <p:nvPr/>
        </p:nvPicPr>
        <p:blipFill>
          <a:blip r:embed="rId2"/>
          <a:stretch>
            <a:fillRect/>
          </a:stretch>
        </p:blipFill>
        <p:spPr>
          <a:xfrm>
            <a:off x="5630465" y="1191793"/>
            <a:ext cx="6450127" cy="5279594"/>
          </a:xfrm>
          <a:prstGeom prst="rect">
            <a:avLst/>
          </a:prstGeom>
        </p:spPr>
      </p:pic>
    </p:spTree>
    <p:extLst>
      <p:ext uri="{BB962C8B-B14F-4D97-AF65-F5344CB8AC3E}">
        <p14:creationId xmlns:p14="http://schemas.microsoft.com/office/powerpoint/2010/main" val="138987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Angles">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5146</TotalTime>
  <Words>1012</Words>
  <Application>Microsoft Office PowerPoint</Application>
  <PresentationFormat>Widescreen</PresentationFormat>
  <Paragraphs>117</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Open Sans</vt:lpstr>
      <vt:lpstr>Symbol</vt:lpstr>
      <vt:lpstr>Open Sans bold</vt:lpstr>
      <vt:lpstr>Wingdings</vt:lpstr>
      <vt:lpstr>Open Sans Light</vt:lpstr>
      <vt:lpstr>Arial</vt:lpstr>
      <vt:lpstr>Courier New</vt:lpstr>
      <vt:lpstr>Sandia Angles</vt:lpstr>
      <vt:lpstr>Fracture properties of welded 304L in hydrogen environments</vt:lpstr>
      <vt:lpstr>Motivation – Welds offer benefits compared to mechanical joints  Fracture behavior in hydrogen is not well defined</vt:lpstr>
      <vt:lpstr>Electron beam (EB) welds have advantages over conventional welds like GTA welds</vt:lpstr>
      <vt:lpstr>Extracted test coupons from EB weld rings for fracture testing</vt:lpstr>
      <vt:lpstr>Thermally precharged samples to represent long-term exposure to hydrogen</vt:lpstr>
      <vt:lpstr>Mechanical testing performed in air on H-precharged samples at 223 K (-50°C) and 293 K (20°C)</vt:lpstr>
      <vt:lpstr>Ductility loss of H-precharged forgings and EB welds</vt:lpstr>
      <vt:lpstr>Fracture resistance (JH) decreased with increasing internal hydrogen content</vt:lpstr>
      <vt:lpstr>Fracture resistance of EB weld compared to conventional Gas Tungsten Arc (GTA) welds</vt:lpstr>
      <vt:lpstr>Crack deflection improves fracture resistance in EB weld</vt:lpstr>
      <vt:lpstr>Summary</vt:lpstr>
      <vt:lpstr>Acknowledgements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Ronevich, Joseph Allen</cp:lastModifiedBy>
  <cp:revision>487</cp:revision>
  <dcterms:created xsi:type="dcterms:W3CDTF">2018-07-21T13:25:45Z</dcterms:created>
  <dcterms:modified xsi:type="dcterms:W3CDTF">2021-12-02T06:40:27Z</dcterms:modified>
</cp:coreProperties>
</file>