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Default Extension="wdp" ContentType="image/vnd.ms-photo"/>
  <Override PartName="/ppt/commentAuthors.xml" ContentType="application/vnd.openxmlformats-officedocument.presentationml.commentAuthors+xml"/>
  <Override PartName="/ppt/slideLayouts/slideLayout10.xml" ContentType="application/vnd.openxmlformats-officedocument.presentationml.slideLayout+xml"/>
  <Default Extension="vml" ContentType="application/vnd.openxmlformats-officedocument.vmlDrawing"/>
  <Default Extension="tiff" ContentType="image/tiff"/>
  <Override PartName="/ppt/notesSlides/notesSlide6.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bin" ContentType="application/vnd.openxmlformats-officedocument.oleObject"/>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handoutMasterIdLst>
    <p:handoutMasterId r:id="rId32"/>
  </p:handoutMasterIdLst>
  <p:sldIdLst>
    <p:sldId id="431" r:id="rId2"/>
    <p:sldId id="432" r:id="rId3"/>
    <p:sldId id="399" r:id="rId4"/>
    <p:sldId id="400" r:id="rId5"/>
    <p:sldId id="449" r:id="rId6"/>
    <p:sldId id="367" r:id="rId7"/>
    <p:sldId id="368" r:id="rId8"/>
    <p:sldId id="369" r:id="rId9"/>
    <p:sldId id="402" r:id="rId10"/>
    <p:sldId id="414" r:id="rId11"/>
    <p:sldId id="415" r:id="rId12"/>
    <p:sldId id="416" r:id="rId13"/>
    <p:sldId id="404" r:id="rId14"/>
    <p:sldId id="372" r:id="rId15"/>
    <p:sldId id="436" r:id="rId16"/>
    <p:sldId id="407" r:id="rId17"/>
    <p:sldId id="411" r:id="rId18"/>
    <p:sldId id="403" r:id="rId19"/>
    <p:sldId id="417" r:id="rId20"/>
    <p:sldId id="410" r:id="rId21"/>
    <p:sldId id="420" r:id="rId22"/>
    <p:sldId id="429" r:id="rId23"/>
    <p:sldId id="442" r:id="rId24"/>
    <p:sldId id="446" r:id="rId25"/>
    <p:sldId id="448" r:id="rId26"/>
    <p:sldId id="450" r:id="rId27"/>
    <p:sldId id="396" r:id="rId28"/>
    <p:sldId id="447" r:id="rId29"/>
    <p:sldId id="445" r:id="rId30"/>
  </p:sldIdLst>
  <p:sldSz cx="9144000" cy="6858000" type="screen4x3"/>
  <p:notesSz cx="6797675" cy="9926638"/>
  <p:defaultTextStyle>
    <a:defPPr>
      <a:defRPr lang="en-GB"/>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3127">
          <p15:clr>
            <a:srgbClr val="A4A3A4"/>
          </p15:clr>
        </p15:guide>
        <p15:guide id="2" pos="214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ssmas" initials="e" lastIdx="28" clrIdx="1"/>
  <p:cmAuthor id="1" name="research" initials="r" lastIdx="1" clrIdx="0">
    <p:extLst>
      <p:ext uri="{19B8F6BF-5375-455C-9EA6-DF929625EA0E}">
        <p15:presenceInfo xmlns:p15="http://schemas.microsoft.com/office/powerpoint/2012/main" xmlns="" userId="research"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3399FF"/>
    <a:srgbClr val="0B4387"/>
    <a:srgbClr val="062346"/>
    <a:srgbClr val="09366D"/>
    <a:srgbClr val="C78627"/>
    <a:srgbClr val="0000FF"/>
    <a:srgbClr val="FF33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21" autoAdjust="0"/>
    <p:restoredTop sz="91765" autoAdjust="0"/>
  </p:normalViewPr>
  <p:slideViewPr>
    <p:cSldViewPr>
      <p:cViewPr varScale="1">
        <p:scale>
          <a:sx n="68" d="100"/>
          <a:sy n="68" d="100"/>
        </p:scale>
        <p:origin x="-1146" y="-90"/>
      </p:cViewPr>
      <p:guideLst>
        <p:guide orient="horz" pos="2160"/>
        <p:guide pos="2880"/>
      </p:guideLst>
    </p:cSldViewPr>
  </p:slideViewPr>
  <p:outlineViewPr>
    <p:cViewPr>
      <p:scale>
        <a:sx n="33" d="100"/>
        <a:sy n="33" d="100"/>
      </p:scale>
      <p:origin x="0" y="0"/>
    </p:cViewPr>
  </p:outlineViewPr>
  <p:notesTextViewPr>
    <p:cViewPr>
      <p:scale>
        <a:sx n="125" d="100"/>
        <a:sy n="125" d="100"/>
      </p:scale>
      <p:origin x="0" y="0"/>
    </p:cViewPr>
  </p:notesTextViewPr>
  <p:sorterViewPr>
    <p:cViewPr>
      <p:scale>
        <a:sx n="66" d="100"/>
        <a:sy n="66" d="100"/>
      </p:scale>
      <p:origin x="0" y="0"/>
    </p:cViewPr>
  </p:sorterViewPr>
  <p:notesViewPr>
    <p:cSldViewPr>
      <p:cViewPr varScale="1">
        <p:scale>
          <a:sx n="50" d="100"/>
          <a:sy n="50" d="100"/>
        </p:scale>
        <p:origin x="-1956" y="-102"/>
      </p:cViewPr>
      <p:guideLst>
        <p:guide orient="horz" pos="3127"/>
        <p:guide pos="2141"/>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wmf"/><Relationship Id="rId1" Type="http://schemas.openxmlformats.org/officeDocument/2006/relationships/image" Target="../media/image2.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9.wmf"/><Relationship Id="rId1" Type="http://schemas.openxmlformats.org/officeDocument/2006/relationships/image" Target="../media/image8.wmf"/><Relationship Id="rId5" Type="http://schemas.openxmlformats.org/officeDocument/2006/relationships/image" Target="../media/image12.wmf"/><Relationship Id="rId4" Type="http://schemas.openxmlformats.org/officeDocument/2006/relationships/image" Target="../media/image11.wmf"/></Relationships>
</file>

<file path=ppt/drawings/_rels/vmlDrawing3.vml.rels><?xml version="1.0" encoding="UTF-8" standalone="yes"?>
<Relationships xmlns="http://schemas.openxmlformats.org/package/2006/relationships"><Relationship Id="rId8" Type="http://schemas.openxmlformats.org/officeDocument/2006/relationships/image" Target="../media/image20.wmf"/><Relationship Id="rId3" Type="http://schemas.openxmlformats.org/officeDocument/2006/relationships/image" Target="../media/image15.wmf"/><Relationship Id="rId7" Type="http://schemas.openxmlformats.org/officeDocument/2006/relationships/image" Target="../media/image19.wmf"/><Relationship Id="rId2" Type="http://schemas.openxmlformats.org/officeDocument/2006/relationships/image" Target="../media/image14.wmf"/><Relationship Id="rId1" Type="http://schemas.openxmlformats.org/officeDocument/2006/relationships/image" Target="../media/image13.wmf"/><Relationship Id="rId6" Type="http://schemas.openxmlformats.org/officeDocument/2006/relationships/image" Target="../media/image18.wmf"/><Relationship Id="rId5" Type="http://schemas.openxmlformats.org/officeDocument/2006/relationships/image" Target="../media/image17.wmf"/><Relationship Id="rId4" Type="http://schemas.openxmlformats.org/officeDocument/2006/relationships/image" Target="../media/image16.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image" Target="../media/image22.wmf"/><Relationship Id="rId1" Type="http://schemas.openxmlformats.org/officeDocument/2006/relationships/image" Target="../media/image21.wmf"/><Relationship Id="rId4" Type="http://schemas.openxmlformats.org/officeDocument/2006/relationships/image" Target="../media/image24.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image" Target="../media/image26.wmf"/><Relationship Id="rId1" Type="http://schemas.openxmlformats.org/officeDocument/2006/relationships/image" Target="../media/image25.wmf"/><Relationship Id="rId4" Type="http://schemas.openxmlformats.org/officeDocument/2006/relationships/image" Target="../media/image28.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bwMode="auto">
          <a:xfrm>
            <a:off x="0" y="0"/>
            <a:ext cx="2944813" cy="495300"/>
          </a:xfrm>
          <a:prstGeom prst="rect">
            <a:avLst/>
          </a:prstGeom>
          <a:noFill/>
          <a:ln w="9525">
            <a:noFill/>
            <a:miter lim="800000"/>
            <a:headEnd/>
            <a:tailEnd/>
          </a:ln>
          <a:effectLst/>
        </p:spPr>
        <p:txBody>
          <a:bodyPr vert="horz" wrap="square" lIns="91559" tIns="45779" rIns="91559" bIns="45779" numCol="1" anchor="t" anchorCtr="0" compatLnSpc="1">
            <a:prstTxWarp prst="textNoShape">
              <a:avLst/>
            </a:prstTxWarp>
          </a:bodyPr>
          <a:lstStyle>
            <a:lvl1pPr defTabSz="915988">
              <a:defRPr sz="1200"/>
            </a:lvl1pPr>
          </a:lstStyle>
          <a:p>
            <a:pPr>
              <a:defRPr/>
            </a:pPr>
            <a:endParaRPr lang="en-GB"/>
          </a:p>
        </p:txBody>
      </p:sp>
      <p:sp>
        <p:nvSpPr>
          <p:cNvPr id="26627" name="Rectangle 3"/>
          <p:cNvSpPr>
            <a:spLocks noGrp="1" noChangeArrowheads="1"/>
          </p:cNvSpPr>
          <p:nvPr>
            <p:ph type="dt" sz="quarter" idx="1"/>
          </p:nvPr>
        </p:nvSpPr>
        <p:spPr bwMode="auto">
          <a:xfrm>
            <a:off x="3851275" y="0"/>
            <a:ext cx="2944813" cy="495300"/>
          </a:xfrm>
          <a:prstGeom prst="rect">
            <a:avLst/>
          </a:prstGeom>
          <a:noFill/>
          <a:ln w="9525">
            <a:noFill/>
            <a:miter lim="800000"/>
            <a:headEnd/>
            <a:tailEnd/>
          </a:ln>
          <a:effectLst/>
        </p:spPr>
        <p:txBody>
          <a:bodyPr vert="horz" wrap="square" lIns="91559" tIns="45779" rIns="91559" bIns="45779" numCol="1" anchor="t" anchorCtr="0" compatLnSpc="1">
            <a:prstTxWarp prst="textNoShape">
              <a:avLst/>
            </a:prstTxWarp>
          </a:bodyPr>
          <a:lstStyle>
            <a:lvl1pPr algn="r" defTabSz="915988">
              <a:defRPr sz="1200"/>
            </a:lvl1pPr>
          </a:lstStyle>
          <a:p>
            <a:pPr>
              <a:defRPr/>
            </a:pPr>
            <a:endParaRPr lang="en-GB"/>
          </a:p>
        </p:txBody>
      </p:sp>
      <p:sp>
        <p:nvSpPr>
          <p:cNvPr id="26628" name="Rectangle 4"/>
          <p:cNvSpPr>
            <a:spLocks noGrp="1" noChangeArrowheads="1"/>
          </p:cNvSpPr>
          <p:nvPr>
            <p:ph type="ftr" sz="quarter" idx="2"/>
          </p:nvPr>
        </p:nvSpPr>
        <p:spPr bwMode="auto">
          <a:xfrm>
            <a:off x="0" y="9429750"/>
            <a:ext cx="2944813" cy="495300"/>
          </a:xfrm>
          <a:prstGeom prst="rect">
            <a:avLst/>
          </a:prstGeom>
          <a:noFill/>
          <a:ln w="9525">
            <a:noFill/>
            <a:miter lim="800000"/>
            <a:headEnd/>
            <a:tailEnd/>
          </a:ln>
          <a:effectLst/>
        </p:spPr>
        <p:txBody>
          <a:bodyPr vert="horz" wrap="square" lIns="91559" tIns="45779" rIns="91559" bIns="45779" numCol="1" anchor="b" anchorCtr="0" compatLnSpc="1">
            <a:prstTxWarp prst="textNoShape">
              <a:avLst/>
            </a:prstTxWarp>
          </a:bodyPr>
          <a:lstStyle>
            <a:lvl1pPr defTabSz="915988">
              <a:defRPr sz="1200"/>
            </a:lvl1pPr>
          </a:lstStyle>
          <a:p>
            <a:pPr>
              <a:defRPr/>
            </a:pPr>
            <a:endParaRPr lang="en-GB"/>
          </a:p>
        </p:txBody>
      </p:sp>
      <p:sp>
        <p:nvSpPr>
          <p:cNvPr id="26629" name="Rectangle 5"/>
          <p:cNvSpPr>
            <a:spLocks noGrp="1" noChangeArrowheads="1"/>
          </p:cNvSpPr>
          <p:nvPr>
            <p:ph type="sldNum" sz="quarter" idx="3"/>
          </p:nvPr>
        </p:nvSpPr>
        <p:spPr bwMode="auto">
          <a:xfrm>
            <a:off x="3851275" y="9429750"/>
            <a:ext cx="2944813" cy="495300"/>
          </a:xfrm>
          <a:prstGeom prst="rect">
            <a:avLst/>
          </a:prstGeom>
          <a:noFill/>
          <a:ln w="9525">
            <a:noFill/>
            <a:miter lim="800000"/>
            <a:headEnd/>
            <a:tailEnd/>
          </a:ln>
          <a:effectLst/>
        </p:spPr>
        <p:txBody>
          <a:bodyPr vert="horz" wrap="square" lIns="91559" tIns="45779" rIns="91559" bIns="45779" numCol="1" anchor="b" anchorCtr="0" compatLnSpc="1">
            <a:prstTxWarp prst="textNoShape">
              <a:avLst/>
            </a:prstTxWarp>
          </a:bodyPr>
          <a:lstStyle>
            <a:lvl1pPr algn="r" defTabSz="915988">
              <a:defRPr sz="1200"/>
            </a:lvl1pPr>
          </a:lstStyle>
          <a:p>
            <a:pPr>
              <a:defRPr/>
            </a:pPr>
            <a:fld id="{CB16F3AE-1D75-4E0D-9F07-54DAD6E17D9F}" type="slidenum">
              <a:rPr lang="en-GB"/>
              <a:pPr>
                <a:defRPr/>
              </a:pPr>
              <a:t>‹#›</a:t>
            </a:fld>
            <a:endParaRPr lang="en-GB"/>
          </a:p>
        </p:txBody>
      </p:sp>
    </p:spTree>
    <p:extLst>
      <p:ext uri="{BB962C8B-B14F-4D97-AF65-F5344CB8AC3E}">
        <p14:creationId xmlns:p14="http://schemas.microsoft.com/office/powerpoint/2010/main" xmlns="" val="33027508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0"/>
            <a:ext cx="2944813" cy="495300"/>
          </a:xfrm>
          <a:prstGeom prst="rect">
            <a:avLst/>
          </a:prstGeom>
          <a:noFill/>
          <a:ln w="9525">
            <a:noFill/>
            <a:miter lim="800000"/>
            <a:headEnd/>
            <a:tailEnd/>
          </a:ln>
          <a:effectLst/>
        </p:spPr>
        <p:txBody>
          <a:bodyPr vert="horz" wrap="square" lIns="91559" tIns="45779" rIns="91559" bIns="45779" numCol="1" anchor="t" anchorCtr="0" compatLnSpc="1">
            <a:prstTxWarp prst="textNoShape">
              <a:avLst/>
            </a:prstTxWarp>
          </a:bodyPr>
          <a:lstStyle>
            <a:lvl1pPr defTabSz="915988">
              <a:defRPr sz="1200"/>
            </a:lvl1pPr>
          </a:lstStyle>
          <a:p>
            <a:pPr>
              <a:defRPr/>
            </a:pPr>
            <a:endParaRPr lang="en-GB"/>
          </a:p>
        </p:txBody>
      </p:sp>
      <p:sp>
        <p:nvSpPr>
          <p:cNvPr id="29699" name="Rectangle 3"/>
          <p:cNvSpPr>
            <a:spLocks noGrp="1" noChangeArrowheads="1"/>
          </p:cNvSpPr>
          <p:nvPr>
            <p:ph type="dt" idx="1"/>
          </p:nvPr>
        </p:nvSpPr>
        <p:spPr bwMode="auto">
          <a:xfrm>
            <a:off x="3851275" y="0"/>
            <a:ext cx="2944813" cy="495300"/>
          </a:xfrm>
          <a:prstGeom prst="rect">
            <a:avLst/>
          </a:prstGeom>
          <a:noFill/>
          <a:ln w="9525">
            <a:noFill/>
            <a:miter lim="800000"/>
            <a:headEnd/>
            <a:tailEnd/>
          </a:ln>
          <a:effectLst/>
        </p:spPr>
        <p:txBody>
          <a:bodyPr vert="horz" wrap="square" lIns="91559" tIns="45779" rIns="91559" bIns="45779" numCol="1" anchor="t" anchorCtr="0" compatLnSpc="1">
            <a:prstTxWarp prst="textNoShape">
              <a:avLst/>
            </a:prstTxWarp>
          </a:bodyPr>
          <a:lstStyle>
            <a:lvl1pPr algn="r" defTabSz="915988">
              <a:defRPr sz="1200"/>
            </a:lvl1pPr>
          </a:lstStyle>
          <a:p>
            <a:pPr>
              <a:defRPr/>
            </a:pPr>
            <a:endParaRPr lang="en-GB"/>
          </a:p>
        </p:txBody>
      </p:sp>
      <p:sp>
        <p:nvSpPr>
          <p:cNvPr id="32772" name="Rectangle 4"/>
          <p:cNvSpPr>
            <a:spLocks noGrp="1" noRot="1" noChangeAspect="1" noChangeArrowheads="1" noTextEdit="1"/>
          </p:cNvSpPr>
          <p:nvPr>
            <p:ph type="sldImg" idx="2"/>
          </p:nvPr>
        </p:nvSpPr>
        <p:spPr bwMode="auto">
          <a:xfrm>
            <a:off x="915988" y="744538"/>
            <a:ext cx="4965700" cy="3722687"/>
          </a:xfrm>
          <a:prstGeom prst="rect">
            <a:avLst/>
          </a:prstGeom>
          <a:noFill/>
          <a:ln w="9525">
            <a:solidFill>
              <a:srgbClr val="000000"/>
            </a:solidFill>
            <a:miter lim="800000"/>
            <a:headEnd/>
            <a:tailEnd/>
          </a:ln>
        </p:spPr>
      </p:sp>
      <p:sp>
        <p:nvSpPr>
          <p:cNvPr id="29701" name="Rectangle 5"/>
          <p:cNvSpPr>
            <a:spLocks noGrp="1" noChangeArrowheads="1"/>
          </p:cNvSpPr>
          <p:nvPr>
            <p:ph type="body" sz="quarter" idx="3"/>
          </p:nvPr>
        </p:nvSpPr>
        <p:spPr bwMode="auto">
          <a:xfrm>
            <a:off x="679450" y="4714875"/>
            <a:ext cx="5438775" cy="4467225"/>
          </a:xfrm>
          <a:prstGeom prst="rect">
            <a:avLst/>
          </a:prstGeom>
          <a:noFill/>
          <a:ln w="9525">
            <a:noFill/>
            <a:miter lim="800000"/>
            <a:headEnd/>
            <a:tailEnd/>
          </a:ln>
          <a:effectLst/>
        </p:spPr>
        <p:txBody>
          <a:bodyPr vert="horz" wrap="square" lIns="91559" tIns="45779" rIns="91559" bIns="45779"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29702" name="Rectangle 6"/>
          <p:cNvSpPr>
            <a:spLocks noGrp="1" noChangeArrowheads="1"/>
          </p:cNvSpPr>
          <p:nvPr>
            <p:ph type="ftr" sz="quarter" idx="4"/>
          </p:nvPr>
        </p:nvSpPr>
        <p:spPr bwMode="auto">
          <a:xfrm>
            <a:off x="0" y="9429750"/>
            <a:ext cx="2944813" cy="495300"/>
          </a:xfrm>
          <a:prstGeom prst="rect">
            <a:avLst/>
          </a:prstGeom>
          <a:noFill/>
          <a:ln w="9525">
            <a:noFill/>
            <a:miter lim="800000"/>
            <a:headEnd/>
            <a:tailEnd/>
          </a:ln>
          <a:effectLst/>
        </p:spPr>
        <p:txBody>
          <a:bodyPr vert="horz" wrap="square" lIns="91559" tIns="45779" rIns="91559" bIns="45779" numCol="1" anchor="b" anchorCtr="0" compatLnSpc="1">
            <a:prstTxWarp prst="textNoShape">
              <a:avLst/>
            </a:prstTxWarp>
          </a:bodyPr>
          <a:lstStyle>
            <a:lvl1pPr defTabSz="915988">
              <a:defRPr sz="1200"/>
            </a:lvl1pPr>
          </a:lstStyle>
          <a:p>
            <a:pPr>
              <a:defRPr/>
            </a:pPr>
            <a:endParaRPr lang="en-GB"/>
          </a:p>
        </p:txBody>
      </p:sp>
      <p:sp>
        <p:nvSpPr>
          <p:cNvPr id="29703" name="Rectangle 7"/>
          <p:cNvSpPr>
            <a:spLocks noGrp="1" noChangeArrowheads="1"/>
          </p:cNvSpPr>
          <p:nvPr>
            <p:ph type="sldNum" sz="quarter" idx="5"/>
          </p:nvPr>
        </p:nvSpPr>
        <p:spPr bwMode="auto">
          <a:xfrm>
            <a:off x="3851275" y="9429750"/>
            <a:ext cx="2944813" cy="495300"/>
          </a:xfrm>
          <a:prstGeom prst="rect">
            <a:avLst/>
          </a:prstGeom>
          <a:noFill/>
          <a:ln w="9525">
            <a:noFill/>
            <a:miter lim="800000"/>
            <a:headEnd/>
            <a:tailEnd/>
          </a:ln>
          <a:effectLst/>
        </p:spPr>
        <p:txBody>
          <a:bodyPr vert="horz" wrap="square" lIns="91559" tIns="45779" rIns="91559" bIns="45779" numCol="1" anchor="b" anchorCtr="0" compatLnSpc="1">
            <a:prstTxWarp prst="textNoShape">
              <a:avLst/>
            </a:prstTxWarp>
          </a:bodyPr>
          <a:lstStyle>
            <a:lvl1pPr algn="r" defTabSz="915988">
              <a:defRPr sz="1200"/>
            </a:lvl1pPr>
          </a:lstStyle>
          <a:p>
            <a:pPr>
              <a:defRPr/>
            </a:pPr>
            <a:fld id="{59F1D36E-6CAB-47FF-8AA2-2D9170ECBEA2}" type="slidenum">
              <a:rPr lang="en-GB"/>
              <a:pPr>
                <a:defRPr/>
              </a:pPr>
              <a:t>‹#›</a:t>
            </a:fld>
            <a:endParaRPr lang="en-GB"/>
          </a:p>
        </p:txBody>
      </p:sp>
    </p:spTree>
    <p:extLst>
      <p:ext uri="{BB962C8B-B14F-4D97-AF65-F5344CB8AC3E}">
        <p14:creationId xmlns:p14="http://schemas.microsoft.com/office/powerpoint/2010/main" xmlns="" val="267865472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59F1D36E-6CAB-47FF-8AA2-2D9170ECBEA2}" type="slidenum">
              <a:rPr lang="en-GB" smtClean="0"/>
              <a:pPr>
                <a:defRPr/>
              </a:pPr>
              <a:t>4</a:t>
            </a:fld>
            <a:endParaRPr lang="en-GB"/>
          </a:p>
        </p:txBody>
      </p:sp>
    </p:spTree>
    <p:extLst>
      <p:ext uri="{BB962C8B-B14F-4D97-AF65-F5344CB8AC3E}">
        <p14:creationId xmlns:p14="http://schemas.microsoft.com/office/powerpoint/2010/main" xmlns="" val="2650115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59F1D36E-6CAB-47FF-8AA2-2D9170ECBEA2}" type="slidenum">
              <a:rPr lang="en-GB" smtClean="0"/>
              <a:pPr>
                <a:defRPr/>
              </a:pPr>
              <a:t>10</a:t>
            </a:fld>
            <a:endParaRPr lang="en-GB"/>
          </a:p>
        </p:txBody>
      </p:sp>
    </p:spTree>
    <p:extLst>
      <p:ext uri="{BB962C8B-B14F-4D97-AF65-F5344CB8AC3E}">
        <p14:creationId xmlns:p14="http://schemas.microsoft.com/office/powerpoint/2010/main" xmlns="" val="17544766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r>
              <a:rPr lang="en-GB" dirty="0" smtClean="0"/>
              <a:t>Most of the correlation </a:t>
            </a:r>
            <a:r>
              <a:rPr lang="en-GB" baseline="0" dirty="0" smtClean="0"/>
              <a:t> the laminar flame speed correlation available is valid between </a:t>
            </a:r>
            <a:endParaRPr lang="en-GB" dirty="0"/>
          </a:p>
        </p:txBody>
      </p:sp>
      <p:sp>
        <p:nvSpPr>
          <p:cNvPr id="4" name="Slide Number Placeholder 3"/>
          <p:cNvSpPr>
            <a:spLocks noGrp="1"/>
          </p:cNvSpPr>
          <p:nvPr>
            <p:ph type="sldNum" sz="quarter" idx="10"/>
          </p:nvPr>
        </p:nvSpPr>
        <p:spPr/>
        <p:txBody>
          <a:bodyPr/>
          <a:lstStyle/>
          <a:p>
            <a:pPr>
              <a:defRPr/>
            </a:pPr>
            <a:fld id="{59F1D36E-6CAB-47FF-8AA2-2D9170ECBEA2}" type="slidenum">
              <a:rPr lang="en-GB" smtClean="0"/>
              <a:pPr>
                <a:defRPr/>
              </a:pPr>
              <a:t>11</a:t>
            </a:fld>
            <a:endParaRPr lang="en-GB"/>
          </a:p>
        </p:txBody>
      </p:sp>
    </p:spTree>
    <p:extLst>
      <p:ext uri="{BB962C8B-B14F-4D97-AF65-F5344CB8AC3E}">
        <p14:creationId xmlns:p14="http://schemas.microsoft.com/office/powerpoint/2010/main" xmlns="" val="19582634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59F1D36E-6CAB-47FF-8AA2-2D9170ECBEA2}" type="slidenum">
              <a:rPr lang="en-GB" smtClean="0"/>
              <a:pPr>
                <a:defRPr/>
              </a:pPr>
              <a:t>18</a:t>
            </a:fld>
            <a:endParaRPr lang="en-GB"/>
          </a:p>
        </p:txBody>
      </p:sp>
    </p:spTree>
    <p:extLst>
      <p:ext uri="{BB962C8B-B14F-4D97-AF65-F5344CB8AC3E}">
        <p14:creationId xmlns:p14="http://schemas.microsoft.com/office/powerpoint/2010/main" xmlns="" val="7251106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59F1D36E-6CAB-47FF-8AA2-2D9170ECBEA2}" type="slidenum">
              <a:rPr lang="en-GB" smtClean="0"/>
              <a:pPr>
                <a:defRPr/>
              </a:pPr>
              <a:t>24</a:t>
            </a:fld>
            <a:endParaRPr lang="en-GB"/>
          </a:p>
        </p:txBody>
      </p:sp>
    </p:spTree>
    <p:extLst>
      <p:ext uri="{BB962C8B-B14F-4D97-AF65-F5344CB8AC3E}">
        <p14:creationId xmlns:p14="http://schemas.microsoft.com/office/powerpoint/2010/main" xmlns="" val="17176247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59F1D36E-6CAB-47FF-8AA2-2D9170ECBEA2}" type="slidenum">
              <a:rPr lang="en-GB" smtClean="0"/>
              <a:pPr>
                <a:defRPr/>
              </a:pPr>
              <a:t>26</a:t>
            </a:fld>
            <a:endParaRPr lang="en-GB"/>
          </a:p>
        </p:txBody>
      </p:sp>
    </p:spTree>
    <p:extLst>
      <p:ext uri="{BB962C8B-B14F-4D97-AF65-F5344CB8AC3E}">
        <p14:creationId xmlns:p14="http://schemas.microsoft.com/office/powerpoint/2010/main" xmlns="" val="23830149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35C981A3-E66E-47F4-948E-F28A3FF669AC}" type="slidenum">
              <a:rPr lang="en-GB"/>
              <a:pPr>
                <a:defRPr/>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BC190F03-098F-433D-909A-DC57F4A31F77}" type="slidenum">
              <a:rPr lang="en-GB"/>
              <a:pPr>
                <a:defRPr/>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6E53ED2C-40B4-4286-9113-33911ED76A59}" type="slidenum">
              <a:rPr lang="en-GB"/>
              <a:pPr>
                <a:defRPr/>
              </a:pPr>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Rectangle 4"/>
          <p:cNvSpPr>
            <a:spLocks noGrp="1" noChangeArrowheads="1"/>
          </p:cNvSpPr>
          <p:nvPr>
            <p:ph type="dt" sz="half" idx="10"/>
          </p:nvPr>
        </p:nvSpPr>
        <p:spPr>
          <a:ln/>
        </p:spPr>
        <p:txBody>
          <a:bodyPr/>
          <a:lstStyle>
            <a:lvl1pPr>
              <a:defRPr/>
            </a:lvl1pPr>
          </a:lstStyle>
          <a:p>
            <a:pPr>
              <a:defRPr/>
            </a:pPr>
            <a:endParaRPr lang="en-GB"/>
          </a:p>
        </p:txBody>
      </p:sp>
      <p:sp>
        <p:nvSpPr>
          <p:cNvPr id="7" name="Rectangle 5"/>
          <p:cNvSpPr>
            <a:spLocks noGrp="1" noChangeArrowheads="1"/>
          </p:cNvSpPr>
          <p:nvPr>
            <p:ph type="ftr" sz="quarter" idx="11"/>
          </p:nvPr>
        </p:nvSpPr>
        <p:spPr>
          <a:ln/>
        </p:spPr>
        <p:txBody>
          <a:bodyPr/>
          <a:lstStyle>
            <a:lvl1pPr>
              <a:defRPr/>
            </a:lvl1pPr>
          </a:lstStyle>
          <a:p>
            <a:pPr>
              <a:defRPr/>
            </a:pPr>
            <a:endParaRPr lang="en-GB"/>
          </a:p>
        </p:txBody>
      </p:sp>
      <p:sp>
        <p:nvSpPr>
          <p:cNvPr id="8" name="Rectangle 6"/>
          <p:cNvSpPr>
            <a:spLocks noGrp="1" noChangeArrowheads="1"/>
          </p:cNvSpPr>
          <p:nvPr>
            <p:ph type="sldNum" sz="quarter" idx="12"/>
          </p:nvPr>
        </p:nvSpPr>
        <p:spPr>
          <a:ln/>
        </p:spPr>
        <p:txBody>
          <a:bodyPr/>
          <a:lstStyle>
            <a:lvl1pPr>
              <a:defRPr/>
            </a:lvl1pPr>
          </a:lstStyle>
          <a:p>
            <a:pPr>
              <a:defRPr/>
            </a:pPr>
            <a:fld id="{7643A5C1-0A16-4C52-B874-51FCC89D0688}" type="slidenum">
              <a:rPr lang="en-GB"/>
              <a:pPr>
                <a:defRPr/>
              </a:pPr>
              <a:t>‹#›</a:t>
            </a:fld>
            <a:endParaRPr lang="en-GB"/>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8C1C24DE-BB5E-43AF-AB2B-84569A7B75E5}" type="slidenum">
              <a:rPr lang="en-GB"/>
              <a:pPr>
                <a:defRPr/>
              </a:pPr>
              <a:t>‹#›</a:t>
            </a:fld>
            <a:endParaRPr lang="en-GB"/>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457200" y="1600200"/>
            <a:ext cx="8229600" cy="4525963"/>
          </a:xfrm>
        </p:spPr>
        <p:txBody>
          <a:bodyPr/>
          <a:lstStyle/>
          <a:p>
            <a:pPr lvl="0"/>
            <a:endParaRPr lang="en-GB" noProof="0"/>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28D7AD5A-3A90-4BE4-BC5D-EDBA58FF22F8}" type="slidenum">
              <a:rPr lang="en-GB"/>
              <a:pPr>
                <a:defRPr/>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58AA8751-6857-4895-8048-C80EA4F15A10}" type="slidenum">
              <a:rPr lang="en-GB"/>
              <a:pPr>
                <a:defRPr/>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A4E68A98-B739-40A4-A685-D8F2D849FD72}" type="slidenum">
              <a:rPr lang="en-GB"/>
              <a:pPr>
                <a:defRPr/>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E5F01F80-F603-4602-847F-15D3154C34DC}" type="slidenum">
              <a:rPr lang="en-GB"/>
              <a:pPr>
                <a:defRPr/>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pPr>
              <a:defRPr/>
            </a:pPr>
            <a:fld id="{9553837C-3AD4-4E08-BC6C-A1CF2FD51C14}" type="slidenum">
              <a:rPr lang="en-GB"/>
              <a:pPr>
                <a:defRPr/>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2228FC1E-15BD-4A5E-9F8B-BBCC1597DEC0}" type="slidenum">
              <a:rPr lang="en-GB"/>
              <a:pPr>
                <a:defRPr/>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9D76FC50-998A-4A24-BC14-D808999A8876}" type="slidenum">
              <a:rPr lang="en-GB"/>
              <a:pPr>
                <a:defRPr/>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FECAADED-18C6-43B3-B0C2-989BE9E909F5}" type="slidenum">
              <a:rPr lang="en-GB"/>
              <a:pPr>
                <a:defRPr/>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162E2463-E103-42B3-BABC-40D770BF8273}" type="slidenum">
              <a:rPr lang="en-GB"/>
              <a:pPr>
                <a:defRPr/>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6"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GB"/>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GB"/>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6BA90073-9B6E-4C0A-A564-DA902973EBD0}"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ctr" rtl="0" eaLnBrk="0" fontAlgn="base" hangingPunct="0">
        <a:spcBef>
          <a:spcPct val="0"/>
        </a:spcBef>
        <a:spcAft>
          <a:spcPct val="0"/>
        </a:spcAft>
        <a:defRPr sz="4400" b="1">
          <a:solidFill>
            <a:srgbClr val="09366D"/>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4400" b="1">
          <a:solidFill>
            <a:srgbClr val="09366D"/>
          </a:solidFill>
          <a:effectLst>
            <a:outerShdw blurRad="38100" dist="38100" dir="2700000" algn="tl">
              <a:srgbClr val="C0C0C0"/>
            </a:outerShdw>
          </a:effectLst>
          <a:latin typeface="Arial" charset="0"/>
        </a:defRPr>
      </a:lvl2pPr>
      <a:lvl3pPr algn="ctr" rtl="0" eaLnBrk="0" fontAlgn="base" hangingPunct="0">
        <a:spcBef>
          <a:spcPct val="0"/>
        </a:spcBef>
        <a:spcAft>
          <a:spcPct val="0"/>
        </a:spcAft>
        <a:defRPr sz="4400" b="1">
          <a:solidFill>
            <a:srgbClr val="09366D"/>
          </a:solidFill>
          <a:effectLst>
            <a:outerShdw blurRad="38100" dist="38100" dir="2700000" algn="tl">
              <a:srgbClr val="C0C0C0"/>
            </a:outerShdw>
          </a:effectLst>
          <a:latin typeface="Arial" charset="0"/>
        </a:defRPr>
      </a:lvl3pPr>
      <a:lvl4pPr algn="ctr" rtl="0" eaLnBrk="0" fontAlgn="base" hangingPunct="0">
        <a:spcBef>
          <a:spcPct val="0"/>
        </a:spcBef>
        <a:spcAft>
          <a:spcPct val="0"/>
        </a:spcAft>
        <a:defRPr sz="4400" b="1">
          <a:solidFill>
            <a:srgbClr val="09366D"/>
          </a:solidFill>
          <a:effectLst>
            <a:outerShdw blurRad="38100" dist="38100" dir="2700000" algn="tl">
              <a:srgbClr val="C0C0C0"/>
            </a:outerShdw>
          </a:effectLst>
          <a:latin typeface="Arial" charset="0"/>
        </a:defRPr>
      </a:lvl4pPr>
      <a:lvl5pPr algn="ctr" rtl="0" eaLnBrk="0" fontAlgn="base" hangingPunct="0">
        <a:spcBef>
          <a:spcPct val="0"/>
        </a:spcBef>
        <a:spcAft>
          <a:spcPct val="0"/>
        </a:spcAft>
        <a:defRPr sz="4400" b="1">
          <a:solidFill>
            <a:srgbClr val="09366D"/>
          </a:solidFill>
          <a:effectLst>
            <a:outerShdw blurRad="38100" dist="38100" dir="2700000" algn="tl">
              <a:srgbClr val="C0C0C0"/>
            </a:outerShdw>
          </a:effectLst>
          <a:latin typeface="Arial" charset="0"/>
        </a:defRPr>
      </a:lvl5pPr>
      <a:lvl6pPr marL="457200" algn="ctr" rtl="0" fontAlgn="base">
        <a:spcBef>
          <a:spcPct val="0"/>
        </a:spcBef>
        <a:spcAft>
          <a:spcPct val="0"/>
        </a:spcAft>
        <a:defRPr sz="4400" b="1">
          <a:solidFill>
            <a:srgbClr val="09366D"/>
          </a:solidFill>
          <a:effectLst>
            <a:outerShdw blurRad="38100" dist="38100" dir="2700000" algn="tl">
              <a:srgbClr val="C0C0C0"/>
            </a:outerShdw>
          </a:effectLst>
          <a:latin typeface="Arial" charset="0"/>
        </a:defRPr>
      </a:lvl6pPr>
      <a:lvl7pPr marL="914400" algn="ctr" rtl="0" fontAlgn="base">
        <a:spcBef>
          <a:spcPct val="0"/>
        </a:spcBef>
        <a:spcAft>
          <a:spcPct val="0"/>
        </a:spcAft>
        <a:defRPr sz="4400" b="1">
          <a:solidFill>
            <a:srgbClr val="09366D"/>
          </a:solidFill>
          <a:effectLst>
            <a:outerShdw blurRad="38100" dist="38100" dir="2700000" algn="tl">
              <a:srgbClr val="C0C0C0"/>
            </a:outerShdw>
          </a:effectLst>
          <a:latin typeface="Arial" charset="0"/>
        </a:defRPr>
      </a:lvl7pPr>
      <a:lvl8pPr marL="1371600" algn="ctr" rtl="0" fontAlgn="base">
        <a:spcBef>
          <a:spcPct val="0"/>
        </a:spcBef>
        <a:spcAft>
          <a:spcPct val="0"/>
        </a:spcAft>
        <a:defRPr sz="4400" b="1">
          <a:solidFill>
            <a:srgbClr val="09366D"/>
          </a:solidFill>
          <a:effectLst>
            <a:outerShdw blurRad="38100" dist="38100" dir="2700000" algn="tl">
              <a:srgbClr val="C0C0C0"/>
            </a:outerShdw>
          </a:effectLst>
          <a:latin typeface="Arial" charset="0"/>
        </a:defRPr>
      </a:lvl8pPr>
      <a:lvl9pPr marL="1828800" algn="ctr" rtl="0" fontAlgn="base">
        <a:spcBef>
          <a:spcPct val="0"/>
        </a:spcBef>
        <a:spcAft>
          <a:spcPct val="0"/>
        </a:spcAft>
        <a:defRPr sz="4400" b="1">
          <a:solidFill>
            <a:srgbClr val="09366D"/>
          </a:solidFill>
          <a:effectLst>
            <a:outerShdw blurRad="38100" dist="38100" dir="2700000" algn="tl">
              <a:srgbClr val="C0C0C0"/>
            </a:outerShdw>
          </a:effectLst>
          <a:latin typeface="Arial" charset="0"/>
        </a:defRPr>
      </a:lvl9pPr>
    </p:titleStyle>
    <p:bodyStyle>
      <a:lvl1pPr marL="342900" indent="-342900" algn="l" rtl="0" eaLnBrk="0" fontAlgn="base" hangingPunct="0">
        <a:spcBef>
          <a:spcPct val="20000"/>
        </a:spcBef>
        <a:spcAft>
          <a:spcPct val="0"/>
        </a:spcAft>
        <a:buChar char="•"/>
        <a:defRPr sz="3200">
          <a:solidFill>
            <a:srgbClr val="09366D"/>
          </a:solidFill>
          <a:latin typeface="+mn-lt"/>
          <a:ea typeface="+mn-ea"/>
          <a:cs typeface="+mn-cs"/>
        </a:defRPr>
      </a:lvl1pPr>
      <a:lvl2pPr marL="742950" indent="-285750" algn="l" rtl="0" eaLnBrk="0" fontAlgn="base" hangingPunct="0">
        <a:spcBef>
          <a:spcPct val="20000"/>
        </a:spcBef>
        <a:spcAft>
          <a:spcPct val="0"/>
        </a:spcAft>
        <a:buChar char="–"/>
        <a:defRPr sz="2800">
          <a:solidFill>
            <a:srgbClr val="09366D"/>
          </a:solidFill>
          <a:latin typeface="+mn-lt"/>
        </a:defRPr>
      </a:lvl2pPr>
      <a:lvl3pPr marL="1143000" indent="-228600" algn="l" rtl="0" eaLnBrk="0" fontAlgn="base" hangingPunct="0">
        <a:spcBef>
          <a:spcPct val="20000"/>
        </a:spcBef>
        <a:spcAft>
          <a:spcPct val="0"/>
        </a:spcAft>
        <a:buChar char="•"/>
        <a:defRPr sz="2400">
          <a:solidFill>
            <a:srgbClr val="09366D"/>
          </a:solidFill>
          <a:latin typeface="+mn-lt"/>
        </a:defRPr>
      </a:lvl3pPr>
      <a:lvl4pPr marL="1600200" indent="-228600" algn="l" rtl="0" eaLnBrk="0" fontAlgn="base" hangingPunct="0">
        <a:spcBef>
          <a:spcPct val="20000"/>
        </a:spcBef>
        <a:spcAft>
          <a:spcPct val="0"/>
        </a:spcAft>
        <a:buChar char="–"/>
        <a:defRPr sz="2000">
          <a:solidFill>
            <a:srgbClr val="09366D"/>
          </a:solidFill>
          <a:latin typeface="+mn-lt"/>
        </a:defRPr>
      </a:lvl4pPr>
      <a:lvl5pPr marL="2057400" indent="-228600" algn="l" rtl="0" eaLnBrk="0" fontAlgn="base" hangingPunct="0">
        <a:spcBef>
          <a:spcPct val="20000"/>
        </a:spcBef>
        <a:spcAft>
          <a:spcPct val="0"/>
        </a:spcAft>
        <a:buChar char="»"/>
        <a:defRPr sz="2000">
          <a:solidFill>
            <a:srgbClr val="09366D"/>
          </a:solidFill>
          <a:latin typeface="+mn-lt"/>
        </a:defRPr>
      </a:lvl5pPr>
      <a:lvl6pPr marL="2514600" indent="-228600" algn="l" rtl="0" fontAlgn="base">
        <a:spcBef>
          <a:spcPct val="20000"/>
        </a:spcBef>
        <a:spcAft>
          <a:spcPct val="0"/>
        </a:spcAft>
        <a:buChar char="»"/>
        <a:defRPr sz="2000">
          <a:solidFill>
            <a:srgbClr val="09366D"/>
          </a:solidFill>
          <a:latin typeface="+mn-lt"/>
        </a:defRPr>
      </a:lvl6pPr>
      <a:lvl7pPr marL="2971800" indent="-228600" algn="l" rtl="0" fontAlgn="base">
        <a:spcBef>
          <a:spcPct val="20000"/>
        </a:spcBef>
        <a:spcAft>
          <a:spcPct val="0"/>
        </a:spcAft>
        <a:buChar char="»"/>
        <a:defRPr sz="2000">
          <a:solidFill>
            <a:srgbClr val="09366D"/>
          </a:solidFill>
          <a:latin typeface="+mn-lt"/>
        </a:defRPr>
      </a:lvl7pPr>
      <a:lvl8pPr marL="3429000" indent="-228600" algn="l" rtl="0" fontAlgn="base">
        <a:spcBef>
          <a:spcPct val="20000"/>
        </a:spcBef>
        <a:spcAft>
          <a:spcPct val="0"/>
        </a:spcAft>
        <a:buChar char="»"/>
        <a:defRPr sz="2000">
          <a:solidFill>
            <a:srgbClr val="09366D"/>
          </a:solidFill>
          <a:latin typeface="+mn-lt"/>
        </a:defRPr>
      </a:lvl8pPr>
      <a:lvl9pPr marL="3886200" indent="-228600" algn="l" rtl="0" fontAlgn="base">
        <a:spcBef>
          <a:spcPct val="20000"/>
        </a:spcBef>
        <a:spcAft>
          <a:spcPct val="0"/>
        </a:spcAft>
        <a:buChar char="»"/>
        <a:defRPr sz="2000">
          <a:solidFill>
            <a:srgbClr val="09366D"/>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30.png"/><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image" Target="../media/image32.tif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png"/><Relationship Id="rId1" Type="http://schemas.openxmlformats.org/officeDocument/2006/relationships/slideLayout" Target="../slideLayouts/slideLayout2.xml"/><Relationship Id="rId5" Type="http://schemas.openxmlformats.org/officeDocument/2006/relationships/image" Target="../media/image37.jpeg"/><Relationship Id="rId4" Type="http://schemas.openxmlformats.org/officeDocument/2006/relationships/image" Target="../media/image36.jpeg"/></Relationships>
</file>

<file path=ppt/slides/_rels/slide14.xml.rels><?xml version="1.0" encoding="UTF-8" standalone="yes"?>
<Relationships xmlns="http://schemas.openxmlformats.org/package/2006/relationships"><Relationship Id="rId3" Type="http://schemas.openxmlformats.org/officeDocument/2006/relationships/image" Target="../media/image39.tiff"/><Relationship Id="rId2" Type="http://schemas.openxmlformats.org/officeDocument/2006/relationships/image" Target="../media/image38.tif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0.png"/><Relationship Id="rId1" Type="http://schemas.openxmlformats.org/officeDocument/2006/relationships/slideLayout" Target="../slideLayouts/slideLayout2.xml"/><Relationship Id="rId5" Type="http://schemas.microsoft.com/office/2007/relationships/hdphoto" Target="../media/hdphoto3.wdp"/><Relationship Id="rId4" Type="http://schemas.openxmlformats.org/officeDocument/2006/relationships/image" Target="../media/image41.png"/></Relationships>
</file>

<file path=ppt/slides/_rels/slide1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58.jpeg"/><Relationship Id="rId5" Type="http://schemas.openxmlformats.org/officeDocument/2006/relationships/image" Target="../media/image57.jpeg"/><Relationship Id="rId4" Type="http://schemas.openxmlformats.org/officeDocument/2006/relationships/image" Target="../media/image56.jpeg"/></Relationships>
</file>

<file path=ppt/slides/_rels/slide25.xml.rels><?xml version="1.0" encoding="UTF-8" standalone="yes"?>
<Relationships xmlns="http://schemas.openxmlformats.org/package/2006/relationships"><Relationship Id="rId2" Type="http://schemas.openxmlformats.org/officeDocument/2006/relationships/image" Target="../media/image59.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63.jpeg"/><Relationship Id="rId5" Type="http://schemas.openxmlformats.org/officeDocument/2006/relationships/image" Target="../media/image62.jpeg"/><Relationship Id="rId4" Type="http://schemas.openxmlformats.org/officeDocument/2006/relationships/image" Target="../media/image61.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3.bin"/><Relationship Id="rId5" Type="http://schemas.openxmlformats.org/officeDocument/2006/relationships/oleObject" Target="../embeddings/oleObject2.bin"/><Relationship Id="rId4" Type="http://schemas.openxmlformats.org/officeDocument/2006/relationships/oleObject" Target="../embeddings/oleObject1.bin"/></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4.bin"/><Relationship Id="rId7"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7.bin"/><Relationship Id="rId5" Type="http://schemas.openxmlformats.org/officeDocument/2006/relationships/oleObject" Target="../embeddings/oleObject6.bin"/><Relationship Id="rId4" Type="http://schemas.openxmlformats.org/officeDocument/2006/relationships/oleObject" Target="../embeddings/oleObject5.bin"/></Relationships>
</file>

<file path=ppt/slides/_rels/slide7.xml.rels><?xml version="1.0" encoding="UTF-8" standalone="yes"?>
<Relationships xmlns="http://schemas.openxmlformats.org/package/2006/relationships"><Relationship Id="rId8" Type="http://schemas.openxmlformats.org/officeDocument/2006/relationships/oleObject" Target="../embeddings/oleObject14.bin"/><Relationship Id="rId3" Type="http://schemas.openxmlformats.org/officeDocument/2006/relationships/oleObject" Target="../embeddings/oleObject9.bin"/><Relationship Id="rId7" Type="http://schemas.openxmlformats.org/officeDocument/2006/relationships/oleObject" Target="../embeddings/oleObject13.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12.bin"/><Relationship Id="rId5" Type="http://schemas.openxmlformats.org/officeDocument/2006/relationships/oleObject" Target="../embeddings/oleObject11.bin"/><Relationship Id="rId10" Type="http://schemas.openxmlformats.org/officeDocument/2006/relationships/oleObject" Target="../embeddings/oleObject16.bin"/><Relationship Id="rId4" Type="http://schemas.openxmlformats.org/officeDocument/2006/relationships/oleObject" Target="../embeddings/oleObject10.bin"/><Relationship Id="rId9" Type="http://schemas.openxmlformats.org/officeDocument/2006/relationships/oleObject" Target="../embeddings/oleObject15.bin"/></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7.bin"/><Relationship Id="rId7" Type="http://schemas.openxmlformats.org/officeDocument/2006/relationships/oleObject" Target="../embeddings/oleObject21.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oleObject" Target="../embeddings/oleObject20.bin"/><Relationship Id="rId5" Type="http://schemas.openxmlformats.org/officeDocument/2006/relationships/oleObject" Target="../embeddings/oleObject19.bin"/><Relationship Id="rId4" Type="http://schemas.openxmlformats.org/officeDocument/2006/relationships/oleObject" Target="../embeddings/oleObject18.bin"/></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oleObject" Target="../embeddings/oleObject25.bin"/><Relationship Id="rId5" Type="http://schemas.openxmlformats.org/officeDocument/2006/relationships/oleObject" Target="../embeddings/oleObject24.bin"/><Relationship Id="rId4" Type="http://schemas.openxmlformats.org/officeDocument/2006/relationships/oleObject" Target="../embeddings/oleObject23.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11560" y="836712"/>
            <a:ext cx="7920880" cy="2736304"/>
          </a:xfrm>
        </p:spPr>
        <p:txBody>
          <a:bodyPr/>
          <a:lstStyle/>
          <a:p>
            <a:pPr eaLnBrk="1" hangingPunct="1"/>
            <a:r>
              <a:rPr lang="en-GB" sz="2000" dirty="0" smtClean="0">
                <a:effectLst/>
              </a:rPr>
              <a:t>7</a:t>
            </a:r>
            <a:r>
              <a:rPr lang="en-GB" sz="2000" baseline="30000" dirty="0" smtClean="0">
                <a:effectLst/>
              </a:rPr>
              <a:t>th</a:t>
            </a:r>
            <a:r>
              <a:rPr lang="en-GB" sz="2000" dirty="0" smtClean="0">
                <a:effectLst/>
              </a:rPr>
              <a:t> ICHS 2017, Hamburg</a:t>
            </a:r>
            <a:br>
              <a:rPr lang="en-GB" sz="2000" dirty="0" smtClean="0">
                <a:effectLst/>
              </a:rPr>
            </a:br>
            <a:r>
              <a:rPr lang="en-GB" sz="3200" dirty="0" smtClean="0">
                <a:effectLst/>
              </a:rPr>
              <a:t/>
            </a:r>
            <a:br>
              <a:rPr lang="en-GB" sz="3200" dirty="0" smtClean="0">
                <a:effectLst/>
              </a:rPr>
            </a:br>
            <a:r>
              <a:rPr lang="en-GB" sz="3200" dirty="0" smtClean="0">
                <a:effectLst/>
              </a:rPr>
              <a:t>Vented </a:t>
            </a:r>
            <a:r>
              <a:rPr lang="en-GB" sz="3200" dirty="0">
                <a:effectLst/>
              </a:rPr>
              <a:t>Lean Hydrogen–Air Deflagrations </a:t>
            </a:r>
            <a:r>
              <a:rPr lang="en-GB" sz="3200" smtClean="0">
                <a:effectLst/>
              </a:rPr>
              <a:t>in an ISO container</a:t>
            </a:r>
            <a:endParaRPr lang="en-US" altLang="en-US" sz="3200" dirty="0" smtClean="0">
              <a:solidFill>
                <a:srgbClr val="0070C0"/>
              </a:solidFill>
            </a:endParaRPr>
          </a:p>
        </p:txBody>
      </p:sp>
      <p:sp>
        <p:nvSpPr>
          <p:cNvPr id="2" name="Rectangle 1"/>
          <p:cNvSpPr/>
          <p:nvPr/>
        </p:nvSpPr>
        <p:spPr>
          <a:xfrm>
            <a:off x="1979712" y="3789040"/>
            <a:ext cx="4896544" cy="1477328"/>
          </a:xfrm>
          <a:prstGeom prst="rect">
            <a:avLst/>
          </a:prstGeom>
        </p:spPr>
        <p:txBody>
          <a:bodyPr wrap="square">
            <a:spAutoFit/>
          </a:bodyPr>
          <a:lstStyle/>
          <a:p>
            <a:pPr algn="ctr" eaLnBrk="1" hangingPunct="1"/>
            <a:r>
              <a:rPr lang="en-US" altLang="en-US" i="1" dirty="0" smtClean="0">
                <a:solidFill>
                  <a:srgbClr val="0B4387"/>
                </a:solidFill>
              </a:rPr>
              <a:t>Vendra </a:t>
            </a:r>
            <a:r>
              <a:rPr lang="en-US" altLang="en-US" i="1" dirty="0">
                <a:solidFill>
                  <a:srgbClr val="0B4387"/>
                </a:solidFill>
              </a:rPr>
              <a:t>C. Madhav Rao </a:t>
            </a:r>
            <a:r>
              <a:rPr lang="en-US" altLang="en-US" i="1" dirty="0" smtClean="0">
                <a:solidFill>
                  <a:srgbClr val="0B4387"/>
                </a:solidFill>
              </a:rPr>
              <a:t> &amp;  Jennifer </a:t>
            </a:r>
            <a:r>
              <a:rPr lang="en-US" altLang="en-US" i="1" dirty="0">
                <a:solidFill>
                  <a:srgbClr val="0B4387"/>
                </a:solidFill>
              </a:rPr>
              <a:t>X. Wen</a:t>
            </a:r>
          </a:p>
          <a:p>
            <a:pPr algn="ctr" eaLnBrk="1" hangingPunct="1"/>
            <a:endParaRPr lang="en-US" altLang="en-US" dirty="0" smtClean="0">
              <a:solidFill>
                <a:srgbClr val="0B4387"/>
              </a:solidFill>
            </a:endParaRPr>
          </a:p>
          <a:p>
            <a:pPr algn="ctr" eaLnBrk="1" hangingPunct="1"/>
            <a:endParaRPr lang="en-US" altLang="en-US" dirty="0">
              <a:solidFill>
                <a:srgbClr val="0B4387"/>
              </a:solidFill>
            </a:endParaRPr>
          </a:p>
          <a:p>
            <a:pPr algn="ctr" eaLnBrk="1" hangingPunct="1"/>
            <a:r>
              <a:rPr lang="en-US" altLang="en-US" i="1" dirty="0">
                <a:solidFill>
                  <a:srgbClr val="0B4387"/>
                </a:solidFill>
              </a:rPr>
              <a:t>Warwick FIRE, School of Engineering </a:t>
            </a:r>
          </a:p>
          <a:p>
            <a:pPr algn="ctr" eaLnBrk="1" hangingPunct="1"/>
            <a:r>
              <a:rPr lang="en-US" altLang="en-US" i="1" dirty="0">
                <a:solidFill>
                  <a:srgbClr val="0B4387"/>
                </a:solidFill>
              </a:rPr>
              <a:t>University of Warwick, UK</a:t>
            </a:r>
          </a:p>
        </p:txBody>
      </p:sp>
    </p:spTree>
    <p:extLst>
      <p:ext uri="{BB962C8B-B14F-4D97-AF65-F5344CB8AC3E}">
        <p14:creationId xmlns:p14="http://schemas.microsoft.com/office/powerpoint/2010/main" xmlns="" val="4155487974"/>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u="sng" dirty="0" smtClean="0">
                <a:solidFill>
                  <a:srgbClr val="0070C0"/>
                </a:solidFill>
              </a:rPr>
              <a:t>Turbulent flame speed correlation </a:t>
            </a:r>
            <a:endParaRPr lang="en-GB" sz="3600" u="sng" dirty="0">
              <a:solidFill>
                <a:srgbClr val="0070C0"/>
              </a:solidFill>
            </a:endParaRPr>
          </a:p>
        </p:txBody>
      </p:sp>
      <p:pic>
        <p:nvPicPr>
          <p:cNvPr id="8" name="Content Placeholder 7"/>
          <p:cNvPicPr>
            <a:picLocks noGrp="1" noChangeAspect="1"/>
          </p:cNvPicPr>
          <p:nvPr>
            <p:ph idx="1"/>
          </p:nvPr>
        </p:nvPicPr>
        <p:blipFill rotWithShape="1">
          <a:blip r:embed="rId3" cstate="print">
            <a:extLst>
              <a:ext uri="{BEBA8EAE-BF5A-486C-A8C5-ECC9F3942E4B}">
                <a14:imgProps xmlns:a14="http://schemas.microsoft.com/office/drawing/2010/main" xmlns="">
                  <a14:imgLayer r:embed="rId4">
                    <a14:imgEffect>
                      <a14:sharpenSoften amount="25000"/>
                    </a14:imgEffect>
                    <a14:imgEffect>
                      <a14:brightnessContrast contrast="20000"/>
                    </a14:imgEffect>
                  </a14:imgLayer>
                </a14:imgProps>
              </a:ext>
              <a:ext uri="{28A0092B-C50C-407E-A947-70E740481C1C}">
                <a14:useLocalDpi xmlns:a14="http://schemas.microsoft.com/office/drawing/2010/main" xmlns="" val="0"/>
              </a:ext>
            </a:extLst>
          </a:blip>
          <a:srcRect l="18976" t="26088" r="22555" b="10272"/>
          <a:stretch/>
        </p:blipFill>
        <p:spPr>
          <a:xfrm>
            <a:off x="991957" y="1417638"/>
            <a:ext cx="3698855" cy="3019474"/>
          </a:xfrm>
          <a:ln>
            <a:solidFill>
              <a:schemeClr val="tx1"/>
            </a:solidFill>
          </a:ln>
        </p:spPr>
      </p:pic>
      <mc:AlternateContent xmlns:mc="http://schemas.openxmlformats.org/markup-compatibility/2006">
        <mc:Choice xmlns:a14="http://schemas.microsoft.com/office/drawing/2010/main" xmlns="" Requires="a14">
          <p:sp>
            <p:nvSpPr>
              <p:cNvPr id="9" name="Rectangle 8"/>
              <p:cNvSpPr/>
              <p:nvPr/>
            </p:nvSpPr>
            <p:spPr>
              <a:xfrm>
                <a:off x="4644008" y="2699891"/>
                <a:ext cx="3567179" cy="694164"/>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Sup>
                        <m:sSubSupPr>
                          <m:ctrlPr>
                            <a:rPr lang="en-GB" sz="1600" i="1">
                              <a:latin typeface="Cambria Math" panose="02040503050406030204" pitchFamily="18" charset="0"/>
                            </a:rPr>
                          </m:ctrlPr>
                        </m:sSubSupPr>
                        <m:e>
                          <m:r>
                            <m:rPr>
                              <m:sty m:val="p"/>
                            </m:rPr>
                            <a:rPr lang="en-GB" sz="1600">
                              <a:latin typeface="Cambria Math" panose="02040503050406030204" pitchFamily="18" charset="0"/>
                            </a:rPr>
                            <m:t>Ξ</m:t>
                          </m:r>
                        </m:e>
                        <m:sub>
                          <m:r>
                            <a:rPr lang="en-GB" sz="1600" i="1">
                              <a:latin typeface="Cambria Math" panose="02040503050406030204" pitchFamily="18" charset="0"/>
                            </a:rPr>
                            <m:t>𝑒𝑞</m:t>
                          </m:r>
                        </m:sub>
                        <m:sup>
                          <m:r>
                            <a:rPr lang="en-GB" sz="1600" i="0">
                              <a:latin typeface="Cambria Math" panose="02040503050406030204" pitchFamily="18" charset="0"/>
                            </a:rPr>
                            <m:t>∗</m:t>
                          </m:r>
                        </m:sup>
                      </m:sSubSup>
                      <m:r>
                        <a:rPr lang="en-GB" sz="1600" i="0">
                          <a:latin typeface="Cambria Math" panose="02040503050406030204" pitchFamily="18" charset="0"/>
                        </a:rPr>
                        <m:t>=1+</m:t>
                      </m:r>
                      <m:f>
                        <m:fPr>
                          <m:ctrlPr>
                            <a:rPr lang="en-GB" sz="1600" i="1">
                              <a:latin typeface="Cambria Math" panose="02040503050406030204" pitchFamily="18" charset="0"/>
                            </a:rPr>
                          </m:ctrlPr>
                        </m:fPr>
                        <m:num>
                          <m:r>
                            <a:rPr lang="en-GB" sz="1600" i="0">
                              <a:latin typeface="Cambria Math" panose="02040503050406030204" pitchFamily="18" charset="0"/>
                            </a:rPr>
                            <m:t>0.46</m:t>
                          </m:r>
                        </m:num>
                        <m:den>
                          <m:r>
                            <a:rPr lang="en-GB" sz="1600" i="1">
                              <a:latin typeface="Cambria Math" panose="02040503050406030204" pitchFamily="18" charset="0"/>
                            </a:rPr>
                            <m:t>𝐿𝑒</m:t>
                          </m:r>
                        </m:den>
                      </m:f>
                      <m:r>
                        <a:rPr lang="en-GB" sz="1600" i="0">
                          <a:latin typeface="Cambria Math" panose="02040503050406030204" pitchFamily="18" charset="0"/>
                        </a:rPr>
                        <m:t> </m:t>
                      </m:r>
                      <m:sSubSup>
                        <m:sSubSupPr>
                          <m:ctrlPr>
                            <a:rPr lang="en-GB" sz="1600" i="1">
                              <a:latin typeface="Cambria Math" panose="02040503050406030204" pitchFamily="18" charset="0"/>
                            </a:rPr>
                          </m:ctrlPr>
                        </m:sSubSupPr>
                        <m:e>
                          <m:r>
                            <a:rPr lang="en-GB" sz="1600" i="1">
                              <a:latin typeface="Cambria Math" panose="02040503050406030204" pitchFamily="18" charset="0"/>
                            </a:rPr>
                            <m:t>𝑅𝑒</m:t>
                          </m:r>
                        </m:e>
                        <m:sub>
                          <m:r>
                            <a:rPr lang="en-GB" sz="1600" i="1">
                              <a:latin typeface="Cambria Math" panose="02040503050406030204" pitchFamily="18" charset="0"/>
                            </a:rPr>
                            <m:t>𝑡</m:t>
                          </m:r>
                        </m:sub>
                        <m:sup>
                          <m:r>
                            <a:rPr lang="en-GB" sz="1600" i="0">
                              <a:latin typeface="Cambria Math" panose="02040503050406030204" pitchFamily="18" charset="0"/>
                            </a:rPr>
                            <m:t>0.25</m:t>
                          </m:r>
                        </m:sup>
                      </m:sSubSup>
                      <m:sSup>
                        <m:sSupPr>
                          <m:ctrlPr>
                            <a:rPr lang="en-GB" sz="1600" i="1">
                              <a:latin typeface="Cambria Math" panose="02040503050406030204" pitchFamily="18" charset="0"/>
                            </a:rPr>
                          </m:ctrlPr>
                        </m:sSupPr>
                        <m:e>
                          <m:d>
                            <m:dPr>
                              <m:ctrlPr>
                                <a:rPr lang="en-GB" sz="1600" i="1">
                                  <a:latin typeface="Cambria Math" panose="02040503050406030204" pitchFamily="18" charset="0"/>
                                </a:rPr>
                              </m:ctrlPr>
                            </m:dPr>
                            <m:e>
                              <m:f>
                                <m:fPr>
                                  <m:ctrlPr>
                                    <a:rPr lang="en-GB" sz="1600" i="1">
                                      <a:latin typeface="Cambria Math" panose="02040503050406030204" pitchFamily="18" charset="0"/>
                                    </a:rPr>
                                  </m:ctrlPr>
                                </m:fPr>
                                <m:num>
                                  <m:acc>
                                    <m:accPr>
                                      <m:chr m:val="̂"/>
                                      <m:ctrlPr>
                                        <a:rPr lang="en-GB" sz="1600" i="1">
                                          <a:latin typeface="Cambria Math" panose="02040503050406030204" pitchFamily="18" charset="0"/>
                                        </a:rPr>
                                      </m:ctrlPr>
                                    </m:accPr>
                                    <m:e>
                                      <m:r>
                                        <a:rPr lang="en-GB" sz="1600" i="1">
                                          <a:latin typeface="Cambria Math" panose="02040503050406030204" pitchFamily="18" charset="0"/>
                                        </a:rPr>
                                        <m:t>𝑢</m:t>
                                      </m:r>
                                    </m:e>
                                  </m:acc>
                                </m:num>
                                <m:den>
                                  <m:sSub>
                                    <m:sSubPr>
                                      <m:ctrlPr>
                                        <a:rPr lang="en-GB" sz="1600" i="1">
                                          <a:latin typeface="Cambria Math" panose="02040503050406030204" pitchFamily="18" charset="0"/>
                                        </a:rPr>
                                      </m:ctrlPr>
                                    </m:sSubPr>
                                    <m:e>
                                      <m:r>
                                        <a:rPr lang="en-GB" sz="1600" i="1">
                                          <a:latin typeface="Cambria Math" panose="02040503050406030204" pitchFamily="18" charset="0"/>
                                        </a:rPr>
                                        <m:t>𝑆</m:t>
                                      </m:r>
                                    </m:e>
                                    <m:sub>
                                      <m:r>
                                        <a:rPr lang="en-GB" sz="1600" i="1">
                                          <a:latin typeface="Cambria Math" panose="02040503050406030204" pitchFamily="18" charset="0"/>
                                        </a:rPr>
                                        <m:t>𝐿𝑜</m:t>
                                      </m:r>
                                    </m:sub>
                                  </m:sSub>
                                </m:den>
                              </m:f>
                            </m:e>
                          </m:d>
                        </m:e>
                        <m:sup>
                          <m:r>
                            <a:rPr lang="en-GB" sz="1600" i="0">
                              <a:latin typeface="Cambria Math" panose="02040503050406030204" pitchFamily="18" charset="0"/>
                            </a:rPr>
                            <m:t>0.3</m:t>
                          </m:r>
                        </m:sup>
                      </m:sSup>
                    </m:oMath>
                  </m:oMathPara>
                </a14:m>
                <a:endParaRPr lang="en-GB" sz="1600" dirty="0"/>
              </a:p>
            </p:txBody>
          </p:sp>
        </mc:Choice>
        <mc:Fallback>
          <p:sp>
            <p:nvSpPr>
              <p:cNvPr id="9" name="Rectangle 8"/>
              <p:cNvSpPr>
                <a:spLocks noRot="1" noChangeAspect="1" noMove="1" noResize="1" noEditPoints="1" noAdjustHandles="1" noChangeArrowheads="1" noChangeShapeType="1" noTextEdit="1"/>
              </p:cNvSpPr>
              <p:nvPr/>
            </p:nvSpPr>
            <p:spPr>
              <a:xfrm>
                <a:off x="4644008" y="2699891"/>
                <a:ext cx="3567179" cy="694164"/>
              </a:xfrm>
              <a:prstGeom prst="rect">
                <a:avLst/>
              </a:prstGeom>
              <a:blipFill rotWithShape="0">
                <a:blip r:embed="rId5" cstate="print"/>
                <a:stretch>
                  <a:fillRect/>
                </a:stretch>
              </a:blipFill>
            </p:spPr>
            <p:txBody>
              <a:bodyPr/>
              <a:lstStyle/>
              <a:p>
                <a:r>
                  <a:rPr lang="en-GB">
                    <a:noFill/>
                  </a:rPr>
                  <a:t> </a:t>
                </a:r>
              </a:p>
            </p:txBody>
          </p:sp>
        </mc:Fallback>
      </mc:AlternateContent>
      <p:sp>
        <p:nvSpPr>
          <p:cNvPr id="10" name="Rectangle 9"/>
          <p:cNvSpPr/>
          <p:nvPr/>
        </p:nvSpPr>
        <p:spPr>
          <a:xfrm>
            <a:off x="143508" y="4797152"/>
            <a:ext cx="8856983" cy="1223412"/>
          </a:xfrm>
          <a:prstGeom prst="rect">
            <a:avLst/>
          </a:prstGeom>
        </p:spPr>
        <p:txBody>
          <a:bodyPr wrap="square">
            <a:spAutoFit/>
          </a:bodyPr>
          <a:lstStyle/>
          <a:p>
            <a:pPr marL="171450" indent="-171450">
              <a:buFont typeface="Arial" panose="020B0604020202020204" pitchFamily="34" charset="0"/>
              <a:buChar char="•"/>
            </a:pPr>
            <a:r>
              <a:rPr lang="en-GB" sz="1050" dirty="0">
                <a:latin typeface="+mn-lt"/>
                <a:ea typeface="PMingLiU;新細明體"/>
              </a:rPr>
              <a:t>Muppala Reddy, S. P., </a:t>
            </a:r>
            <a:r>
              <a:rPr lang="en-GB" sz="1050" dirty="0" err="1">
                <a:latin typeface="+mn-lt"/>
                <a:ea typeface="PMingLiU;新細明體"/>
              </a:rPr>
              <a:t>Aluri</a:t>
            </a:r>
            <a:r>
              <a:rPr lang="en-GB" sz="1050" dirty="0">
                <a:latin typeface="+mn-lt"/>
                <a:ea typeface="PMingLiU;新細明體"/>
              </a:rPr>
              <a:t> </a:t>
            </a:r>
            <a:r>
              <a:rPr lang="en-GB" sz="1050" dirty="0" err="1">
                <a:latin typeface="+mn-lt"/>
                <a:ea typeface="PMingLiU;新細明體"/>
              </a:rPr>
              <a:t>Naresh</a:t>
            </a:r>
            <a:r>
              <a:rPr lang="en-GB" sz="1050" dirty="0">
                <a:latin typeface="+mn-lt"/>
                <a:ea typeface="PMingLiU;新細明體"/>
              </a:rPr>
              <a:t> K., </a:t>
            </a:r>
            <a:r>
              <a:rPr lang="en-GB" sz="1050" dirty="0" err="1">
                <a:latin typeface="+mn-lt"/>
                <a:ea typeface="PMingLiU;新細明體"/>
              </a:rPr>
              <a:t>Dinkelacker</a:t>
            </a:r>
            <a:r>
              <a:rPr lang="en-GB" sz="1050" dirty="0">
                <a:latin typeface="+mn-lt"/>
                <a:ea typeface="PMingLiU;新細明體"/>
              </a:rPr>
              <a:t>, F., Development of an algebraic reaction rate closure for the numerical calculation of turbulent premixed methane, ethylene, and propane/air flames for pressure up to 1.0 MPa (2005), Combust. And Flame, </a:t>
            </a:r>
            <a:r>
              <a:rPr lang="en-GB" sz="1050" dirty="0" smtClean="0">
                <a:latin typeface="+mn-lt"/>
                <a:ea typeface="PMingLiU;新細明體"/>
              </a:rPr>
              <a:t>140</a:t>
            </a:r>
          </a:p>
          <a:p>
            <a:pPr marL="171450" indent="-171450">
              <a:buFont typeface="Arial" panose="020B0604020202020204" pitchFamily="34" charset="0"/>
              <a:buChar char="•"/>
            </a:pPr>
            <a:r>
              <a:rPr lang="en-GB" sz="1050" dirty="0"/>
              <a:t>Kitagawa, T., Nakahara, T., Maruyama, K, </a:t>
            </a:r>
            <a:r>
              <a:rPr lang="en-GB" sz="1050" dirty="0" err="1"/>
              <a:t>Kado</a:t>
            </a:r>
            <a:r>
              <a:rPr lang="en-GB" sz="1050" dirty="0"/>
              <a:t>, K., Hayakawa, A., Kobayashi, S., Turbulent burning velocity of hydrogen-air premixed propagating flames at elevated pressure (2008), Int. </a:t>
            </a:r>
            <a:r>
              <a:rPr lang="en-GB" sz="1050" dirty="0" err="1"/>
              <a:t>Jol</a:t>
            </a:r>
            <a:r>
              <a:rPr lang="en-GB" sz="1050" dirty="0"/>
              <a:t>. of  hyd. Energy, 20:33.</a:t>
            </a:r>
          </a:p>
          <a:p>
            <a:pPr marL="171450" indent="-171450">
              <a:buFont typeface="Arial" panose="020B0604020202020204" pitchFamily="34" charset="0"/>
              <a:buChar char="•"/>
            </a:pPr>
            <a:r>
              <a:rPr lang="en-GB" sz="1050" dirty="0" err="1" smtClean="0"/>
              <a:t>Goulier</a:t>
            </a:r>
            <a:r>
              <a:rPr lang="en-GB" sz="1050" dirty="0"/>
              <a:t>, J. </a:t>
            </a:r>
            <a:r>
              <a:rPr lang="en-GB" sz="1050" dirty="0" err="1"/>
              <a:t>Comandini</a:t>
            </a:r>
            <a:r>
              <a:rPr lang="en-GB" sz="1050" dirty="0"/>
              <a:t>, A., Halter, F., </a:t>
            </a:r>
            <a:r>
              <a:rPr lang="en-GB" sz="1050" dirty="0" err="1"/>
              <a:t>Chayumeix</a:t>
            </a:r>
            <a:r>
              <a:rPr lang="en-GB" sz="1050" dirty="0"/>
              <a:t>, N., experimental study on turbulent expanding flames of lean hydrogen/air mixtures (2016), Proc. Combust. Inst.</a:t>
            </a:r>
          </a:p>
          <a:p>
            <a:endParaRPr lang="en-GB" sz="1050" dirty="0">
              <a:latin typeface="+mn-lt"/>
            </a:endParaRPr>
          </a:p>
        </p:txBody>
      </p:sp>
    </p:spTree>
    <p:extLst>
      <p:ext uri="{BB962C8B-B14F-4D97-AF65-F5344CB8AC3E}">
        <p14:creationId xmlns:p14="http://schemas.microsoft.com/office/powerpoint/2010/main" xmlns="" val="213999437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u="sng" dirty="0" smtClean="0">
                <a:solidFill>
                  <a:srgbClr val="0070C0"/>
                </a:solidFill>
              </a:rPr>
              <a:t>Laminar flame speed for lean-hydrogen-air mixtures</a:t>
            </a:r>
            <a:endParaRPr lang="en-GB" sz="3600" u="sng" dirty="0">
              <a:solidFill>
                <a:srgbClr val="0070C0"/>
              </a:solidFill>
            </a:endParaRPr>
          </a:p>
        </p:txBody>
      </p:sp>
      <p:sp>
        <p:nvSpPr>
          <p:cNvPr id="5" name="Content Placeholder 4"/>
          <p:cNvSpPr>
            <a:spLocks noGrp="1"/>
          </p:cNvSpPr>
          <p:nvPr>
            <p:ph idx="1"/>
          </p:nvPr>
        </p:nvSpPr>
        <p:spPr/>
        <p:txBody>
          <a:bodyPr/>
          <a:lstStyle/>
          <a:p>
            <a:r>
              <a:rPr lang="en-US" sz="2000" dirty="0" smtClean="0"/>
              <a:t>P</a:t>
            </a:r>
            <a:r>
              <a:rPr lang="ru-RU" sz="2000" dirty="0" smtClean="0"/>
              <a:t>ower law function of elevated temperature and pressure*</a:t>
            </a:r>
            <a:endParaRPr lang="en-US" sz="2000" dirty="0" smtClean="0"/>
          </a:p>
          <a:p>
            <a:endParaRPr lang="en-US" sz="1800" dirty="0" smtClean="0"/>
          </a:p>
          <a:p>
            <a:endParaRPr lang="en-US" sz="1800" dirty="0" smtClean="0"/>
          </a:p>
          <a:p>
            <a:endParaRPr lang="en-US" sz="1800" dirty="0" smtClean="0"/>
          </a:p>
          <a:p>
            <a:endParaRPr lang="en-US" sz="1800" dirty="0" smtClean="0"/>
          </a:p>
          <a:p>
            <a:endParaRPr lang="en-US" sz="1800" dirty="0" smtClean="0"/>
          </a:p>
          <a:p>
            <a:endParaRPr lang="en-US" sz="1800" dirty="0" smtClean="0"/>
          </a:p>
          <a:p>
            <a:pPr algn="just"/>
            <a:r>
              <a:rPr lang="en-US" sz="1800" dirty="0" smtClean="0"/>
              <a:t>S</a:t>
            </a:r>
            <a:r>
              <a:rPr lang="en-US" sz="1800" baseline="-25000" dirty="0" smtClean="0"/>
              <a:t>L</a:t>
            </a:r>
            <a:r>
              <a:rPr lang="en-US" sz="1800" dirty="0" smtClean="0"/>
              <a:t> </a:t>
            </a:r>
            <a:r>
              <a:rPr lang="ru-RU" sz="1800" dirty="0" smtClean="0"/>
              <a:t>in cm/s , P is pressure in bar and  unburnt gas temperature in K.</a:t>
            </a:r>
            <a:endParaRPr lang="en-US" sz="1800" dirty="0" smtClean="0"/>
          </a:p>
          <a:p>
            <a:pPr algn="just"/>
            <a:r>
              <a:rPr lang="en-US" sz="1800" dirty="0" smtClean="0"/>
              <a:t>Correlation is valid for the equivalence ratios  between 0.33 and 0.47 (lean mixtures), pressures range of  1bar  to  8.5 bar and temperature range of 300 K  to  800 K.</a:t>
            </a:r>
            <a:endParaRPr lang="en-US" sz="1800" dirty="0"/>
          </a:p>
        </p:txBody>
      </p:sp>
      <p:sp>
        <p:nvSpPr>
          <p:cNvPr id="5222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Arial" pitchFamily="34" charset="0"/>
                <a:ea typeface="Times New Roman" pitchFamily="18" charset="0"/>
              </a:rPr>
              <a:t>      </a:t>
            </a:r>
            <a:endParaRPr kumimoji="0" lang="en-US" sz="1800" b="0" i="0" u="none" strike="noStrike" cap="none" normalizeH="0" baseline="0" smtClean="0">
              <a:ln>
                <a:noFill/>
              </a:ln>
              <a:solidFill>
                <a:schemeClr val="tx1"/>
              </a:solidFill>
              <a:effectLst/>
              <a:latin typeface="Arial" pitchFamily="34" charset="0"/>
            </a:endParaRPr>
          </a:p>
        </p:txBody>
      </p:sp>
      <p:pic>
        <p:nvPicPr>
          <p:cNvPr id="52229" name="Picture 5"/>
          <p:cNvPicPr>
            <a:picLocks noChangeAspect="1" noChangeArrowheads="1"/>
          </p:cNvPicPr>
          <p:nvPr/>
        </p:nvPicPr>
        <p:blipFill>
          <a:blip r:embed="rId3" cstate="print">
            <a:clrChange>
              <a:clrFrom>
                <a:srgbClr val="FFFFFF"/>
              </a:clrFrom>
              <a:clrTo>
                <a:srgbClr val="FFFFFF">
                  <a:alpha val="0"/>
                </a:srgbClr>
              </a:clrTo>
            </a:clrChange>
          </a:blip>
          <a:srcRect l="24013" t="45275" r="23422" b="33935"/>
          <a:stretch>
            <a:fillRect/>
          </a:stretch>
        </p:blipFill>
        <p:spPr bwMode="auto">
          <a:xfrm>
            <a:off x="755576" y="2035793"/>
            <a:ext cx="7148431" cy="1767028"/>
          </a:xfrm>
          <a:prstGeom prst="rect">
            <a:avLst/>
          </a:prstGeom>
          <a:noFill/>
          <a:ln w="9525">
            <a:noFill/>
            <a:miter lim="800000"/>
            <a:headEnd/>
            <a:tailEnd/>
          </a:ln>
        </p:spPr>
      </p:pic>
      <p:sp>
        <p:nvSpPr>
          <p:cNvPr id="7" name="Rectangle 6"/>
          <p:cNvSpPr/>
          <p:nvPr/>
        </p:nvSpPr>
        <p:spPr>
          <a:xfrm>
            <a:off x="467544" y="5403020"/>
            <a:ext cx="8280920" cy="461665"/>
          </a:xfrm>
          <a:prstGeom prst="rect">
            <a:avLst/>
          </a:prstGeom>
        </p:spPr>
        <p:txBody>
          <a:bodyPr wrap="square">
            <a:spAutoFit/>
          </a:bodyPr>
          <a:lstStyle/>
          <a:p>
            <a:r>
              <a:rPr lang="en-GB" sz="1200" dirty="0" smtClean="0">
                <a:solidFill>
                  <a:schemeClr val="accent2">
                    <a:lumMod val="50000"/>
                  </a:schemeClr>
                </a:solidFill>
              </a:rPr>
              <a:t>* Verhelst, S, Sierens , R., A  laminar burning velocity correlation for hydrogen-air mixture valid at the spark ignition engine conditioned, ASME  spring engine technology conference, 2003, Austria :555.</a:t>
            </a:r>
            <a:endParaRPr lang="en-US" sz="1200" dirty="0"/>
          </a:p>
        </p:txBody>
      </p:sp>
    </p:spTree>
    <p:extLst>
      <p:ext uri="{BB962C8B-B14F-4D97-AF65-F5344CB8AC3E}">
        <p14:creationId xmlns:p14="http://schemas.microsoft.com/office/powerpoint/2010/main" xmlns="" val="350148098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0129" y="116632"/>
            <a:ext cx="8229600" cy="1004164"/>
          </a:xfrm>
        </p:spPr>
        <p:txBody>
          <a:bodyPr/>
          <a:lstStyle/>
          <a:p>
            <a:r>
              <a:rPr lang="en-GB" u="sng" dirty="0" smtClean="0">
                <a:solidFill>
                  <a:srgbClr val="0070C0"/>
                </a:solidFill>
              </a:rPr>
              <a:t>Geometry</a:t>
            </a:r>
            <a:endParaRPr lang="en-GB" u="sng" dirty="0">
              <a:solidFill>
                <a:srgbClr val="0070C0"/>
              </a:solidFill>
            </a:endParaRPr>
          </a:p>
        </p:txBody>
      </p:sp>
      <p:pic>
        <p:nvPicPr>
          <p:cNvPr id="10" name="Content Placeholder 9"/>
          <p:cNvPicPr>
            <a:picLocks noGrp="1" noChangeAspect="1"/>
          </p:cNvPicPr>
          <p:nvPr>
            <p:ph idx="1"/>
          </p:nvPr>
        </p:nvPicPr>
        <p:blipFill>
          <a:blip r:embed="rId2" cstate="print">
            <a:extLst>
              <a:ext uri="{28A0092B-C50C-407E-A947-70E740481C1C}">
                <a14:useLocalDpi xmlns:a14="http://schemas.microsoft.com/office/drawing/2010/main" xmlns="" val="0"/>
              </a:ext>
            </a:extLst>
          </a:blip>
          <a:srcRect t="3024" r="2128"/>
          <a:stretch>
            <a:fillRect/>
          </a:stretch>
        </p:blipFill>
        <p:spPr>
          <a:xfrm>
            <a:off x="4860032" y="1661140"/>
            <a:ext cx="4033795" cy="2811691"/>
          </a:xfrm>
        </p:spPr>
      </p:pic>
      <p:pic>
        <p:nvPicPr>
          <p:cNvPr id="23554"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63706" y="1700932"/>
            <a:ext cx="3744416" cy="28116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Rectangle 2"/>
          <p:cNvSpPr/>
          <p:nvPr/>
        </p:nvSpPr>
        <p:spPr>
          <a:xfrm>
            <a:off x="1367644" y="5013176"/>
            <a:ext cx="7272807" cy="338554"/>
          </a:xfrm>
          <a:prstGeom prst="rect">
            <a:avLst/>
          </a:prstGeom>
        </p:spPr>
        <p:txBody>
          <a:bodyPr wrap="square">
            <a:spAutoFit/>
          </a:bodyPr>
          <a:lstStyle/>
          <a:p>
            <a:r>
              <a:rPr lang="en-GB" sz="1600" dirty="0" smtClean="0">
                <a:latin typeface="Times New Roman" panose="02020603050405020304" pitchFamily="18" charset="0"/>
                <a:ea typeface="Times New Roman" panose="02020603050405020304" pitchFamily="18" charset="0"/>
              </a:rPr>
              <a:t>A </a:t>
            </a:r>
            <a:r>
              <a:rPr lang="en-GB" sz="1600" dirty="0">
                <a:latin typeface="Times New Roman" panose="02020603050405020304" pitchFamily="18" charset="0"/>
                <a:ea typeface="Times New Roman" panose="02020603050405020304" pitchFamily="18" charset="0"/>
              </a:rPr>
              <a:t>typical standard 20 ft. ISO container used in the </a:t>
            </a:r>
            <a:r>
              <a:rPr lang="en-GB" sz="1600" dirty="0" smtClean="0">
                <a:latin typeface="Times New Roman" panose="02020603050405020304" pitchFamily="18" charset="0"/>
                <a:ea typeface="Times New Roman" panose="02020603050405020304" pitchFamily="18" charset="0"/>
              </a:rPr>
              <a:t>experiments at GEXCON </a:t>
            </a:r>
            <a:endParaRPr lang="en-GB" sz="1600" dirty="0"/>
          </a:p>
        </p:txBody>
      </p:sp>
    </p:spTree>
    <p:extLst>
      <p:ext uri="{BB962C8B-B14F-4D97-AF65-F5344CB8AC3E}">
        <p14:creationId xmlns:p14="http://schemas.microsoft.com/office/powerpoint/2010/main" xmlns="" val="238297212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187624" y="-64697"/>
            <a:ext cx="6552728" cy="1027989"/>
          </a:xfrm>
        </p:spPr>
        <p:txBody>
          <a:bodyPr/>
          <a:lstStyle/>
          <a:p>
            <a:r>
              <a:rPr lang="en-GB" u="sng" dirty="0" smtClean="0">
                <a:solidFill>
                  <a:srgbClr val="0070C0"/>
                </a:solidFill>
              </a:rPr>
              <a:t>Congestion</a:t>
            </a:r>
            <a:endParaRPr lang="en-GB" u="sng" dirty="0">
              <a:solidFill>
                <a:srgbClr val="0070C0"/>
              </a:solidFill>
            </a:endParaRPr>
          </a:p>
        </p:txBody>
      </p:sp>
      <p:pic>
        <p:nvPicPr>
          <p:cNvPr id="5" name="Picture 2"/>
          <p:cNvPicPr>
            <a:picLocks noGrp="1" noChangeAspect="1" noChangeArrowheads="1"/>
          </p:cNvPicPr>
          <p:nvPr>
            <p:ph idx="1"/>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4654743" y="751839"/>
            <a:ext cx="2672030" cy="272036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7"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55402" y="3472965"/>
            <a:ext cx="2961867" cy="198934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8" name="Picture 5"/>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05705" y="830489"/>
            <a:ext cx="2955097" cy="225326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 name="Rectangle 1"/>
          <p:cNvSpPr/>
          <p:nvPr/>
        </p:nvSpPr>
        <p:spPr>
          <a:xfrm>
            <a:off x="7256310" y="2235908"/>
            <a:ext cx="1710725" cy="369332"/>
          </a:xfrm>
          <a:prstGeom prst="rect">
            <a:avLst/>
          </a:prstGeom>
        </p:spPr>
        <p:txBody>
          <a:bodyPr wrap="none">
            <a:spAutoFit/>
          </a:bodyPr>
          <a:lstStyle/>
          <a:p>
            <a:r>
              <a:rPr lang="en-GB" altLang="en-US" dirty="0" smtClean="0">
                <a:solidFill>
                  <a:srgbClr val="0B4387"/>
                </a:solidFill>
                <a:ea typeface="Calibri" pitchFamily="34" charset="0"/>
                <a:cs typeface="Arial" charset="0"/>
              </a:rPr>
              <a:t>(c) Bottle stack</a:t>
            </a:r>
            <a:endParaRPr lang="en-GB" dirty="0"/>
          </a:p>
        </p:txBody>
      </p:sp>
      <p:sp>
        <p:nvSpPr>
          <p:cNvPr id="9" name="Rectangle 8"/>
          <p:cNvSpPr/>
          <p:nvPr/>
        </p:nvSpPr>
        <p:spPr>
          <a:xfrm>
            <a:off x="651424" y="5475989"/>
            <a:ext cx="2903359" cy="369332"/>
          </a:xfrm>
          <a:prstGeom prst="rect">
            <a:avLst/>
          </a:prstGeom>
        </p:spPr>
        <p:txBody>
          <a:bodyPr wrap="none">
            <a:spAutoFit/>
          </a:bodyPr>
          <a:lstStyle/>
          <a:p>
            <a:r>
              <a:rPr lang="en-GB" altLang="en-US" dirty="0" smtClean="0">
                <a:solidFill>
                  <a:srgbClr val="0B4387"/>
                </a:solidFill>
                <a:ea typeface="Calibri" pitchFamily="34" charset="0"/>
                <a:cs typeface="Arial" charset="0"/>
              </a:rPr>
              <a:t>(b) Obstacle holding frame</a:t>
            </a:r>
            <a:endParaRPr lang="en-GB" dirty="0"/>
          </a:p>
        </p:txBody>
      </p:sp>
      <p:sp>
        <p:nvSpPr>
          <p:cNvPr id="10" name="Rectangle 9"/>
          <p:cNvSpPr/>
          <p:nvPr/>
        </p:nvSpPr>
        <p:spPr>
          <a:xfrm>
            <a:off x="487122" y="2986198"/>
            <a:ext cx="3266736" cy="369332"/>
          </a:xfrm>
          <a:prstGeom prst="rect">
            <a:avLst/>
          </a:prstGeom>
        </p:spPr>
        <p:txBody>
          <a:bodyPr wrap="square">
            <a:spAutoFit/>
          </a:bodyPr>
          <a:lstStyle/>
          <a:p>
            <a:r>
              <a:rPr lang="en-GB" altLang="en-US" dirty="0" smtClean="0">
                <a:solidFill>
                  <a:srgbClr val="0B4387"/>
                </a:solidFill>
                <a:ea typeface="Calibri" pitchFamily="34" charset="0"/>
                <a:cs typeface="Arial" charset="0"/>
              </a:rPr>
              <a:t>(a) Container corrugation</a:t>
            </a:r>
            <a:endParaRPr lang="en-GB" dirty="0"/>
          </a:p>
        </p:txBody>
      </p:sp>
      <p:pic>
        <p:nvPicPr>
          <p:cNvPr id="11" name="Content Placeholder 3"/>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bwMode="auto">
          <a:xfrm>
            <a:off x="5287230" y="3472200"/>
            <a:ext cx="1840411" cy="2264022"/>
          </a:xfrm>
          <a:prstGeom prst="rect">
            <a:avLst/>
          </a:prstGeom>
          <a:noFill/>
          <a:ln w="9525">
            <a:noFill/>
            <a:miter lim="800000"/>
            <a:headEnd/>
            <a:tailEnd/>
          </a:ln>
        </p:spPr>
      </p:pic>
      <p:sp>
        <p:nvSpPr>
          <p:cNvPr id="12" name="Rectangle 11"/>
          <p:cNvSpPr/>
          <p:nvPr/>
        </p:nvSpPr>
        <p:spPr>
          <a:xfrm>
            <a:off x="7313479" y="4797495"/>
            <a:ext cx="1492716" cy="369332"/>
          </a:xfrm>
          <a:prstGeom prst="rect">
            <a:avLst/>
          </a:prstGeom>
        </p:spPr>
        <p:txBody>
          <a:bodyPr wrap="none">
            <a:spAutoFit/>
          </a:bodyPr>
          <a:lstStyle/>
          <a:p>
            <a:r>
              <a:rPr lang="en-GB" altLang="en-US" dirty="0" smtClean="0">
                <a:solidFill>
                  <a:srgbClr val="0B4387"/>
                </a:solidFill>
                <a:ea typeface="Calibri" pitchFamily="34" charset="0"/>
                <a:cs typeface="Arial" charset="0"/>
              </a:rPr>
              <a:t>(d) Pipe rack</a:t>
            </a:r>
            <a:endParaRPr lang="en-GB" dirty="0"/>
          </a:p>
        </p:txBody>
      </p:sp>
    </p:spTree>
    <p:extLst>
      <p:ext uri="{BB962C8B-B14F-4D97-AF65-F5344CB8AC3E}">
        <p14:creationId xmlns:p14="http://schemas.microsoft.com/office/powerpoint/2010/main" xmlns="" val="418029736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474476" y="25291"/>
            <a:ext cx="8229600" cy="1143000"/>
          </a:xfrm>
        </p:spPr>
        <p:txBody>
          <a:bodyPr/>
          <a:lstStyle/>
          <a:p>
            <a:pPr eaLnBrk="1" hangingPunct="1"/>
            <a:r>
              <a:rPr lang="en-US" altLang="en-US" sz="3600" u="sng" dirty="0" smtClean="0">
                <a:solidFill>
                  <a:srgbClr val="0070C0"/>
                </a:solidFill>
              </a:rPr>
              <a:t>Computational domain</a:t>
            </a:r>
          </a:p>
        </p:txBody>
      </p:sp>
      <p:sp>
        <p:nvSpPr>
          <p:cNvPr id="13317" name="Rectangle 1"/>
          <p:cNvSpPr>
            <a:spLocks noChangeArrowheads="1"/>
          </p:cNvSpPr>
          <p:nvPr/>
        </p:nvSpPr>
        <p:spPr bwMode="auto">
          <a:xfrm>
            <a:off x="323528" y="1062608"/>
            <a:ext cx="8534400" cy="470898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lvl1pPr indent="450850">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just" eaLnBrk="1" hangingPunct="1"/>
            <a:r>
              <a:rPr lang="en-GB" altLang="en-US" sz="2000" b="0" dirty="0">
                <a:solidFill>
                  <a:srgbClr val="0B4387"/>
                </a:solidFill>
                <a:ea typeface="Times New Roman" pitchFamily="18" charset="0"/>
                <a:cs typeface="Arial" charset="0"/>
              </a:rPr>
              <a:t>The vented chamber is </a:t>
            </a:r>
            <a:r>
              <a:rPr lang="en-US" altLang="en-US" sz="2000" b="0" dirty="0">
                <a:solidFill>
                  <a:srgbClr val="0B4387"/>
                </a:solidFill>
                <a:ea typeface="Times New Roman" pitchFamily="18" charset="0"/>
                <a:cs typeface="Arial" charset="0"/>
              </a:rPr>
              <a:t>enclosed by 3</a:t>
            </a:r>
            <a:r>
              <a:rPr lang="en-GB" altLang="en-US" sz="2000" b="0" dirty="0">
                <a:solidFill>
                  <a:srgbClr val="0B4387"/>
                </a:solidFill>
                <a:ea typeface="Times New Roman" pitchFamily="18" charset="0"/>
                <a:cs typeface="Arial" charset="0"/>
              </a:rPr>
              <a:t>0.0</a:t>
            </a:r>
            <a:r>
              <a:rPr lang="en-US" altLang="en-US" sz="2000" b="0" dirty="0">
                <a:solidFill>
                  <a:srgbClr val="0B4387"/>
                </a:solidFill>
                <a:ea typeface="Times New Roman" pitchFamily="18" charset="0"/>
                <a:cs typeface="Arial" charset="0"/>
              </a:rPr>
              <a:t> x 10</a:t>
            </a:r>
            <a:r>
              <a:rPr lang="en-GB" altLang="en-US" sz="2000" b="0" dirty="0">
                <a:solidFill>
                  <a:srgbClr val="0B4387"/>
                </a:solidFill>
                <a:ea typeface="Times New Roman" pitchFamily="18" charset="0"/>
                <a:cs typeface="Arial" charset="0"/>
              </a:rPr>
              <a:t>.0</a:t>
            </a:r>
            <a:r>
              <a:rPr lang="en-US" altLang="en-US" sz="2000" b="0" dirty="0">
                <a:solidFill>
                  <a:srgbClr val="0B4387"/>
                </a:solidFill>
                <a:ea typeface="Times New Roman" pitchFamily="18" charset="0"/>
                <a:cs typeface="Arial" charset="0"/>
              </a:rPr>
              <a:t> x 30</a:t>
            </a:r>
            <a:r>
              <a:rPr lang="en-GB" altLang="en-US" sz="2000" b="0" dirty="0">
                <a:solidFill>
                  <a:srgbClr val="0B4387"/>
                </a:solidFill>
                <a:ea typeface="Times New Roman" pitchFamily="18" charset="0"/>
                <a:cs typeface="Arial" charset="0"/>
              </a:rPr>
              <a:t> m </a:t>
            </a:r>
            <a:r>
              <a:rPr lang="en-US" altLang="en-US" sz="2000" b="0" dirty="0">
                <a:solidFill>
                  <a:srgbClr val="0B4387"/>
                </a:solidFill>
                <a:ea typeface="Times New Roman" pitchFamily="18" charset="0"/>
                <a:cs typeface="Arial" charset="0"/>
              </a:rPr>
              <a:t>mesh </a:t>
            </a:r>
            <a:r>
              <a:rPr lang="en-GB" altLang="en-US" sz="2000" b="0" dirty="0">
                <a:solidFill>
                  <a:srgbClr val="0B4387"/>
                </a:solidFill>
                <a:ea typeface="Times New Roman" pitchFamily="18" charset="0"/>
                <a:cs typeface="Arial" charset="0"/>
              </a:rPr>
              <a:t> volume to capture the venting of burned gas, the external explosions and to reduce the effect of boundary conditions</a:t>
            </a:r>
            <a:r>
              <a:rPr lang="en-US" altLang="en-US" sz="2000" b="0" dirty="0">
                <a:solidFill>
                  <a:srgbClr val="0B4387"/>
                </a:solidFill>
                <a:ea typeface="Times New Roman" pitchFamily="18" charset="0"/>
                <a:cs typeface="Arial" charset="0"/>
              </a:rPr>
              <a:t> on the numerical results</a:t>
            </a:r>
          </a:p>
          <a:p>
            <a:pPr algn="just" eaLnBrk="1" hangingPunct="1"/>
            <a:endParaRPr lang="en-US" altLang="en-US" sz="2000" b="0" dirty="0">
              <a:solidFill>
                <a:srgbClr val="000000"/>
              </a:solidFill>
              <a:ea typeface="Times New Roman" pitchFamily="18" charset="0"/>
              <a:cs typeface="Arial" charset="0"/>
            </a:endParaRPr>
          </a:p>
          <a:p>
            <a:pPr algn="just" eaLnBrk="1" hangingPunct="1"/>
            <a:endParaRPr lang="en-US" altLang="en-US" sz="2000" b="0" dirty="0">
              <a:solidFill>
                <a:srgbClr val="000000"/>
              </a:solidFill>
              <a:ea typeface="Times New Roman" pitchFamily="18" charset="0"/>
              <a:cs typeface="Arial" charset="0"/>
            </a:endParaRPr>
          </a:p>
          <a:p>
            <a:pPr algn="just" eaLnBrk="1" hangingPunct="1"/>
            <a:endParaRPr lang="en-US" altLang="en-US" sz="2000" b="0" dirty="0">
              <a:solidFill>
                <a:srgbClr val="000000"/>
              </a:solidFill>
              <a:ea typeface="Times New Roman" pitchFamily="18" charset="0"/>
              <a:cs typeface="Arial" charset="0"/>
            </a:endParaRPr>
          </a:p>
          <a:p>
            <a:pPr algn="just" eaLnBrk="1" hangingPunct="1"/>
            <a:endParaRPr lang="en-US" altLang="en-US" sz="2000" b="0" dirty="0">
              <a:solidFill>
                <a:srgbClr val="000000"/>
              </a:solidFill>
              <a:ea typeface="Times New Roman" pitchFamily="18" charset="0"/>
              <a:cs typeface="Arial" charset="0"/>
            </a:endParaRPr>
          </a:p>
          <a:p>
            <a:pPr algn="just" eaLnBrk="1" hangingPunct="1"/>
            <a:endParaRPr lang="en-US" altLang="en-US" sz="2000" b="0" dirty="0">
              <a:solidFill>
                <a:srgbClr val="000000"/>
              </a:solidFill>
              <a:ea typeface="Times New Roman" pitchFamily="18" charset="0"/>
              <a:cs typeface="Arial" charset="0"/>
            </a:endParaRPr>
          </a:p>
          <a:p>
            <a:pPr algn="just" eaLnBrk="1" hangingPunct="1"/>
            <a:endParaRPr lang="en-US" altLang="en-US" sz="2000" b="0" dirty="0">
              <a:solidFill>
                <a:srgbClr val="000000"/>
              </a:solidFill>
              <a:ea typeface="Times New Roman" pitchFamily="18" charset="0"/>
              <a:cs typeface="Arial" charset="0"/>
            </a:endParaRPr>
          </a:p>
          <a:p>
            <a:pPr algn="just" eaLnBrk="1" hangingPunct="1"/>
            <a:endParaRPr lang="en-US" altLang="en-US" sz="2000" b="0" dirty="0">
              <a:solidFill>
                <a:srgbClr val="000000"/>
              </a:solidFill>
              <a:ea typeface="Times New Roman" pitchFamily="18" charset="0"/>
              <a:cs typeface="Arial" charset="0"/>
            </a:endParaRPr>
          </a:p>
          <a:p>
            <a:pPr algn="just" eaLnBrk="1" hangingPunct="1"/>
            <a:endParaRPr lang="en-US" altLang="en-US" sz="2000" b="0" dirty="0">
              <a:solidFill>
                <a:srgbClr val="000000"/>
              </a:solidFill>
              <a:ea typeface="Times New Roman" pitchFamily="18" charset="0"/>
              <a:cs typeface="Arial" charset="0"/>
            </a:endParaRPr>
          </a:p>
          <a:p>
            <a:pPr algn="just" eaLnBrk="1" hangingPunct="1"/>
            <a:endParaRPr lang="en-US" altLang="en-US" sz="2000" b="0" dirty="0">
              <a:solidFill>
                <a:srgbClr val="000000"/>
              </a:solidFill>
              <a:ea typeface="Times New Roman" pitchFamily="18" charset="0"/>
              <a:cs typeface="Arial" charset="0"/>
            </a:endParaRPr>
          </a:p>
          <a:p>
            <a:pPr algn="just" eaLnBrk="1" hangingPunct="1"/>
            <a:r>
              <a:rPr lang="en-US" altLang="en-US" sz="2000" b="0" dirty="0" smtClean="0">
                <a:ea typeface="Times New Roman" pitchFamily="18" charset="0"/>
                <a:cs typeface="Arial" charset="0"/>
              </a:rPr>
              <a:t>        </a:t>
            </a:r>
          </a:p>
          <a:p>
            <a:pPr algn="just" eaLnBrk="1" hangingPunct="1"/>
            <a:endParaRPr lang="en-US" altLang="en-US" sz="2000" b="0" dirty="0">
              <a:ea typeface="Times New Roman" pitchFamily="18" charset="0"/>
              <a:cs typeface="Arial" charset="0"/>
            </a:endParaRPr>
          </a:p>
          <a:p>
            <a:pPr algn="just" eaLnBrk="1" hangingPunct="1"/>
            <a:r>
              <a:rPr lang="en-US" altLang="en-US" sz="2000" b="0" dirty="0" smtClean="0">
                <a:solidFill>
                  <a:srgbClr val="0B4387"/>
                </a:solidFill>
                <a:ea typeface="Times New Roman" pitchFamily="18" charset="0"/>
                <a:cs typeface="Arial" charset="0"/>
              </a:rPr>
              <a:t>Total </a:t>
            </a:r>
            <a:r>
              <a:rPr lang="en-US" altLang="en-US" sz="2000" b="0" dirty="0">
                <a:solidFill>
                  <a:srgbClr val="0B4387"/>
                </a:solidFill>
                <a:ea typeface="Times New Roman" pitchFamily="18" charset="0"/>
                <a:cs typeface="Arial" charset="0"/>
              </a:rPr>
              <a:t>domain discretized into </a:t>
            </a:r>
            <a:r>
              <a:rPr lang="en-US" altLang="en-US" sz="2000" b="0" dirty="0" smtClean="0">
                <a:solidFill>
                  <a:srgbClr val="0B4387"/>
                </a:solidFill>
                <a:ea typeface="Times New Roman" pitchFamily="18" charset="0"/>
                <a:cs typeface="Arial" charset="0"/>
              </a:rPr>
              <a:t>5 </a:t>
            </a:r>
            <a:r>
              <a:rPr lang="en-US" altLang="en-US" sz="2000" b="0" dirty="0">
                <a:solidFill>
                  <a:srgbClr val="0B4387"/>
                </a:solidFill>
                <a:ea typeface="Times New Roman" pitchFamily="18" charset="0"/>
                <a:cs typeface="Arial" charset="0"/>
              </a:rPr>
              <a:t>x 10</a:t>
            </a:r>
            <a:r>
              <a:rPr lang="en-US" altLang="en-US" sz="2000" b="0" baseline="30000" dirty="0">
                <a:solidFill>
                  <a:srgbClr val="0B4387"/>
                </a:solidFill>
                <a:ea typeface="Times New Roman" pitchFamily="18" charset="0"/>
                <a:cs typeface="Arial" charset="0"/>
              </a:rPr>
              <a:t>6</a:t>
            </a:r>
            <a:r>
              <a:rPr lang="en-US" altLang="en-US" sz="2000" b="0" dirty="0">
                <a:solidFill>
                  <a:srgbClr val="0B4387"/>
                </a:solidFill>
                <a:ea typeface="Times New Roman" pitchFamily="18" charset="0"/>
                <a:cs typeface="Arial" charset="0"/>
              </a:rPr>
              <a:t> hybrid cells ( hex, </a:t>
            </a:r>
            <a:r>
              <a:rPr lang="en-US" altLang="en-US" sz="2000" b="0" dirty="0" err="1">
                <a:solidFill>
                  <a:srgbClr val="0B4387"/>
                </a:solidFill>
                <a:ea typeface="Times New Roman" pitchFamily="18" charset="0"/>
                <a:cs typeface="Arial" charset="0"/>
              </a:rPr>
              <a:t>tet</a:t>
            </a:r>
            <a:r>
              <a:rPr lang="en-US" altLang="en-US" sz="2000" b="0" dirty="0">
                <a:solidFill>
                  <a:srgbClr val="0B4387"/>
                </a:solidFill>
                <a:ea typeface="Times New Roman" pitchFamily="18" charset="0"/>
                <a:cs typeface="Arial" charset="0"/>
              </a:rPr>
              <a:t>, prisms)</a:t>
            </a:r>
          </a:p>
        </p:txBody>
      </p:sp>
      <p:sp>
        <p:nvSpPr>
          <p:cNvPr id="13318" name="Rectangle 2"/>
          <p:cNvSpPr>
            <a:spLocks noChangeArrowheads="1"/>
          </p:cNvSpPr>
          <p:nvPr/>
        </p:nvSpPr>
        <p:spPr bwMode="auto">
          <a:xfrm>
            <a:off x="467544" y="4869160"/>
            <a:ext cx="8462392"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ctr">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r>
              <a:rPr lang="en-GB" altLang="en-US" sz="1600" b="0" dirty="0" smtClean="0">
                <a:solidFill>
                  <a:srgbClr val="0B4387"/>
                </a:solidFill>
                <a:ea typeface="Calibri" pitchFamily="34" charset="0"/>
                <a:cs typeface="Arial" charset="0"/>
              </a:rPr>
              <a:t>Computation </a:t>
            </a:r>
            <a:r>
              <a:rPr lang="en-GB" altLang="en-US" sz="1600" b="0" dirty="0">
                <a:solidFill>
                  <a:srgbClr val="0B4387"/>
                </a:solidFill>
                <a:ea typeface="Calibri" pitchFamily="34" charset="0"/>
                <a:cs typeface="Arial" charset="0"/>
              </a:rPr>
              <a:t>domain and the mesh distribution in the vertical and horizontal plan</a:t>
            </a:r>
            <a:r>
              <a:rPr lang="en-GB" altLang="en-US" sz="1600" b="0" dirty="0">
                <a:ea typeface="Calibri" pitchFamily="34" charset="0"/>
                <a:cs typeface="Arial" charset="0"/>
              </a:rPr>
              <a:t>.</a:t>
            </a:r>
          </a:p>
        </p:txBody>
      </p:sp>
      <p:pic>
        <p:nvPicPr>
          <p:cNvPr id="7" name="Content Placeholder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683568" y="2204864"/>
            <a:ext cx="3822136" cy="2520983"/>
          </a:xfrm>
        </p:spPr>
      </p:pic>
      <p:pic>
        <p:nvPicPr>
          <p:cNvPr id="8" name="Picture 7"/>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644008" y="2204864"/>
            <a:ext cx="3529873" cy="2672550"/>
          </a:xfrm>
          <a:prstGeom prst="rect">
            <a:avLst/>
          </a:prstGeom>
        </p:spPr>
      </p:pic>
    </p:spTree>
    <p:extLst>
      <p:ext uri="{BB962C8B-B14F-4D97-AF65-F5344CB8AC3E}">
        <p14:creationId xmlns:p14="http://schemas.microsoft.com/office/powerpoint/2010/main" xmlns="" val="397593274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0624" y="548680"/>
            <a:ext cx="8229600" cy="1143000"/>
          </a:xfrm>
        </p:spPr>
        <p:txBody>
          <a:bodyPr/>
          <a:lstStyle/>
          <a:p>
            <a:r>
              <a:rPr lang="en-US" altLang="en-US" u="sng" dirty="0">
                <a:solidFill>
                  <a:srgbClr val="0070C0"/>
                </a:solidFill>
              </a:rPr>
              <a:t>Computational </a:t>
            </a:r>
            <a:r>
              <a:rPr lang="en-US" altLang="en-US" u="sng" dirty="0" smtClean="0">
                <a:solidFill>
                  <a:srgbClr val="0070C0"/>
                </a:solidFill>
              </a:rPr>
              <a:t>domain (2)</a:t>
            </a:r>
            <a:endParaRPr lang="en-GB" dirty="0"/>
          </a:p>
        </p:txBody>
      </p:sp>
      <p:pic>
        <p:nvPicPr>
          <p:cNvPr id="4" name="Content Placeholder 3"/>
          <p:cNvPicPr>
            <a:picLocks noGrp="1" noChangeAspect="1"/>
          </p:cNvPicPr>
          <p:nvPr>
            <p:ph idx="1"/>
          </p:nvPr>
        </p:nvPicPr>
        <p:blipFill>
          <a:blip r:embed="rId2" cstate="print">
            <a:clrChange>
              <a:clrFrom>
                <a:srgbClr val="808080"/>
              </a:clrFrom>
              <a:clrTo>
                <a:srgbClr val="808080">
                  <a:alpha val="0"/>
                </a:srgbClr>
              </a:clrTo>
            </a:clrChange>
            <a:extLst>
              <a:ext uri="{BEBA8EAE-BF5A-486C-A8C5-ECC9F3942E4B}">
                <a14:imgProps xmlns:a14="http://schemas.microsoft.com/office/drawing/2010/main" xmlns="">
                  <a14:imgLayer r:embed="rId3">
                    <a14:imgEffect>
                      <a14:saturation sat="0"/>
                    </a14:imgEffect>
                  </a14:imgLayer>
                </a14:imgProps>
              </a:ext>
              <a:ext uri="{28A0092B-C50C-407E-A947-70E740481C1C}">
                <a14:useLocalDpi xmlns:a14="http://schemas.microsoft.com/office/drawing/2010/main" xmlns="" val="0"/>
              </a:ext>
            </a:extLst>
          </a:blip>
          <a:stretch>
            <a:fillRect/>
          </a:stretch>
        </p:blipFill>
        <p:spPr>
          <a:xfrm>
            <a:off x="179512" y="2204864"/>
            <a:ext cx="4320481" cy="2880320"/>
          </a:xfrm>
          <a:prstGeom prst="rect">
            <a:avLst/>
          </a:prstGeom>
        </p:spPr>
      </p:pic>
      <p:pic>
        <p:nvPicPr>
          <p:cNvPr id="5" name="Picture 4"/>
          <p:cNvPicPr>
            <a:picLocks noChangeAspect="1"/>
          </p:cNvPicPr>
          <p:nvPr/>
        </p:nvPicPr>
        <p:blipFill rotWithShape="1">
          <a:blip r:embed="rId4" cstate="print">
            <a:extLst>
              <a:ext uri="{BEBA8EAE-BF5A-486C-A8C5-ECC9F3942E4B}">
                <a14:imgProps xmlns:a14="http://schemas.microsoft.com/office/drawing/2010/main" xmlns="">
                  <a14:imgLayer r:embed="rId5">
                    <a14:imgEffect>
                      <a14:saturation sat="0"/>
                    </a14:imgEffect>
                  </a14:imgLayer>
                </a14:imgProps>
              </a:ext>
              <a:ext uri="{28A0092B-C50C-407E-A947-70E740481C1C}">
                <a14:useLocalDpi xmlns:a14="http://schemas.microsoft.com/office/drawing/2010/main" xmlns="" val="0"/>
              </a:ext>
            </a:extLst>
          </a:blip>
          <a:srcRect l="8264" t="56462" r="47637" b="456"/>
          <a:stretch/>
        </p:blipFill>
        <p:spPr>
          <a:xfrm>
            <a:off x="4788024" y="2204864"/>
            <a:ext cx="4032448" cy="2880320"/>
          </a:xfrm>
          <a:prstGeom prst="rect">
            <a:avLst/>
          </a:prstGeom>
        </p:spPr>
      </p:pic>
      <p:sp>
        <p:nvSpPr>
          <p:cNvPr id="6" name="Rectangle 5"/>
          <p:cNvSpPr/>
          <p:nvPr/>
        </p:nvSpPr>
        <p:spPr>
          <a:xfrm>
            <a:off x="611560" y="5050904"/>
            <a:ext cx="8208912" cy="818173"/>
          </a:xfrm>
          <a:prstGeom prst="rect">
            <a:avLst/>
          </a:prstGeom>
        </p:spPr>
        <p:txBody>
          <a:bodyPr wrap="square">
            <a:spAutoFit/>
          </a:bodyPr>
          <a:lstStyle/>
          <a:p>
            <a:pPr marL="342900" lvl="0" indent="-342900" algn="ctr">
              <a:spcAft>
                <a:spcPts val="1100"/>
              </a:spcAft>
              <a:buFont typeface="+mj-lt"/>
              <a:buAutoNum type="alphaLcParenBoth"/>
            </a:pPr>
            <a:r>
              <a:rPr lang="en-GB" dirty="0">
                <a:latin typeface="Times New Roman" panose="02020603050405020304" pitchFamily="18" charset="0"/>
                <a:ea typeface="PMingLiU;新細明體"/>
              </a:rPr>
              <a:t>With bottle basket obstacle                                       (b) With pipe rack obstacle </a:t>
            </a:r>
            <a:endParaRPr lang="en-GB" sz="2000" dirty="0">
              <a:latin typeface="Times New Roman" panose="02020603050405020304" pitchFamily="18" charset="0"/>
              <a:ea typeface="PMingLiU;新細明體"/>
            </a:endParaRPr>
          </a:p>
          <a:p>
            <a:pPr algn="ctr"/>
            <a:r>
              <a:rPr lang="en-GB" dirty="0" smtClean="0">
                <a:latin typeface="Times New Roman" panose="02020603050405020304" pitchFamily="18" charset="0"/>
                <a:ea typeface="Times New Roman" panose="02020603050405020304" pitchFamily="18" charset="0"/>
              </a:rPr>
              <a:t>The </a:t>
            </a:r>
            <a:r>
              <a:rPr lang="en-GB" dirty="0">
                <a:latin typeface="Times New Roman" panose="02020603050405020304" pitchFamily="18" charset="0"/>
                <a:ea typeface="Times New Roman" panose="02020603050405020304" pitchFamily="18" charset="0"/>
              </a:rPr>
              <a:t>standard 20-ft ISO container with model obstacles</a:t>
            </a:r>
            <a:endParaRPr lang="en-GB" dirty="0"/>
          </a:p>
        </p:txBody>
      </p:sp>
    </p:spTree>
    <p:extLst>
      <p:ext uri="{BB962C8B-B14F-4D97-AF65-F5344CB8AC3E}">
        <p14:creationId xmlns:p14="http://schemas.microsoft.com/office/powerpoint/2010/main" xmlns="" val="233556553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u="sng" dirty="0" smtClean="0">
                <a:solidFill>
                  <a:srgbClr val="0070C0"/>
                </a:solidFill>
              </a:rPr>
              <a:t>Mesh resolution</a:t>
            </a:r>
            <a:endParaRPr lang="en-GB" u="sng" dirty="0">
              <a:solidFill>
                <a:srgbClr val="0070C0"/>
              </a:solidFill>
            </a:endParaRP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4572000" y="1844824"/>
            <a:ext cx="4381056" cy="2736304"/>
          </a:xfrm>
        </p:spPr>
      </p:pic>
      <p:pic>
        <p:nvPicPr>
          <p:cNvPr id="5" name="Picture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07504" y="1844824"/>
            <a:ext cx="4341418" cy="2711547"/>
          </a:xfrm>
          <a:prstGeom prst="rect">
            <a:avLst/>
          </a:prstGeom>
        </p:spPr>
      </p:pic>
      <p:sp>
        <p:nvSpPr>
          <p:cNvPr id="6" name="Rectangle 2"/>
          <p:cNvSpPr>
            <a:spLocks noChangeArrowheads="1"/>
          </p:cNvSpPr>
          <p:nvPr/>
        </p:nvSpPr>
        <p:spPr bwMode="auto">
          <a:xfrm>
            <a:off x="340804" y="4705663"/>
            <a:ext cx="8462392"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ctr">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r>
              <a:rPr lang="en-GB" altLang="en-US" sz="1600" b="0" dirty="0" smtClean="0">
                <a:solidFill>
                  <a:srgbClr val="0B4387"/>
                </a:solidFill>
                <a:ea typeface="Calibri" pitchFamily="34" charset="0"/>
                <a:cs typeface="Arial" charset="0"/>
              </a:rPr>
              <a:t>The </a:t>
            </a:r>
            <a:r>
              <a:rPr lang="en-GB" altLang="en-US" sz="1600" b="0" dirty="0">
                <a:solidFill>
                  <a:srgbClr val="0B4387"/>
                </a:solidFill>
                <a:ea typeface="Calibri" pitchFamily="34" charset="0"/>
                <a:cs typeface="Arial" charset="0"/>
              </a:rPr>
              <a:t>mesh distribution </a:t>
            </a:r>
            <a:r>
              <a:rPr lang="en-GB" altLang="en-US" sz="1600" b="0" dirty="0" smtClean="0">
                <a:solidFill>
                  <a:srgbClr val="0B4387"/>
                </a:solidFill>
                <a:ea typeface="Calibri" pitchFamily="34" charset="0"/>
                <a:cs typeface="Arial" charset="0"/>
              </a:rPr>
              <a:t>on the obstacles (sample)</a:t>
            </a:r>
            <a:endParaRPr lang="en-GB" altLang="en-US" sz="1600" b="0" dirty="0">
              <a:ea typeface="Calibri" pitchFamily="34" charset="0"/>
              <a:cs typeface="Arial" charset="0"/>
            </a:endParaRPr>
          </a:p>
        </p:txBody>
      </p:sp>
    </p:spTree>
    <p:extLst>
      <p:ext uri="{BB962C8B-B14F-4D97-AF65-F5344CB8AC3E}">
        <p14:creationId xmlns:p14="http://schemas.microsoft.com/office/powerpoint/2010/main" xmlns="" val="128035907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840581" y="95146"/>
            <a:ext cx="7158038" cy="969963"/>
          </a:xfrm>
        </p:spPr>
        <p:txBody>
          <a:bodyPr/>
          <a:lstStyle/>
          <a:p>
            <a:pPr eaLnBrk="1" hangingPunct="1"/>
            <a:r>
              <a:rPr lang="en-US" altLang="en-US" sz="3600" u="sng" dirty="0" smtClean="0">
                <a:solidFill>
                  <a:srgbClr val="0070C0"/>
                </a:solidFill>
              </a:rPr>
              <a:t>Numerical Setup</a:t>
            </a:r>
          </a:p>
        </p:txBody>
      </p:sp>
      <p:sp>
        <p:nvSpPr>
          <p:cNvPr id="14339" name="Content Placeholder 2"/>
          <p:cNvSpPr>
            <a:spLocks noGrp="1"/>
          </p:cNvSpPr>
          <p:nvPr>
            <p:ph idx="1"/>
          </p:nvPr>
        </p:nvSpPr>
        <p:spPr>
          <a:xfrm>
            <a:off x="381000" y="908720"/>
            <a:ext cx="8382000" cy="4968552"/>
          </a:xfrm>
        </p:spPr>
        <p:txBody>
          <a:bodyPr/>
          <a:lstStyle/>
          <a:p>
            <a:pPr eaLnBrk="1" hangingPunct="1"/>
            <a:r>
              <a:rPr lang="en-US" altLang="en-US" sz="2000" dirty="0" smtClean="0"/>
              <a:t>Boundary conditions</a:t>
            </a:r>
          </a:p>
          <a:p>
            <a:pPr eaLnBrk="1" hangingPunct="1"/>
            <a:endParaRPr lang="en-US" altLang="en-US" sz="2000" dirty="0" smtClean="0"/>
          </a:p>
          <a:p>
            <a:pPr eaLnBrk="1" hangingPunct="1"/>
            <a:endParaRPr lang="en-US" altLang="en-US" sz="2000" dirty="0" smtClean="0"/>
          </a:p>
          <a:p>
            <a:pPr eaLnBrk="1" hangingPunct="1"/>
            <a:endParaRPr lang="en-US" altLang="en-US" sz="2000" dirty="0" smtClean="0"/>
          </a:p>
          <a:p>
            <a:pPr eaLnBrk="1" hangingPunct="1"/>
            <a:endParaRPr lang="en-US" altLang="en-US" sz="2000" dirty="0" smtClean="0"/>
          </a:p>
          <a:p>
            <a:pPr eaLnBrk="1" hangingPunct="1"/>
            <a:endParaRPr lang="en-US" altLang="en-US" sz="2000" dirty="0" smtClean="0"/>
          </a:p>
          <a:p>
            <a:pPr eaLnBrk="1" hangingPunct="1"/>
            <a:endParaRPr lang="en-US" altLang="en-US" sz="2000" dirty="0" smtClean="0"/>
          </a:p>
          <a:p>
            <a:pPr eaLnBrk="1" hangingPunct="1"/>
            <a:endParaRPr lang="en-US" altLang="en-US" sz="2000" dirty="0" smtClean="0"/>
          </a:p>
          <a:p>
            <a:pPr marL="0" indent="0" eaLnBrk="1" hangingPunct="1">
              <a:buNone/>
            </a:pPr>
            <a:endParaRPr lang="en-US" altLang="en-US" sz="2000" dirty="0" smtClean="0"/>
          </a:p>
          <a:p>
            <a:pPr eaLnBrk="1" hangingPunct="1"/>
            <a:endParaRPr lang="en-US" altLang="en-US" sz="1100" dirty="0" smtClean="0"/>
          </a:p>
          <a:p>
            <a:pPr eaLnBrk="1" hangingPunct="1"/>
            <a:r>
              <a:rPr lang="en-US" altLang="en-US" sz="2000" dirty="0" smtClean="0"/>
              <a:t>The flow field is initialized with zero mean and u</a:t>
            </a:r>
            <a:r>
              <a:rPr lang="en-US" altLang="en-US" sz="2000" baseline="30000" dirty="0" smtClean="0"/>
              <a:t>’</a:t>
            </a:r>
            <a:r>
              <a:rPr lang="en-US" altLang="en-US" sz="2000" dirty="0" smtClean="0"/>
              <a:t> = 0.1 m/s  </a:t>
            </a:r>
            <a:r>
              <a:rPr lang="en-US" altLang="en-US" sz="2000" dirty="0" err="1" smtClean="0"/>
              <a:t>rms</a:t>
            </a:r>
            <a:r>
              <a:rPr lang="en-US" altLang="en-US" sz="2000" dirty="0" smtClean="0"/>
              <a:t> velocity.</a:t>
            </a:r>
          </a:p>
          <a:p>
            <a:pPr eaLnBrk="1" hangingPunct="1"/>
            <a:r>
              <a:rPr lang="en-US" altLang="en-US" sz="2000" dirty="0" smtClean="0"/>
              <a:t>The mixture faction value of 0.0122 was initialized inside the  venting chamber volume  for 15 % hydrogen volume concentration.</a:t>
            </a:r>
          </a:p>
          <a:p>
            <a:pPr eaLnBrk="1" hangingPunct="1"/>
            <a:endParaRPr lang="en-US" altLang="en-US" sz="2000" dirty="0" smtClean="0"/>
          </a:p>
          <a:p>
            <a:pPr marL="0" indent="0" eaLnBrk="1" hangingPunct="1">
              <a:buNone/>
            </a:pPr>
            <a:endParaRPr lang="en-US" altLang="en-US" sz="2000" dirty="0" smtClean="0"/>
          </a:p>
          <a:p>
            <a:pPr eaLnBrk="1" hangingPunct="1"/>
            <a:endParaRPr lang="en-US" altLang="en-US" sz="2000" dirty="0" smtClean="0"/>
          </a:p>
          <a:p>
            <a:pPr eaLnBrk="1" hangingPunct="1"/>
            <a:endParaRPr lang="en-US" altLang="en-US" sz="2000" dirty="0" smtClean="0"/>
          </a:p>
          <a:p>
            <a:pPr eaLnBrk="1" hangingPunct="1"/>
            <a:endParaRPr lang="en-US" altLang="en-US" sz="2000" dirty="0" smtClean="0"/>
          </a:p>
          <a:p>
            <a:pPr eaLnBrk="1" hangingPunct="1">
              <a:buFont typeface="Wingdings" pitchFamily="2" charset="2"/>
              <a:buNone/>
            </a:pPr>
            <a:r>
              <a:rPr lang="en-US" altLang="en-US" sz="2000" dirty="0" smtClean="0"/>
              <a:t> </a:t>
            </a:r>
          </a:p>
        </p:txBody>
      </p:sp>
      <p:graphicFrame>
        <p:nvGraphicFramePr>
          <p:cNvPr id="4" name="Table 3"/>
          <p:cNvGraphicFramePr>
            <a:graphicFrameLocks noGrp="1"/>
          </p:cNvGraphicFramePr>
          <p:nvPr>
            <p:extLst>
              <p:ext uri="{D42A27DB-BD31-4B8C-83A1-F6EECF244321}">
                <p14:modId xmlns:p14="http://schemas.microsoft.com/office/powerpoint/2010/main" xmlns="" val="2668913867"/>
              </p:ext>
            </p:extLst>
          </p:nvPr>
        </p:nvGraphicFramePr>
        <p:xfrm>
          <a:off x="1524000" y="1412776"/>
          <a:ext cx="6096000" cy="2773962"/>
        </p:xfrm>
        <a:graphic>
          <a:graphicData uri="http://schemas.openxmlformats.org/drawingml/2006/table">
            <a:tbl>
              <a:tblPr firstRow="1" bandRow="1">
                <a:effectLst>
                  <a:outerShdw blurRad="63500" sx="102000" sy="102000" algn="ctr" rotWithShape="0">
                    <a:prstClr val="black">
                      <a:alpha val="40000"/>
                    </a:prstClr>
                  </a:outerShdw>
                </a:effectLst>
                <a:tableStyleId>{5C22544A-7EE6-4342-B048-85BDC9FD1C3A}</a:tableStyleId>
              </a:tblPr>
              <a:tblGrid>
                <a:gridCol w="2032000">
                  <a:extLst>
                    <a:ext uri="{9D8B030D-6E8A-4147-A177-3AD203B41FA5}">
                      <a16:colId xmlns="" xmlns:a16="http://schemas.microsoft.com/office/drawing/2014/main" val="20000"/>
                    </a:ext>
                  </a:extLst>
                </a:gridCol>
                <a:gridCol w="1930400">
                  <a:extLst>
                    <a:ext uri="{9D8B030D-6E8A-4147-A177-3AD203B41FA5}">
                      <a16:colId xmlns="" xmlns:a16="http://schemas.microsoft.com/office/drawing/2014/main" val="20001"/>
                    </a:ext>
                  </a:extLst>
                </a:gridCol>
                <a:gridCol w="2133600">
                  <a:extLst>
                    <a:ext uri="{9D8B030D-6E8A-4147-A177-3AD203B41FA5}">
                      <a16:colId xmlns="" xmlns:a16="http://schemas.microsoft.com/office/drawing/2014/main" val="20002"/>
                    </a:ext>
                  </a:extLst>
                </a:gridCol>
              </a:tblGrid>
              <a:tr h="365805">
                <a:tc>
                  <a:txBody>
                    <a:bodyPr/>
                    <a:lstStyle/>
                    <a:p>
                      <a:r>
                        <a:rPr lang="en-US" sz="1800" dirty="0" smtClean="0"/>
                        <a:t>Variable</a:t>
                      </a:r>
                      <a:endParaRPr lang="en-US" sz="1800" dirty="0"/>
                    </a:p>
                  </a:txBody>
                  <a:tcPr marT="45726" marB="45726"/>
                </a:tc>
                <a:tc>
                  <a:txBody>
                    <a:bodyPr/>
                    <a:lstStyle/>
                    <a:p>
                      <a:r>
                        <a:rPr lang="en-US" sz="1800" dirty="0" smtClean="0"/>
                        <a:t>boundary</a:t>
                      </a:r>
                      <a:endParaRPr lang="en-US" sz="1800" dirty="0"/>
                    </a:p>
                  </a:txBody>
                  <a:tcPr marT="45726" marB="45726">
                    <a:solidFill>
                      <a:schemeClr val="accent1"/>
                    </a:solidFill>
                  </a:tcPr>
                </a:tc>
                <a:tc>
                  <a:txBody>
                    <a:bodyPr/>
                    <a:lstStyle/>
                    <a:p>
                      <a:r>
                        <a:rPr lang="en-US" sz="1800" dirty="0" smtClean="0"/>
                        <a:t>condition</a:t>
                      </a:r>
                      <a:endParaRPr lang="en-US" sz="1800" dirty="0"/>
                    </a:p>
                  </a:txBody>
                  <a:tcPr marT="45726" marB="45726"/>
                </a:tc>
                <a:extLst>
                  <a:ext uri="{0D108BD9-81ED-4DB2-BD59-A6C34878D82A}">
                    <a16:rowId xmlns="" xmlns:a16="http://schemas.microsoft.com/office/drawing/2014/main" val="10000"/>
                  </a:ext>
                </a:extLst>
              </a:tr>
              <a:tr h="365805">
                <a:tc rowSpan="2">
                  <a:txBody>
                    <a:bodyPr/>
                    <a:lstStyle/>
                    <a:p>
                      <a:pPr algn="ctr"/>
                      <a:r>
                        <a:rPr lang="en-US" sz="1600" dirty="0" smtClean="0"/>
                        <a:t>velocity</a:t>
                      </a:r>
                      <a:endParaRPr lang="en-US" sz="1600" dirty="0"/>
                    </a:p>
                  </a:txBody>
                  <a:tcPr marT="45726" marB="45726"/>
                </a:tc>
                <a:tc>
                  <a:txBody>
                    <a:bodyPr/>
                    <a:lstStyle/>
                    <a:p>
                      <a:pPr algn="ctr"/>
                      <a:r>
                        <a:rPr lang="en-US" sz="1600" dirty="0" smtClean="0"/>
                        <a:t>Opening</a:t>
                      </a:r>
                      <a:endParaRPr lang="en-US" sz="1600" dirty="0"/>
                    </a:p>
                  </a:txBody>
                  <a:tcPr marT="45726" marB="45726"/>
                </a:tc>
                <a:tc>
                  <a:txBody>
                    <a:bodyPr/>
                    <a:lstStyle/>
                    <a:p>
                      <a:pPr algn="ctr"/>
                      <a:r>
                        <a:rPr lang="en-US" sz="1600" dirty="0" err="1" smtClean="0"/>
                        <a:t>totalpressure</a:t>
                      </a:r>
                      <a:endParaRPr lang="en-US" sz="1600" dirty="0"/>
                    </a:p>
                  </a:txBody>
                  <a:tcPr marT="45726" marB="45726"/>
                </a:tc>
                <a:extLst>
                  <a:ext uri="{0D108BD9-81ED-4DB2-BD59-A6C34878D82A}">
                    <a16:rowId xmlns="" xmlns:a16="http://schemas.microsoft.com/office/drawing/2014/main" val="10001"/>
                  </a:ext>
                </a:extLst>
              </a:tr>
              <a:tr h="365805">
                <a:tc vMerge="1">
                  <a:txBody>
                    <a:bodyPr/>
                    <a:lstStyle/>
                    <a:p>
                      <a:endParaRPr lang="en-US"/>
                    </a:p>
                  </a:txBody>
                  <a:tcPr/>
                </a:tc>
                <a:tc>
                  <a:txBody>
                    <a:bodyPr/>
                    <a:lstStyle/>
                    <a:p>
                      <a:pPr algn="ctr"/>
                      <a:r>
                        <a:rPr lang="en-US" sz="1600" dirty="0" smtClean="0"/>
                        <a:t>Wall</a:t>
                      </a:r>
                      <a:endParaRPr lang="en-US" sz="1600" dirty="0"/>
                    </a:p>
                  </a:txBody>
                  <a:tcPr marT="45726" marB="45726"/>
                </a:tc>
                <a:tc>
                  <a:txBody>
                    <a:bodyPr/>
                    <a:lstStyle/>
                    <a:p>
                      <a:pPr algn="ctr"/>
                      <a:r>
                        <a:rPr lang="en-US" sz="1600" dirty="0" smtClean="0"/>
                        <a:t>No-Slip</a:t>
                      </a:r>
                      <a:endParaRPr lang="en-US" sz="1600" dirty="0"/>
                    </a:p>
                  </a:txBody>
                  <a:tcPr marT="45726" marB="45726"/>
                </a:tc>
                <a:extLst>
                  <a:ext uri="{0D108BD9-81ED-4DB2-BD59-A6C34878D82A}">
                    <a16:rowId xmlns="" xmlns:a16="http://schemas.microsoft.com/office/drawing/2014/main" val="10002"/>
                  </a:ext>
                </a:extLst>
              </a:tr>
              <a:tr h="365805">
                <a:tc rowSpan="2">
                  <a:txBody>
                    <a:bodyPr/>
                    <a:lstStyle/>
                    <a:p>
                      <a:pPr algn="ctr"/>
                      <a:r>
                        <a:rPr lang="en-US" sz="1600" dirty="0" smtClean="0"/>
                        <a:t>Pressure</a:t>
                      </a:r>
                      <a:endParaRPr lang="en-US" sz="1600" dirty="0"/>
                    </a:p>
                  </a:txBody>
                  <a:tcPr marT="45726" marB="45726"/>
                </a:tc>
                <a:tc>
                  <a:txBody>
                    <a:bodyPr/>
                    <a:lstStyle/>
                    <a:p>
                      <a:pPr algn="ctr"/>
                      <a:r>
                        <a:rPr lang="en-US" sz="1600" dirty="0" smtClean="0"/>
                        <a:t>Opening</a:t>
                      </a:r>
                      <a:endParaRPr lang="en-US" sz="1600" dirty="0"/>
                    </a:p>
                  </a:txBody>
                  <a:tcPr marT="45726" marB="45726"/>
                </a:tc>
                <a:tc>
                  <a:txBody>
                    <a:bodyPr/>
                    <a:lstStyle/>
                    <a:p>
                      <a:pPr algn="ctr"/>
                      <a:r>
                        <a:rPr lang="en-US" sz="1600" dirty="0" smtClean="0"/>
                        <a:t>Pressurevelocityinletoutlet</a:t>
                      </a:r>
                      <a:endParaRPr lang="en-US" sz="1600" dirty="0"/>
                    </a:p>
                  </a:txBody>
                  <a:tcPr marT="45726" marB="45726"/>
                </a:tc>
                <a:extLst>
                  <a:ext uri="{0D108BD9-81ED-4DB2-BD59-A6C34878D82A}">
                    <a16:rowId xmlns="" xmlns:a16="http://schemas.microsoft.com/office/drawing/2014/main" val="10003"/>
                  </a:ext>
                </a:extLst>
              </a:tr>
              <a:tr h="365805">
                <a:tc vMerge="1">
                  <a:txBody>
                    <a:bodyPr/>
                    <a:lstStyle/>
                    <a:p>
                      <a:endParaRPr lang="en-US"/>
                    </a:p>
                  </a:txBody>
                  <a:tcPr/>
                </a:tc>
                <a:tc>
                  <a:txBody>
                    <a:bodyPr/>
                    <a:lstStyle/>
                    <a:p>
                      <a:pPr algn="ctr"/>
                      <a:r>
                        <a:rPr lang="en-US" sz="1600" dirty="0" smtClean="0"/>
                        <a:t>Wall</a:t>
                      </a:r>
                      <a:endParaRPr lang="en-US" sz="1600" dirty="0"/>
                    </a:p>
                  </a:txBody>
                  <a:tcPr marT="45726" marB="45726"/>
                </a:tc>
                <a:tc>
                  <a:txBody>
                    <a:bodyPr/>
                    <a:lstStyle/>
                    <a:p>
                      <a:pPr algn="ctr"/>
                      <a:r>
                        <a:rPr lang="en-US" sz="1600" dirty="0" smtClean="0"/>
                        <a:t>Zero Gradient</a:t>
                      </a:r>
                      <a:endParaRPr lang="en-US" sz="1600" dirty="0"/>
                    </a:p>
                  </a:txBody>
                  <a:tcPr marT="45726" marB="45726"/>
                </a:tc>
                <a:extLst>
                  <a:ext uri="{0D108BD9-81ED-4DB2-BD59-A6C34878D82A}">
                    <a16:rowId xmlns="" xmlns:a16="http://schemas.microsoft.com/office/drawing/2014/main" val="10004"/>
                  </a:ext>
                </a:extLst>
              </a:tr>
              <a:tr h="365805">
                <a:tc rowSpan="2">
                  <a:txBody>
                    <a:bodyPr/>
                    <a:lstStyle/>
                    <a:p>
                      <a:pPr algn="ctr"/>
                      <a:r>
                        <a:rPr lang="en-US" sz="1600" dirty="0" smtClean="0"/>
                        <a:t>Temperature</a:t>
                      </a:r>
                      <a:endParaRPr lang="en-US" sz="1600" dirty="0"/>
                    </a:p>
                  </a:txBody>
                  <a:tcPr marT="45726" marB="45726"/>
                </a:tc>
                <a:tc>
                  <a:txBody>
                    <a:bodyPr/>
                    <a:lstStyle/>
                    <a:p>
                      <a:pPr algn="ctr"/>
                      <a:r>
                        <a:rPr lang="en-US" sz="1600" dirty="0" smtClean="0"/>
                        <a:t>Opening</a:t>
                      </a:r>
                      <a:endParaRPr lang="en-US" sz="1600" dirty="0"/>
                    </a:p>
                  </a:txBody>
                  <a:tcPr marT="45726" marB="45726"/>
                </a:tc>
                <a:tc>
                  <a:txBody>
                    <a:bodyPr/>
                    <a:lstStyle/>
                    <a:p>
                      <a:pPr algn="ctr"/>
                      <a:r>
                        <a:rPr lang="en-US" sz="1600" dirty="0" smtClean="0"/>
                        <a:t>inletOutlet</a:t>
                      </a:r>
                      <a:endParaRPr lang="en-US" sz="1600" dirty="0"/>
                    </a:p>
                  </a:txBody>
                  <a:tcPr marT="45726" marB="45726"/>
                </a:tc>
                <a:extLst>
                  <a:ext uri="{0D108BD9-81ED-4DB2-BD59-A6C34878D82A}">
                    <a16:rowId xmlns="" xmlns:a16="http://schemas.microsoft.com/office/drawing/2014/main" val="10005"/>
                  </a:ext>
                </a:extLst>
              </a:tr>
              <a:tr h="365805">
                <a:tc vMerge="1">
                  <a:txBody>
                    <a:bodyPr/>
                    <a:lstStyle/>
                    <a:p>
                      <a:endParaRPr lang="en-US"/>
                    </a:p>
                  </a:txBody>
                  <a:tcPr/>
                </a:tc>
                <a:tc>
                  <a:txBody>
                    <a:bodyPr/>
                    <a:lstStyle/>
                    <a:p>
                      <a:pPr algn="ctr"/>
                      <a:r>
                        <a:rPr lang="en-US" sz="1600" dirty="0" smtClean="0"/>
                        <a:t>Wall</a:t>
                      </a:r>
                      <a:endParaRPr lang="en-US" sz="1600" dirty="0"/>
                    </a:p>
                  </a:txBody>
                  <a:tcPr marT="45726" marB="45726"/>
                </a:tc>
                <a:tc>
                  <a:txBody>
                    <a:bodyPr/>
                    <a:lstStyle/>
                    <a:p>
                      <a:pPr algn="ctr"/>
                      <a:r>
                        <a:rPr lang="en-US" sz="1600" dirty="0" err="1" smtClean="0"/>
                        <a:t>FixedValue</a:t>
                      </a:r>
                      <a:endParaRPr lang="en-US" sz="1600" dirty="0"/>
                    </a:p>
                  </a:txBody>
                  <a:tcPr marT="45726" marB="45726"/>
                </a:tc>
                <a:extLst>
                  <a:ext uri="{0D108BD9-81ED-4DB2-BD59-A6C34878D82A}">
                    <a16:rowId xmlns="" xmlns:a16="http://schemas.microsoft.com/office/drawing/2014/main" val="10006"/>
                  </a:ext>
                </a:extLst>
              </a:tr>
            </a:tbl>
          </a:graphicData>
        </a:graphic>
      </p:graphicFrame>
    </p:spTree>
    <p:extLst>
      <p:ext uri="{BB962C8B-B14F-4D97-AF65-F5344CB8AC3E}">
        <p14:creationId xmlns:p14="http://schemas.microsoft.com/office/powerpoint/2010/main" xmlns="" val="140881644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8435" y="332656"/>
            <a:ext cx="7067128" cy="1512168"/>
          </a:xfrm>
        </p:spPr>
        <p:txBody>
          <a:bodyPr/>
          <a:lstStyle/>
          <a:p>
            <a:r>
              <a:rPr lang="en-GB" u="sng" dirty="0" smtClean="0">
                <a:solidFill>
                  <a:srgbClr val="0070C0"/>
                </a:solidFill>
              </a:rPr>
              <a:t>20 feet ISO container Base test case scenarios </a:t>
            </a:r>
            <a:endParaRPr lang="en-GB" u="sng" dirty="0">
              <a:solidFill>
                <a:srgbClr val="0070C0"/>
              </a:solidFill>
            </a:endParaRPr>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xmlns="" val="0"/>
              </a:ext>
            </a:extLst>
          </a:blip>
          <a:srcRect l="15350" t="31100" r="9838" b="34250"/>
          <a:stretch/>
        </p:blipFill>
        <p:spPr>
          <a:xfrm>
            <a:off x="1264803" y="2276872"/>
            <a:ext cx="6840760" cy="2376264"/>
          </a:xfrm>
          <a:prstGeom prst="rect">
            <a:avLst/>
          </a:prstGeom>
        </p:spPr>
      </p:pic>
    </p:spTree>
    <p:extLst>
      <p:ext uri="{BB962C8B-B14F-4D97-AF65-F5344CB8AC3E}">
        <p14:creationId xmlns:p14="http://schemas.microsoft.com/office/powerpoint/2010/main" xmlns="" val="404914761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7828" y="404664"/>
            <a:ext cx="8507288" cy="1143000"/>
          </a:xfrm>
        </p:spPr>
        <p:txBody>
          <a:bodyPr/>
          <a:lstStyle/>
          <a:p>
            <a:r>
              <a:rPr lang="en-GB" sz="3600" u="sng" dirty="0" smtClean="0">
                <a:solidFill>
                  <a:srgbClr val="0070C0"/>
                </a:solidFill>
              </a:rPr>
              <a:t>15 % Hydrogen concentrations (empty) </a:t>
            </a:r>
            <a:endParaRPr lang="en-US" sz="3600" u="sng" dirty="0">
              <a:solidFill>
                <a:srgbClr val="0070C0"/>
              </a:solidFill>
            </a:endParaRPr>
          </a:p>
        </p:txBody>
      </p:sp>
      <p:pic>
        <p:nvPicPr>
          <p:cNvPr id="10" name="Picture 9" descr="fig6"/>
          <p:cNvPicPr>
            <a:picLocks noChangeAspect="1"/>
          </p:cNvPicPr>
          <p:nvPr/>
        </p:nvPicPr>
        <p:blipFill>
          <a:blip r:embed="rId2" cstate="print"/>
          <a:stretch>
            <a:fillRect/>
          </a:stretch>
        </p:blipFill>
        <p:spPr>
          <a:xfrm>
            <a:off x="4644008" y="1844824"/>
            <a:ext cx="4128459" cy="3096344"/>
          </a:xfrm>
          <a:prstGeom prst="rect">
            <a:avLst/>
          </a:prstGeom>
        </p:spPr>
      </p:pic>
      <p:pic>
        <p:nvPicPr>
          <p:cNvPr id="11" name="Picture 10" descr="fig7"/>
          <p:cNvPicPr>
            <a:picLocks noChangeAspect="1"/>
          </p:cNvPicPr>
          <p:nvPr/>
        </p:nvPicPr>
        <p:blipFill>
          <a:blip r:embed="rId3" cstate="print"/>
          <a:stretch>
            <a:fillRect/>
          </a:stretch>
        </p:blipFill>
        <p:spPr>
          <a:xfrm>
            <a:off x="395536" y="1772816"/>
            <a:ext cx="4104456" cy="3078342"/>
          </a:xfrm>
          <a:prstGeom prst="rect">
            <a:avLst/>
          </a:prstGeom>
        </p:spPr>
      </p:pic>
      <p:sp>
        <p:nvSpPr>
          <p:cNvPr id="54273" name="Rectangle 1"/>
          <p:cNvSpPr>
            <a:spLocks noChangeArrowheads="1"/>
          </p:cNvSpPr>
          <p:nvPr/>
        </p:nvSpPr>
        <p:spPr bwMode="auto">
          <a:xfrm>
            <a:off x="919398" y="4872444"/>
            <a:ext cx="7305205" cy="738664"/>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342900" marR="0" lvl="0" indent="-342900" algn="ctr" defTabSz="914400" rtl="0" eaLnBrk="1" fontAlgn="base" latinLnBrk="0" hangingPunct="1">
              <a:lnSpc>
                <a:spcPct val="100000"/>
              </a:lnSpc>
              <a:spcBef>
                <a:spcPct val="0"/>
              </a:spcBef>
              <a:spcAft>
                <a:spcPct val="0"/>
              </a:spcAft>
              <a:buClrTx/>
              <a:buSzTx/>
              <a:buAutoNum type="alphaLcParenBoth"/>
              <a:tabLst/>
            </a:pPr>
            <a:r>
              <a:rPr kumimoji="0" lang="en-US" altLang="zh-CN" sz="1400" b="0" i="0" u="none" strike="noStrike" cap="none" normalizeH="0" baseline="0" dirty="0" smtClean="0">
                <a:ln>
                  <a:noFill/>
                </a:ln>
                <a:solidFill>
                  <a:srgbClr val="000000"/>
                </a:solidFill>
                <a:effectLst/>
                <a:latin typeface="+mn-lt"/>
                <a:ea typeface="Times New Roman" pitchFamily="18" charset="0"/>
                <a:cs typeface="Times New Roman" pitchFamily="18" charset="0"/>
              </a:rPr>
              <a:t>Instantaneous pressure profile                            (b) Time averaged profile for 5 ms</a:t>
            </a:r>
          </a:p>
          <a:p>
            <a:pPr marL="342900" marR="0" lvl="0" indent="-342900" algn="ctr" defTabSz="914400" rtl="0" eaLnBrk="1" fontAlgn="base" latinLnBrk="0" hangingPunct="1">
              <a:lnSpc>
                <a:spcPct val="100000"/>
              </a:lnSpc>
              <a:spcBef>
                <a:spcPct val="0"/>
              </a:spcBef>
              <a:spcAft>
                <a:spcPct val="0"/>
              </a:spcAft>
              <a:buClrTx/>
              <a:buSzTx/>
              <a:tabLst/>
            </a:pPr>
            <a:endParaRPr kumimoji="0" lang="en-GB" altLang="zh-CN" sz="1400" b="0" i="0" u="none" strike="noStrike" cap="none" normalizeH="0" baseline="0" dirty="0" smtClean="0">
              <a:ln>
                <a:noFill/>
              </a:ln>
              <a:solidFill>
                <a:schemeClr val="tx1"/>
              </a:solidFill>
              <a:effectLst/>
              <a:latin typeface="+mn-l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400" b="0" i="0" u="none" strike="noStrike" cap="none" normalizeH="0" baseline="0" dirty="0" smtClean="0">
                <a:ln>
                  <a:noFill/>
                </a:ln>
                <a:solidFill>
                  <a:srgbClr val="000000"/>
                </a:solidFill>
                <a:effectLst/>
                <a:latin typeface="+mn-lt"/>
                <a:ea typeface="Times New Roman" pitchFamily="18" charset="0"/>
                <a:cs typeface="Times New Roman" pitchFamily="18" charset="0"/>
              </a:rPr>
              <a:t>Pressure trace curve for P1 pressure probe location along with experiment measurements</a:t>
            </a:r>
            <a:endParaRPr kumimoji="0" lang="en-US" altLang="zh-CN" sz="1400" b="0" i="0" u="none" strike="noStrike" cap="none" normalizeH="0" baseline="0" dirty="0" smtClean="0">
              <a:ln>
                <a:noFill/>
              </a:ln>
              <a:solidFill>
                <a:schemeClr val="tx1"/>
              </a:solidFill>
              <a:effectLst/>
              <a:latin typeface="+mn-lt"/>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3806" y="260648"/>
            <a:ext cx="8229600" cy="1143000"/>
          </a:xfrm>
        </p:spPr>
        <p:txBody>
          <a:bodyPr/>
          <a:lstStyle/>
          <a:p>
            <a:r>
              <a:rPr lang="en-GB" u="sng" dirty="0" smtClean="0">
                <a:solidFill>
                  <a:srgbClr val="0070C0"/>
                </a:solidFill>
              </a:rPr>
              <a:t>Outline</a:t>
            </a:r>
            <a:endParaRPr lang="en-GB" u="sng" dirty="0">
              <a:solidFill>
                <a:srgbClr val="0070C0"/>
              </a:solidFill>
            </a:endParaRPr>
          </a:p>
        </p:txBody>
      </p:sp>
      <p:sp>
        <p:nvSpPr>
          <p:cNvPr id="3" name="Content Placeholder 2"/>
          <p:cNvSpPr>
            <a:spLocks noGrp="1"/>
          </p:cNvSpPr>
          <p:nvPr>
            <p:ph idx="1"/>
          </p:nvPr>
        </p:nvSpPr>
        <p:spPr>
          <a:xfrm>
            <a:off x="630174" y="1403648"/>
            <a:ext cx="7182186" cy="4228984"/>
          </a:xfrm>
        </p:spPr>
        <p:txBody>
          <a:bodyPr/>
          <a:lstStyle/>
          <a:p>
            <a:pPr marL="704850" eaLnBrk="1" hangingPunct="1">
              <a:lnSpc>
                <a:spcPct val="150000"/>
              </a:lnSpc>
              <a:buFont typeface="Wingdings" panose="05000000000000000000" pitchFamily="2" charset="2"/>
              <a:buChar char="§"/>
            </a:pPr>
            <a:r>
              <a:rPr lang="en-US" altLang="en-US" sz="2000" dirty="0"/>
              <a:t>HyFOAM </a:t>
            </a:r>
            <a:r>
              <a:rPr lang="en-US" altLang="en-US" sz="2000" dirty="0" smtClean="0"/>
              <a:t>solver description</a:t>
            </a:r>
            <a:endParaRPr lang="en-US" altLang="en-US" sz="2000" dirty="0"/>
          </a:p>
          <a:p>
            <a:pPr marL="704850" eaLnBrk="1" hangingPunct="1">
              <a:lnSpc>
                <a:spcPct val="150000"/>
              </a:lnSpc>
              <a:buFont typeface="Wingdings" panose="05000000000000000000" pitchFamily="2" charset="2"/>
              <a:buChar char="§"/>
            </a:pPr>
            <a:r>
              <a:rPr lang="en-US" altLang="en-US" sz="2000" dirty="0"/>
              <a:t>Numerical results</a:t>
            </a:r>
          </a:p>
          <a:p>
            <a:pPr marL="704850" eaLnBrk="1" hangingPunct="1">
              <a:lnSpc>
                <a:spcPct val="150000"/>
              </a:lnSpc>
              <a:buFont typeface="Wingdings" panose="05000000000000000000" pitchFamily="2" charset="2"/>
              <a:buChar char="§"/>
            </a:pPr>
            <a:r>
              <a:rPr lang="en-US" altLang="en-US" sz="2000" dirty="0"/>
              <a:t>CFD and FE </a:t>
            </a:r>
          </a:p>
          <a:p>
            <a:pPr marL="704850" eaLnBrk="1" hangingPunct="1">
              <a:lnSpc>
                <a:spcPct val="150000"/>
              </a:lnSpc>
              <a:buFont typeface="Wingdings" panose="05000000000000000000" pitchFamily="2" charset="2"/>
              <a:buChar char="§"/>
            </a:pPr>
            <a:r>
              <a:rPr lang="en-US" altLang="en-US" sz="2000" dirty="0"/>
              <a:t>Concluding remarks</a:t>
            </a:r>
          </a:p>
          <a:p>
            <a:pPr marL="1074738" indent="-361950" eaLnBrk="1" hangingPunct="1">
              <a:lnSpc>
                <a:spcPct val="150000"/>
              </a:lnSpc>
              <a:buFont typeface="Wingdings" panose="05000000000000000000" pitchFamily="2" charset="2"/>
              <a:buChar char="§"/>
            </a:pPr>
            <a:endParaRPr lang="en-US" altLang="en-US" sz="2000" dirty="0" smtClean="0"/>
          </a:p>
          <a:p>
            <a:pPr marL="0" indent="0">
              <a:buNone/>
            </a:pPr>
            <a:endParaRPr lang="en-GB" dirty="0"/>
          </a:p>
        </p:txBody>
      </p:sp>
    </p:spTree>
    <p:extLst>
      <p:ext uri="{BB962C8B-B14F-4D97-AF65-F5344CB8AC3E}">
        <p14:creationId xmlns:p14="http://schemas.microsoft.com/office/powerpoint/2010/main" xmlns="" val="15030497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260648"/>
            <a:ext cx="8229600" cy="1143000"/>
          </a:xfrm>
        </p:spPr>
        <p:txBody>
          <a:bodyPr/>
          <a:lstStyle/>
          <a:p>
            <a:r>
              <a:rPr lang="en-GB" sz="3600" u="sng" dirty="0" smtClean="0">
                <a:solidFill>
                  <a:srgbClr val="0070C0"/>
                </a:solidFill>
              </a:rPr>
              <a:t>15 % Hydrogen concentrations </a:t>
            </a:r>
            <a:r>
              <a:rPr lang="en-GB" sz="3600" u="sng" dirty="0" smtClean="0">
                <a:solidFill>
                  <a:srgbClr val="0070C0"/>
                </a:solidFill>
              </a:rPr>
              <a:t>(Empty</a:t>
            </a:r>
            <a:r>
              <a:rPr lang="en-GB" sz="3600" u="sng" dirty="0" smtClean="0">
                <a:solidFill>
                  <a:srgbClr val="0070C0"/>
                </a:solidFill>
              </a:rPr>
              <a:t>)</a:t>
            </a:r>
            <a:endParaRPr lang="en-GB" sz="3600" u="sng" dirty="0">
              <a:solidFill>
                <a:srgbClr val="0070C0"/>
              </a:solidFill>
            </a:endParaRPr>
          </a:p>
        </p:txBody>
      </p:sp>
      <p:pic>
        <p:nvPicPr>
          <p:cNvPr id="9" name="Picture 8" descr="fig5"/>
          <p:cNvPicPr>
            <a:picLocks noChangeAspect="1"/>
          </p:cNvPicPr>
          <p:nvPr/>
        </p:nvPicPr>
        <p:blipFill>
          <a:blip r:embed="rId2" cstate="print"/>
          <a:stretch>
            <a:fillRect/>
          </a:stretch>
        </p:blipFill>
        <p:spPr>
          <a:xfrm>
            <a:off x="113608" y="1700808"/>
            <a:ext cx="4649095" cy="3486821"/>
          </a:xfrm>
          <a:prstGeom prst="rect">
            <a:avLst/>
          </a:prstGeom>
        </p:spPr>
      </p:pic>
      <p:pic>
        <p:nvPicPr>
          <p:cNvPr id="10" name="Picture 9" descr="fig4"/>
          <p:cNvPicPr>
            <a:picLocks noChangeAspect="1"/>
          </p:cNvPicPr>
          <p:nvPr/>
        </p:nvPicPr>
        <p:blipFill>
          <a:blip r:embed="rId3" cstate="print"/>
          <a:stretch>
            <a:fillRect/>
          </a:stretch>
        </p:blipFill>
        <p:spPr>
          <a:xfrm>
            <a:off x="4823762" y="1711730"/>
            <a:ext cx="4295039" cy="3221279"/>
          </a:xfrm>
          <a:prstGeom prst="rect">
            <a:avLst/>
          </a:prstGeom>
        </p:spPr>
      </p:pic>
      <p:sp>
        <p:nvSpPr>
          <p:cNvPr id="39937" name="Rectangle 1"/>
          <p:cNvSpPr>
            <a:spLocks noChangeArrowheads="1"/>
          </p:cNvSpPr>
          <p:nvPr/>
        </p:nvSpPr>
        <p:spPr bwMode="auto">
          <a:xfrm>
            <a:off x="1219391" y="5013176"/>
            <a:ext cx="7318029" cy="830997"/>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sz="1600" dirty="0" smtClean="0">
                <a:solidFill>
                  <a:srgbClr val="000000"/>
                </a:solidFill>
                <a:latin typeface="Times New Roman" pitchFamily="18" charset="0"/>
                <a:ea typeface="Times New Roman" pitchFamily="18" charset="0"/>
                <a:cs typeface="Times New Roman" pitchFamily="18" charset="0"/>
              </a:rPr>
              <a:t>(a)                                                                                               (b)</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Numerical predicted of pressure trace curve for pressure probes ( time averaged 5 ms),</a:t>
            </a:r>
            <a:endParaRPr kumimoji="0" lang="en-GB" sz="1600" b="0" i="0" u="none" strike="noStrike" cap="none" normalizeH="0" baseline="0" dirty="0" smtClean="0">
              <a:ln>
                <a:noFill/>
              </a:ln>
              <a:solidFill>
                <a:schemeClr val="tx1"/>
              </a:solidFill>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 inside the container, (b) outside and in front of the open container door </a:t>
            </a:r>
            <a:endParaRPr kumimoji="0" lang="en-US" sz="1600" b="0" i="0" u="none" strike="noStrike" cap="none" normalizeH="0" baseline="0" dirty="0" smtClean="0">
              <a:ln>
                <a:noFill/>
              </a:ln>
              <a:solidFill>
                <a:schemeClr val="tx1"/>
              </a:solidFill>
              <a:effectLst/>
              <a:latin typeface="Arial" pitchFamily="34" charset="0"/>
            </a:endParaRPr>
          </a:p>
        </p:txBody>
      </p:sp>
    </p:spTree>
    <p:extLst>
      <p:ext uri="{BB962C8B-B14F-4D97-AF65-F5344CB8AC3E}">
        <p14:creationId xmlns:p14="http://schemas.microsoft.com/office/powerpoint/2010/main" xmlns="" val="421706557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97378"/>
            <a:ext cx="8229600" cy="922114"/>
          </a:xfrm>
        </p:spPr>
        <p:txBody>
          <a:bodyPr/>
          <a:lstStyle/>
          <a:p>
            <a:r>
              <a:rPr lang="en-US" sz="3600" u="sng" dirty="0" smtClean="0">
                <a:solidFill>
                  <a:srgbClr val="0070C0"/>
                </a:solidFill>
              </a:rPr>
              <a:t>15 % hydrogen concentration with cylinders</a:t>
            </a:r>
            <a:endParaRPr lang="en-US" sz="3600" u="sng" dirty="0">
              <a:solidFill>
                <a:srgbClr val="0070C0"/>
              </a:solidFill>
            </a:endParaRPr>
          </a:p>
        </p:txBody>
      </p:sp>
      <p:sp>
        <p:nvSpPr>
          <p:cNvPr id="11" name="Rectangle 10"/>
          <p:cNvSpPr/>
          <p:nvPr/>
        </p:nvSpPr>
        <p:spPr>
          <a:xfrm>
            <a:off x="179512" y="4941168"/>
            <a:ext cx="8712968" cy="830997"/>
          </a:xfrm>
          <a:prstGeom prst="rect">
            <a:avLst/>
          </a:prstGeom>
        </p:spPr>
        <p:txBody>
          <a:bodyPr wrap="square">
            <a:spAutoFit/>
          </a:bodyPr>
          <a:lstStyle/>
          <a:p>
            <a:pPr lvl="0" algn="ctr"/>
            <a:r>
              <a:rPr lang="en-US" sz="1600" dirty="0" smtClean="0">
                <a:solidFill>
                  <a:srgbClr val="000000"/>
                </a:solidFill>
                <a:latin typeface="Times New Roman" pitchFamily="18" charset="0"/>
                <a:ea typeface="Times New Roman" pitchFamily="18" charset="0"/>
                <a:cs typeface="Times New Roman" pitchFamily="18" charset="0"/>
              </a:rPr>
              <a:t>Numerical predicted of pressure trace curve for pressure probes inside container </a:t>
            </a:r>
          </a:p>
          <a:p>
            <a:pPr lvl="0" algn="ctr" eaLnBrk="0" hangingPunct="0"/>
            <a:r>
              <a:rPr lang="en-US" sz="1600" dirty="0" smtClean="0">
                <a:solidFill>
                  <a:srgbClr val="000000"/>
                </a:solidFill>
                <a:latin typeface="Times New Roman" pitchFamily="18" charset="0"/>
                <a:ea typeface="Times New Roman" pitchFamily="18" charset="0"/>
                <a:cs typeface="Times New Roman" pitchFamily="18" charset="0"/>
              </a:rPr>
              <a:t> (a)  </a:t>
            </a:r>
            <a:r>
              <a:rPr lang="en-US" sz="1600" dirty="0">
                <a:solidFill>
                  <a:srgbClr val="000000"/>
                </a:solidFill>
                <a:latin typeface="Times New Roman" pitchFamily="18" charset="0"/>
                <a:ea typeface="Times New Roman" pitchFamily="18" charset="0"/>
                <a:cs typeface="Times New Roman" pitchFamily="18" charset="0"/>
              </a:rPr>
              <a:t>time averaged 5 ms </a:t>
            </a:r>
            <a:endParaRPr lang="en-US" sz="1600" dirty="0" smtClean="0">
              <a:solidFill>
                <a:srgbClr val="000000"/>
              </a:solidFill>
              <a:latin typeface="Times New Roman" pitchFamily="18" charset="0"/>
              <a:ea typeface="Times New Roman" pitchFamily="18" charset="0"/>
              <a:cs typeface="Times New Roman" pitchFamily="18" charset="0"/>
            </a:endParaRPr>
          </a:p>
          <a:p>
            <a:pPr lvl="0" algn="ctr" eaLnBrk="0" hangingPunct="0"/>
            <a:r>
              <a:rPr lang="en-US" sz="1600" dirty="0" smtClean="0">
                <a:solidFill>
                  <a:srgbClr val="000000"/>
                </a:solidFill>
                <a:latin typeface="Times New Roman" pitchFamily="18" charset="0"/>
                <a:ea typeface="Times New Roman" pitchFamily="18" charset="0"/>
                <a:cs typeface="Times New Roman" pitchFamily="18" charset="0"/>
              </a:rPr>
              <a:t>(c ) time averaged curves for probes inside the container</a:t>
            </a:r>
            <a:endParaRPr lang="en-US" sz="1600" dirty="0" smtClean="0">
              <a:latin typeface="Arial" pitchFamily="34" charset="0"/>
            </a:endParaRPr>
          </a:p>
        </p:txBody>
      </p:sp>
      <p:sp>
        <p:nvSpPr>
          <p:cNvPr id="12" name="Rectangle 11"/>
          <p:cNvSpPr/>
          <p:nvPr/>
        </p:nvSpPr>
        <p:spPr>
          <a:xfrm>
            <a:off x="827584" y="4581128"/>
            <a:ext cx="7848872" cy="338554"/>
          </a:xfrm>
          <a:prstGeom prst="rect">
            <a:avLst/>
          </a:prstGeom>
        </p:spPr>
        <p:txBody>
          <a:bodyPr wrap="square">
            <a:spAutoFit/>
          </a:bodyPr>
          <a:lstStyle/>
          <a:p>
            <a:pPr lvl="0" algn="ctr"/>
            <a:r>
              <a:rPr lang="en-US" sz="1600" dirty="0" smtClean="0">
                <a:solidFill>
                  <a:srgbClr val="000000"/>
                </a:solidFill>
                <a:latin typeface="Times New Roman" pitchFamily="18" charset="0"/>
                <a:ea typeface="Times New Roman" pitchFamily="18" charset="0"/>
                <a:cs typeface="Times New Roman" pitchFamily="18" charset="0"/>
              </a:rPr>
              <a:t>(a)                                   </a:t>
            </a:r>
            <a:r>
              <a:rPr lang="en-US" sz="1600" dirty="0" smtClean="0">
                <a:solidFill>
                  <a:srgbClr val="000000"/>
                </a:solidFill>
                <a:latin typeface="Times New Roman" pitchFamily="18" charset="0"/>
                <a:ea typeface="Times New Roman" pitchFamily="18" charset="0"/>
                <a:cs typeface="Times New Roman" pitchFamily="18" charset="0"/>
              </a:rPr>
              <a:t>                                           </a:t>
            </a:r>
            <a:r>
              <a:rPr lang="en-US" sz="1600" dirty="0" smtClean="0">
                <a:solidFill>
                  <a:srgbClr val="000000"/>
                </a:solidFill>
                <a:latin typeface="Times New Roman" pitchFamily="18" charset="0"/>
                <a:ea typeface="Times New Roman" pitchFamily="18" charset="0"/>
                <a:cs typeface="Times New Roman" pitchFamily="18" charset="0"/>
              </a:rPr>
              <a:t>(b</a:t>
            </a:r>
            <a:r>
              <a:rPr lang="en-US" sz="1600" dirty="0" smtClean="0">
                <a:solidFill>
                  <a:srgbClr val="000000"/>
                </a:solidFill>
                <a:latin typeface="Times New Roman" pitchFamily="18" charset="0"/>
                <a:ea typeface="Times New Roman" pitchFamily="18" charset="0"/>
                <a:cs typeface="Times New Roman" pitchFamily="18" charset="0"/>
              </a:rPr>
              <a:t>) </a:t>
            </a:r>
            <a:endParaRPr lang="en-US" sz="1600" dirty="0" smtClean="0">
              <a:latin typeface="Arial" pitchFamily="34" charset="0"/>
            </a:endParaRPr>
          </a:p>
        </p:txBody>
      </p:sp>
      <p:pic>
        <p:nvPicPr>
          <p:cNvPr id="8" name="Picture 2"/>
          <p:cNvPicPr>
            <a:picLocks noChangeAspect="1" noChangeArrowheads="1"/>
          </p:cNvPicPr>
          <p:nvPr/>
        </p:nvPicPr>
        <p:blipFill>
          <a:blip r:embed="rId2" cstate="print"/>
          <a:srcRect/>
          <a:stretch>
            <a:fillRect/>
          </a:stretch>
        </p:blipFill>
        <p:spPr bwMode="auto">
          <a:xfrm>
            <a:off x="395536" y="1556792"/>
            <a:ext cx="4176464" cy="3132348"/>
          </a:xfrm>
          <a:prstGeom prst="rect">
            <a:avLst/>
          </a:prstGeom>
          <a:noFill/>
          <a:ln w="9525">
            <a:noFill/>
            <a:miter lim="800000"/>
            <a:headEnd/>
            <a:tailEnd/>
          </a:ln>
        </p:spPr>
      </p:pic>
      <p:pic>
        <p:nvPicPr>
          <p:cNvPr id="43010" name="Picture 2"/>
          <p:cNvPicPr>
            <a:picLocks noChangeAspect="1" noChangeArrowheads="1"/>
          </p:cNvPicPr>
          <p:nvPr/>
        </p:nvPicPr>
        <p:blipFill>
          <a:blip r:embed="rId3" cstate="print"/>
          <a:srcRect/>
          <a:stretch>
            <a:fillRect/>
          </a:stretch>
        </p:blipFill>
        <p:spPr bwMode="auto">
          <a:xfrm>
            <a:off x="4788024" y="1556792"/>
            <a:ext cx="4056451" cy="30423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9672" y="548680"/>
            <a:ext cx="8229600" cy="1012974"/>
          </a:xfrm>
        </p:spPr>
        <p:txBody>
          <a:bodyPr/>
          <a:lstStyle/>
          <a:p>
            <a:r>
              <a:rPr lang="en-GB" sz="3600" u="sng" dirty="0" smtClean="0">
                <a:solidFill>
                  <a:srgbClr val="0070C0"/>
                </a:solidFill>
              </a:rPr>
              <a:t>15% Hydrogen Concentration with pipe rig</a:t>
            </a:r>
            <a:endParaRPr lang="en-GB" sz="3600" dirty="0"/>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251520" y="1943285"/>
            <a:ext cx="4044462" cy="3033348"/>
          </a:xfrm>
        </p:spPr>
      </p:pic>
      <p:pic>
        <p:nvPicPr>
          <p:cNvPr id="7" name="Picture 6"/>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788023" y="1922361"/>
            <a:ext cx="3983723" cy="2987793"/>
          </a:xfrm>
          <a:prstGeom prst="rect">
            <a:avLst/>
          </a:prstGeom>
        </p:spPr>
      </p:pic>
      <p:sp>
        <p:nvSpPr>
          <p:cNvPr id="8" name="Rectangle 7"/>
          <p:cNvSpPr/>
          <p:nvPr/>
        </p:nvSpPr>
        <p:spPr>
          <a:xfrm>
            <a:off x="457199" y="5060852"/>
            <a:ext cx="8314547" cy="584775"/>
          </a:xfrm>
          <a:prstGeom prst="rect">
            <a:avLst/>
          </a:prstGeom>
        </p:spPr>
        <p:txBody>
          <a:bodyPr wrap="square">
            <a:spAutoFit/>
          </a:bodyPr>
          <a:lstStyle/>
          <a:p>
            <a:pPr algn="ctr"/>
            <a:r>
              <a:rPr lang="en-US" sz="1600" dirty="0" smtClean="0">
                <a:solidFill>
                  <a:srgbClr val="000000"/>
                </a:solidFill>
                <a:latin typeface="Times New Roman" panose="02020603050405020304" pitchFamily="18" charset="0"/>
                <a:ea typeface="Times New Roman" panose="02020603050405020304" pitchFamily="18" charset="0"/>
              </a:rPr>
              <a:t>Pressure </a:t>
            </a:r>
            <a:r>
              <a:rPr lang="en-US" sz="1600" dirty="0">
                <a:solidFill>
                  <a:srgbClr val="000000"/>
                </a:solidFill>
                <a:latin typeface="Times New Roman" panose="02020603050405020304" pitchFamily="18" charset="0"/>
                <a:ea typeface="Times New Roman" panose="02020603050405020304" pitchFamily="18" charset="0"/>
              </a:rPr>
              <a:t>trace curve for P1 pressure probe location along with experiment measurements </a:t>
            </a:r>
            <a:r>
              <a:rPr lang="en-US" sz="1600" dirty="0" smtClean="0">
                <a:solidFill>
                  <a:srgbClr val="000000"/>
                </a:solidFill>
                <a:latin typeface="Times New Roman" panose="02020603050405020304" pitchFamily="18" charset="0"/>
                <a:ea typeface="Times New Roman" panose="02020603050405020304" pitchFamily="18" charset="0"/>
              </a:rPr>
              <a:t>with </a:t>
            </a:r>
            <a:r>
              <a:rPr lang="en-US" sz="1600" dirty="0">
                <a:solidFill>
                  <a:srgbClr val="000000"/>
                </a:solidFill>
                <a:latin typeface="Times New Roman" panose="02020603050405020304" pitchFamily="18" charset="0"/>
                <a:ea typeface="Times New Roman" panose="02020603050405020304" pitchFamily="18" charset="0"/>
              </a:rPr>
              <a:t>pipe rack as obstacle</a:t>
            </a:r>
            <a:endParaRPr lang="en-GB" sz="1600" dirty="0"/>
          </a:p>
        </p:txBody>
      </p:sp>
    </p:spTree>
    <p:extLst>
      <p:ext uri="{BB962C8B-B14F-4D97-AF65-F5344CB8AC3E}">
        <p14:creationId xmlns:p14="http://schemas.microsoft.com/office/powerpoint/2010/main" xmlns="" val="396918251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04664"/>
            <a:ext cx="8229600" cy="1143000"/>
          </a:xfrm>
        </p:spPr>
        <p:txBody>
          <a:bodyPr/>
          <a:lstStyle/>
          <a:p>
            <a:r>
              <a:rPr lang="en-GB" u="sng" dirty="0" smtClean="0">
                <a:solidFill>
                  <a:srgbClr val="0070C0"/>
                </a:solidFill>
              </a:rPr>
              <a:t>Overall Overpressures </a:t>
            </a:r>
            <a:br>
              <a:rPr lang="en-GB" u="sng" dirty="0" smtClean="0">
                <a:solidFill>
                  <a:srgbClr val="0070C0"/>
                </a:solidFill>
              </a:rPr>
            </a:br>
            <a:r>
              <a:rPr lang="en-GB" u="sng" dirty="0" smtClean="0">
                <a:solidFill>
                  <a:srgbClr val="0070C0"/>
                </a:solidFill>
              </a:rPr>
              <a:t>trends</a:t>
            </a:r>
            <a:endParaRPr lang="en-GB" u="sng" dirty="0">
              <a:solidFill>
                <a:srgbClr val="0070C0"/>
              </a:solidFill>
            </a:endParaRPr>
          </a:p>
        </p:txBody>
      </p:sp>
      <p:pic>
        <p:nvPicPr>
          <p:cNvPr id="26626" name="Picture 2" descr="exptall"/>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23528" y="1844824"/>
            <a:ext cx="4248472" cy="31826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6627" name="Picture 3" descr="simuall"/>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860032" y="1844824"/>
            <a:ext cx="4104456" cy="30747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Rectangle 3"/>
          <p:cNvSpPr/>
          <p:nvPr/>
        </p:nvSpPr>
        <p:spPr>
          <a:xfrm>
            <a:off x="971600" y="5013176"/>
            <a:ext cx="7488832" cy="725840"/>
          </a:xfrm>
          <a:prstGeom prst="rect">
            <a:avLst/>
          </a:prstGeom>
        </p:spPr>
        <p:txBody>
          <a:bodyPr wrap="square">
            <a:spAutoFit/>
          </a:bodyPr>
          <a:lstStyle/>
          <a:p>
            <a:pPr marL="342900" lvl="0" indent="-342900" algn="ctr">
              <a:spcAft>
                <a:spcPts val="1100"/>
              </a:spcAft>
              <a:buFont typeface="+mj-lt"/>
              <a:buAutoNum type="alphaLcParenBoth"/>
            </a:pPr>
            <a:r>
              <a:rPr lang="en-US" sz="1600" dirty="0">
                <a:solidFill>
                  <a:srgbClr val="000000"/>
                </a:solidFill>
                <a:latin typeface="Times New Roman" panose="02020603050405020304" pitchFamily="18" charset="0"/>
                <a:ea typeface="Times New Roman" panose="02020603050405020304" pitchFamily="18" charset="0"/>
              </a:rPr>
              <a:t>Experiments results                                       (b) Numerical predictions</a:t>
            </a:r>
            <a:endParaRPr lang="en-GB" sz="1600" dirty="0">
              <a:latin typeface="Times New Roman" panose="02020603050405020304" pitchFamily="18" charset="0"/>
              <a:ea typeface="PMingLiU;新細明體"/>
            </a:endParaRPr>
          </a:p>
          <a:p>
            <a:pPr algn="ctr" hangingPunct="0">
              <a:spcAft>
                <a:spcPts val="1100"/>
              </a:spcAft>
            </a:pPr>
            <a:r>
              <a:rPr lang="en-US" sz="1600" dirty="0" smtClean="0">
                <a:solidFill>
                  <a:srgbClr val="000000"/>
                </a:solidFill>
                <a:latin typeface="Times New Roman" panose="02020603050405020304" pitchFamily="18" charset="0"/>
                <a:ea typeface="Times New Roman" panose="02020603050405020304" pitchFamily="18" charset="0"/>
              </a:rPr>
              <a:t>Pressure </a:t>
            </a:r>
            <a:r>
              <a:rPr lang="en-US" sz="1600" dirty="0">
                <a:solidFill>
                  <a:srgbClr val="000000"/>
                </a:solidFill>
                <a:latin typeface="Times New Roman" panose="02020603050405020304" pitchFamily="18" charset="0"/>
                <a:ea typeface="Times New Roman" panose="02020603050405020304" pitchFamily="18" charset="0"/>
              </a:rPr>
              <a:t>trace curve for P1 pressure probe location for three scenarios</a:t>
            </a:r>
            <a:endParaRPr lang="en-GB" sz="16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xmlns="" val="268765630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498178"/>
          </a:xfrm>
        </p:spPr>
        <p:txBody>
          <a:bodyPr/>
          <a:lstStyle/>
          <a:p>
            <a:r>
              <a:rPr lang="en-GB" dirty="0" smtClean="0">
                <a:solidFill>
                  <a:srgbClr val="0070C0"/>
                </a:solidFill>
              </a:rPr>
              <a:t>Vented explosion Experiment</a:t>
            </a:r>
            <a:br>
              <a:rPr lang="en-GB" dirty="0" smtClean="0">
                <a:solidFill>
                  <a:srgbClr val="0070C0"/>
                </a:solidFill>
              </a:rPr>
            </a:br>
            <a:r>
              <a:rPr lang="en-GB" dirty="0" smtClean="0">
                <a:solidFill>
                  <a:srgbClr val="0070C0"/>
                </a:solidFill>
              </a:rPr>
              <a:t>(empty) at </a:t>
            </a:r>
            <a:r>
              <a:rPr lang="en-GB" dirty="0" err="1">
                <a:solidFill>
                  <a:srgbClr val="0070C0"/>
                </a:solidFill>
              </a:rPr>
              <a:t>G</a:t>
            </a:r>
            <a:r>
              <a:rPr lang="en-GB" dirty="0" err="1" smtClean="0">
                <a:solidFill>
                  <a:srgbClr val="0070C0"/>
                </a:solidFill>
              </a:rPr>
              <a:t>excon</a:t>
            </a:r>
            <a:r>
              <a:rPr lang="en-GB" dirty="0" smtClean="0">
                <a:solidFill>
                  <a:srgbClr val="0070C0"/>
                </a:solidFill>
              </a:rPr>
              <a:t> </a:t>
            </a:r>
            <a:endParaRPr lang="en-GB" dirty="0">
              <a:solidFill>
                <a:srgbClr val="0070C0"/>
              </a:solidFill>
            </a:endParaRPr>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xmlns="" val="0"/>
              </a:ext>
            </a:extLst>
          </a:blip>
          <a:srcRect l="10238" t="33600" r="10227"/>
          <a:stretch/>
        </p:blipFill>
        <p:spPr>
          <a:xfrm>
            <a:off x="4752987" y="1772816"/>
            <a:ext cx="3680139" cy="1728192"/>
          </a:xfrm>
          <a:prstGeom prst="rect">
            <a:avLst/>
          </a:prstGeom>
        </p:spPr>
      </p:pic>
      <p:pic>
        <p:nvPicPr>
          <p:cNvPr id="4" name="Picture 3"/>
          <p:cNvPicPr>
            <a:picLocks noChangeAspect="1"/>
          </p:cNvPicPr>
          <p:nvPr/>
        </p:nvPicPr>
        <p:blipFill rotWithShape="1">
          <a:blip r:embed="rId4" cstate="print">
            <a:extLst>
              <a:ext uri="{28A0092B-C50C-407E-A947-70E740481C1C}">
                <a14:useLocalDpi xmlns:a14="http://schemas.microsoft.com/office/drawing/2010/main" xmlns="" val="0"/>
              </a:ext>
            </a:extLst>
          </a:blip>
          <a:srcRect l="10625" t="33201" r="10625"/>
          <a:stretch/>
        </p:blipFill>
        <p:spPr>
          <a:xfrm>
            <a:off x="504765" y="3933056"/>
            <a:ext cx="3669973" cy="1751120"/>
          </a:xfrm>
          <a:prstGeom prst="rect">
            <a:avLst/>
          </a:prstGeom>
        </p:spPr>
      </p:pic>
      <p:pic>
        <p:nvPicPr>
          <p:cNvPr id="5" name="Picture 4"/>
          <p:cNvPicPr>
            <a:picLocks noChangeAspect="1"/>
          </p:cNvPicPr>
          <p:nvPr/>
        </p:nvPicPr>
        <p:blipFill rotWithShape="1">
          <a:blip r:embed="rId5" cstate="print">
            <a:extLst>
              <a:ext uri="{28A0092B-C50C-407E-A947-70E740481C1C}">
                <a14:useLocalDpi xmlns:a14="http://schemas.microsoft.com/office/drawing/2010/main" xmlns="" val="0"/>
              </a:ext>
            </a:extLst>
          </a:blip>
          <a:srcRect l="10625" t="34600" r="10625"/>
          <a:stretch/>
        </p:blipFill>
        <p:spPr>
          <a:xfrm>
            <a:off x="4752987" y="3927597"/>
            <a:ext cx="3760222" cy="1756579"/>
          </a:xfrm>
          <a:prstGeom prst="rect">
            <a:avLst/>
          </a:prstGeom>
        </p:spPr>
      </p:pic>
      <p:pic>
        <p:nvPicPr>
          <p:cNvPr id="6" name="Picture 5"/>
          <p:cNvPicPr>
            <a:picLocks noChangeAspect="1"/>
          </p:cNvPicPr>
          <p:nvPr/>
        </p:nvPicPr>
        <p:blipFill rotWithShape="1">
          <a:blip r:embed="rId6" cstate="print">
            <a:extLst>
              <a:ext uri="{28A0092B-C50C-407E-A947-70E740481C1C}">
                <a14:useLocalDpi xmlns:a14="http://schemas.microsoft.com/office/drawing/2010/main" xmlns="" val="0"/>
              </a:ext>
            </a:extLst>
          </a:blip>
          <a:srcRect l="29525" t="19219" r="31100" b="45801"/>
          <a:stretch/>
        </p:blipFill>
        <p:spPr>
          <a:xfrm>
            <a:off x="504765" y="1772816"/>
            <a:ext cx="3600400" cy="1799186"/>
          </a:xfrm>
          <a:prstGeom prst="rect">
            <a:avLst/>
          </a:prstGeom>
        </p:spPr>
      </p:pic>
    </p:spTree>
    <p:extLst>
      <p:ext uri="{BB962C8B-B14F-4D97-AF65-F5344CB8AC3E}">
        <p14:creationId xmlns:p14="http://schemas.microsoft.com/office/powerpoint/2010/main" xmlns="" val="376604395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Container wall displacement</a:t>
            </a:r>
            <a:endParaRPr lang="en-GB" dirty="0"/>
          </a:p>
        </p:txBody>
      </p:sp>
      <p:pic>
        <p:nvPicPr>
          <p:cNvPr id="12" name="Content Placeholder 11"/>
          <p:cNvPicPr>
            <a:picLocks noGrp="1" noChangeAspect="1"/>
          </p:cNvPicPr>
          <p:nvPr>
            <p:ph idx="1"/>
          </p:nvPr>
        </p:nvPicPr>
        <p:blipFill rotWithShape="1">
          <a:blip r:embed="rId2" cstate="print">
            <a:lum bright="-20000" contrast="40000"/>
          </a:blip>
          <a:srcRect l="4853" t="19982" r="5386" b="10805"/>
          <a:stretch/>
        </p:blipFill>
        <p:spPr>
          <a:xfrm>
            <a:off x="1187624" y="1436326"/>
            <a:ext cx="6768752" cy="3690879"/>
          </a:xfrm>
          <a:prstGeom prst="rect">
            <a:avLst/>
          </a:prstGeom>
          <a:ln>
            <a:solidFill>
              <a:schemeClr val="tx1"/>
            </a:solidFill>
          </a:ln>
        </p:spPr>
      </p:pic>
    </p:spTree>
    <p:extLst>
      <p:ext uri="{BB962C8B-B14F-4D97-AF65-F5344CB8AC3E}">
        <p14:creationId xmlns:p14="http://schemas.microsoft.com/office/powerpoint/2010/main" xmlns="" val="93553257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Wall Patch displacement</a:t>
            </a:r>
            <a:endParaRPr lang="en-GB" dirty="0"/>
          </a:p>
        </p:txBody>
      </p:sp>
      <p:pic>
        <p:nvPicPr>
          <p:cNvPr id="4" name="Content Placeholder 3"/>
          <p:cNvPicPr>
            <a:picLocks noGrp="1" noChangeAspect="1"/>
          </p:cNvPicPr>
          <p:nvPr>
            <p:ph idx="1"/>
          </p:nvPr>
        </p:nvPicPr>
        <p:blipFill rotWithShape="1">
          <a:blip r:embed="rId3" cstate="print">
            <a:extLst>
              <a:ext uri="{28A0092B-C50C-407E-A947-70E740481C1C}">
                <a14:useLocalDpi xmlns:a14="http://schemas.microsoft.com/office/drawing/2010/main" xmlns="" val="0"/>
              </a:ext>
            </a:extLst>
          </a:blip>
          <a:srcRect l="21916" t="16542" r="32570" b="8681"/>
          <a:stretch/>
        </p:blipFill>
        <p:spPr>
          <a:xfrm>
            <a:off x="656188" y="1375636"/>
            <a:ext cx="3744416" cy="2240566"/>
          </a:xfrm>
        </p:spPr>
      </p:pic>
      <p:pic>
        <p:nvPicPr>
          <p:cNvPr id="5" name="Picture 4"/>
          <p:cNvPicPr>
            <a:picLocks noChangeAspect="1"/>
          </p:cNvPicPr>
          <p:nvPr/>
        </p:nvPicPr>
        <p:blipFill rotWithShape="1">
          <a:blip r:embed="rId4" cstate="print">
            <a:extLst>
              <a:ext uri="{28A0092B-C50C-407E-A947-70E740481C1C}">
                <a14:useLocalDpi xmlns:a14="http://schemas.microsoft.com/office/drawing/2010/main" xmlns="" val="0"/>
              </a:ext>
            </a:extLst>
          </a:blip>
          <a:srcRect l="7874" t="31310" r="22040" b="11255"/>
          <a:stretch/>
        </p:blipFill>
        <p:spPr>
          <a:xfrm>
            <a:off x="700816" y="3672466"/>
            <a:ext cx="3655159" cy="2184769"/>
          </a:xfrm>
          <a:prstGeom prst="rect">
            <a:avLst/>
          </a:prstGeom>
        </p:spPr>
      </p:pic>
      <p:pic>
        <p:nvPicPr>
          <p:cNvPr id="7" name="Picture 6"/>
          <p:cNvPicPr>
            <a:picLocks noChangeAspect="1"/>
          </p:cNvPicPr>
          <p:nvPr/>
        </p:nvPicPr>
        <p:blipFill rotWithShape="1">
          <a:blip r:embed="rId5" cstate="print">
            <a:extLst>
              <a:ext uri="{28A0092B-C50C-407E-A947-70E740481C1C}">
                <a14:useLocalDpi xmlns:a14="http://schemas.microsoft.com/office/drawing/2010/main" xmlns="" val="0"/>
              </a:ext>
            </a:extLst>
          </a:blip>
          <a:srcRect l="11025" t="29150" r="34639" b="14626"/>
          <a:stretch/>
        </p:blipFill>
        <p:spPr>
          <a:xfrm>
            <a:off x="4932039" y="1417638"/>
            <a:ext cx="3525393" cy="2094631"/>
          </a:xfrm>
          <a:prstGeom prst="rect">
            <a:avLst/>
          </a:prstGeom>
        </p:spPr>
      </p:pic>
      <p:pic>
        <p:nvPicPr>
          <p:cNvPr id="8" name="Picture 7"/>
          <p:cNvPicPr>
            <a:picLocks noChangeAspect="1"/>
          </p:cNvPicPr>
          <p:nvPr/>
        </p:nvPicPr>
        <p:blipFill rotWithShape="1">
          <a:blip r:embed="rId6" cstate="print">
            <a:extLst>
              <a:ext uri="{28A0092B-C50C-407E-A947-70E740481C1C}">
                <a14:useLocalDpi xmlns:a14="http://schemas.microsoft.com/office/drawing/2010/main" xmlns="" val="0"/>
              </a:ext>
            </a:extLst>
          </a:blip>
          <a:srcRect l="6300" t="26991" r="39364" b="8860"/>
          <a:stretch/>
        </p:blipFill>
        <p:spPr>
          <a:xfrm>
            <a:off x="4993501" y="3644397"/>
            <a:ext cx="3453384" cy="2202493"/>
          </a:xfrm>
          <a:prstGeom prst="rect">
            <a:avLst/>
          </a:prstGeom>
        </p:spPr>
      </p:pic>
    </p:spTree>
    <p:extLst>
      <p:ext uri="{BB962C8B-B14F-4D97-AF65-F5344CB8AC3E}">
        <p14:creationId xmlns:p14="http://schemas.microsoft.com/office/powerpoint/2010/main" xmlns="" val="397777886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25760"/>
            <a:ext cx="8229600" cy="998984"/>
          </a:xfrm>
        </p:spPr>
        <p:txBody>
          <a:bodyPr/>
          <a:lstStyle/>
          <a:p>
            <a:r>
              <a:rPr lang="en-GB" sz="3600" u="sng" dirty="0" smtClean="0">
                <a:solidFill>
                  <a:srgbClr val="0070C0"/>
                </a:solidFill>
              </a:rPr>
              <a:t>Conclusions remarks</a:t>
            </a:r>
            <a:endParaRPr lang="en-GB" sz="3600" u="sng" dirty="0">
              <a:solidFill>
                <a:srgbClr val="0070C0"/>
              </a:solidFill>
            </a:endParaRPr>
          </a:p>
        </p:txBody>
      </p:sp>
      <p:sp>
        <p:nvSpPr>
          <p:cNvPr id="3" name="Content Placeholder 2"/>
          <p:cNvSpPr>
            <a:spLocks noGrp="1"/>
          </p:cNvSpPr>
          <p:nvPr>
            <p:ph idx="1"/>
          </p:nvPr>
        </p:nvSpPr>
        <p:spPr>
          <a:xfrm>
            <a:off x="467544" y="980728"/>
            <a:ext cx="8280920" cy="4752528"/>
          </a:xfrm>
        </p:spPr>
        <p:txBody>
          <a:bodyPr/>
          <a:lstStyle/>
          <a:p>
            <a:pPr algn="just">
              <a:lnSpc>
                <a:spcPct val="150000"/>
              </a:lnSpc>
            </a:pPr>
            <a:r>
              <a:rPr lang="en-GB" sz="2000" dirty="0" smtClean="0"/>
              <a:t>Vented explosion modelling in RANS/LES method</a:t>
            </a:r>
            <a:r>
              <a:rPr lang="en-GB" sz="2000" dirty="0"/>
              <a:t> </a:t>
            </a:r>
            <a:r>
              <a:rPr lang="en-GB" sz="2000" dirty="0" smtClean="0"/>
              <a:t>using HyFOAM solver.</a:t>
            </a:r>
          </a:p>
          <a:p>
            <a:pPr algn="just">
              <a:lnSpc>
                <a:spcPct val="150000"/>
              </a:lnSpc>
            </a:pPr>
            <a:r>
              <a:rPr lang="en-GB" sz="2000" dirty="0" smtClean="0"/>
              <a:t>Dominant Combustion instabilities in vented explosion process are modelled.</a:t>
            </a:r>
          </a:p>
          <a:p>
            <a:pPr algn="just">
              <a:lnSpc>
                <a:spcPct val="150000"/>
              </a:lnSpc>
            </a:pPr>
            <a:r>
              <a:rPr lang="en-GB" sz="2000" dirty="0" smtClean="0"/>
              <a:t>The modelled equations are validated for the container experiments available results.</a:t>
            </a:r>
          </a:p>
          <a:p>
            <a:pPr algn="just">
              <a:lnSpc>
                <a:spcPct val="150000"/>
              </a:lnSpc>
            </a:pPr>
            <a:r>
              <a:rPr lang="en-GB" sz="2000" dirty="0" smtClean="0"/>
              <a:t>Experiments geometry details are included in modelling.</a:t>
            </a:r>
          </a:p>
          <a:p>
            <a:pPr algn="just">
              <a:lnSpc>
                <a:spcPct val="150000"/>
              </a:lnSpc>
            </a:pPr>
            <a:r>
              <a:rPr lang="en-GB" sz="2000" dirty="0" smtClean="0"/>
              <a:t>CFD and FE integration are considered in one-way coupling , at the moment. ( Although pseudo two-way couple or full two-way coupling can be done in OpenFOAM ).</a:t>
            </a:r>
          </a:p>
        </p:txBody>
      </p:sp>
    </p:spTree>
    <p:extLst>
      <p:ext uri="{BB962C8B-B14F-4D97-AF65-F5344CB8AC3E}">
        <p14:creationId xmlns:p14="http://schemas.microsoft.com/office/powerpoint/2010/main" xmlns="" val="413282983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76672"/>
            <a:ext cx="8229600" cy="1143000"/>
          </a:xfrm>
        </p:spPr>
        <p:txBody>
          <a:bodyPr/>
          <a:lstStyle/>
          <a:p>
            <a:r>
              <a:rPr lang="en-US" dirty="0"/>
              <a:t>Acknowledgements </a:t>
            </a:r>
            <a:endParaRPr lang="en-GB" dirty="0"/>
          </a:p>
        </p:txBody>
      </p:sp>
      <p:sp>
        <p:nvSpPr>
          <p:cNvPr id="3" name="Content Placeholder 2"/>
          <p:cNvSpPr>
            <a:spLocks noGrp="1"/>
          </p:cNvSpPr>
          <p:nvPr>
            <p:ph idx="1"/>
          </p:nvPr>
        </p:nvSpPr>
        <p:spPr>
          <a:xfrm>
            <a:off x="755576" y="1700808"/>
            <a:ext cx="7931224" cy="3412976"/>
          </a:xfrm>
        </p:spPr>
        <p:txBody>
          <a:bodyPr/>
          <a:lstStyle/>
          <a:p>
            <a:pPr marL="0" indent="0" algn="just">
              <a:buNone/>
            </a:pPr>
            <a:r>
              <a:rPr lang="ru-RU" sz="2000" dirty="0" smtClean="0"/>
              <a:t>The </a:t>
            </a:r>
            <a:r>
              <a:rPr lang="ru-RU" sz="2000" dirty="0"/>
              <a:t>HySEA project (www.hysea.eu) receives funding from the Fuel Cells and Hydrogen Joint Undertaking under grant agreement No 671461. This Joint Undertaking receives support from the European Union’s Horizon 2020 research and innovation programme and United Kingdom, Italy, Belgium and Norway.</a:t>
            </a:r>
            <a:endParaRPr lang="en-GB" sz="2000" dirty="0"/>
          </a:p>
          <a:p>
            <a:endParaRPr lang="en-GB" dirty="0"/>
          </a:p>
        </p:txBody>
      </p:sp>
    </p:spTree>
    <p:extLst>
      <p:ext uri="{BB962C8B-B14F-4D97-AF65-F5344CB8AC3E}">
        <p14:creationId xmlns:p14="http://schemas.microsoft.com/office/powerpoint/2010/main" xmlns="" val="22503791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2132856"/>
            <a:ext cx="8229600" cy="2044824"/>
          </a:xfrm>
        </p:spPr>
        <p:txBody>
          <a:bodyPr/>
          <a:lstStyle/>
          <a:p>
            <a:pPr marL="0" indent="0" algn="ctr">
              <a:buNone/>
            </a:pPr>
            <a:r>
              <a:rPr lang="en-GB" sz="6600" b="1" dirty="0" smtClean="0">
                <a:effectLst>
                  <a:outerShdw blurRad="38100" dist="38100" dir="2700000" algn="tl">
                    <a:srgbClr val="000000">
                      <a:alpha val="43137"/>
                    </a:srgbClr>
                  </a:outerShdw>
                </a:effectLst>
                <a:latin typeface="Bradley Hand ITC" panose="03070402050302030203" pitchFamily="66" charset="0"/>
              </a:rPr>
              <a:t>Thank you</a:t>
            </a:r>
            <a:endParaRPr lang="en-GB" sz="6600" b="1" dirty="0">
              <a:effectLst>
                <a:outerShdw blurRad="38100" dist="38100" dir="2700000" algn="tl">
                  <a:srgbClr val="000000">
                    <a:alpha val="43137"/>
                  </a:srgbClr>
                </a:outerShdw>
              </a:effectLst>
              <a:latin typeface="Bradley Hand ITC" panose="03070402050302030203" pitchFamily="66" charset="0"/>
            </a:endParaRPr>
          </a:p>
        </p:txBody>
      </p:sp>
    </p:spTree>
    <p:extLst>
      <p:ext uri="{BB962C8B-B14F-4D97-AF65-F5344CB8AC3E}">
        <p14:creationId xmlns:p14="http://schemas.microsoft.com/office/powerpoint/2010/main" xmlns="" val="24505644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931317" y="116681"/>
            <a:ext cx="7158038" cy="969963"/>
          </a:xfrm>
        </p:spPr>
        <p:txBody>
          <a:bodyPr/>
          <a:lstStyle/>
          <a:p>
            <a:pPr eaLnBrk="1" hangingPunct="1"/>
            <a:r>
              <a:rPr lang="en-US" altLang="en-US" sz="3600" u="sng" dirty="0" smtClean="0">
                <a:solidFill>
                  <a:srgbClr val="0070C0"/>
                </a:solidFill>
              </a:rPr>
              <a:t>Numerical method</a:t>
            </a:r>
          </a:p>
        </p:txBody>
      </p:sp>
      <p:sp>
        <p:nvSpPr>
          <p:cNvPr id="6147" name="Rectangle 3"/>
          <p:cNvSpPr>
            <a:spLocks noGrp="1" noChangeArrowheads="1"/>
          </p:cNvSpPr>
          <p:nvPr>
            <p:ph type="body" idx="1"/>
          </p:nvPr>
        </p:nvSpPr>
        <p:spPr>
          <a:xfrm>
            <a:off x="395536" y="1086644"/>
            <a:ext cx="8229600" cy="4800600"/>
          </a:xfrm>
        </p:spPr>
        <p:txBody>
          <a:bodyPr/>
          <a:lstStyle/>
          <a:p>
            <a:pPr algn="just" eaLnBrk="1" hangingPunct="1">
              <a:lnSpc>
                <a:spcPct val="150000"/>
              </a:lnSpc>
              <a:buFont typeface="Wingdings" panose="05000000000000000000" pitchFamily="2" charset="2"/>
              <a:buChar char="§"/>
            </a:pPr>
            <a:r>
              <a:rPr lang="en-GB" altLang="en-US" sz="2000" dirty="0" smtClean="0"/>
              <a:t>Large Eddy Simulations (LES) /RANS method in OpenFOAM.</a:t>
            </a:r>
          </a:p>
          <a:p>
            <a:pPr algn="just" eaLnBrk="1" hangingPunct="1">
              <a:lnSpc>
                <a:spcPct val="150000"/>
              </a:lnSpc>
              <a:buFont typeface="Wingdings" panose="05000000000000000000" pitchFamily="2" charset="2"/>
              <a:buChar char="§"/>
            </a:pPr>
            <a:r>
              <a:rPr lang="en-GB" altLang="en-US" sz="2000" dirty="0" smtClean="0"/>
              <a:t>The Favre-filtered unsteady compressible </a:t>
            </a:r>
            <a:r>
              <a:rPr lang="en-GB" altLang="en-US" sz="2000" dirty="0" err="1" smtClean="0"/>
              <a:t>Navier</a:t>
            </a:r>
            <a:r>
              <a:rPr lang="en-GB" altLang="en-US" sz="2000" dirty="0" smtClean="0"/>
              <a:t>-Stokes equations are solved in a segregated manner, wherein each dependent variable equation is solved sequentially. </a:t>
            </a:r>
          </a:p>
          <a:p>
            <a:pPr algn="just" eaLnBrk="1" hangingPunct="1">
              <a:lnSpc>
                <a:spcPct val="150000"/>
              </a:lnSpc>
              <a:buFont typeface="Wingdings" panose="05000000000000000000" pitchFamily="2" charset="2"/>
              <a:buChar char="§"/>
            </a:pPr>
            <a:r>
              <a:rPr lang="en-GB" altLang="en-US" sz="2000" dirty="0" smtClean="0"/>
              <a:t>The pressure-velocity coupling is handled using Pressure-Implicit Split Operator (PISO) solution method.</a:t>
            </a:r>
          </a:p>
          <a:p>
            <a:pPr algn="just" eaLnBrk="1" hangingPunct="1">
              <a:lnSpc>
                <a:spcPct val="150000"/>
              </a:lnSpc>
              <a:buFont typeface="Wingdings" panose="05000000000000000000" pitchFamily="2" charset="2"/>
              <a:buChar char="§"/>
            </a:pPr>
            <a:r>
              <a:rPr lang="en-GB" altLang="en-US" sz="2000" dirty="0" smtClean="0"/>
              <a:t>Sub-grid turbulence kinetic energy is solved using the one equation eddy viscosity model.*</a:t>
            </a:r>
            <a:endParaRPr lang="en-US" altLang="en-US" sz="2000" dirty="0" smtClean="0"/>
          </a:p>
        </p:txBody>
      </p:sp>
      <p:sp>
        <p:nvSpPr>
          <p:cNvPr id="4" name="Rectangle 3"/>
          <p:cNvSpPr/>
          <p:nvPr/>
        </p:nvSpPr>
        <p:spPr>
          <a:xfrm>
            <a:off x="458756" y="5385616"/>
            <a:ext cx="8136904" cy="430887"/>
          </a:xfrm>
          <a:prstGeom prst="rect">
            <a:avLst/>
          </a:prstGeom>
        </p:spPr>
        <p:txBody>
          <a:bodyPr wrap="square">
            <a:spAutoFit/>
          </a:bodyPr>
          <a:lstStyle/>
          <a:p>
            <a:pPr algn="just"/>
            <a:r>
              <a:rPr lang="en-US" sz="1100" dirty="0" smtClean="0">
                <a:solidFill>
                  <a:srgbClr val="002060"/>
                </a:solidFill>
              </a:rPr>
              <a:t>* MENON S., YEUNG P. K., and KIM W. W., Effect of Subgrid Models on the Computed Interscale Energy Transfer in Isotropic Turbulence,”  Computer and Fluids (1996), Vol. 25, No. 2, pp. 165-180 </a:t>
            </a:r>
            <a:endParaRPr lang="en-US" sz="1100" dirty="0">
              <a:solidFill>
                <a:srgbClr val="002060"/>
              </a:solidFill>
            </a:endParaRPr>
          </a:p>
        </p:txBody>
      </p:sp>
    </p:spTree>
    <p:extLst>
      <p:ext uri="{BB962C8B-B14F-4D97-AF65-F5344CB8AC3E}">
        <p14:creationId xmlns:p14="http://schemas.microsoft.com/office/powerpoint/2010/main" xmlns="" val="16631092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899592" y="74428"/>
            <a:ext cx="7158037" cy="969963"/>
          </a:xfrm>
        </p:spPr>
        <p:txBody>
          <a:bodyPr/>
          <a:lstStyle/>
          <a:p>
            <a:pPr eaLnBrk="1" hangingPunct="1"/>
            <a:r>
              <a:rPr lang="en-US" altLang="en-US" sz="3600" u="sng" dirty="0" smtClean="0">
                <a:solidFill>
                  <a:srgbClr val="0070C0"/>
                </a:solidFill>
              </a:rPr>
              <a:t>Combustion model</a:t>
            </a:r>
          </a:p>
        </p:txBody>
      </p:sp>
      <p:sp>
        <p:nvSpPr>
          <p:cNvPr id="7171" name="Content Placeholder 2"/>
          <p:cNvSpPr>
            <a:spLocks noGrp="1"/>
          </p:cNvSpPr>
          <p:nvPr>
            <p:ph idx="1"/>
          </p:nvPr>
        </p:nvSpPr>
        <p:spPr>
          <a:xfrm>
            <a:off x="381000" y="681964"/>
            <a:ext cx="8229600" cy="5334000"/>
          </a:xfrm>
        </p:spPr>
        <p:txBody>
          <a:bodyPr/>
          <a:lstStyle/>
          <a:p>
            <a:pPr algn="just" eaLnBrk="1" hangingPunct="1">
              <a:lnSpc>
                <a:spcPct val="150000"/>
              </a:lnSpc>
              <a:buFont typeface="Wingdings" panose="05000000000000000000" pitchFamily="2" charset="2"/>
              <a:buChar char="§"/>
            </a:pPr>
            <a:r>
              <a:rPr lang="en-US" altLang="en-US" sz="2000" dirty="0" smtClean="0"/>
              <a:t>The flame wrinkling combustion model of Weller et al. (1998).</a:t>
            </a:r>
          </a:p>
          <a:p>
            <a:pPr algn="just" eaLnBrk="1" hangingPunct="1">
              <a:lnSpc>
                <a:spcPct val="150000"/>
              </a:lnSpc>
              <a:buFont typeface="Wingdings" panose="05000000000000000000" pitchFamily="2" charset="2"/>
              <a:buChar char="§"/>
            </a:pPr>
            <a:r>
              <a:rPr lang="en-GB" altLang="en-US" sz="2000" dirty="0" smtClean="0"/>
              <a:t>Considering a single step chemistry, </a:t>
            </a:r>
            <a:r>
              <a:rPr lang="en-GB" altLang="en-US" sz="2000" b="1" dirty="0" smtClean="0"/>
              <a:t>unity Lewis number </a:t>
            </a:r>
            <a:r>
              <a:rPr lang="en-GB" altLang="en-US" sz="2000" dirty="0" smtClean="0"/>
              <a:t>and flamelet regime, the thermo chemistry of the reacting flow is described by the unburnt zone volume fraction denoted as regress variable (b), taking values 1 and 0 in unburnt and fully burnt region. The transport equation for the regress variable: </a:t>
            </a:r>
          </a:p>
          <a:p>
            <a:pPr algn="just" eaLnBrk="1" hangingPunct="1">
              <a:lnSpc>
                <a:spcPct val="150000"/>
              </a:lnSpc>
            </a:pPr>
            <a:endParaRPr lang="en-GB" altLang="en-US" sz="2000" dirty="0" smtClean="0"/>
          </a:p>
          <a:p>
            <a:pPr algn="just" eaLnBrk="1" hangingPunct="1">
              <a:lnSpc>
                <a:spcPct val="150000"/>
              </a:lnSpc>
            </a:pPr>
            <a:endParaRPr lang="en-GB" altLang="en-US" sz="1200" dirty="0" smtClean="0"/>
          </a:p>
          <a:p>
            <a:pPr algn="just" eaLnBrk="1" hangingPunct="1">
              <a:lnSpc>
                <a:spcPct val="150000"/>
              </a:lnSpc>
              <a:buFont typeface="Wingdings" pitchFamily="2" charset="2"/>
              <a:buNone/>
            </a:pPr>
            <a:r>
              <a:rPr lang="en-GB" altLang="en-US" sz="2000" dirty="0" smtClean="0"/>
              <a:t>     where,      is sub grid flame wrinkling,       is laminar flame speed </a:t>
            </a:r>
          </a:p>
          <a:p>
            <a:pPr algn="just" eaLnBrk="1" hangingPunct="1">
              <a:lnSpc>
                <a:spcPct val="150000"/>
              </a:lnSpc>
              <a:buFont typeface="Wingdings" pitchFamily="2" charset="2"/>
              <a:buChar char="§"/>
            </a:pPr>
            <a:r>
              <a:rPr lang="en-GB" altLang="en-US" sz="2000" dirty="0" smtClean="0"/>
              <a:t>Mixture fraction equation is also solved.</a:t>
            </a:r>
          </a:p>
          <a:p>
            <a:pPr algn="just" eaLnBrk="1" hangingPunct="1">
              <a:lnSpc>
                <a:spcPct val="150000"/>
              </a:lnSpc>
              <a:buFont typeface="Wingdings" pitchFamily="2" charset="2"/>
              <a:buNone/>
            </a:pPr>
            <a:endParaRPr lang="en-US" altLang="en-US" sz="2400" dirty="0" smtClean="0"/>
          </a:p>
        </p:txBody>
      </p:sp>
      <p:sp>
        <p:nvSpPr>
          <p:cNvPr id="7172"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endParaRPr lang="en-US" altLang="en-US"/>
          </a:p>
        </p:txBody>
      </p:sp>
      <p:graphicFrame>
        <p:nvGraphicFramePr>
          <p:cNvPr id="7173" name="Object 3"/>
          <p:cNvGraphicFramePr>
            <a:graphicFrameLocks noChangeAspect="1"/>
          </p:cNvGraphicFramePr>
          <p:nvPr>
            <p:extLst>
              <p:ext uri="{D42A27DB-BD31-4B8C-83A1-F6EECF244321}">
                <p14:modId xmlns:p14="http://schemas.microsoft.com/office/powerpoint/2010/main" xmlns="" val="3849918195"/>
              </p:ext>
            </p:extLst>
          </p:nvPr>
        </p:nvGraphicFramePr>
        <p:xfrm>
          <a:off x="1187624" y="3648360"/>
          <a:ext cx="5498926" cy="671055"/>
        </p:xfrm>
        <a:graphic>
          <a:graphicData uri="http://schemas.openxmlformats.org/presentationml/2006/ole">
            <p:oleObj spid="_x0000_s14274" name="Equation" r:id="rId4" imgW="2667000" imgH="419100" progId="Equation.DSMT4">
              <p:embed/>
            </p:oleObj>
          </a:graphicData>
        </a:graphic>
      </p:graphicFrame>
      <p:graphicFrame>
        <p:nvGraphicFramePr>
          <p:cNvPr id="7174" name="Object 9"/>
          <p:cNvGraphicFramePr>
            <a:graphicFrameLocks noChangeAspect="1"/>
          </p:cNvGraphicFramePr>
          <p:nvPr>
            <p:extLst>
              <p:ext uri="{D42A27DB-BD31-4B8C-83A1-F6EECF244321}">
                <p14:modId xmlns:p14="http://schemas.microsoft.com/office/powerpoint/2010/main" xmlns="" val="2703364613"/>
              </p:ext>
            </p:extLst>
          </p:nvPr>
        </p:nvGraphicFramePr>
        <p:xfrm>
          <a:off x="1625986" y="4557548"/>
          <a:ext cx="320675" cy="249238"/>
        </p:xfrm>
        <a:graphic>
          <a:graphicData uri="http://schemas.openxmlformats.org/presentationml/2006/ole">
            <p:oleObj spid="_x0000_s14275" name="Equation" r:id="rId5" imgW="152268" imgH="152268" progId="Equation.DSMT4">
              <p:embed/>
            </p:oleObj>
          </a:graphicData>
        </a:graphic>
      </p:graphicFrame>
      <p:graphicFrame>
        <p:nvGraphicFramePr>
          <p:cNvPr id="7175" name="Object 11"/>
          <p:cNvGraphicFramePr>
            <a:graphicFrameLocks noChangeAspect="1"/>
          </p:cNvGraphicFramePr>
          <p:nvPr>
            <p:extLst>
              <p:ext uri="{D42A27DB-BD31-4B8C-83A1-F6EECF244321}">
                <p14:modId xmlns:p14="http://schemas.microsoft.com/office/powerpoint/2010/main" xmlns="" val="804037632"/>
              </p:ext>
            </p:extLst>
          </p:nvPr>
        </p:nvGraphicFramePr>
        <p:xfrm>
          <a:off x="5032711" y="4509120"/>
          <a:ext cx="374650" cy="374650"/>
        </p:xfrm>
        <a:graphic>
          <a:graphicData uri="http://schemas.openxmlformats.org/presentationml/2006/ole">
            <p:oleObj spid="_x0000_s14276" name="Equation" r:id="rId6" imgW="177646" imgH="228402" progId="Equation.DSMT4">
              <p:embed/>
            </p:oleObj>
          </a:graphicData>
        </a:graphic>
      </p:graphicFrame>
      <p:sp>
        <p:nvSpPr>
          <p:cNvPr id="2" name="Oval 1"/>
          <p:cNvSpPr/>
          <p:nvPr/>
        </p:nvSpPr>
        <p:spPr>
          <a:xfrm>
            <a:off x="5618212" y="3789040"/>
            <a:ext cx="216024" cy="4320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Oval 2"/>
          <p:cNvSpPr/>
          <p:nvPr/>
        </p:nvSpPr>
        <p:spPr>
          <a:xfrm>
            <a:off x="5868144" y="3789040"/>
            <a:ext cx="216024" cy="4320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p:nvSpPr>
        <p:spPr>
          <a:xfrm>
            <a:off x="381000" y="5388922"/>
            <a:ext cx="8568952" cy="547137"/>
          </a:xfrm>
          <a:prstGeom prst="rect">
            <a:avLst/>
          </a:prstGeom>
        </p:spPr>
        <p:txBody>
          <a:bodyPr wrap="square">
            <a:spAutoFit/>
          </a:bodyPr>
          <a:lstStyle/>
          <a:p>
            <a:pPr algn="just" eaLnBrk="1" hangingPunct="1">
              <a:lnSpc>
                <a:spcPct val="150000"/>
              </a:lnSpc>
              <a:buNone/>
            </a:pPr>
            <a:r>
              <a:rPr lang="en-GB" sz="1050" dirty="0" smtClean="0"/>
              <a:t>WELLER, H. G., TABOR, G., GOSMAN, A. D. &amp; FUREBY, C.  (1988) Application of a flame-wrinkling les combustion model to a turbulent mixing layer. </a:t>
            </a:r>
            <a:r>
              <a:rPr lang="en-GB" sz="1050" dirty="0" err="1" smtClean="0"/>
              <a:t>Symp</a:t>
            </a:r>
            <a:r>
              <a:rPr lang="en-GB" sz="1050" dirty="0" smtClean="0"/>
              <a:t>. (Int.) on Combustion, 27</a:t>
            </a:r>
            <a:r>
              <a:rPr lang="en-GB" sz="1050" b="1" dirty="0" smtClean="0"/>
              <a:t>,</a:t>
            </a:r>
            <a:r>
              <a:rPr lang="en-GB" sz="1050" dirty="0" smtClean="0"/>
              <a:t> 899-907.</a:t>
            </a:r>
            <a:endParaRPr lang="en-GB" sz="1050" dirty="0"/>
          </a:p>
        </p:txBody>
      </p:sp>
    </p:spTree>
    <p:extLst>
      <p:ext uri="{BB962C8B-B14F-4D97-AF65-F5344CB8AC3E}">
        <p14:creationId xmlns:p14="http://schemas.microsoft.com/office/powerpoint/2010/main" xmlns="" val="347038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50106"/>
          </a:xfrm>
        </p:spPr>
        <p:txBody>
          <a:bodyPr/>
          <a:lstStyle/>
          <a:p>
            <a:r>
              <a:rPr lang="en-GB" sz="3600" dirty="0" smtClean="0">
                <a:solidFill>
                  <a:srgbClr val="00B0F0"/>
                </a:solidFill>
              </a:rPr>
              <a:t>Experimental observation of vented gas explosions</a:t>
            </a:r>
            <a:endParaRPr lang="en-GB" sz="3600" dirty="0">
              <a:solidFill>
                <a:srgbClr val="00B0F0"/>
              </a:solidFill>
            </a:endParaRPr>
          </a:p>
        </p:txBody>
      </p:sp>
      <p:sp>
        <p:nvSpPr>
          <p:cNvPr id="3" name="Content Placeholder 2"/>
          <p:cNvSpPr>
            <a:spLocks noGrp="1"/>
          </p:cNvSpPr>
          <p:nvPr>
            <p:ph idx="1"/>
          </p:nvPr>
        </p:nvSpPr>
        <p:spPr>
          <a:xfrm>
            <a:off x="467544" y="1412776"/>
            <a:ext cx="8229600" cy="4392488"/>
          </a:xfrm>
        </p:spPr>
        <p:txBody>
          <a:bodyPr/>
          <a:lstStyle/>
          <a:p>
            <a:pPr marL="0" indent="0">
              <a:buNone/>
            </a:pPr>
            <a:r>
              <a:rPr lang="en-GB" sz="2000" dirty="0" smtClean="0"/>
              <a:t>Physical phenomena (McCann et al. 1985): </a:t>
            </a:r>
          </a:p>
          <a:p>
            <a:pPr marL="0" indent="0">
              <a:buNone/>
            </a:pPr>
            <a:endParaRPr lang="en-GB" sz="900" dirty="0" smtClean="0"/>
          </a:p>
          <a:p>
            <a:pPr>
              <a:lnSpc>
                <a:spcPct val="150000"/>
              </a:lnSpc>
              <a:buFont typeface="Wingdings" panose="05000000000000000000" pitchFamily="2" charset="2"/>
              <a:buChar char="§"/>
            </a:pPr>
            <a:r>
              <a:rPr lang="en-GB" sz="2000" dirty="0" smtClean="0"/>
              <a:t>Helmholtz oscillations.  </a:t>
            </a:r>
          </a:p>
          <a:p>
            <a:pPr>
              <a:lnSpc>
                <a:spcPct val="150000"/>
              </a:lnSpc>
              <a:buFont typeface="Wingdings" panose="05000000000000000000" pitchFamily="2" charset="2"/>
              <a:buChar char="§"/>
            </a:pPr>
            <a:r>
              <a:rPr lang="en-GB" sz="2000" dirty="0" smtClean="0"/>
              <a:t>Cellular spherical flames. </a:t>
            </a:r>
          </a:p>
          <a:p>
            <a:pPr>
              <a:lnSpc>
                <a:spcPct val="150000"/>
              </a:lnSpc>
              <a:buFont typeface="Wingdings" panose="05000000000000000000" pitchFamily="2" charset="2"/>
              <a:buChar char="§"/>
            </a:pPr>
            <a:r>
              <a:rPr lang="en-GB" sz="2000" dirty="0" smtClean="0"/>
              <a:t>RT instabilities.</a:t>
            </a:r>
          </a:p>
          <a:p>
            <a:pPr>
              <a:lnSpc>
                <a:spcPct val="150000"/>
              </a:lnSpc>
              <a:buFont typeface="Wingdings" panose="05000000000000000000" pitchFamily="2" charset="2"/>
              <a:buChar char="§"/>
            </a:pPr>
            <a:r>
              <a:rPr lang="en-GB" sz="2000" dirty="0" smtClean="0"/>
              <a:t>Acoustical modes of the enclosure.</a:t>
            </a:r>
          </a:p>
          <a:p>
            <a:pPr>
              <a:lnSpc>
                <a:spcPct val="150000"/>
              </a:lnSpc>
              <a:buFont typeface="Wingdings" panose="05000000000000000000" pitchFamily="2" charset="2"/>
              <a:buChar char="§"/>
            </a:pPr>
            <a:r>
              <a:rPr lang="en-GB" sz="2000" dirty="0" smtClean="0"/>
              <a:t>Turbulence</a:t>
            </a:r>
          </a:p>
          <a:p>
            <a:pPr>
              <a:lnSpc>
                <a:spcPct val="150000"/>
              </a:lnSpc>
              <a:buFont typeface="Wingdings" panose="05000000000000000000" pitchFamily="2" charset="2"/>
              <a:buChar char="§"/>
            </a:pPr>
            <a:r>
              <a:rPr lang="en-GB" sz="2000" dirty="0" smtClean="0"/>
              <a:t>External explosion</a:t>
            </a:r>
          </a:p>
          <a:p>
            <a:pPr>
              <a:buFont typeface="Wingdings" panose="05000000000000000000" pitchFamily="2" charset="2"/>
              <a:buChar char="Ø"/>
            </a:pPr>
            <a:endParaRPr lang="en-GB" sz="2000" dirty="0" smtClean="0"/>
          </a:p>
          <a:p>
            <a:pPr marL="0" indent="0">
              <a:buNone/>
            </a:pPr>
            <a:r>
              <a:rPr lang="en-GB" sz="1100" i="1" dirty="0" smtClean="0"/>
              <a:t> </a:t>
            </a:r>
            <a:r>
              <a:rPr lang="en-GB" sz="1100" i="1" dirty="0" err="1" smtClean="0"/>
              <a:t>McCANN</a:t>
            </a:r>
            <a:r>
              <a:rPr lang="en-GB" sz="1100" i="1" dirty="0"/>
              <a:t>, P. J., THOMAS, G. O., and EDWARDS, D. </a:t>
            </a:r>
            <a:r>
              <a:rPr lang="en-GB" sz="1100" i="1" dirty="0" smtClean="0"/>
              <a:t>H. (1985) Geodynamics </a:t>
            </a:r>
            <a:r>
              <a:rPr lang="en-GB" sz="1100" i="1" dirty="0"/>
              <a:t>of Vented explosions Part I: Experimental studies, Combustion and Flame,  59 : </a:t>
            </a:r>
            <a:r>
              <a:rPr lang="en-GB" sz="1100" i="1" dirty="0" smtClean="0"/>
              <a:t>233-250.</a:t>
            </a:r>
            <a:endParaRPr lang="en-GB" sz="1100" i="1" dirty="0"/>
          </a:p>
          <a:p>
            <a:pPr marL="0" indent="0">
              <a:buNone/>
            </a:pPr>
            <a:endParaRPr lang="en-GB" sz="2000" dirty="0" smtClean="0"/>
          </a:p>
          <a:p>
            <a:pPr marL="0" indent="0">
              <a:buNone/>
            </a:pPr>
            <a:endParaRPr lang="en-GB" sz="2000" dirty="0"/>
          </a:p>
        </p:txBody>
      </p:sp>
      <p:pic>
        <p:nvPicPr>
          <p:cNvPr id="4" name="Picture 5"/>
          <p:cNvPicPr>
            <a:picLocks noChangeAspect="1" noChangeArrowheads="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l="8152" t="15811"/>
          <a:stretch/>
        </p:blipFill>
        <p:spPr bwMode="auto">
          <a:xfrm rot="3051870">
            <a:off x="6107954" y="1310223"/>
            <a:ext cx="2105106" cy="224982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5"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623638" y="1541304"/>
            <a:ext cx="2246568" cy="276706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8" name="Picture 7"/>
          <p:cNvPicPr>
            <a:picLocks noChangeAspect="1"/>
          </p:cNvPicPr>
          <p:nvPr/>
        </p:nvPicPr>
        <p:blipFill rotWithShape="1">
          <a:blip r:embed="rId4" cstate="print">
            <a:extLst>
              <a:ext uri="{28A0092B-C50C-407E-A947-70E740481C1C}">
                <a14:useLocalDpi xmlns:a14="http://schemas.microsoft.com/office/drawing/2010/main" xmlns="" val="0"/>
              </a:ext>
            </a:extLst>
          </a:blip>
          <a:srcRect l="6688" t="10100" r="8263" b="42650"/>
          <a:stretch/>
        </p:blipFill>
        <p:spPr>
          <a:xfrm>
            <a:off x="4537213" y="1969354"/>
            <a:ext cx="4057610" cy="1690671"/>
          </a:xfrm>
          <a:prstGeom prst="rect">
            <a:avLst/>
          </a:prstGeom>
        </p:spPr>
      </p:pic>
      <p:sp>
        <p:nvSpPr>
          <p:cNvPr id="9" name="Up Arrow 8"/>
          <p:cNvSpPr/>
          <p:nvPr/>
        </p:nvSpPr>
        <p:spPr>
          <a:xfrm>
            <a:off x="5057566" y="2706732"/>
            <a:ext cx="45719" cy="215914"/>
          </a:xfrm>
          <a:prstGeom prst="up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xmlns="" val="1259647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4"/>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5"/>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nodeType="clickEffect">
                                  <p:stCondLst>
                                    <p:cond delay="0"/>
                                  </p:stCondLst>
                                  <p:childTnLst>
                                    <p:set>
                                      <p:cBhvr>
                                        <p:cTn id="26" dur="1" fill="hold">
                                          <p:stCondLst>
                                            <p:cond delay="0"/>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467544" y="44624"/>
            <a:ext cx="8229600" cy="1012974"/>
          </a:xfrm>
        </p:spPr>
        <p:txBody>
          <a:bodyPr/>
          <a:lstStyle/>
          <a:p>
            <a:pPr eaLnBrk="1" hangingPunct="1"/>
            <a:r>
              <a:rPr lang="en-US" altLang="en-US" sz="3600" u="sng" dirty="0" smtClean="0">
                <a:solidFill>
                  <a:srgbClr val="0070C0"/>
                </a:solidFill>
              </a:rPr>
              <a:t>Flame wrinkling factor</a:t>
            </a:r>
          </a:p>
        </p:txBody>
      </p:sp>
      <p:sp>
        <p:nvSpPr>
          <p:cNvPr id="8195" name="Content Placeholder 2"/>
          <p:cNvSpPr>
            <a:spLocks noGrp="1"/>
          </p:cNvSpPr>
          <p:nvPr>
            <p:ph idx="1"/>
          </p:nvPr>
        </p:nvSpPr>
        <p:spPr>
          <a:xfrm>
            <a:off x="251520" y="995586"/>
            <a:ext cx="8496944" cy="4737670"/>
          </a:xfrm>
        </p:spPr>
        <p:txBody>
          <a:bodyPr/>
          <a:lstStyle/>
          <a:p>
            <a:pPr algn="just" eaLnBrk="1" hangingPunct="1">
              <a:lnSpc>
                <a:spcPct val="150000"/>
              </a:lnSpc>
            </a:pPr>
            <a:r>
              <a:rPr lang="en-GB" altLang="en-US" sz="2000" dirty="0" smtClean="0"/>
              <a:t>The closure for the sub-grid wrinkling       is provided considering the flame instabilities into three components, (Bauwens, C. R (2011)a),</a:t>
            </a:r>
          </a:p>
          <a:p>
            <a:pPr algn="just" eaLnBrk="1" hangingPunct="1">
              <a:lnSpc>
                <a:spcPct val="150000"/>
              </a:lnSpc>
              <a:buFont typeface="Wingdings" pitchFamily="2" charset="2"/>
              <a:buNone/>
            </a:pPr>
            <a:r>
              <a:rPr lang="en-GB" altLang="en-US" sz="2000" dirty="0" smtClean="0"/>
              <a:t>                                                                                ---------- (2)</a:t>
            </a:r>
          </a:p>
          <a:p>
            <a:pPr algn="just" eaLnBrk="1" hangingPunct="1">
              <a:lnSpc>
                <a:spcPct val="150000"/>
              </a:lnSpc>
              <a:buFont typeface="Wingdings" pitchFamily="2" charset="2"/>
              <a:buNone/>
            </a:pPr>
            <a:r>
              <a:rPr lang="en-GB" altLang="en-US" sz="2000" dirty="0" smtClean="0"/>
              <a:t>      w</a:t>
            </a:r>
            <a:r>
              <a:rPr lang="en-US" altLang="en-US" sz="2000" dirty="0" smtClean="0"/>
              <a:t>here,    corresponds to the surface wrinkling factor due to turbulence</a:t>
            </a:r>
            <a:r>
              <a:rPr lang="en-US" altLang="en-US" sz="2000" dirty="0"/>
              <a:t>,</a:t>
            </a:r>
            <a:endParaRPr lang="en-US" altLang="en-US" sz="2000" dirty="0" smtClean="0"/>
          </a:p>
          <a:p>
            <a:pPr algn="just" eaLnBrk="1" hangingPunct="1">
              <a:lnSpc>
                <a:spcPct val="150000"/>
              </a:lnSpc>
              <a:buFont typeface="Wingdings" pitchFamily="2" charset="2"/>
              <a:buNone/>
            </a:pPr>
            <a:r>
              <a:rPr lang="en-US" altLang="en-US" sz="2000" dirty="0" smtClean="0"/>
              <a:t>                is surface wrinkling factor due to the </a:t>
            </a:r>
            <a:r>
              <a:rPr lang="en-US" altLang="en-US" sz="2000" dirty="0" err="1" smtClean="0"/>
              <a:t>Darrieus</a:t>
            </a:r>
            <a:r>
              <a:rPr lang="en-US" altLang="en-US" sz="2000" dirty="0" smtClean="0"/>
              <a:t>-Landau flame instability, </a:t>
            </a:r>
          </a:p>
          <a:p>
            <a:pPr algn="just" eaLnBrk="1" hangingPunct="1">
              <a:lnSpc>
                <a:spcPct val="150000"/>
              </a:lnSpc>
              <a:buFont typeface="Wingdings" pitchFamily="2" charset="2"/>
              <a:buNone/>
            </a:pPr>
            <a:r>
              <a:rPr lang="en-US" altLang="en-US" sz="2000" dirty="0" smtClean="0"/>
              <a:t>                is the surface wrinkling factor due to the Rayleigh-Taylor instability.</a:t>
            </a:r>
          </a:p>
        </p:txBody>
      </p:sp>
      <p:graphicFrame>
        <p:nvGraphicFramePr>
          <p:cNvPr id="8197" name="Object 6"/>
          <p:cNvGraphicFramePr>
            <a:graphicFrameLocks noChangeAspect="1"/>
          </p:cNvGraphicFramePr>
          <p:nvPr>
            <p:extLst>
              <p:ext uri="{D42A27DB-BD31-4B8C-83A1-F6EECF244321}">
                <p14:modId xmlns:p14="http://schemas.microsoft.com/office/powerpoint/2010/main" xmlns="" val="3837452089"/>
              </p:ext>
            </p:extLst>
          </p:nvPr>
        </p:nvGraphicFramePr>
        <p:xfrm>
          <a:off x="5004048" y="1139602"/>
          <a:ext cx="534988" cy="331788"/>
        </p:xfrm>
        <a:graphic>
          <a:graphicData uri="http://schemas.openxmlformats.org/presentationml/2006/ole">
            <p:oleObj spid="_x0000_s26188" name="Equation" r:id="rId3" imgW="253780" imgH="203024" progId="Equation.DSMT4">
              <p:embed/>
            </p:oleObj>
          </a:graphicData>
        </a:graphic>
      </p:graphicFrame>
      <p:graphicFrame>
        <p:nvGraphicFramePr>
          <p:cNvPr id="8198" name="Object 7"/>
          <p:cNvGraphicFramePr>
            <a:graphicFrameLocks noChangeAspect="1"/>
          </p:cNvGraphicFramePr>
          <p:nvPr>
            <p:extLst>
              <p:ext uri="{D42A27DB-BD31-4B8C-83A1-F6EECF244321}">
                <p14:modId xmlns:p14="http://schemas.microsoft.com/office/powerpoint/2010/main" xmlns="" val="2528910778"/>
              </p:ext>
            </p:extLst>
          </p:nvPr>
        </p:nvGraphicFramePr>
        <p:xfrm>
          <a:off x="2419350" y="2060575"/>
          <a:ext cx="2870200" cy="457200"/>
        </p:xfrm>
        <a:graphic>
          <a:graphicData uri="http://schemas.openxmlformats.org/presentationml/2006/ole">
            <p:oleObj spid="_x0000_s26189" name="Equation" r:id="rId4" imgW="1117600" imgH="228600" progId="Equation.DSMT4">
              <p:embed/>
            </p:oleObj>
          </a:graphicData>
        </a:graphic>
      </p:graphicFrame>
      <p:graphicFrame>
        <p:nvGraphicFramePr>
          <p:cNvPr id="8199" name="Object 9"/>
          <p:cNvGraphicFramePr>
            <a:graphicFrameLocks noChangeAspect="1"/>
          </p:cNvGraphicFramePr>
          <p:nvPr>
            <p:extLst>
              <p:ext uri="{D42A27DB-BD31-4B8C-83A1-F6EECF244321}">
                <p14:modId xmlns:p14="http://schemas.microsoft.com/office/powerpoint/2010/main" xmlns="" val="440512315"/>
              </p:ext>
            </p:extLst>
          </p:nvPr>
        </p:nvGraphicFramePr>
        <p:xfrm>
          <a:off x="755576" y="4509120"/>
          <a:ext cx="561975" cy="374650"/>
        </p:xfrm>
        <a:graphic>
          <a:graphicData uri="http://schemas.openxmlformats.org/presentationml/2006/ole">
            <p:oleObj spid="_x0000_s26190" name="Equation" r:id="rId5" imgW="266584" imgH="228501" progId="Equation.DSMT4">
              <p:embed/>
            </p:oleObj>
          </a:graphicData>
        </a:graphic>
      </p:graphicFrame>
      <p:graphicFrame>
        <p:nvGraphicFramePr>
          <p:cNvPr id="8200" name="Object 10"/>
          <p:cNvGraphicFramePr>
            <a:graphicFrameLocks noChangeAspect="1"/>
          </p:cNvGraphicFramePr>
          <p:nvPr>
            <p:extLst>
              <p:ext uri="{D42A27DB-BD31-4B8C-83A1-F6EECF244321}">
                <p14:modId xmlns:p14="http://schemas.microsoft.com/office/powerpoint/2010/main" xmlns="" val="2746046783"/>
              </p:ext>
            </p:extLst>
          </p:nvPr>
        </p:nvGraphicFramePr>
        <p:xfrm>
          <a:off x="755576" y="3573016"/>
          <a:ext cx="561975" cy="374650"/>
        </p:xfrm>
        <a:graphic>
          <a:graphicData uri="http://schemas.openxmlformats.org/presentationml/2006/ole">
            <p:oleObj spid="_x0000_s26191" name="Equation" r:id="rId6" imgW="266584" imgH="228501" progId="Equation.DSMT4">
              <p:embed/>
            </p:oleObj>
          </a:graphicData>
        </a:graphic>
      </p:graphicFrame>
      <p:graphicFrame>
        <p:nvGraphicFramePr>
          <p:cNvPr id="8201" name="Object 11"/>
          <p:cNvGraphicFramePr>
            <a:graphicFrameLocks noChangeAspect="1"/>
          </p:cNvGraphicFramePr>
          <p:nvPr>
            <p:extLst>
              <p:ext uri="{D42A27DB-BD31-4B8C-83A1-F6EECF244321}">
                <p14:modId xmlns:p14="http://schemas.microsoft.com/office/powerpoint/2010/main" xmlns="" val="2060578940"/>
              </p:ext>
            </p:extLst>
          </p:nvPr>
        </p:nvGraphicFramePr>
        <p:xfrm>
          <a:off x="1665288" y="2636838"/>
          <a:ext cx="428625" cy="374650"/>
        </p:xfrm>
        <a:graphic>
          <a:graphicData uri="http://schemas.openxmlformats.org/presentationml/2006/ole">
            <p:oleObj spid="_x0000_s26192" name="Equation" r:id="rId7" imgW="203112" imgH="228501" progId="Equation.DSMT4">
              <p:embed/>
            </p:oleObj>
          </a:graphicData>
        </a:graphic>
      </p:graphicFrame>
      <p:sp>
        <p:nvSpPr>
          <p:cNvPr id="9" name="Rectangle 8"/>
          <p:cNvSpPr/>
          <p:nvPr/>
        </p:nvSpPr>
        <p:spPr>
          <a:xfrm>
            <a:off x="458756" y="5301208"/>
            <a:ext cx="8136904" cy="568810"/>
          </a:xfrm>
          <a:prstGeom prst="rect">
            <a:avLst/>
          </a:prstGeom>
        </p:spPr>
        <p:txBody>
          <a:bodyPr wrap="square">
            <a:spAutoFit/>
          </a:bodyPr>
          <a:lstStyle/>
          <a:p>
            <a:pPr algn="just" eaLnBrk="1" hangingPunct="1">
              <a:lnSpc>
                <a:spcPct val="150000"/>
              </a:lnSpc>
              <a:defRPr/>
            </a:pPr>
            <a:r>
              <a:rPr lang="en-GB" sz="1100" i="1" dirty="0">
                <a:solidFill>
                  <a:schemeClr val="accent2">
                    <a:lumMod val="50000"/>
                  </a:schemeClr>
                </a:solidFill>
              </a:rPr>
              <a:t>BAUWENS, C. R., CHAFFEE, J. &amp; DOROFEEV, S. B. </a:t>
            </a:r>
            <a:r>
              <a:rPr lang="en-GB" sz="1100" i="1" dirty="0" smtClean="0">
                <a:solidFill>
                  <a:schemeClr val="accent2">
                    <a:lumMod val="50000"/>
                  </a:schemeClr>
                </a:solidFill>
              </a:rPr>
              <a:t>(2011a) Vented </a:t>
            </a:r>
            <a:r>
              <a:rPr lang="en-GB" sz="1100" i="1" dirty="0">
                <a:solidFill>
                  <a:schemeClr val="accent2">
                    <a:lumMod val="50000"/>
                  </a:schemeClr>
                </a:solidFill>
              </a:rPr>
              <a:t>explosion overpressures from combustion of hydrogen and hydrocarbon mixtures. International Journal of Hydrogen Energy, 36</a:t>
            </a:r>
            <a:r>
              <a:rPr lang="en-GB" sz="1100" b="1" i="1" dirty="0">
                <a:solidFill>
                  <a:schemeClr val="accent2">
                    <a:lumMod val="50000"/>
                  </a:schemeClr>
                </a:solidFill>
              </a:rPr>
              <a:t>,</a:t>
            </a:r>
            <a:r>
              <a:rPr lang="en-GB" sz="1100" i="1" dirty="0">
                <a:solidFill>
                  <a:schemeClr val="accent2">
                    <a:lumMod val="50000"/>
                  </a:schemeClr>
                </a:solidFill>
              </a:rPr>
              <a:t> 2329-2336. </a:t>
            </a:r>
          </a:p>
        </p:txBody>
      </p:sp>
    </p:spTree>
    <p:extLst>
      <p:ext uri="{BB962C8B-B14F-4D97-AF65-F5344CB8AC3E}">
        <p14:creationId xmlns:p14="http://schemas.microsoft.com/office/powerpoint/2010/main" xmlns="" val="133450179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57200" y="28575"/>
            <a:ext cx="8229600" cy="959024"/>
          </a:xfrm>
        </p:spPr>
        <p:txBody>
          <a:bodyPr/>
          <a:lstStyle/>
          <a:p>
            <a:pPr eaLnBrk="1" hangingPunct="1"/>
            <a:r>
              <a:rPr lang="en-US" altLang="en-US" sz="3600" u="sng" dirty="0" smtClean="0">
                <a:solidFill>
                  <a:srgbClr val="0070C0"/>
                </a:solidFill>
              </a:rPr>
              <a:t>Flame wrinkling due to turbulence</a:t>
            </a:r>
          </a:p>
        </p:txBody>
      </p:sp>
      <p:sp>
        <p:nvSpPr>
          <p:cNvPr id="9219" name="Rectangle 3"/>
          <p:cNvSpPr>
            <a:spLocks noGrp="1" noChangeArrowheads="1"/>
          </p:cNvSpPr>
          <p:nvPr>
            <p:ph type="body" idx="1"/>
          </p:nvPr>
        </p:nvSpPr>
        <p:spPr>
          <a:xfrm>
            <a:off x="381000" y="980728"/>
            <a:ext cx="8534400" cy="5105400"/>
          </a:xfrm>
        </p:spPr>
        <p:txBody>
          <a:bodyPr/>
          <a:lstStyle/>
          <a:p>
            <a:pPr algn="just" eaLnBrk="1" hangingPunct="1"/>
            <a:r>
              <a:rPr lang="en-US" altLang="en-US" sz="2000" dirty="0" smtClean="0"/>
              <a:t>The surface wrinkling factor due to turbulence      is modelled as transport equation*</a:t>
            </a:r>
          </a:p>
          <a:p>
            <a:pPr algn="just" eaLnBrk="1" hangingPunct="1">
              <a:buFont typeface="Wingdings" pitchFamily="2" charset="2"/>
              <a:buNone/>
            </a:pPr>
            <a:r>
              <a:rPr lang="en-US" altLang="en-US" sz="2000" dirty="0" smtClean="0"/>
              <a:t>                                                                                                  </a:t>
            </a:r>
          </a:p>
          <a:p>
            <a:pPr algn="just" eaLnBrk="1" hangingPunct="1">
              <a:buFont typeface="Wingdings" pitchFamily="2" charset="2"/>
              <a:buNone/>
            </a:pPr>
            <a:r>
              <a:rPr lang="en-US" altLang="en-US" sz="2000" dirty="0" smtClean="0"/>
              <a:t>                                                                                                               ---(3)</a:t>
            </a:r>
          </a:p>
          <a:p>
            <a:pPr algn="just" eaLnBrk="1" hangingPunct="1">
              <a:buFont typeface="Wingdings" pitchFamily="2" charset="2"/>
              <a:buNone/>
            </a:pPr>
            <a:endParaRPr lang="en-US" altLang="en-US" sz="1400" dirty="0" smtClean="0"/>
          </a:p>
          <a:p>
            <a:pPr algn="just" eaLnBrk="1" hangingPunct="1">
              <a:buFont typeface="Wingdings" pitchFamily="2" charset="2"/>
              <a:buNone/>
            </a:pPr>
            <a:r>
              <a:rPr lang="en-GB" altLang="en-US" sz="2000" dirty="0" smtClean="0">
                <a:ea typeface="Times New Roman" pitchFamily="18" charset="0"/>
                <a:cs typeface="Arial" charset="0"/>
              </a:rPr>
              <a:t>    The modelling for the respective terms in above equation are given as,</a:t>
            </a:r>
          </a:p>
          <a:p>
            <a:pPr algn="just" eaLnBrk="1" hangingPunct="1">
              <a:buFont typeface="Wingdings" pitchFamily="2" charset="2"/>
              <a:buNone/>
            </a:pPr>
            <a:endParaRPr lang="en-GB" altLang="en-US" sz="2000" dirty="0" smtClean="0">
              <a:cs typeface="Arial" charset="0"/>
            </a:endParaRPr>
          </a:p>
          <a:p>
            <a:pPr algn="just" eaLnBrk="1" hangingPunct="1">
              <a:buFont typeface="Wingdings" pitchFamily="2" charset="2"/>
              <a:buNone/>
            </a:pPr>
            <a:r>
              <a:rPr lang="en-GB" altLang="en-US" sz="2000" dirty="0" smtClean="0">
                <a:cs typeface="Arial" charset="0"/>
              </a:rPr>
              <a:t>                                    and                                  </a:t>
            </a:r>
            <a:r>
              <a:rPr lang="en-GB" altLang="en-US" sz="2000" dirty="0" smtClean="0"/>
              <a:t>resolved strain rates,</a:t>
            </a:r>
          </a:p>
          <a:p>
            <a:pPr algn="just" eaLnBrk="1" hangingPunct="1">
              <a:buFont typeface="Wingdings" pitchFamily="2" charset="2"/>
              <a:buNone/>
            </a:pPr>
            <a:endParaRPr lang="en-GB" altLang="en-US" sz="2000" dirty="0" smtClean="0"/>
          </a:p>
          <a:p>
            <a:pPr algn="just" eaLnBrk="1" hangingPunct="1">
              <a:buFont typeface="Wingdings" pitchFamily="2" charset="2"/>
              <a:buNone/>
            </a:pPr>
            <a:r>
              <a:rPr lang="en-GB" altLang="en-US" sz="2000" dirty="0" smtClean="0"/>
              <a:t>                          and                               are </a:t>
            </a:r>
            <a:r>
              <a:rPr lang="en-GB" altLang="en-US" sz="2000" dirty="0" err="1" smtClean="0"/>
              <a:t>subgrid</a:t>
            </a:r>
            <a:r>
              <a:rPr lang="en-GB" altLang="en-US" sz="2000" dirty="0" smtClean="0"/>
              <a:t> turbulence</a:t>
            </a:r>
          </a:p>
          <a:p>
            <a:pPr algn="just" eaLnBrk="1" hangingPunct="1">
              <a:buFont typeface="Wingdings" pitchFamily="2" charset="2"/>
              <a:buNone/>
            </a:pPr>
            <a:endParaRPr lang="en-GB" altLang="en-US" sz="2000" dirty="0" smtClean="0"/>
          </a:p>
          <a:p>
            <a:pPr algn="just" eaLnBrk="1" hangingPunct="1">
              <a:buFont typeface="Wingdings" pitchFamily="2" charset="2"/>
              <a:buNone/>
            </a:pPr>
            <a:r>
              <a:rPr lang="en-GB" altLang="en-US" sz="2000" dirty="0" smtClean="0"/>
              <a:t>    generation and removal rates  with                                          ,</a:t>
            </a:r>
            <a:r>
              <a:rPr lang="en-US" altLang="en-US" sz="2000" dirty="0" smtClean="0"/>
              <a:t>           </a:t>
            </a:r>
          </a:p>
        </p:txBody>
      </p:sp>
      <p:sp>
        <p:nvSpPr>
          <p:cNvPr id="9220" name="Rectangle 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endParaRPr lang="en-US" altLang="en-US"/>
          </a:p>
        </p:txBody>
      </p:sp>
      <p:graphicFrame>
        <p:nvGraphicFramePr>
          <p:cNvPr id="9221" name="Object 4"/>
          <p:cNvGraphicFramePr>
            <a:graphicFrameLocks noChangeAspect="1"/>
          </p:cNvGraphicFramePr>
          <p:nvPr>
            <p:extLst>
              <p:ext uri="{D42A27DB-BD31-4B8C-83A1-F6EECF244321}">
                <p14:modId xmlns:p14="http://schemas.microsoft.com/office/powerpoint/2010/main" xmlns="" val="1192065695"/>
              </p:ext>
            </p:extLst>
          </p:nvPr>
        </p:nvGraphicFramePr>
        <p:xfrm>
          <a:off x="636588" y="1849438"/>
          <a:ext cx="7385050" cy="619125"/>
        </p:xfrm>
        <a:graphic>
          <a:graphicData uri="http://schemas.openxmlformats.org/presentationml/2006/ole">
            <p:oleObj spid="_x0000_s25566" name="Equation" r:id="rId3" imgW="3924300" imgH="431800" progId="Equation.DSMT4">
              <p:embed/>
            </p:oleObj>
          </a:graphicData>
        </a:graphic>
      </p:graphicFrame>
      <p:graphicFrame>
        <p:nvGraphicFramePr>
          <p:cNvPr id="9222" name="Object 11"/>
          <p:cNvGraphicFramePr>
            <a:graphicFrameLocks noChangeAspect="1"/>
          </p:cNvGraphicFramePr>
          <p:nvPr>
            <p:extLst>
              <p:ext uri="{D42A27DB-BD31-4B8C-83A1-F6EECF244321}">
                <p14:modId xmlns:p14="http://schemas.microsoft.com/office/powerpoint/2010/main" xmlns="" val="2902518382"/>
              </p:ext>
            </p:extLst>
          </p:nvPr>
        </p:nvGraphicFramePr>
        <p:xfrm>
          <a:off x="827584" y="3284985"/>
          <a:ext cx="1909192" cy="530842"/>
        </p:xfrm>
        <a:graphic>
          <a:graphicData uri="http://schemas.openxmlformats.org/presentationml/2006/ole">
            <p:oleObj spid="_x0000_s25567" name="Equation" r:id="rId4" imgW="1193800" imgH="393700" progId="Equation.DSMT4">
              <p:embed/>
            </p:oleObj>
          </a:graphicData>
        </a:graphic>
      </p:graphicFrame>
      <p:graphicFrame>
        <p:nvGraphicFramePr>
          <p:cNvPr id="9223" name="Object 10"/>
          <p:cNvGraphicFramePr>
            <a:graphicFrameLocks noChangeAspect="1"/>
          </p:cNvGraphicFramePr>
          <p:nvPr>
            <p:extLst>
              <p:ext uri="{D42A27DB-BD31-4B8C-83A1-F6EECF244321}">
                <p14:modId xmlns:p14="http://schemas.microsoft.com/office/powerpoint/2010/main" xmlns="" val="104881965"/>
              </p:ext>
            </p:extLst>
          </p:nvPr>
        </p:nvGraphicFramePr>
        <p:xfrm>
          <a:off x="3527884" y="3284984"/>
          <a:ext cx="2088232" cy="570734"/>
        </p:xfrm>
        <a:graphic>
          <a:graphicData uri="http://schemas.openxmlformats.org/presentationml/2006/ole">
            <p:oleObj spid="_x0000_s25568" name="Equation" r:id="rId5" imgW="1218671" imgH="393529" progId="Equation.DSMT4">
              <p:embed/>
            </p:oleObj>
          </a:graphicData>
        </a:graphic>
      </p:graphicFrame>
      <p:graphicFrame>
        <p:nvGraphicFramePr>
          <p:cNvPr id="9224" name="Object 9"/>
          <p:cNvGraphicFramePr>
            <a:graphicFrameLocks noChangeAspect="1"/>
          </p:cNvGraphicFramePr>
          <p:nvPr>
            <p:extLst>
              <p:ext uri="{D42A27DB-BD31-4B8C-83A1-F6EECF244321}">
                <p14:modId xmlns:p14="http://schemas.microsoft.com/office/powerpoint/2010/main" xmlns="" val="2950081617"/>
              </p:ext>
            </p:extLst>
          </p:nvPr>
        </p:nvGraphicFramePr>
        <p:xfrm>
          <a:off x="762000" y="4005064"/>
          <a:ext cx="1371600" cy="647700"/>
        </p:xfrm>
        <a:graphic>
          <a:graphicData uri="http://schemas.openxmlformats.org/presentationml/2006/ole">
            <p:oleObj spid="_x0000_s25569" name="Equation" r:id="rId6" imgW="863225" imgH="469696" progId="Equation.DSMT4">
              <p:embed/>
            </p:oleObj>
          </a:graphicData>
        </a:graphic>
      </p:graphicFrame>
      <p:graphicFrame>
        <p:nvGraphicFramePr>
          <p:cNvPr id="9225" name="Object 8"/>
          <p:cNvGraphicFramePr>
            <a:graphicFrameLocks noChangeAspect="1"/>
          </p:cNvGraphicFramePr>
          <p:nvPr>
            <p:extLst>
              <p:ext uri="{D42A27DB-BD31-4B8C-83A1-F6EECF244321}">
                <p14:modId xmlns:p14="http://schemas.microsoft.com/office/powerpoint/2010/main" xmlns="" val="3987620798"/>
              </p:ext>
            </p:extLst>
          </p:nvPr>
        </p:nvGraphicFramePr>
        <p:xfrm>
          <a:off x="2843808" y="3934570"/>
          <a:ext cx="1872208" cy="776966"/>
        </p:xfrm>
        <a:graphic>
          <a:graphicData uri="http://schemas.openxmlformats.org/presentationml/2006/ole">
            <p:oleObj spid="_x0000_s25570" name="Equation" r:id="rId7" imgW="1079500" imgH="508000" progId="Equation.DSMT4">
              <p:embed/>
            </p:oleObj>
          </a:graphicData>
        </a:graphic>
      </p:graphicFrame>
      <p:graphicFrame>
        <p:nvGraphicFramePr>
          <p:cNvPr id="9226" name="Object 7"/>
          <p:cNvGraphicFramePr>
            <a:graphicFrameLocks noChangeAspect="1"/>
          </p:cNvGraphicFramePr>
          <p:nvPr>
            <p:extLst>
              <p:ext uri="{D42A27DB-BD31-4B8C-83A1-F6EECF244321}">
                <p14:modId xmlns:p14="http://schemas.microsoft.com/office/powerpoint/2010/main" xmlns="" val="278485444"/>
              </p:ext>
            </p:extLst>
          </p:nvPr>
        </p:nvGraphicFramePr>
        <p:xfrm>
          <a:off x="7740352" y="4869160"/>
          <a:ext cx="529525" cy="372045"/>
        </p:xfrm>
        <a:graphic>
          <a:graphicData uri="http://schemas.openxmlformats.org/presentationml/2006/ole">
            <p:oleObj spid="_x0000_s25571" name="Equation" r:id="rId8" imgW="266469" imgH="253780" progId="Equation.DSMT4">
              <p:embed/>
            </p:oleObj>
          </a:graphicData>
        </a:graphic>
      </p:graphicFrame>
      <p:graphicFrame>
        <p:nvGraphicFramePr>
          <p:cNvPr id="9227" name="Object 6"/>
          <p:cNvGraphicFramePr>
            <a:graphicFrameLocks noChangeAspect="1"/>
          </p:cNvGraphicFramePr>
          <p:nvPr>
            <p:extLst>
              <p:ext uri="{D42A27DB-BD31-4B8C-83A1-F6EECF244321}">
                <p14:modId xmlns:p14="http://schemas.microsoft.com/office/powerpoint/2010/main" xmlns="" val="3241670565"/>
              </p:ext>
            </p:extLst>
          </p:nvPr>
        </p:nvGraphicFramePr>
        <p:xfrm>
          <a:off x="4860032" y="4869160"/>
          <a:ext cx="2520280" cy="424965"/>
        </p:xfrm>
        <a:graphic>
          <a:graphicData uri="http://schemas.openxmlformats.org/presentationml/2006/ole">
            <p:oleObj spid="_x0000_s25572" name="Equation" r:id="rId9" imgW="1562100" imgH="266700" progId="Equation.DSMT4">
              <p:embed/>
            </p:oleObj>
          </a:graphicData>
        </a:graphic>
      </p:graphicFrame>
      <p:sp>
        <p:nvSpPr>
          <p:cNvPr id="9230" name="Rectangle 19"/>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endParaRPr lang="en-US" altLang="en-US"/>
          </a:p>
        </p:txBody>
      </p:sp>
      <p:graphicFrame>
        <p:nvGraphicFramePr>
          <p:cNvPr id="9231" name="Object 20"/>
          <p:cNvGraphicFramePr>
            <a:graphicFrameLocks noChangeAspect="1"/>
          </p:cNvGraphicFramePr>
          <p:nvPr>
            <p:extLst>
              <p:ext uri="{D42A27DB-BD31-4B8C-83A1-F6EECF244321}">
                <p14:modId xmlns:p14="http://schemas.microsoft.com/office/powerpoint/2010/main" xmlns="" val="3958928149"/>
              </p:ext>
            </p:extLst>
          </p:nvPr>
        </p:nvGraphicFramePr>
        <p:xfrm>
          <a:off x="6404322" y="980728"/>
          <a:ext cx="615950" cy="374650"/>
        </p:xfrm>
        <a:graphic>
          <a:graphicData uri="http://schemas.openxmlformats.org/presentationml/2006/ole">
            <p:oleObj spid="_x0000_s25573" name="Equation" r:id="rId10" imgW="291973" imgH="228501" progId="Equation.DSMT4">
              <p:embed/>
            </p:oleObj>
          </a:graphicData>
        </a:graphic>
      </p:graphicFrame>
      <p:sp>
        <p:nvSpPr>
          <p:cNvPr id="2" name="Rectangle 1"/>
          <p:cNvSpPr/>
          <p:nvPr/>
        </p:nvSpPr>
        <p:spPr>
          <a:xfrm>
            <a:off x="467544" y="5301208"/>
            <a:ext cx="8424936" cy="600164"/>
          </a:xfrm>
          <a:prstGeom prst="rect">
            <a:avLst/>
          </a:prstGeom>
        </p:spPr>
        <p:txBody>
          <a:bodyPr wrap="square">
            <a:spAutoFit/>
          </a:bodyPr>
          <a:lstStyle/>
          <a:p>
            <a:pPr algn="just" eaLnBrk="1" hangingPunct="1">
              <a:lnSpc>
                <a:spcPct val="150000"/>
              </a:lnSpc>
              <a:buNone/>
            </a:pPr>
            <a:r>
              <a:rPr lang="en-GB" sz="1100" i="1" dirty="0" smtClean="0"/>
              <a:t>* WELLER</a:t>
            </a:r>
            <a:r>
              <a:rPr lang="en-GB" sz="1100" i="1" dirty="0"/>
              <a:t>, H. G., TABOR, G., GOSMAN, A. D. &amp; FUREBY, C.  (1988) Application of a flame-wrinkling les combustion model to a turbulent mixing layer. </a:t>
            </a:r>
            <a:r>
              <a:rPr lang="en-GB" sz="1100" i="1" dirty="0" err="1"/>
              <a:t>Symp</a:t>
            </a:r>
            <a:r>
              <a:rPr lang="en-GB" sz="1100" i="1" dirty="0"/>
              <a:t>. (Int.) on Combustion, 27</a:t>
            </a:r>
            <a:r>
              <a:rPr lang="en-GB" sz="1100" b="1" i="1" dirty="0"/>
              <a:t>,</a:t>
            </a:r>
            <a:r>
              <a:rPr lang="en-GB" sz="1100" i="1" dirty="0"/>
              <a:t> 899-907.</a:t>
            </a:r>
          </a:p>
        </p:txBody>
      </p:sp>
    </p:spTree>
    <p:extLst>
      <p:ext uri="{BB962C8B-B14F-4D97-AF65-F5344CB8AC3E}">
        <p14:creationId xmlns:p14="http://schemas.microsoft.com/office/powerpoint/2010/main" xmlns="" val="859817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467544" y="200776"/>
            <a:ext cx="8229600" cy="1026368"/>
          </a:xfrm>
        </p:spPr>
        <p:txBody>
          <a:bodyPr/>
          <a:lstStyle/>
          <a:p>
            <a:pPr eaLnBrk="1" hangingPunct="1"/>
            <a:r>
              <a:rPr lang="en-US" altLang="en-US" sz="3600" u="sng" dirty="0">
                <a:solidFill>
                  <a:srgbClr val="0070C0"/>
                </a:solidFill>
              </a:rPr>
              <a:t>Darrieus-Landau  flame instability</a:t>
            </a:r>
            <a:endParaRPr lang="en-US" altLang="en-US" sz="3600" u="sng" dirty="0" smtClean="0">
              <a:solidFill>
                <a:srgbClr val="0070C0"/>
              </a:solidFill>
            </a:endParaRPr>
          </a:p>
        </p:txBody>
      </p:sp>
      <p:sp>
        <p:nvSpPr>
          <p:cNvPr id="10243" name="Content Placeholder 2"/>
          <p:cNvSpPr>
            <a:spLocks noGrp="1"/>
          </p:cNvSpPr>
          <p:nvPr>
            <p:ph idx="1"/>
          </p:nvPr>
        </p:nvSpPr>
        <p:spPr>
          <a:xfrm>
            <a:off x="367970" y="1268760"/>
            <a:ext cx="8305800" cy="4464496"/>
          </a:xfrm>
        </p:spPr>
        <p:txBody>
          <a:bodyPr/>
          <a:lstStyle/>
          <a:p>
            <a:pPr eaLnBrk="1" hangingPunct="1">
              <a:lnSpc>
                <a:spcPct val="150000"/>
              </a:lnSpc>
            </a:pPr>
            <a:r>
              <a:rPr lang="en-US" altLang="en-US" sz="2000" dirty="0" smtClean="0"/>
              <a:t>The surface wrinkling factor due to the Darrieus-Landau  flame instability            is modelled as  (</a:t>
            </a:r>
            <a:r>
              <a:rPr lang="en-GB" altLang="en-US" sz="2000" dirty="0" smtClean="0"/>
              <a:t>Bauwens, C. R (2011)),</a:t>
            </a:r>
            <a:endParaRPr lang="en-US" altLang="en-US" sz="2000" dirty="0" smtClean="0"/>
          </a:p>
          <a:p>
            <a:pPr eaLnBrk="1" hangingPunct="1">
              <a:lnSpc>
                <a:spcPct val="150000"/>
              </a:lnSpc>
            </a:pPr>
            <a:endParaRPr lang="en-US" altLang="en-US" sz="2000" dirty="0" smtClean="0"/>
          </a:p>
          <a:p>
            <a:pPr eaLnBrk="1" hangingPunct="1">
              <a:lnSpc>
                <a:spcPct val="150000"/>
              </a:lnSpc>
              <a:buFont typeface="Wingdings" pitchFamily="2" charset="2"/>
              <a:buNone/>
            </a:pPr>
            <a:r>
              <a:rPr lang="en-US" altLang="en-US" sz="2000" dirty="0" smtClean="0"/>
              <a:t>                                                                                 ---------- </a:t>
            </a:r>
            <a:r>
              <a:rPr lang="en-US" altLang="en-US" sz="2000" dirty="0"/>
              <a:t>(4)       </a:t>
            </a:r>
            <a:endParaRPr lang="en-US" altLang="en-US" sz="2000" dirty="0" smtClean="0"/>
          </a:p>
          <a:p>
            <a:pPr eaLnBrk="1" hangingPunct="1">
              <a:lnSpc>
                <a:spcPct val="150000"/>
              </a:lnSpc>
              <a:buFont typeface="Wingdings" pitchFamily="2" charset="2"/>
              <a:buNone/>
            </a:pPr>
            <a:r>
              <a:rPr lang="en-US" altLang="en-US" sz="2000" dirty="0"/>
              <a:t> </a:t>
            </a:r>
            <a:r>
              <a:rPr lang="en-US" altLang="en-US" sz="2000" dirty="0" smtClean="0"/>
              <a:t>                                                                                    </a:t>
            </a:r>
          </a:p>
          <a:p>
            <a:pPr eaLnBrk="1" hangingPunct="1">
              <a:lnSpc>
                <a:spcPct val="150000"/>
              </a:lnSpc>
              <a:buFont typeface="Wingdings" pitchFamily="2" charset="2"/>
              <a:buNone/>
            </a:pPr>
            <a:r>
              <a:rPr lang="en-US" altLang="en-US" sz="2000" dirty="0"/>
              <a:t> </a:t>
            </a:r>
            <a:r>
              <a:rPr lang="en-US" altLang="en-US" sz="2000" dirty="0" smtClean="0"/>
              <a:t>  where,        is cutoff wavelength of unstable scale,         is  a coefficient to account for the uncertainty in       .</a:t>
            </a:r>
          </a:p>
          <a:p>
            <a:pPr eaLnBrk="1" hangingPunct="1"/>
            <a:endParaRPr lang="en-US" altLang="en-US" dirty="0" smtClean="0"/>
          </a:p>
          <a:p>
            <a:pPr marL="0" indent="0" eaLnBrk="1" hangingPunct="1">
              <a:buNone/>
            </a:pPr>
            <a:endParaRPr lang="en-US" altLang="en-US" dirty="0" smtClean="0"/>
          </a:p>
        </p:txBody>
      </p:sp>
      <p:graphicFrame>
        <p:nvGraphicFramePr>
          <p:cNvPr id="10244" name="Object 2"/>
          <p:cNvGraphicFramePr>
            <a:graphicFrameLocks noChangeAspect="1"/>
          </p:cNvGraphicFramePr>
          <p:nvPr>
            <p:extLst>
              <p:ext uri="{D42A27DB-BD31-4B8C-83A1-F6EECF244321}">
                <p14:modId xmlns:p14="http://schemas.microsoft.com/office/powerpoint/2010/main" xmlns="" val="902252520"/>
              </p:ext>
            </p:extLst>
          </p:nvPr>
        </p:nvGraphicFramePr>
        <p:xfrm>
          <a:off x="1824906" y="1868041"/>
          <a:ext cx="803275" cy="374650"/>
        </p:xfrm>
        <a:graphic>
          <a:graphicData uri="http://schemas.openxmlformats.org/presentationml/2006/ole">
            <p:oleObj spid="_x0000_s18215" name="Equation" r:id="rId3" imgW="381000" imgH="228600" progId="Equation.DSMT4">
              <p:embed/>
            </p:oleObj>
          </a:graphicData>
        </a:graphic>
      </p:graphicFrame>
      <p:graphicFrame>
        <p:nvGraphicFramePr>
          <p:cNvPr id="10245" name="Object 4"/>
          <p:cNvGraphicFramePr>
            <a:graphicFrameLocks noChangeAspect="1"/>
          </p:cNvGraphicFramePr>
          <p:nvPr>
            <p:extLst>
              <p:ext uri="{D42A27DB-BD31-4B8C-83A1-F6EECF244321}">
                <p14:modId xmlns:p14="http://schemas.microsoft.com/office/powerpoint/2010/main" xmlns="" val="2433390137"/>
              </p:ext>
            </p:extLst>
          </p:nvPr>
        </p:nvGraphicFramePr>
        <p:xfrm>
          <a:off x="2411760" y="2632264"/>
          <a:ext cx="3097064" cy="868744"/>
        </p:xfrm>
        <a:graphic>
          <a:graphicData uri="http://schemas.openxmlformats.org/presentationml/2006/ole">
            <p:oleObj spid="_x0000_s18216" name="Equation" r:id="rId4" imgW="1549400" imgH="558800" progId="Equation.DSMT4">
              <p:embed/>
            </p:oleObj>
          </a:graphicData>
        </a:graphic>
      </p:graphicFrame>
      <p:graphicFrame>
        <p:nvGraphicFramePr>
          <p:cNvPr id="10246" name="Object 5"/>
          <p:cNvGraphicFramePr>
            <a:graphicFrameLocks noChangeAspect="1"/>
          </p:cNvGraphicFramePr>
          <p:nvPr>
            <p:extLst>
              <p:ext uri="{D42A27DB-BD31-4B8C-83A1-F6EECF244321}">
                <p14:modId xmlns:p14="http://schemas.microsoft.com/office/powerpoint/2010/main" xmlns="" val="3494220475"/>
              </p:ext>
            </p:extLst>
          </p:nvPr>
        </p:nvGraphicFramePr>
        <p:xfrm>
          <a:off x="1547664" y="3953486"/>
          <a:ext cx="349250" cy="374650"/>
        </p:xfrm>
        <a:graphic>
          <a:graphicData uri="http://schemas.openxmlformats.org/presentationml/2006/ole">
            <p:oleObj spid="_x0000_s18217" name="Equation" r:id="rId5" imgW="165028" imgH="228501" progId="Equation.DSMT4">
              <p:embed/>
            </p:oleObj>
          </a:graphicData>
        </a:graphic>
      </p:graphicFrame>
      <p:graphicFrame>
        <p:nvGraphicFramePr>
          <p:cNvPr id="10247" name="Object 6"/>
          <p:cNvGraphicFramePr>
            <a:graphicFrameLocks noChangeAspect="1"/>
          </p:cNvGraphicFramePr>
          <p:nvPr>
            <p:extLst>
              <p:ext uri="{D42A27DB-BD31-4B8C-83A1-F6EECF244321}">
                <p14:modId xmlns:p14="http://schemas.microsoft.com/office/powerpoint/2010/main" xmlns="" val="1134726895"/>
              </p:ext>
            </p:extLst>
          </p:nvPr>
        </p:nvGraphicFramePr>
        <p:xfrm>
          <a:off x="6372200" y="3953486"/>
          <a:ext cx="374650" cy="374650"/>
        </p:xfrm>
        <a:graphic>
          <a:graphicData uri="http://schemas.openxmlformats.org/presentationml/2006/ole">
            <p:oleObj spid="_x0000_s18218" name="Equation" r:id="rId6" imgW="177646" imgH="228402" progId="Equation.DSMT4">
              <p:embed/>
            </p:oleObj>
          </a:graphicData>
        </a:graphic>
      </p:graphicFrame>
      <p:graphicFrame>
        <p:nvGraphicFramePr>
          <p:cNvPr id="10248" name="Object 7"/>
          <p:cNvGraphicFramePr>
            <a:graphicFrameLocks noChangeAspect="1"/>
          </p:cNvGraphicFramePr>
          <p:nvPr>
            <p:extLst>
              <p:ext uri="{D42A27DB-BD31-4B8C-83A1-F6EECF244321}">
                <p14:modId xmlns:p14="http://schemas.microsoft.com/office/powerpoint/2010/main" xmlns="" val="725520108"/>
              </p:ext>
            </p:extLst>
          </p:nvPr>
        </p:nvGraphicFramePr>
        <p:xfrm>
          <a:off x="4407719" y="4346717"/>
          <a:ext cx="349250" cy="374650"/>
        </p:xfrm>
        <a:graphic>
          <a:graphicData uri="http://schemas.openxmlformats.org/presentationml/2006/ole">
            <p:oleObj spid="_x0000_s18219" name="Equation" r:id="rId7" imgW="165028" imgH="228501" progId="Equation.DSMT4">
              <p:embed/>
            </p:oleObj>
          </a:graphicData>
        </a:graphic>
      </p:graphicFrame>
      <p:sp>
        <p:nvSpPr>
          <p:cNvPr id="9" name="Rectangle 8"/>
          <p:cNvSpPr/>
          <p:nvPr/>
        </p:nvSpPr>
        <p:spPr>
          <a:xfrm>
            <a:off x="452418" y="5428623"/>
            <a:ext cx="8136904" cy="346249"/>
          </a:xfrm>
          <a:prstGeom prst="rect">
            <a:avLst/>
          </a:prstGeom>
        </p:spPr>
        <p:txBody>
          <a:bodyPr wrap="square">
            <a:spAutoFit/>
          </a:bodyPr>
          <a:lstStyle/>
          <a:p>
            <a:pPr algn="just" eaLnBrk="1" hangingPunct="1">
              <a:lnSpc>
                <a:spcPct val="150000"/>
              </a:lnSpc>
              <a:defRPr/>
            </a:pPr>
            <a:r>
              <a:rPr lang="en-GB" sz="1100" dirty="0" smtClean="0">
                <a:solidFill>
                  <a:schemeClr val="accent2">
                    <a:lumMod val="50000"/>
                  </a:schemeClr>
                </a:solidFill>
              </a:rPr>
              <a:t>* BAUWENS</a:t>
            </a:r>
            <a:r>
              <a:rPr lang="en-GB" sz="1100" dirty="0">
                <a:solidFill>
                  <a:schemeClr val="accent2">
                    <a:lumMod val="50000"/>
                  </a:schemeClr>
                </a:solidFill>
              </a:rPr>
              <a:t>, C. R., </a:t>
            </a:r>
            <a:r>
              <a:rPr lang="en-GB" sz="1100" dirty="0" smtClean="0">
                <a:solidFill>
                  <a:schemeClr val="accent2">
                    <a:lumMod val="50000"/>
                  </a:schemeClr>
                </a:solidFill>
              </a:rPr>
              <a:t>CHAO, </a:t>
            </a:r>
            <a:r>
              <a:rPr lang="en-GB" sz="1100" dirty="0">
                <a:solidFill>
                  <a:schemeClr val="accent2">
                    <a:lumMod val="50000"/>
                  </a:schemeClr>
                </a:solidFill>
              </a:rPr>
              <a:t>J. &amp; DOROFEEV, S. B. </a:t>
            </a:r>
            <a:r>
              <a:rPr lang="en-GB" sz="1100" dirty="0" smtClean="0">
                <a:solidFill>
                  <a:schemeClr val="accent2">
                    <a:lumMod val="50000"/>
                  </a:schemeClr>
                </a:solidFill>
              </a:rPr>
              <a:t>(2011) Evaluation of a multi peak explosion vent sizing methodology </a:t>
            </a:r>
            <a:r>
              <a:rPr lang="en-GB" sz="1100" i="1" dirty="0" smtClean="0">
                <a:solidFill>
                  <a:schemeClr val="accent2">
                    <a:lumMod val="50000"/>
                  </a:schemeClr>
                </a:solidFill>
              </a:rPr>
              <a:t>. </a:t>
            </a:r>
            <a:endParaRPr lang="en-GB" sz="1100" i="1" dirty="0">
              <a:solidFill>
                <a:schemeClr val="accent2">
                  <a:lumMod val="50000"/>
                </a:schemeClr>
              </a:solidFill>
            </a:endParaRPr>
          </a:p>
        </p:txBody>
      </p:sp>
    </p:spTree>
    <p:extLst>
      <p:ext uri="{BB962C8B-B14F-4D97-AF65-F5344CB8AC3E}">
        <p14:creationId xmlns:p14="http://schemas.microsoft.com/office/powerpoint/2010/main" xmlns="" val="278184966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5303" y="231267"/>
            <a:ext cx="8229600" cy="922114"/>
          </a:xfrm>
        </p:spPr>
        <p:txBody>
          <a:bodyPr/>
          <a:lstStyle/>
          <a:p>
            <a:r>
              <a:rPr lang="en-GB" sz="3600" u="sng" dirty="0" smtClean="0">
                <a:solidFill>
                  <a:srgbClr val="0070C0"/>
                </a:solidFill>
              </a:rPr>
              <a:t>RT instability - Transport Eq.</a:t>
            </a:r>
            <a:endParaRPr lang="en-GB" sz="3600" u="sng" dirty="0">
              <a:solidFill>
                <a:srgbClr val="0070C0"/>
              </a:solidFill>
            </a:endParaRPr>
          </a:p>
        </p:txBody>
      </p:sp>
      <p:sp>
        <p:nvSpPr>
          <p:cNvPr id="3" name="Content Placeholder 2"/>
          <p:cNvSpPr>
            <a:spLocks noGrp="1"/>
          </p:cNvSpPr>
          <p:nvPr>
            <p:ph idx="1"/>
          </p:nvPr>
        </p:nvSpPr>
        <p:spPr>
          <a:xfrm>
            <a:off x="539552" y="1196752"/>
            <a:ext cx="8229600" cy="4857403"/>
          </a:xfrm>
        </p:spPr>
        <p:txBody>
          <a:bodyPr/>
          <a:lstStyle/>
          <a:p>
            <a:r>
              <a:rPr lang="en-US" altLang="en-US" sz="2000" dirty="0"/>
              <a:t>The surface wrinkling factor due to </a:t>
            </a:r>
            <a:r>
              <a:rPr lang="en-US" altLang="en-US" sz="2000" dirty="0" smtClean="0"/>
              <a:t>turbulence            is </a:t>
            </a:r>
            <a:r>
              <a:rPr lang="en-US" altLang="en-US" sz="2000" dirty="0"/>
              <a:t>modelled as transport equation </a:t>
            </a:r>
            <a:r>
              <a:rPr lang="en-US" altLang="en-US" sz="2000" dirty="0" smtClean="0"/>
              <a:t>*.</a:t>
            </a:r>
          </a:p>
          <a:p>
            <a:pPr marL="0" indent="0">
              <a:buNone/>
            </a:pPr>
            <a:endParaRPr lang="en-US" altLang="en-US" sz="2000" dirty="0"/>
          </a:p>
          <a:p>
            <a:pPr marL="0" indent="0">
              <a:buNone/>
            </a:pPr>
            <a:r>
              <a:rPr lang="en-US" altLang="en-US" sz="2000" dirty="0" smtClean="0"/>
              <a:t>           </a:t>
            </a:r>
            <a:endParaRPr lang="en-US" altLang="en-US" sz="2000" dirty="0"/>
          </a:p>
          <a:p>
            <a:pPr marL="0" indent="0">
              <a:buNone/>
            </a:pPr>
            <a:endParaRPr lang="en-GB" sz="2000" dirty="0" smtClean="0"/>
          </a:p>
          <a:p>
            <a:pPr marL="0" indent="0">
              <a:buNone/>
            </a:pPr>
            <a:r>
              <a:rPr lang="en-GB" sz="2000" dirty="0" smtClean="0"/>
              <a:t>      - generation rate of flame wrinkling due to RT instability</a:t>
            </a:r>
          </a:p>
          <a:p>
            <a:pPr marL="0" indent="0">
              <a:buNone/>
            </a:pPr>
            <a:endParaRPr lang="en-GB" sz="2000" dirty="0"/>
          </a:p>
          <a:p>
            <a:pPr marL="0" indent="0">
              <a:buNone/>
            </a:pPr>
            <a:endParaRPr lang="en-GB" sz="2000" dirty="0" smtClean="0"/>
          </a:p>
          <a:p>
            <a:pPr marL="0" indent="0">
              <a:buNone/>
            </a:pPr>
            <a:r>
              <a:rPr lang="en-GB" sz="2000" dirty="0" smtClean="0"/>
              <a:t>       - removal rate of flame wrinkling due to RT instability</a:t>
            </a:r>
          </a:p>
          <a:p>
            <a:pPr marL="0" indent="0">
              <a:buNone/>
            </a:pPr>
            <a:endParaRPr lang="en-GB" sz="2000" dirty="0"/>
          </a:p>
        </p:txBody>
      </p:sp>
      <p:graphicFrame>
        <p:nvGraphicFramePr>
          <p:cNvPr id="5" name="Object 4"/>
          <p:cNvGraphicFramePr>
            <a:graphicFrameLocks noChangeAspect="1"/>
          </p:cNvGraphicFramePr>
          <p:nvPr>
            <p:extLst>
              <p:ext uri="{D42A27DB-BD31-4B8C-83A1-F6EECF244321}">
                <p14:modId xmlns:p14="http://schemas.microsoft.com/office/powerpoint/2010/main" xmlns="" val="137981630"/>
              </p:ext>
            </p:extLst>
          </p:nvPr>
        </p:nvGraphicFramePr>
        <p:xfrm>
          <a:off x="1389063" y="2133600"/>
          <a:ext cx="5905500" cy="619125"/>
        </p:xfrm>
        <a:graphic>
          <a:graphicData uri="http://schemas.openxmlformats.org/presentationml/2006/ole">
            <p:oleObj spid="_x0000_s26874" name="Equation" r:id="rId3" imgW="3136900" imgH="431800" progId="Equation.DSMT4">
              <p:embed/>
            </p:oleObj>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xmlns="" val="3227441538"/>
              </p:ext>
            </p:extLst>
          </p:nvPr>
        </p:nvGraphicFramePr>
        <p:xfrm>
          <a:off x="1475656" y="3356992"/>
          <a:ext cx="2319337" cy="647700"/>
        </p:xfrm>
        <a:graphic>
          <a:graphicData uri="http://schemas.openxmlformats.org/presentationml/2006/ole">
            <p:oleObj spid="_x0000_s26875" name="Equation" r:id="rId4" imgW="1459866" imgH="469696" progId="Equation.DSMT4">
              <p:embed/>
            </p:oleObj>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xmlns="" val="4264479198"/>
              </p:ext>
            </p:extLst>
          </p:nvPr>
        </p:nvGraphicFramePr>
        <p:xfrm>
          <a:off x="6156176" y="1196752"/>
          <a:ext cx="828675" cy="374650"/>
        </p:xfrm>
        <a:graphic>
          <a:graphicData uri="http://schemas.openxmlformats.org/presentationml/2006/ole">
            <p:oleObj spid="_x0000_s26876" name="Equation" r:id="rId5" imgW="393529" imgH="228501" progId="Equation.DSMT4">
              <p:embed/>
            </p:oleObj>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xmlns="" val="3633145912"/>
              </p:ext>
            </p:extLst>
          </p:nvPr>
        </p:nvGraphicFramePr>
        <p:xfrm>
          <a:off x="1846263" y="4508500"/>
          <a:ext cx="1571625" cy="577850"/>
        </p:xfrm>
        <a:graphic>
          <a:graphicData uri="http://schemas.openxmlformats.org/presentationml/2006/ole">
            <p:oleObj spid="_x0000_s26877" name="Equation" r:id="rId6" imgW="990360" imgH="419040" progId="Equation.DSMT4">
              <p:embed/>
            </p:oleObj>
          </a:graphicData>
        </a:graphic>
      </p:graphicFrame>
      <p:sp>
        <p:nvSpPr>
          <p:cNvPr id="9" name="Rectangle 8"/>
          <p:cNvSpPr/>
          <p:nvPr/>
        </p:nvSpPr>
        <p:spPr>
          <a:xfrm>
            <a:off x="458756" y="5301208"/>
            <a:ext cx="8136904" cy="568810"/>
          </a:xfrm>
          <a:prstGeom prst="rect">
            <a:avLst/>
          </a:prstGeom>
        </p:spPr>
        <p:txBody>
          <a:bodyPr wrap="square">
            <a:spAutoFit/>
          </a:bodyPr>
          <a:lstStyle/>
          <a:p>
            <a:pPr algn="just" eaLnBrk="1" hangingPunct="1">
              <a:lnSpc>
                <a:spcPct val="150000"/>
              </a:lnSpc>
              <a:defRPr/>
            </a:pPr>
            <a:r>
              <a:rPr lang="en-GB" sz="1100" i="1" dirty="0" smtClean="0">
                <a:solidFill>
                  <a:schemeClr val="accent2">
                    <a:lumMod val="50000"/>
                  </a:schemeClr>
                </a:solidFill>
              </a:rPr>
              <a:t>* </a:t>
            </a:r>
            <a:r>
              <a:rPr lang="en-GB" sz="1100" dirty="0" smtClean="0">
                <a:solidFill>
                  <a:schemeClr val="accent2">
                    <a:lumMod val="50000"/>
                  </a:schemeClr>
                </a:solidFill>
              </a:rPr>
              <a:t>BAUWENS</a:t>
            </a:r>
            <a:r>
              <a:rPr lang="en-GB" sz="1100" dirty="0">
                <a:solidFill>
                  <a:schemeClr val="accent2">
                    <a:lumMod val="50000"/>
                  </a:schemeClr>
                </a:solidFill>
              </a:rPr>
              <a:t>, C. R., CHAFFEE, J. &amp; DOROFEEV, S. B. </a:t>
            </a:r>
            <a:r>
              <a:rPr lang="en-GB" sz="1100" dirty="0" smtClean="0">
                <a:solidFill>
                  <a:schemeClr val="accent2">
                    <a:lumMod val="50000"/>
                  </a:schemeClr>
                </a:solidFill>
              </a:rPr>
              <a:t>(2011) Vented </a:t>
            </a:r>
            <a:r>
              <a:rPr lang="en-GB" sz="1100" dirty="0">
                <a:solidFill>
                  <a:schemeClr val="accent2">
                    <a:lumMod val="50000"/>
                  </a:schemeClr>
                </a:solidFill>
              </a:rPr>
              <a:t>explosion overpressures from combustion of hydrogen and hydrocarbon mixtures. International Journal of Hydrogen Energy, 36</a:t>
            </a:r>
            <a:r>
              <a:rPr lang="en-GB" sz="1100" b="1" dirty="0">
                <a:solidFill>
                  <a:schemeClr val="accent2">
                    <a:lumMod val="50000"/>
                  </a:schemeClr>
                </a:solidFill>
              </a:rPr>
              <a:t>,</a:t>
            </a:r>
            <a:r>
              <a:rPr lang="en-GB" sz="1100" dirty="0">
                <a:solidFill>
                  <a:schemeClr val="accent2">
                    <a:lumMod val="50000"/>
                  </a:schemeClr>
                </a:solidFill>
              </a:rPr>
              <a:t> 2329-2336. </a:t>
            </a:r>
          </a:p>
        </p:txBody>
      </p:sp>
    </p:spTree>
    <p:extLst>
      <p:ext uri="{BB962C8B-B14F-4D97-AF65-F5344CB8AC3E}">
        <p14:creationId xmlns:p14="http://schemas.microsoft.com/office/powerpoint/2010/main" xmlns="" val="3565990934"/>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32722</TotalTime>
  <Words>1512</Words>
  <Application>Microsoft Office PowerPoint</Application>
  <PresentationFormat>On-screen Show (4:3)</PresentationFormat>
  <Paragraphs>192</Paragraphs>
  <Slides>29</Slides>
  <Notes>6</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29</vt:i4>
      </vt:variant>
    </vt:vector>
  </HeadingPairs>
  <TitlesOfParts>
    <vt:vector size="31" baseType="lpstr">
      <vt:lpstr>Default Design</vt:lpstr>
      <vt:lpstr>Equation</vt:lpstr>
      <vt:lpstr>7th ICHS 2017, Hamburg  Vented Lean Hydrogen–Air Deflagrations in an ISO container</vt:lpstr>
      <vt:lpstr>Outline</vt:lpstr>
      <vt:lpstr>Numerical method</vt:lpstr>
      <vt:lpstr>Combustion model</vt:lpstr>
      <vt:lpstr>Experimental observation of vented gas explosions</vt:lpstr>
      <vt:lpstr>Flame wrinkling factor</vt:lpstr>
      <vt:lpstr>Flame wrinkling due to turbulence</vt:lpstr>
      <vt:lpstr>Darrieus-Landau  flame instability</vt:lpstr>
      <vt:lpstr>RT instability - Transport Eq.</vt:lpstr>
      <vt:lpstr>Turbulent flame speed correlation </vt:lpstr>
      <vt:lpstr>Laminar flame speed for lean-hydrogen-air mixtures</vt:lpstr>
      <vt:lpstr>Geometry</vt:lpstr>
      <vt:lpstr>Congestion</vt:lpstr>
      <vt:lpstr>Computational domain</vt:lpstr>
      <vt:lpstr>Computational domain (2)</vt:lpstr>
      <vt:lpstr>Mesh resolution</vt:lpstr>
      <vt:lpstr>Numerical Setup</vt:lpstr>
      <vt:lpstr>20 feet ISO container Base test case scenarios </vt:lpstr>
      <vt:lpstr>15 % Hydrogen concentrations (empty) </vt:lpstr>
      <vt:lpstr>15 % Hydrogen concentrations (Empty)</vt:lpstr>
      <vt:lpstr>15 % hydrogen concentration with cylinders</vt:lpstr>
      <vt:lpstr>15% Hydrogen Concentration with pipe rig</vt:lpstr>
      <vt:lpstr>Overall Overpressures  trends</vt:lpstr>
      <vt:lpstr>Vented explosion Experiment (empty) at Gexcon </vt:lpstr>
      <vt:lpstr>Container wall displacement</vt:lpstr>
      <vt:lpstr>Wall Patch displacement</vt:lpstr>
      <vt:lpstr>Conclusions remarks</vt:lpstr>
      <vt:lpstr>Acknowledgements </vt:lpstr>
      <vt:lpstr>Slide 29</vt:lpstr>
    </vt:vector>
  </TitlesOfParts>
  <Company>University of Warwick</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Heads of Department away day, May 2008</dc:title>
  <dc:creator>John Dale</dc:creator>
  <cp:lastModifiedBy>vc</cp:lastModifiedBy>
  <cp:revision>908</cp:revision>
  <dcterms:created xsi:type="dcterms:W3CDTF">2008-05-05T08:42:05Z</dcterms:created>
  <dcterms:modified xsi:type="dcterms:W3CDTF">2017-09-12T07:41:45Z</dcterms:modified>
</cp:coreProperties>
</file>