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7" r:id="rId2"/>
    <p:sldId id="279" r:id="rId3"/>
    <p:sldId id="280" r:id="rId4"/>
    <p:sldId id="262" r:id="rId5"/>
    <p:sldId id="281" r:id="rId6"/>
    <p:sldId id="261" r:id="rId7"/>
    <p:sldId id="282" r:id="rId8"/>
    <p:sldId id="265" r:id="rId9"/>
    <p:sldId id="303" r:id="rId10"/>
    <p:sldId id="312" r:id="rId11"/>
    <p:sldId id="283" r:id="rId12"/>
    <p:sldId id="287" r:id="rId13"/>
    <p:sldId id="269" r:id="rId14"/>
    <p:sldId id="306" r:id="rId15"/>
    <p:sldId id="297" r:id="rId16"/>
    <p:sldId id="308" r:id="rId17"/>
    <p:sldId id="307" r:id="rId18"/>
    <p:sldId id="296" r:id="rId19"/>
    <p:sldId id="309" r:id="rId20"/>
    <p:sldId id="298" r:id="rId21"/>
    <p:sldId id="310" r:id="rId22"/>
    <p:sldId id="299" r:id="rId23"/>
    <p:sldId id="311" r:id="rId24"/>
    <p:sldId id="293" r:id="rId25"/>
    <p:sldId id="294" r:id="rId26"/>
    <p:sldId id="284" r:id="rId27"/>
    <p:sldId id="288" r:id="rId28"/>
    <p:sldId id="290" r:id="rId29"/>
    <p:sldId id="291" r:id="rId30"/>
    <p:sldId id="285" r:id="rId31"/>
    <p:sldId id="271" r:id="rId32"/>
    <p:sldId id="277" r:id="rId33"/>
    <p:sldId id="267" r:id="rId34"/>
    <p:sldId id="275" r:id="rId35"/>
    <p:sldId id="286" r:id="rId36"/>
  </p:sldIdLst>
  <p:sldSz cx="9144000" cy="5143500" type="screen16x9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f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88" autoAdjust="0"/>
  </p:normalViewPr>
  <p:slideViewPr>
    <p:cSldViewPr snapToGrid="0">
      <p:cViewPr varScale="1">
        <p:scale>
          <a:sx n="88" d="100"/>
          <a:sy n="88" d="100"/>
        </p:scale>
        <p:origin x="876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020EB-D1AE-4A77-9071-7DE2C2F93C52}" type="datetimeFigureOut">
              <a:rPr kumimoji="1" lang="ja-JP" altLang="en-US" smtClean="0"/>
              <a:t>2017/9/12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9E023-B0CB-48AC-B156-C9E8369957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254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9E4D1-2482-4B7F-B3D0-166AE3724B07}" type="datetimeFigureOut">
              <a:rPr kumimoji="1" lang="ja-JP" altLang="en-US" smtClean="0"/>
              <a:t>2017/9/12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45B2-A527-4854-B146-9F817E0569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8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AC57F10-950D-4909-BD03-940044270A38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CN" altLang="en-US" dirty="0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60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45B2-A527-4854-B146-9F817E05699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251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07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45B2-A527-4854-B146-9F817E05699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78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648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9004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130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48EED-4201-4E10-AC25-AF8DEAA31A40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4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937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394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D5AE839-D66E-4A85-8C0B-09FFB66D1730}" type="slidenum">
              <a:rPr lang="en-US" altLang="ja-JP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899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45B2-A527-4854-B146-9F817E05699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644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345B2-A527-4854-B146-9F817E05699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55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7" descr="template__ima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8" descr="Kyudai_logo_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" y="4786312"/>
            <a:ext cx="2519363" cy="2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1" y="2303858"/>
            <a:ext cx="6343640" cy="40005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21" y="2761051"/>
            <a:ext cx="6343640" cy="85725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2435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5786" y="553641"/>
            <a:ext cx="5867400" cy="2857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786" y="1125141"/>
            <a:ext cx="8153400" cy="3371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409596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72318" y="628650"/>
            <a:ext cx="2057400" cy="39433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0118" y="628650"/>
            <a:ext cx="6019800" cy="39433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51992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2222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64879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76318" y="1200150"/>
            <a:ext cx="40005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29218" y="1200150"/>
            <a:ext cx="40005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286642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118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119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0119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88794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88794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392479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353582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187258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1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7969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0119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375183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九州大学UIプロジェクト Kyudai Taro,2007</a:t>
            </a:r>
          </a:p>
        </p:txBody>
      </p:sp>
    </p:spTree>
    <p:extLst>
      <p:ext uri="{BB962C8B-B14F-4D97-AF65-F5344CB8AC3E}">
        <p14:creationId xmlns:p14="http://schemas.microsoft.com/office/powerpoint/2010/main" val="5803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2" y="4893471"/>
            <a:ext cx="1565275" cy="1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F:\work\ppt template\新建文件夹\未标题-7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34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9163" y="553641"/>
            <a:ext cx="5867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9163" y="1125141"/>
            <a:ext cx="8153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2939" y="4875612"/>
            <a:ext cx="3700462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750">
                <a:solidFill>
                  <a:srgbClr val="323232"/>
                </a:solidFill>
                <a:latin typeface="Arial" charset="0"/>
                <a:ea typeface="ＭＳ Ｐゴシック" pitchFamily="8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/>
              <a:t>Kyushu University UI project  </a:t>
            </a:r>
            <a:r>
              <a:rPr lang="en-US" altLang="ja-JP" err="1"/>
              <a:t>Kyudai</a:t>
            </a:r>
            <a:r>
              <a:rPr lang="en-US" altLang="ja-JP"/>
              <a:t> Taro,2007</a:t>
            </a:r>
          </a:p>
        </p:txBody>
      </p:sp>
      <p:sp>
        <p:nvSpPr>
          <p:cNvPr id="14" name="Rectangle 6"/>
          <p:cNvSpPr txBox="1">
            <a:spLocks noChangeArrowheads="1"/>
          </p:cNvSpPr>
          <p:nvPr userDrawn="1"/>
        </p:nvSpPr>
        <p:spPr bwMode="auto">
          <a:xfrm>
            <a:off x="-71438" y="482204"/>
            <a:ext cx="6429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4B41D37-A87A-43A7-B695-91B6950E4A82}" type="slidenum">
              <a:rPr kumimoji="0" lang="en-US" altLang="ja-JP" sz="2400" smtClean="0">
                <a:solidFill>
                  <a:srgbClr val="FFFFFF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altLang="ja-JP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5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+mj-lt"/>
          <a:ea typeface="+mj-ea"/>
          <a:cs typeface="ＭＳ Ｐゴシック" pitchFamily="-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  <a:cs typeface="ＭＳ Ｐゴシック" pitchFamily="-1" charset="-128"/>
        </a:defRPr>
      </a:lvl5pPr>
      <a:lvl6pPr marL="342900" algn="l" rtl="0" fontAlgn="base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</a:defRPr>
      </a:lvl6pPr>
      <a:lvl7pPr marL="685800" algn="l" rtl="0" fontAlgn="base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charset="0"/>
          <a:ea typeface="ＭＳ Ｐゴシック" pitchFamily="8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1950">
          <a:solidFill>
            <a:schemeClr val="tx1"/>
          </a:solidFill>
          <a:latin typeface="+mn-lt"/>
          <a:ea typeface="+mn-ea"/>
          <a:cs typeface="ＭＳ Ｐゴシック" pitchFamily="-1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165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7.emf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37811" y="521367"/>
            <a:ext cx="8668732" cy="1580576"/>
          </a:xfrm>
        </p:spPr>
        <p:txBody>
          <a:bodyPr/>
          <a:lstStyle/>
          <a:p>
            <a:r>
              <a:rPr lang="en-US" altLang="ja-JP" sz="3200" b="1" u="sng" dirty="0" smtClean="0">
                <a:ea typeface="HGSｺﾞｼｯｸE" panose="020B0900000000000000" pitchFamily="50" charset="-128"/>
              </a:rPr>
              <a:t>Observation of the hydrogen dispersion</a:t>
            </a:r>
            <a:br>
              <a:rPr lang="en-US" altLang="ja-JP" sz="3200" b="1" u="sng" dirty="0" smtClean="0">
                <a:ea typeface="HGSｺﾞｼｯｸE" panose="020B0900000000000000" pitchFamily="50" charset="-128"/>
              </a:rPr>
            </a:br>
            <a:r>
              <a:rPr lang="en-US" altLang="ja-JP" sz="3200" b="1" u="sng" dirty="0" smtClean="0">
                <a:ea typeface="HGSｺﾞｼｯｸE" panose="020B0900000000000000" pitchFamily="50" charset="-128"/>
              </a:rPr>
              <a:t>by using </a:t>
            </a:r>
            <a:r>
              <a:rPr lang="en-US" altLang="ja-JP" sz="3200" b="1" u="sng" dirty="0">
                <a:ea typeface="HGSｺﾞｼｯｸE" panose="020B0900000000000000" pitchFamily="50" charset="-128"/>
              </a:rPr>
              <a:t>R</a:t>
            </a:r>
            <a:r>
              <a:rPr lang="en-US" altLang="ja-JP" sz="3200" b="1" u="sng" dirty="0" smtClean="0">
                <a:ea typeface="HGSｺﾞｼｯｸE" panose="020B0900000000000000" pitchFamily="50" charset="-128"/>
              </a:rPr>
              <a:t>aman Scattering measurement</a:t>
            </a:r>
            <a:br>
              <a:rPr lang="en-US" altLang="ja-JP" sz="3200" b="1" u="sng" dirty="0" smtClean="0">
                <a:ea typeface="HGSｺﾞｼｯｸE" panose="020B0900000000000000" pitchFamily="50" charset="-128"/>
              </a:rPr>
            </a:br>
            <a:r>
              <a:rPr lang="en-US" altLang="ja-JP" sz="3200" b="1" u="sng" dirty="0" smtClean="0">
                <a:ea typeface="HGSｺﾞｼｯｸE" panose="020B0900000000000000" pitchFamily="50" charset="-128"/>
              </a:rPr>
              <a:t>and increase of measurable distance</a:t>
            </a:r>
            <a:endParaRPr lang="en-US" altLang="ja-JP" sz="3200" b="1" u="sng" dirty="0" smtClean="0">
              <a:ea typeface="HGPｺﾞｼｯｸE" panose="020B0900000000000000" pitchFamily="50" charset="-128"/>
            </a:endParaRPr>
          </a:p>
        </p:txBody>
      </p: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0" y="3426141"/>
            <a:ext cx="6780285" cy="140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ja-JP" sz="1600" dirty="0" err="1" smtClean="0"/>
              <a:t>Y.Segawa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M.Inoue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A.Nakamoto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S.Umehara</a:t>
            </a:r>
            <a:endParaRPr lang="en-US" altLang="ja-JP" sz="1600" dirty="0" smtClean="0"/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ja-JP" sz="1600" dirty="0" smtClean="0"/>
              <a:t>Department of Natural </a:t>
            </a:r>
            <a:r>
              <a:rPr lang="en-US" altLang="ja-JP" sz="1600" dirty="0"/>
              <a:t>R</a:t>
            </a:r>
            <a:r>
              <a:rPr lang="en-US" altLang="ja-JP" sz="1600" dirty="0" smtClean="0"/>
              <a:t>esource </a:t>
            </a:r>
            <a:r>
              <a:rPr lang="en-US" altLang="ja-JP" sz="1600" dirty="0"/>
              <a:t>E</a:t>
            </a:r>
            <a:r>
              <a:rPr lang="en-US" altLang="ja-JP" sz="1600" dirty="0" smtClean="0"/>
              <a:t>ngineering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ja-JP" sz="1600" dirty="0" smtClean="0"/>
              <a:t>Kyushu University</a:t>
            </a:r>
          </a:p>
        </p:txBody>
      </p:sp>
      <p:sp>
        <p:nvSpPr>
          <p:cNvPr id="15365" name="Rectangle 16"/>
          <p:cNvSpPr>
            <a:spLocks noChangeArrowheads="1"/>
          </p:cNvSpPr>
          <p:nvPr/>
        </p:nvSpPr>
        <p:spPr bwMode="auto">
          <a:xfrm>
            <a:off x="0" y="4363549"/>
            <a:ext cx="4657725" cy="38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ja-JP" sz="1800" dirty="0" smtClean="0">
                <a:solidFill>
                  <a:srgbClr val="000000"/>
                </a:solidFill>
              </a:rPr>
              <a:t>Sep 12,2017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95" y="2275115"/>
            <a:ext cx="4105657" cy="268877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2155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178351" y="212104"/>
            <a:ext cx="7346446" cy="730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5301050" y="1057704"/>
            <a:ext cx="3680183" cy="3785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011889" y="262025"/>
                <a:ext cx="7512908" cy="675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sty m:val="p"/>
                        </m:rPr>
                        <a:rPr lang="en-US" altLang="ja-JP" smtClean="0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as</m:t>
                      </m:r>
                      <m:r>
                        <a:rPr lang="en-US" altLang="ja-JP" smtClean="0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ja-JP" altLang="en-US" smtClean="0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altLang="ja-JP" smtClean="0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oncentration</m:t>
                      </m:r>
                      <m:r>
                        <a:rPr lang="ja-JP" altLang="en-US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𝑅𝑆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e>
                          </m:d>
                          <m:r>
                            <a:rPr lang="ja-JP" altLang="en-US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𝑅𝑆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  <m:r>
                                <a:rPr lang="ja-JP" altLang="en-US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num>
                        <m:den>
                          <m: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𝑅𝑆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ja-JP" altLang="en-US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ja-JP" altLang="en-US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=78</m:t>
                              </m:r>
                            </m:e>
                          </m:d>
                          <m:r>
                            <a:rPr lang="ja-JP" altLang="en-US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𝑅𝑆</m:t>
                          </m:r>
                          <m:d>
                            <m:dPr>
                              <m:ctrlP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ja-JP" altLang="en-US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ja-JP" altLang="en-US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den>
                      </m:f>
                      <m:r>
                        <a:rPr lang="ja-JP" altLang="en-US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0.78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ja-JP" altLang="en-US" i="1">
                                  <a:solidFill>
                                    <a:srgbClr val="000000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sSub>
                                <m:sSubPr>
                                  <m:ctrlPr>
                                    <a:rPr lang="ja-JP" altLang="en-US" i="1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ja-JP" altLang="en-US">
                                      <a:solidFill>
                                        <a:srgbClr val="000000">
                                          <a:lumMod val="5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ja-JP" altLang="en-US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×100</m:t>
                      </m:r>
                      <m:r>
                        <a:rPr lang="ja-JP" altLang="en-US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　</m:t>
                      </m:r>
                      <m:r>
                        <a:rPr lang="ja-JP" altLang="en-US">
                          <a:solidFill>
                            <a:srgbClr val="00000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ja-JP" altLang="en-US" i="1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>
                              <a:solidFill>
                                <a:srgbClr val="00000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rgbClr val="000000">
                      <a:lumMod val="5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89" y="349366"/>
                <a:ext cx="7512908" cy="67518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5511114" y="1057704"/>
            <a:ext cx="34701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</a:rPr>
              <a:t>RS(gas): Raman scattering signal strength of the target gas</a:t>
            </a:r>
          </a:p>
          <a:p>
            <a:endParaRPr lang="en-US" altLang="ja-JP" sz="1600" dirty="0" smtClean="0">
              <a:solidFill>
                <a:srgbClr val="000000"/>
              </a:solidFill>
            </a:endParaRPr>
          </a:p>
          <a:p>
            <a:r>
              <a:rPr lang="en-US" altLang="ja-JP" sz="1600" dirty="0" smtClean="0">
                <a:solidFill>
                  <a:srgbClr val="000000"/>
                </a:solidFill>
              </a:rPr>
              <a:t>RS(gas=0</a:t>
            </a:r>
            <a:r>
              <a:rPr lang="en-US" altLang="ja-JP" sz="1600" dirty="0">
                <a:solidFill>
                  <a:srgbClr val="000000"/>
                </a:solidFill>
              </a:rPr>
              <a:t>): Target </a:t>
            </a:r>
            <a:r>
              <a:rPr lang="en-US" altLang="ja-JP" sz="1600" dirty="0" smtClean="0">
                <a:solidFill>
                  <a:srgbClr val="000000"/>
                </a:solidFill>
              </a:rPr>
              <a:t>gas’s Raman </a:t>
            </a:r>
            <a:r>
              <a:rPr lang="en-US" altLang="ja-JP" sz="1600" dirty="0">
                <a:solidFill>
                  <a:srgbClr val="000000"/>
                </a:solidFill>
              </a:rPr>
              <a:t>scattering signal strength </a:t>
            </a:r>
            <a:r>
              <a:rPr lang="en-US" altLang="ja-JP" sz="1600" dirty="0" smtClean="0">
                <a:solidFill>
                  <a:srgbClr val="000000"/>
                </a:solidFill>
              </a:rPr>
              <a:t>(in </a:t>
            </a:r>
            <a:r>
              <a:rPr lang="en-US" altLang="ja-JP" sz="1600" dirty="0">
                <a:solidFill>
                  <a:srgbClr val="000000"/>
                </a:solidFill>
              </a:rPr>
              <a:t>case of 0</a:t>
            </a:r>
            <a:r>
              <a:rPr lang="en-US" altLang="ja-JP" sz="1600" dirty="0" smtClean="0">
                <a:solidFill>
                  <a:srgbClr val="000000"/>
                </a:solidFill>
              </a:rPr>
              <a:t>%)</a:t>
            </a:r>
            <a:endParaRPr lang="en-US" altLang="ja-JP" sz="1600" dirty="0">
              <a:solidFill>
                <a:srgbClr val="000000"/>
              </a:solidFill>
            </a:endParaRPr>
          </a:p>
          <a:p>
            <a:endParaRPr lang="en-US" altLang="ja-JP" sz="1600" dirty="0" smtClean="0">
              <a:solidFill>
                <a:srgbClr val="000000"/>
              </a:solidFill>
            </a:endParaRPr>
          </a:p>
          <a:p>
            <a:r>
              <a:rPr lang="en-US" altLang="ja-JP" sz="1600" dirty="0" smtClean="0">
                <a:solidFill>
                  <a:srgbClr val="000000"/>
                </a:solidFill>
              </a:rPr>
              <a:t>RS(N2=78</a:t>
            </a:r>
            <a:r>
              <a:rPr lang="en-US" altLang="ja-JP" sz="1600" dirty="0">
                <a:solidFill>
                  <a:srgbClr val="000000"/>
                </a:solidFill>
              </a:rPr>
              <a:t>): Raman scattering signal strength of nitrogen</a:t>
            </a:r>
          </a:p>
          <a:p>
            <a:endParaRPr lang="en-US" altLang="ja-JP" sz="1600" dirty="0" smtClean="0">
              <a:solidFill>
                <a:srgbClr val="000000"/>
              </a:solidFill>
            </a:endParaRPr>
          </a:p>
          <a:p>
            <a:r>
              <a:rPr lang="en-US" altLang="ja-JP" sz="1600" dirty="0" smtClean="0">
                <a:solidFill>
                  <a:srgbClr val="000000"/>
                </a:solidFill>
              </a:rPr>
              <a:t>RS(N2=0</a:t>
            </a:r>
            <a:r>
              <a:rPr lang="en-US" altLang="ja-JP" sz="1600" dirty="0">
                <a:solidFill>
                  <a:srgbClr val="000000"/>
                </a:solidFill>
              </a:rPr>
              <a:t>): </a:t>
            </a:r>
            <a:r>
              <a:rPr lang="en-US" altLang="ja-JP" sz="1600" dirty="0" smtClean="0">
                <a:solidFill>
                  <a:srgbClr val="000000"/>
                </a:solidFill>
              </a:rPr>
              <a:t> N</a:t>
            </a:r>
            <a:r>
              <a:rPr lang="ja-JP" altLang="en-US" sz="1600" dirty="0" smtClean="0">
                <a:solidFill>
                  <a:srgbClr val="000000"/>
                </a:solidFill>
              </a:rPr>
              <a:t>₂‘</a:t>
            </a:r>
            <a:r>
              <a:rPr lang="en-US" altLang="ja-JP" sz="1600" dirty="0" smtClean="0">
                <a:solidFill>
                  <a:srgbClr val="000000"/>
                </a:solidFill>
              </a:rPr>
              <a:t>s Raman </a:t>
            </a:r>
            <a:r>
              <a:rPr lang="en-US" altLang="ja-JP" sz="1600" dirty="0">
                <a:solidFill>
                  <a:srgbClr val="000000"/>
                </a:solidFill>
              </a:rPr>
              <a:t>scattering signal strength </a:t>
            </a:r>
            <a:r>
              <a:rPr lang="en-US" altLang="ja-JP" sz="1600" dirty="0" smtClean="0">
                <a:solidFill>
                  <a:srgbClr val="000000"/>
                </a:solidFill>
              </a:rPr>
              <a:t>(in </a:t>
            </a:r>
            <a:r>
              <a:rPr lang="en-US" altLang="ja-JP" sz="1600" dirty="0">
                <a:solidFill>
                  <a:srgbClr val="000000"/>
                </a:solidFill>
              </a:rPr>
              <a:t>case of 0</a:t>
            </a:r>
            <a:r>
              <a:rPr lang="en-US" altLang="ja-JP" sz="1600" dirty="0" smtClean="0">
                <a:solidFill>
                  <a:srgbClr val="000000"/>
                </a:solidFill>
              </a:rPr>
              <a:t>%)</a:t>
            </a:r>
            <a:endParaRPr lang="en-US" altLang="ja-JP" sz="1600" dirty="0">
              <a:solidFill>
                <a:srgbClr val="000000"/>
              </a:solidFill>
            </a:endParaRPr>
          </a:p>
          <a:p>
            <a:endParaRPr lang="en-US" altLang="ja-JP" sz="1600" dirty="0" smtClean="0">
              <a:solidFill>
                <a:srgbClr val="000000"/>
              </a:solidFill>
            </a:endParaRPr>
          </a:p>
          <a:p>
            <a:r>
              <a:rPr lang="el-GR" altLang="ja-JP" sz="1600" dirty="0" smtClean="0">
                <a:solidFill>
                  <a:srgbClr val="000000"/>
                </a:solidFill>
              </a:rPr>
              <a:t>σ</a:t>
            </a:r>
            <a:r>
              <a:rPr lang="el-GR" altLang="ja-JP" sz="1600" dirty="0">
                <a:solidFill>
                  <a:srgbClr val="000000"/>
                </a:solidFill>
              </a:rPr>
              <a:t>⁄σ</a:t>
            </a:r>
            <a:r>
              <a:rPr lang="en-US" altLang="ja-JP" sz="1600" dirty="0">
                <a:solidFill>
                  <a:srgbClr val="000000"/>
                </a:solidFill>
              </a:rPr>
              <a:t>N2: Raman scattering cross section of the target gas for </a:t>
            </a:r>
            <a:r>
              <a:rPr lang="en-US" altLang="ja-JP" sz="1600" dirty="0" smtClean="0">
                <a:solidFill>
                  <a:srgbClr val="000000"/>
                </a:solidFill>
              </a:rPr>
              <a:t>N</a:t>
            </a:r>
            <a:r>
              <a:rPr lang="ja-JP" altLang="en-US" sz="1600" dirty="0" smtClean="0">
                <a:solidFill>
                  <a:srgbClr val="000000"/>
                </a:solidFill>
              </a:rPr>
              <a:t>₂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20223" y="986667"/>
            <a:ext cx="232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>
                <a:solidFill>
                  <a:srgbClr val="000000"/>
                </a:solidFill>
              </a:rPr>
              <a:t>Using 355nm  laser</a:t>
            </a:r>
            <a:endParaRPr lang="ja-JP" altLang="en-US" u="sng" dirty="0">
              <a:solidFill>
                <a:srgbClr val="000000"/>
              </a:solidFill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/>
          </p:nvPr>
        </p:nvGraphicFramePr>
        <p:xfrm>
          <a:off x="794306" y="1355999"/>
          <a:ext cx="4378106" cy="3397934"/>
        </p:xfrm>
        <a:graphic>
          <a:graphicData uri="http://schemas.openxmlformats.org/drawingml/2006/table">
            <a:tbl>
              <a:tblPr firstRow="1" firstCol="1" bandRow="1"/>
              <a:tblGrid>
                <a:gridCol w="1174375"/>
                <a:gridCol w="1827475"/>
                <a:gridCol w="1376256"/>
              </a:tblGrid>
              <a:tr h="644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Gas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Raman</a:t>
                      </a:r>
                      <a:r>
                        <a:rPr lang="en-US" sz="1200" kern="100" baseline="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wave length</a:t>
                      </a:r>
                      <a:r>
                        <a:rPr lang="en-US" sz="12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(nm</a:t>
                      </a: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σ/σN</a:t>
                      </a:r>
                      <a:r>
                        <a:rPr lang="en-US" sz="1200" kern="100" baseline="-250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ja-JP" sz="12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(Signal strength ratio)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200" kern="100" baseline="-250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(2v2)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371.7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1.1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200" kern="100" baseline="-250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(v1)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373.1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1.5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kern="100" baseline="-250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375.4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1.6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CO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383.9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1.3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200" kern="100" baseline="-250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120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386.7</a:t>
                      </a:r>
                      <a:endParaRPr lang="ja-JP" sz="120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ja-JP" sz="120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kern="100" baseline="-250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S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390.9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6.8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200" kern="100" baseline="-250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395.6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11.5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200" kern="100" baseline="-250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(v3)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397.3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5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1200" kern="100" baseline="-250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402.3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3.9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kern="100" baseline="-250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O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407.5</a:t>
                      </a:r>
                      <a:endParaRPr lang="ja-JP" sz="12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2.8</a:t>
                      </a:r>
                      <a:endParaRPr lang="ja-JP" sz="12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kern="100" baseline="-250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ja-JP" sz="120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416.1</a:t>
                      </a:r>
                      <a:endParaRPr lang="ja-JP" sz="120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3.1</a:t>
                      </a:r>
                      <a:endParaRPr lang="ja-JP" sz="1200" kern="100" dirty="0">
                        <a:solidFill>
                          <a:srgbClr val="FF0000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9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+mn-lt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708" y="675840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5212" y="1321984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5212" y="1950288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5212" y="2614273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✅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5611" y="127534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Principle of measurement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Background and purpose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21176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971199" y="288588"/>
            <a:ext cx="5867400" cy="285750"/>
          </a:xfrm>
        </p:spPr>
        <p:txBody>
          <a:bodyPr/>
          <a:lstStyle/>
          <a:p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≪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Experiments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≫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8156" y="724475"/>
            <a:ext cx="264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purpose</a:t>
            </a:r>
            <a:endParaRPr kumimoji="1" lang="ja-JP" alt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01" y="1247695"/>
            <a:ext cx="862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u="sng" dirty="0" smtClean="0"/>
              <a:t>To</a:t>
            </a:r>
            <a:r>
              <a:rPr lang="ja-JP" altLang="en-US" sz="2000" u="sng" dirty="0"/>
              <a:t> </a:t>
            </a:r>
            <a:r>
              <a:rPr lang="en-US" altLang="ja-JP" sz="2000" u="sng" dirty="0"/>
              <a:t>u</a:t>
            </a:r>
            <a:r>
              <a:rPr lang="en-US" altLang="ja-JP" sz="2000" u="sng" dirty="0" smtClean="0"/>
              <a:t>nderstand </a:t>
            </a:r>
            <a:r>
              <a:rPr lang="en-US" altLang="ja-JP" sz="2000" u="sng" dirty="0"/>
              <a:t>hydrogen behavior in narrow </a:t>
            </a:r>
            <a:r>
              <a:rPr lang="en-US" altLang="ja-JP" sz="2000" u="sng" dirty="0" smtClean="0"/>
              <a:t>space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u="sng" dirty="0" smtClean="0"/>
              <a:t>To confirm </a:t>
            </a:r>
            <a:r>
              <a:rPr lang="en-US" altLang="ja-JP" sz="2000" u="sng" dirty="0"/>
              <a:t>the difference by changing the supply flow rate</a:t>
            </a:r>
            <a:endParaRPr kumimoji="1" lang="ja-JP" altLang="en-US" sz="2000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1149" y="2248035"/>
            <a:ext cx="258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</a:t>
            </a:r>
            <a:endParaRPr kumimoji="1" lang="ja-JP" alt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1" y="1985928"/>
            <a:ext cx="3178630" cy="252028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38158" y="4502009"/>
            <a:ext cx="16873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Raman sensor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9939" y="2792485"/>
            <a:ext cx="5608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u="sng" dirty="0"/>
              <a:t>Hydrogen is supplied to </a:t>
            </a:r>
            <a:r>
              <a:rPr lang="en-US" altLang="ja-JP" sz="2000" u="sng" dirty="0" smtClean="0"/>
              <a:t>the </a:t>
            </a:r>
            <a:r>
              <a:rPr lang="en-US" altLang="ja-JP" sz="2000" u="sng" dirty="0"/>
              <a:t>box </a:t>
            </a:r>
            <a:r>
              <a:rPr lang="en-US" altLang="ja-JP" sz="2000" u="sng" dirty="0" smtClean="0"/>
              <a:t>of</a:t>
            </a:r>
            <a:br>
              <a:rPr lang="en-US" altLang="ja-JP" sz="2000" u="sng" dirty="0" smtClean="0"/>
            </a:br>
            <a:r>
              <a:rPr lang="en-US" altLang="ja-JP" sz="2000" u="sng" dirty="0" smtClean="0"/>
              <a:t>30 </a:t>
            </a:r>
            <a:r>
              <a:rPr lang="en-US" altLang="ja-JP" sz="2000" u="sng" dirty="0"/>
              <a:t>cm </a:t>
            </a:r>
            <a:r>
              <a:rPr lang="en-US" altLang="ja-JP" sz="2000" u="sng" dirty="0" smtClean="0"/>
              <a:t>× </a:t>
            </a:r>
            <a:r>
              <a:rPr lang="en-US" altLang="ja-JP" sz="2000" u="sng" dirty="0"/>
              <a:t>30 cm × 30 </a:t>
            </a:r>
            <a:r>
              <a:rPr lang="en-US" altLang="ja-JP" sz="2000" u="sng" dirty="0" smtClean="0"/>
              <a:t>cm (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27L</a:t>
            </a:r>
            <a:r>
              <a:rPr lang="en-US" altLang="ja-JP" sz="2000" u="sng" dirty="0" smtClean="0"/>
              <a:t>) </a:t>
            </a:r>
            <a:br>
              <a:rPr lang="en-US" altLang="ja-JP" sz="2000" u="sng" dirty="0" smtClean="0"/>
            </a:br>
            <a:r>
              <a:rPr lang="en-US" altLang="ja-JP" sz="2000" u="sng" dirty="0" smtClean="0"/>
              <a:t>for 2 </a:t>
            </a:r>
            <a:r>
              <a:rPr lang="en-US" altLang="ja-JP" sz="2000" u="sng" dirty="0"/>
              <a:t>seconds at 40 </a:t>
            </a:r>
            <a:r>
              <a:rPr lang="en-US" altLang="ja-JP" sz="2000" u="sng" dirty="0" smtClean="0"/>
              <a:t>L/min (total 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1.3L</a:t>
            </a:r>
            <a:r>
              <a:rPr lang="en-US" altLang="ja-JP" sz="2000" u="sng" dirty="0" smtClean="0"/>
              <a:t> 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 sz="2000" u="sng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u="sng" dirty="0" smtClean="0"/>
              <a:t>As supply nozzle, 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1</a:t>
            </a:r>
            <a:r>
              <a:rPr lang="ja-JP" altLang="en-US" sz="2000" u="sng" dirty="0"/>
              <a:t>＆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6</a:t>
            </a:r>
            <a:r>
              <a:rPr lang="en-US" altLang="ja-JP" sz="2000" u="sng" dirty="0" smtClean="0"/>
              <a:t> mm diameter nozzles </a:t>
            </a:r>
            <a:r>
              <a:rPr lang="en-US" altLang="ja-JP" sz="2000" u="sng" dirty="0"/>
              <a:t>were used </a:t>
            </a:r>
            <a:endParaRPr kumimoji="1" lang="ja-JP" altLang="en-US" sz="2000" u="sng" dirty="0"/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4038600" y="2568324"/>
            <a:ext cx="4479875" cy="15682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25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70348" y="62311"/>
            <a:ext cx="4124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lang="en-US" altLang="ja-JP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H</a:t>
            </a:r>
            <a:r>
              <a:rPr lang="ja-JP" alt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₂</a:t>
            </a:r>
            <a:r>
              <a:rPr lang="en-US" altLang="ja-JP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 measurement</a:t>
            </a:r>
            <a:r>
              <a:rPr lang="ja-JP" alt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lang="en-US" altLang="ja-JP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3246" y="2173903"/>
            <a:ext cx="421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/>
              <a:t>Th</a:t>
            </a:r>
            <a:r>
              <a:rPr lang="en-US" altLang="ja-JP" u="sng" dirty="0"/>
              <a:t>e</a:t>
            </a:r>
            <a:r>
              <a:rPr lang="en-US" altLang="ja-JP" u="sng" dirty="0" smtClean="0"/>
              <a:t> </a:t>
            </a:r>
            <a:r>
              <a:rPr lang="en-US" altLang="ja-JP" u="sng" dirty="0"/>
              <a:t>container for experiment</a:t>
            </a:r>
            <a:endParaRPr kumimoji="1" lang="ja-JP" altLang="en-US" u="sng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4" y="627874"/>
            <a:ext cx="2544824" cy="1581011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40" y="2622975"/>
            <a:ext cx="4112565" cy="2400211"/>
          </a:xfrm>
          <a:prstGeom prst="rect">
            <a:avLst/>
          </a:prstGeom>
        </p:spPr>
      </p:pic>
      <p:sp>
        <p:nvSpPr>
          <p:cNvPr id="2" name="上矢印 1"/>
          <p:cNvSpPr/>
          <p:nvPr/>
        </p:nvSpPr>
        <p:spPr>
          <a:xfrm>
            <a:off x="7983941" y="3633718"/>
            <a:ext cx="232012" cy="378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50550" y="3666193"/>
            <a:ext cx="12487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Φ</a:t>
            </a:r>
            <a:r>
              <a:rPr lang="en-US" altLang="ja-JP" sz="1600" b="1" dirty="0" smtClean="0"/>
              <a:t>=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6</a:t>
            </a:r>
            <a:r>
              <a:rPr lang="en-US" altLang="ja-JP" sz="1600" b="1" dirty="0" smtClean="0"/>
              <a:t>mm</a:t>
            </a:r>
          </a:p>
          <a:p>
            <a:r>
              <a:rPr kumimoji="1" lang="ja-JP" altLang="en-US" sz="1600" b="1" dirty="0"/>
              <a:t>　</a:t>
            </a:r>
            <a:r>
              <a:rPr kumimoji="1" lang="ja-JP" altLang="en-US" sz="1600" b="1" dirty="0" smtClean="0"/>
              <a:t>　　</a:t>
            </a:r>
            <a:r>
              <a:rPr lang="en-US" altLang="ja-JP" sz="1600" b="1" dirty="0"/>
              <a:t>&amp;</a:t>
            </a:r>
            <a:endParaRPr kumimoji="1" lang="en-US" altLang="ja-JP" sz="1600" b="1" dirty="0" smtClean="0"/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1</a:t>
            </a:r>
            <a:r>
              <a:rPr lang="en-US" altLang="ja-JP" sz="1600" b="1" dirty="0" smtClean="0"/>
              <a:t>mm</a:t>
            </a:r>
            <a:endParaRPr kumimoji="1" lang="ja-JP" altLang="en-US" sz="16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35761" y="3038454"/>
            <a:ext cx="195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40L/min 2sec</a:t>
            </a:r>
            <a:endParaRPr kumimoji="1" lang="ja-JP" altLang="en-US" sz="1600" b="1" dirty="0"/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398990"/>
              </p:ext>
            </p:extLst>
          </p:nvPr>
        </p:nvGraphicFramePr>
        <p:xfrm>
          <a:off x="5183605" y="3278418"/>
          <a:ext cx="3661150" cy="11520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0575"/>
                <a:gridCol w="1830575"/>
              </a:tblGrid>
              <a:tr h="3852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Nozzle size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Initial velocity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967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6mm</a:t>
                      </a:r>
                      <a:endParaRPr kumimoji="1" lang="ja-JP" alt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23.5m</a:t>
                      </a:r>
                      <a:r>
                        <a:rPr kumimoji="1" lang="en-US" altLang="ja-JP" sz="1800" dirty="0" smtClean="0"/>
                        <a:t>/sec</a:t>
                      </a:r>
                      <a:endParaRPr kumimoji="1" lang="ja-JP" altLang="en-US" sz="1800" dirty="0"/>
                    </a:p>
                  </a:txBody>
                  <a:tcPr marT="34290" marB="34290"/>
                </a:tc>
              </a:tr>
              <a:tr h="3701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1mm</a:t>
                      </a:r>
                      <a:endParaRPr kumimoji="1" lang="ja-JP" alt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</a:rPr>
                        <a:t>849m</a:t>
                      </a:r>
                      <a:r>
                        <a:rPr kumimoji="1" lang="en-US" altLang="ja-JP" sz="1800" dirty="0" smtClean="0"/>
                        <a:t>/sec</a:t>
                      </a:r>
                      <a:endParaRPr kumimoji="1" lang="ja-JP" alt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9" name="正方形/長方形 18"/>
          <p:cNvSpPr/>
          <p:nvPr/>
        </p:nvSpPr>
        <p:spPr>
          <a:xfrm>
            <a:off x="7139799" y="4435634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※Calculated </a:t>
            </a:r>
            <a:r>
              <a:rPr lang="en-US" altLang="ja-JP" sz="1400" dirty="0"/>
              <a:t>value</a:t>
            </a:r>
            <a:endParaRPr lang="ja-JP" altLang="en-US" sz="1400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4326911" y="571889"/>
            <a:ext cx="1747163" cy="1222134"/>
            <a:chOff x="1134347" y="750114"/>
            <a:chExt cx="2840333" cy="2814946"/>
          </a:xfrm>
        </p:grpSpPr>
        <p:sp>
          <p:nvSpPr>
            <p:cNvPr id="22" name="正方形/長方形 21"/>
            <p:cNvSpPr/>
            <p:nvPr/>
          </p:nvSpPr>
          <p:spPr>
            <a:xfrm>
              <a:off x="1138335" y="1184988"/>
              <a:ext cx="2376000" cy="237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125613" y="2177476"/>
              <a:ext cx="401444" cy="40960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コネクタ 23"/>
            <p:cNvCxnSpPr/>
            <p:nvPr/>
          </p:nvCxnSpPr>
          <p:spPr>
            <a:xfrm flipV="1">
              <a:off x="3511905" y="754186"/>
              <a:ext cx="462775" cy="43080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3507848" y="3134258"/>
              <a:ext cx="462775" cy="43080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1134347" y="750114"/>
              <a:ext cx="462775" cy="43080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グループ化 49"/>
          <p:cNvGrpSpPr/>
          <p:nvPr/>
        </p:nvGrpSpPr>
        <p:grpSpPr>
          <a:xfrm>
            <a:off x="6569620" y="1638563"/>
            <a:ext cx="1744667" cy="1220366"/>
            <a:chOff x="5256051" y="750114"/>
            <a:chExt cx="2872198" cy="2810874"/>
          </a:xfrm>
        </p:grpSpPr>
        <p:sp>
          <p:nvSpPr>
            <p:cNvPr id="51" name="正方形/長方形 50"/>
            <p:cNvSpPr/>
            <p:nvPr/>
          </p:nvSpPr>
          <p:spPr>
            <a:xfrm>
              <a:off x="5271721" y="1184988"/>
              <a:ext cx="2376000" cy="237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5534169" y="1426992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6258999" y="1426991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6983829" y="1426991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6983829" y="2177476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6258999" y="2177476"/>
              <a:ext cx="401444" cy="4125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5534169" y="2166690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6983829" y="2927961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6258999" y="2927961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534169" y="2927961"/>
              <a:ext cx="401444" cy="4125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486759" y="1393537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219969" y="1398747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953179" y="1416970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5495139" y="2133236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6982786" y="2144022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5499689" y="2927961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6940250" y="2894507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6207160" y="2901942"/>
              <a:ext cx="479503" cy="479502"/>
            </a:xfrm>
            <a:prstGeom prst="rect">
              <a:avLst/>
            </a:prstGeom>
            <a:solidFill>
              <a:schemeClr val="accent6">
                <a:alpha val="54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9" name="直線コネクタ 68"/>
            <p:cNvCxnSpPr/>
            <p:nvPr/>
          </p:nvCxnSpPr>
          <p:spPr>
            <a:xfrm flipV="1">
              <a:off x="5256051" y="764062"/>
              <a:ext cx="462775" cy="43080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V="1">
              <a:off x="7647721" y="750114"/>
              <a:ext cx="462775" cy="43080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7665474" y="3125155"/>
              <a:ext cx="462775" cy="430802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テキスト ボックス 48"/>
          <p:cNvSpPr txBox="1"/>
          <p:nvPr/>
        </p:nvSpPr>
        <p:spPr>
          <a:xfrm>
            <a:off x="4691724" y="1780287"/>
            <a:ext cx="84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Front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971207" y="2856745"/>
            <a:ext cx="74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back</a:t>
            </a:r>
            <a:endParaRPr kumimoji="1" lang="ja-JP" altLang="en-US" dirty="0"/>
          </a:p>
        </p:txBody>
      </p:sp>
      <p:cxnSp>
        <p:nvCxnSpPr>
          <p:cNvPr id="75" name="直線矢印コネクタ 74"/>
          <p:cNvCxnSpPr/>
          <p:nvPr/>
        </p:nvCxnSpPr>
        <p:spPr>
          <a:xfrm flipV="1">
            <a:off x="5183603" y="1070924"/>
            <a:ext cx="942292" cy="17247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/>
          <p:cNvCxnSpPr/>
          <p:nvPr/>
        </p:nvCxnSpPr>
        <p:spPr>
          <a:xfrm flipV="1">
            <a:off x="5449451" y="500893"/>
            <a:ext cx="839397" cy="51960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6125896" y="851554"/>
            <a:ext cx="306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 smtClean="0">
                <a:solidFill>
                  <a:srgbClr val="C00000"/>
                </a:solidFill>
              </a:rPr>
              <a:t>Quartz glass</a:t>
            </a:r>
            <a:r>
              <a:rPr lang="ja-JP" altLang="en-US" sz="1600" b="1" u="sng" dirty="0" smtClean="0"/>
              <a:t>：</a:t>
            </a:r>
            <a:endParaRPr lang="en-US" altLang="ja-JP" sz="1600" b="1" u="sng" dirty="0" smtClean="0"/>
          </a:p>
          <a:p>
            <a:r>
              <a:rPr lang="en-US" altLang="ja-JP" sz="1600" b="1" dirty="0" smtClean="0"/>
              <a:t>To suppress the reflection of the laser</a:t>
            </a:r>
            <a:endParaRPr kumimoji="1" lang="ja-JP" altLang="en-US" sz="1600" b="1" dirty="0"/>
          </a:p>
        </p:txBody>
      </p:sp>
      <p:sp>
        <p:nvSpPr>
          <p:cNvPr id="82" name="正方形/長方形 81"/>
          <p:cNvSpPr/>
          <p:nvPr/>
        </p:nvSpPr>
        <p:spPr>
          <a:xfrm>
            <a:off x="6275200" y="53071"/>
            <a:ext cx="2868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u="sng" dirty="0" smtClean="0">
                <a:solidFill>
                  <a:srgbClr val="C00000"/>
                </a:solidFill>
              </a:rPr>
              <a:t>Acrylic plate</a:t>
            </a:r>
            <a:r>
              <a:rPr lang="en-US" altLang="ja-JP" sz="1600" b="1" u="sng" dirty="0" smtClean="0"/>
              <a:t>:</a:t>
            </a:r>
          </a:p>
          <a:p>
            <a:r>
              <a:rPr lang="en-US" altLang="ja-JP" sz="1600" b="1" dirty="0" smtClean="0"/>
              <a:t>To pass Raman scattering from gas</a:t>
            </a:r>
            <a:endParaRPr lang="ja-JP" altLang="en-US" sz="1600" b="1" dirty="0"/>
          </a:p>
        </p:txBody>
      </p:sp>
      <p:cxnSp>
        <p:nvCxnSpPr>
          <p:cNvPr id="84" name="直線矢印コネクタ 83"/>
          <p:cNvCxnSpPr/>
          <p:nvPr/>
        </p:nvCxnSpPr>
        <p:spPr>
          <a:xfrm flipH="1">
            <a:off x="6213911" y="2389501"/>
            <a:ext cx="956321" cy="360137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正方形/長方形 86"/>
          <p:cNvSpPr/>
          <p:nvPr/>
        </p:nvSpPr>
        <p:spPr>
          <a:xfrm>
            <a:off x="5694396" y="266912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u="sng" dirty="0"/>
              <a:t>hole</a:t>
            </a:r>
          </a:p>
        </p:txBody>
      </p:sp>
      <p:cxnSp>
        <p:nvCxnSpPr>
          <p:cNvPr id="88" name="直線矢印コネクタ 87"/>
          <p:cNvCxnSpPr/>
          <p:nvPr/>
        </p:nvCxnSpPr>
        <p:spPr>
          <a:xfrm flipH="1">
            <a:off x="5810687" y="2055672"/>
            <a:ext cx="956321" cy="360137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正方形/長方形 88"/>
          <p:cNvSpPr/>
          <p:nvPr/>
        </p:nvSpPr>
        <p:spPr>
          <a:xfrm>
            <a:off x="5261290" y="2227257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/>
              <a:t>seal</a:t>
            </a:r>
            <a:endParaRPr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26074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64" y="1598469"/>
            <a:ext cx="1426037" cy="761457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-21643" y="3901141"/>
            <a:ext cx="1585827" cy="1121015"/>
            <a:chOff x="-5504627" y="6709292"/>
            <a:chExt cx="3688433" cy="2595340"/>
          </a:xfrm>
        </p:grpSpPr>
        <p:sp>
          <p:nvSpPr>
            <p:cNvPr id="7" name="上矢印 6"/>
            <p:cNvSpPr/>
            <p:nvPr/>
          </p:nvSpPr>
          <p:spPr>
            <a:xfrm>
              <a:off x="-4216096" y="7020527"/>
              <a:ext cx="150125" cy="1615408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" name="上矢印 7"/>
            <p:cNvSpPr/>
            <p:nvPr/>
          </p:nvSpPr>
          <p:spPr>
            <a:xfrm rot="5400000">
              <a:off x="-3435294" y="7845219"/>
              <a:ext cx="171156" cy="1732759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-4204333" y="8663332"/>
              <a:ext cx="2388139" cy="6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Time(s)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-5504627" y="6709292"/>
              <a:ext cx="1288529" cy="2496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Concentration(</a:t>
              </a:r>
              <a:r>
                <a:rPr lang="ja-JP" altLang="en-US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％</a:t>
              </a:r>
              <a:r>
                <a:rPr lang="en-US" altLang="ja-JP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1" name="左矢印 10"/>
          <p:cNvSpPr/>
          <p:nvPr/>
        </p:nvSpPr>
        <p:spPr>
          <a:xfrm>
            <a:off x="7977197" y="2528832"/>
            <a:ext cx="944656" cy="289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1808" y="2844198"/>
            <a:ext cx="1642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H</a:t>
            </a:r>
            <a:r>
              <a:rPr lang="ja-JP" altLang="en-US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₂</a:t>
            </a:r>
            <a:r>
              <a:rPr lang="en-US" altLang="ja-JP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40L/min</a:t>
            </a:r>
            <a:r>
              <a:rPr lang="ja-JP" altLang="en-US" sz="16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endParaRPr lang="en-US" altLang="ja-JP" sz="16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2 sec</a:t>
            </a:r>
          </a:p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6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supply</a:t>
            </a:r>
            <a:endParaRPr lang="en-US" altLang="ja-JP" sz="16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98042" y="101647"/>
            <a:ext cx="36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1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6490" y="3672493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start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7749039" y="3724941"/>
            <a:ext cx="154902" cy="204782"/>
          </a:xfrm>
          <a:prstGeom prst="upArrow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26490" y="4072888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stop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(3sec)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7763637" y="4105790"/>
            <a:ext cx="154902" cy="204782"/>
          </a:xfrm>
          <a:prstGeom prst="upArrow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909299" y="743602"/>
            <a:ext cx="649401" cy="19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7918539" y="1204543"/>
            <a:ext cx="670187" cy="385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680219" y="45645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80219" y="90113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nd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4985" y="4776973"/>
            <a:ext cx="39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Fig.1</a:t>
            </a:r>
            <a:r>
              <a:rPr kumimoji="1" lang="ja-JP" altLang="en-US" u="sng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ja-JP" altLang="en-US" u="sng" dirty="0" smtClean="0"/>
              <a:t>₂ </a:t>
            </a:r>
            <a:r>
              <a:rPr kumimoji="1" lang="en-US" altLang="ja-JP" u="sng" dirty="0" smtClean="0"/>
              <a:t>dispersion by 1mm nozzle</a:t>
            </a:r>
            <a:endParaRPr kumimoji="1" lang="ja-JP" altLang="en-US" u="sng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23" y="456457"/>
            <a:ext cx="2362019" cy="138025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696" y="469697"/>
            <a:ext cx="2314067" cy="138025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160" y="460550"/>
            <a:ext cx="2303663" cy="138025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36" y="1836714"/>
            <a:ext cx="2367070" cy="138881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173" y="1826218"/>
            <a:ext cx="2329746" cy="1386419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751" y="1827424"/>
            <a:ext cx="2311387" cy="137785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22" y="3213846"/>
            <a:ext cx="2343540" cy="137606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1144" y="3202382"/>
            <a:ext cx="2314485" cy="139081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628" y="3212637"/>
            <a:ext cx="2309550" cy="1386557"/>
          </a:xfrm>
          <a:prstGeom prst="rect">
            <a:avLst/>
          </a:prstGeom>
        </p:spPr>
      </p:pic>
      <p:grpSp>
        <p:nvGrpSpPr>
          <p:cNvPr id="35" name="グループ化 34"/>
          <p:cNvGrpSpPr/>
          <p:nvPr/>
        </p:nvGrpSpPr>
        <p:grpSpPr>
          <a:xfrm>
            <a:off x="1196072" y="630192"/>
            <a:ext cx="396703" cy="1003934"/>
            <a:chOff x="4003777" y="465765"/>
            <a:chExt cx="614529" cy="1866900"/>
          </a:xfrm>
        </p:grpSpPr>
        <p:sp>
          <p:nvSpPr>
            <p:cNvPr id="36" name="上矢印 35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7" name="上矢印 36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3542831" y="630192"/>
            <a:ext cx="396703" cy="1003934"/>
            <a:chOff x="4003777" y="465765"/>
            <a:chExt cx="614529" cy="1866900"/>
          </a:xfrm>
        </p:grpSpPr>
        <p:sp>
          <p:nvSpPr>
            <p:cNvPr id="39" name="上矢印 38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0" name="上矢印 39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5831949" y="640874"/>
            <a:ext cx="396703" cy="1003934"/>
            <a:chOff x="4003777" y="465765"/>
            <a:chExt cx="614529" cy="1866900"/>
          </a:xfrm>
        </p:grpSpPr>
        <p:sp>
          <p:nvSpPr>
            <p:cNvPr id="42" name="上矢印 41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3" name="上矢印 42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1203356" y="2012558"/>
            <a:ext cx="396703" cy="1003934"/>
            <a:chOff x="4003777" y="465765"/>
            <a:chExt cx="614529" cy="1866900"/>
          </a:xfrm>
        </p:grpSpPr>
        <p:sp>
          <p:nvSpPr>
            <p:cNvPr id="45" name="上矢印 44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6" name="上矢印 45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3530185" y="1985658"/>
            <a:ext cx="396703" cy="1003934"/>
            <a:chOff x="4003777" y="465765"/>
            <a:chExt cx="614529" cy="1866900"/>
          </a:xfrm>
        </p:grpSpPr>
        <p:sp>
          <p:nvSpPr>
            <p:cNvPr id="48" name="上矢印 47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9" name="上矢印 48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5822223" y="2012558"/>
            <a:ext cx="366700" cy="1003934"/>
            <a:chOff x="4050254" y="465765"/>
            <a:chExt cx="568052" cy="1866900"/>
          </a:xfrm>
        </p:grpSpPr>
        <p:sp>
          <p:nvSpPr>
            <p:cNvPr id="51" name="上矢印 50"/>
            <p:cNvSpPr/>
            <p:nvPr/>
          </p:nvSpPr>
          <p:spPr>
            <a:xfrm>
              <a:off x="4050254" y="465765"/>
              <a:ext cx="120639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2" name="上矢印 51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253287" y="3408574"/>
            <a:ext cx="379210" cy="1010563"/>
            <a:chOff x="4003777" y="453437"/>
            <a:chExt cx="587431" cy="1879228"/>
          </a:xfrm>
        </p:grpSpPr>
        <p:sp>
          <p:nvSpPr>
            <p:cNvPr id="54" name="上矢印 53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5" name="上矢印 54"/>
            <p:cNvSpPr/>
            <p:nvPr/>
          </p:nvSpPr>
          <p:spPr>
            <a:xfrm>
              <a:off x="4468131" y="453437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521034" y="3403948"/>
            <a:ext cx="396703" cy="1003934"/>
            <a:chOff x="4003777" y="465765"/>
            <a:chExt cx="614529" cy="1866900"/>
          </a:xfrm>
        </p:grpSpPr>
        <p:sp>
          <p:nvSpPr>
            <p:cNvPr id="57" name="上矢印 56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8" name="上矢印 57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5853659" y="3403949"/>
            <a:ext cx="374992" cy="1034206"/>
            <a:chOff x="4003775" y="462741"/>
            <a:chExt cx="580897" cy="1923194"/>
          </a:xfrm>
        </p:grpSpPr>
        <p:sp>
          <p:nvSpPr>
            <p:cNvPr id="60" name="上矢印 59"/>
            <p:cNvSpPr/>
            <p:nvPr/>
          </p:nvSpPr>
          <p:spPr>
            <a:xfrm>
              <a:off x="4003775" y="465765"/>
              <a:ext cx="120639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61" name="上矢印 60"/>
            <p:cNvSpPr/>
            <p:nvPr/>
          </p:nvSpPr>
          <p:spPr>
            <a:xfrm>
              <a:off x="4461592" y="462741"/>
              <a:ext cx="123080" cy="1923194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2" name="円/楕円 61"/>
          <p:cNvSpPr/>
          <p:nvPr/>
        </p:nvSpPr>
        <p:spPr>
          <a:xfrm>
            <a:off x="1124380" y="1527948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3486986" y="154239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5773561" y="153640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137701" y="291568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3468359" y="2899135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5761016" y="292421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1174163" y="429281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3446132" y="4314796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5778215" y="4332008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884544" y="469046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241718" y="473790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347066" y="463125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③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860986" y="1846178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④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242365" y="183671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347066" y="1834265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⑥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860986" y="3216971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228688" y="3216971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⑧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400858" y="3216971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70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雲 5"/>
          <p:cNvSpPr/>
          <p:nvPr/>
        </p:nvSpPr>
        <p:spPr>
          <a:xfrm>
            <a:off x="2965659" y="1258086"/>
            <a:ext cx="3404366" cy="2764163"/>
          </a:xfrm>
          <a:prstGeom prst="cloud">
            <a:avLst/>
          </a:prstGeom>
          <a:solidFill>
            <a:sysClr val="window" lastClr="FFFFFF"/>
          </a:solidFill>
          <a:ln w="635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426667" y="1122017"/>
            <a:ext cx="31115" cy="2868507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9" name="直線コネクタ 8"/>
          <p:cNvCxnSpPr/>
          <p:nvPr/>
        </p:nvCxnSpPr>
        <p:spPr>
          <a:xfrm flipV="1">
            <a:off x="2569030" y="1098918"/>
            <a:ext cx="834835" cy="804266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0" name="直線コネクタ 9"/>
          <p:cNvCxnSpPr>
            <a:endCxn id="18" idx="0"/>
          </p:cNvCxnSpPr>
          <p:nvPr/>
        </p:nvCxnSpPr>
        <p:spPr>
          <a:xfrm flipV="1">
            <a:off x="5919195" y="1069608"/>
            <a:ext cx="644016" cy="815051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" name="直線コネクタ 10"/>
          <p:cNvCxnSpPr>
            <a:endCxn id="18" idx="2"/>
          </p:cNvCxnSpPr>
          <p:nvPr/>
        </p:nvCxnSpPr>
        <p:spPr>
          <a:xfrm flipV="1">
            <a:off x="5928631" y="3950602"/>
            <a:ext cx="634580" cy="759307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3" name="左矢印 12"/>
          <p:cNvSpPr/>
          <p:nvPr/>
        </p:nvSpPr>
        <p:spPr>
          <a:xfrm rot="3000000">
            <a:off x="4886040" y="2144180"/>
            <a:ext cx="1451908" cy="137682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2569029" y="1884659"/>
            <a:ext cx="3369038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4" name="直線コネクタ 13"/>
          <p:cNvCxnSpPr/>
          <p:nvPr/>
        </p:nvCxnSpPr>
        <p:spPr>
          <a:xfrm flipV="1">
            <a:off x="2606375" y="3933249"/>
            <a:ext cx="842490" cy="79157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sp>
        <p:nvSpPr>
          <p:cNvPr id="15" name="円柱 14"/>
          <p:cNvSpPr/>
          <p:nvPr/>
        </p:nvSpPr>
        <p:spPr>
          <a:xfrm rot="5400000">
            <a:off x="6630314" y="2381182"/>
            <a:ext cx="97357" cy="1001753"/>
          </a:xfrm>
          <a:prstGeom prst="ca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2569029" y="4711286"/>
            <a:ext cx="3373456" cy="13541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7" name="直線コネクタ 16"/>
          <p:cNvCxnSpPr/>
          <p:nvPr/>
        </p:nvCxnSpPr>
        <p:spPr>
          <a:xfrm>
            <a:off x="2577268" y="1884658"/>
            <a:ext cx="0" cy="2826482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106" y="1069607"/>
            <a:ext cx="68211" cy="288099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864" y="1076965"/>
            <a:ext cx="3168368" cy="43905"/>
          </a:xfrm>
          <a:prstGeom prst="rect">
            <a:avLst/>
          </a:prstGeom>
          <a:ln w="9525">
            <a:solidFill>
              <a:sysClr val="windowText" lastClr="000000"/>
            </a:solidFill>
          </a:ln>
        </p:spPr>
      </p:pic>
      <p:cxnSp>
        <p:nvCxnSpPr>
          <p:cNvPr id="20" name="直線コネクタ 19"/>
          <p:cNvCxnSpPr/>
          <p:nvPr/>
        </p:nvCxnSpPr>
        <p:spPr>
          <a:xfrm flipV="1">
            <a:off x="3389409" y="3933248"/>
            <a:ext cx="3173390" cy="2252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sp>
        <p:nvSpPr>
          <p:cNvPr id="21" name="左矢印 20"/>
          <p:cNvSpPr/>
          <p:nvPr/>
        </p:nvSpPr>
        <p:spPr>
          <a:xfrm rot="18600000">
            <a:off x="4888573" y="3568368"/>
            <a:ext cx="1471491" cy="121683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左矢印 21"/>
          <p:cNvSpPr/>
          <p:nvPr/>
        </p:nvSpPr>
        <p:spPr>
          <a:xfrm>
            <a:off x="3168307" y="2768116"/>
            <a:ext cx="2931532" cy="26033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5901772" y="1905574"/>
            <a:ext cx="26859" cy="281925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0" name="テキスト ボックス 29"/>
          <p:cNvSpPr txBox="1"/>
          <p:nvPr/>
        </p:nvSpPr>
        <p:spPr>
          <a:xfrm>
            <a:off x="6820182" y="2028355"/>
            <a:ext cx="198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</a:rPr>
              <a:t>₂</a:t>
            </a:r>
            <a:r>
              <a:rPr lang="en-US" altLang="ja-JP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supply nozzle</a:t>
            </a:r>
            <a:endParaRPr lang="ja-JP" altLang="en-US" sz="2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6820183" y="2397687"/>
            <a:ext cx="551576" cy="315744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2" name="正方形/長方形 1"/>
          <p:cNvSpPr/>
          <p:nvPr/>
        </p:nvSpPr>
        <p:spPr>
          <a:xfrm>
            <a:off x="788040" y="427413"/>
            <a:ext cx="842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 behavior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</a:t>
            </a:r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altLang="ja-JP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mm nozzle</a:t>
            </a:r>
            <a:endParaRPr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72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64" y="1598469"/>
            <a:ext cx="1426037" cy="761457"/>
          </a:xfrm>
          <a:prstGeom prst="rect">
            <a:avLst/>
          </a:prstGeom>
        </p:spPr>
      </p:pic>
      <p:sp>
        <p:nvSpPr>
          <p:cNvPr id="11" name="左矢印 10"/>
          <p:cNvSpPr/>
          <p:nvPr/>
        </p:nvSpPr>
        <p:spPr>
          <a:xfrm>
            <a:off x="7977197" y="2528832"/>
            <a:ext cx="944656" cy="289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1808" y="2844198"/>
            <a:ext cx="1642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H</a:t>
            </a:r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₂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40L/min</a:t>
            </a:r>
            <a:r>
              <a:rPr lang="ja-JP" altLang="en-US" sz="14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2 sec</a:t>
            </a: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supply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11241" y="101647"/>
            <a:ext cx="36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1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6490" y="3672493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start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7763637" y="3739007"/>
            <a:ext cx="154902" cy="204782"/>
          </a:xfrm>
          <a:prstGeom prst="upArrow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26490" y="4072888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stop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(3sec)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7735123" y="4126952"/>
            <a:ext cx="154902" cy="204782"/>
          </a:xfrm>
          <a:prstGeom prst="upArrow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909299" y="743602"/>
            <a:ext cx="649401" cy="19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7918539" y="1204543"/>
            <a:ext cx="670187" cy="385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680219" y="45645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80219" y="90113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nd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4986" y="4780776"/>
            <a:ext cx="39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Fig.1</a:t>
            </a:r>
            <a:r>
              <a:rPr kumimoji="1" lang="ja-JP" altLang="en-US" u="sng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ja-JP" altLang="en-US" u="sng" dirty="0" smtClean="0"/>
              <a:t>₂ </a:t>
            </a:r>
            <a:r>
              <a:rPr kumimoji="1" lang="en-US" altLang="ja-JP" u="sng" dirty="0" smtClean="0"/>
              <a:t>dispersion by 1mm nozzle</a:t>
            </a:r>
            <a:endParaRPr kumimoji="1" lang="ja-JP" altLang="en-US" u="sng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23" y="456457"/>
            <a:ext cx="2362019" cy="138025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696" y="469697"/>
            <a:ext cx="2314067" cy="138025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160" y="460550"/>
            <a:ext cx="2303663" cy="138025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36" y="1836714"/>
            <a:ext cx="2367070" cy="138881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173" y="1826218"/>
            <a:ext cx="2329746" cy="1386419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751" y="1827424"/>
            <a:ext cx="2311387" cy="137785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22" y="3213846"/>
            <a:ext cx="2343540" cy="137606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1144" y="3202382"/>
            <a:ext cx="2314485" cy="139081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628" y="3212637"/>
            <a:ext cx="2309550" cy="1386557"/>
          </a:xfrm>
          <a:prstGeom prst="rect">
            <a:avLst/>
          </a:prstGeom>
        </p:spPr>
      </p:pic>
      <p:grpSp>
        <p:nvGrpSpPr>
          <p:cNvPr id="35" name="グループ化 34"/>
          <p:cNvGrpSpPr/>
          <p:nvPr/>
        </p:nvGrpSpPr>
        <p:grpSpPr>
          <a:xfrm>
            <a:off x="1196072" y="630192"/>
            <a:ext cx="396703" cy="1003934"/>
            <a:chOff x="4003777" y="465765"/>
            <a:chExt cx="614529" cy="1866900"/>
          </a:xfrm>
        </p:grpSpPr>
        <p:sp>
          <p:nvSpPr>
            <p:cNvPr id="36" name="上矢印 35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7" name="上矢印 36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3542831" y="630192"/>
            <a:ext cx="396703" cy="1003934"/>
            <a:chOff x="4003777" y="465765"/>
            <a:chExt cx="614529" cy="1866900"/>
          </a:xfrm>
        </p:grpSpPr>
        <p:sp>
          <p:nvSpPr>
            <p:cNvPr id="39" name="上矢印 38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0" name="上矢印 39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5831949" y="640874"/>
            <a:ext cx="396703" cy="1003934"/>
            <a:chOff x="4003777" y="465765"/>
            <a:chExt cx="614529" cy="1866900"/>
          </a:xfrm>
        </p:grpSpPr>
        <p:sp>
          <p:nvSpPr>
            <p:cNvPr id="42" name="上矢印 41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3" name="上矢印 42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1203356" y="2012558"/>
            <a:ext cx="396703" cy="1003934"/>
            <a:chOff x="4003777" y="465765"/>
            <a:chExt cx="614529" cy="1866900"/>
          </a:xfrm>
        </p:grpSpPr>
        <p:sp>
          <p:nvSpPr>
            <p:cNvPr id="45" name="上矢印 44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6" name="上矢印 45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3530185" y="1985658"/>
            <a:ext cx="396703" cy="1003934"/>
            <a:chOff x="4003777" y="465765"/>
            <a:chExt cx="614529" cy="1866900"/>
          </a:xfrm>
        </p:grpSpPr>
        <p:sp>
          <p:nvSpPr>
            <p:cNvPr id="48" name="上矢印 47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9" name="上矢印 48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5822223" y="2012558"/>
            <a:ext cx="366700" cy="1003934"/>
            <a:chOff x="4050254" y="465765"/>
            <a:chExt cx="568052" cy="1866900"/>
          </a:xfrm>
        </p:grpSpPr>
        <p:sp>
          <p:nvSpPr>
            <p:cNvPr id="51" name="上矢印 50"/>
            <p:cNvSpPr/>
            <p:nvPr/>
          </p:nvSpPr>
          <p:spPr>
            <a:xfrm>
              <a:off x="4050254" y="465765"/>
              <a:ext cx="120639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2" name="上矢印 51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253287" y="3408574"/>
            <a:ext cx="379210" cy="1010563"/>
            <a:chOff x="4003777" y="453437"/>
            <a:chExt cx="587431" cy="1879228"/>
          </a:xfrm>
        </p:grpSpPr>
        <p:sp>
          <p:nvSpPr>
            <p:cNvPr id="54" name="上矢印 53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5" name="上矢印 54"/>
            <p:cNvSpPr/>
            <p:nvPr/>
          </p:nvSpPr>
          <p:spPr>
            <a:xfrm>
              <a:off x="4468131" y="453437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521034" y="3403948"/>
            <a:ext cx="396703" cy="1003934"/>
            <a:chOff x="4003777" y="465765"/>
            <a:chExt cx="614529" cy="1866900"/>
          </a:xfrm>
        </p:grpSpPr>
        <p:sp>
          <p:nvSpPr>
            <p:cNvPr id="57" name="上矢印 56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8" name="上矢印 57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5853659" y="3403949"/>
            <a:ext cx="374992" cy="1034206"/>
            <a:chOff x="4003775" y="462741"/>
            <a:chExt cx="580897" cy="1923194"/>
          </a:xfrm>
        </p:grpSpPr>
        <p:sp>
          <p:nvSpPr>
            <p:cNvPr id="60" name="上矢印 59"/>
            <p:cNvSpPr/>
            <p:nvPr/>
          </p:nvSpPr>
          <p:spPr>
            <a:xfrm>
              <a:off x="4003775" y="465765"/>
              <a:ext cx="120639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61" name="上矢印 60"/>
            <p:cNvSpPr/>
            <p:nvPr/>
          </p:nvSpPr>
          <p:spPr>
            <a:xfrm>
              <a:off x="4461592" y="462741"/>
              <a:ext cx="123080" cy="1923194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2" name="円/楕円 61"/>
          <p:cNvSpPr/>
          <p:nvPr/>
        </p:nvSpPr>
        <p:spPr>
          <a:xfrm>
            <a:off x="1124380" y="1527948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3486986" y="154239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5773561" y="153640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137701" y="291568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3468359" y="2899135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5761016" y="292421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1174163" y="429281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3446132" y="4314796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5778215" y="4332008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1" name="円/楕円 70"/>
          <p:cNvSpPr/>
          <p:nvPr/>
        </p:nvSpPr>
        <p:spPr>
          <a:xfrm>
            <a:off x="782967" y="1132159"/>
            <a:ext cx="243771" cy="207169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884544" y="469046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241718" y="473790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347066" y="463125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③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860986" y="1846178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④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42365" y="183671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347066" y="1834265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⑥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860986" y="3216971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228688" y="3216971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⑧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6400858" y="3216971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⑨</a:t>
            </a:r>
            <a:endParaRPr kumimoji="1" lang="ja-JP" altLang="en-US" dirty="0"/>
          </a:p>
        </p:txBody>
      </p:sp>
      <p:grpSp>
        <p:nvGrpSpPr>
          <p:cNvPr id="81" name="グループ化 80"/>
          <p:cNvGrpSpPr/>
          <p:nvPr/>
        </p:nvGrpSpPr>
        <p:grpSpPr>
          <a:xfrm>
            <a:off x="-21643" y="3901141"/>
            <a:ext cx="1585827" cy="1121015"/>
            <a:chOff x="-5504627" y="6709292"/>
            <a:chExt cx="3688433" cy="2595340"/>
          </a:xfrm>
        </p:grpSpPr>
        <p:sp>
          <p:nvSpPr>
            <p:cNvPr id="82" name="上矢印 81"/>
            <p:cNvSpPr/>
            <p:nvPr/>
          </p:nvSpPr>
          <p:spPr>
            <a:xfrm>
              <a:off x="-4216096" y="7020527"/>
              <a:ext cx="150125" cy="1615408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3" name="上矢印 82"/>
            <p:cNvSpPr/>
            <p:nvPr/>
          </p:nvSpPr>
          <p:spPr>
            <a:xfrm rot="5400000">
              <a:off x="-3435294" y="7845219"/>
              <a:ext cx="171156" cy="1732759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-4204333" y="8663332"/>
              <a:ext cx="2388139" cy="6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Time(s)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-5504627" y="6709292"/>
              <a:ext cx="1288529" cy="2496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Concentration(</a:t>
              </a:r>
              <a:r>
                <a:rPr lang="ja-JP" altLang="en-US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％</a:t>
              </a:r>
              <a:r>
                <a:rPr lang="en-US" altLang="ja-JP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6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64" y="1598469"/>
            <a:ext cx="1426037" cy="761457"/>
          </a:xfrm>
          <a:prstGeom prst="rect">
            <a:avLst/>
          </a:prstGeom>
        </p:spPr>
      </p:pic>
      <p:sp>
        <p:nvSpPr>
          <p:cNvPr id="11" name="左矢印 10"/>
          <p:cNvSpPr/>
          <p:nvPr/>
        </p:nvSpPr>
        <p:spPr>
          <a:xfrm>
            <a:off x="7977197" y="2528832"/>
            <a:ext cx="944656" cy="289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1808" y="2844198"/>
            <a:ext cx="1642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H</a:t>
            </a:r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₂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40L/min</a:t>
            </a:r>
            <a:r>
              <a:rPr lang="ja-JP" altLang="en-US" sz="14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2 sec</a:t>
            </a: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supply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98043" y="61780"/>
            <a:ext cx="36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6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6490" y="3672493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start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7749039" y="3713902"/>
            <a:ext cx="154902" cy="204782"/>
          </a:xfrm>
          <a:prstGeom prst="upArrow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26490" y="4072888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stop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7725555" y="4117173"/>
            <a:ext cx="154902" cy="204782"/>
          </a:xfrm>
          <a:prstGeom prst="upArrow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909299" y="743602"/>
            <a:ext cx="649401" cy="19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7918539" y="1204543"/>
            <a:ext cx="670187" cy="385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680219" y="45645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80219" y="90113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nd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4986" y="4780776"/>
            <a:ext cx="39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Fig.2</a:t>
            </a:r>
            <a:r>
              <a:rPr kumimoji="1" lang="ja-JP" altLang="en-US" u="sng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ja-JP" altLang="en-US" u="sng" dirty="0" smtClean="0"/>
              <a:t>₂ </a:t>
            </a:r>
            <a:r>
              <a:rPr kumimoji="1" lang="en-US" altLang="ja-JP" u="sng" dirty="0" smtClean="0"/>
              <a:t>dispersion by 6mm nozzle</a:t>
            </a:r>
            <a:endParaRPr kumimoji="1" lang="ja-JP" altLang="en-US" u="sng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0" y="457472"/>
            <a:ext cx="2346058" cy="140121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319" y="455902"/>
            <a:ext cx="2333565" cy="13955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595" y="456968"/>
            <a:ext cx="2268265" cy="14201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0" y="1858784"/>
            <a:ext cx="2347628" cy="139555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177" y="1858687"/>
            <a:ext cx="2343706" cy="138301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184" y="1859709"/>
            <a:ext cx="2259608" cy="138199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56" y="3224309"/>
            <a:ext cx="2330495" cy="143718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319" y="3241701"/>
            <a:ext cx="2335599" cy="141256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3594" y="3248931"/>
            <a:ext cx="2264198" cy="1412567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1149431" y="582930"/>
            <a:ext cx="396703" cy="1054673"/>
            <a:chOff x="4003777" y="465765"/>
            <a:chExt cx="614529" cy="1866900"/>
          </a:xfrm>
        </p:grpSpPr>
        <p:sp>
          <p:nvSpPr>
            <p:cNvPr id="35" name="上矢印 34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6" name="上矢印 35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495489" y="589019"/>
            <a:ext cx="396703" cy="1054673"/>
            <a:chOff x="4003777" y="465765"/>
            <a:chExt cx="614529" cy="1866900"/>
          </a:xfrm>
        </p:grpSpPr>
        <p:sp>
          <p:nvSpPr>
            <p:cNvPr id="38" name="上矢印 37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上矢印 38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790471" y="602864"/>
            <a:ext cx="396703" cy="1054673"/>
            <a:chOff x="4003777" y="465765"/>
            <a:chExt cx="614529" cy="1866900"/>
          </a:xfrm>
        </p:grpSpPr>
        <p:sp>
          <p:nvSpPr>
            <p:cNvPr id="41" name="上矢印 40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2" name="上矢印 41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1149431" y="1977004"/>
            <a:ext cx="396703" cy="1054673"/>
            <a:chOff x="4003777" y="465765"/>
            <a:chExt cx="614529" cy="1866900"/>
          </a:xfrm>
        </p:grpSpPr>
        <p:sp>
          <p:nvSpPr>
            <p:cNvPr id="44" name="上矢印 43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5" name="上矢印 44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3473852" y="1969310"/>
            <a:ext cx="396703" cy="1054673"/>
            <a:chOff x="4003777" y="465765"/>
            <a:chExt cx="614529" cy="1866900"/>
          </a:xfrm>
        </p:grpSpPr>
        <p:sp>
          <p:nvSpPr>
            <p:cNvPr id="47" name="上矢印 46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8" name="上矢印 47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790471" y="1973600"/>
            <a:ext cx="396703" cy="1054673"/>
            <a:chOff x="4003777" y="465765"/>
            <a:chExt cx="614529" cy="1866900"/>
          </a:xfrm>
        </p:grpSpPr>
        <p:sp>
          <p:nvSpPr>
            <p:cNvPr id="50" name="上矢印 49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1" name="上矢印 50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187028" y="3360421"/>
            <a:ext cx="396703" cy="1103225"/>
            <a:chOff x="4003777" y="465765"/>
            <a:chExt cx="614529" cy="1866900"/>
          </a:xfrm>
        </p:grpSpPr>
        <p:sp>
          <p:nvSpPr>
            <p:cNvPr id="53" name="上矢印 52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4" name="上矢印 53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3495489" y="3377893"/>
            <a:ext cx="396703" cy="1078082"/>
            <a:chOff x="4003777" y="465765"/>
            <a:chExt cx="614529" cy="1866900"/>
          </a:xfrm>
        </p:grpSpPr>
        <p:sp>
          <p:nvSpPr>
            <p:cNvPr id="56" name="上矢印 55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7" name="上矢印 56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771825" y="3360420"/>
            <a:ext cx="396703" cy="1095555"/>
            <a:chOff x="4003777" y="465765"/>
            <a:chExt cx="614529" cy="1866900"/>
          </a:xfrm>
        </p:grpSpPr>
        <p:sp>
          <p:nvSpPr>
            <p:cNvPr id="59" name="上矢印 58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60" name="上矢印 59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1" name="円/楕円 60"/>
          <p:cNvSpPr/>
          <p:nvPr/>
        </p:nvSpPr>
        <p:spPr>
          <a:xfrm>
            <a:off x="5697011" y="292737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3408972" y="292388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054297" y="294541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855285" y="54072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227271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360509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③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860986" y="1944337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④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23860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41684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⑥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90521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22727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⑧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6398359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⑨</a:t>
            </a:r>
            <a:endParaRPr kumimoji="1" lang="ja-JP" altLang="en-US" dirty="0"/>
          </a:p>
        </p:txBody>
      </p:sp>
      <p:grpSp>
        <p:nvGrpSpPr>
          <p:cNvPr id="68" name="グループ化 67"/>
          <p:cNvGrpSpPr/>
          <p:nvPr/>
        </p:nvGrpSpPr>
        <p:grpSpPr>
          <a:xfrm>
            <a:off x="-21643" y="3901141"/>
            <a:ext cx="1585827" cy="1121015"/>
            <a:chOff x="-5504627" y="6709292"/>
            <a:chExt cx="3688433" cy="2595340"/>
          </a:xfrm>
        </p:grpSpPr>
        <p:sp>
          <p:nvSpPr>
            <p:cNvPr id="69" name="上矢印 68"/>
            <p:cNvSpPr/>
            <p:nvPr/>
          </p:nvSpPr>
          <p:spPr>
            <a:xfrm>
              <a:off x="-4216096" y="7020527"/>
              <a:ext cx="150125" cy="1615408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0" name="上矢印 69"/>
            <p:cNvSpPr/>
            <p:nvPr/>
          </p:nvSpPr>
          <p:spPr>
            <a:xfrm rot="5400000">
              <a:off x="-3435294" y="7845219"/>
              <a:ext cx="171156" cy="1732759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4204333" y="8663332"/>
              <a:ext cx="2388139" cy="6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Time(s)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5504627" y="6709292"/>
              <a:ext cx="1288529" cy="2496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Concentration(</a:t>
              </a:r>
              <a:r>
                <a:rPr lang="ja-JP" altLang="en-US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％</a:t>
              </a:r>
              <a:r>
                <a:rPr lang="en-US" altLang="ja-JP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30461" y="415965"/>
            <a:ext cx="8670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 behavior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</a:t>
            </a:r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altLang="ja-JP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mm nozzle</a:t>
            </a:r>
            <a:endParaRPr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雲 6"/>
          <p:cNvSpPr/>
          <p:nvPr/>
        </p:nvSpPr>
        <p:spPr>
          <a:xfrm>
            <a:off x="3089269" y="2540262"/>
            <a:ext cx="2454981" cy="684968"/>
          </a:xfrm>
          <a:prstGeom prst="cloud">
            <a:avLst/>
          </a:prstGeom>
          <a:solidFill>
            <a:sysClr val="window" lastClr="FFFFFF"/>
          </a:solidFill>
          <a:ln w="635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左矢印 11"/>
          <p:cNvSpPr/>
          <p:nvPr/>
        </p:nvSpPr>
        <p:spPr>
          <a:xfrm rot="20832036">
            <a:off x="4826512" y="3076326"/>
            <a:ext cx="824135" cy="11890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左矢印 12"/>
          <p:cNvSpPr/>
          <p:nvPr/>
        </p:nvSpPr>
        <p:spPr>
          <a:xfrm rot="614652">
            <a:off x="4825489" y="2490244"/>
            <a:ext cx="824135" cy="11890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095" y="2712838"/>
            <a:ext cx="2418325" cy="300611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 flipV="1">
            <a:off x="2351831" y="1105670"/>
            <a:ext cx="793291" cy="78476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7" name="直線コネクタ 16"/>
          <p:cNvCxnSpPr>
            <a:endCxn id="25" idx="0"/>
          </p:cNvCxnSpPr>
          <p:nvPr/>
        </p:nvCxnSpPr>
        <p:spPr>
          <a:xfrm flipV="1">
            <a:off x="5535284" y="1077070"/>
            <a:ext cx="611967" cy="79529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8" name="直線コネクタ 17"/>
          <p:cNvCxnSpPr>
            <a:endCxn id="25" idx="2"/>
          </p:cNvCxnSpPr>
          <p:nvPr/>
        </p:nvCxnSpPr>
        <p:spPr>
          <a:xfrm flipV="1">
            <a:off x="5544250" y="3888222"/>
            <a:ext cx="603001" cy="74089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9" name="直線コネクタ 18"/>
          <p:cNvCxnSpPr/>
          <p:nvPr/>
        </p:nvCxnSpPr>
        <p:spPr>
          <a:xfrm flipH="1">
            <a:off x="2359660" y="1872363"/>
            <a:ext cx="3201384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0" name="直線コネクタ 19"/>
          <p:cNvCxnSpPr/>
          <p:nvPr/>
        </p:nvCxnSpPr>
        <p:spPr>
          <a:xfrm flipV="1">
            <a:off x="2387319" y="3871289"/>
            <a:ext cx="800565" cy="77238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21" name="直線コネクタ 20"/>
          <p:cNvCxnSpPr/>
          <p:nvPr/>
        </p:nvCxnSpPr>
        <p:spPr>
          <a:xfrm>
            <a:off x="3140384" y="1142920"/>
            <a:ext cx="29567" cy="2798966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sp>
        <p:nvSpPr>
          <p:cNvPr id="22" name="円柱 21"/>
          <p:cNvSpPr/>
          <p:nvPr/>
        </p:nvSpPr>
        <p:spPr>
          <a:xfrm rot="5400000">
            <a:off x="6209770" y="2369632"/>
            <a:ext cx="94997" cy="951902"/>
          </a:xfrm>
          <a:prstGeom prst="ca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2351831" y="4630465"/>
            <a:ext cx="3205582" cy="13212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2359660" y="1872364"/>
            <a:ext cx="0" cy="275795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842" y="1077070"/>
            <a:ext cx="64817" cy="2811152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22" y="1084250"/>
            <a:ext cx="3010700" cy="4284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cxnSp>
        <p:nvCxnSpPr>
          <p:cNvPr id="27" name="直線コネクタ 26"/>
          <p:cNvCxnSpPr/>
          <p:nvPr/>
        </p:nvCxnSpPr>
        <p:spPr>
          <a:xfrm flipV="1">
            <a:off x="3131388" y="3871289"/>
            <a:ext cx="3015472" cy="2198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28" name="直線コネクタ 27"/>
          <p:cNvCxnSpPr/>
          <p:nvPr/>
        </p:nvCxnSpPr>
        <p:spPr>
          <a:xfrm>
            <a:off x="5527301" y="1891853"/>
            <a:ext cx="17933" cy="278286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0" name="テキスト ボックス 29"/>
          <p:cNvSpPr txBox="1"/>
          <p:nvPr/>
        </p:nvSpPr>
        <p:spPr>
          <a:xfrm>
            <a:off x="4125245" y="2562396"/>
            <a:ext cx="40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  <a:latin typeface="Calibri"/>
              </a:rPr>
              <a:t>①</a:t>
            </a:r>
            <a:endParaRPr lang="ja-JP" altLang="en-US" sz="3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H="1">
            <a:off x="6523016" y="2402723"/>
            <a:ext cx="425289" cy="27805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40" name="テキスト ボックス 39"/>
          <p:cNvSpPr txBox="1"/>
          <p:nvPr/>
        </p:nvSpPr>
        <p:spPr>
          <a:xfrm>
            <a:off x="6513184" y="2023130"/>
            <a:ext cx="220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</a:rPr>
              <a:t>₂</a:t>
            </a:r>
            <a:r>
              <a:rPr lang="en-US" altLang="ja-JP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supply nozzle</a:t>
            </a:r>
            <a:endParaRPr lang="ja-JP" alt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76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64" y="1598469"/>
            <a:ext cx="1426037" cy="761457"/>
          </a:xfrm>
          <a:prstGeom prst="rect">
            <a:avLst/>
          </a:prstGeom>
        </p:spPr>
      </p:pic>
      <p:sp>
        <p:nvSpPr>
          <p:cNvPr id="11" name="左矢印 10"/>
          <p:cNvSpPr/>
          <p:nvPr/>
        </p:nvSpPr>
        <p:spPr>
          <a:xfrm>
            <a:off x="7977197" y="2528832"/>
            <a:ext cx="944656" cy="289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1808" y="2844198"/>
            <a:ext cx="1642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H</a:t>
            </a:r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₂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40L/min</a:t>
            </a:r>
            <a:r>
              <a:rPr lang="ja-JP" altLang="en-US" sz="14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2 sec</a:t>
            </a: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supply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98042" y="57362"/>
            <a:ext cx="36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6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6490" y="3672493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start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7749039" y="3703415"/>
            <a:ext cx="154902" cy="204782"/>
          </a:xfrm>
          <a:prstGeom prst="upArrow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26490" y="4072888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stop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(3sec)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7743408" y="4124033"/>
            <a:ext cx="154902" cy="204782"/>
          </a:xfrm>
          <a:prstGeom prst="upArrow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909299" y="743602"/>
            <a:ext cx="649401" cy="19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7918539" y="1204543"/>
            <a:ext cx="670187" cy="385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680219" y="45645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80219" y="90113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nd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4986" y="4780776"/>
            <a:ext cx="39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Fig.2</a:t>
            </a:r>
            <a:r>
              <a:rPr kumimoji="1" lang="ja-JP" altLang="en-US" u="sng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ja-JP" altLang="en-US" u="sng" dirty="0" smtClean="0"/>
              <a:t>₂ </a:t>
            </a:r>
            <a:r>
              <a:rPr kumimoji="1" lang="en-US" altLang="ja-JP" u="sng" dirty="0" smtClean="0"/>
              <a:t>dispersion by 6mm nozzle</a:t>
            </a:r>
            <a:endParaRPr kumimoji="1" lang="ja-JP" altLang="en-US" u="sng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0" y="457472"/>
            <a:ext cx="2346058" cy="140121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319" y="455902"/>
            <a:ext cx="2333565" cy="13955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595" y="456968"/>
            <a:ext cx="2268265" cy="14201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0" y="1858784"/>
            <a:ext cx="2347628" cy="139555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177" y="1858687"/>
            <a:ext cx="2343706" cy="138301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184" y="1859709"/>
            <a:ext cx="2259608" cy="138199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56" y="3224309"/>
            <a:ext cx="2330495" cy="143718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319" y="3241701"/>
            <a:ext cx="2335599" cy="141256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3594" y="3248931"/>
            <a:ext cx="2264198" cy="1412567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1149431" y="582930"/>
            <a:ext cx="396703" cy="1054673"/>
            <a:chOff x="4003777" y="465765"/>
            <a:chExt cx="614529" cy="1866900"/>
          </a:xfrm>
        </p:grpSpPr>
        <p:sp>
          <p:nvSpPr>
            <p:cNvPr id="35" name="上矢印 34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6" name="上矢印 35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495489" y="589019"/>
            <a:ext cx="396703" cy="1054673"/>
            <a:chOff x="4003777" y="465765"/>
            <a:chExt cx="614529" cy="1866900"/>
          </a:xfrm>
        </p:grpSpPr>
        <p:sp>
          <p:nvSpPr>
            <p:cNvPr id="38" name="上矢印 37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上矢印 38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790471" y="602864"/>
            <a:ext cx="396703" cy="1054673"/>
            <a:chOff x="4003777" y="465765"/>
            <a:chExt cx="614529" cy="1866900"/>
          </a:xfrm>
        </p:grpSpPr>
        <p:sp>
          <p:nvSpPr>
            <p:cNvPr id="41" name="上矢印 40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2" name="上矢印 41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1149431" y="1977004"/>
            <a:ext cx="396703" cy="1054673"/>
            <a:chOff x="4003777" y="465765"/>
            <a:chExt cx="614529" cy="1866900"/>
          </a:xfrm>
        </p:grpSpPr>
        <p:sp>
          <p:nvSpPr>
            <p:cNvPr id="44" name="上矢印 43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5" name="上矢印 44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3473852" y="1969310"/>
            <a:ext cx="396703" cy="1054673"/>
            <a:chOff x="4003777" y="465765"/>
            <a:chExt cx="614529" cy="1866900"/>
          </a:xfrm>
        </p:grpSpPr>
        <p:sp>
          <p:nvSpPr>
            <p:cNvPr id="47" name="上矢印 46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8" name="上矢印 47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790471" y="1973600"/>
            <a:ext cx="396703" cy="1054673"/>
            <a:chOff x="4003777" y="465765"/>
            <a:chExt cx="614529" cy="1866900"/>
          </a:xfrm>
        </p:grpSpPr>
        <p:sp>
          <p:nvSpPr>
            <p:cNvPr id="50" name="上矢印 49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1" name="上矢印 50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187028" y="3360421"/>
            <a:ext cx="396703" cy="1103225"/>
            <a:chOff x="4003777" y="465765"/>
            <a:chExt cx="614529" cy="1866900"/>
          </a:xfrm>
        </p:grpSpPr>
        <p:sp>
          <p:nvSpPr>
            <p:cNvPr id="53" name="上矢印 52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4" name="上矢印 53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3495489" y="3377893"/>
            <a:ext cx="396703" cy="1078082"/>
            <a:chOff x="4003777" y="465765"/>
            <a:chExt cx="614529" cy="1866900"/>
          </a:xfrm>
        </p:grpSpPr>
        <p:sp>
          <p:nvSpPr>
            <p:cNvPr id="56" name="上矢印 55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7" name="上矢印 56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771825" y="3360420"/>
            <a:ext cx="396703" cy="1095555"/>
            <a:chOff x="4003777" y="465765"/>
            <a:chExt cx="614529" cy="1866900"/>
          </a:xfrm>
        </p:grpSpPr>
        <p:sp>
          <p:nvSpPr>
            <p:cNvPr id="59" name="上矢印 58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60" name="上矢印 59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1" name="円/楕円 60"/>
          <p:cNvSpPr/>
          <p:nvPr/>
        </p:nvSpPr>
        <p:spPr>
          <a:xfrm>
            <a:off x="5697011" y="292737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3408972" y="292388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054297" y="294541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1141004" y="1553507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586142" y="1567639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5910418" y="156648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855285" y="54072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227271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360509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③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860986" y="1944337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④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23860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641684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⑥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90521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22727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⑧</a:t>
            </a:r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398359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⑨</a:t>
            </a:r>
            <a:endParaRPr kumimoji="1" lang="ja-JP" altLang="en-US" dirty="0"/>
          </a:p>
        </p:txBody>
      </p:sp>
      <p:grpSp>
        <p:nvGrpSpPr>
          <p:cNvPr id="71" name="グループ化 70"/>
          <p:cNvGrpSpPr/>
          <p:nvPr/>
        </p:nvGrpSpPr>
        <p:grpSpPr>
          <a:xfrm>
            <a:off x="-21643" y="3901141"/>
            <a:ext cx="1585827" cy="1121015"/>
            <a:chOff x="-5504627" y="6709292"/>
            <a:chExt cx="3688433" cy="2595340"/>
          </a:xfrm>
        </p:grpSpPr>
        <p:sp>
          <p:nvSpPr>
            <p:cNvPr id="72" name="上矢印 71"/>
            <p:cNvSpPr/>
            <p:nvPr/>
          </p:nvSpPr>
          <p:spPr>
            <a:xfrm>
              <a:off x="-4216096" y="7020527"/>
              <a:ext cx="150125" cy="1615408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3" name="上矢印 72"/>
            <p:cNvSpPr/>
            <p:nvPr/>
          </p:nvSpPr>
          <p:spPr>
            <a:xfrm rot="5400000">
              <a:off x="-3435294" y="7845219"/>
              <a:ext cx="171156" cy="1732759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-4204333" y="8663332"/>
              <a:ext cx="2388139" cy="6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Time(s)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5504627" y="6709292"/>
              <a:ext cx="1288529" cy="2496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Concentration(</a:t>
              </a:r>
              <a:r>
                <a:rPr lang="ja-JP" altLang="en-US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％</a:t>
              </a:r>
              <a:r>
                <a:rPr lang="en-US" altLang="ja-JP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1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+mn-lt"/>
              <a:ea typeface="HGP創英角ﾎﾟｯﾌﾟ体" panose="040B0A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5611" y="127534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of measurement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and purpose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37574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788040" y="404744"/>
            <a:ext cx="842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 behavior </a:t>
            </a:r>
            <a:r>
              <a:rPr lang="en-US" altLang="ja-JP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</a:t>
            </a:r>
            <a:r>
              <a:rPr lang="en-US" altLang="ja-JP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altLang="ja-JP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altLang="ja-JP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mm nozzle</a:t>
            </a:r>
            <a:endParaRPr lang="ja-JP" altLang="en-US" sz="24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雲 6"/>
          <p:cNvSpPr/>
          <p:nvPr/>
        </p:nvSpPr>
        <p:spPr>
          <a:xfrm>
            <a:off x="3011272" y="2546741"/>
            <a:ext cx="2456607" cy="684968"/>
          </a:xfrm>
          <a:prstGeom prst="cloud">
            <a:avLst/>
          </a:prstGeom>
          <a:solidFill>
            <a:sysClr val="window" lastClr="FFFFFF"/>
          </a:solidFill>
          <a:ln w="635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雲 9"/>
          <p:cNvSpPr/>
          <p:nvPr/>
        </p:nvSpPr>
        <p:spPr>
          <a:xfrm>
            <a:off x="2693322" y="1378792"/>
            <a:ext cx="939206" cy="1358600"/>
          </a:xfrm>
          <a:prstGeom prst="cloud">
            <a:avLst/>
          </a:prstGeom>
          <a:solidFill>
            <a:sysClr val="window" lastClr="FFFFFF"/>
          </a:solidFill>
          <a:ln w="4445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雲 10"/>
          <p:cNvSpPr/>
          <p:nvPr/>
        </p:nvSpPr>
        <p:spPr>
          <a:xfrm>
            <a:off x="3284189" y="1388010"/>
            <a:ext cx="2048333" cy="424967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左矢印 11"/>
          <p:cNvSpPr/>
          <p:nvPr/>
        </p:nvSpPr>
        <p:spPr>
          <a:xfrm rot="20832036">
            <a:off x="4749666" y="3082805"/>
            <a:ext cx="824681" cy="11890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左矢印 12"/>
          <p:cNvSpPr/>
          <p:nvPr/>
        </p:nvSpPr>
        <p:spPr>
          <a:xfrm rot="614652">
            <a:off x="4748643" y="2496723"/>
            <a:ext cx="824681" cy="11890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2789525" y="1706390"/>
            <a:ext cx="212775" cy="1012927"/>
          </a:xfrm>
          <a:prstGeom prst="up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213" y="2719317"/>
            <a:ext cx="2419928" cy="300611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 flipV="1">
            <a:off x="2273346" y="1112149"/>
            <a:ext cx="793816" cy="78476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7" name="直線コネクタ 16"/>
          <p:cNvCxnSpPr>
            <a:endCxn id="25" idx="0"/>
          </p:cNvCxnSpPr>
          <p:nvPr/>
        </p:nvCxnSpPr>
        <p:spPr>
          <a:xfrm flipV="1">
            <a:off x="5458908" y="1083549"/>
            <a:ext cx="612372" cy="79529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8" name="直線コネクタ 17"/>
          <p:cNvCxnSpPr>
            <a:endCxn id="25" idx="2"/>
          </p:cNvCxnSpPr>
          <p:nvPr/>
        </p:nvCxnSpPr>
        <p:spPr>
          <a:xfrm flipV="1">
            <a:off x="5467880" y="3894701"/>
            <a:ext cx="603400" cy="74089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9" name="直線コネクタ 18"/>
          <p:cNvCxnSpPr/>
          <p:nvPr/>
        </p:nvCxnSpPr>
        <p:spPr>
          <a:xfrm flipH="1">
            <a:off x="2281180" y="1878842"/>
            <a:ext cx="3203505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0" name="直線コネクタ 19"/>
          <p:cNvCxnSpPr/>
          <p:nvPr/>
        </p:nvCxnSpPr>
        <p:spPr>
          <a:xfrm flipV="1">
            <a:off x="2308857" y="3877768"/>
            <a:ext cx="801095" cy="77238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21" name="直線コネクタ 20"/>
          <p:cNvCxnSpPr/>
          <p:nvPr/>
        </p:nvCxnSpPr>
        <p:spPr>
          <a:xfrm>
            <a:off x="3062421" y="1149399"/>
            <a:ext cx="29586" cy="2798966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sp>
        <p:nvSpPr>
          <p:cNvPr id="22" name="円柱 21"/>
          <p:cNvSpPr/>
          <p:nvPr/>
        </p:nvSpPr>
        <p:spPr>
          <a:xfrm rot="5400000">
            <a:off x="6133873" y="2375796"/>
            <a:ext cx="94997" cy="952532"/>
          </a:xfrm>
          <a:prstGeom prst="ca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2273346" y="4636944"/>
            <a:ext cx="3207706" cy="13212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2281180" y="1878843"/>
            <a:ext cx="0" cy="275795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1083549"/>
            <a:ext cx="64860" cy="2811152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162" y="1090729"/>
            <a:ext cx="3012695" cy="4284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cxnSp>
        <p:nvCxnSpPr>
          <p:cNvPr id="27" name="直線コネクタ 26"/>
          <p:cNvCxnSpPr/>
          <p:nvPr/>
        </p:nvCxnSpPr>
        <p:spPr>
          <a:xfrm flipV="1">
            <a:off x="3053419" y="3877768"/>
            <a:ext cx="3017470" cy="2198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28" name="直線コネクタ 27"/>
          <p:cNvCxnSpPr/>
          <p:nvPr/>
        </p:nvCxnSpPr>
        <p:spPr>
          <a:xfrm>
            <a:off x="5450920" y="1898332"/>
            <a:ext cx="17945" cy="278286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0" name="テキスト ボックス 29"/>
          <p:cNvSpPr txBox="1"/>
          <p:nvPr/>
        </p:nvSpPr>
        <p:spPr>
          <a:xfrm>
            <a:off x="4086846" y="2579670"/>
            <a:ext cx="40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  <a:latin typeface="Calibri"/>
              </a:rPr>
              <a:t>①</a:t>
            </a:r>
            <a:endParaRPr lang="ja-JP" alt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718320" y="2002212"/>
            <a:ext cx="34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Calibri"/>
              </a:rPr>
              <a:t>②</a:t>
            </a:r>
          </a:p>
        </p:txBody>
      </p:sp>
      <p:sp>
        <p:nvSpPr>
          <p:cNvPr id="35" name="右矢印 34"/>
          <p:cNvSpPr/>
          <p:nvPr/>
        </p:nvSpPr>
        <p:spPr>
          <a:xfrm flipV="1">
            <a:off x="3059647" y="1535022"/>
            <a:ext cx="2241934" cy="171368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H="1">
            <a:off x="6447294" y="2409202"/>
            <a:ext cx="425571" cy="27805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40" name="テキスト ボックス 39"/>
          <p:cNvSpPr txBox="1"/>
          <p:nvPr/>
        </p:nvSpPr>
        <p:spPr>
          <a:xfrm>
            <a:off x="6257712" y="2062953"/>
            <a:ext cx="225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</a:rPr>
              <a:t>₂</a:t>
            </a:r>
            <a:r>
              <a:rPr lang="en-US" altLang="ja-JP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supply nozzle</a:t>
            </a:r>
            <a:endParaRPr lang="ja-JP" alt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28265" y="1293395"/>
            <a:ext cx="34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Calibri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3387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2" grpId="0"/>
      <p:bldP spid="3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64" y="1598469"/>
            <a:ext cx="1426037" cy="761457"/>
          </a:xfrm>
          <a:prstGeom prst="rect">
            <a:avLst/>
          </a:prstGeom>
        </p:spPr>
      </p:pic>
      <p:sp>
        <p:nvSpPr>
          <p:cNvPr id="11" name="左矢印 10"/>
          <p:cNvSpPr/>
          <p:nvPr/>
        </p:nvSpPr>
        <p:spPr>
          <a:xfrm>
            <a:off x="7977197" y="2528832"/>
            <a:ext cx="944656" cy="289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1808" y="2844198"/>
            <a:ext cx="1642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H</a:t>
            </a:r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₂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40L/min</a:t>
            </a:r>
            <a:r>
              <a:rPr lang="ja-JP" altLang="en-US" sz="14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2 sec</a:t>
            </a: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supply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98042" y="57362"/>
            <a:ext cx="36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6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6490" y="3672493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start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7736844" y="3713902"/>
            <a:ext cx="154902" cy="204782"/>
          </a:xfrm>
          <a:prstGeom prst="upArrow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26490" y="4072888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stop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7736844" y="4121500"/>
            <a:ext cx="154902" cy="204782"/>
          </a:xfrm>
          <a:prstGeom prst="upArrow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909299" y="743602"/>
            <a:ext cx="649401" cy="19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7918539" y="1204543"/>
            <a:ext cx="670187" cy="385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680219" y="45645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80219" y="90113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nd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4986" y="4780776"/>
            <a:ext cx="39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Fig.2</a:t>
            </a:r>
            <a:r>
              <a:rPr kumimoji="1" lang="ja-JP" altLang="en-US" u="sng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ja-JP" altLang="en-US" u="sng" dirty="0" smtClean="0"/>
              <a:t>₂ </a:t>
            </a:r>
            <a:r>
              <a:rPr kumimoji="1" lang="en-US" altLang="ja-JP" u="sng" dirty="0" smtClean="0"/>
              <a:t>dispersion by 6mm nozzle</a:t>
            </a:r>
            <a:endParaRPr kumimoji="1" lang="ja-JP" altLang="en-US" u="sng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0" y="457472"/>
            <a:ext cx="2346058" cy="140121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319" y="455902"/>
            <a:ext cx="2333565" cy="13955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595" y="456968"/>
            <a:ext cx="2268265" cy="14201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0" y="1858784"/>
            <a:ext cx="2347628" cy="139555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177" y="1858687"/>
            <a:ext cx="2343706" cy="138301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184" y="1859709"/>
            <a:ext cx="2259608" cy="138199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56" y="3224309"/>
            <a:ext cx="2330495" cy="143718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319" y="3241701"/>
            <a:ext cx="2335599" cy="141256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3594" y="3248931"/>
            <a:ext cx="2264198" cy="1412567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1149431" y="582930"/>
            <a:ext cx="396703" cy="1054673"/>
            <a:chOff x="4003777" y="465765"/>
            <a:chExt cx="614529" cy="1866900"/>
          </a:xfrm>
        </p:grpSpPr>
        <p:sp>
          <p:nvSpPr>
            <p:cNvPr id="35" name="上矢印 34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6" name="上矢印 35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495489" y="589019"/>
            <a:ext cx="396703" cy="1054673"/>
            <a:chOff x="4003777" y="465765"/>
            <a:chExt cx="614529" cy="1866900"/>
          </a:xfrm>
        </p:grpSpPr>
        <p:sp>
          <p:nvSpPr>
            <p:cNvPr id="38" name="上矢印 37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上矢印 38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790471" y="602864"/>
            <a:ext cx="396703" cy="1054673"/>
            <a:chOff x="4003777" y="465765"/>
            <a:chExt cx="614529" cy="1866900"/>
          </a:xfrm>
        </p:grpSpPr>
        <p:sp>
          <p:nvSpPr>
            <p:cNvPr id="41" name="上矢印 40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2" name="上矢印 41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1149431" y="1977004"/>
            <a:ext cx="396703" cy="1054673"/>
            <a:chOff x="4003777" y="465765"/>
            <a:chExt cx="614529" cy="1866900"/>
          </a:xfrm>
        </p:grpSpPr>
        <p:sp>
          <p:nvSpPr>
            <p:cNvPr id="44" name="上矢印 43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5" name="上矢印 44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3473852" y="1969310"/>
            <a:ext cx="396703" cy="1054673"/>
            <a:chOff x="4003777" y="465765"/>
            <a:chExt cx="614529" cy="1866900"/>
          </a:xfrm>
        </p:grpSpPr>
        <p:sp>
          <p:nvSpPr>
            <p:cNvPr id="47" name="上矢印 46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8" name="上矢印 47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790471" y="1973600"/>
            <a:ext cx="396703" cy="1054673"/>
            <a:chOff x="4003777" y="465765"/>
            <a:chExt cx="614529" cy="1866900"/>
          </a:xfrm>
        </p:grpSpPr>
        <p:sp>
          <p:nvSpPr>
            <p:cNvPr id="50" name="上矢印 49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1" name="上矢印 50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187028" y="3360421"/>
            <a:ext cx="396703" cy="1103225"/>
            <a:chOff x="4003777" y="465765"/>
            <a:chExt cx="614529" cy="1866900"/>
          </a:xfrm>
        </p:grpSpPr>
        <p:sp>
          <p:nvSpPr>
            <p:cNvPr id="53" name="上矢印 52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4" name="上矢印 53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3495489" y="3377893"/>
            <a:ext cx="396703" cy="1078082"/>
            <a:chOff x="4003777" y="465765"/>
            <a:chExt cx="614529" cy="1866900"/>
          </a:xfrm>
        </p:grpSpPr>
        <p:sp>
          <p:nvSpPr>
            <p:cNvPr id="56" name="上矢印 55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7" name="上矢印 56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771825" y="3360420"/>
            <a:ext cx="396703" cy="1095555"/>
            <a:chOff x="4003777" y="465765"/>
            <a:chExt cx="614529" cy="1866900"/>
          </a:xfrm>
        </p:grpSpPr>
        <p:sp>
          <p:nvSpPr>
            <p:cNvPr id="59" name="上矢印 58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60" name="上矢印 59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1" name="円/楕円 60"/>
          <p:cNvSpPr/>
          <p:nvPr/>
        </p:nvSpPr>
        <p:spPr>
          <a:xfrm>
            <a:off x="5697011" y="292737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3408972" y="292388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054297" y="294541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1141004" y="1553507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586142" y="1567639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5910418" y="156648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5997858" y="4355916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3721488" y="4353803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1618817" y="4357465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855285" y="54072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227271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6360509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③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860986" y="1944337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④</a:t>
            </a:r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23860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41684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⑥</a:t>
            </a:r>
            <a:endParaRPr kumimoji="1"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190521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422727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⑧</a:t>
            </a:r>
            <a:endParaRPr kumimoji="1" lang="ja-JP" altLang="en-US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6398359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⑨</a:t>
            </a:r>
            <a:endParaRPr kumimoji="1" lang="ja-JP" altLang="en-US" dirty="0"/>
          </a:p>
        </p:txBody>
      </p:sp>
      <p:grpSp>
        <p:nvGrpSpPr>
          <p:cNvPr id="74" name="グループ化 73"/>
          <p:cNvGrpSpPr/>
          <p:nvPr/>
        </p:nvGrpSpPr>
        <p:grpSpPr>
          <a:xfrm>
            <a:off x="-21643" y="3901141"/>
            <a:ext cx="1585827" cy="1121015"/>
            <a:chOff x="-5504627" y="6709292"/>
            <a:chExt cx="3688433" cy="2595340"/>
          </a:xfrm>
        </p:grpSpPr>
        <p:sp>
          <p:nvSpPr>
            <p:cNvPr id="75" name="上矢印 74"/>
            <p:cNvSpPr/>
            <p:nvPr/>
          </p:nvSpPr>
          <p:spPr>
            <a:xfrm>
              <a:off x="-4216096" y="7020527"/>
              <a:ext cx="150125" cy="1615408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6" name="上矢印 75"/>
            <p:cNvSpPr/>
            <p:nvPr/>
          </p:nvSpPr>
          <p:spPr>
            <a:xfrm rot="5400000">
              <a:off x="-3435294" y="7845219"/>
              <a:ext cx="171156" cy="1732759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4204333" y="8663332"/>
              <a:ext cx="2388139" cy="6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Time(s)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-5504627" y="6709292"/>
              <a:ext cx="1288529" cy="2496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Concentration(</a:t>
              </a:r>
              <a:r>
                <a:rPr lang="ja-JP" altLang="en-US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％</a:t>
              </a:r>
              <a:r>
                <a:rPr lang="en-US" altLang="ja-JP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6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76893" y="353331"/>
            <a:ext cx="8586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 behavior </a:t>
            </a:r>
            <a:r>
              <a:rPr lang="en-US" altLang="ja-JP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</a:t>
            </a:r>
            <a:r>
              <a:rPr lang="en-US" altLang="ja-JP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altLang="ja-JP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altLang="ja-JP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sz="24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mm nozzle</a:t>
            </a:r>
            <a:endParaRPr lang="ja-JP" altLang="en-US" sz="24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雲 5"/>
          <p:cNvSpPr/>
          <p:nvPr/>
        </p:nvSpPr>
        <p:spPr>
          <a:xfrm>
            <a:off x="4985348" y="3351671"/>
            <a:ext cx="1015864" cy="994835"/>
          </a:xfrm>
          <a:prstGeom prst="cloud">
            <a:avLst/>
          </a:prstGeom>
          <a:solidFill>
            <a:sysClr val="window" lastClr="FFFFFF"/>
          </a:solidFill>
          <a:ln w="4445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雲 6"/>
          <p:cNvSpPr/>
          <p:nvPr/>
        </p:nvSpPr>
        <p:spPr>
          <a:xfrm>
            <a:off x="3116425" y="2562034"/>
            <a:ext cx="2515456" cy="684968"/>
          </a:xfrm>
          <a:prstGeom prst="cloud">
            <a:avLst/>
          </a:prstGeom>
          <a:solidFill>
            <a:sysClr val="window" lastClr="FFFFFF"/>
          </a:solidFill>
          <a:ln w="635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雲 7"/>
          <p:cNvSpPr/>
          <p:nvPr/>
        </p:nvSpPr>
        <p:spPr>
          <a:xfrm>
            <a:off x="4862146" y="2923637"/>
            <a:ext cx="516076" cy="696716"/>
          </a:xfrm>
          <a:prstGeom prst="cloud">
            <a:avLst/>
          </a:prstGeom>
          <a:solidFill>
            <a:sysClr val="window" lastClr="FFFFFF"/>
          </a:solidFill>
          <a:ln w="4445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雲 8"/>
          <p:cNvSpPr/>
          <p:nvPr/>
        </p:nvSpPr>
        <p:spPr>
          <a:xfrm>
            <a:off x="3022017" y="3533141"/>
            <a:ext cx="1863356" cy="677675"/>
          </a:xfrm>
          <a:prstGeom prst="cloud">
            <a:avLst/>
          </a:prstGeom>
          <a:solidFill>
            <a:sysClr val="window" lastClr="FFFFFF"/>
          </a:solidFill>
          <a:ln w="4445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雲 9"/>
          <p:cNvSpPr/>
          <p:nvPr/>
        </p:nvSpPr>
        <p:spPr>
          <a:xfrm>
            <a:off x="2790857" y="1394085"/>
            <a:ext cx="961705" cy="1358600"/>
          </a:xfrm>
          <a:prstGeom prst="cloud">
            <a:avLst/>
          </a:prstGeom>
          <a:solidFill>
            <a:sysClr val="window" lastClr="FFFFFF"/>
          </a:solidFill>
          <a:ln w="4445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雲 10"/>
          <p:cNvSpPr/>
          <p:nvPr/>
        </p:nvSpPr>
        <p:spPr>
          <a:xfrm>
            <a:off x="3395879" y="1403303"/>
            <a:ext cx="2097401" cy="424967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70AD4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左矢印 11"/>
          <p:cNvSpPr/>
          <p:nvPr/>
        </p:nvSpPr>
        <p:spPr>
          <a:xfrm rot="20832036">
            <a:off x="4896462" y="3098098"/>
            <a:ext cx="844436" cy="11890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左矢印 12"/>
          <p:cNvSpPr/>
          <p:nvPr/>
        </p:nvSpPr>
        <p:spPr>
          <a:xfrm rot="614652">
            <a:off x="4895414" y="2512016"/>
            <a:ext cx="844436" cy="118907"/>
          </a:xfrm>
          <a:prstGeom prst="lef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2889365" y="1721683"/>
            <a:ext cx="217872" cy="1012927"/>
          </a:xfrm>
          <a:prstGeom prst="up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508" y="2734610"/>
            <a:ext cx="2477897" cy="300611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 flipV="1">
            <a:off x="2360821" y="1127442"/>
            <a:ext cx="812832" cy="78476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7" name="直線コネクタ 16"/>
          <p:cNvCxnSpPr>
            <a:endCxn id="25" idx="0"/>
          </p:cNvCxnSpPr>
          <p:nvPr/>
        </p:nvCxnSpPr>
        <p:spPr>
          <a:xfrm flipV="1">
            <a:off x="5622694" y="1098842"/>
            <a:ext cx="627042" cy="79529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8" name="直線コネクタ 17"/>
          <p:cNvCxnSpPr>
            <a:endCxn id="25" idx="2"/>
          </p:cNvCxnSpPr>
          <p:nvPr/>
        </p:nvCxnSpPr>
        <p:spPr>
          <a:xfrm flipV="1">
            <a:off x="5631880" y="3909994"/>
            <a:ext cx="617855" cy="74089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9" name="直線コネクタ 18"/>
          <p:cNvCxnSpPr/>
          <p:nvPr/>
        </p:nvCxnSpPr>
        <p:spPr>
          <a:xfrm flipH="1">
            <a:off x="2368843" y="1894135"/>
            <a:ext cx="3280246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0" name="直線コネクタ 19"/>
          <p:cNvCxnSpPr/>
          <p:nvPr/>
        </p:nvCxnSpPr>
        <p:spPr>
          <a:xfrm flipV="1">
            <a:off x="2397183" y="3893061"/>
            <a:ext cx="820286" cy="77238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21" name="直線コネクタ 20"/>
          <p:cNvCxnSpPr/>
          <p:nvPr/>
        </p:nvCxnSpPr>
        <p:spPr>
          <a:xfrm>
            <a:off x="3168799" y="1164692"/>
            <a:ext cx="30295" cy="2798966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sp>
        <p:nvSpPr>
          <p:cNvPr id="22" name="円柱 21"/>
          <p:cNvSpPr/>
          <p:nvPr/>
        </p:nvSpPr>
        <p:spPr>
          <a:xfrm rot="5400000">
            <a:off x="6314965" y="2379680"/>
            <a:ext cx="94997" cy="975351"/>
          </a:xfrm>
          <a:prstGeom prst="can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2360821" y="4652237"/>
            <a:ext cx="3284547" cy="13212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2368843" y="1894136"/>
            <a:ext cx="0" cy="2757959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28" y="1098842"/>
            <a:ext cx="66413" cy="2811152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653" y="1106022"/>
            <a:ext cx="3084865" cy="4284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cxnSp>
        <p:nvCxnSpPr>
          <p:cNvPr id="27" name="直線コネクタ 26"/>
          <p:cNvCxnSpPr/>
          <p:nvPr/>
        </p:nvCxnSpPr>
        <p:spPr>
          <a:xfrm flipV="1">
            <a:off x="3159581" y="3893061"/>
            <a:ext cx="3089754" cy="21983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</a:ln>
          <a:effectLst/>
        </p:spPr>
      </p:cxnSp>
      <p:cxnSp>
        <p:nvCxnSpPr>
          <p:cNvPr id="28" name="直線コネクタ 27"/>
          <p:cNvCxnSpPr/>
          <p:nvPr/>
        </p:nvCxnSpPr>
        <p:spPr>
          <a:xfrm>
            <a:off x="5614514" y="1913625"/>
            <a:ext cx="18375" cy="2782868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9" name="右矢印 28"/>
          <p:cNvSpPr/>
          <p:nvPr/>
        </p:nvSpPr>
        <p:spPr>
          <a:xfrm rot="5400000">
            <a:off x="4229191" y="2658453"/>
            <a:ext cx="2325601" cy="187580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098839" y="2585505"/>
            <a:ext cx="41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  <a:latin typeface="Calibri"/>
              </a:rPr>
              <a:t>①</a:t>
            </a:r>
            <a:endParaRPr lang="ja-JP" alt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816454" y="2017505"/>
            <a:ext cx="35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Calibri"/>
              </a:rPr>
              <a:t>②</a:t>
            </a:r>
          </a:p>
        </p:txBody>
      </p:sp>
      <p:sp>
        <p:nvSpPr>
          <p:cNvPr id="33" name="右矢印 32"/>
          <p:cNvSpPr/>
          <p:nvPr/>
        </p:nvSpPr>
        <p:spPr>
          <a:xfrm rot="10800000">
            <a:off x="3291748" y="3838762"/>
            <a:ext cx="1835794" cy="179546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4" name="右矢印 33"/>
          <p:cNvSpPr/>
          <p:nvPr/>
        </p:nvSpPr>
        <p:spPr>
          <a:xfrm rot="16200000">
            <a:off x="4757293" y="3441074"/>
            <a:ext cx="712727" cy="187580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5" name="右矢印 34"/>
          <p:cNvSpPr/>
          <p:nvPr/>
        </p:nvSpPr>
        <p:spPr>
          <a:xfrm flipV="1">
            <a:off x="3165958" y="1550315"/>
            <a:ext cx="2295640" cy="171368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039496" y="1936691"/>
            <a:ext cx="35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Calibri"/>
              </a:rPr>
              <a:t>④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32260" y="3782439"/>
            <a:ext cx="35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Calibri"/>
              </a:rPr>
              <a:t>⑤</a:t>
            </a:r>
          </a:p>
        </p:txBody>
      </p:sp>
      <p:cxnSp>
        <p:nvCxnSpPr>
          <p:cNvPr id="39" name="直線矢印コネクタ 38"/>
          <p:cNvCxnSpPr/>
          <p:nvPr/>
        </p:nvCxnSpPr>
        <p:spPr>
          <a:xfrm flipH="1">
            <a:off x="6579070" y="2491178"/>
            <a:ext cx="435765" cy="27805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40" name="テキスト ボックス 39"/>
          <p:cNvSpPr txBox="1"/>
          <p:nvPr/>
        </p:nvSpPr>
        <p:spPr>
          <a:xfrm>
            <a:off x="6440633" y="2078246"/>
            <a:ext cx="220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ja-JP" altLang="en-US" sz="2000" b="1" dirty="0" smtClean="0">
                <a:solidFill>
                  <a:prstClr val="black"/>
                </a:solidFill>
                <a:latin typeface="Calibri"/>
              </a:rPr>
              <a:t>₂</a:t>
            </a:r>
            <a:r>
              <a:rPr lang="en-US" altLang="ja-JP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000" b="1" dirty="0" smtClean="0">
                <a:solidFill>
                  <a:prstClr val="black"/>
                </a:solidFill>
                <a:latin typeface="Calibri"/>
              </a:rPr>
              <a:t>supply nozzle</a:t>
            </a:r>
            <a:endParaRPr lang="ja-JP" alt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174577" y="1220274"/>
            <a:ext cx="35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  <a:latin typeface="Calibri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7116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9" grpId="0" animBg="1"/>
      <p:bldP spid="33" grpId="0" animBg="1"/>
      <p:bldP spid="34" grpId="0" animBg="1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64" y="1598469"/>
            <a:ext cx="1426037" cy="761457"/>
          </a:xfrm>
          <a:prstGeom prst="rect">
            <a:avLst/>
          </a:prstGeom>
        </p:spPr>
      </p:pic>
      <p:sp>
        <p:nvSpPr>
          <p:cNvPr id="11" name="左矢印 10"/>
          <p:cNvSpPr/>
          <p:nvPr/>
        </p:nvSpPr>
        <p:spPr>
          <a:xfrm>
            <a:off x="7977197" y="2528832"/>
            <a:ext cx="944656" cy="2897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1808" y="2844198"/>
            <a:ext cx="1642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H</a:t>
            </a:r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₂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40L/min</a:t>
            </a:r>
            <a:r>
              <a:rPr lang="ja-JP" altLang="en-US" sz="1400" b="1" dirty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2 sec</a:t>
            </a:r>
          </a:p>
          <a:p>
            <a:pPr algn="ctr"/>
            <a:r>
              <a:rPr lang="ja-JP" altLang="en-US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　</a:t>
            </a:r>
            <a:r>
              <a:rPr lang="en-US" altLang="ja-JP" sz="1400" b="1" dirty="0" smtClean="0">
                <a:solidFill>
                  <a:prstClr val="black"/>
                </a:solidFill>
                <a:ea typeface="HGP創英角ｺﾞｼｯｸUB" panose="020B0900000000000000" pitchFamily="50" charset="-128"/>
              </a:rPr>
              <a:t>supply</a:t>
            </a:r>
            <a:endParaRPr lang="en-US" altLang="ja-JP" sz="1400" b="1" dirty="0">
              <a:solidFill>
                <a:prstClr val="black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7799" y="57362"/>
            <a:ext cx="36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6</a:t>
            </a:r>
            <a:r>
              <a:rPr kumimoji="1" lang="en-US" altLang="ja-JP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6490" y="3672493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start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7749039" y="3712152"/>
            <a:ext cx="154902" cy="204782"/>
          </a:xfrm>
          <a:prstGeom prst="upArrow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26490" y="4072888"/>
            <a:ext cx="20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</a:t>
            </a:r>
            <a:r>
              <a:rPr lang="ja-JP" altLang="en-US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₂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supply stop</a:t>
            </a:r>
          </a:p>
          <a:p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lang="en-US" altLang="ja-JP" sz="1200" b="1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sec)</a:t>
            </a:r>
            <a:endParaRPr lang="ja-JP" altLang="en-US" sz="1200" b="1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7749039" y="4117173"/>
            <a:ext cx="154902" cy="204782"/>
          </a:xfrm>
          <a:prstGeom prst="upArrow">
            <a:avLst/>
          </a:prstGeom>
          <a:solidFill>
            <a:schemeClr val="tx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7909299" y="743602"/>
            <a:ext cx="649401" cy="19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7918539" y="1204543"/>
            <a:ext cx="670187" cy="385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680219" y="45645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80219" y="901138"/>
            <a:ext cx="150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nd</a:t>
            </a:r>
            <a:r>
              <a:rPr lang="en-US" altLang="ja-JP" sz="1400" dirty="0" smtClean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experiment</a:t>
            </a:r>
            <a:endParaRPr lang="ja-JP" altLang="en-US" sz="1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4986" y="4780776"/>
            <a:ext cx="39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Fig.2</a:t>
            </a:r>
            <a:r>
              <a:rPr kumimoji="1" lang="ja-JP" altLang="en-US" u="sng" dirty="0" smtClean="0"/>
              <a:t>　</a:t>
            </a:r>
            <a:r>
              <a:rPr kumimoji="1" lang="en-US" altLang="ja-JP" u="sng" dirty="0" smtClean="0"/>
              <a:t>H</a:t>
            </a:r>
            <a:r>
              <a:rPr kumimoji="1" lang="ja-JP" altLang="en-US" u="sng" dirty="0" smtClean="0"/>
              <a:t>₂ </a:t>
            </a:r>
            <a:r>
              <a:rPr kumimoji="1" lang="en-US" altLang="ja-JP" u="sng" dirty="0" smtClean="0"/>
              <a:t>dispersion by 6mm nozzle</a:t>
            </a:r>
            <a:endParaRPr kumimoji="1" lang="ja-JP" altLang="en-US" u="sng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0" y="457472"/>
            <a:ext cx="2346058" cy="140121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319" y="455902"/>
            <a:ext cx="2333565" cy="13955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595" y="456968"/>
            <a:ext cx="2268265" cy="14201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0" y="1858784"/>
            <a:ext cx="2347628" cy="139555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177" y="1858687"/>
            <a:ext cx="2343706" cy="138301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184" y="1859709"/>
            <a:ext cx="2259608" cy="138199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56" y="3224309"/>
            <a:ext cx="2330495" cy="143718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319" y="3241701"/>
            <a:ext cx="2335599" cy="141256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3594" y="3248931"/>
            <a:ext cx="2264198" cy="1412567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1149431" y="582930"/>
            <a:ext cx="396703" cy="1054673"/>
            <a:chOff x="4003777" y="465765"/>
            <a:chExt cx="614529" cy="1866900"/>
          </a:xfrm>
        </p:grpSpPr>
        <p:sp>
          <p:nvSpPr>
            <p:cNvPr id="35" name="上矢印 34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6" name="上矢印 35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495489" y="589019"/>
            <a:ext cx="396703" cy="1054673"/>
            <a:chOff x="4003777" y="465765"/>
            <a:chExt cx="614529" cy="1866900"/>
          </a:xfrm>
        </p:grpSpPr>
        <p:sp>
          <p:nvSpPr>
            <p:cNvPr id="38" name="上矢印 37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上矢印 38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790471" y="602864"/>
            <a:ext cx="396703" cy="1054673"/>
            <a:chOff x="4003777" y="465765"/>
            <a:chExt cx="614529" cy="1866900"/>
          </a:xfrm>
        </p:grpSpPr>
        <p:sp>
          <p:nvSpPr>
            <p:cNvPr id="41" name="上矢印 40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2" name="上矢印 41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1149431" y="1977004"/>
            <a:ext cx="396703" cy="1054673"/>
            <a:chOff x="4003777" y="465765"/>
            <a:chExt cx="614529" cy="1866900"/>
          </a:xfrm>
        </p:grpSpPr>
        <p:sp>
          <p:nvSpPr>
            <p:cNvPr id="44" name="上矢印 43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5" name="上矢印 44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3473852" y="1969310"/>
            <a:ext cx="396703" cy="1054673"/>
            <a:chOff x="4003777" y="465765"/>
            <a:chExt cx="614529" cy="1866900"/>
          </a:xfrm>
        </p:grpSpPr>
        <p:sp>
          <p:nvSpPr>
            <p:cNvPr id="47" name="上矢印 46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48" name="上矢印 47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790471" y="1973600"/>
            <a:ext cx="396703" cy="1054673"/>
            <a:chOff x="4003777" y="465765"/>
            <a:chExt cx="614529" cy="1866900"/>
          </a:xfrm>
        </p:grpSpPr>
        <p:sp>
          <p:nvSpPr>
            <p:cNvPr id="50" name="上矢印 49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1" name="上矢印 50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187028" y="3360421"/>
            <a:ext cx="396703" cy="1103225"/>
            <a:chOff x="4003777" y="465765"/>
            <a:chExt cx="614529" cy="1866900"/>
          </a:xfrm>
        </p:grpSpPr>
        <p:sp>
          <p:nvSpPr>
            <p:cNvPr id="53" name="上矢印 52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4" name="上矢印 53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3495489" y="3377893"/>
            <a:ext cx="396703" cy="1078082"/>
            <a:chOff x="4003777" y="465765"/>
            <a:chExt cx="614529" cy="1866900"/>
          </a:xfrm>
        </p:grpSpPr>
        <p:sp>
          <p:nvSpPr>
            <p:cNvPr id="56" name="上矢印 55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57" name="上矢印 56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771825" y="3360420"/>
            <a:ext cx="396703" cy="1095555"/>
            <a:chOff x="4003777" y="465765"/>
            <a:chExt cx="614529" cy="1866900"/>
          </a:xfrm>
        </p:grpSpPr>
        <p:sp>
          <p:nvSpPr>
            <p:cNvPr id="59" name="上矢印 58"/>
            <p:cNvSpPr/>
            <p:nvPr/>
          </p:nvSpPr>
          <p:spPr>
            <a:xfrm>
              <a:off x="4003777" y="465765"/>
              <a:ext cx="120638" cy="1866900"/>
            </a:xfrm>
            <a:prstGeom prst="upArrow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ea typeface="HGP創英角ｺﾞｼｯｸUB" panose="020B0900000000000000" pitchFamily="50" charset="-128"/>
              </a:endParaRPr>
            </a:p>
          </p:txBody>
        </p:sp>
        <p:sp>
          <p:nvSpPr>
            <p:cNvPr id="60" name="上矢印 59"/>
            <p:cNvSpPr/>
            <p:nvPr/>
          </p:nvSpPr>
          <p:spPr>
            <a:xfrm>
              <a:off x="4495229" y="470132"/>
              <a:ext cx="123077" cy="1862533"/>
            </a:xfrm>
            <a:prstGeom prst="upArrow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61" name="円/楕円 60"/>
          <p:cNvSpPr/>
          <p:nvPr/>
        </p:nvSpPr>
        <p:spPr>
          <a:xfrm>
            <a:off x="5697011" y="2927372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3408972" y="292388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3" name="円/楕円 62"/>
          <p:cNvSpPr/>
          <p:nvPr/>
        </p:nvSpPr>
        <p:spPr>
          <a:xfrm>
            <a:off x="1054297" y="2945410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1141004" y="1553507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3586142" y="1567639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6" name="円/楕円 65"/>
          <p:cNvSpPr/>
          <p:nvPr/>
        </p:nvSpPr>
        <p:spPr>
          <a:xfrm>
            <a:off x="5910418" y="1566484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5997858" y="4355916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8" name="円/楕円 67"/>
          <p:cNvSpPr/>
          <p:nvPr/>
        </p:nvSpPr>
        <p:spPr>
          <a:xfrm>
            <a:off x="3721488" y="4353803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69" name="円/楕円 68"/>
          <p:cNvSpPr/>
          <p:nvPr/>
        </p:nvSpPr>
        <p:spPr>
          <a:xfrm>
            <a:off x="1618817" y="4357465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prstClr val="white"/>
              </a:solidFill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3127799" y="4138641"/>
            <a:ext cx="243771" cy="214742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srgbClr val="00B050"/>
              </a:solidFill>
            </a:endParaRPr>
          </a:p>
        </p:txBody>
      </p:sp>
      <p:sp>
        <p:nvSpPr>
          <p:cNvPr id="71" name="円/楕円 70"/>
          <p:cNvSpPr/>
          <p:nvPr/>
        </p:nvSpPr>
        <p:spPr>
          <a:xfrm>
            <a:off x="5422520" y="2221336"/>
            <a:ext cx="243771" cy="139308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>
              <a:solidFill>
                <a:srgbClr val="00B050"/>
              </a:solidFill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855285" y="54072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①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227271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360509" y="53962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③</a:t>
            </a:r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860986" y="1944337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④</a:t>
            </a:r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3860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⑤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416849" y="194076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⑥</a:t>
            </a:r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90521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⑦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227271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⑧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6398359" y="3290372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⑨</a:t>
            </a:r>
            <a:endParaRPr kumimoji="1" lang="ja-JP" altLang="en-US" dirty="0"/>
          </a:p>
        </p:txBody>
      </p:sp>
      <p:grpSp>
        <p:nvGrpSpPr>
          <p:cNvPr id="81" name="グループ化 80"/>
          <p:cNvGrpSpPr/>
          <p:nvPr/>
        </p:nvGrpSpPr>
        <p:grpSpPr>
          <a:xfrm>
            <a:off x="-21643" y="3901141"/>
            <a:ext cx="1585827" cy="1121015"/>
            <a:chOff x="-5504627" y="6709292"/>
            <a:chExt cx="3688433" cy="2595340"/>
          </a:xfrm>
        </p:grpSpPr>
        <p:sp>
          <p:nvSpPr>
            <p:cNvPr id="82" name="上矢印 81"/>
            <p:cNvSpPr/>
            <p:nvPr/>
          </p:nvSpPr>
          <p:spPr>
            <a:xfrm>
              <a:off x="-4216096" y="7020527"/>
              <a:ext cx="150125" cy="1615408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3" name="上矢印 82"/>
            <p:cNvSpPr/>
            <p:nvPr/>
          </p:nvSpPr>
          <p:spPr>
            <a:xfrm rot="5400000">
              <a:off x="-3435294" y="7845219"/>
              <a:ext cx="171156" cy="1732759"/>
            </a:xfrm>
            <a:prstGeom prst="up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>
                <a:solidFill>
                  <a:prstClr val="white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-4204333" y="8663332"/>
              <a:ext cx="2388139" cy="641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Time(s)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-5504627" y="6709292"/>
              <a:ext cx="1288529" cy="2496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ja-JP" sz="1200" dirty="0" smtClean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Concentration(</a:t>
              </a:r>
              <a:r>
                <a:rPr lang="ja-JP" altLang="en-US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％</a:t>
              </a:r>
              <a:r>
                <a:rPr lang="en-US" altLang="ja-JP" sz="1200" dirty="0">
                  <a:solidFill>
                    <a:prstClr val="black"/>
                  </a:solidFill>
                  <a:ea typeface="HGP創英角ｺﾞｼｯｸUB" panose="020B0900000000000000" pitchFamily="50" charset="-128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7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017817" y="1190975"/>
            <a:ext cx="5029200" cy="2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869123" y="174090"/>
            <a:ext cx="7894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Verification of Initial Hydrogen 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</a:t>
            </a:r>
          </a:p>
          <a:p>
            <a:pPr algn="ctr"/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Hydrogen Visualization Sheet</a:t>
            </a:r>
            <a:endParaRPr lang="ja-JP" alt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115" y="2835545"/>
            <a:ext cx="3864577" cy="1867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58" y="1088570"/>
            <a:ext cx="3075121" cy="174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正方形/長方形 3"/>
          <p:cNvSpPr/>
          <p:nvPr/>
        </p:nvSpPr>
        <p:spPr>
          <a:xfrm>
            <a:off x="600429" y="2890162"/>
            <a:ext cx="342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u="sng" dirty="0">
                <a:ea typeface="HGPｺﾞｼｯｸE" panose="020B0900000000000000" pitchFamily="50" charset="-128"/>
              </a:rPr>
              <a:t>Hydrogen Visualization Sheet</a:t>
            </a:r>
            <a:endParaRPr lang="ja-JP" altLang="en-US" b="1" dirty="0">
              <a:ea typeface="HGPｺﾞｼｯｸE" panose="020B0900000000000000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20234"/>
              </p:ext>
            </p:extLst>
          </p:nvPr>
        </p:nvGraphicFramePr>
        <p:xfrm>
          <a:off x="4164363" y="1602644"/>
          <a:ext cx="4599709" cy="1119640"/>
        </p:xfrm>
        <a:graphic>
          <a:graphicData uri="http://schemas.openxmlformats.org/drawingml/2006/table">
            <a:tbl>
              <a:tblPr firstRow="1" firstCol="1" bandRow="1"/>
              <a:tblGrid>
                <a:gridCol w="2259741"/>
                <a:gridCol w="2339968"/>
              </a:tblGrid>
              <a:tr h="244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altLang="ja-JP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Target</a:t>
                      </a:r>
                      <a:r>
                        <a:rPr lang="en-US" altLang="ja-JP" sz="1400" kern="100" baseline="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gas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altLang="ja-JP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Only</a:t>
                      </a:r>
                      <a:r>
                        <a:rPr lang="en-US" altLang="ja-JP" sz="1400" kern="100" baseline="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hydrogen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139700"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altLang="ja-JP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Response</a:t>
                      </a:r>
                      <a:r>
                        <a:rPr lang="en-US" altLang="ja-JP" sz="1400" kern="100" baseline="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time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Less than 3sec(100</a:t>
                      </a:r>
                      <a:r>
                        <a:rPr lang="ja-JP" sz="14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％</a:t>
                      </a: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H2 50ml/min 0.1MPa)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64"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altLang="ja-JP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durability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altLang="ja-JP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ja-JP" sz="1400" kern="100" baseline="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times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altLang="ja-JP" sz="14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size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</a:tabLs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140mm×130mm</a:t>
                      </a:r>
                      <a:endParaRPr lang="ja-JP" sz="1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-13412" y="3469414"/>
            <a:ext cx="4830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 smtClean="0"/>
              <a:t>These sheets s</a:t>
            </a:r>
            <a:r>
              <a:rPr lang="ja-JP" altLang="en-US" sz="1600" b="1" u="sng" dirty="0" smtClean="0"/>
              <a:t>et </a:t>
            </a:r>
            <a:r>
              <a:rPr lang="ja-JP" altLang="en-US" sz="1600" b="1" u="sng" dirty="0"/>
              <a:t>as </a:t>
            </a:r>
            <a:r>
              <a:rPr lang="en-US" altLang="ja-JP" sz="1600" b="1" u="sng" dirty="0" smtClean="0"/>
              <a:t>Fig.3</a:t>
            </a:r>
            <a:r>
              <a:rPr lang="ja-JP" altLang="en-US" sz="1600" b="1" u="sng" dirty="0" smtClean="0"/>
              <a:t> </a:t>
            </a:r>
            <a:r>
              <a:rPr lang="ja-JP" altLang="en-US" sz="1600" b="1" u="sng" dirty="0"/>
              <a:t>for the </a:t>
            </a:r>
            <a:r>
              <a:rPr lang="ja-JP" altLang="en-US" sz="1600" b="1" u="sng" dirty="0" smtClean="0"/>
              <a:t>nozzle</a:t>
            </a:r>
            <a:endParaRPr lang="en-US" altLang="ja-JP" sz="1600" b="1" u="sng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ja-JP" sz="1600" b="1" u="sng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/>
              <a:t>Since there was no </a:t>
            </a:r>
            <a:r>
              <a:rPr lang="en-US" altLang="ja-JP" sz="1600" b="1" u="sng" dirty="0" smtClean="0"/>
              <a:t>difference transparent area size </a:t>
            </a:r>
            <a:r>
              <a:rPr lang="en-US" altLang="ja-JP" sz="1600" b="1" u="sng" dirty="0"/>
              <a:t>due to the hydrogen supply </a:t>
            </a:r>
            <a:r>
              <a:rPr lang="en-US" altLang="ja-JP" sz="1600" b="1" u="sng" dirty="0" smtClean="0"/>
              <a:t>time, hydrogen supply </a:t>
            </a:r>
            <a:r>
              <a:rPr lang="en-US" altLang="ja-JP" sz="1600" b="1" u="sng" dirty="0"/>
              <a:t>for 4 seconds </a:t>
            </a:r>
            <a:r>
              <a:rPr lang="en-US" altLang="ja-JP" sz="1600" b="1" u="sng" dirty="0" smtClean="0"/>
              <a:t>are </a:t>
            </a:r>
            <a:r>
              <a:rPr lang="en-US" altLang="ja-JP" sz="1600" b="1" u="sng" dirty="0"/>
              <a:t>shown </a:t>
            </a:r>
            <a:r>
              <a:rPr lang="en-US" altLang="ja-JP" sz="1600" b="1" u="sng" dirty="0" smtClean="0"/>
              <a:t>next slide</a:t>
            </a:r>
            <a:endParaRPr lang="en-US" altLang="ja-JP" sz="1600" b="1" u="sng" dirty="0"/>
          </a:p>
        </p:txBody>
      </p:sp>
      <p:sp>
        <p:nvSpPr>
          <p:cNvPr id="9" name="正方形/長方形 8"/>
          <p:cNvSpPr/>
          <p:nvPr/>
        </p:nvSpPr>
        <p:spPr>
          <a:xfrm>
            <a:off x="4017817" y="1160197"/>
            <a:ext cx="51261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u="sng" dirty="0"/>
              <a:t>It becomes </a:t>
            </a:r>
            <a:r>
              <a:rPr lang="ja-JP" altLang="en-US" sz="1600" b="1" u="sng" dirty="0">
                <a:solidFill>
                  <a:srgbClr val="FF0000"/>
                </a:solidFill>
              </a:rPr>
              <a:t>transparent</a:t>
            </a:r>
            <a:r>
              <a:rPr lang="ja-JP" altLang="en-US" sz="1600" b="1" u="sng" dirty="0"/>
              <a:t> when hydrogen is detected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5867" y="3120994"/>
            <a:ext cx="257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(by </a:t>
            </a:r>
            <a:r>
              <a:rPr kumimoji="1" lang="en-US" altLang="ja-JP" sz="1200" dirty="0" err="1" smtClean="0"/>
              <a:t>Atumitec</a:t>
            </a:r>
            <a:r>
              <a:rPr kumimoji="1" lang="en-US" altLang="ja-JP" sz="1200" dirty="0" smtClean="0"/>
              <a:t> Co.)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83394" y="4635666"/>
            <a:ext cx="4672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Fig.3</a:t>
            </a:r>
            <a:r>
              <a:rPr lang="ja-JP" altLang="en-US" sz="1600" dirty="0"/>
              <a:t> </a:t>
            </a:r>
            <a:r>
              <a:rPr kumimoji="1" lang="en-US" altLang="ja-JP" sz="1600" dirty="0" smtClean="0"/>
              <a:t>H</a:t>
            </a:r>
            <a:r>
              <a:rPr kumimoji="1" lang="ja-JP" altLang="en-US" sz="1600" dirty="0" smtClean="0"/>
              <a:t>₂ </a:t>
            </a:r>
            <a:r>
              <a:rPr lang="en-US" altLang="ja-JP" sz="1600" dirty="0" smtClean="0"/>
              <a:t>visualization sheets installment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856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A02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9268" y="314621"/>
            <a:ext cx="3242225" cy="220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GA029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5799" y="314621"/>
            <a:ext cx="3242225" cy="220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1473" y="2852787"/>
            <a:ext cx="3242225" cy="221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下矢印 8"/>
          <p:cNvSpPr/>
          <p:nvPr/>
        </p:nvSpPr>
        <p:spPr>
          <a:xfrm>
            <a:off x="2642389" y="2658359"/>
            <a:ext cx="509047" cy="194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6805854" y="2613551"/>
            <a:ext cx="509047" cy="194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4934634" y="17674"/>
            <a:ext cx="103695" cy="5143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465052" y="-54711"/>
            <a:ext cx="367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 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1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49964" y="-54711"/>
            <a:ext cx="367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≪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Using</a:t>
            </a: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6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mm nozzle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ﾎﾟｯﾌﾟ体" panose="040B0A00000000000000" pitchFamily="50" charset="-128"/>
              </a:rPr>
              <a:t>≫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9264" y="2852787"/>
            <a:ext cx="3242228" cy="221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円弧 2"/>
          <p:cNvSpPr/>
          <p:nvPr/>
        </p:nvSpPr>
        <p:spPr>
          <a:xfrm rot="152625" flipH="1">
            <a:off x="3874567" y="3911852"/>
            <a:ext cx="394099" cy="409970"/>
          </a:xfrm>
          <a:prstGeom prst="arc">
            <a:avLst>
              <a:gd name="adj1" fmla="val 17499183"/>
              <a:gd name="adj2" fmla="val 4513648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 rot="20581981" flipH="1">
            <a:off x="8227788" y="3904566"/>
            <a:ext cx="400474" cy="424543"/>
          </a:xfrm>
          <a:prstGeom prst="arc">
            <a:avLst>
              <a:gd name="adj1" fmla="val 17886271"/>
              <a:gd name="adj2" fmla="val 2483984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8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3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+mn-lt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708" y="675840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5212" y="1321984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5212" y="1950288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5212" y="2614273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5212" y="3266311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✅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5611" y="127534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Principle of measurement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Background and purpose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11638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72" y="2385922"/>
            <a:ext cx="2904410" cy="203580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4" y="2385922"/>
            <a:ext cx="3938309" cy="203580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78538" y="266230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P創英角ﾎﾟｯﾌﾟ体" panose="040B0A00000000000000" pitchFamily="50" charset="-128"/>
              </a:rPr>
              <a:t>≪</a:t>
            </a:r>
            <a:r>
              <a:rPr lang="en-US" altLang="ja-JP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P創英角ﾎﾟｯﾌﾟ体" panose="040B0A00000000000000" pitchFamily="50" charset="-128"/>
              </a:rPr>
              <a:t>Development of sensor</a:t>
            </a:r>
            <a:r>
              <a:rPr lang="ja-JP" alt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P創英角ﾎﾟｯﾌﾟ体" panose="040B0A00000000000000" pitchFamily="50" charset="-128"/>
              </a:rPr>
              <a:t>≫</a:t>
            </a:r>
            <a:endParaRPr lang="en-US" altLang="ja-JP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8538" y="789450"/>
            <a:ext cx="8188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altLang="ja-JP" sz="2000" u="sng" dirty="0" smtClean="0"/>
              <a:t>The previous sensor’s measurable distance is </a:t>
            </a:r>
            <a:r>
              <a:rPr lang="en-GB" altLang="ja-JP" sz="2000" u="sng" dirty="0"/>
              <a:t>3 to 4 </a:t>
            </a:r>
            <a:r>
              <a:rPr lang="en-GB" altLang="ja-JP" sz="2000" u="sng" dirty="0" smtClean="0"/>
              <a:t>m 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GB" altLang="ja-JP" sz="2000" u="sng" dirty="0" smtClean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GB" altLang="ja-JP" sz="2000" u="sng" dirty="0" smtClean="0"/>
              <a:t>The new </a:t>
            </a:r>
            <a:r>
              <a:rPr lang="en-GB" altLang="ja-JP" sz="2000" u="sng" dirty="0"/>
              <a:t>sensor was developed by improving a </a:t>
            </a:r>
            <a:r>
              <a:rPr lang="en-GB" altLang="ja-JP" sz="2000" u="sng" dirty="0" smtClean="0"/>
              <a:t>lens </a:t>
            </a:r>
            <a:r>
              <a:rPr lang="en-GB" altLang="ja-JP" sz="2000" u="sng" dirty="0"/>
              <a:t>size </a:t>
            </a:r>
            <a:r>
              <a:rPr lang="en-GB" altLang="ja-JP" sz="2000" u="sng" dirty="0">
                <a:solidFill>
                  <a:srgbClr val="FF0000"/>
                </a:solidFill>
              </a:rPr>
              <a:t>15cm</a:t>
            </a:r>
            <a:r>
              <a:rPr lang="en-GB" altLang="ja-JP" sz="2000" u="sng" dirty="0"/>
              <a:t> to </a:t>
            </a:r>
            <a:r>
              <a:rPr lang="en-GB" altLang="ja-JP" sz="2000" u="sng" dirty="0">
                <a:solidFill>
                  <a:srgbClr val="FF0000"/>
                </a:solidFill>
              </a:rPr>
              <a:t>30 cm </a:t>
            </a:r>
            <a:r>
              <a:rPr lang="en-GB" altLang="ja-JP" sz="2000" u="sng" dirty="0"/>
              <a:t>diameter that can detect </a:t>
            </a:r>
            <a:r>
              <a:rPr lang="en-GB" altLang="ja-JP" sz="2000" u="sng" dirty="0" smtClean="0"/>
              <a:t> </a:t>
            </a:r>
            <a:r>
              <a:rPr lang="en-GB" altLang="ja-JP" sz="2000" u="sng" dirty="0"/>
              <a:t>hydrogen from a long </a:t>
            </a:r>
            <a:r>
              <a:rPr lang="en-GB" altLang="ja-JP" sz="2000" u="sng" dirty="0" smtClean="0"/>
              <a:t>distance</a:t>
            </a:r>
            <a:endParaRPr kumimoji="1" lang="ja-JP" altLang="en-US" sz="2000" u="sng" dirty="0"/>
          </a:p>
        </p:txBody>
      </p:sp>
      <p:sp>
        <p:nvSpPr>
          <p:cNvPr id="7" name="正方形/長方形 6"/>
          <p:cNvSpPr/>
          <p:nvPr/>
        </p:nvSpPr>
        <p:spPr>
          <a:xfrm>
            <a:off x="5852051" y="4414059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600" dirty="0" smtClean="0"/>
              <a:t>Fig.5 New sensor</a:t>
            </a:r>
            <a:endParaRPr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54208" y="4421724"/>
            <a:ext cx="397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Fig.4 previous sensor</a:t>
            </a:r>
            <a:r>
              <a:rPr kumimoji="1" lang="ja-JP" altLang="en-US" sz="1600" dirty="0" smtClean="0"/>
              <a:t>　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517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5" y="127901"/>
            <a:ext cx="3935502" cy="24563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正方形/長方形 1"/>
          <p:cNvSpPr/>
          <p:nvPr/>
        </p:nvSpPr>
        <p:spPr>
          <a:xfrm>
            <a:off x="1312000" y="2592713"/>
            <a:ext cx="4223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u="sng" dirty="0" smtClean="0"/>
              <a:t>Fig.6 The </a:t>
            </a:r>
            <a:r>
              <a:rPr lang="en-US" altLang="ja-JP" sz="1400" b="1" u="sng" dirty="0" smtClean="0">
                <a:solidFill>
                  <a:srgbClr val="FF0000"/>
                </a:solidFill>
              </a:rPr>
              <a:t>N</a:t>
            </a:r>
            <a:r>
              <a:rPr lang="ja-JP" altLang="en-US" sz="1400" b="1" u="sng" dirty="0" smtClean="0">
                <a:solidFill>
                  <a:srgbClr val="FF0000"/>
                </a:solidFill>
              </a:rPr>
              <a:t>₂ </a:t>
            </a:r>
            <a:r>
              <a:rPr lang="en-US" altLang="ja-JP" sz="1400" b="1" u="sng" dirty="0" smtClean="0"/>
              <a:t>signal strength </a:t>
            </a:r>
            <a:r>
              <a:rPr lang="en-US" altLang="ja-JP" sz="1400" b="1" u="sng" dirty="0"/>
              <a:t>when the measurement distance </a:t>
            </a:r>
            <a:r>
              <a:rPr lang="en-US" altLang="ja-JP" sz="1400" b="1" u="sng" dirty="0" smtClean="0"/>
              <a:t>changes</a:t>
            </a:r>
            <a:endParaRPr lang="ja-JP" altLang="en-US" sz="1400" b="1" u="sng" dirty="0"/>
          </a:p>
        </p:txBody>
      </p:sp>
      <p:sp>
        <p:nvSpPr>
          <p:cNvPr id="5" name="正方形/長方形 4"/>
          <p:cNvSpPr/>
          <p:nvPr/>
        </p:nvSpPr>
        <p:spPr>
          <a:xfrm>
            <a:off x="5326462" y="464019"/>
            <a:ext cx="33969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/>
              <a:t>As the distance increases, the obtained signal becomes </a:t>
            </a:r>
            <a:r>
              <a:rPr lang="en-US" altLang="ja-JP" sz="1600" b="1" u="sng" dirty="0" smtClean="0"/>
              <a:t>smaller</a:t>
            </a:r>
          </a:p>
          <a:p>
            <a:endParaRPr lang="en-US" altLang="ja-JP" sz="1600" b="1" u="sng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 smtClean="0"/>
              <a:t>N</a:t>
            </a:r>
            <a:r>
              <a:rPr lang="ja-JP" altLang="en-US" sz="1600" b="1" u="sng" dirty="0"/>
              <a:t>₂</a:t>
            </a:r>
            <a:r>
              <a:rPr lang="en-US" altLang="ja-JP" sz="1600" b="1" u="sng" dirty="0" smtClean="0"/>
              <a:t> </a:t>
            </a:r>
            <a:r>
              <a:rPr lang="en-US" altLang="ja-JP" sz="1600" b="1" u="sng" dirty="0"/>
              <a:t>signal can be detected even at the 7.5 m point with the new sensor</a:t>
            </a:r>
            <a:endParaRPr lang="ja-JP" altLang="en-US" sz="1600" b="1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7648" y="3699164"/>
            <a:ext cx="212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94641" y="3292100"/>
            <a:ext cx="42821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/>
              <a:t>In order to </a:t>
            </a:r>
            <a:r>
              <a:rPr lang="en-US" altLang="ja-JP" sz="1600" b="1" u="sng" dirty="0" smtClean="0"/>
              <a:t>check the ability of new device, </a:t>
            </a:r>
            <a:r>
              <a:rPr lang="en-US" altLang="ja-JP" sz="1600" b="1" u="sng" dirty="0"/>
              <a:t>the environment like </a:t>
            </a:r>
            <a:r>
              <a:rPr lang="en-US" altLang="ja-JP" sz="1600" b="1" u="sng" dirty="0" smtClean="0"/>
              <a:t>Fig.7 </a:t>
            </a:r>
            <a:r>
              <a:rPr lang="en-US" altLang="ja-JP" sz="1600" b="1" u="sng" dirty="0"/>
              <a:t>was </a:t>
            </a:r>
            <a:r>
              <a:rPr lang="en-US" altLang="ja-JP" sz="1600" b="1" u="sng" dirty="0" smtClean="0"/>
              <a:t>made, </a:t>
            </a:r>
            <a:r>
              <a:rPr lang="en-US" altLang="ja-JP" sz="1600" b="1" u="sng" dirty="0"/>
              <a:t>and compared with the value of </a:t>
            </a:r>
            <a:r>
              <a:rPr lang="en-US" altLang="ja-JP" sz="1600" b="1" u="sng" dirty="0" smtClean="0">
                <a:solidFill>
                  <a:srgbClr val="FF0000"/>
                </a:solidFill>
              </a:rPr>
              <a:t>conventional hydrogen sensor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ja-JP" sz="1600" b="1" u="sng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35872" y="4552982"/>
            <a:ext cx="39743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u="sng" dirty="0" smtClean="0"/>
              <a:t>Fig.7 experimental environment</a:t>
            </a:r>
            <a:r>
              <a:rPr kumimoji="1" lang="ja-JP" altLang="en-US" sz="1500" u="sng" dirty="0" smtClean="0"/>
              <a:t>　</a:t>
            </a:r>
            <a:endParaRPr kumimoji="1" lang="ja-JP" altLang="en-US" sz="1500" u="sng" dirty="0"/>
          </a:p>
        </p:txBody>
      </p:sp>
      <p:sp>
        <p:nvSpPr>
          <p:cNvPr id="9" name="正方形/長方形 8"/>
          <p:cNvSpPr/>
          <p:nvPr/>
        </p:nvSpPr>
        <p:spPr>
          <a:xfrm>
            <a:off x="594641" y="4508002"/>
            <a:ext cx="4669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/>
              <a:t>H</a:t>
            </a:r>
            <a:r>
              <a:rPr lang="ja-JP" altLang="en-US" sz="1600" b="1" u="sng" dirty="0"/>
              <a:t>₂ </a:t>
            </a:r>
            <a:r>
              <a:rPr lang="en-US" altLang="ja-JP" sz="1600" b="1" u="sng" dirty="0"/>
              <a:t>supply </a:t>
            </a:r>
            <a:r>
              <a:rPr lang="en-US" altLang="ja-JP" sz="1600" b="1" u="sng" dirty="0" smtClean="0"/>
              <a:t>0,2,3L/min, </a:t>
            </a:r>
            <a:r>
              <a:rPr lang="en-US" altLang="ja-JP" sz="1600" b="1" u="sng" dirty="0"/>
              <a:t>and changed the measurement </a:t>
            </a:r>
            <a:r>
              <a:rPr lang="en-US" altLang="ja-JP" sz="1600" b="1" u="sng" dirty="0" smtClean="0"/>
              <a:t>distance 4,6,7.5m </a:t>
            </a:r>
            <a:endParaRPr lang="en-US" altLang="ja-JP" sz="1600" b="1" u="sng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63" y="2568874"/>
            <a:ext cx="3955499" cy="20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38" y="99230"/>
            <a:ext cx="3588663" cy="20843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50" y="99231"/>
            <a:ext cx="3588663" cy="20843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37" y="2599116"/>
            <a:ext cx="3588663" cy="208438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423706" y="2531451"/>
            <a:ext cx="4483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/>
              <a:t>The measurement </a:t>
            </a:r>
            <a:r>
              <a:rPr lang="en-US" altLang="ja-JP" sz="1600" b="1" u="sng" dirty="0" smtClean="0">
                <a:solidFill>
                  <a:srgbClr val="FF0000"/>
                </a:solidFill>
              </a:rPr>
              <a:t>maximum value </a:t>
            </a:r>
            <a:r>
              <a:rPr lang="en-US" altLang="ja-JP" sz="1600" b="1" u="sng" dirty="0">
                <a:solidFill>
                  <a:srgbClr val="FF0000"/>
                </a:solidFill>
              </a:rPr>
              <a:t>by the </a:t>
            </a:r>
            <a:r>
              <a:rPr lang="en-US" altLang="ja-JP" sz="1600" b="1" u="sng" dirty="0" smtClean="0">
                <a:solidFill>
                  <a:srgbClr val="FF0000"/>
                </a:solidFill>
              </a:rPr>
              <a:t>conventional sensor </a:t>
            </a:r>
            <a:r>
              <a:rPr lang="en-US" altLang="ja-JP" sz="1600" b="1" u="sng" dirty="0"/>
              <a:t>and the hydrogen signal intensity change by the Raman sensor are shown</a:t>
            </a:r>
            <a:endParaRPr lang="ja-JP" altLang="en-US" sz="1600" b="1" u="sng" dirty="0"/>
          </a:p>
        </p:txBody>
      </p:sp>
      <p:sp>
        <p:nvSpPr>
          <p:cNvPr id="4" name="正方形/長方形 3"/>
          <p:cNvSpPr/>
          <p:nvPr/>
        </p:nvSpPr>
        <p:spPr>
          <a:xfrm>
            <a:off x="1055832" y="2170418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u="sng" dirty="0" smtClean="0"/>
              <a:t>Fig.8 Supply installation at </a:t>
            </a:r>
            <a:r>
              <a:rPr lang="en-US" altLang="ja-JP" sz="1400" b="1" u="sng" dirty="0">
                <a:solidFill>
                  <a:srgbClr val="FF0000"/>
                </a:solidFill>
              </a:rPr>
              <a:t>4</a:t>
            </a:r>
            <a:r>
              <a:rPr lang="en-US" altLang="ja-JP" sz="1400" b="1" u="sng" dirty="0"/>
              <a:t> m </a:t>
            </a:r>
            <a:endParaRPr lang="ja-JP" altLang="en-US" sz="1400" b="1" u="sng" dirty="0"/>
          </a:p>
        </p:txBody>
      </p:sp>
      <p:sp>
        <p:nvSpPr>
          <p:cNvPr id="8" name="正方形/長方形 7"/>
          <p:cNvSpPr/>
          <p:nvPr/>
        </p:nvSpPr>
        <p:spPr>
          <a:xfrm>
            <a:off x="5388398" y="2170418"/>
            <a:ext cx="2807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u="sng" dirty="0" smtClean="0"/>
              <a:t>Fig.9 Supply </a:t>
            </a:r>
            <a:r>
              <a:rPr lang="en-US" altLang="ja-JP" sz="1400" b="1" u="sng" dirty="0"/>
              <a:t>installation at </a:t>
            </a:r>
            <a:r>
              <a:rPr lang="en-US" altLang="ja-JP" sz="1400" b="1" u="sng" dirty="0" smtClean="0">
                <a:solidFill>
                  <a:srgbClr val="FF0000"/>
                </a:solidFill>
              </a:rPr>
              <a:t>6</a:t>
            </a:r>
            <a:r>
              <a:rPr lang="en-US" altLang="ja-JP" sz="1400" b="1" u="sng" dirty="0" smtClean="0"/>
              <a:t> m</a:t>
            </a:r>
            <a:endParaRPr lang="ja-JP" altLang="en-US" sz="1400" b="1" u="sng" dirty="0"/>
          </a:p>
        </p:txBody>
      </p:sp>
      <p:sp>
        <p:nvSpPr>
          <p:cNvPr id="9" name="正方形/長方形 8"/>
          <p:cNvSpPr/>
          <p:nvPr/>
        </p:nvSpPr>
        <p:spPr>
          <a:xfrm>
            <a:off x="927784" y="4656059"/>
            <a:ext cx="3055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u="sng" dirty="0" smtClean="0"/>
              <a:t>Fig.10 Supply </a:t>
            </a:r>
            <a:r>
              <a:rPr lang="en-US" altLang="ja-JP" sz="1400" b="1" u="sng" dirty="0"/>
              <a:t>installation at </a:t>
            </a:r>
            <a:r>
              <a:rPr lang="en-US" altLang="ja-JP" sz="1400" b="1" u="sng" dirty="0" smtClean="0">
                <a:solidFill>
                  <a:srgbClr val="FF0000"/>
                </a:solidFill>
              </a:rPr>
              <a:t>7.5</a:t>
            </a:r>
            <a:r>
              <a:rPr lang="en-US" altLang="ja-JP" sz="1400" b="1" u="sng" dirty="0" smtClean="0"/>
              <a:t> m</a:t>
            </a:r>
            <a:endParaRPr lang="ja-JP" altLang="en-US" sz="1400" b="1" u="sng" dirty="0"/>
          </a:p>
        </p:txBody>
      </p:sp>
      <p:sp>
        <p:nvSpPr>
          <p:cNvPr id="10" name="正方形/長方形 9"/>
          <p:cNvSpPr/>
          <p:nvPr/>
        </p:nvSpPr>
        <p:spPr>
          <a:xfrm>
            <a:off x="4432934" y="3608669"/>
            <a:ext cx="47493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u="sng" dirty="0" smtClean="0"/>
              <a:t>H</a:t>
            </a:r>
            <a:r>
              <a:rPr lang="ja-JP" altLang="en-US" sz="1600" b="1" u="sng" dirty="0" smtClean="0"/>
              <a:t>₂</a:t>
            </a:r>
            <a:r>
              <a:rPr lang="en-US" altLang="ja-JP" sz="1600" b="1" u="sng" dirty="0" smtClean="0"/>
              <a:t> </a:t>
            </a:r>
            <a:r>
              <a:rPr lang="en-US" altLang="ja-JP" sz="1600" b="1" u="sng" dirty="0"/>
              <a:t>signal can be </a:t>
            </a:r>
            <a:r>
              <a:rPr lang="en-US" altLang="ja-JP" sz="1600" b="1" u="sng" dirty="0" smtClean="0"/>
              <a:t>detected </a:t>
            </a:r>
            <a:r>
              <a:rPr lang="en-US" altLang="ja-JP" sz="1600" b="1" u="sng" dirty="0"/>
              <a:t>at </a:t>
            </a:r>
            <a:r>
              <a:rPr lang="en-US" altLang="ja-JP" sz="1600" b="1" u="sng" dirty="0">
                <a:solidFill>
                  <a:srgbClr val="FF0000"/>
                </a:solidFill>
              </a:rPr>
              <a:t>7.5</a:t>
            </a:r>
            <a:r>
              <a:rPr lang="en-US" altLang="ja-JP" sz="1600" b="1" u="sng" dirty="0"/>
              <a:t> m point, but since the signal becomes smaller as the distance becomes longer, </a:t>
            </a:r>
            <a:r>
              <a:rPr lang="en-US" altLang="ja-JP" sz="1600" b="1" u="sng" dirty="0" smtClean="0"/>
              <a:t>H</a:t>
            </a:r>
            <a:r>
              <a:rPr lang="ja-JP" altLang="en-US" sz="1600" b="1" u="sng" dirty="0" smtClean="0"/>
              <a:t>₂</a:t>
            </a:r>
            <a:r>
              <a:rPr lang="en-US" altLang="ja-JP" sz="1600" b="1" u="sng" dirty="0" smtClean="0"/>
              <a:t> </a:t>
            </a:r>
            <a:r>
              <a:rPr lang="en-US" altLang="ja-JP" sz="1600" b="1" u="sng" dirty="0"/>
              <a:t>can be </a:t>
            </a:r>
            <a:r>
              <a:rPr lang="en-US" altLang="ja-JP" sz="1600" b="1" u="sng" dirty="0">
                <a:solidFill>
                  <a:srgbClr val="FF0000"/>
                </a:solidFill>
              </a:rPr>
              <a:t>qualitatively</a:t>
            </a:r>
            <a:r>
              <a:rPr lang="en-US" altLang="ja-JP" sz="1600" b="1" u="sng" dirty="0"/>
              <a:t> detected but </a:t>
            </a:r>
            <a:r>
              <a:rPr lang="en-US" altLang="ja-JP" sz="1600" b="1" u="sng" dirty="0">
                <a:solidFill>
                  <a:srgbClr val="FF0000"/>
                </a:solidFill>
              </a:rPr>
              <a:t>quantitative</a:t>
            </a:r>
            <a:r>
              <a:rPr lang="en-US" altLang="ja-JP" sz="1600" b="1" u="sng" dirty="0"/>
              <a:t> measurement becomes difficult</a:t>
            </a:r>
            <a:endParaRPr lang="ja-JP" altLang="en-US" sz="1600" b="1" u="sng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4100946" y="727364"/>
            <a:ext cx="2706662" cy="1897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3740727" y="176645"/>
            <a:ext cx="360218" cy="727364"/>
          </a:xfrm>
          <a:prstGeom prst="ellipse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2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+mn-lt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708" y="675840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70C0"/>
                </a:solidFill>
              </a:rPr>
              <a:t>✅</a:t>
            </a:r>
            <a:endParaRPr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and purpose of the research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150618" y="1301721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Principle of measurement</a:t>
            </a:r>
          </a:p>
        </p:txBody>
      </p:sp>
    </p:spTree>
    <p:extLst>
      <p:ext uri="{BB962C8B-B14F-4D97-AF65-F5344CB8AC3E}">
        <p14:creationId xmlns:p14="http://schemas.microsoft.com/office/powerpoint/2010/main" val="40866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708" y="675840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5212" y="1321984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5212" y="1950288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5212" y="2614273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5212" y="3266311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5212" y="3918349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✅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5611" y="127534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Principle of measurement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Background and purpose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2134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817424" y="2403868"/>
            <a:ext cx="2189012" cy="3628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2537" y="321278"/>
            <a:ext cx="3056399" cy="285750"/>
          </a:xfrm>
        </p:spPr>
        <p:txBody>
          <a:bodyPr/>
          <a:lstStyle/>
          <a:p>
            <a:r>
              <a:rPr kumimoji="1" lang="ja-JP" alt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≪</a:t>
            </a:r>
            <a:r>
              <a:rPr kumimoji="1" lang="en-US" altLang="ja-JP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Conclusion</a:t>
            </a:r>
            <a:r>
              <a:rPr kumimoji="1" lang="ja-JP" alt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≫ </a:t>
            </a:r>
            <a:endParaRPr kumimoji="1" lang="ja-JP" altLang="en-US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GPｺﾞｼｯｸE" panose="020B0900000000000000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854717" y="698750"/>
            <a:ext cx="8144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b="1" u="sng" dirty="0" smtClean="0"/>
              <a:t>We</a:t>
            </a:r>
            <a:r>
              <a:rPr lang="ja-JP" altLang="en-US" b="1" u="sng" dirty="0" smtClean="0"/>
              <a:t> </a:t>
            </a:r>
            <a:r>
              <a:rPr lang="en-US" altLang="ja-JP" b="1" u="sng" dirty="0" smtClean="0"/>
              <a:t>were able to ensure the </a:t>
            </a:r>
            <a:r>
              <a:rPr lang="en-US" altLang="ja-JP" b="1" u="sng" dirty="0"/>
              <a:t>behavior of the hydrogen gas in the small </a:t>
            </a:r>
            <a:r>
              <a:rPr lang="en-US" altLang="ja-JP" b="1" u="sng" dirty="0" smtClean="0"/>
              <a:t>space</a:t>
            </a:r>
            <a:r>
              <a:rPr lang="ja-JP" altLang="en-US" b="1" u="sng" dirty="0"/>
              <a:t> </a:t>
            </a:r>
            <a:r>
              <a:rPr lang="en-US" altLang="ja-JP" b="1" u="sng" dirty="0" smtClean="0"/>
              <a:t>by </a:t>
            </a:r>
            <a:r>
              <a:rPr lang="en-US" altLang="ja-JP" b="1" u="sng" dirty="0"/>
              <a:t>R</a:t>
            </a:r>
            <a:r>
              <a:rPr lang="en-US" altLang="ja-JP" b="1" u="sng" dirty="0" smtClean="0"/>
              <a:t>aman sensor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ja-JP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b="1" u="sng" dirty="0"/>
              <a:t>Improvement of the </a:t>
            </a:r>
            <a:r>
              <a:rPr lang="en-US" altLang="ja-JP" b="1" u="sng" dirty="0" smtClean="0"/>
              <a:t>lens size </a:t>
            </a:r>
            <a:r>
              <a:rPr lang="en-US" altLang="ja-JP" b="1" u="sng" dirty="0"/>
              <a:t>improved the measurable distance</a:t>
            </a:r>
            <a:endParaRPr lang="en-US" altLang="ja-JP" b="1" u="sng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ja-JP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ja-JP" altLang="en-US" b="1" dirty="0"/>
          </a:p>
        </p:txBody>
      </p:sp>
      <p:sp>
        <p:nvSpPr>
          <p:cNvPr id="10" name="下矢印 9"/>
          <p:cNvSpPr/>
          <p:nvPr/>
        </p:nvSpPr>
        <p:spPr>
          <a:xfrm>
            <a:off x="3996885" y="1927367"/>
            <a:ext cx="1350862" cy="439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54717" y="2845221"/>
            <a:ext cx="8172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u="sng" dirty="0"/>
              <a:t>It becomes possible to simultaneously measure not only </a:t>
            </a:r>
            <a:r>
              <a:rPr lang="en-US" altLang="ja-JP" b="1" u="sng" dirty="0" smtClean="0"/>
              <a:t>H</a:t>
            </a:r>
            <a:r>
              <a:rPr lang="ja-JP" altLang="en-US" b="1" u="sng" dirty="0"/>
              <a:t>₂</a:t>
            </a:r>
            <a:r>
              <a:rPr lang="en-US" altLang="ja-JP" b="1" u="sng" dirty="0" smtClean="0"/>
              <a:t> </a:t>
            </a:r>
            <a:r>
              <a:rPr lang="en-US" altLang="ja-JP" b="1" u="sng" dirty="0"/>
              <a:t>but various kinds of </a:t>
            </a:r>
            <a:r>
              <a:rPr lang="en-US" altLang="ja-JP" b="1" u="sng" dirty="0" smtClean="0"/>
              <a:t>gases including O</a:t>
            </a:r>
            <a:r>
              <a:rPr lang="ja-JP" altLang="en-US" b="1" u="sng" dirty="0" smtClean="0"/>
              <a:t>₂</a:t>
            </a:r>
            <a:r>
              <a:rPr lang="en-US" altLang="ja-JP" b="1" u="sng" dirty="0" smtClean="0"/>
              <a:t> </a:t>
            </a:r>
            <a:r>
              <a:rPr lang="en-US" altLang="ja-JP" b="1" u="sng" dirty="0"/>
              <a:t>by Raman scattered light measurement</a:t>
            </a:r>
            <a:endParaRPr lang="en-US" altLang="ja-JP" b="1" u="sng" dirty="0" smtClean="0"/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ja-JP" b="1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u="sng" dirty="0" smtClean="0"/>
              <a:t>It will be possible to know hydrogen concentration promptly from long distance by using this technology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kumimoji="1" lang="en-US" altLang="ja-JP" b="1" dirty="0"/>
          </a:p>
          <a:p>
            <a:pPr marL="285750" indent="-285750">
              <a:buFont typeface="Wingdings" panose="05000000000000000000" pitchFamily="2" charset="2"/>
              <a:buChar char="u"/>
            </a:pPr>
            <a:endParaRPr kumimoji="1" lang="ja-JP" altLang="en-US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817424" y="2366631"/>
            <a:ext cx="2680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/>
              <a:t>I</a:t>
            </a:r>
            <a:r>
              <a:rPr lang="en-US" altLang="ja-JP" sz="2000" b="1" dirty="0" smtClean="0"/>
              <a:t>n </a:t>
            </a:r>
            <a:r>
              <a:rPr lang="en-US" altLang="ja-JP" sz="2000" b="1" dirty="0"/>
              <a:t>the </a:t>
            </a:r>
            <a:r>
              <a:rPr lang="en-US" altLang="ja-JP" sz="2000" b="1" dirty="0" smtClean="0"/>
              <a:t>future…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678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4737" y="1836370"/>
            <a:ext cx="5867400" cy="910080"/>
          </a:xfrm>
        </p:spPr>
        <p:txBody>
          <a:bodyPr/>
          <a:lstStyle/>
          <a:p>
            <a:r>
              <a:rPr kumimoji="1" lang="en-US" altLang="ja-JP" sz="6600" dirty="0" smtClean="0"/>
              <a:t>THANK</a:t>
            </a:r>
            <a:r>
              <a:rPr kumimoji="1" lang="ja-JP" altLang="en-US" sz="6600" dirty="0" smtClean="0"/>
              <a:t> </a:t>
            </a:r>
            <a:r>
              <a:rPr kumimoji="1" lang="en-US" altLang="ja-JP" sz="6600" dirty="0" smtClean="0"/>
              <a:t>YOU</a:t>
            </a:r>
            <a:endParaRPr kumimoji="1"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5210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角丸四角形 98"/>
          <p:cNvSpPr/>
          <p:nvPr/>
        </p:nvSpPr>
        <p:spPr>
          <a:xfrm>
            <a:off x="812209" y="802597"/>
            <a:ext cx="7546345" cy="623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7009" y="288588"/>
            <a:ext cx="5867400" cy="285750"/>
          </a:xfrm>
        </p:spPr>
        <p:txBody>
          <a:bodyPr/>
          <a:lstStyle/>
          <a:p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≪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PMT(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Photomultiplier </a:t>
            </a: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Tube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≫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33929" y="2110119"/>
            <a:ext cx="6195260" cy="15777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812208" y="768338"/>
                <a:ext cx="729549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smtClean="0"/>
                  <a:t>It can convert </a:t>
                </a:r>
                <a:r>
                  <a:rPr lang="en-US" altLang="ja-JP" sz="2400" dirty="0"/>
                  <a:t>light into electric energy </a:t>
                </a:r>
                <a:r>
                  <a:rPr lang="en-US" altLang="ja-JP" sz="2400" dirty="0" smtClean="0"/>
                  <a:t>from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times by using photoelectric </a:t>
                </a:r>
                <a:r>
                  <a:rPr lang="en-US" altLang="ja-JP" sz="2400" dirty="0"/>
                  <a:t>effect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08" y="1024450"/>
                <a:ext cx="7295490" cy="865045"/>
              </a:xfrm>
              <a:prstGeom prst="rect">
                <a:avLst/>
              </a:prstGeom>
              <a:blipFill rotWithShape="0">
                <a:blip r:embed="rId2"/>
                <a:stretch>
                  <a:fillRect l="-1253" t="-1408" b="-154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4285104" y="3687827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/>
              <a:t>PMT</a:t>
            </a:r>
            <a:endParaRPr lang="ja-JP" altLang="en-US" sz="3200" u="sng" dirty="0"/>
          </a:p>
        </p:txBody>
      </p:sp>
      <p:sp>
        <p:nvSpPr>
          <p:cNvPr id="12" name="円弧 11"/>
          <p:cNvSpPr/>
          <p:nvPr/>
        </p:nvSpPr>
        <p:spPr>
          <a:xfrm>
            <a:off x="631798" y="2255698"/>
            <a:ext cx="2559425" cy="1199441"/>
          </a:xfrm>
          <a:prstGeom prst="arc">
            <a:avLst>
              <a:gd name="adj1" fmla="val 16200000"/>
              <a:gd name="adj2" fmla="val 365895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円弧 20"/>
          <p:cNvSpPr/>
          <p:nvPr/>
        </p:nvSpPr>
        <p:spPr>
          <a:xfrm>
            <a:off x="3530536" y="2255698"/>
            <a:ext cx="2559425" cy="1199441"/>
          </a:xfrm>
          <a:prstGeom prst="arc">
            <a:avLst>
              <a:gd name="adj1" fmla="val 16200000"/>
              <a:gd name="adj2" fmla="val 401725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円弧 21"/>
          <p:cNvSpPr/>
          <p:nvPr/>
        </p:nvSpPr>
        <p:spPr>
          <a:xfrm rot="10800000" flipV="1">
            <a:off x="3402537" y="2255699"/>
            <a:ext cx="1765134" cy="1320890"/>
          </a:xfrm>
          <a:prstGeom prst="arc">
            <a:avLst>
              <a:gd name="adj1" fmla="val 15963181"/>
              <a:gd name="adj2" fmla="val 202711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円弧 22"/>
          <p:cNvSpPr/>
          <p:nvPr/>
        </p:nvSpPr>
        <p:spPr>
          <a:xfrm rot="10800000" flipV="1">
            <a:off x="6301273" y="2234758"/>
            <a:ext cx="1765134" cy="1320890"/>
          </a:xfrm>
          <a:prstGeom prst="arc">
            <a:avLst>
              <a:gd name="adj1" fmla="val 15963181"/>
              <a:gd name="adj2" fmla="val 395592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円弧 23"/>
          <p:cNvSpPr/>
          <p:nvPr/>
        </p:nvSpPr>
        <p:spPr>
          <a:xfrm rot="6632579">
            <a:off x="2673933" y="1857223"/>
            <a:ext cx="1919569" cy="1599254"/>
          </a:xfrm>
          <a:prstGeom prst="arc">
            <a:avLst>
              <a:gd name="adj1" fmla="val 16200000"/>
              <a:gd name="adj2" fmla="val 21567870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円弧 24"/>
          <p:cNvSpPr/>
          <p:nvPr/>
        </p:nvSpPr>
        <p:spPr>
          <a:xfrm rot="6632579">
            <a:off x="5722628" y="2043033"/>
            <a:ext cx="1522712" cy="1599254"/>
          </a:xfrm>
          <a:prstGeom prst="arc">
            <a:avLst>
              <a:gd name="adj1" fmla="val 16200000"/>
              <a:gd name="adj2" fmla="val 21567870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円弧 25"/>
          <p:cNvSpPr/>
          <p:nvPr/>
        </p:nvSpPr>
        <p:spPr>
          <a:xfrm rot="10800000">
            <a:off x="4693533" y="2226519"/>
            <a:ext cx="2318717" cy="1344908"/>
          </a:xfrm>
          <a:prstGeom prst="arc">
            <a:avLst>
              <a:gd name="adj1" fmla="val 16200000"/>
              <a:gd name="adj2" fmla="val 37592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円弧 26"/>
          <p:cNvSpPr/>
          <p:nvPr/>
        </p:nvSpPr>
        <p:spPr>
          <a:xfrm rot="10800000">
            <a:off x="2020266" y="2366214"/>
            <a:ext cx="1843413" cy="1199441"/>
          </a:xfrm>
          <a:prstGeom prst="arc">
            <a:avLst>
              <a:gd name="adj1" fmla="val 16200000"/>
              <a:gd name="adj2" fmla="val 37592"/>
            </a:avLst>
          </a:prstGeom>
          <a:ln w="698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右矢印 27"/>
          <p:cNvSpPr/>
          <p:nvPr/>
        </p:nvSpPr>
        <p:spPr>
          <a:xfrm>
            <a:off x="589409" y="2783932"/>
            <a:ext cx="2315532" cy="88667"/>
          </a:xfrm>
          <a:prstGeom prst="rightArrow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0895" y="2277547"/>
            <a:ext cx="137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Raman</a:t>
            </a:r>
          </a:p>
          <a:p>
            <a:r>
              <a:rPr kumimoji="1" lang="en-US" altLang="ja-JP" u="sng" dirty="0" smtClean="0"/>
              <a:t>Scattering</a:t>
            </a:r>
            <a:endParaRPr kumimoji="1" lang="ja-JP" altLang="en-US" u="sng" dirty="0"/>
          </a:p>
        </p:txBody>
      </p:sp>
      <p:sp>
        <p:nvSpPr>
          <p:cNvPr id="30" name="円/楕円 29"/>
          <p:cNvSpPr/>
          <p:nvPr/>
        </p:nvSpPr>
        <p:spPr>
          <a:xfrm>
            <a:off x="2657769" y="242793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24653" y="250893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2933975" y="2615701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577322" y="2460139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5774296" y="254943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5911033" y="2656201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3834377" y="2366214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3638525" y="2479421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3491711" y="2596406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3437711" y="2776585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4026100" y="2286953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6772946" y="234693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6577094" y="2460139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6430280" y="2577124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6376280" y="2757303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6964669" y="226767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5377759" y="2363931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2099762" y="3082974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2643149" y="3444173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2236748" y="325572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2439170" y="338141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4762383" y="3001974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5348039" y="3403919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4899369" y="317472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5101791" y="330041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3437711" y="3463808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3775090" y="334091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3985690" y="317472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4135698" y="3024116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3633716" y="3411442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/>
        </p:nvSpPr>
        <p:spPr>
          <a:xfrm>
            <a:off x="6400404" y="3486069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6737783" y="3363173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6948383" y="3196983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/>
        </p:nvSpPr>
        <p:spPr>
          <a:xfrm>
            <a:off x="6596409" y="3433703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左矢印 76"/>
          <p:cNvSpPr/>
          <p:nvPr/>
        </p:nvSpPr>
        <p:spPr>
          <a:xfrm rot="19059948">
            <a:off x="2489207" y="3053183"/>
            <a:ext cx="639967" cy="89600"/>
          </a:xfrm>
          <a:prstGeom prst="leftArrow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右矢印 78"/>
          <p:cNvSpPr/>
          <p:nvPr/>
        </p:nvSpPr>
        <p:spPr>
          <a:xfrm>
            <a:off x="2724487" y="3189668"/>
            <a:ext cx="1176608" cy="148561"/>
          </a:xfrm>
          <a:prstGeom prst="rightArrow">
            <a:avLst/>
          </a:prstGeom>
          <a:solidFill>
            <a:srgbClr val="FFFF0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左矢印 79"/>
          <p:cNvSpPr/>
          <p:nvPr/>
        </p:nvSpPr>
        <p:spPr>
          <a:xfrm rot="3288683">
            <a:off x="3639107" y="2823574"/>
            <a:ext cx="468638" cy="234738"/>
          </a:xfrm>
          <a:prstGeom prst="leftArrow">
            <a:avLst/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右矢印 80"/>
          <p:cNvSpPr/>
          <p:nvPr/>
        </p:nvSpPr>
        <p:spPr>
          <a:xfrm>
            <a:off x="3842610" y="2580500"/>
            <a:ext cx="1713593" cy="149505"/>
          </a:xfrm>
          <a:prstGeom prst="rightArrow">
            <a:avLst/>
          </a:prstGeom>
          <a:solidFill>
            <a:srgbClr val="FFFF00"/>
          </a:solidFill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左矢印 81"/>
          <p:cNvSpPr/>
          <p:nvPr/>
        </p:nvSpPr>
        <p:spPr>
          <a:xfrm rot="19059948">
            <a:off x="5211580" y="2902420"/>
            <a:ext cx="639967" cy="118622"/>
          </a:xfrm>
          <a:prstGeom prst="leftArrow">
            <a:avLst/>
          </a:prstGeom>
          <a:solidFill>
            <a:srgbClr val="FFFF00"/>
          </a:solidFill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右矢印 82"/>
          <p:cNvSpPr/>
          <p:nvPr/>
        </p:nvSpPr>
        <p:spPr>
          <a:xfrm>
            <a:off x="5292601" y="3225395"/>
            <a:ext cx="1494086" cy="73093"/>
          </a:xfrm>
          <a:prstGeom prst="rightArrow">
            <a:avLst/>
          </a:prstGeom>
          <a:solidFill>
            <a:srgbClr val="FFFF00"/>
          </a:solidFill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右矢印 84"/>
          <p:cNvSpPr/>
          <p:nvPr/>
        </p:nvSpPr>
        <p:spPr>
          <a:xfrm>
            <a:off x="7283958" y="2593195"/>
            <a:ext cx="1520035" cy="51192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左矢印 88"/>
          <p:cNvSpPr/>
          <p:nvPr/>
        </p:nvSpPr>
        <p:spPr>
          <a:xfrm rot="2469303">
            <a:off x="6515510" y="2750532"/>
            <a:ext cx="629219" cy="316446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/楕円 89"/>
          <p:cNvSpPr/>
          <p:nvPr/>
        </p:nvSpPr>
        <p:spPr>
          <a:xfrm>
            <a:off x="3038928" y="2740827"/>
            <a:ext cx="108000" cy="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正方形/長方形 90"/>
          <p:cNvSpPr/>
          <p:nvPr/>
        </p:nvSpPr>
        <p:spPr>
          <a:xfrm>
            <a:off x="2410714" y="1633054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u="sng" dirty="0"/>
              <a:t>Dynode</a:t>
            </a:r>
            <a:endParaRPr lang="ja-JP" altLang="en-US" sz="2400" u="sng" dirty="0"/>
          </a:p>
        </p:txBody>
      </p:sp>
      <p:cxnSp>
        <p:nvCxnSpPr>
          <p:cNvPr id="94" name="直線矢印コネクタ 93"/>
          <p:cNvCxnSpPr>
            <a:stCxn id="91" idx="2"/>
          </p:cNvCxnSpPr>
          <p:nvPr/>
        </p:nvCxnSpPr>
        <p:spPr>
          <a:xfrm flipH="1">
            <a:off x="2809191" y="2094719"/>
            <a:ext cx="225252" cy="232735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 flipH="1">
            <a:off x="2881711" y="1933957"/>
            <a:ext cx="1153491" cy="617843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正方形/長方形 96"/>
          <p:cNvSpPr/>
          <p:nvPr/>
        </p:nvSpPr>
        <p:spPr>
          <a:xfrm>
            <a:off x="4092258" y="1634704"/>
            <a:ext cx="2071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/>
              <a:t>Photoelectron</a:t>
            </a:r>
            <a:endParaRPr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2835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05295 0.09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48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05539 0.116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08437 -0.03172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159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07986 -0.0254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2413 0.02801 " pathEditMode="relative" rAng="0" ptsTypes="AA">
                                      <p:cBhvr>
                                        <p:cTn id="37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13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13906 -0.03033 " pathEditMode="relative" rAng="0" ptsTypes="AA">
                                      <p:cBhvr>
                                        <p:cTn id="39" dur="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-152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11789 0.05 " pathEditMode="relative" rAng="0" ptsTypes="AA">
                                      <p:cBhvr>
                                        <p:cTn id="41" dur="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10746 -0.02848 " pathEditMode="relative" rAng="0" ptsTypes="AA">
                                      <p:cBhvr>
                                        <p:cTn id="51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143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13767 0.00787 " pathEditMode="relative" rAng="0" ptsTypes="AA">
                                      <p:cBhvr>
                                        <p:cTn id="53" dur="1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14618 0.05093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5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14531 0.04051 " pathEditMode="relative" rAng="0" ptsTypes="AA">
                                      <p:cBhvr>
                                        <p:cTn id="6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201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14514 0.01435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71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9" grpId="0" animBg="1"/>
      <p:bldP spid="40" grpId="0" animBg="1"/>
      <p:bldP spid="42" grpId="0" animBg="1"/>
      <p:bldP spid="45" grpId="0" animBg="1"/>
      <p:bldP spid="46" grpId="0" animBg="1"/>
      <p:bldP spid="47" grpId="0" animBg="1"/>
      <p:bldP spid="57" grpId="0" animBg="1"/>
      <p:bldP spid="59" grpId="0" animBg="1"/>
      <p:bldP spid="61" grpId="0" animBg="1"/>
      <p:bldP spid="62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9" grpId="0" animBg="1"/>
      <p:bldP spid="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72" y="379246"/>
            <a:ext cx="4224894" cy="21535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2744875"/>
            <a:ext cx="4224894" cy="21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614" y="362749"/>
            <a:ext cx="5867400" cy="285750"/>
          </a:xfrm>
        </p:spPr>
        <p:txBody>
          <a:bodyPr/>
          <a:lstStyle/>
          <a:p>
            <a:r>
              <a:rPr lang="en-US" altLang="ja-JP" u="sng" dirty="0" smtClean="0"/>
              <a:t>The laser specification</a:t>
            </a:r>
            <a:endParaRPr kumimoji="1" lang="ja-JP" altLang="en-US" u="sng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576910"/>
              </p:ext>
            </p:extLst>
          </p:nvPr>
        </p:nvGraphicFramePr>
        <p:xfrm>
          <a:off x="1300899" y="904969"/>
          <a:ext cx="7126664" cy="3556268"/>
        </p:xfrm>
        <a:graphic>
          <a:graphicData uri="http://schemas.openxmlformats.org/drawingml/2006/table">
            <a:tbl>
              <a:tblPr/>
              <a:tblGrid>
                <a:gridCol w="1327294"/>
                <a:gridCol w="2899685"/>
                <a:gridCol w="2899685"/>
              </a:tblGrid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波長</a:t>
                      </a:r>
                      <a:endParaRPr lang="ja-JP" sz="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355nm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運転モード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パルスレーザー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繰り返し周波数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1-100Hz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パルスエネルギー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＞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70μJ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出力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＞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70kW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パルス幅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≒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1ns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空間モード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TEM</a:t>
                      </a:r>
                      <a:r>
                        <a:rPr lang="en-US" sz="800" kern="0" baseline="-2500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00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偏光比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＞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100:1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,</a:t>
                      </a: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垂直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出力安定性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＜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±3%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レーザークラス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3B/</a:t>
                      </a:r>
                      <a:r>
                        <a:rPr lang="en-US" sz="8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Ⅲ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b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消費電力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＜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70W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使用周囲温度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18</a:t>
                      </a:r>
                      <a:r>
                        <a:rPr lang="en-US" sz="8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℃</a:t>
                      </a: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～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38</a:t>
                      </a:r>
                      <a:r>
                        <a:rPr lang="en-US" sz="800" ker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℃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0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寸法、質量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レーザーヘッド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89(W)×44.7(H)×274(D)</a:t>
                      </a: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、</a:t>
                      </a:r>
                      <a:r>
                        <a:rPr lang="en-US" sz="800" kern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1.5kg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05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ＭＳ Ｐゴシック" panose="020B0600070205080204" pitchFamily="50" charset="-128"/>
                        </a:rPr>
                        <a:t>本体</a:t>
                      </a:r>
                      <a:endParaRPr lang="ja-JP" sz="800" kern="10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130(W)×105(H)×166(D)</a:t>
                      </a:r>
                      <a:r>
                        <a:rPr lang="ja-JP" sz="800" kern="0" dirty="0" err="1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、</a:t>
                      </a:r>
                      <a:r>
                        <a:rPr lang="en-US" sz="800" kern="0" dirty="0">
                          <a:effectLst/>
                          <a:latin typeface="Century" panose="02040604050505020304" pitchFamily="18" charset="0"/>
                          <a:ea typeface="ＭＳ Ｐゴシック" panose="020B0600070205080204" pitchFamily="50" charset="-128"/>
                          <a:cs typeface="ＭＳ Ｐゴシック" panose="020B0600070205080204" pitchFamily="50" charset="-128"/>
                        </a:rPr>
                        <a:t>1.5kg</a:t>
                      </a:r>
                      <a:endParaRPr lang="ja-JP" sz="8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3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810681" y="1191672"/>
            <a:ext cx="7320948" cy="16127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749620" y="3647423"/>
            <a:ext cx="8174168" cy="137089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9014" y="730007"/>
            <a:ext cx="83425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u="sng" dirty="0" smtClean="0">
                <a:solidFill>
                  <a:srgbClr val="000000"/>
                </a:solidFill>
                <a:ea typeface="HGPｺﾞｼｯｸE" panose="020B0900000000000000" pitchFamily="50" charset="-128"/>
                <a:cs typeface="メイリオ" panose="020B0604030504040204" pitchFamily="50" charset="-128"/>
              </a:rPr>
              <a:t>The problem of conventional Hydrogen sensors</a:t>
            </a:r>
            <a:endParaRPr lang="ja-JP" altLang="en-US" sz="2400" b="1" u="sng" dirty="0">
              <a:solidFill>
                <a:srgbClr val="000000"/>
              </a:solidFill>
              <a:ea typeface="HGPｺﾞｼｯｸE" panose="020B09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49620" y="206787"/>
            <a:ext cx="7939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≪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Background </a:t>
            </a: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and purpose of the 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research</a:t>
            </a: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≫</a:t>
            </a: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ｺﾞｼｯｸE" panose="020B0900000000000000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52077" y="3643891"/>
            <a:ext cx="8326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b="1" dirty="0" smtClean="0"/>
              <a:t>It can measure hydrogen from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remote distance</a:t>
            </a:r>
            <a:r>
              <a:rPr lang="en-US" altLang="ja-JP" sz="2000" b="1" dirty="0" smtClean="0"/>
              <a:t> </a:t>
            </a:r>
            <a:r>
              <a:rPr lang="en-US" altLang="ja-JP" sz="2000" b="1" dirty="0"/>
              <a:t>based on the optical </a:t>
            </a:r>
            <a:r>
              <a:rPr lang="en-US" altLang="ja-JP" sz="2000" b="1" dirty="0" smtClean="0"/>
              <a:t>principle</a:t>
            </a:r>
            <a:r>
              <a:rPr lang="en-US" altLang="ja-JP" sz="2000" b="1" dirty="0"/>
              <a:t>(</a:t>
            </a:r>
            <a:r>
              <a:rPr lang="en-US" altLang="ja-JP" sz="2000" b="1" dirty="0" smtClean="0"/>
              <a:t>can </a:t>
            </a:r>
            <a:r>
              <a:rPr lang="en-US" altLang="ja-JP" sz="2000" b="1" dirty="0"/>
              <a:t>be measured </a:t>
            </a:r>
            <a:r>
              <a:rPr lang="en-US" altLang="ja-JP" sz="2000" b="1" u="sng" dirty="0">
                <a:solidFill>
                  <a:srgbClr val="FF0000"/>
                </a:solidFill>
              </a:rPr>
              <a:t>over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glass</a:t>
            </a:r>
            <a:r>
              <a:rPr lang="en-US" altLang="ja-JP" sz="2000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b="1" dirty="0" smtClean="0"/>
              <a:t>Almost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no delay </a:t>
            </a:r>
            <a:r>
              <a:rPr lang="en-US" altLang="ja-JP" sz="2000" b="1" dirty="0" smtClean="0"/>
              <a:t>to detect hydrogen</a:t>
            </a:r>
            <a:endParaRPr lang="ja-JP" altLang="en-US" sz="2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2077" y="1887640"/>
            <a:ext cx="5290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C00000"/>
                </a:solidFill>
              </a:rPr>
              <a:t>Some delay </a:t>
            </a:r>
            <a:r>
              <a:rPr lang="en-US" altLang="ja-JP" sz="2000" b="1" dirty="0" smtClean="0"/>
              <a:t>will occur</a:t>
            </a:r>
            <a:endParaRPr kumimoji="1" lang="ja-JP" altLang="en-US" sz="2000" b="1" dirty="0"/>
          </a:p>
        </p:txBody>
      </p:sp>
      <p:sp>
        <p:nvSpPr>
          <p:cNvPr id="11" name="下矢印 10"/>
          <p:cNvSpPr/>
          <p:nvPr/>
        </p:nvSpPr>
        <p:spPr>
          <a:xfrm>
            <a:off x="4137456" y="2874525"/>
            <a:ext cx="1064737" cy="3112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890153" y="3185758"/>
            <a:ext cx="5559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u="sng" dirty="0"/>
              <a:t>A </a:t>
            </a:r>
            <a:r>
              <a:rPr lang="en-US" altLang="ja-JP" sz="2400" b="1" u="sng" dirty="0" smtClean="0"/>
              <a:t>new Raman </a:t>
            </a:r>
            <a:r>
              <a:rPr lang="en-US" altLang="ja-JP" sz="2400" b="1" u="sng" dirty="0"/>
              <a:t>sensor was developed</a:t>
            </a:r>
            <a:endParaRPr lang="ja-JP" altLang="en-US" sz="2400" b="1" u="sng" dirty="0"/>
          </a:p>
        </p:txBody>
      </p:sp>
      <p:sp>
        <p:nvSpPr>
          <p:cNvPr id="10" name="右矢印 9"/>
          <p:cNvSpPr/>
          <p:nvPr/>
        </p:nvSpPr>
        <p:spPr>
          <a:xfrm>
            <a:off x="3220903" y="2287750"/>
            <a:ext cx="266159" cy="153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u="sng">
              <a:solidFill>
                <a:srgbClr val="C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573411" y="1487530"/>
            <a:ext cx="4097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u="sng" dirty="0" smtClean="0">
                <a:solidFill>
                  <a:srgbClr val="C00000"/>
                </a:solidFill>
              </a:rPr>
              <a:t>Installed</a:t>
            </a:r>
            <a:r>
              <a:rPr lang="ja-JP" altLang="en-US" sz="2000" b="1" u="sng" dirty="0">
                <a:solidFill>
                  <a:srgbClr val="C00000"/>
                </a:solidFill>
              </a:rPr>
              <a:t> </a:t>
            </a:r>
            <a:r>
              <a:rPr lang="en-US" altLang="ja-JP" sz="2000" b="1" u="sng" dirty="0" smtClean="0">
                <a:solidFill>
                  <a:srgbClr val="C00000"/>
                </a:solidFill>
              </a:rPr>
              <a:t>placement is important</a:t>
            </a:r>
            <a:endParaRPr lang="ja-JP" altLang="en-US" sz="2000" b="1" u="sng" dirty="0">
              <a:solidFill>
                <a:srgbClr val="C0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573411" y="2122228"/>
            <a:ext cx="4171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u="sng" dirty="0" smtClean="0">
                <a:solidFill>
                  <a:srgbClr val="C00000"/>
                </a:solidFill>
              </a:rPr>
              <a:t>Calibration </a:t>
            </a:r>
            <a:r>
              <a:rPr lang="en-US" altLang="ja-JP" sz="2000" b="1" u="sng" dirty="0">
                <a:solidFill>
                  <a:srgbClr val="C00000"/>
                </a:solidFill>
              </a:rPr>
              <a:t>is </a:t>
            </a:r>
            <a:r>
              <a:rPr lang="en-US" altLang="ja-JP" sz="2000" b="1" u="sng" dirty="0" smtClean="0">
                <a:solidFill>
                  <a:srgbClr val="C00000"/>
                </a:solidFill>
              </a:rPr>
              <a:t>necessary</a:t>
            </a:r>
            <a:r>
              <a:rPr lang="ja-JP" alt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altLang="ja-JP" sz="2000" b="1" u="sng" dirty="0" smtClean="0">
                <a:solidFill>
                  <a:srgbClr val="C00000"/>
                </a:solidFill>
              </a:rPr>
              <a:t>to know</a:t>
            </a:r>
          </a:p>
          <a:p>
            <a:r>
              <a:rPr lang="en-US" altLang="ja-JP" sz="2000" b="1" u="sng" dirty="0" smtClean="0">
                <a:solidFill>
                  <a:srgbClr val="C00000"/>
                </a:solidFill>
              </a:rPr>
              <a:t>the </a:t>
            </a:r>
            <a:r>
              <a:rPr lang="en-US" altLang="ja-JP" sz="2000" b="1" u="sng" dirty="0">
                <a:solidFill>
                  <a:srgbClr val="C00000"/>
                </a:solidFill>
              </a:rPr>
              <a:t>a</a:t>
            </a:r>
            <a:r>
              <a:rPr lang="en-US" altLang="ja-JP" sz="2000" b="1" u="sng" dirty="0" smtClean="0">
                <a:solidFill>
                  <a:srgbClr val="C00000"/>
                </a:solidFill>
              </a:rPr>
              <a:t>ctual H</a:t>
            </a:r>
            <a:r>
              <a:rPr lang="ja-JP" altLang="en-US" sz="2000" b="1" u="sng" dirty="0" smtClean="0">
                <a:solidFill>
                  <a:srgbClr val="C00000"/>
                </a:solidFill>
              </a:rPr>
              <a:t>₂</a:t>
            </a:r>
            <a:r>
              <a:rPr lang="ja-JP" altLang="en-US" sz="2000" b="1" u="sng" dirty="0">
                <a:solidFill>
                  <a:srgbClr val="C00000"/>
                </a:solidFill>
              </a:rPr>
              <a:t> </a:t>
            </a:r>
            <a:r>
              <a:rPr lang="en-US" altLang="ja-JP" sz="2000" b="1" u="sng" dirty="0" smtClean="0">
                <a:solidFill>
                  <a:srgbClr val="C00000"/>
                </a:solidFill>
              </a:rPr>
              <a:t>arrival time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852077" y="1189687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T</a:t>
            </a:r>
            <a:r>
              <a:rPr lang="en-US" altLang="ja-JP" sz="2000" b="1" dirty="0" smtClean="0"/>
              <a:t>hey </a:t>
            </a:r>
            <a:r>
              <a:rPr lang="en-US" altLang="ja-JP" sz="2000" b="1" dirty="0"/>
              <a:t>must be </a:t>
            </a:r>
            <a:r>
              <a:rPr lang="en-US" altLang="ja-JP" sz="2000" b="1" u="sng" dirty="0">
                <a:solidFill>
                  <a:srgbClr val="C00000"/>
                </a:solidFill>
              </a:rPr>
              <a:t>in contact</a:t>
            </a:r>
          </a:p>
        </p:txBody>
      </p:sp>
      <p:sp>
        <p:nvSpPr>
          <p:cNvPr id="16" name="右矢印 15"/>
          <p:cNvSpPr/>
          <p:nvPr/>
        </p:nvSpPr>
        <p:spPr>
          <a:xfrm>
            <a:off x="3231198" y="1616946"/>
            <a:ext cx="266159" cy="153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u="sng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+mn-lt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708" y="675840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5212" y="1321984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✅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5611" y="127534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of measurement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Background and purpose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20611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876600" y="3723431"/>
            <a:ext cx="8156564" cy="1033626"/>
          </a:xfrm>
          <a:prstGeom prst="round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794433" y="1857525"/>
            <a:ext cx="3297767" cy="10271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雲 28"/>
          <p:cNvSpPr/>
          <p:nvPr/>
        </p:nvSpPr>
        <p:spPr>
          <a:xfrm>
            <a:off x="7218692" y="419330"/>
            <a:ext cx="1300449" cy="12247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1217" y="275152"/>
            <a:ext cx="6309600" cy="515027"/>
          </a:xfrm>
        </p:spPr>
        <p:txBody>
          <a:bodyPr/>
          <a:lstStyle/>
          <a:p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≪</a:t>
            </a:r>
            <a:r>
              <a:rPr lang="en-US" altLang="ja-JP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principle </a:t>
            </a:r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of </a:t>
            </a:r>
            <a:r>
              <a:rPr lang="en-US" altLang="ja-JP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measurement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>≫</a:t>
            </a:r>
            <a: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  <a:t/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anose="020B0900000000000000" pitchFamily="50" charset="-128"/>
              </a:rPr>
            </a:br>
            <a:endParaRPr kumimoji="1"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1216" y="3016685"/>
            <a:ext cx="3726978" cy="439533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000" b="1" u="sng" dirty="0" smtClean="0"/>
              <a:t> </a:t>
            </a:r>
            <a:r>
              <a:rPr lang="en-US" altLang="ja-JP" sz="2000" b="1" u="sng" dirty="0"/>
              <a:t>Raman </a:t>
            </a:r>
            <a:r>
              <a:rPr lang="en-US" altLang="ja-JP" sz="2000" b="1" u="sng" dirty="0" smtClean="0"/>
              <a:t>scattering</a:t>
            </a:r>
            <a:r>
              <a:rPr lang="ja-JP" altLang="en-US" sz="2000" b="1" dirty="0" smtClean="0"/>
              <a:t>・・・</a:t>
            </a:r>
            <a:endParaRPr kumimoji="1" lang="ja-JP" altLang="en-US" sz="20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3254490" y="3026633"/>
            <a:ext cx="5668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/>
              <a:t>The scattering </a:t>
            </a:r>
            <a:r>
              <a:rPr lang="en-US" altLang="ja-JP" sz="2000" b="1" dirty="0" smtClean="0"/>
              <a:t>has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shifted wavelength</a:t>
            </a:r>
            <a:r>
              <a:rPr lang="en-US" altLang="ja-JP" sz="2000" b="1" dirty="0" smtClean="0"/>
              <a:t> </a:t>
            </a:r>
            <a:r>
              <a:rPr lang="en-US" altLang="ja-JP" sz="2000" b="1" dirty="0"/>
              <a:t>from original light</a:t>
            </a:r>
            <a:endParaRPr lang="ja-JP" altLang="en-US" sz="20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1328" y="1870507"/>
            <a:ext cx="3383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 smtClean="0"/>
              <a:t>Rayleigh scattering</a:t>
            </a:r>
          </a:p>
          <a:p>
            <a:r>
              <a:rPr kumimoji="1" lang="en-US" altLang="ja-JP" sz="2000" b="1" u="sng" dirty="0" smtClean="0"/>
              <a:t>Mie scattering </a:t>
            </a:r>
          </a:p>
          <a:p>
            <a:r>
              <a:rPr lang="en-US" altLang="ja-JP" sz="2000" b="1" u="sng" dirty="0" smtClean="0">
                <a:solidFill>
                  <a:srgbClr val="FF0000"/>
                </a:solidFill>
              </a:rPr>
              <a:t>Raman scattering</a:t>
            </a:r>
            <a:endParaRPr kumimoji="1" lang="en-US" altLang="ja-JP" sz="2000" b="1" u="sng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76600" y="3790622"/>
            <a:ext cx="8288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①</a:t>
            </a:r>
            <a:r>
              <a:rPr kumimoji="1" lang="en-US" altLang="ja-JP" b="1" dirty="0" smtClean="0"/>
              <a:t>The amount of wavelength shift depend on </a:t>
            </a:r>
            <a:r>
              <a:rPr kumimoji="1" lang="en-US" altLang="ja-JP" b="1" u="sng" dirty="0" smtClean="0">
                <a:solidFill>
                  <a:srgbClr val="FF0000"/>
                </a:solidFill>
              </a:rPr>
              <a:t>the </a:t>
            </a:r>
            <a:r>
              <a:rPr lang="en-US" altLang="ja-JP" b="1" u="sng" dirty="0" smtClean="0">
                <a:solidFill>
                  <a:srgbClr val="FF0000"/>
                </a:solidFill>
              </a:rPr>
              <a:t>type of </a:t>
            </a:r>
            <a:r>
              <a:rPr kumimoji="1" lang="en-US" altLang="ja-JP" b="1" u="sng" dirty="0" smtClean="0">
                <a:solidFill>
                  <a:srgbClr val="FF0000"/>
                </a:solidFill>
              </a:rPr>
              <a:t>gas</a:t>
            </a:r>
          </a:p>
          <a:p>
            <a:endParaRPr lang="en-US" altLang="ja-JP" b="1" dirty="0" smtClean="0"/>
          </a:p>
          <a:p>
            <a:r>
              <a:rPr lang="ja-JP" altLang="en-US" b="1" dirty="0" smtClean="0"/>
              <a:t>②</a:t>
            </a:r>
            <a:r>
              <a:rPr lang="en-US" altLang="ja-JP" b="1" dirty="0" smtClean="0"/>
              <a:t>The strength of scattering is proportion to </a:t>
            </a:r>
            <a:r>
              <a:rPr lang="en-US" altLang="ja-JP" b="1" u="sng" dirty="0" smtClean="0">
                <a:solidFill>
                  <a:srgbClr val="FF0000"/>
                </a:solidFill>
              </a:rPr>
              <a:t>the gas concentration  </a:t>
            </a:r>
            <a:endParaRPr kumimoji="1" lang="ja-JP" altLang="en-US" b="1" u="sng" dirty="0">
              <a:solidFill>
                <a:srgbClr val="FF0000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191397" y="929405"/>
            <a:ext cx="5482253" cy="16401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方体 29"/>
          <p:cNvSpPr/>
          <p:nvPr/>
        </p:nvSpPr>
        <p:spPr>
          <a:xfrm>
            <a:off x="1041328" y="805681"/>
            <a:ext cx="1187515" cy="41146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130306" y="945598"/>
            <a:ext cx="111211" cy="13979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87738" y="452564"/>
            <a:ext cx="127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Laser</a:t>
            </a:r>
            <a:endParaRPr kumimoji="1" lang="ja-JP" altLang="en-US" sz="20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488177" y="152794"/>
            <a:ext cx="81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Gas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18573" y="1502001"/>
            <a:ext cx="320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Types</a:t>
            </a:r>
            <a:r>
              <a:rPr lang="ja-JP" altLang="en-US" dirty="0"/>
              <a:t> </a:t>
            </a:r>
            <a:r>
              <a:rPr lang="en-US" altLang="ja-JP" dirty="0" smtClean="0"/>
              <a:t>of scattering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4603838" y="2103273"/>
            <a:ext cx="808893" cy="190167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solidFill>
                <a:schemeClr val="tx1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3657600" y="2058960"/>
            <a:ext cx="972418" cy="120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3377954" y="2352924"/>
            <a:ext cx="1252064" cy="535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4616588" y="2029967"/>
            <a:ext cx="12563" cy="336779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423742" y="2029968"/>
            <a:ext cx="32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 smtClean="0"/>
              <a:t>Same wavelength</a:t>
            </a:r>
            <a:endParaRPr kumimoji="1" lang="ja-JP" altLang="en-US" sz="2000" b="1" u="sng" dirty="0"/>
          </a:p>
        </p:txBody>
      </p:sp>
      <p:sp>
        <p:nvSpPr>
          <p:cNvPr id="9" name="正方形/長方形 8"/>
          <p:cNvSpPr/>
          <p:nvPr/>
        </p:nvSpPr>
        <p:spPr>
          <a:xfrm>
            <a:off x="6088612" y="63557"/>
            <a:ext cx="1074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scattering</a:t>
            </a:r>
            <a:endParaRPr lang="ja-JP" altLang="en-US" sz="16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317564" y="1580525"/>
            <a:ext cx="1074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scattering</a:t>
            </a:r>
            <a:endParaRPr lang="ja-JP" altLang="en-US" sz="1600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6747165" y="419330"/>
            <a:ext cx="741013" cy="433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 flipV="1">
            <a:off x="7048207" y="310964"/>
            <a:ext cx="505251" cy="4998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>
            <a:off x="6999833" y="1168019"/>
            <a:ext cx="673156" cy="4838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H="1">
            <a:off x="6799071" y="1144370"/>
            <a:ext cx="782569" cy="200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1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213" y="220660"/>
            <a:ext cx="2508635" cy="310568"/>
          </a:xfrm>
        </p:spPr>
        <p:txBody>
          <a:bodyPr/>
          <a:lstStyle/>
          <a:p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≪</a:t>
            </a:r>
            <a:r>
              <a:rPr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A</a:t>
            </a:r>
            <a:r>
              <a:rPr lang="en-US" altLang="ja-JP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genda</a:t>
            </a:r>
            <a:r>
              <a:rPr lang="ja-JP" altLang="en-US" sz="3200" dirty="0" smtClean="0">
                <a:latin typeface="+mn-lt"/>
                <a:ea typeface="HGP創英角ﾎﾟｯﾌﾟ体" panose="040B0A00000000000000" pitchFamily="50" charset="-128"/>
              </a:rPr>
              <a:t>≫</a:t>
            </a:r>
            <a:endParaRPr lang="en-US" altLang="ja-JP" sz="3200" dirty="0" smtClean="0">
              <a:latin typeface="+mn-lt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708" y="675840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5212" y="1321984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>
                    <a:lumMod val="75000"/>
                  </a:schemeClr>
                </a:solidFill>
              </a:rPr>
              <a:t>✅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5212" y="1999808"/>
            <a:ext cx="6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✅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5611" y="1275344"/>
            <a:ext cx="4830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Principle of measurement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125612" y="1908537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Raman sensor equipment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25611" y="2568106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Experiments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125611" y="3220144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Development of sensor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123045" y="3872182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125611" y="600400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u="sng" dirty="0">
                <a:solidFill>
                  <a:schemeClr val="bg1">
                    <a:lumMod val="75000"/>
                  </a:schemeClr>
                </a:solidFill>
              </a:rPr>
              <a:t>Background and purpose of the research</a:t>
            </a:r>
          </a:p>
        </p:txBody>
      </p:sp>
    </p:spTree>
    <p:extLst>
      <p:ext uri="{BB962C8B-B14F-4D97-AF65-F5344CB8AC3E}">
        <p14:creationId xmlns:p14="http://schemas.microsoft.com/office/powerpoint/2010/main" val="31416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732" y="317000"/>
            <a:ext cx="5867400" cy="285750"/>
          </a:xfrm>
        </p:spPr>
        <p:txBody>
          <a:bodyPr/>
          <a:lstStyle/>
          <a:p>
            <a:pPr algn="ctr"/>
            <a:r>
              <a:rPr lang="ja-JP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≪</a:t>
            </a:r>
            <a:r>
              <a:rPr lang="en-US" altLang="ja-JP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Measuring equipment</a:t>
            </a:r>
            <a:r>
              <a:rPr lang="ja-JP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ｺﾞｼｯｸE" panose="020B0900000000000000" pitchFamily="50" charset="-128"/>
              </a:rPr>
              <a:t>≫</a:t>
            </a:r>
            <a:endParaRPr kumimoji="1" lang="ja-JP" alt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GPｺﾞｼｯｸE" panose="020B09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64" y="675592"/>
            <a:ext cx="2554306" cy="1888400"/>
          </a:xfrm>
          <a:prstGeom prst="rect">
            <a:avLst/>
          </a:prstGeom>
        </p:spPr>
      </p:pic>
      <p:sp>
        <p:nvSpPr>
          <p:cNvPr id="6" name="雲 5"/>
          <p:cNvSpPr/>
          <p:nvPr/>
        </p:nvSpPr>
        <p:spPr>
          <a:xfrm rot="10800000">
            <a:off x="7409812" y="2776528"/>
            <a:ext cx="1589134" cy="1137521"/>
          </a:xfrm>
          <a:prstGeom prst="cloud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 rot="10800000">
            <a:off x="911022" y="1878943"/>
            <a:ext cx="3271056" cy="689039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rot="10800000">
            <a:off x="3785852" y="1879854"/>
            <a:ext cx="396227" cy="158799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 rot="10800000">
            <a:off x="4258108" y="2606097"/>
            <a:ext cx="188490" cy="1469954"/>
          </a:xfrm>
          <a:prstGeom prst="ellipse">
            <a:avLst/>
          </a:prstGeom>
          <a:solidFill>
            <a:srgbClr val="5B9BD5">
              <a:alpha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10" name="直角三角形 9"/>
          <p:cNvSpPr/>
          <p:nvPr/>
        </p:nvSpPr>
        <p:spPr>
          <a:xfrm rot="10800000">
            <a:off x="3864915" y="2178883"/>
            <a:ext cx="261163" cy="196205"/>
          </a:xfrm>
          <a:prstGeom prst="rtTriangle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>
            <a:off x="3847561" y="3209992"/>
            <a:ext cx="260754" cy="211734"/>
          </a:xfrm>
          <a:prstGeom prst="rtTriangle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 rot="10800000">
            <a:off x="1104317" y="2053361"/>
            <a:ext cx="2402699" cy="455195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 rot="10800000">
            <a:off x="911021" y="2573999"/>
            <a:ext cx="2454931" cy="1263559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 rot="11852447">
            <a:off x="3170550" y="3907643"/>
            <a:ext cx="1237574" cy="34289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 rot="9871718">
            <a:off x="3140927" y="2710440"/>
            <a:ext cx="1245079" cy="5493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 rot="10800000">
            <a:off x="1302768" y="2919423"/>
            <a:ext cx="1723676" cy="832112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1767637" y="3162820"/>
            <a:ext cx="1023759" cy="345320"/>
            <a:chOff x="355599" y="3302000"/>
            <a:chExt cx="1557868" cy="745066"/>
          </a:xfrm>
          <a:solidFill>
            <a:srgbClr val="A5A5A5">
              <a:lumMod val="60000"/>
              <a:lumOff val="40000"/>
            </a:srgbClr>
          </a:solidFill>
        </p:grpSpPr>
        <p:sp>
          <p:nvSpPr>
            <p:cNvPr id="18" name="正方形/長方形 17"/>
            <p:cNvSpPr/>
            <p:nvPr/>
          </p:nvSpPr>
          <p:spPr>
            <a:xfrm>
              <a:off x="355599" y="3302000"/>
              <a:ext cx="1557868" cy="745066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1413161" y="3452639"/>
              <a:ext cx="103149" cy="392685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102476" y="3302000"/>
              <a:ext cx="45718" cy="745066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80410" y="3302000"/>
              <a:ext cx="50799" cy="745066"/>
            </a:xfrm>
            <a:prstGeom prst="rect">
              <a:avLst/>
            </a:prstGeom>
            <a:solidFill>
              <a:srgbClr val="00B050"/>
            </a:soli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744133" y="3302000"/>
              <a:ext cx="84666" cy="745066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十二角形 22"/>
            <p:cNvSpPr/>
            <p:nvPr/>
          </p:nvSpPr>
          <p:spPr>
            <a:xfrm>
              <a:off x="1759373" y="3632200"/>
              <a:ext cx="45719" cy="84666"/>
            </a:xfrm>
            <a:prstGeom prst="dodecagon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 rot="10800000">
            <a:off x="1360222" y="3274434"/>
            <a:ext cx="407414" cy="122090"/>
          </a:xfrm>
          <a:prstGeom prst="rect">
            <a:avLst/>
          </a:prstGeom>
          <a:solidFill>
            <a:srgbClr val="A5A5A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25" name="片側の 2 つの角を切り取った四角形 24"/>
          <p:cNvSpPr/>
          <p:nvPr/>
        </p:nvSpPr>
        <p:spPr>
          <a:xfrm rot="10800000">
            <a:off x="1913890" y="3693013"/>
            <a:ext cx="188041" cy="144545"/>
          </a:xfrm>
          <a:prstGeom prst="snip2Same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 rot="10800000">
            <a:off x="1850512" y="3845406"/>
            <a:ext cx="314794" cy="156964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400" kern="0" smtClean="0">
              <a:solidFill>
                <a:prstClr val="white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rot="10800000" flipH="1">
            <a:off x="3966629" y="3329468"/>
            <a:ext cx="4599938" cy="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直線矢印コネクタ 27"/>
          <p:cNvCxnSpPr>
            <a:endCxn id="9" idx="0"/>
          </p:cNvCxnSpPr>
          <p:nvPr/>
        </p:nvCxnSpPr>
        <p:spPr>
          <a:xfrm flipH="1">
            <a:off x="4352354" y="3355101"/>
            <a:ext cx="3657823" cy="720950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直線矢印コネクタ 28"/>
          <p:cNvCxnSpPr>
            <a:stCxn id="9" idx="4"/>
            <a:endCxn id="19" idx="4"/>
          </p:cNvCxnSpPr>
          <p:nvPr/>
        </p:nvCxnSpPr>
        <p:spPr>
          <a:xfrm flipH="1">
            <a:off x="2496511" y="2606097"/>
            <a:ext cx="1855843" cy="808541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直線矢印コネクタ 29"/>
          <p:cNvCxnSpPr>
            <a:stCxn id="9" idx="0"/>
            <a:endCxn id="19" idx="0"/>
          </p:cNvCxnSpPr>
          <p:nvPr/>
        </p:nvCxnSpPr>
        <p:spPr>
          <a:xfrm flipH="1" flipV="1">
            <a:off x="2496511" y="3232638"/>
            <a:ext cx="1855843" cy="843413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直線矢印コネクタ 30"/>
          <p:cNvCxnSpPr/>
          <p:nvPr/>
        </p:nvCxnSpPr>
        <p:spPr>
          <a:xfrm flipH="1">
            <a:off x="1755091" y="3387861"/>
            <a:ext cx="713600" cy="0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直線矢印コネクタ 31"/>
          <p:cNvCxnSpPr/>
          <p:nvPr/>
        </p:nvCxnSpPr>
        <p:spPr>
          <a:xfrm flipH="1">
            <a:off x="1755091" y="3271528"/>
            <a:ext cx="713600" cy="0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1227652" y="2090047"/>
            <a:ext cx="2036964" cy="46166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ja-JP" sz="2400" b="1" u="sng" kern="0" dirty="0" smtClean="0">
                <a:solidFill>
                  <a:prstClr val="black"/>
                </a:solidFill>
                <a:ea typeface="ＭＳ ゴシック" panose="020B0609070205080204" pitchFamily="49" charset="-128"/>
                <a:cs typeface="メイリオ" panose="020B0604030504040204" pitchFamily="50" charset="-128"/>
              </a:rPr>
              <a:t>Laser</a:t>
            </a:r>
            <a:endParaRPr kumimoji="0" lang="ja-JP" altLang="en-US" sz="2400" b="1" u="sng" kern="0" dirty="0" smtClean="0">
              <a:solidFill>
                <a:prstClr val="black"/>
              </a:solidFill>
              <a:ea typeface="ＭＳ ゴシック" panose="020B0609070205080204" pitchFamily="49" charset="-128"/>
              <a:cs typeface="メイリオ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15600" y="1744950"/>
            <a:ext cx="1215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ja-JP" sz="2000" b="1" u="sng" kern="0" dirty="0" smtClean="0">
                <a:solidFill>
                  <a:prstClr val="black"/>
                </a:solidFill>
                <a:cs typeface="メイリオ" panose="020B0604030504040204" pitchFamily="50" charset="-128"/>
              </a:rPr>
              <a:t>Mirror</a:t>
            </a:r>
            <a:endParaRPr kumimoji="0" lang="ja-JP" altLang="en-US" sz="2000" b="1" u="sng" kern="0" dirty="0" smtClean="0">
              <a:solidFill>
                <a:prstClr val="black"/>
              </a:solidFill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56224" y="3914050"/>
            <a:ext cx="169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altLang="ja-JP" sz="2000" b="1" u="sng" kern="0" dirty="0" smtClean="0">
                <a:solidFill>
                  <a:prstClr val="black"/>
                </a:solidFill>
                <a:cs typeface="メイリオ" panose="020B0604030504040204" pitchFamily="50" charset="-128"/>
              </a:rPr>
              <a:t>Target Gas</a:t>
            </a:r>
            <a:endParaRPr kumimoji="0" lang="ja-JP" altLang="en-US" sz="2000" b="1" u="sng" kern="0" dirty="0" smtClean="0">
              <a:solidFill>
                <a:prstClr val="black"/>
              </a:solidFill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192432" y="4054701"/>
            <a:ext cx="2431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ja-JP" sz="2000" b="1" u="sng" kern="0" dirty="0">
                <a:solidFill>
                  <a:prstClr val="black"/>
                </a:solidFill>
                <a:cs typeface="メイリオ" panose="020B0604030504040204" pitchFamily="50" charset="-128"/>
              </a:rPr>
              <a:t>Lens</a:t>
            </a:r>
            <a:endParaRPr kumimoji="0" lang="en-US" altLang="ja-JP" sz="2000" b="1" u="sng" kern="0" dirty="0" smtClean="0">
              <a:solidFill>
                <a:prstClr val="black"/>
              </a:solidFill>
              <a:cs typeface="メイリオ" panose="020B0604030504040204" pitchFamily="50" charset="-128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rot="10800000" flipH="1">
            <a:off x="3288993" y="2268446"/>
            <a:ext cx="735773" cy="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3972046" y="2255894"/>
            <a:ext cx="0" cy="1079585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直線矢印コネクタ 38"/>
          <p:cNvCxnSpPr>
            <a:endCxn id="9" idx="4"/>
          </p:cNvCxnSpPr>
          <p:nvPr/>
        </p:nvCxnSpPr>
        <p:spPr>
          <a:xfrm flipH="1" flipV="1">
            <a:off x="4352354" y="2606097"/>
            <a:ext cx="3657823" cy="713449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左矢印 39"/>
          <p:cNvSpPr/>
          <p:nvPr/>
        </p:nvSpPr>
        <p:spPr>
          <a:xfrm rot="20040000">
            <a:off x="4189030" y="2102903"/>
            <a:ext cx="763155" cy="77012"/>
          </a:xfrm>
          <a:prstGeom prst="leftArrow">
            <a:avLst/>
          </a:prstGeom>
          <a:solidFill>
            <a:srgbClr val="A85229"/>
          </a:solidFill>
          <a:ln w="12700" cap="flat" cmpd="sng" algn="ctr">
            <a:solidFill>
              <a:srgbClr val="A8522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476244" y="4432551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u="sng" dirty="0"/>
              <a:t>Light receiving device</a:t>
            </a:r>
            <a:endParaRPr lang="ja-JP" altLang="en-US" sz="2000" b="1" u="sng" dirty="0"/>
          </a:p>
        </p:txBody>
      </p:sp>
      <p:sp>
        <p:nvSpPr>
          <p:cNvPr id="42" name="左矢印 41"/>
          <p:cNvSpPr/>
          <p:nvPr/>
        </p:nvSpPr>
        <p:spPr>
          <a:xfrm rot="4016557">
            <a:off x="2202575" y="3923334"/>
            <a:ext cx="1052729" cy="198566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3" name="左矢印 42"/>
          <p:cNvSpPr/>
          <p:nvPr/>
        </p:nvSpPr>
        <p:spPr>
          <a:xfrm rot="7075475">
            <a:off x="1053441" y="3634627"/>
            <a:ext cx="634163" cy="18549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00329" y="3866988"/>
            <a:ext cx="1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u="sng" dirty="0" smtClean="0"/>
              <a:t>PM</a:t>
            </a:r>
            <a:r>
              <a:rPr lang="en-US" altLang="ja-JP" sz="2000" b="1" u="sng" dirty="0"/>
              <a:t>T</a:t>
            </a:r>
            <a:endParaRPr kumimoji="1" lang="ja-JP" altLang="en-US" sz="2000" b="1" u="sng" dirty="0"/>
          </a:p>
        </p:txBody>
      </p:sp>
      <p:sp>
        <p:nvSpPr>
          <p:cNvPr id="3" name="正方形/長方形 2"/>
          <p:cNvSpPr/>
          <p:nvPr/>
        </p:nvSpPr>
        <p:spPr>
          <a:xfrm>
            <a:off x="37993" y="4160271"/>
            <a:ext cx="1934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(</a:t>
            </a:r>
            <a:r>
              <a:rPr lang="en-US" altLang="ja-JP" sz="1400" dirty="0" smtClean="0"/>
              <a:t>Photomultiplier</a:t>
            </a:r>
            <a:r>
              <a:rPr lang="ja-JP" altLang="en-US" sz="1400" dirty="0"/>
              <a:t> </a:t>
            </a:r>
            <a:r>
              <a:rPr lang="en-US" altLang="ja-JP" sz="1400" dirty="0" smtClean="0"/>
              <a:t>Tube</a:t>
            </a:r>
            <a:r>
              <a:rPr lang="en-US" altLang="ja-JP" sz="1400" dirty="0"/>
              <a:t>)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247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1669472" y="1236519"/>
            <a:ext cx="5770420" cy="131157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402294" y="348688"/>
            <a:ext cx="503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receiving device</a:t>
            </a:r>
            <a:endParaRPr lang="ja-JP" altLang="en-US" sz="36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フローチャート: 直接アクセス記憶 1"/>
          <p:cNvSpPr/>
          <p:nvPr/>
        </p:nvSpPr>
        <p:spPr>
          <a:xfrm>
            <a:off x="7342910" y="1423554"/>
            <a:ext cx="193964" cy="997527"/>
          </a:xfrm>
          <a:prstGeom prst="flowChartMagneticDrum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ローチャート: 直接アクセス記憶 6"/>
          <p:cNvSpPr/>
          <p:nvPr/>
        </p:nvSpPr>
        <p:spPr>
          <a:xfrm>
            <a:off x="6137564" y="1413164"/>
            <a:ext cx="193964" cy="997527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直接アクセス記憶 7"/>
          <p:cNvSpPr/>
          <p:nvPr/>
        </p:nvSpPr>
        <p:spPr>
          <a:xfrm>
            <a:off x="4932218" y="1413164"/>
            <a:ext cx="193964" cy="997527"/>
          </a:xfrm>
          <a:prstGeom prst="flowChartMagneticDrum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直接アクセス記憶 8"/>
          <p:cNvSpPr/>
          <p:nvPr/>
        </p:nvSpPr>
        <p:spPr>
          <a:xfrm>
            <a:off x="3768436" y="1413164"/>
            <a:ext cx="193964" cy="997527"/>
          </a:xfrm>
          <a:prstGeom prst="flowChartMagneticDrum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ローチャート: 直接アクセス記憶 2"/>
          <p:cNvSpPr/>
          <p:nvPr/>
        </p:nvSpPr>
        <p:spPr>
          <a:xfrm>
            <a:off x="540328" y="1413164"/>
            <a:ext cx="2258291" cy="997527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7342910" y="1896340"/>
            <a:ext cx="193964" cy="51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6262258" y="1557936"/>
            <a:ext cx="2493816" cy="7980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6219668" y="1603855"/>
            <a:ext cx="2536406" cy="5925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7536874" y="2375025"/>
            <a:ext cx="1039090" cy="34614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7474532" y="1148547"/>
            <a:ext cx="1101433" cy="36343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7533410" y="2078181"/>
            <a:ext cx="983674" cy="27781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7488385" y="1522376"/>
            <a:ext cx="1046017" cy="31413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>
            <a:off x="5098474" y="2195770"/>
            <a:ext cx="1065778" cy="6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>
            <a:off x="5098474" y="1603855"/>
            <a:ext cx="103909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661297" y="2898685"/>
            <a:ext cx="377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 smtClean="0">
                <a:ea typeface="HGPｺﾞｼｯｸE" panose="020B0900000000000000" pitchFamily="50" charset="-128"/>
              </a:rPr>
              <a:t>Pinhole </a:t>
            </a:r>
            <a:r>
              <a:rPr kumimoji="1" lang="en-US" altLang="ja-JP" b="1" dirty="0" smtClean="0">
                <a:ea typeface="HGPｺﾞｼｯｸE" panose="020B0900000000000000" pitchFamily="50" charset="-128"/>
              </a:rPr>
              <a:t>: To</a:t>
            </a:r>
            <a:r>
              <a:rPr lang="ja-JP" altLang="en-US" b="1" dirty="0">
                <a:ea typeface="HGPｺﾞｼｯｸE" panose="020B0900000000000000" pitchFamily="50" charset="-128"/>
              </a:rPr>
              <a:t> </a:t>
            </a:r>
            <a:r>
              <a:rPr kumimoji="1" lang="en-US" altLang="ja-JP" b="1" dirty="0" smtClean="0">
                <a:ea typeface="HGPｺﾞｼｯｸE" panose="020B0900000000000000" pitchFamily="50" charset="-128"/>
              </a:rPr>
              <a:t>cut the sun light</a:t>
            </a:r>
            <a:endParaRPr kumimoji="1" lang="ja-JP" altLang="en-US" b="1" dirty="0">
              <a:ea typeface="HGPｺﾞｼｯｸE" panose="020B0900000000000000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66202" y="3306795"/>
            <a:ext cx="480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Collimator </a:t>
            </a:r>
            <a:r>
              <a:rPr lang="en-US" altLang="ja-JP" b="1" u="sng" dirty="0"/>
              <a:t>lens</a:t>
            </a:r>
            <a:r>
              <a:rPr lang="en-US" altLang="ja-JP" b="1" dirty="0">
                <a:ea typeface="HGPｺﾞｼｯｸE" panose="020B0900000000000000" pitchFamily="50" charset="-128"/>
              </a:rPr>
              <a:t>:  To make </a:t>
            </a:r>
            <a:r>
              <a:rPr lang="en-US" altLang="ja-JP" b="1" dirty="0" smtClean="0">
                <a:ea typeface="HGPｺﾞｼｯｸE" panose="020B0900000000000000" pitchFamily="50" charset="-128"/>
              </a:rPr>
              <a:t>the light </a:t>
            </a:r>
            <a:r>
              <a:rPr lang="en-US" altLang="ja-JP" b="1" dirty="0">
                <a:ea typeface="HGPｺﾞｼｯｸE" panose="020B0900000000000000" pitchFamily="50" charset="-128"/>
              </a:rPr>
              <a:t>parallel</a:t>
            </a:r>
            <a:endParaRPr kumimoji="1" lang="ja-JP" altLang="en-US" b="1" dirty="0">
              <a:ea typeface="HGPｺﾞｼｯｸE" panose="020B0900000000000000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62400" y="3701228"/>
            <a:ext cx="509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Edge filter</a:t>
            </a:r>
            <a:r>
              <a:rPr lang="en-US" altLang="ja-JP" b="1" dirty="0" smtClean="0">
                <a:ea typeface="HGPｺﾞｼｯｸE" panose="020B0900000000000000" pitchFamily="50" charset="-128"/>
              </a:rPr>
              <a:t>:  </a:t>
            </a:r>
            <a:r>
              <a:rPr lang="en-US" altLang="ja-JP" b="1" dirty="0">
                <a:ea typeface="HGPｺﾞｼｯｸE" panose="020B0900000000000000" pitchFamily="50" charset="-128"/>
              </a:rPr>
              <a:t>To </a:t>
            </a:r>
            <a:r>
              <a:rPr lang="en-US" altLang="ja-JP" b="1" dirty="0" smtClean="0">
                <a:ea typeface="HGPｺﾞｼｯｸE" panose="020B0900000000000000" pitchFamily="50" charset="-128"/>
              </a:rPr>
              <a:t>cut the light under the laser wavelength</a:t>
            </a:r>
            <a:endParaRPr kumimoji="1" lang="ja-JP" altLang="en-US" b="1" dirty="0">
              <a:ea typeface="HGPｺﾞｼｯｸE" panose="020B0900000000000000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943585" y="4348999"/>
            <a:ext cx="758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Gas filter</a:t>
            </a:r>
            <a:r>
              <a:rPr lang="en-US" altLang="ja-JP" b="1" dirty="0" smtClean="0">
                <a:ea typeface="HGPｺﾞｼｯｸE" panose="020B0900000000000000" pitchFamily="50" charset="-128"/>
              </a:rPr>
              <a:t>:  </a:t>
            </a:r>
            <a:r>
              <a:rPr lang="en-US" altLang="ja-JP" b="1" dirty="0">
                <a:ea typeface="HGPｺﾞｼｯｸE" panose="020B0900000000000000" pitchFamily="50" charset="-128"/>
              </a:rPr>
              <a:t>To </a:t>
            </a:r>
            <a:r>
              <a:rPr lang="en-US" altLang="ja-JP" b="1" dirty="0" smtClean="0">
                <a:ea typeface="HGPｺﾞｼｯｸE" panose="020B0900000000000000" pitchFamily="50" charset="-128"/>
              </a:rPr>
              <a:t>penetrate the light only</a:t>
            </a:r>
            <a:br>
              <a:rPr lang="en-US" altLang="ja-JP" b="1" dirty="0" smtClean="0">
                <a:ea typeface="HGPｺﾞｼｯｸE" panose="020B0900000000000000" pitchFamily="50" charset="-128"/>
              </a:rPr>
            </a:br>
            <a:r>
              <a:rPr lang="en-US" altLang="ja-JP" b="1" dirty="0" smtClean="0">
                <a:ea typeface="HGPｺﾞｼｯｸE" panose="020B0900000000000000" pitchFamily="50" charset="-128"/>
              </a:rPr>
              <a:t>the </a:t>
            </a:r>
            <a:r>
              <a:rPr lang="en-US" altLang="ja-JP" b="1" dirty="0">
                <a:ea typeface="HGPｺﾞｼｯｸE" panose="020B0900000000000000" pitchFamily="50" charset="-128"/>
              </a:rPr>
              <a:t>R</a:t>
            </a:r>
            <a:r>
              <a:rPr lang="en-US" altLang="ja-JP" b="1" dirty="0" smtClean="0">
                <a:ea typeface="HGPｺﾞｼｯｸE" panose="020B0900000000000000" pitchFamily="50" charset="-128"/>
              </a:rPr>
              <a:t>aman wavelength</a:t>
            </a:r>
            <a:endParaRPr kumimoji="1" lang="ja-JP" altLang="en-US" b="1" dirty="0">
              <a:ea typeface="HGPｺﾞｼｯｸE" panose="020B0900000000000000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H="1">
            <a:off x="3893128" y="1603855"/>
            <a:ext cx="103909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3893128" y="2195770"/>
            <a:ext cx="103909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2441866" y="1603855"/>
            <a:ext cx="1326571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2441866" y="2195770"/>
            <a:ext cx="1326571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6468178" y="2397840"/>
            <a:ext cx="798897" cy="507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5029200" y="2435217"/>
            <a:ext cx="1205347" cy="8715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4342826" y="2440246"/>
            <a:ext cx="686086" cy="1286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3768436" y="2435217"/>
            <a:ext cx="118128" cy="1912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306931" y="3557659"/>
                <a:ext cx="3227586" cy="120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u="sng" dirty="0" smtClean="0">
                    <a:effectLst/>
                  </a:rPr>
                  <a:t>PMT</a:t>
                </a:r>
                <a:r>
                  <a:rPr lang="en-US" altLang="ja-JP" b="1" dirty="0" smtClean="0">
                    <a:effectLst/>
                    <a:ea typeface="HGPｺﾞｼｯｸE" panose="020B0900000000000000" pitchFamily="50" charset="-128"/>
                  </a:rPr>
                  <a:t>:  To increase the light strength</a:t>
                </a:r>
                <a:r>
                  <a:rPr lang="ja-JP" altLang="en-US" b="1" dirty="0" smtClean="0">
                    <a:effectLst/>
                    <a:ea typeface="HGPｺﾞｼｯｸE" panose="020B0900000000000000" pitchFamily="50" charset="-128"/>
                  </a:rPr>
                  <a:t> </a:t>
                </a:r>
                <a:r>
                  <a:rPr lang="en-US" altLang="ja-JP" b="1" dirty="0" smtClean="0">
                    <a:effectLst/>
                    <a:ea typeface="HGPｺﾞｼｯｸE" panose="020B0900000000000000" pitchFamily="50" charset="-128"/>
                  </a:rPr>
                  <a:t>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effectLst/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effectLst/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  <m:t>𝟏𝟎</m:t>
                        </m:r>
                      </m:e>
                      <m:sup>
                        <m:r>
                          <a:rPr lang="en-US" altLang="ja-JP" b="1" i="1" smtClean="0">
                            <a:effectLst/>
                            <a:latin typeface="Cambria Math" panose="02040503050406030204" pitchFamily="18" charset="0"/>
                            <a:ea typeface="HGPｺﾞｼｯｸE" panose="020B0900000000000000" pitchFamily="50" charset="-128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altLang="ja-JP" b="1" dirty="0" smtClean="0">
                    <a:effectLst/>
                    <a:ea typeface="HGPｺﾞｼｯｸE" panose="020B0900000000000000" pitchFamily="50" charset="-128"/>
                  </a:rPr>
                  <a:t> times and change to the electric signal </a:t>
                </a:r>
                <a:endParaRPr kumimoji="1" lang="ja-JP" altLang="en-US" b="1" dirty="0">
                  <a:effectLst/>
                  <a:ea typeface="HGPｺﾞｼｯｸE" panose="020B0900000000000000" pitchFamily="50" charset="-128"/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31" y="4743545"/>
                <a:ext cx="3227586" cy="1223989"/>
              </a:xfrm>
              <a:prstGeom prst="rect">
                <a:avLst/>
              </a:prstGeom>
              <a:blipFill rotWithShape="0">
                <a:blip r:embed="rId2"/>
                <a:stretch>
                  <a:fillRect l="-1509" t="-2488" r="-3396" b="-54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線矢印コネクタ 40"/>
          <p:cNvCxnSpPr/>
          <p:nvPr/>
        </p:nvCxnSpPr>
        <p:spPr>
          <a:xfrm flipV="1">
            <a:off x="791737" y="2435216"/>
            <a:ext cx="513063" cy="1056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9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1358</Words>
  <Application>Microsoft Office PowerPoint</Application>
  <PresentationFormat>画面に合わせる (16:9)</PresentationFormat>
  <Paragraphs>437</Paragraphs>
  <Slides>35</Slides>
  <Notes>13</Notes>
  <HiddenSlides>3</HiddenSlides>
  <MMClips>2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50" baseType="lpstr">
      <vt:lpstr>HGPｺﾞｼｯｸE</vt:lpstr>
      <vt:lpstr>HGP創英角ｺﾞｼｯｸUB</vt:lpstr>
      <vt:lpstr>HGP創英角ﾎﾟｯﾌﾟ体</vt:lpstr>
      <vt:lpstr>HGSｺﾞｼｯｸE</vt:lpstr>
      <vt:lpstr>ＭＳ Ｐゴシック</vt:lpstr>
      <vt:lpstr>ＭＳ ゴシック</vt:lpstr>
      <vt:lpstr>ＭＳ 明朝</vt:lpstr>
      <vt:lpstr>メイリオ</vt:lpstr>
      <vt:lpstr>Arial</vt:lpstr>
      <vt:lpstr>Calibri</vt:lpstr>
      <vt:lpstr>Cambria Math</vt:lpstr>
      <vt:lpstr>Century</vt:lpstr>
      <vt:lpstr>Times New Roman</vt:lpstr>
      <vt:lpstr>Wingdings</vt:lpstr>
      <vt:lpstr>新しいプレゼンテーション</vt:lpstr>
      <vt:lpstr>Observation of the hydrogen dispersion by using Raman Scattering measurement and increase of measurable distance</vt:lpstr>
      <vt:lpstr>≪Agenda≫</vt:lpstr>
      <vt:lpstr>≪Agenda≫</vt:lpstr>
      <vt:lpstr>PowerPoint プレゼンテーション</vt:lpstr>
      <vt:lpstr>≪Agenda≫</vt:lpstr>
      <vt:lpstr>≪principle of measurement≫ </vt:lpstr>
      <vt:lpstr>≪Agenda≫</vt:lpstr>
      <vt:lpstr>≪Measuring equipment≫</vt:lpstr>
      <vt:lpstr>PowerPoint プレゼンテーション</vt:lpstr>
      <vt:lpstr>PowerPoint プレゼンテーション</vt:lpstr>
      <vt:lpstr>≪Agenda≫</vt:lpstr>
      <vt:lpstr>≪Experiments≫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≪Agenda≫</vt:lpstr>
      <vt:lpstr>PowerPoint プレゼンテーション</vt:lpstr>
      <vt:lpstr>PowerPoint プレゼンテーション</vt:lpstr>
      <vt:lpstr>PowerPoint プレゼンテーション</vt:lpstr>
      <vt:lpstr>≪Agenda≫</vt:lpstr>
      <vt:lpstr>≪Conclusion≫ </vt:lpstr>
      <vt:lpstr>THANK YOU</vt:lpstr>
      <vt:lpstr>≪PMT(Photomultiplier Tube)≫</vt:lpstr>
      <vt:lpstr>PowerPoint プレゼンテーション</vt:lpstr>
      <vt:lpstr>The laser specification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safe</dc:creator>
  <cp:lastModifiedBy>safe</cp:lastModifiedBy>
  <cp:revision>233</cp:revision>
  <cp:lastPrinted>2017-09-08T03:54:20Z</cp:lastPrinted>
  <dcterms:created xsi:type="dcterms:W3CDTF">2016-07-13T09:42:04Z</dcterms:created>
  <dcterms:modified xsi:type="dcterms:W3CDTF">2017-09-12T06:44:23Z</dcterms:modified>
</cp:coreProperties>
</file>