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ti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activeX/activeX1.xml" ContentType="application/vnd.ms-office.activeX+xml"/>
  <Override PartName="/ppt/activeX/activeX1.bin" ContentType="application/vnd.ms-office.activeX"/>
  <Override PartName="/ppt/tags/tag1.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48" r:id="rId1"/>
  </p:sldMasterIdLst>
  <p:notesMasterIdLst>
    <p:notesMasterId r:id="rId19"/>
  </p:notesMasterIdLst>
  <p:handoutMasterIdLst>
    <p:handoutMasterId r:id="rId20"/>
  </p:handoutMasterIdLst>
  <p:sldIdLst>
    <p:sldId id="264" r:id="rId2"/>
    <p:sldId id="265" r:id="rId3"/>
    <p:sldId id="330" r:id="rId4"/>
    <p:sldId id="338" r:id="rId5"/>
    <p:sldId id="359" r:id="rId6"/>
    <p:sldId id="349" r:id="rId7"/>
    <p:sldId id="360" r:id="rId8"/>
    <p:sldId id="351" r:id="rId9"/>
    <p:sldId id="350" r:id="rId10"/>
    <p:sldId id="356" r:id="rId11"/>
    <p:sldId id="352" r:id="rId12"/>
    <p:sldId id="353" r:id="rId13"/>
    <p:sldId id="354" r:id="rId14"/>
    <p:sldId id="357" r:id="rId15"/>
    <p:sldId id="347" r:id="rId16"/>
    <p:sldId id="348" r:id="rId17"/>
    <p:sldId id="304" r:id="rId18"/>
  </p:sldIdLst>
  <p:sldSz cx="9144000" cy="6858000" type="screen4x3"/>
  <p:notesSz cx="6858000" cy="9144000"/>
  <p:defaultTextStyle>
    <a:defPPr>
      <a:defRPr lang="de-DE"/>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DFD98"/>
    <a:srgbClr val="2D413F"/>
    <a:srgbClr val="009682"/>
    <a:srgbClr val="50AAE6"/>
    <a:srgbClr val="5A6EB4"/>
    <a:srgbClr val="A00078"/>
    <a:srgbClr val="A01E28"/>
    <a:srgbClr val="A08232"/>
    <a:srgbClr val="DCA01E"/>
    <a:srgbClr val="FA821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主题样式 1 - 强调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338" autoAdjust="0"/>
    <p:restoredTop sz="67658" autoAdjust="0"/>
  </p:normalViewPr>
  <p:slideViewPr>
    <p:cSldViewPr>
      <p:cViewPr varScale="1">
        <p:scale>
          <a:sx n="48" d="100"/>
          <a:sy n="48" d="100"/>
        </p:scale>
        <p:origin x="2064" y="60"/>
      </p:cViewPr>
      <p:guideLst/>
    </p:cSldViewPr>
  </p:slideViewPr>
  <p:notesTextViewPr>
    <p:cViewPr>
      <p:scale>
        <a:sx n="125" d="100"/>
        <a:sy n="125" d="100"/>
      </p:scale>
      <p:origin x="0" y="0"/>
    </p:cViewPr>
  </p:notesTextViewPr>
  <p:notesViewPr>
    <p:cSldViewPr>
      <p:cViewPr varScale="1">
        <p:scale>
          <a:sx n="57" d="100"/>
          <a:sy n="57" d="100"/>
        </p:scale>
        <p:origin x="2832"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8" Type="http://schemas.openxmlformats.org/officeDocument/2006/relationships/image" Target="../media/image17.wmf"/><Relationship Id="rId3" Type="http://schemas.openxmlformats.org/officeDocument/2006/relationships/image" Target="../media/image12.wmf"/><Relationship Id="rId7" Type="http://schemas.openxmlformats.org/officeDocument/2006/relationships/image" Target="../media/image16.wmf"/><Relationship Id="rId2" Type="http://schemas.openxmlformats.org/officeDocument/2006/relationships/image" Target="../media/image11.wmf"/><Relationship Id="rId1" Type="http://schemas.openxmlformats.org/officeDocument/2006/relationships/image" Target="../media/image10.wmf"/><Relationship Id="rId6" Type="http://schemas.openxmlformats.org/officeDocument/2006/relationships/image" Target="../media/image15.wmf"/><Relationship Id="rId5" Type="http://schemas.openxmlformats.org/officeDocument/2006/relationships/image" Target="../media/image14.wmf"/><Relationship Id="rId4" Type="http://schemas.openxmlformats.org/officeDocument/2006/relationships/image" Target="../media/image13.wmf"/><Relationship Id="rId9" Type="http://schemas.openxmlformats.org/officeDocument/2006/relationships/image" Target="../media/image1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image" Target="../media/image2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image" Target="../media/image29.emf"/></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8" name="Rectangle 4"/>
          <p:cNvSpPr>
            <a:spLocks noGrp="1" noChangeArrowheads="1"/>
          </p:cNvSpPr>
          <p:nvPr>
            <p:ph type="ftr" sz="quarter" idx="2"/>
          </p:nvPr>
        </p:nvSpPr>
        <p:spPr bwMode="auto">
          <a:xfrm>
            <a:off x="3660775" y="468313"/>
            <a:ext cx="2759075" cy="2794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800">
                <a:latin typeface="Arial" charset="0"/>
              </a:defRPr>
            </a:lvl1pPr>
          </a:lstStyle>
          <a:p>
            <a:pPr>
              <a:defRPr/>
            </a:pPr>
            <a:r>
              <a:rPr lang="de-DE"/>
              <a:t>Prof. Dr. Max Mustermann | Musterfakultät</a:t>
            </a:r>
          </a:p>
        </p:txBody>
      </p:sp>
      <p:sp>
        <p:nvSpPr>
          <p:cNvPr id="47111" name="Text Box 7"/>
          <p:cNvSpPr txBox="1">
            <a:spLocks noChangeArrowheads="1"/>
          </p:cNvSpPr>
          <p:nvPr/>
        </p:nvSpPr>
        <p:spPr bwMode="auto">
          <a:xfrm>
            <a:off x="541338" y="8532813"/>
            <a:ext cx="3103562" cy="123825"/>
          </a:xfrm>
          <a:prstGeom prst="rect">
            <a:avLst/>
          </a:prstGeom>
          <a:noFill/>
          <a:ln w="9525">
            <a:noFill/>
            <a:miter lim="800000"/>
            <a:headEnd/>
            <a:tailEnd/>
          </a:ln>
          <a:effectLst/>
        </p:spPr>
        <p:txBody>
          <a:bodyPr lIns="0" tIns="0" rIns="0" bIns="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r>
              <a:rPr lang="en-US" altLang="de-DE" sz="800" dirty="0"/>
              <a:t>KIT – The Research University in the Helmholtz Association</a:t>
            </a:r>
          </a:p>
        </p:txBody>
      </p:sp>
      <p:pic>
        <p:nvPicPr>
          <p:cNvPr id="6148" name="Picture 11" descr="KIT-Logo-rgb_d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9275" y="188913"/>
            <a:ext cx="1008063"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079799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de-DE"/>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de-DE"/>
          </a:p>
        </p:txBody>
      </p:sp>
      <p:sp>
        <p:nvSpPr>
          <p:cNvPr id="51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noProof="0"/>
              <a:t>Textmasterformate durch Klicken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34" charset="0"/>
              </a:defRPr>
            </a:lvl1pPr>
          </a:lstStyle>
          <a:p>
            <a:pPr>
              <a:defRPr/>
            </a:pPr>
            <a:r>
              <a:rPr lang="de-DE" altLang="de-DE"/>
              <a:t>Prof. Dr. Max Mustermann | </a:t>
            </a:r>
            <a:br>
              <a:rPr lang="de-DE" altLang="de-DE"/>
            </a:br>
            <a:r>
              <a:rPr lang="de-DE" altLang="de-DE"/>
              <a:t>Name of Faculty</a:t>
            </a:r>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338D05DC-B4C9-4323-8778-87440394143A}" type="slidenum">
              <a:rPr lang="de-DE" altLang="en-US"/>
              <a:pPr/>
              <a:t>‹#›</a:t>
            </a:fld>
            <a:endParaRPr lang="de-DE" altLang="en-US"/>
          </a:p>
        </p:txBody>
      </p:sp>
    </p:spTree>
    <p:extLst>
      <p:ext uri="{BB962C8B-B14F-4D97-AF65-F5344CB8AC3E}">
        <p14:creationId xmlns:p14="http://schemas.microsoft.com/office/powerpoint/2010/main" val="2445479754"/>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000" dirty="0"/>
              <a:t>Good morning everyone. I’m Li </a:t>
            </a:r>
            <a:r>
              <a:rPr lang="en-US" altLang="zh-CN" sz="1000" dirty="0" err="1"/>
              <a:t>yabing</a:t>
            </a:r>
            <a:r>
              <a:rPr lang="en-US" altLang="zh-CN" sz="1000" dirty="0"/>
              <a:t> from Karlsruhe institute of technology. It’s my honor to have this presentation today. </a:t>
            </a:r>
            <a:endParaRPr lang="en-US" sz="1000" dirty="0"/>
          </a:p>
        </p:txBody>
      </p:sp>
      <p:sp>
        <p:nvSpPr>
          <p:cNvPr id="4" name="页脚占位符 3"/>
          <p:cNvSpPr>
            <a:spLocks noGrp="1"/>
          </p:cNvSpPr>
          <p:nvPr>
            <p:ph type="ftr" sz="quarter" idx="10"/>
          </p:nvPr>
        </p:nvSpPr>
        <p:spPr/>
        <p:txBody>
          <a:bodyPr/>
          <a:lstStyle/>
          <a:p>
            <a:pPr>
              <a:defRPr/>
            </a:pPr>
            <a:r>
              <a:rPr lang="de-DE" altLang="de-DE"/>
              <a:t>Prof. Dr. Max Mustermann | </a:t>
            </a:r>
            <a:br>
              <a:rPr lang="de-DE" altLang="de-DE"/>
            </a:br>
            <a:r>
              <a:rPr lang="de-DE" altLang="de-DE"/>
              <a:t>Name of Faculty</a:t>
            </a:r>
          </a:p>
        </p:txBody>
      </p:sp>
      <p:sp>
        <p:nvSpPr>
          <p:cNvPr id="5" name="灯片编号占位符 4"/>
          <p:cNvSpPr>
            <a:spLocks noGrp="1"/>
          </p:cNvSpPr>
          <p:nvPr>
            <p:ph type="sldNum" sz="quarter" idx="11"/>
          </p:nvPr>
        </p:nvSpPr>
        <p:spPr/>
        <p:txBody>
          <a:bodyPr/>
          <a:lstStyle/>
          <a:p>
            <a:fld id="{338D05DC-B4C9-4323-8778-87440394143A}" type="slidenum">
              <a:rPr lang="de-DE" altLang="en-US" smtClean="0"/>
              <a:pPr/>
              <a:t>1</a:t>
            </a:fld>
            <a:endParaRPr lang="de-DE" altLang="en-US"/>
          </a:p>
        </p:txBody>
      </p:sp>
    </p:spTree>
    <p:extLst>
      <p:ext uri="{BB962C8B-B14F-4D97-AF65-F5344CB8AC3E}">
        <p14:creationId xmlns:p14="http://schemas.microsoft.com/office/powerpoint/2010/main" val="42380783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a:t>This</a:t>
            </a:r>
            <a:r>
              <a:rPr lang="en-US" baseline="0" dirty="0"/>
              <a:t> is the outline of my </a:t>
            </a:r>
            <a:r>
              <a:rPr lang="en-US" altLang="zh-CN" baseline="0" dirty="0"/>
              <a:t>presentation</a:t>
            </a:r>
            <a:r>
              <a:rPr lang="en-US" baseline="0" dirty="0"/>
              <a:t>.</a:t>
            </a:r>
            <a:endParaRPr lang="en-US" dirty="0"/>
          </a:p>
        </p:txBody>
      </p:sp>
      <p:sp>
        <p:nvSpPr>
          <p:cNvPr id="4" name="页脚占位符 3"/>
          <p:cNvSpPr>
            <a:spLocks noGrp="1"/>
          </p:cNvSpPr>
          <p:nvPr>
            <p:ph type="ftr" sz="quarter" idx="10"/>
          </p:nvPr>
        </p:nvSpPr>
        <p:spPr/>
        <p:txBody>
          <a:bodyPr/>
          <a:lstStyle/>
          <a:p>
            <a:pPr>
              <a:defRPr/>
            </a:pPr>
            <a:r>
              <a:rPr lang="de-DE" altLang="de-DE"/>
              <a:t>Prof. Dr. Max Mustermann | </a:t>
            </a:r>
            <a:br>
              <a:rPr lang="de-DE" altLang="de-DE"/>
            </a:br>
            <a:r>
              <a:rPr lang="de-DE" altLang="de-DE"/>
              <a:t>Name of Faculty</a:t>
            </a:r>
          </a:p>
        </p:txBody>
      </p:sp>
      <p:sp>
        <p:nvSpPr>
          <p:cNvPr id="5" name="灯片编号占位符 4"/>
          <p:cNvSpPr>
            <a:spLocks noGrp="1"/>
          </p:cNvSpPr>
          <p:nvPr>
            <p:ph type="sldNum" sz="quarter" idx="11"/>
          </p:nvPr>
        </p:nvSpPr>
        <p:spPr/>
        <p:txBody>
          <a:bodyPr/>
          <a:lstStyle/>
          <a:p>
            <a:fld id="{338D05DC-B4C9-4323-8778-87440394143A}" type="slidenum">
              <a:rPr lang="de-DE" altLang="en-US" smtClean="0"/>
              <a:pPr/>
              <a:t>10</a:t>
            </a:fld>
            <a:endParaRPr lang="de-DE" altLang="en-US"/>
          </a:p>
        </p:txBody>
      </p:sp>
    </p:spTree>
    <p:extLst>
      <p:ext uri="{BB962C8B-B14F-4D97-AF65-F5344CB8AC3E}">
        <p14:creationId xmlns:p14="http://schemas.microsoft.com/office/powerpoint/2010/main" val="5460645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The left figure gives the instantaneous vector colored in velocity magnitude. We can see small vortexes at the edge of the hydrogen jet creating by this interaction.  The right figure gives both instantaneous and time averaged mole fraction of hydrogen. The averaged fraction shows </a:t>
            </a:r>
            <a:r>
              <a:rPr lang="en-GB" altLang="zh-CN" sz="1200" kern="1200" dirty="0">
                <a:solidFill>
                  <a:schemeClr val="tx1"/>
                </a:solidFill>
                <a:effectLst/>
                <a:latin typeface="Arial" charset="0"/>
                <a:ea typeface="+mn-ea"/>
                <a:cs typeface="+mn-cs"/>
              </a:rPr>
              <a:t>an inversely conical shape, consisting with the experiment. </a:t>
            </a:r>
            <a:endParaRPr lang="zh-CN" altLang="en-US" dirty="0"/>
          </a:p>
        </p:txBody>
      </p:sp>
      <p:sp>
        <p:nvSpPr>
          <p:cNvPr id="4" name="页脚占位符 3"/>
          <p:cNvSpPr>
            <a:spLocks noGrp="1"/>
          </p:cNvSpPr>
          <p:nvPr>
            <p:ph type="ftr" sz="quarter" idx="10"/>
          </p:nvPr>
        </p:nvSpPr>
        <p:spPr/>
        <p:txBody>
          <a:bodyPr/>
          <a:lstStyle/>
          <a:p>
            <a:pPr>
              <a:defRPr/>
            </a:pPr>
            <a:r>
              <a:rPr lang="de-DE" altLang="de-DE"/>
              <a:t>Prof. Dr. Max Mustermann | </a:t>
            </a:r>
            <a:br>
              <a:rPr lang="de-DE" altLang="de-DE"/>
            </a:br>
            <a:r>
              <a:rPr lang="de-DE" altLang="de-DE"/>
              <a:t>Name of Faculty</a:t>
            </a:r>
          </a:p>
        </p:txBody>
      </p:sp>
      <p:sp>
        <p:nvSpPr>
          <p:cNvPr id="5" name="灯片编号占位符 4"/>
          <p:cNvSpPr>
            <a:spLocks noGrp="1"/>
          </p:cNvSpPr>
          <p:nvPr>
            <p:ph type="sldNum" sz="quarter" idx="11"/>
          </p:nvPr>
        </p:nvSpPr>
        <p:spPr/>
        <p:txBody>
          <a:bodyPr/>
          <a:lstStyle/>
          <a:p>
            <a:fld id="{338D05DC-B4C9-4323-8778-87440394143A}" type="slidenum">
              <a:rPr lang="de-DE" altLang="en-US" smtClean="0"/>
              <a:pPr/>
              <a:t>11</a:t>
            </a:fld>
            <a:endParaRPr lang="de-DE" altLang="en-US"/>
          </a:p>
        </p:txBody>
      </p:sp>
    </p:spTree>
    <p:extLst>
      <p:ext uri="{BB962C8B-B14F-4D97-AF65-F5344CB8AC3E}">
        <p14:creationId xmlns:p14="http://schemas.microsoft.com/office/powerpoint/2010/main" val="34962204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We compare the </a:t>
            </a:r>
            <a:r>
              <a:rPr lang="en-GB" altLang="zh-CN" dirty="0">
                <a:latin typeface="Times New Roman" panose="02020603050405020304" pitchFamily="18" charset="0"/>
                <a:ea typeface="等线" panose="02010600030101010101" pitchFamily="2" charset="-122"/>
              </a:rPr>
              <a:t>z-direction velocity  and </a:t>
            </a:r>
            <a:r>
              <a:rPr lang="en-GB" altLang="zh-CN" i="1" dirty="0">
                <a:latin typeface="Times New Roman" panose="02020603050405020304" pitchFamily="18" charset="0"/>
                <a:ea typeface="等线" panose="02010600030101010101" pitchFamily="2" charset="-122"/>
              </a:rPr>
              <a:t>hydrogen fraction </a:t>
            </a:r>
            <a:r>
              <a:rPr lang="en-GB" altLang="zh-CN" dirty="0">
                <a:latin typeface="Times New Roman" panose="02020603050405020304" pitchFamily="18" charset="0"/>
                <a:ea typeface="等线" panose="02010600030101010101" pitchFamily="2" charset="-122"/>
              </a:rPr>
              <a:t>along centreline. </a:t>
            </a:r>
            <a:r>
              <a:rPr lang="en-GB" altLang="zh-CN" sz="1200" kern="1200" dirty="0">
                <a:solidFill>
                  <a:schemeClr val="tx1"/>
                </a:solidFill>
                <a:effectLst/>
                <a:latin typeface="Arial" charset="0"/>
                <a:ea typeface="+mn-ea"/>
                <a:cs typeface="+mn-cs"/>
              </a:rPr>
              <a:t>, the velocity remains constant near the inlet where the turbulence is not fully developed. after that </a:t>
            </a:r>
            <a:r>
              <a:rPr lang="en-GB" altLang="zh-CN" sz="1200" i="1" kern="1200" dirty="0" err="1">
                <a:solidFill>
                  <a:schemeClr val="tx1"/>
                </a:solidFill>
                <a:effectLst/>
                <a:latin typeface="Arial" charset="0"/>
                <a:ea typeface="+mn-ea"/>
                <a:cs typeface="+mn-cs"/>
              </a:rPr>
              <a:t>u</a:t>
            </a:r>
            <a:r>
              <a:rPr lang="en-GB" altLang="zh-CN" sz="1200" i="1" kern="1200" baseline="-25000" dirty="0" err="1">
                <a:solidFill>
                  <a:schemeClr val="tx1"/>
                </a:solidFill>
                <a:effectLst/>
                <a:latin typeface="Arial" charset="0"/>
                <a:ea typeface="+mn-ea"/>
                <a:cs typeface="+mn-cs"/>
              </a:rPr>
              <a:t>cl</a:t>
            </a:r>
            <a:r>
              <a:rPr lang="en-GB" altLang="zh-CN" sz="1200" kern="1200" dirty="0">
                <a:solidFill>
                  <a:schemeClr val="tx1"/>
                </a:solidFill>
                <a:effectLst/>
                <a:latin typeface="Arial" charset="0"/>
                <a:ea typeface="+mn-ea"/>
                <a:cs typeface="+mn-cs"/>
              </a:rPr>
              <a:t> decays linearly along the </a:t>
            </a:r>
            <a:r>
              <a:rPr lang="en-US" altLang="zh-CN" sz="1200" b="0" i="0" kern="1200" dirty="0">
                <a:solidFill>
                  <a:schemeClr val="tx1"/>
                </a:solidFill>
                <a:effectLst/>
                <a:latin typeface="Arial" charset="0"/>
                <a:ea typeface="+mn-ea"/>
                <a:cs typeface="+mn-cs"/>
              </a:rPr>
              <a:t>reciprocal</a:t>
            </a:r>
            <a:r>
              <a:rPr lang="en-GB" altLang="zh-CN" sz="1200" kern="1200" dirty="0">
                <a:solidFill>
                  <a:schemeClr val="tx1"/>
                </a:solidFill>
                <a:effectLst/>
                <a:latin typeface="Arial" charset="0"/>
                <a:ea typeface="+mn-ea"/>
                <a:cs typeface="+mn-cs"/>
              </a:rPr>
              <a:t> of height.  The similar tendency is also found in mole fraction</a:t>
            </a:r>
            <a:r>
              <a:rPr lang="en-GB" altLang="zh-CN" dirty="0">
                <a:latin typeface="Times New Roman" panose="02020603050405020304" pitchFamily="18" charset="0"/>
                <a:ea typeface="等线" panose="02010600030101010101" pitchFamily="2" charset="-122"/>
              </a:rPr>
              <a:t> . Both velocity and hydrogen fraction consist with experiment data. And the LES calculation confirms the conclusion that </a:t>
            </a:r>
            <a:r>
              <a:rPr lang="en-GB" altLang="zh-CN" kern="1200" dirty="0"/>
              <a:t>In momentum dominated region, for both velocity and fraction, the decay rate follows a 1/z dependence. </a:t>
            </a:r>
            <a:endParaRPr lang="zh-CN" altLang="en-US" dirty="0"/>
          </a:p>
        </p:txBody>
      </p:sp>
      <p:sp>
        <p:nvSpPr>
          <p:cNvPr id="4" name="页脚占位符 3"/>
          <p:cNvSpPr>
            <a:spLocks noGrp="1"/>
          </p:cNvSpPr>
          <p:nvPr>
            <p:ph type="ftr" sz="quarter" idx="10"/>
          </p:nvPr>
        </p:nvSpPr>
        <p:spPr/>
        <p:txBody>
          <a:bodyPr/>
          <a:lstStyle/>
          <a:p>
            <a:pPr>
              <a:defRPr/>
            </a:pPr>
            <a:r>
              <a:rPr lang="de-DE" altLang="de-DE"/>
              <a:t>Prof. Dr. Max Mustermann | </a:t>
            </a:r>
            <a:br>
              <a:rPr lang="de-DE" altLang="de-DE"/>
            </a:br>
            <a:r>
              <a:rPr lang="de-DE" altLang="de-DE"/>
              <a:t>Name of Faculty</a:t>
            </a:r>
          </a:p>
        </p:txBody>
      </p:sp>
      <p:sp>
        <p:nvSpPr>
          <p:cNvPr id="5" name="灯片编号占位符 4"/>
          <p:cNvSpPr>
            <a:spLocks noGrp="1"/>
          </p:cNvSpPr>
          <p:nvPr>
            <p:ph type="sldNum" sz="quarter" idx="11"/>
          </p:nvPr>
        </p:nvSpPr>
        <p:spPr/>
        <p:txBody>
          <a:bodyPr/>
          <a:lstStyle/>
          <a:p>
            <a:fld id="{338D05DC-B4C9-4323-8778-87440394143A}" type="slidenum">
              <a:rPr lang="de-DE" altLang="en-US" smtClean="0"/>
              <a:pPr/>
              <a:t>12</a:t>
            </a:fld>
            <a:endParaRPr lang="de-DE" altLang="en-US"/>
          </a:p>
        </p:txBody>
      </p:sp>
    </p:spTree>
    <p:extLst>
      <p:ext uri="{BB962C8B-B14F-4D97-AF65-F5344CB8AC3E}">
        <p14:creationId xmlns:p14="http://schemas.microsoft.com/office/powerpoint/2010/main" val="11274227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altLang="zh-CN" sz="1200" kern="1200" dirty="0">
                <a:solidFill>
                  <a:schemeClr val="tx1"/>
                </a:solidFill>
                <a:latin typeface="Arial" charset="0"/>
                <a:ea typeface="+mn-ea"/>
                <a:cs typeface="+mn-cs"/>
              </a:rPr>
              <a:t>Previous research shows that radial profiles of the fraction at different height collapse on to the same curve when plotted against the appropriate similarity variables.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altLang="zh-CN" sz="1200" kern="1200" dirty="0">
                <a:solidFill>
                  <a:schemeClr val="tx1"/>
                </a:solidFill>
                <a:latin typeface="Arial" charset="0"/>
                <a:ea typeface="+mn-ea"/>
                <a:cs typeface="+mn-cs"/>
              </a:rPr>
              <a:t>This equation is fitted from experiment data. In this equation, </a:t>
            </a:r>
            <a:r>
              <a:rPr lang="en-GB" altLang="zh-CN" sz="1200" i="1" kern="1200" dirty="0">
                <a:solidFill>
                  <a:schemeClr val="tx1"/>
                </a:solidFill>
                <a:effectLst/>
                <a:latin typeface="Arial" charset="0"/>
                <a:ea typeface="+mn-ea"/>
                <a:cs typeface="+mn-cs"/>
              </a:rPr>
              <a:t>vf</a:t>
            </a:r>
            <a:r>
              <a:rPr lang="en-GB" altLang="zh-CN" sz="1200" i="1" kern="1200" baseline="-25000" dirty="0">
                <a:solidFill>
                  <a:schemeClr val="tx1"/>
                </a:solidFill>
                <a:effectLst/>
                <a:latin typeface="Arial" charset="0"/>
                <a:ea typeface="+mn-ea"/>
                <a:cs typeface="+mn-cs"/>
              </a:rPr>
              <a:t>h2</a:t>
            </a:r>
            <a:r>
              <a:rPr lang="en-GB" altLang="zh-CN" sz="1200" i="1" kern="1200" dirty="0">
                <a:solidFill>
                  <a:schemeClr val="tx1"/>
                </a:solidFill>
                <a:effectLst/>
                <a:latin typeface="Arial" charset="0"/>
                <a:ea typeface="+mn-ea"/>
                <a:cs typeface="+mn-cs"/>
              </a:rPr>
              <a:t>(r) </a:t>
            </a:r>
            <a:r>
              <a:rPr lang="en-GB" altLang="zh-CN" sz="1200" kern="1200" dirty="0">
                <a:solidFill>
                  <a:schemeClr val="tx1"/>
                </a:solidFill>
                <a:effectLst/>
                <a:latin typeface="Arial" charset="0"/>
                <a:ea typeface="+mn-ea"/>
                <a:cs typeface="+mn-cs"/>
              </a:rPr>
              <a:t>is normalized with </a:t>
            </a:r>
            <a:r>
              <a:rPr lang="en-GB" altLang="zh-CN" sz="1200" kern="1200" dirty="0" err="1">
                <a:solidFill>
                  <a:schemeClr val="tx1"/>
                </a:solidFill>
                <a:effectLst/>
                <a:latin typeface="Arial" charset="0"/>
                <a:ea typeface="+mn-ea"/>
                <a:cs typeface="+mn-cs"/>
              </a:rPr>
              <a:t>centerline</a:t>
            </a:r>
            <a:r>
              <a:rPr lang="en-GB" altLang="zh-CN" sz="1200" kern="1200" dirty="0">
                <a:solidFill>
                  <a:schemeClr val="tx1"/>
                </a:solidFill>
                <a:effectLst/>
                <a:latin typeface="Arial" charset="0"/>
                <a:ea typeface="+mn-ea"/>
                <a:cs typeface="+mn-cs"/>
              </a:rPr>
              <a:t> </a:t>
            </a:r>
            <a:r>
              <a:rPr lang="en-GB" altLang="zh-CN" sz="1200" i="1" kern="1200" dirty="0">
                <a:solidFill>
                  <a:schemeClr val="tx1"/>
                </a:solidFill>
                <a:effectLst/>
                <a:latin typeface="Arial" charset="0"/>
                <a:ea typeface="+mn-ea"/>
                <a:cs typeface="+mn-cs"/>
              </a:rPr>
              <a:t>vf</a:t>
            </a:r>
            <a:r>
              <a:rPr lang="en-GB" altLang="zh-CN" sz="1200" i="1" kern="1200" baseline="-25000" dirty="0">
                <a:solidFill>
                  <a:schemeClr val="tx1"/>
                </a:solidFill>
                <a:effectLst/>
                <a:latin typeface="Arial" charset="0"/>
                <a:ea typeface="+mn-ea"/>
                <a:cs typeface="+mn-cs"/>
              </a:rPr>
              <a:t>h2</a:t>
            </a:r>
            <a:r>
              <a:rPr lang="en-GB" altLang="zh-CN" sz="1200" kern="1200" dirty="0">
                <a:solidFill>
                  <a:schemeClr val="tx1"/>
                </a:solidFill>
                <a:effectLst/>
                <a:latin typeface="Arial" charset="0"/>
                <a:ea typeface="+mn-ea"/>
                <a:cs typeface="+mn-cs"/>
              </a:rPr>
              <a:t>, and the radius </a:t>
            </a:r>
            <a:r>
              <a:rPr lang="en-GB" altLang="zh-CN" sz="1200" i="1" kern="1200" dirty="0">
                <a:solidFill>
                  <a:schemeClr val="tx1"/>
                </a:solidFill>
                <a:effectLst/>
                <a:latin typeface="Arial" charset="0"/>
                <a:ea typeface="+mn-ea"/>
                <a:cs typeface="+mn-cs"/>
              </a:rPr>
              <a:t>r</a:t>
            </a:r>
            <a:r>
              <a:rPr lang="en-GB" altLang="zh-CN" sz="1200" kern="1200" dirty="0">
                <a:solidFill>
                  <a:schemeClr val="tx1"/>
                </a:solidFill>
                <a:effectLst/>
                <a:latin typeface="Arial" charset="0"/>
                <a:ea typeface="+mn-ea"/>
                <a:cs typeface="+mn-cs"/>
              </a:rPr>
              <a:t> is normalized with mole fraction half radius of different height. </a:t>
            </a:r>
            <a:endParaRPr lang="en-GB" altLang="zh-CN" sz="1200" kern="1200" dirty="0">
              <a:solidFill>
                <a:schemeClr val="tx1"/>
              </a:solidFill>
              <a:latin typeface="Arial" charset="0"/>
              <a:ea typeface="+mn-ea"/>
              <a:cs typeface="+mn-cs"/>
            </a:endParaRPr>
          </a:p>
          <a:p>
            <a:r>
              <a:rPr lang="en-GB" altLang="zh-CN" sz="1200" kern="1200" dirty="0">
                <a:solidFill>
                  <a:schemeClr val="tx1"/>
                </a:solidFill>
                <a:effectLst/>
                <a:latin typeface="Arial" charset="0"/>
                <a:ea typeface="+mn-ea"/>
                <a:cs typeface="+mn-cs"/>
              </a:rPr>
              <a:t>The results show that the simulated </a:t>
            </a:r>
            <a:r>
              <a:rPr lang="en-GB" altLang="zh-CN" sz="1200" i="1" kern="1200" dirty="0">
                <a:solidFill>
                  <a:schemeClr val="tx1"/>
                </a:solidFill>
                <a:effectLst/>
                <a:latin typeface="Arial" charset="0"/>
                <a:ea typeface="+mn-ea"/>
                <a:cs typeface="+mn-cs"/>
              </a:rPr>
              <a:t>vf</a:t>
            </a:r>
            <a:r>
              <a:rPr lang="en-GB" altLang="zh-CN" sz="1200" i="1" kern="1200" baseline="-25000" dirty="0">
                <a:solidFill>
                  <a:schemeClr val="tx1"/>
                </a:solidFill>
                <a:effectLst/>
                <a:latin typeface="Arial" charset="0"/>
                <a:ea typeface="+mn-ea"/>
                <a:cs typeface="+mn-cs"/>
              </a:rPr>
              <a:t>h2</a:t>
            </a:r>
            <a:r>
              <a:rPr lang="en-GB" altLang="zh-CN" sz="1200" kern="1200" dirty="0">
                <a:solidFill>
                  <a:schemeClr val="tx1"/>
                </a:solidFill>
                <a:effectLst/>
                <a:latin typeface="Arial" charset="0"/>
                <a:ea typeface="+mn-ea"/>
                <a:cs typeface="+mn-cs"/>
              </a:rPr>
              <a:t> profiles at different downstream locations reach the self-similar state and agree quite well with the equation from experiment.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altLang="zh-CN" sz="1200" kern="1200" dirty="0">
                <a:solidFill>
                  <a:schemeClr val="tx1"/>
                </a:solidFill>
                <a:effectLst/>
                <a:latin typeface="Arial" charset="0"/>
                <a:ea typeface="+mn-ea"/>
                <a:cs typeface="+mn-cs"/>
              </a:rPr>
              <a:t>Based on calculation above, the LES model is validated with small unintended hydrogen release experiment. The result shows that numerical simulation has a good agreement with experiment. Therefore, LES model of GASFLOW-MPI can provide a reasonable prediction for a plume driven by momentum and buoyancy, also turbulence mixing of different species.</a:t>
            </a:r>
            <a:endParaRPr lang="zh-CN" altLang="zh-CN" sz="1200" kern="1200" dirty="0">
              <a:solidFill>
                <a:schemeClr val="tx1"/>
              </a:solidFill>
              <a:effectLst/>
              <a:latin typeface="Arial" charset="0"/>
              <a:ea typeface="+mn-ea"/>
              <a:cs typeface="+mn-cs"/>
            </a:endParaRPr>
          </a:p>
          <a:p>
            <a:endParaRPr lang="zh-CN" altLang="en-US" dirty="0"/>
          </a:p>
        </p:txBody>
      </p:sp>
      <p:sp>
        <p:nvSpPr>
          <p:cNvPr id="4" name="页脚占位符 3"/>
          <p:cNvSpPr>
            <a:spLocks noGrp="1"/>
          </p:cNvSpPr>
          <p:nvPr>
            <p:ph type="ftr" sz="quarter" idx="10"/>
          </p:nvPr>
        </p:nvSpPr>
        <p:spPr/>
        <p:txBody>
          <a:bodyPr/>
          <a:lstStyle/>
          <a:p>
            <a:pPr>
              <a:defRPr/>
            </a:pPr>
            <a:r>
              <a:rPr lang="de-DE" altLang="de-DE"/>
              <a:t>Prof. Dr. Max Mustermann | </a:t>
            </a:r>
            <a:br>
              <a:rPr lang="de-DE" altLang="de-DE"/>
            </a:br>
            <a:r>
              <a:rPr lang="de-DE" altLang="de-DE"/>
              <a:t>Name of Faculty</a:t>
            </a:r>
          </a:p>
        </p:txBody>
      </p:sp>
      <p:sp>
        <p:nvSpPr>
          <p:cNvPr id="5" name="灯片编号占位符 4"/>
          <p:cNvSpPr>
            <a:spLocks noGrp="1"/>
          </p:cNvSpPr>
          <p:nvPr>
            <p:ph type="sldNum" sz="quarter" idx="11"/>
          </p:nvPr>
        </p:nvSpPr>
        <p:spPr/>
        <p:txBody>
          <a:bodyPr/>
          <a:lstStyle/>
          <a:p>
            <a:fld id="{338D05DC-B4C9-4323-8778-87440394143A}" type="slidenum">
              <a:rPr lang="de-DE" altLang="en-US" smtClean="0"/>
              <a:pPr/>
              <a:t>13</a:t>
            </a:fld>
            <a:endParaRPr lang="de-DE" altLang="en-US"/>
          </a:p>
        </p:txBody>
      </p:sp>
    </p:spTree>
    <p:extLst>
      <p:ext uri="{BB962C8B-B14F-4D97-AF65-F5344CB8AC3E}">
        <p14:creationId xmlns:p14="http://schemas.microsoft.com/office/powerpoint/2010/main" val="15987902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GB" altLang="zh-CN" sz="1200" kern="1200" dirty="0">
                <a:solidFill>
                  <a:schemeClr val="tx1"/>
                </a:solidFill>
                <a:effectLst/>
                <a:latin typeface="Arial" charset="0"/>
                <a:ea typeface="+mn-ea"/>
                <a:cs typeface="+mn-cs"/>
              </a:rPr>
              <a:t> As a RANS-based turbulent model, all turbulence information is modelled in </a:t>
            </a:r>
            <a:r>
              <a:rPr lang="en-GB" altLang="zh-CN" sz="1200" i="1" kern="1200" dirty="0">
                <a:solidFill>
                  <a:schemeClr val="tx1"/>
                </a:solidFill>
                <a:effectLst/>
                <a:latin typeface="Arial" charset="0"/>
                <a:ea typeface="+mn-ea"/>
                <a:cs typeface="+mn-cs"/>
              </a:rPr>
              <a:t>k-ε </a:t>
            </a:r>
            <a:r>
              <a:rPr lang="en-GB" altLang="zh-CN" sz="1200" kern="1200" dirty="0">
                <a:solidFill>
                  <a:schemeClr val="tx1"/>
                </a:solidFill>
                <a:effectLst/>
                <a:latin typeface="Arial" charset="0"/>
                <a:ea typeface="+mn-ea"/>
                <a:cs typeface="+mn-cs"/>
              </a:rPr>
              <a:t>Model. Therefore, in </a:t>
            </a:r>
            <a:r>
              <a:rPr lang="en-GB" altLang="zh-CN" sz="1200" i="1" kern="1200" dirty="0">
                <a:solidFill>
                  <a:schemeClr val="tx1"/>
                </a:solidFill>
                <a:effectLst/>
                <a:latin typeface="Arial" charset="0"/>
                <a:ea typeface="+mn-ea"/>
                <a:cs typeface="+mn-cs"/>
              </a:rPr>
              <a:t>k-ε </a:t>
            </a:r>
            <a:r>
              <a:rPr lang="en-GB" altLang="zh-CN" sz="1200" kern="1200" dirty="0">
                <a:solidFill>
                  <a:schemeClr val="tx1"/>
                </a:solidFill>
                <a:effectLst/>
                <a:latin typeface="Arial" charset="0"/>
                <a:ea typeface="+mn-ea"/>
                <a:cs typeface="+mn-cs"/>
              </a:rPr>
              <a:t>simulation, the turbulent vortexes are averaged, and the mole fraction of hydrogen is symmetrical in theta-direction for an instantaneous result.</a:t>
            </a:r>
          </a:p>
          <a:p>
            <a:r>
              <a:rPr lang="en-GB" altLang="zh-CN" sz="1200" kern="1200" dirty="0">
                <a:solidFill>
                  <a:schemeClr val="tx1"/>
                </a:solidFill>
                <a:effectLst/>
                <a:latin typeface="Arial" charset="0"/>
                <a:ea typeface="+mn-ea"/>
                <a:cs typeface="+mn-cs"/>
              </a:rPr>
              <a:t>As for DES simulation, the results show the characters of both LES model and </a:t>
            </a:r>
            <a:r>
              <a:rPr lang="en-GB" altLang="zh-CN" sz="1200" i="1" kern="1200" dirty="0">
                <a:solidFill>
                  <a:schemeClr val="tx1"/>
                </a:solidFill>
                <a:effectLst/>
                <a:latin typeface="Arial" charset="0"/>
                <a:ea typeface="+mn-ea"/>
                <a:cs typeface="+mn-cs"/>
              </a:rPr>
              <a:t>k-ε </a:t>
            </a:r>
            <a:r>
              <a:rPr lang="en-GB" altLang="zh-CN" sz="1200" kern="1200" dirty="0">
                <a:solidFill>
                  <a:schemeClr val="tx1"/>
                </a:solidFill>
                <a:effectLst/>
                <a:latin typeface="Arial" charset="0"/>
                <a:ea typeface="+mn-ea"/>
                <a:cs typeface="+mn-cs"/>
              </a:rPr>
              <a:t>Model. near the inlet, the hydrogen distribution is similar to the LES simulation, while at the far field, the instantaneous result reveals the symmetric distribution similar to  </a:t>
            </a:r>
            <a:r>
              <a:rPr lang="en-GB" altLang="zh-CN" sz="1200" i="1" kern="1200" dirty="0">
                <a:solidFill>
                  <a:schemeClr val="tx1"/>
                </a:solidFill>
                <a:effectLst/>
                <a:latin typeface="Arial" charset="0"/>
                <a:ea typeface="+mn-ea"/>
                <a:cs typeface="+mn-cs"/>
              </a:rPr>
              <a:t>k-ε </a:t>
            </a:r>
            <a:r>
              <a:rPr lang="en-GB" altLang="zh-CN" sz="1200" kern="1200" dirty="0">
                <a:solidFill>
                  <a:schemeClr val="tx1"/>
                </a:solidFill>
                <a:effectLst/>
                <a:latin typeface="Arial" charset="0"/>
                <a:ea typeface="+mn-ea"/>
                <a:cs typeface="+mn-cs"/>
              </a:rPr>
              <a:t>simulation.  While for both of these two model, the calculation result have good agreement with the experiment data. </a:t>
            </a:r>
            <a:endParaRPr lang="zh-CN" altLang="en-US" dirty="0"/>
          </a:p>
        </p:txBody>
      </p:sp>
      <p:sp>
        <p:nvSpPr>
          <p:cNvPr id="4" name="页脚占位符 3"/>
          <p:cNvSpPr>
            <a:spLocks noGrp="1"/>
          </p:cNvSpPr>
          <p:nvPr>
            <p:ph type="ftr" sz="quarter" idx="10"/>
          </p:nvPr>
        </p:nvSpPr>
        <p:spPr/>
        <p:txBody>
          <a:bodyPr/>
          <a:lstStyle/>
          <a:p>
            <a:pPr>
              <a:defRPr/>
            </a:pPr>
            <a:r>
              <a:rPr lang="de-DE" altLang="de-DE"/>
              <a:t>Prof. Dr. Max Mustermann | </a:t>
            </a:r>
            <a:br>
              <a:rPr lang="de-DE" altLang="de-DE"/>
            </a:br>
            <a:r>
              <a:rPr lang="de-DE" altLang="de-DE"/>
              <a:t>Name of Faculty</a:t>
            </a:r>
          </a:p>
        </p:txBody>
      </p:sp>
      <p:sp>
        <p:nvSpPr>
          <p:cNvPr id="5" name="灯片编号占位符 4"/>
          <p:cNvSpPr>
            <a:spLocks noGrp="1"/>
          </p:cNvSpPr>
          <p:nvPr>
            <p:ph type="sldNum" sz="quarter" idx="11"/>
          </p:nvPr>
        </p:nvSpPr>
        <p:spPr/>
        <p:txBody>
          <a:bodyPr/>
          <a:lstStyle/>
          <a:p>
            <a:fld id="{338D05DC-B4C9-4323-8778-87440394143A}" type="slidenum">
              <a:rPr lang="de-DE" altLang="en-US" smtClean="0"/>
              <a:pPr/>
              <a:t>14</a:t>
            </a:fld>
            <a:endParaRPr lang="de-DE" altLang="en-US"/>
          </a:p>
        </p:txBody>
      </p:sp>
    </p:spTree>
    <p:extLst>
      <p:ext uri="{BB962C8B-B14F-4D97-AF65-F5344CB8AC3E}">
        <p14:creationId xmlns:p14="http://schemas.microsoft.com/office/powerpoint/2010/main" val="10785506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a:t>This</a:t>
            </a:r>
            <a:r>
              <a:rPr lang="en-US" baseline="0" dirty="0"/>
              <a:t> is the outline of my </a:t>
            </a:r>
            <a:r>
              <a:rPr lang="en-US" altLang="zh-CN" baseline="0" dirty="0"/>
              <a:t>presentation</a:t>
            </a:r>
            <a:r>
              <a:rPr lang="en-US" baseline="0" dirty="0"/>
              <a:t>.</a:t>
            </a:r>
            <a:endParaRPr lang="en-US" dirty="0"/>
          </a:p>
        </p:txBody>
      </p:sp>
      <p:sp>
        <p:nvSpPr>
          <p:cNvPr id="4" name="页脚占位符 3"/>
          <p:cNvSpPr>
            <a:spLocks noGrp="1"/>
          </p:cNvSpPr>
          <p:nvPr>
            <p:ph type="ftr" sz="quarter" idx="10"/>
          </p:nvPr>
        </p:nvSpPr>
        <p:spPr/>
        <p:txBody>
          <a:bodyPr/>
          <a:lstStyle/>
          <a:p>
            <a:pPr>
              <a:defRPr/>
            </a:pPr>
            <a:r>
              <a:rPr lang="de-DE" altLang="de-DE"/>
              <a:t>Prof. Dr. Max Mustermann | </a:t>
            </a:r>
            <a:br>
              <a:rPr lang="de-DE" altLang="de-DE"/>
            </a:br>
            <a:r>
              <a:rPr lang="de-DE" altLang="de-DE"/>
              <a:t>Name of Faculty</a:t>
            </a:r>
          </a:p>
        </p:txBody>
      </p:sp>
      <p:sp>
        <p:nvSpPr>
          <p:cNvPr id="5" name="灯片编号占位符 4"/>
          <p:cNvSpPr>
            <a:spLocks noGrp="1"/>
          </p:cNvSpPr>
          <p:nvPr>
            <p:ph type="sldNum" sz="quarter" idx="11"/>
          </p:nvPr>
        </p:nvSpPr>
        <p:spPr/>
        <p:txBody>
          <a:bodyPr/>
          <a:lstStyle/>
          <a:p>
            <a:fld id="{338D05DC-B4C9-4323-8778-87440394143A}" type="slidenum">
              <a:rPr lang="de-DE" altLang="en-US" smtClean="0"/>
              <a:pPr/>
              <a:t>15</a:t>
            </a:fld>
            <a:endParaRPr lang="de-DE" altLang="en-US"/>
          </a:p>
        </p:txBody>
      </p:sp>
    </p:spTree>
    <p:extLst>
      <p:ext uri="{BB962C8B-B14F-4D97-AF65-F5344CB8AC3E}">
        <p14:creationId xmlns:p14="http://schemas.microsoft.com/office/powerpoint/2010/main" val="36984754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a:t>This</a:t>
            </a:r>
            <a:r>
              <a:rPr lang="en-US" baseline="0" dirty="0"/>
              <a:t> is the outline of my </a:t>
            </a:r>
            <a:r>
              <a:rPr lang="en-US" altLang="zh-CN" baseline="0" dirty="0"/>
              <a:t>presentation</a:t>
            </a:r>
            <a:r>
              <a:rPr lang="en-US" baseline="0" dirty="0"/>
              <a:t>.</a:t>
            </a:r>
            <a:endParaRPr lang="en-US" dirty="0"/>
          </a:p>
        </p:txBody>
      </p:sp>
      <p:sp>
        <p:nvSpPr>
          <p:cNvPr id="4" name="页脚占位符 3"/>
          <p:cNvSpPr>
            <a:spLocks noGrp="1"/>
          </p:cNvSpPr>
          <p:nvPr>
            <p:ph type="ftr" sz="quarter" idx="10"/>
          </p:nvPr>
        </p:nvSpPr>
        <p:spPr/>
        <p:txBody>
          <a:bodyPr/>
          <a:lstStyle/>
          <a:p>
            <a:pPr>
              <a:defRPr/>
            </a:pPr>
            <a:r>
              <a:rPr lang="de-DE" altLang="de-DE"/>
              <a:t>Prof. Dr. Max Mustermann | </a:t>
            </a:r>
            <a:br>
              <a:rPr lang="de-DE" altLang="de-DE"/>
            </a:br>
            <a:r>
              <a:rPr lang="de-DE" altLang="de-DE"/>
              <a:t>Name of Faculty</a:t>
            </a:r>
          </a:p>
        </p:txBody>
      </p:sp>
      <p:sp>
        <p:nvSpPr>
          <p:cNvPr id="5" name="灯片编号占位符 4"/>
          <p:cNvSpPr>
            <a:spLocks noGrp="1"/>
          </p:cNvSpPr>
          <p:nvPr>
            <p:ph type="sldNum" sz="quarter" idx="11"/>
          </p:nvPr>
        </p:nvSpPr>
        <p:spPr/>
        <p:txBody>
          <a:bodyPr/>
          <a:lstStyle/>
          <a:p>
            <a:fld id="{338D05DC-B4C9-4323-8778-87440394143A}" type="slidenum">
              <a:rPr lang="de-DE" altLang="en-US" smtClean="0"/>
              <a:pPr/>
              <a:t>2</a:t>
            </a:fld>
            <a:endParaRPr lang="de-DE" altLang="en-US"/>
          </a:p>
        </p:txBody>
      </p:sp>
    </p:spTree>
    <p:extLst>
      <p:ext uri="{BB962C8B-B14F-4D97-AF65-F5344CB8AC3E}">
        <p14:creationId xmlns:p14="http://schemas.microsoft.com/office/powerpoint/2010/main" val="13539686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a:t>This</a:t>
            </a:r>
            <a:r>
              <a:rPr lang="en-US" baseline="0" dirty="0"/>
              <a:t> is the outline of my </a:t>
            </a:r>
            <a:r>
              <a:rPr lang="en-US" altLang="zh-CN" baseline="0" dirty="0"/>
              <a:t>presentation</a:t>
            </a:r>
            <a:r>
              <a:rPr lang="en-US" baseline="0" dirty="0"/>
              <a:t>.</a:t>
            </a:r>
            <a:endParaRPr lang="en-US" dirty="0"/>
          </a:p>
        </p:txBody>
      </p:sp>
      <p:sp>
        <p:nvSpPr>
          <p:cNvPr id="4" name="页脚占位符 3"/>
          <p:cNvSpPr>
            <a:spLocks noGrp="1"/>
          </p:cNvSpPr>
          <p:nvPr>
            <p:ph type="ftr" sz="quarter" idx="10"/>
          </p:nvPr>
        </p:nvSpPr>
        <p:spPr/>
        <p:txBody>
          <a:bodyPr/>
          <a:lstStyle/>
          <a:p>
            <a:pPr>
              <a:defRPr/>
            </a:pPr>
            <a:r>
              <a:rPr lang="de-DE" altLang="de-DE"/>
              <a:t>Prof. Dr. Max Mustermann | </a:t>
            </a:r>
            <a:br>
              <a:rPr lang="de-DE" altLang="de-DE"/>
            </a:br>
            <a:r>
              <a:rPr lang="de-DE" altLang="de-DE"/>
              <a:t>Name of Faculty</a:t>
            </a:r>
          </a:p>
        </p:txBody>
      </p:sp>
      <p:sp>
        <p:nvSpPr>
          <p:cNvPr id="5" name="灯片编号占位符 4"/>
          <p:cNvSpPr>
            <a:spLocks noGrp="1"/>
          </p:cNvSpPr>
          <p:nvPr>
            <p:ph type="sldNum" sz="quarter" idx="11"/>
          </p:nvPr>
        </p:nvSpPr>
        <p:spPr/>
        <p:txBody>
          <a:bodyPr/>
          <a:lstStyle/>
          <a:p>
            <a:fld id="{338D05DC-B4C9-4323-8778-87440394143A}" type="slidenum">
              <a:rPr lang="de-DE" altLang="en-US" smtClean="0"/>
              <a:pPr/>
              <a:t>3</a:t>
            </a:fld>
            <a:endParaRPr lang="de-DE" altLang="en-US"/>
          </a:p>
        </p:txBody>
      </p:sp>
    </p:spTree>
    <p:extLst>
      <p:ext uri="{BB962C8B-B14F-4D97-AF65-F5344CB8AC3E}">
        <p14:creationId xmlns:p14="http://schemas.microsoft.com/office/powerpoint/2010/main" val="36916789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altLang="zh-CN" dirty="0"/>
              <a:t>A small unintended hydrogen release has been identified as an important phenomenon for codes and standards development in hydrogen energy industry. </a:t>
            </a:r>
            <a:r>
              <a:rPr lang="en-US" altLang="zh-CN" dirty="0"/>
              <a:t>it may lead to combustion hazard. it is often too difficult to detect for hydrogen measurement.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dirty="0"/>
              <a:t>Pure hydrogen releases into still air, firstly, hydrogen with low density needs to push away the heavy air to going up. In the meantime, the surrounding air will be </a:t>
            </a:r>
            <a:r>
              <a:rPr lang="en-US" altLang="zh-CN" dirty="0" err="1"/>
              <a:t>entained</a:t>
            </a:r>
            <a:r>
              <a:rPr lang="en-US" altLang="zh-CN" dirty="0"/>
              <a:t> with the up-going gas. As the result, both velocity and hydrogen fraction will decay while the hydrogen jet develops.  The two important factors are: initial momentum and buoyancy creating by density difference. This can be described with Froude number.</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dirty="0"/>
              <a:t>Previews research shows that, </a:t>
            </a:r>
            <a:r>
              <a:rPr lang="en-GB" altLang="zh-CN" sz="1200" kern="1200" dirty="0">
                <a:solidFill>
                  <a:schemeClr val="tx1"/>
                </a:solidFill>
                <a:effectLst/>
                <a:latin typeface="Arial" charset="0"/>
                <a:ea typeface="+mn-ea"/>
                <a:cs typeface="+mn-cs"/>
              </a:rPr>
              <a:t>If Fr &lt; 10, the injected flow is more plume like, dominated by buoyancy generated from density difference between hydrogen and surrounding air; if Fr&gt;1000, the injected flow is more jet like, dominated by initial momentum and if 10&lt;Fr&lt;1000, the injected flow is dominated by both buoyancy and initial momentum in this intermediate range [1].</a:t>
            </a:r>
            <a:endParaRPr lang="en-US" altLang="zh-CN"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altLang="zh-CN" dirty="0"/>
          </a:p>
          <a:p>
            <a:endParaRPr lang="zh-CN" altLang="en-US" dirty="0"/>
          </a:p>
        </p:txBody>
      </p:sp>
      <p:sp>
        <p:nvSpPr>
          <p:cNvPr id="4" name="页脚占位符 3"/>
          <p:cNvSpPr>
            <a:spLocks noGrp="1"/>
          </p:cNvSpPr>
          <p:nvPr>
            <p:ph type="ftr" sz="quarter" idx="10"/>
          </p:nvPr>
        </p:nvSpPr>
        <p:spPr/>
        <p:txBody>
          <a:bodyPr/>
          <a:lstStyle/>
          <a:p>
            <a:pPr>
              <a:defRPr/>
            </a:pPr>
            <a:r>
              <a:rPr lang="de-DE" altLang="de-DE"/>
              <a:t>Prof. Dr. Max Mustermann | </a:t>
            </a:r>
            <a:br>
              <a:rPr lang="de-DE" altLang="de-DE"/>
            </a:br>
            <a:r>
              <a:rPr lang="de-DE" altLang="de-DE"/>
              <a:t>Name of Faculty</a:t>
            </a:r>
          </a:p>
        </p:txBody>
      </p:sp>
      <p:sp>
        <p:nvSpPr>
          <p:cNvPr id="5" name="灯片编号占位符 4"/>
          <p:cNvSpPr>
            <a:spLocks noGrp="1"/>
          </p:cNvSpPr>
          <p:nvPr>
            <p:ph type="sldNum" sz="quarter" idx="11"/>
          </p:nvPr>
        </p:nvSpPr>
        <p:spPr/>
        <p:txBody>
          <a:bodyPr/>
          <a:lstStyle/>
          <a:p>
            <a:fld id="{338D05DC-B4C9-4323-8778-87440394143A}" type="slidenum">
              <a:rPr lang="de-DE" altLang="en-US" smtClean="0"/>
              <a:pPr/>
              <a:t>4</a:t>
            </a:fld>
            <a:endParaRPr lang="de-DE" altLang="en-US"/>
          </a:p>
        </p:txBody>
      </p:sp>
    </p:spTree>
    <p:extLst>
      <p:ext uri="{BB962C8B-B14F-4D97-AF65-F5344CB8AC3E}">
        <p14:creationId xmlns:p14="http://schemas.microsoft.com/office/powerpoint/2010/main" val="39985276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altLang="zh-CN" sz="1200" kern="1200" dirty="0">
                <a:solidFill>
                  <a:schemeClr val="tx1"/>
                </a:solidFill>
                <a:effectLst/>
                <a:latin typeface="Arial" charset="0"/>
                <a:ea typeface="+mn-ea"/>
                <a:cs typeface="+mn-cs"/>
              </a:rPr>
              <a:t>Previous research tended to solve this problem with integral model </a:t>
            </a:r>
            <a:r>
              <a:rPr lang="en-US" altLang="zh-CN" dirty="0"/>
              <a:t>taking account of a</a:t>
            </a:r>
            <a:r>
              <a:rPr lang="en-GB" altLang="zh-CN" dirty="0" err="1"/>
              <a:t>ssumptions</a:t>
            </a:r>
            <a:r>
              <a:rPr lang="en-GB" altLang="zh-CN" dirty="0"/>
              <a:t> for entrainment velocity, density or velocity distributions</a:t>
            </a:r>
            <a:r>
              <a:rPr lang="en-US" altLang="zh-CN" dirty="0"/>
              <a:t>. One of the important assumptions is </a:t>
            </a:r>
            <a:r>
              <a:rPr lang="en-GB" altLang="zh-CN" dirty="0" err="1"/>
              <a:t>Boussinesq</a:t>
            </a:r>
            <a:r>
              <a:rPr lang="en-GB" altLang="zh-CN" dirty="0"/>
              <a:t> assumption.  Hence the models can be divided into two types: </a:t>
            </a:r>
            <a:r>
              <a:rPr lang="en-GB" altLang="zh-CN" dirty="0" err="1"/>
              <a:t>Boussinesq</a:t>
            </a:r>
            <a:r>
              <a:rPr lang="en-GB" altLang="zh-CN" dirty="0"/>
              <a:t> plume &amp; non-</a:t>
            </a:r>
            <a:r>
              <a:rPr lang="en-GB" altLang="zh-CN" dirty="0" err="1"/>
              <a:t>Boussinesq</a:t>
            </a:r>
            <a:r>
              <a:rPr lang="en-GB" altLang="zh-CN" dirty="0"/>
              <a:t> plume.</a:t>
            </a:r>
            <a:r>
              <a:rPr lang="en-US" altLang="zh-CN" dirty="0"/>
              <a:t> While a new theory </a:t>
            </a:r>
            <a:r>
              <a:rPr lang="en-GB" altLang="zh-CN" dirty="0"/>
              <a:t>provides universal solution for both </a:t>
            </a:r>
            <a:r>
              <a:rPr lang="en-GB" altLang="zh-CN" dirty="0" err="1"/>
              <a:t>Boussinesq</a:t>
            </a:r>
            <a:r>
              <a:rPr lang="en-GB" altLang="zh-CN" dirty="0"/>
              <a:t> and non-</a:t>
            </a:r>
            <a:r>
              <a:rPr lang="en-GB" altLang="zh-CN" dirty="0" err="1"/>
              <a:t>Boussinesq</a:t>
            </a:r>
            <a:r>
              <a:rPr lang="en-GB" altLang="zh-CN" dirty="0"/>
              <a:t> plumes, through solving for Γ, a local Richardson number.</a:t>
            </a:r>
            <a:endParaRPr lang="en-US" altLang="zh-CN" dirty="0"/>
          </a:p>
          <a:p>
            <a:r>
              <a:rPr lang="en-US" altLang="zh-CN" dirty="0"/>
              <a:t>Recently, the CFD approach are increasingly applied for plume analysis.  CFD can captured detailed behaviors that cannot be captured by classical plume theory such as pressure field.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altLang="zh-CN" sz="1200" kern="1200" dirty="0">
                <a:solidFill>
                  <a:schemeClr val="tx1"/>
                </a:solidFill>
                <a:effectLst/>
                <a:latin typeface="Arial" charset="0"/>
                <a:ea typeface="+mn-ea"/>
                <a:cs typeface="+mn-cs"/>
              </a:rPr>
              <a:t>In this paper, we validate GASFLOW-MPI small-scale hydrogen release experiment, three different turbulent models are discussed i.e. k-ε, LES, and DES model, in order to discuss the code performance of GASFLOW-MPI for both buoyancy jet and turbulence mixing of different species. </a:t>
            </a:r>
            <a:endParaRPr lang="zh-CN" altLang="zh-CN" sz="1200" kern="1200" dirty="0">
              <a:solidFill>
                <a:schemeClr val="tx1"/>
              </a:solidFill>
              <a:effectLst/>
              <a:latin typeface="Arial" charset="0"/>
              <a:ea typeface="+mn-ea"/>
              <a:cs typeface="+mn-cs"/>
            </a:endParaRPr>
          </a:p>
          <a:p>
            <a:endParaRPr lang="zh-CN" altLang="en-US" dirty="0"/>
          </a:p>
        </p:txBody>
      </p:sp>
      <p:sp>
        <p:nvSpPr>
          <p:cNvPr id="4" name="页脚占位符 3"/>
          <p:cNvSpPr>
            <a:spLocks noGrp="1"/>
          </p:cNvSpPr>
          <p:nvPr>
            <p:ph type="ftr" sz="quarter" idx="10"/>
          </p:nvPr>
        </p:nvSpPr>
        <p:spPr/>
        <p:txBody>
          <a:bodyPr/>
          <a:lstStyle/>
          <a:p>
            <a:pPr>
              <a:defRPr/>
            </a:pPr>
            <a:r>
              <a:rPr lang="de-DE" altLang="de-DE"/>
              <a:t>Prof. Dr. Max Mustermann | </a:t>
            </a:r>
            <a:br>
              <a:rPr lang="de-DE" altLang="de-DE"/>
            </a:br>
            <a:r>
              <a:rPr lang="de-DE" altLang="de-DE"/>
              <a:t>Name of Faculty</a:t>
            </a:r>
          </a:p>
        </p:txBody>
      </p:sp>
      <p:sp>
        <p:nvSpPr>
          <p:cNvPr id="5" name="灯片编号占位符 4"/>
          <p:cNvSpPr>
            <a:spLocks noGrp="1"/>
          </p:cNvSpPr>
          <p:nvPr>
            <p:ph type="sldNum" sz="quarter" idx="11"/>
          </p:nvPr>
        </p:nvSpPr>
        <p:spPr/>
        <p:txBody>
          <a:bodyPr/>
          <a:lstStyle/>
          <a:p>
            <a:fld id="{338D05DC-B4C9-4323-8778-87440394143A}" type="slidenum">
              <a:rPr lang="de-DE" altLang="en-US" smtClean="0"/>
              <a:pPr/>
              <a:t>5</a:t>
            </a:fld>
            <a:endParaRPr lang="de-DE" altLang="en-US"/>
          </a:p>
        </p:txBody>
      </p:sp>
    </p:spTree>
    <p:extLst>
      <p:ext uri="{BB962C8B-B14F-4D97-AF65-F5344CB8AC3E}">
        <p14:creationId xmlns:p14="http://schemas.microsoft.com/office/powerpoint/2010/main" val="197763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页脚占位符 3"/>
          <p:cNvSpPr>
            <a:spLocks noGrp="1"/>
          </p:cNvSpPr>
          <p:nvPr>
            <p:ph type="ftr" sz="quarter" idx="10"/>
          </p:nvPr>
        </p:nvSpPr>
        <p:spPr/>
        <p:txBody>
          <a:bodyPr/>
          <a:lstStyle/>
          <a:p>
            <a:pPr>
              <a:defRPr/>
            </a:pPr>
            <a:r>
              <a:rPr lang="de-DE" altLang="de-DE"/>
              <a:t>Prof. Dr. Max Mustermann | </a:t>
            </a:r>
            <a:br>
              <a:rPr lang="de-DE" altLang="de-DE"/>
            </a:br>
            <a:r>
              <a:rPr lang="de-DE" altLang="de-DE"/>
              <a:t>Name of Faculty</a:t>
            </a:r>
          </a:p>
        </p:txBody>
      </p:sp>
      <p:sp>
        <p:nvSpPr>
          <p:cNvPr id="5" name="灯片编号占位符 4"/>
          <p:cNvSpPr>
            <a:spLocks noGrp="1"/>
          </p:cNvSpPr>
          <p:nvPr>
            <p:ph type="sldNum" sz="quarter" idx="11"/>
          </p:nvPr>
        </p:nvSpPr>
        <p:spPr/>
        <p:txBody>
          <a:bodyPr/>
          <a:lstStyle/>
          <a:p>
            <a:fld id="{338D05DC-B4C9-4323-8778-87440394143A}" type="slidenum">
              <a:rPr lang="de-DE" altLang="en-US" smtClean="0"/>
              <a:pPr/>
              <a:t>6</a:t>
            </a:fld>
            <a:endParaRPr lang="de-DE" altLang="en-US"/>
          </a:p>
        </p:txBody>
      </p:sp>
    </p:spTree>
    <p:extLst>
      <p:ext uri="{BB962C8B-B14F-4D97-AF65-F5344CB8AC3E}">
        <p14:creationId xmlns:p14="http://schemas.microsoft.com/office/powerpoint/2010/main" val="30963013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页脚占位符 3"/>
          <p:cNvSpPr>
            <a:spLocks noGrp="1"/>
          </p:cNvSpPr>
          <p:nvPr>
            <p:ph type="ftr" sz="quarter" idx="10"/>
          </p:nvPr>
        </p:nvSpPr>
        <p:spPr/>
        <p:txBody>
          <a:bodyPr/>
          <a:lstStyle/>
          <a:p>
            <a:pPr>
              <a:defRPr/>
            </a:pPr>
            <a:r>
              <a:rPr lang="de-DE" altLang="de-DE"/>
              <a:t>Prof. Dr. Max Mustermann | </a:t>
            </a:r>
            <a:br>
              <a:rPr lang="de-DE" altLang="de-DE"/>
            </a:br>
            <a:r>
              <a:rPr lang="de-DE" altLang="de-DE"/>
              <a:t>Name of Faculty</a:t>
            </a:r>
          </a:p>
        </p:txBody>
      </p:sp>
      <p:sp>
        <p:nvSpPr>
          <p:cNvPr id="5" name="灯片编号占位符 4"/>
          <p:cNvSpPr>
            <a:spLocks noGrp="1"/>
          </p:cNvSpPr>
          <p:nvPr>
            <p:ph type="sldNum" sz="quarter" idx="11"/>
          </p:nvPr>
        </p:nvSpPr>
        <p:spPr/>
        <p:txBody>
          <a:bodyPr/>
          <a:lstStyle/>
          <a:p>
            <a:fld id="{338D05DC-B4C9-4323-8778-87440394143A}" type="slidenum">
              <a:rPr lang="de-DE" altLang="en-US" smtClean="0"/>
              <a:pPr/>
              <a:t>7</a:t>
            </a:fld>
            <a:endParaRPr lang="de-DE" altLang="en-US"/>
          </a:p>
        </p:txBody>
      </p:sp>
    </p:spTree>
    <p:extLst>
      <p:ext uri="{BB962C8B-B14F-4D97-AF65-F5344CB8AC3E}">
        <p14:creationId xmlns:p14="http://schemas.microsoft.com/office/powerpoint/2010/main" val="39229652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dirty="0"/>
              <a:t>The experiment of small unintended hydrogen release is conducted in </a:t>
            </a:r>
            <a:r>
              <a:rPr lang="en-GB" altLang="zh-CN" dirty="0"/>
              <a:t>Sandia National Laboratories. In order to provide </a:t>
            </a:r>
            <a:r>
              <a:rPr lang="en-US" altLang="zh-CN" dirty="0"/>
              <a:t>data for </a:t>
            </a:r>
            <a:r>
              <a:rPr lang="en-GB" altLang="zh-CN" dirty="0"/>
              <a:t>the validation of CFD models to predict unintended hydrogen release scenario</a:t>
            </a:r>
            <a:r>
              <a:rPr lang="en-US" altLang="zh-CN" dirty="0"/>
              <a:t>.</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dirty="0"/>
              <a:t>In this experiment, Pure hydrogen is released in to still surrounding air at constant velocity.</a:t>
            </a:r>
          </a:p>
          <a:p>
            <a:endParaRPr lang="zh-CN" altLang="en-US" dirty="0"/>
          </a:p>
        </p:txBody>
      </p:sp>
      <p:sp>
        <p:nvSpPr>
          <p:cNvPr id="4" name="页脚占位符 3"/>
          <p:cNvSpPr>
            <a:spLocks noGrp="1"/>
          </p:cNvSpPr>
          <p:nvPr>
            <p:ph type="ftr" sz="quarter" idx="10"/>
          </p:nvPr>
        </p:nvSpPr>
        <p:spPr/>
        <p:txBody>
          <a:bodyPr/>
          <a:lstStyle/>
          <a:p>
            <a:pPr>
              <a:defRPr/>
            </a:pPr>
            <a:r>
              <a:rPr lang="de-DE" altLang="de-DE"/>
              <a:t>Prof. Dr. Max Mustermann | </a:t>
            </a:r>
            <a:br>
              <a:rPr lang="de-DE" altLang="de-DE"/>
            </a:br>
            <a:r>
              <a:rPr lang="de-DE" altLang="de-DE"/>
              <a:t>Name of Faculty</a:t>
            </a:r>
          </a:p>
        </p:txBody>
      </p:sp>
      <p:sp>
        <p:nvSpPr>
          <p:cNvPr id="5" name="灯片编号占位符 4"/>
          <p:cNvSpPr>
            <a:spLocks noGrp="1"/>
          </p:cNvSpPr>
          <p:nvPr>
            <p:ph type="sldNum" sz="quarter" idx="11"/>
          </p:nvPr>
        </p:nvSpPr>
        <p:spPr/>
        <p:txBody>
          <a:bodyPr/>
          <a:lstStyle/>
          <a:p>
            <a:fld id="{338D05DC-B4C9-4323-8778-87440394143A}" type="slidenum">
              <a:rPr lang="de-DE" altLang="en-US" smtClean="0"/>
              <a:pPr/>
              <a:t>8</a:t>
            </a:fld>
            <a:endParaRPr lang="de-DE" altLang="en-US"/>
          </a:p>
        </p:txBody>
      </p:sp>
    </p:spTree>
    <p:extLst>
      <p:ext uri="{BB962C8B-B14F-4D97-AF65-F5344CB8AC3E}">
        <p14:creationId xmlns:p14="http://schemas.microsoft.com/office/powerpoint/2010/main" val="15899079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The computational domain is with side length of 30 mm, 115 mm height. This domain is divided into and This is the diagram of mesh. There is refinement near the injection.  Minimum grid is 0.1 millimeter. </a:t>
            </a:r>
            <a:endParaRPr lang="zh-CN" altLang="en-US" dirty="0"/>
          </a:p>
        </p:txBody>
      </p:sp>
      <p:sp>
        <p:nvSpPr>
          <p:cNvPr id="4" name="页脚占位符 3"/>
          <p:cNvSpPr>
            <a:spLocks noGrp="1"/>
          </p:cNvSpPr>
          <p:nvPr>
            <p:ph type="ftr" sz="quarter" idx="10"/>
          </p:nvPr>
        </p:nvSpPr>
        <p:spPr/>
        <p:txBody>
          <a:bodyPr/>
          <a:lstStyle/>
          <a:p>
            <a:pPr>
              <a:defRPr/>
            </a:pPr>
            <a:r>
              <a:rPr lang="de-DE" altLang="de-DE"/>
              <a:t>Prof. Dr. Max Mustermann | </a:t>
            </a:r>
            <a:br>
              <a:rPr lang="de-DE" altLang="de-DE"/>
            </a:br>
            <a:r>
              <a:rPr lang="de-DE" altLang="de-DE"/>
              <a:t>Name of Faculty</a:t>
            </a:r>
          </a:p>
        </p:txBody>
      </p:sp>
      <p:sp>
        <p:nvSpPr>
          <p:cNvPr id="5" name="灯片编号占位符 4"/>
          <p:cNvSpPr>
            <a:spLocks noGrp="1"/>
          </p:cNvSpPr>
          <p:nvPr>
            <p:ph type="sldNum" sz="quarter" idx="11"/>
          </p:nvPr>
        </p:nvSpPr>
        <p:spPr/>
        <p:txBody>
          <a:bodyPr/>
          <a:lstStyle/>
          <a:p>
            <a:fld id="{338D05DC-B4C9-4323-8778-87440394143A}" type="slidenum">
              <a:rPr lang="de-DE" altLang="en-US" smtClean="0"/>
              <a:pPr/>
              <a:t>9</a:t>
            </a:fld>
            <a:endParaRPr lang="de-DE" altLang="en-US"/>
          </a:p>
        </p:txBody>
      </p:sp>
    </p:spTree>
    <p:extLst>
      <p:ext uri="{BB962C8B-B14F-4D97-AF65-F5344CB8AC3E}">
        <p14:creationId xmlns:p14="http://schemas.microsoft.com/office/powerpoint/2010/main" val="38475308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pic>
        <p:nvPicPr>
          <p:cNvPr id="3" name="Picture 9" descr="II_rahmen_neu_tit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75"/>
            <a:ext cx="9144000" cy="687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4"/>
          <p:cNvSpPr txBox="1">
            <a:spLocks noChangeArrowheads="1"/>
          </p:cNvSpPr>
          <p:nvPr/>
        </p:nvSpPr>
        <p:spPr bwMode="auto">
          <a:xfrm>
            <a:off x="7318375" y="6497638"/>
            <a:ext cx="1727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e-DE" altLang="de-DE" sz="1600" b="1">
                <a:solidFill>
                  <a:schemeClr val="bg1"/>
                </a:solidFill>
              </a:rPr>
              <a:t>www.kit.edu</a:t>
            </a:r>
          </a:p>
        </p:txBody>
      </p:sp>
      <p:pic>
        <p:nvPicPr>
          <p:cNvPr id="7" name="Picture 13" descr="KIT-Logo-rgb_e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288" y="333375"/>
            <a:ext cx="1619250" cy="74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54855479"/>
      </p:ext>
    </p:extLst>
  </p:cSld>
  <p:clrMapOvr>
    <a:masterClrMapping/>
  </p:clrMapOvr>
  <p:hf hdr="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zh-CN" altLang="en-US"/>
              <a:t>单击此处编辑母版标题样式</a:t>
            </a:r>
            <a:endParaRPr lang="de-DE"/>
          </a:p>
        </p:txBody>
      </p:sp>
      <p:sp>
        <p:nvSpPr>
          <p:cNvPr id="3" name="Vertikaler Textplatzhalter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de-DE"/>
          </a:p>
        </p:txBody>
      </p:sp>
    </p:spTree>
    <p:extLst>
      <p:ext uri="{BB962C8B-B14F-4D97-AF65-F5344CB8AC3E}">
        <p14:creationId xmlns:p14="http://schemas.microsoft.com/office/powerpoint/2010/main" val="32908752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59563" y="333375"/>
            <a:ext cx="2089150" cy="5759450"/>
          </a:xfrm>
        </p:spPr>
        <p:txBody>
          <a:bodyPr vert="eaVert"/>
          <a:lstStyle/>
          <a:p>
            <a:r>
              <a:rPr lang="zh-CN" altLang="en-US"/>
              <a:t>单击此处编辑母版标题样式</a:t>
            </a:r>
            <a:endParaRPr lang="de-DE"/>
          </a:p>
        </p:txBody>
      </p:sp>
      <p:sp>
        <p:nvSpPr>
          <p:cNvPr id="3" name="Vertikaler Textplatzhalter 2"/>
          <p:cNvSpPr>
            <a:spLocks noGrp="1"/>
          </p:cNvSpPr>
          <p:nvPr>
            <p:ph type="body" orient="vert" idx="1"/>
          </p:nvPr>
        </p:nvSpPr>
        <p:spPr>
          <a:xfrm>
            <a:off x="390525" y="333375"/>
            <a:ext cx="6116638" cy="5759450"/>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de-DE"/>
          </a:p>
        </p:txBody>
      </p:sp>
    </p:spTree>
    <p:extLst>
      <p:ext uri="{BB962C8B-B14F-4D97-AF65-F5344CB8AC3E}">
        <p14:creationId xmlns:p14="http://schemas.microsoft.com/office/powerpoint/2010/main" val="3225570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zh-CN" altLang="en-US"/>
              <a:t>单击此处编辑母版标题样式</a:t>
            </a:r>
            <a:endParaRPr lang="de-DE"/>
          </a:p>
        </p:txBody>
      </p:sp>
      <p:sp>
        <p:nvSpPr>
          <p:cNvPr id="3" name="Inhaltsplatzhalter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de-DE"/>
          </a:p>
        </p:txBody>
      </p:sp>
    </p:spTree>
    <p:extLst>
      <p:ext uri="{BB962C8B-B14F-4D97-AF65-F5344CB8AC3E}">
        <p14:creationId xmlns:p14="http://schemas.microsoft.com/office/powerpoint/2010/main" val="22064235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extLst>
      <p:ext uri="{BB962C8B-B14F-4D97-AF65-F5344CB8AC3E}">
        <p14:creationId xmlns:p14="http://schemas.microsoft.com/office/powerpoint/2010/main" val="34185704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zh-CN" altLang="en-US"/>
              <a:t>单击此处编辑母版标题样式</a:t>
            </a:r>
            <a:endParaRPr lang="de-DE"/>
          </a:p>
        </p:txBody>
      </p:sp>
      <p:sp>
        <p:nvSpPr>
          <p:cNvPr id="3" name="Inhaltsplatzhalter 2"/>
          <p:cNvSpPr>
            <a:spLocks noGrp="1"/>
          </p:cNvSpPr>
          <p:nvPr>
            <p:ph sz="half" idx="1"/>
          </p:nvPr>
        </p:nvSpPr>
        <p:spPr>
          <a:xfrm>
            <a:off x="392113" y="1198563"/>
            <a:ext cx="4102100" cy="4894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de-DE"/>
          </a:p>
        </p:txBody>
      </p:sp>
      <p:sp>
        <p:nvSpPr>
          <p:cNvPr id="4" name="Inhaltsplatzhalter 3"/>
          <p:cNvSpPr>
            <a:spLocks noGrp="1"/>
          </p:cNvSpPr>
          <p:nvPr>
            <p:ph sz="half" idx="2"/>
          </p:nvPr>
        </p:nvSpPr>
        <p:spPr>
          <a:xfrm>
            <a:off x="4646613" y="1198563"/>
            <a:ext cx="4102100" cy="4894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de-DE"/>
          </a:p>
        </p:txBody>
      </p:sp>
    </p:spTree>
    <p:extLst>
      <p:ext uri="{BB962C8B-B14F-4D97-AF65-F5344CB8AC3E}">
        <p14:creationId xmlns:p14="http://schemas.microsoft.com/office/powerpoint/2010/main" val="6432590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zh-CN" altLang="en-US"/>
              <a:t>单击此处编辑母版标题样式</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de-DE"/>
          </a:p>
        </p:txBody>
      </p:sp>
    </p:spTree>
    <p:extLst>
      <p:ext uri="{BB962C8B-B14F-4D97-AF65-F5344CB8AC3E}">
        <p14:creationId xmlns:p14="http://schemas.microsoft.com/office/powerpoint/2010/main" val="1866457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zh-CN" altLang="en-US"/>
              <a:t>单击此处编辑母版标题样式</a:t>
            </a:r>
            <a:endParaRPr lang="de-DE"/>
          </a:p>
        </p:txBody>
      </p:sp>
    </p:spTree>
    <p:extLst>
      <p:ext uri="{BB962C8B-B14F-4D97-AF65-F5344CB8AC3E}">
        <p14:creationId xmlns:p14="http://schemas.microsoft.com/office/powerpoint/2010/main" val="31105522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37390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lstStyle>
            <a:lvl1pPr algn="l">
              <a:defRPr sz="2000" b="1"/>
            </a:lvl1pPr>
          </a:lstStyle>
          <a:p>
            <a:r>
              <a:rPr lang="zh-CN" altLang="en-US"/>
              <a:t>单击此处编辑母版标题样式</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32790078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lstStyle>
            <a:lvl1pPr algn="l">
              <a:defRPr sz="2000" b="1"/>
            </a:lvl1pPr>
          </a:lstStyle>
          <a:p>
            <a:r>
              <a:rPr lang="zh-CN" altLang="en-US"/>
              <a:t>单击此处编辑母版标题样式</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a:t>单击图标添加图片</a:t>
            </a:r>
            <a:endParaRPr lang="de-DE"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4367108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390525" y="333375"/>
            <a:ext cx="6911975"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altLang="de-DE"/>
              <a:t>Click to add title</a:t>
            </a:r>
          </a:p>
        </p:txBody>
      </p:sp>
      <p:sp>
        <p:nvSpPr>
          <p:cNvPr id="1028" name="Rectangle 3"/>
          <p:cNvSpPr>
            <a:spLocks noGrp="1" noChangeArrowheads="1"/>
          </p:cNvSpPr>
          <p:nvPr>
            <p:ph type="body" idx="1"/>
          </p:nvPr>
        </p:nvSpPr>
        <p:spPr bwMode="auto">
          <a:xfrm>
            <a:off x="392113" y="1198563"/>
            <a:ext cx="8356600" cy="489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de-DE"/>
              <a:t>Click to add text</a:t>
            </a:r>
          </a:p>
          <a:p>
            <a:pPr lvl="1"/>
            <a:r>
              <a:rPr lang="en-US" altLang="de-DE"/>
              <a:t>Second level</a:t>
            </a:r>
          </a:p>
          <a:p>
            <a:pPr lvl="2"/>
            <a:r>
              <a:rPr lang="en-US" altLang="de-DE"/>
              <a:t>Third level</a:t>
            </a:r>
          </a:p>
          <a:p>
            <a:pPr lvl="3"/>
            <a:r>
              <a:rPr lang="en-US" altLang="de-DE"/>
              <a:t>Fourth level</a:t>
            </a:r>
          </a:p>
          <a:p>
            <a:pPr lvl="4"/>
            <a:r>
              <a:rPr lang="en-US" altLang="de-DE"/>
              <a:t>Fifth level</a:t>
            </a:r>
          </a:p>
        </p:txBody>
      </p:sp>
      <p:sp>
        <p:nvSpPr>
          <p:cNvPr id="1030" name="Text Box 11"/>
          <p:cNvSpPr txBox="1">
            <a:spLocks noChangeArrowheads="1"/>
          </p:cNvSpPr>
          <p:nvPr/>
        </p:nvSpPr>
        <p:spPr bwMode="auto">
          <a:xfrm>
            <a:off x="250825" y="6445250"/>
            <a:ext cx="32543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fld id="{8D69FA79-92D3-454C-8045-2F4FEE4BD2BC}" type="slidenum">
              <a:rPr lang="de-DE" altLang="de-DE" sz="900" b="1"/>
              <a:pPr eaLnBrk="1" hangingPunct="1">
                <a:spcBef>
                  <a:spcPct val="50000"/>
                </a:spcBef>
              </a:pPr>
              <a:t>‹#›</a:t>
            </a:fld>
            <a:endParaRPr lang="de-DE" altLang="de-DE" sz="900" b="1"/>
          </a:p>
        </p:txBody>
      </p:sp>
      <p:sp>
        <p:nvSpPr>
          <p:cNvPr id="1031" name="Rectangle 11"/>
          <p:cNvSpPr>
            <a:spLocks noChangeArrowheads="1"/>
          </p:cNvSpPr>
          <p:nvPr/>
        </p:nvSpPr>
        <p:spPr bwMode="auto">
          <a:xfrm>
            <a:off x="612775" y="6445250"/>
            <a:ext cx="863600"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C3537D76-9062-4DA0-8EE2-55FF8FCB1371}" type="datetime1">
              <a:rPr lang="de-DE" altLang="de-DE" sz="900" smtClean="0"/>
              <a:pPr eaLnBrk="1" hangingPunct="1">
                <a:defRPr/>
              </a:pPr>
              <a:t>11.09.2017</a:t>
            </a:fld>
            <a:endParaRPr lang="de-DE" altLang="de-DE" sz="900"/>
          </a:p>
        </p:txBody>
      </p:sp>
      <p:pic>
        <p:nvPicPr>
          <p:cNvPr id="1033" name="Picture 9" descr="KITlogo_4c_frutige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667625" y="341313"/>
            <a:ext cx="108426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95"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hf hdr="0"/>
  <p:txStyles>
    <p:titleStyle>
      <a:lvl1pPr algn="l" rtl="0" eaLnBrk="1" fontAlgn="base" hangingPunct="1">
        <a:spcBef>
          <a:spcPct val="0"/>
        </a:spcBef>
        <a:spcAft>
          <a:spcPct val="0"/>
        </a:spcAft>
        <a:defRPr sz="2400" b="1">
          <a:solidFill>
            <a:schemeClr val="tx2"/>
          </a:solidFill>
          <a:latin typeface="+mj-lt"/>
          <a:ea typeface="+mj-ea"/>
          <a:cs typeface="+mj-cs"/>
        </a:defRPr>
      </a:lvl1pPr>
      <a:lvl2pPr algn="l" rtl="0" eaLnBrk="1" fontAlgn="base" hangingPunct="1">
        <a:spcBef>
          <a:spcPct val="0"/>
        </a:spcBef>
        <a:spcAft>
          <a:spcPct val="0"/>
        </a:spcAft>
        <a:defRPr sz="2400" b="1">
          <a:solidFill>
            <a:schemeClr val="tx2"/>
          </a:solidFill>
          <a:latin typeface="Arial" charset="0"/>
        </a:defRPr>
      </a:lvl2pPr>
      <a:lvl3pPr algn="l" rtl="0" eaLnBrk="1" fontAlgn="base" hangingPunct="1">
        <a:spcBef>
          <a:spcPct val="0"/>
        </a:spcBef>
        <a:spcAft>
          <a:spcPct val="0"/>
        </a:spcAft>
        <a:defRPr sz="2400" b="1">
          <a:solidFill>
            <a:schemeClr val="tx2"/>
          </a:solidFill>
          <a:latin typeface="Arial" charset="0"/>
        </a:defRPr>
      </a:lvl3pPr>
      <a:lvl4pPr algn="l" rtl="0" eaLnBrk="1" fontAlgn="base" hangingPunct="1">
        <a:spcBef>
          <a:spcPct val="0"/>
        </a:spcBef>
        <a:spcAft>
          <a:spcPct val="0"/>
        </a:spcAft>
        <a:defRPr sz="2400" b="1">
          <a:solidFill>
            <a:schemeClr val="tx2"/>
          </a:solidFill>
          <a:latin typeface="Arial" charset="0"/>
        </a:defRPr>
      </a:lvl4pPr>
      <a:lvl5pPr algn="l" rtl="0" eaLnBrk="1" fontAlgn="base" hangingPunct="1">
        <a:spcBef>
          <a:spcPct val="0"/>
        </a:spcBef>
        <a:spcAft>
          <a:spcPct val="0"/>
        </a:spcAft>
        <a:defRPr sz="2400" b="1">
          <a:solidFill>
            <a:schemeClr val="tx2"/>
          </a:solidFill>
          <a:latin typeface="Arial" charset="0"/>
        </a:defRPr>
      </a:lvl5pPr>
      <a:lvl6pPr marL="457200" algn="l" rtl="0" eaLnBrk="1" fontAlgn="base" hangingPunct="1">
        <a:spcBef>
          <a:spcPct val="0"/>
        </a:spcBef>
        <a:spcAft>
          <a:spcPct val="0"/>
        </a:spcAft>
        <a:defRPr sz="2400" b="1">
          <a:solidFill>
            <a:schemeClr val="tx2"/>
          </a:solidFill>
          <a:latin typeface="Arial" charset="0"/>
        </a:defRPr>
      </a:lvl6pPr>
      <a:lvl7pPr marL="914400" algn="l" rtl="0" eaLnBrk="1" fontAlgn="base" hangingPunct="1">
        <a:spcBef>
          <a:spcPct val="0"/>
        </a:spcBef>
        <a:spcAft>
          <a:spcPct val="0"/>
        </a:spcAft>
        <a:defRPr sz="2400" b="1">
          <a:solidFill>
            <a:schemeClr val="tx2"/>
          </a:solidFill>
          <a:latin typeface="Arial" charset="0"/>
        </a:defRPr>
      </a:lvl7pPr>
      <a:lvl8pPr marL="1371600" algn="l" rtl="0" eaLnBrk="1" fontAlgn="base" hangingPunct="1">
        <a:spcBef>
          <a:spcPct val="0"/>
        </a:spcBef>
        <a:spcAft>
          <a:spcPct val="0"/>
        </a:spcAft>
        <a:defRPr sz="2400" b="1">
          <a:solidFill>
            <a:schemeClr val="tx2"/>
          </a:solidFill>
          <a:latin typeface="Arial" charset="0"/>
        </a:defRPr>
      </a:lvl8pPr>
      <a:lvl9pPr marL="1828800" algn="l" rtl="0" eaLnBrk="1" fontAlgn="base" hangingPunct="1">
        <a:spcBef>
          <a:spcPct val="0"/>
        </a:spcBef>
        <a:spcAft>
          <a:spcPct val="0"/>
        </a:spcAft>
        <a:defRPr sz="2400" b="1">
          <a:solidFill>
            <a:schemeClr val="tx2"/>
          </a:solidFill>
          <a:latin typeface="Arial" charset="0"/>
        </a:defRPr>
      </a:lvl9pPr>
    </p:titleStyle>
    <p:bodyStyle>
      <a:lvl1pPr marL="314325" indent="-314325" algn="l" rtl="0" eaLnBrk="1" fontAlgn="base" hangingPunct="1">
        <a:spcBef>
          <a:spcPct val="20000"/>
        </a:spcBef>
        <a:spcAft>
          <a:spcPct val="0"/>
        </a:spcAft>
        <a:buBlip>
          <a:blip r:embed="rId14"/>
        </a:buBlip>
        <a:defRPr sz="2000">
          <a:solidFill>
            <a:schemeClr val="tx1"/>
          </a:solidFill>
          <a:latin typeface="+mn-lt"/>
          <a:ea typeface="+mn-ea"/>
          <a:cs typeface="+mn-cs"/>
        </a:defRPr>
      </a:lvl1pPr>
      <a:lvl2pPr marL="790575" indent="-314325" algn="l" rtl="0" eaLnBrk="1" fontAlgn="base" hangingPunct="1">
        <a:spcBef>
          <a:spcPct val="20000"/>
        </a:spcBef>
        <a:spcAft>
          <a:spcPct val="0"/>
        </a:spcAft>
        <a:buBlip>
          <a:blip r:embed="rId15"/>
        </a:buBlip>
        <a:defRPr>
          <a:solidFill>
            <a:schemeClr val="tx1"/>
          </a:solidFill>
          <a:latin typeface="+mn-lt"/>
        </a:defRPr>
      </a:lvl2pPr>
      <a:lvl3pPr marL="1209675" indent="-276225" algn="l" rtl="0" eaLnBrk="1" fontAlgn="base" hangingPunct="1">
        <a:spcBef>
          <a:spcPct val="20000"/>
        </a:spcBef>
        <a:spcAft>
          <a:spcPct val="0"/>
        </a:spcAft>
        <a:buBlip>
          <a:blip r:embed="rId16"/>
        </a:buBlip>
        <a:defRPr sz="1600">
          <a:solidFill>
            <a:schemeClr val="tx1"/>
          </a:solidFill>
          <a:latin typeface="+mn-lt"/>
        </a:defRPr>
      </a:lvl3pPr>
      <a:lvl4pPr marL="1657350" indent="-276225" algn="l" rtl="0" eaLnBrk="1" fontAlgn="base" hangingPunct="1">
        <a:spcBef>
          <a:spcPct val="20000"/>
        </a:spcBef>
        <a:spcAft>
          <a:spcPct val="0"/>
        </a:spcAft>
        <a:buBlip>
          <a:blip r:embed="rId16"/>
        </a:buBlip>
        <a:defRPr sz="1600">
          <a:solidFill>
            <a:schemeClr val="tx1"/>
          </a:solidFill>
          <a:latin typeface="+mn-lt"/>
        </a:defRPr>
      </a:lvl4pPr>
      <a:lvl5pPr marL="2095500" indent="-276225" algn="l" rtl="0" eaLnBrk="1" fontAlgn="base" hangingPunct="1">
        <a:spcBef>
          <a:spcPct val="20000"/>
        </a:spcBef>
        <a:spcAft>
          <a:spcPct val="0"/>
        </a:spcAft>
        <a:buBlip>
          <a:blip r:embed="rId16"/>
        </a:buBlip>
        <a:defRPr sz="1600">
          <a:solidFill>
            <a:schemeClr val="tx1"/>
          </a:solidFill>
          <a:latin typeface="+mn-lt"/>
        </a:defRPr>
      </a:lvl5pPr>
      <a:lvl6pPr marL="2514600" indent="-228600" algn="l" rtl="0" eaLnBrk="1" fontAlgn="base" hangingPunct="1">
        <a:spcBef>
          <a:spcPct val="20000"/>
        </a:spcBef>
        <a:spcAft>
          <a:spcPct val="0"/>
        </a:spcAft>
        <a:buSzPct val="60000"/>
        <a:buBlip>
          <a:blip r:embed="rId17"/>
        </a:buBlip>
        <a:defRPr sz="1400">
          <a:solidFill>
            <a:schemeClr val="tx1"/>
          </a:solidFill>
          <a:latin typeface="+mn-lt"/>
        </a:defRPr>
      </a:lvl6pPr>
      <a:lvl7pPr marL="2971800" indent="-228600" algn="l" rtl="0" eaLnBrk="1" fontAlgn="base" hangingPunct="1">
        <a:spcBef>
          <a:spcPct val="20000"/>
        </a:spcBef>
        <a:spcAft>
          <a:spcPct val="0"/>
        </a:spcAft>
        <a:buSzPct val="60000"/>
        <a:buBlip>
          <a:blip r:embed="rId17"/>
        </a:buBlip>
        <a:defRPr sz="1400">
          <a:solidFill>
            <a:schemeClr val="tx1"/>
          </a:solidFill>
          <a:latin typeface="+mn-lt"/>
        </a:defRPr>
      </a:lvl7pPr>
      <a:lvl8pPr marL="3429000" indent="-228600" algn="l" rtl="0" eaLnBrk="1" fontAlgn="base" hangingPunct="1">
        <a:spcBef>
          <a:spcPct val="20000"/>
        </a:spcBef>
        <a:spcAft>
          <a:spcPct val="0"/>
        </a:spcAft>
        <a:buSzPct val="60000"/>
        <a:buBlip>
          <a:blip r:embed="rId17"/>
        </a:buBlip>
        <a:defRPr sz="1400">
          <a:solidFill>
            <a:schemeClr val="tx1"/>
          </a:solidFill>
          <a:latin typeface="+mn-lt"/>
        </a:defRPr>
      </a:lvl8pPr>
      <a:lvl9pPr marL="3886200" indent="-228600" algn="l" rtl="0" eaLnBrk="1" fontAlgn="base" hangingPunct="1">
        <a:spcBef>
          <a:spcPct val="20000"/>
        </a:spcBef>
        <a:spcAft>
          <a:spcPct val="0"/>
        </a:spcAft>
        <a:buSzPct val="60000"/>
        <a:buBlip>
          <a:blip r:embed="rId17"/>
        </a:buBlip>
        <a:defRPr sz="14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22.wmf"/><Relationship Id="rId3" Type="http://schemas.openxmlformats.org/officeDocument/2006/relationships/tags" Target="../tags/tag1.xml"/><Relationship Id="rId7" Type="http://schemas.openxmlformats.org/officeDocument/2006/relationships/image" Target="../media/image3.png"/><Relationship Id="rId12" Type="http://schemas.openxmlformats.org/officeDocument/2006/relationships/image" Target="../media/image25.png"/><Relationship Id="rId2" Type="http://schemas.openxmlformats.org/officeDocument/2006/relationships/control" Target="../activeX/activeX1.xml"/><Relationship Id="rId1" Type="http://schemas.openxmlformats.org/officeDocument/2006/relationships/vmlDrawing" Target="../drawings/vmlDrawing2.vml"/><Relationship Id="rId6" Type="http://schemas.openxmlformats.org/officeDocument/2006/relationships/image" Target="../media/image2.png"/><Relationship Id="rId11" Type="http://schemas.openxmlformats.org/officeDocument/2006/relationships/image" Target="../media/image24.jpeg"/><Relationship Id="rId5" Type="http://schemas.openxmlformats.org/officeDocument/2006/relationships/notesSlide" Target="../notesSlides/notesSlide11.xml"/><Relationship Id="rId10" Type="http://schemas.openxmlformats.org/officeDocument/2006/relationships/image" Target="../media/image23.tif"/><Relationship Id="rId4" Type="http://schemas.openxmlformats.org/officeDocument/2006/relationships/slideLayout" Target="../slideLayouts/slideLayout2.xml"/><Relationship Id="rId9"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27.e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12.bin"/><Relationship Id="rId5" Type="http://schemas.openxmlformats.org/officeDocument/2006/relationships/image" Target="../media/image26.emf"/><Relationship Id="rId4" Type="http://schemas.openxmlformats.org/officeDocument/2006/relationships/oleObject" Target="../embeddings/oleObject11.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190.png"/><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2.png"/><Relationship Id="rId5" Type="http://schemas.openxmlformats.org/officeDocument/2006/relationships/image" Target="../media/image28.emf"/><Relationship Id="rId4" Type="http://schemas.openxmlformats.org/officeDocument/2006/relationships/oleObject" Target="../embeddings/oleObject13.bin"/></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15.bin"/><Relationship Id="rId3" Type="http://schemas.openxmlformats.org/officeDocument/2006/relationships/notesSlide" Target="../notesSlides/notesSlide14.xml"/><Relationship Id="rId7" Type="http://schemas.openxmlformats.org/officeDocument/2006/relationships/image" Target="../media/image29.e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14.bin"/><Relationship Id="rId5" Type="http://schemas.openxmlformats.org/officeDocument/2006/relationships/image" Target="../media/image32.jpeg"/><Relationship Id="rId4" Type="http://schemas.openxmlformats.org/officeDocument/2006/relationships/image" Target="../media/image31.jpeg"/><Relationship Id="rId9" Type="http://schemas.openxmlformats.org/officeDocument/2006/relationships/image" Target="../media/image30.em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14.wmf"/><Relationship Id="rId18" Type="http://schemas.openxmlformats.org/officeDocument/2006/relationships/oleObject" Target="../embeddings/oleObject8.bin"/><Relationship Id="rId3" Type="http://schemas.openxmlformats.org/officeDocument/2006/relationships/notesSlide" Target="../notesSlides/notesSlide7.xml"/><Relationship Id="rId21" Type="http://schemas.openxmlformats.org/officeDocument/2006/relationships/image" Target="../media/image18.wmf"/><Relationship Id="rId7" Type="http://schemas.openxmlformats.org/officeDocument/2006/relationships/image" Target="../media/image11.wmf"/><Relationship Id="rId12" Type="http://schemas.openxmlformats.org/officeDocument/2006/relationships/oleObject" Target="../embeddings/oleObject5.bin"/><Relationship Id="rId17" Type="http://schemas.openxmlformats.org/officeDocument/2006/relationships/image" Target="../media/image16.wmf"/><Relationship Id="rId2" Type="http://schemas.openxmlformats.org/officeDocument/2006/relationships/slideLayout" Target="../slideLayouts/slideLayout2.xml"/><Relationship Id="rId16" Type="http://schemas.openxmlformats.org/officeDocument/2006/relationships/oleObject" Target="../embeddings/oleObject7.bin"/><Relationship Id="rId20" Type="http://schemas.openxmlformats.org/officeDocument/2006/relationships/oleObject" Target="../embeddings/oleObject9.bin"/><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13.wmf"/><Relationship Id="rId5" Type="http://schemas.openxmlformats.org/officeDocument/2006/relationships/image" Target="../media/image10.wmf"/><Relationship Id="rId15" Type="http://schemas.openxmlformats.org/officeDocument/2006/relationships/image" Target="../media/image15.wmf"/><Relationship Id="rId10" Type="http://schemas.openxmlformats.org/officeDocument/2006/relationships/oleObject" Target="../embeddings/oleObject4.bin"/><Relationship Id="rId19" Type="http://schemas.openxmlformats.org/officeDocument/2006/relationships/image" Target="../media/image17.wmf"/><Relationship Id="rId4" Type="http://schemas.openxmlformats.org/officeDocument/2006/relationships/oleObject" Target="../embeddings/oleObject1.bin"/><Relationship Id="rId9" Type="http://schemas.openxmlformats.org/officeDocument/2006/relationships/image" Target="../media/image12.wmf"/><Relationship Id="rId14" Type="http://schemas.openxmlformats.org/officeDocument/2006/relationships/oleObject" Target="../embeddings/oleObject6.bin"/><Relationship Id="rId22" Type="http://schemas.openxmlformats.org/officeDocument/2006/relationships/oleObject" Target="../embeddings/oleObject10.bin"/></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107504" y="1916832"/>
            <a:ext cx="8927652" cy="1512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en-US" altLang="de-DE" sz="2200" b="1" dirty="0">
              <a:solidFill>
                <a:schemeClr val="tx2"/>
              </a:solidFill>
            </a:endParaRPr>
          </a:p>
        </p:txBody>
      </p:sp>
      <p:sp>
        <p:nvSpPr>
          <p:cNvPr id="3075" name="Rectangle 3"/>
          <p:cNvSpPr>
            <a:spLocks noChangeArrowheads="1"/>
          </p:cNvSpPr>
          <p:nvPr/>
        </p:nvSpPr>
        <p:spPr bwMode="auto">
          <a:xfrm>
            <a:off x="252189" y="2362559"/>
            <a:ext cx="8638281"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Blip>
                <a:blip r:embed="rId3"/>
              </a:buBlip>
              <a:defRPr sz="2000">
                <a:solidFill>
                  <a:schemeClr val="tx1"/>
                </a:solidFill>
                <a:latin typeface="Arial" panose="020B0604020202020204" pitchFamily="34" charset="0"/>
              </a:defRPr>
            </a:lvl1pPr>
            <a:lvl2pPr marL="742950" indent="-285750">
              <a:spcBef>
                <a:spcPct val="20000"/>
              </a:spcBef>
              <a:buBlip>
                <a:blip r:embed="rId4"/>
              </a:buBlip>
              <a:defRPr>
                <a:solidFill>
                  <a:schemeClr val="tx1"/>
                </a:solidFill>
                <a:latin typeface="Arial" panose="020B0604020202020204" pitchFamily="34" charset="0"/>
              </a:defRPr>
            </a:lvl2pPr>
            <a:lvl3pPr marL="1143000" indent="-228600">
              <a:spcBef>
                <a:spcPct val="20000"/>
              </a:spcBef>
              <a:buBlip>
                <a:blip r:embed="rId5"/>
              </a:buBlip>
              <a:defRPr sz="1600">
                <a:solidFill>
                  <a:schemeClr val="tx1"/>
                </a:solidFill>
                <a:latin typeface="Arial" panose="020B0604020202020204" pitchFamily="34" charset="0"/>
              </a:defRPr>
            </a:lvl3pPr>
            <a:lvl4pPr marL="1600200" indent="-228600">
              <a:spcBef>
                <a:spcPct val="20000"/>
              </a:spcBef>
              <a:buBlip>
                <a:blip r:embed="rId5"/>
              </a:buBlip>
              <a:defRPr sz="1600">
                <a:solidFill>
                  <a:schemeClr val="tx1"/>
                </a:solidFill>
                <a:latin typeface="Arial" panose="020B0604020202020204" pitchFamily="34" charset="0"/>
              </a:defRPr>
            </a:lvl4pPr>
            <a:lvl5pPr marL="2057400" indent="-228600">
              <a:spcBef>
                <a:spcPct val="20000"/>
              </a:spcBef>
              <a:buBlip>
                <a:blip r:embed="rId5"/>
              </a:buBlip>
              <a:defRPr sz="1600">
                <a:solidFill>
                  <a:schemeClr val="tx1"/>
                </a:solidFill>
                <a:latin typeface="Arial" panose="020B0604020202020204" pitchFamily="34" charset="0"/>
              </a:defRPr>
            </a:lvl5pPr>
            <a:lvl6pPr marL="2514600" indent="-228600" fontAlgn="base">
              <a:spcBef>
                <a:spcPct val="20000"/>
              </a:spcBef>
              <a:spcAft>
                <a:spcPct val="0"/>
              </a:spcAft>
              <a:buBlip>
                <a:blip r:embed="rId5"/>
              </a:buBlip>
              <a:defRPr sz="1600">
                <a:solidFill>
                  <a:schemeClr val="tx1"/>
                </a:solidFill>
                <a:latin typeface="Arial" panose="020B0604020202020204" pitchFamily="34" charset="0"/>
              </a:defRPr>
            </a:lvl6pPr>
            <a:lvl7pPr marL="2971800" indent="-228600" fontAlgn="base">
              <a:spcBef>
                <a:spcPct val="20000"/>
              </a:spcBef>
              <a:spcAft>
                <a:spcPct val="0"/>
              </a:spcAft>
              <a:buBlip>
                <a:blip r:embed="rId5"/>
              </a:buBlip>
              <a:defRPr sz="1600">
                <a:solidFill>
                  <a:schemeClr val="tx1"/>
                </a:solidFill>
                <a:latin typeface="Arial" panose="020B0604020202020204" pitchFamily="34" charset="0"/>
              </a:defRPr>
            </a:lvl7pPr>
            <a:lvl8pPr marL="3429000" indent="-228600" fontAlgn="base">
              <a:spcBef>
                <a:spcPct val="20000"/>
              </a:spcBef>
              <a:spcAft>
                <a:spcPct val="0"/>
              </a:spcAft>
              <a:buBlip>
                <a:blip r:embed="rId5"/>
              </a:buBlip>
              <a:defRPr sz="1600">
                <a:solidFill>
                  <a:schemeClr val="tx1"/>
                </a:solidFill>
                <a:latin typeface="Arial" panose="020B0604020202020204" pitchFamily="34" charset="0"/>
              </a:defRPr>
            </a:lvl8pPr>
            <a:lvl9pPr marL="3886200" indent="-228600" fontAlgn="base">
              <a:spcBef>
                <a:spcPct val="20000"/>
              </a:spcBef>
              <a:spcAft>
                <a:spcPct val="0"/>
              </a:spcAft>
              <a:buBlip>
                <a:blip r:embed="rId5"/>
              </a:buBlip>
              <a:defRPr sz="1600">
                <a:solidFill>
                  <a:schemeClr val="tx1"/>
                </a:solidFill>
                <a:latin typeface="Arial" panose="020B0604020202020204" pitchFamily="34" charset="0"/>
              </a:defRPr>
            </a:lvl9pPr>
          </a:lstStyle>
          <a:p>
            <a:pPr lvl="0" algn="ctr">
              <a:spcBef>
                <a:spcPct val="0"/>
              </a:spcBef>
              <a:buNone/>
            </a:pPr>
            <a:r>
              <a:rPr lang="en-US" altLang="zh-CN" sz="2400" b="1">
                <a:solidFill>
                  <a:srgbClr val="000000"/>
                </a:solidFill>
              </a:rPr>
              <a:t>LES SIMULATION OF BUOYANCY JET FROM UNINTENDED HYDROGEN RELEASE WITH GASFLOW-MPI</a:t>
            </a:r>
            <a:endParaRPr lang="en-US" altLang="de-DE" sz="1600" b="1" dirty="0">
              <a:solidFill>
                <a:srgbClr val="000000"/>
              </a:solidFill>
            </a:endParaRPr>
          </a:p>
        </p:txBody>
      </p:sp>
      <p:sp>
        <p:nvSpPr>
          <p:cNvPr id="4" name="Rectangle 2"/>
          <p:cNvSpPr>
            <a:spLocks noChangeArrowheads="1"/>
          </p:cNvSpPr>
          <p:nvPr/>
        </p:nvSpPr>
        <p:spPr bwMode="auto">
          <a:xfrm>
            <a:off x="1619672" y="4509120"/>
            <a:ext cx="5832648" cy="100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90000"/>
              </a:lnSpc>
            </a:pPr>
            <a:r>
              <a:rPr lang="en-US" altLang="zh-CN" sz="2000" b="1" i="1" dirty="0">
                <a:solidFill>
                  <a:schemeClr val="tx2"/>
                </a:solidFill>
              </a:rPr>
              <a:t>Li Yabing  </a:t>
            </a:r>
            <a:r>
              <a:rPr lang="en-US" altLang="zh-CN" sz="2000" b="1" dirty="0">
                <a:solidFill>
                  <a:schemeClr val="tx2"/>
                </a:solidFill>
              </a:rPr>
              <a:t>Zhang Hai, </a:t>
            </a:r>
            <a:r>
              <a:rPr lang="en-US" altLang="zh-CN" sz="2000" b="1" dirty="0" err="1">
                <a:solidFill>
                  <a:schemeClr val="tx2"/>
                </a:solidFill>
              </a:rPr>
              <a:t>Jianjun</a:t>
            </a:r>
            <a:r>
              <a:rPr lang="en-US" altLang="zh-CN" sz="2000" b="1" dirty="0">
                <a:solidFill>
                  <a:schemeClr val="tx2"/>
                </a:solidFill>
              </a:rPr>
              <a:t> Xiao</a:t>
            </a:r>
          </a:p>
          <a:p>
            <a:pPr algn="ctr" eaLnBrk="1" hangingPunct="1">
              <a:lnSpc>
                <a:spcPct val="90000"/>
              </a:lnSpc>
            </a:pPr>
            <a:endParaRPr lang="en-US" altLang="zh-CN" sz="2000" b="1" dirty="0">
              <a:solidFill>
                <a:schemeClr val="tx2"/>
              </a:solidFill>
            </a:endParaRPr>
          </a:p>
          <a:p>
            <a:pPr algn="ctr" eaLnBrk="1" hangingPunct="1">
              <a:lnSpc>
                <a:spcPct val="90000"/>
              </a:lnSpc>
            </a:pPr>
            <a:r>
              <a:rPr lang="en-US" altLang="de-DE" sz="2000" b="1" dirty="0">
                <a:solidFill>
                  <a:schemeClr val="tx2"/>
                </a:solidFill>
              </a:rPr>
              <a:t>Institute for Nuclear and Energy Technologies</a:t>
            </a:r>
          </a:p>
          <a:p>
            <a:pPr algn="ctr" eaLnBrk="1" hangingPunct="1">
              <a:lnSpc>
                <a:spcPct val="90000"/>
              </a:lnSpc>
            </a:pPr>
            <a:r>
              <a:rPr lang="en-US" altLang="de-DE" sz="2000" b="1" dirty="0">
                <a:solidFill>
                  <a:schemeClr val="tx2"/>
                </a:solidFill>
              </a:rPr>
              <a:t>Karlsruhe Institute of Technology, Germany</a:t>
            </a:r>
          </a:p>
          <a:p>
            <a:pPr eaLnBrk="1" hangingPunct="1">
              <a:lnSpc>
                <a:spcPct val="90000"/>
              </a:lnSpc>
            </a:pPr>
            <a:endParaRPr lang="en-US" altLang="de-DE" sz="2000" b="1" dirty="0">
              <a:solidFill>
                <a:schemeClr val="tx2"/>
              </a:solidFill>
            </a:endParaRPr>
          </a:p>
        </p:txBody>
      </p:sp>
      <p:sp>
        <p:nvSpPr>
          <p:cNvPr id="2" name="矩形 1">
            <a:extLst>
              <a:ext uri="{FF2B5EF4-FFF2-40B4-BE49-F238E27FC236}">
                <a16:creationId xmlns:a16="http://schemas.microsoft.com/office/drawing/2014/main" id="{09D8D4BB-D011-45E4-9BCD-57207C3F6EC9}"/>
              </a:ext>
            </a:extLst>
          </p:cNvPr>
          <p:cNvSpPr/>
          <p:nvPr/>
        </p:nvSpPr>
        <p:spPr>
          <a:xfrm>
            <a:off x="1835696" y="135407"/>
            <a:ext cx="7225728" cy="1231106"/>
          </a:xfrm>
          <a:prstGeom prst="rect">
            <a:avLst/>
          </a:prstGeom>
        </p:spPr>
        <p:txBody>
          <a:bodyPr wrap="square">
            <a:spAutoFit/>
          </a:bodyPr>
          <a:lstStyle/>
          <a:p>
            <a:pPr indent="127635" algn="r">
              <a:spcAft>
                <a:spcPts val="0"/>
              </a:spcAft>
            </a:pPr>
            <a:r>
              <a:rPr lang="en-US" altLang="zh-CN" sz="1400" b="1" dirty="0">
                <a:ea typeface="黑体" panose="02010609060101010101" pitchFamily="49" charset="-122"/>
              </a:rPr>
              <a:t>Proceedings of the 2017 International Conference on Hydrogen Safety</a:t>
            </a:r>
            <a:endParaRPr lang="zh-CN" altLang="zh-CN" sz="1400" dirty="0">
              <a:latin typeface="Times New Roman" panose="02020603050405020304" pitchFamily="18" charset="0"/>
              <a:ea typeface="宋体" panose="02010600030101010101" pitchFamily="2" charset="-122"/>
            </a:endParaRPr>
          </a:p>
          <a:p>
            <a:pPr algn="r" hangingPunct="0">
              <a:spcAft>
                <a:spcPts val="0"/>
              </a:spcAft>
            </a:pPr>
            <a:r>
              <a:rPr lang="en-US" altLang="zh-CN" sz="1400" b="1" dirty="0">
                <a:ea typeface="宋体" panose="02010600030101010101" pitchFamily="2" charset="-122"/>
                <a:cs typeface="Times New Roman" panose="02020603050405020304" pitchFamily="18" charset="0"/>
              </a:rPr>
              <a:t>ICHS2017</a:t>
            </a:r>
            <a:endParaRPr lang="zh-CN" altLang="zh-CN" sz="1400" dirty="0">
              <a:latin typeface="Times New Roman" panose="02020603050405020304" pitchFamily="18" charset="0"/>
              <a:ea typeface="宋体" panose="02010600030101010101" pitchFamily="2" charset="-122"/>
            </a:endParaRPr>
          </a:p>
          <a:p>
            <a:pPr algn="r" hangingPunct="0">
              <a:spcAft>
                <a:spcPts val="0"/>
              </a:spcAft>
            </a:pPr>
            <a:r>
              <a:rPr lang="en-US" altLang="zh-CN" sz="1400" b="1" dirty="0">
                <a:ea typeface="宋体" panose="02010600030101010101" pitchFamily="2" charset="-122"/>
                <a:cs typeface="Times New Roman" panose="02020603050405020304" pitchFamily="18" charset="0"/>
              </a:rPr>
              <a:t>September, 11-13 2017 - Hamburg ,Germany</a:t>
            </a:r>
            <a:endParaRPr lang="zh-CN" altLang="zh-CN" sz="1400" dirty="0">
              <a:latin typeface="Times New Roman" panose="02020603050405020304" pitchFamily="18" charset="0"/>
              <a:ea typeface="宋体" panose="02010600030101010101" pitchFamily="2" charset="-122"/>
            </a:endParaRPr>
          </a:p>
          <a:p>
            <a:pPr algn="r"/>
            <a:r>
              <a:rPr lang="en-US" altLang="zh-CN" sz="3200" b="1" dirty="0">
                <a:ea typeface="宋体" panose="02010600030101010101" pitchFamily="2" charset="-122"/>
                <a:cs typeface="Times New Roman" panose="02020603050405020304" pitchFamily="18" charset="0"/>
              </a:rPr>
              <a:t>ICHS-131</a:t>
            </a:r>
            <a:endParaRPr lang="zh-CN" altLang="en-US" sz="3200" b="1" dirty="0">
              <a:ea typeface="宋体" panose="02010600030101010101" pitchFamily="2" charset="-122"/>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p:txBody>
          <a:bodyPr/>
          <a:lstStyle/>
          <a:p>
            <a:r>
              <a:rPr lang="en-US" altLang="zh-CN" dirty="0"/>
              <a:t>Outlines</a:t>
            </a:r>
            <a:endParaRPr lang="de-DE" altLang="de-DE" dirty="0"/>
          </a:p>
        </p:txBody>
      </p:sp>
      <p:sp>
        <p:nvSpPr>
          <p:cNvPr id="4100" name="Rectangle 3"/>
          <p:cNvSpPr>
            <a:spLocks noGrp="1" noChangeArrowheads="1"/>
          </p:cNvSpPr>
          <p:nvPr>
            <p:ph type="body" idx="1"/>
          </p:nvPr>
        </p:nvSpPr>
        <p:spPr>
          <a:xfrm>
            <a:off x="392113" y="1487066"/>
            <a:ext cx="8356600" cy="3094062"/>
          </a:xfrm>
        </p:spPr>
        <p:txBody>
          <a:bodyPr/>
          <a:lstStyle/>
          <a:p>
            <a:pPr marL="0" indent="0">
              <a:buNone/>
            </a:pPr>
            <a:endParaRPr lang="en-US" altLang="zh-CN" dirty="0"/>
          </a:p>
          <a:p>
            <a:r>
              <a:rPr lang="en-US" altLang="zh-CN" dirty="0"/>
              <a:t>Introduction</a:t>
            </a:r>
          </a:p>
          <a:p>
            <a:pPr marL="0" indent="0">
              <a:buNone/>
            </a:pPr>
            <a:endParaRPr lang="en-US" altLang="zh-CN" dirty="0"/>
          </a:p>
          <a:p>
            <a:r>
              <a:rPr lang="en-US" altLang="zh-CN" dirty="0"/>
              <a:t>Modeling</a:t>
            </a:r>
          </a:p>
          <a:p>
            <a:endParaRPr lang="en-US" altLang="zh-CN" dirty="0"/>
          </a:p>
          <a:p>
            <a:r>
              <a:rPr lang="en-US" altLang="zh-CN" dirty="0">
                <a:solidFill>
                  <a:srgbClr val="FF0000"/>
                </a:solidFill>
              </a:rPr>
              <a:t>Result and Discussion</a:t>
            </a:r>
          </a:p>
          <a:p>
            <a:endParaRPr lang="en-US" altLang="zh-CN" dirty="0"/>
          </a:p>
          <a:p>
            <a:r>
              <a:rPr lang="en-US" altLang="zh-CN" dirty="0"/>
              <a:t>Conclusions</a:t>
            </a:r>
          </a:p>
          <a:p>
            <a:pPr marL="0" indent="0">
              <a:buNone/>
            </a:pPr>
            <a:endParaRPr lang="en-US" altLang="de-DE" dirty="0"/>
          </a:p>
        </p:txBody>
      </p:sp>
    </p:spTree>
    <p:extLst>
      <p:ext uri="{BB962C8B-B14F-4D97-AF65-F5344CB8AC3E}">
        <p14:creationId xmlns:p14="http://schemas.microsoft.com/office/powerpoint/2010/main" val="14190524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60D3689-18DF-46B0-A01C-8D29C7D29611}"/>
              </a:ext>
            </a:extLst>
          </p:cNvPr>
          <p:cNvSpPr>
            <a:spLocks noGrp="1"/>
          </p:cNvSpPr>
          <p:nvPr>
            <p:ph type="title"/>
          </p:nvPr>
        </p:nvSpPr>
        <p:spPr/>
        <p:txBody>
          <a:bodyPr/>
          <a:lstStyle/>
          <a:p>
            <a:r>
              <a:rPr lang="en-US" altLang="zh-CN" dirty="0"/>
              <a:t>Result-LES</a:t>
            </a:r>
            <a:endParaRPr lang="zh-CN" altLang="en-US" dirty="0"/>
          </a:p>
        </p:txBody>
      </p:sp>
      <p:sp>
        <p:nvSpPr>
          <p:cNvPr id="12" name="内容占位符 7">
            <a:extLst>
              <a:ext uri="{FF2B5EF4-FFF2-40B4-BE49-F238E27FC236}">
                <a16:creationId xmlns:a16="http://schemas.microsoft.com/office/drawing/2014/main" id="{20C00CA0-6377-45D2-9B37-DBFCB29AA1AB}"/>
              </a:ext>
            </a:extLst>
          </p:cNvPr>
          <p:cNvSpPr txBox="1">
            <a:spLocks/>
          </p:cNvSpPr>
          <p:nvPr/>
        </p:nvSpPr>
        <p:spPr bwMode="auto">
          <a:xfrm>
            <a:off x="354960" y="1133526"/>
            <a:ext cx="8356600" cy="1926983"/>
          </a:xfrm>
          <a:prstGeom prst="rect">
            <a:avLst/>
          </a:prstGeom>
          <a:solidFill>
            <a:srgbClr val="FDFD98">
              <a:alpha val="38000"/>
            </a:srgbClr>
          </a:solidFill>
          <a:ln w="19050">
            <a:solidFill>
              <a:srgbClr val="4F81BD"/>
            </a:solidFill>
          </a:ln>
          <a:extLst/>
        </p:spPr>
        <p:txBody>
          <a:bodyPr vert="horz" wrap="square" lIns="0" tIns="0" rIns="0" bIns="0" numCol="1" anchor="t" anchorCtr="0" compatLnSpc="1">
            <a:prstTxWarp prst="textNoShape">
              <a:avLst/>
            </a:prstTxWarp>
          </a:bodyPr>
          <a:lstStyle>
            <a:lvl1pPr marL="314325" indent="-314325" algn="l" rtl="0" eaLnBrk="1" fontAlgn="base" hangingPunct="1">
              <a:spcBef>
                <a:spcPct val="20000"/>
              </a:spcBef>
              <a:spcAft>
                <a:spcPct val="0"/>
              </a:spcAft>
              <a:buBlip>
                <a:blip r:embed="rId6"/>
              </a:buBlip>
              <a:defRPr sz="2000">
                <a:solidFill>
                  <a:schemeClr val="tx1"/>
                </a:solidFill>
                <a:latin typeface="+mn-lt"/>
                <a:ea typeface="+mn-ea"/>
                <a:cs typeface="+mn-cs"/>
              </a:defRPr>
            </a:lvl1pPr>
            <a:lvl2pPr marL="790575" indent="-314325" algn="l" rtl="0" eaLnBrk="1" fontAlgn="base" hangingPunct="1">
              <a:spcBef>
                <a:spcPct val="20000"/>
              </a:spcBef>
              <a:spcAft>
                <a:spcPct val="0"/>
              </a:spcAft>
              <a:buBlip>
                <a:blip r:embed="rId7"/>
              </a:buBlip>
              <a:defRPr>
                <a:solidFill>
                  <a:schemeClr val="tx1"/>
                </a:solidFill>
                <a:latin typeface="+mn-lt"/>
              </a:defRPr>
            </a:lvl2pPr>
            <a:lvl3pPr marL="1209675" indent="-276225" algn="l" rtl="0" eaLnBrk="1" fontAlgn="base" hangingPunct="1">
              <a:spcBef>
                <a:spcPct val="20000"/>
              </a:spcBef>
              <a:spcAft>
                <a:spcPct val="0"/>
              </a:spcAft>
              <a:buBlip>
                <a:blip r:embed="rId8"/>
              </a:buBlip>
              <a:defRPr sz="1600">
                <a:solidFill>
                  <a:schemeClr val="tx1"/>
                </a:solidFill>
                <a:latin typeface="+mn-lt"/>
              </a:defRPr>
            </a:lvl3pPr>
            <a:lvl4pPr marL="1657350" indent="-276225" algn="l" rtl="0" eaLnBrk="1" fontAlgn="base" hangingPunct="1">
              <a:spcBef>
                <a:spcPct val="20000"/>
              </a:spcBef>
              <a:spcAft>
                <a:spcPct val="0"/>
              </a:spcAft>
              <a:buBlip>
                <a:blip r:embed="rId8"/>
              </a:buBlip>
              <a:defRPr sz="1600">
                <a:solidFill>
                  <a:schemeClr val="tx1"/>
                </a:solidFill>
                <a:latin typeface="+mn-lt"/>
              </a:defRPr>
            </a:lvl4pPr>
            <a:lvl5pPr marL="2095500" indent="-276225" algn="l" rtl="0" eaLnBrk="1" fontAlgn="base" hangingPunct="1">
              <a:spcBef>
                <a:spcPct val="20000"/>
              </a:spcBef>
              <a:spcAft>
                <a:spcPct val="0"/>
              </a:spcAft>
              <a:buBlip>
                <a:blip r:embed="rId8"/>
              </a:buBlip>
              <a:defRPr sz="1600">
                <a:solidFill>
                  <a:schemeClr val="tx1"/>
                </a:solidFill>
                <a:latin typeface="+mn-lt"/>
              </a:defRPr>
            </a:lvl5pPr>
            <a:lvl6pPr marL="2514600" indent="-228600" algn="l" rtl="0" eaLnBrk="1" fontAlgn="base" hangingPunct="1">
              <a:spcBef>
                <a:spcPct val="20000"/>
              </a:spcBef>
              <a:spcAft>
                <a:spcPct val="0"/>
              </a:spcAft>
              <a:buSzPct val="60000"/>
              <a:buBlip>
                <a:blip r:embed="rId9"/>
              </a:buBlip>
              <a:defRPr sz="1400">
                <a:solidFill>
                  <a:schemeClr val="tx1"/>
                </a:solidFill>
                <a:latin typeface="+mn-lt"/>
              </a:defRPr>
            </a:lvl6pPr>
            <a:lvl7pPr marL="2971800" indent="-228600" algn="l" rtl="0" eaLnBrk="1" fontAlgn="base" hangingPunct="1">
              <a:spcBef>
                <a:spcPct val="20000"/>
              </a:spcBef>
              <a:spcAft>
                <a:spcPct val="0"/>
              </a:spcAft>
              <a:buSzPct val="60000"/>
              <a:buBlip>
                <a:blip r:embed="rId9"/>
              </a:buBlip>
              <a:defRPr sz="1400">
                <a:solidFill>
                  <a:schemeClr val="tx1"/>
                </a:solidFill>
                <a:latin typeface="+mn-lt"/>
              </a:defRPr>
            </a:lvl7pPr>
            <a:lvl8pPr marL="3429000" indent="-228600" algn="l" rtl="0" eaLnBrk="1" fontAlgn="base" hangingPunct="1">
              <a:spcBef>
                <a:spcPct val="20000"/>
              </a:spcBef>
              <a:spcAft>
                <a:spcPct val="0"/>
              </a:spcAft>
              <a:buSzPct val="60000"/>
              <a:buBlip>
                <a:blip r:embed="rId9"/>
              </a:buBlip>
              <a:defRPr sz="1400">
                <a:solidFill>
                  <a:schemeClr val="tx1"/>
                </a:solidFill>
                <a:latin typeface="+mn-lt"/>
              </a:defRPr>
            </a:lvl8pPr>
            <a:lvl9pPr marL="3886200" indent="-228600" algn="l" rtl="0" eaLnBrk="1" fontAlgn="base" hangingPunct="1">
              <a:spcBef>
                <a:spcPct val="20000"/>
              </a:spcBef>
              <a:spcAft>
                <a:spcPct val="0"/>
              </a:spcAft>
              <a:buSzPct val="60000"/>
              <a:buBlip>
                <a:blip r:embed="rId9"/>
              </a:buBlip>
              <a:defRPr sz="1400">
                <a:solidFill>
                  <a:schemeClr val="tx1"/>
                </a:solidFill>
                <a:latin typeface="+mn-lt"/>
              </a:defRPr>
            </a:lvl9pPr>
          </a:lstStyle>
          <a:p>
            <a:r>
              <a:rPr lang="en-GB" altLang="zh-CN" dirty="0"/>
              <a:t>with Fr number of 268 in this case, hydrogen is mainly dominated by momentum at beginning.</a:t>
            </a:r>
          </a:p>
          <a:p>
            <a:r>
              <a:rPr lang="en-GB" altLang="zh-CN" dirty="0"/>
              <a:t>At the beginning, the flow near the inlet is a steady axisymmetric laminar flow, then the development of the instability generated at the shear layer, leads to interaction between injected hydrogen and the surrounding air.</a:t>
            </a:r>
            <a:endParaRPr lang="zh-CN" altLang="en-US" kern="0" dirty="0"/>
          </a:p>
        </p:txBody>
      </p:sp>
      <p:sp>
        <p:nvSpPr>
          <p:cNvPr id="10" name="Rectangle 4">
            <a:extLst>
              <a:ext uri="{FF2B5EF4-FFF2-40B4-BE49-F238E27FC236}">
                <a16:creationId xmlns:a16="http://schemas.microsoft.com/office/drawing/2014/main" id="{8E458C0E-0A84-4796-81B2-51CB4F36982F}"/>
              </a:ext>
            </a:extLst>
          </p:cNvPr>
          <p:cNvSpPr>
            <a:spLocks noChangeArrowheads="1"/>
          </p:cNvSpPr>
          <p:nvPr/>
        </p:nvSpPr>
        <p:spPr bwMode="auto">
          <a:xfrm>
            <a:off x="6096704" y="298322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6" name="Rectangle 8">
            <a:extLst>
              <a:ext uri="{FF2B5EF4-FFF2-40B4-BE49-F238E27FC236}">
                <a16:creationId xmlns:a16="http://schemas.microsoft.com/office/drawing/2014/main" id="{621F175E-6FCB-47F6-BF87-1FDED3AAA8F2}"/>
              </a:ext>
            </a:extLst>
          </p:cNvPr>
          <p:cNvSpPr>
            <a:spLocks noChangeArrowheads="1"/>
          </p:cNvSpPr>
          <p:nvPr/>
        </p:nvSpPr>
        <p:spPr bwMode="auto">
          <a:xfrm>
            <a:off x="2660010" y="364502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9" name="矩形 18">
            <a:extLst>
              <a:ext uri="{FF2B5EF4-FFF2-40B4-BE49-F238E27FC236}">
                <a16:creationId xmlns:a16="http://schemas.microsoft.com/office/drawing/2014/main" id="{3CFDBB19-0115-4926-A903-E5E82E4522E7}"/>
              </a:ext>
            </a:extLst>
          </p:cNvPr>
          <p:cNvSpPr/>
          <p:nvPr/>
        </p:nvSpPr>
        <p:spPr>
          <a:xfrm>
            <a:off x="335633" y="5878191"/>
            <a:ext cx="3660303" cy="646331"/>
          </a:xfrm>
          <a:prstGeom prst="rect">
            <a:avLst/>
          </a:prstGeom>
        </p:spPr>
        <p:txBody>
          <a:bodyPr wrap="square">
            <a:spAutoFit/>
          </a:bodyPr>
          <a:lstStyle/>
          <a:p>
            <a:r>
              <a:rPr lang="zh-CN" altLang="zh-CN" dirty="0">
                <a:ea typeface="Times New Roman" panose="02020603050405020304" pitchFamily="18" charset="0"/>
              </a:rPr>
              <a:t> </a:t>
            </a:r>
            <a:r>
              <a:rPr lang="en-US" altLang="zh-CN" dirty="0">
                <a:ea typeface="Times New Roman" panose="02020603050405020304" pitchFamily="18" charset="0"/>
              </a:rPr>
              <a:t>Instantaneous Vector colored in </a:t>
            </a:r>
            <a:r>
              <a:rPr lang="en-US" altLang="zh-CN" dirty="0" err="1">
                <a:ea typeface="Times New Roman" panose="02020603050405020304" pitchFamily="18" charset="0"/>
              </a:rPr>
              <a:t>Vmag</a:t>
            </a:r>
            <a:r>
              <a:rPr lang="en-US" altLang="zh-CN" dirty="0">
                <a:ea typeface="Times New Roman" panose="02020603050405020304" pitchFamily="18" charset="0"/>
              </a:rPr>
              <a:t> in Z/D 0-40.</a:t>
            </a:r>
            <a:endParaRPr lang="zh-CN" altLang="en-US" dirty="0"/>
          </a:p>
        </p:txBody>
      </p:sp>
      <p:pic>
        <p:nvPicPr>
          <p:cNvPr id="22" name="内容占位符 4">
            <a:extLst>
              <a:ext uri="{FF2B5EF4-FFF2-40B4-BE49-F238E27FC236}">
                <a16:creationId xmlns:a16="http://schemas.microsoft.com/office/drawing/2014/main" id="{1B42B04A-C79C-430F-9D7C-EE69472199ED}"/>
              </a:ext>
            </a:extLst>
          </p:cNvPr>
          <p:cNvPicPr>
            <a:picLocks noChangeAspect="1"/>
          </p:cNvPicPr>
          <p:nvPr/>
        </p:nvPicPr>
        <p:blipFill rotWithShape="1">
          <a:blip r:embed="rId10">
            <a:extLst>
              <a:ext uri="{28A0092B-C50C-407E-A947-70E740481C1C}">
                <a14:useLocalDpi xmlns:a14="http://schemas.microsoft.com/office/drawing/2010/main" val="0"/>
              </a:ext>
            </a:extLst>
          </a:blip>
          <a:srcRect t="60981" r="14759" b="8971"/>
          <a:stretch/>
        </p:blipFill>
        <p:spPr bwMode="auto">
          <a:xfrm>
            <a:off x="6374011" y="3218015"/>
            <a:ext cx="1864419"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图片 8">
            <a:extLst>
              <a:ext uri="{FF2B5EF4-FFF2-40B4-BE49-F238E27FC236}">
                <a16:creationId xmlns:a16="http://schemas.microsoft.com/office/drawing/2014/main" id="{E8667FA3-1AA3-4179-AC01-A8CCD948E20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995936" y="3191502"/>
            <a:ext cx="2378075"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矩形 23">
            <a:extLst>
              <a:ext uri="{FF2B5EF4-FFF2-40B4-BE49-F238E27FC236}">
                <a16:creationId xmlns:a16="http://schemas.microsoft.com/office/drawing/2014/main" id="{F5AE14FA-C97E-4C9C-B18A-506904016D38}"/>
              </a:ext>
            </a:extLst>
          </p:cNvPr>
          <p:cNvSpPr/>
          <p:nvPr/>
        </p:nvSpPr>
        <p:spPr>
          <a:xfrm>
            <a:off x="4235482" y="5930132"/>
            <a:ext cx="1708125" cy="369332"/>
          </a:xfrm>
          <a:prstGeom prst="rect">
            <a:avLst/>
          </a:prstGeom>
        </p:spPr>
        <p:txBody>
          <a:bodyPr wrap="square">
            <a:spAutoFit/>
          </a:bodyPr>
          <a:lstStyle/>
          <a:p>
            <a:r>
              <a:rPr lang="zh-CN" altLang="zh-CN" dirty="0">
                <a:ea typeface="Times New Roman" panose="02020603050405020304" pitchFamily="18" charset="0"/>
              </a:rPr>
              <a:t> </a:t>
            </a:r>
            <a:r>
              <a:rPr lang="en-US" altLang="zh-CN" dirty="0">
                <a:ea typeface="Times New Roman" panose="02020603050405020304" pitchFamily="18" charset="0"/>
              </a:rPr>
              <a:t>Instantaneous</a:t>
            </a:r>
            <a:endParaRPr lang="zh-CN" altLang="en-US" dirty="0"/>
          </a:p>
        </p:txBody>
      </p:sp>
      <p:sp>
        <p:nvSpPr>
          <p:cNvPr id="25" name="矩形 24">
            <a:extLst>
              <a:ext uri="{FF2B5EF4-FFF2-40B4-BE49-F238E27FC236}">
                <a16:creationId xmlns:a16="http://schemas.microsoft.com/office/drawing/2014/main" id="{D35AEAED-20A1-406D-B510-98C23402AE1F}"/>
              </a:ext>
            </a:extLst>
          </p:cNvPr>
          <p:cNvSpPr/>
          <p:nvPr/>
        </p:nvSpPr>
        <p:spPr>
          <a:xfrm>
            <a:off x="6613557" y="5906197"/>
            <a:ext cx="1947672" cy="369332"/>
          </a:xfrm>
          <a:prstGeom prst="rect">
            <a:avLst/>
          </a:prstGeom>
        </p:spPr>
        <p:txBody>
          <a:bodyPr wrap="square">
            <a:spAutoFit/>
          </a:bodyPr>
          <a:lstStyle/>
          <a:p>
            <a:r>
              <a:rPr lang="zh-CN" altLang="zh-CN" dirty="0">
                <a:ea typeface="Times New Roman" panose="02020603050405020304" pitchFamily="18" charset="0"/>
              </a:rPr>
              <a:t> </a:t>
            </a:r>
            <a:r>
              <a:rPr lang="en-US" altLang="zh-CN" dirty="0">
                <a:ea typeface="Times New Roman" panose="02020603050405020304" pitchFamily="18" charset="0"/>
              </a:rPr>
              <a:t>Time-averaged</a:t>
            </a:r>
            <a:endParaRPr lang="zh-CN" altLang="en-US" dirty="0"/>
          </a:p>
        </p:txBody>
      </p:sp>
      <p:sp>
        <p:nvSpPr>
          <p:cNvPr id="26" name="箭头: 右 25">
            <a:extLst>
              <a:ext uri="{FF2B5EF4-FFF2-40B4-BE49-F238E27FC236}">
                <a16:creationId xmlns:a16="http://schemas.microsoft.com/office/drawing/2014/main" id="{2EE1A89A-3AAF-4FA3-9453-E48426A048AC}"/>
              </a:ext>
            </a:extLst>
          </p:cNvPr>
          <p:cNvSpPr/>
          <p:nvPr/>
        </p:nvSpPr>
        <p:spPr>
          <a:xfrm>
            <a:off x="6209670" y="3424119"/>
            <a:ext cx="384869"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箭头: 右 26">
            <a:extLst>
              <a:ext uri="{FF2B5EF4-FFF2-40B4-BE49-F238E27FC236}">
                <a16:creationId xmlns:a16="http://schemas.microsoft.com/office/drawing/2014/main" id="{EF98197C-0FD4-468B-9A4C-E3117D649D5F}"/>
              </a:ext>
            </a:extLst>
          </p:cNvPr>
          <p:cNvSpPr/>
          <p:nvPr/>
        </p:nvSpPr>
        <p:spPr>
          <a:xfrm>
            <a:off x="6214817" y="3842390"/>
            <a:ext cx="379722"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a:extLst>
              <a:ext uri="{FF2B5EF4-FFF2-40B4-BE49-F238E27FC236}">
                <a16:creationId xmlns:a16="http://schemas.microsoft.com/office/drawing/2014/main" id="{5B1E76BD-5318-4DB6-98AA-4570116F9341}"/>
              </a:ext>
            </a:extLst>
          </p:cNvPr>
          <p:cNvSpPr/>
          <p:nvPr/>
        </p:nvSpPr>
        <p:spPr>
          <a:xfrm>
            <a:off x="4180909" y="6201356"/>
            <a:ext cx="4057521" cy="369332"/>
          </a:xfrm>
          <a:prstGeom prst="rect">
            <a:avLst/>
          </a:prstGeom>
        </p:spPr>
        <p:txBody>
          <a:bodyPr wrap="none">
            <a:spAutoFit/>
          </a:bodyPr>
          <a:lstStyle/>
          <a:p>
            <a:r>
              <a:rPr lang="en-US" altLang="zh-CN" dirty="0">
                <a:ea typeface="Times New Roman" panose="02020603050405020304" pitchFamily="18" charset="0"/>
              </a:rPr>
              <a:t>mole fraction of hydrogen in Z/D 0-40.</a:t>
            </a:r>
            <a:endParaRPr lang="zh-CN" altLang="en-US" dirty="0"/>
          </a:p>
        </p:txBody>
      </p:sp>
      <p:pic>
        <p:nvPicPr>
          <p:cNvPr id="20" name="图片 19">
            <a:extLst>
              <a:ext uri="{FF2B5EF4-FFF2-40B4-BE49-F238E27FC236}">
                <a16:creationId xmlns:a16="http://schemas.microsoft.com/office/drawing/2014/main" id="{E200CC13-1DA4-4DFB-986F-B597CAB5BAB8}"/>
              </a:ext>
            </a:extLst>
          </p:cNvPr>
          <p:cNvPicPr>
            <a:picLocks noChangeAspect="1"/>
          </p:cNvPicPr>
          <p:nvPr/>
        </p:nvPicPr>
        <p:blipFill>
          <a:blip r:embed="rId12"/>
          <a:stretch>
            <a:fillRect/>
          </a:stretch>
        </p:blipFill>
        <p:spPr>
          <a:xfrm>
            <a:off x="738020" y="3179196"/>
            <a:ext cx="2343150" cy="2681288"/>
          </a:xfrm>
          <a:prstGeom prst="rect">
            <a:avLst/>
          </a:prstGeom>
        </p:spPr>
      </p:pic>
    </p:spTree>
    <p:controls>
      <mc:AlternateContent xmlns:mc="http://schemas.openxmlformats.org/markup-compatibility/2006">
        <mc:Choice xmlns:v="urn:schemas-microsoft-com:vml" Requires="v">
          <p:control spid="7205" name="ShockwaveFlash1" r:id="rId2" imgW="3216240" imgH="2844720"/>
        </mc:Choice>
        <mc:Fallback>
          <p:control name="ShockwaveFlash1" r:id="rId2" imgW="3216240" imgH="2844720">
            <p:pic>
              <p:nvPicPr>
                <p:cNvPr id="3" name="ShockwaveFlash1">
                  <a:extLst>
                    <a:ext uri="{FF2B5EF4-FFF2-40B4-BE49-F238E27FC236}">
                      <a16:creationId xmlns:a16="http://schemas.microsoft.com/office/drawing/2014/main" id="{2215BF24-D6A6-4F6A-97FA-36841838E09A}"/>
                    </a:ext>
                  </a:extLst>
                </p:cNvPr>
                <p:cNvPicPr>
                  <a:picLocks noChangeAspect="1"/>
                </p:cNvPicPr>
                <p:nvPr>
                  <p:custDataLst>
                    <p:tags r:id="rId3"/>
                  </p:custDataLst>
                </p:nvPr>
              </p:nvPicPr>
              <p:blipFill>
                <a:blip r:embed="rId13"/>
                <a:stretch>
                  <a:fillRect/>
                </a:stretch>
              </p:blipFill>
              <p:spPr>
                <a:xfrm>
                  <a:off x="2993940" y="3167095"/>
                  <a:ext cx="3215729" cy="2845040"/>
                </a:xfrm>
                <a:prstGeom prst="rect">
                  <a:avLst/>
                </a:prstGeom>
              </p:spPr>
            </p:pic>
          </p:control>
        </mc:Fallback>
      </mc:AlternateContent>
    </p:controls>
    <p:extLst>
      <p:ext uri="{BB962C8B-B14F-4D97-AF65-F5344CB8AC3E}">
        <p14:creationId xmlns:p14="http://schemas.microsoft.com/office/powerpoint/2010/main" val="3362576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16B3A6E-0C88-4945-A948-6FCD4DB3B9CC}"/>
              </a:ext>
            </a:extLst>
          </p:cNvPr>
          <p:cNvSpPr>
            <a:spLocks noGrp="1"/>
          </p:cNvSpPr>
          <p:nvPr>
            <p:ph type="title"/>
          </p:nvPr>
        </p:nvSpPr>
        <p:spPr/>
        <p:txBody>
          <a:bodyPr/>
          <a:lstStyle/>
          <a:p>
            <a:r>
              <a:rPr lang="en-US" altLang="zh-CN" dirty="0"/>
              <a:t>Result-LES</a:t>
            </a:r>
            <a:endParaRPr lang="zh-CN" altLang="en-US" dirty="0"/>
          </a:p>
        </p:txBody>
      </p:sp>
      <p:sp>
        <p:nvSpPr>
          <p:cNvPr id="3" name="内容占位符 2">
            <a:extLst>
              <a:ext uri="{FF2B5EF4-FFF2-40B4-BE49-F238E27FC236}">
                <a16:creationId xmlns:a16="http://schemas.microsoft.com/office/drawing/2014/main" id="{42C6BA34-E9C2-4B4B-A564-39287407E6E5}"/>
              </a:ext>
            </a:extLst>
          </p:cNvPr>
          <p:cNvSpPr>
            <a:spLocks noGrp="1"/>
          </p:cNvSpPr>
          <p:nvPr>
            <p:ph idx="1"/>
          </p:nvPr>
        </p:nvSpPr>
        <p:spPr>
          <a:xfrm>
            <a:off x="390525" y="1185170"/>
            <a:ext cx="7809156" cy="1667766"/>
          </a:xfrm>
          <a:solidFill>
            <a:srgbClr val="FDFD98">
              <a:alpha val="38000"/>
            </a:srgbClr>
          </a:solidFill>
          <a:ln w="19050">
            <a:solidFill>
              <a:srgbClr val="4F81BD"/>
            </a:solidFill>
          </a:ln>
        </p:spPr>
        <p:txBody>
          <a:bodyPr vert="horz" wrap="square" lIns="0" tIns="0" rIns="0" bIns="0" numCol="1" anchor="t" anchorCtr="0" compatLnSpc="1">
            <a:prstTxWarp prst="textNoShape">
              <a:avLst/>
            </a:prstTxWarp>
          </a:bodyPr>
          <a:lstStyle/>
          <a:p>
            <a:r>
              <a:rPr lang="en-GB" altLang="zh-CN" kern="1200" dirty="0"/>
              <a:t>z-direction velocity and hydrogen mole fraction along centreline consist with experiment data.  </a:t>
            </a:r>
          </a:p>
          <a:p>
            <a:r>
              <a:rPr lang="en-GB" altLang="zh-CN" kern="1200" dirty="0"/>
              <a:t> LES calculation confirms the conclusion from previous research: In momentum dominated region, for both velocity and fraction, the decay rate follows a 1/z dependence. </a:t>
            </a:r>
            <a:endParaRPr lang="zh-CN" altLang="en-US" kern="1200" dirty="0"/>
          </a:p>
        </p:txBody>
      </p:sp>
      <p:graphicFrame>
        <p:nvGraphicFramePr>
          <p:cNvPr id="11" name="对象 10">
            <a:extLst>
              <a:ext uri="{FF2B5EF4-FFF2-40B4-BE49-F238E27FC236}">
                <a16:creationId xmlns:a16="http://schemas.microsoft.com/office/drawing/2014/main" id="{9013762F-B1B4-4C0C-87ED-69C9926644A3}"/>
              </a:ext>
            </a:extLst>
          </p:cNvPr>
          <p:cNvGraphicFramePr>
            <a:graphicFrameLocks noChangeAspect="1"/>
          </p:cNvGraphicFramePr>
          <p:nvPr>
            <p:extLst>
              <p:ext uri="{D42A27DB-BD31-4B8C-83A1-F6EECF244321}">
                <p14:modId xmlns:p14="http://schemas.microsoft.com/office/powerpoint/2010/main" val="2528222923"/>
              </p:ext>
            </p:extLst>
          </p:nvPr>
        </p:nvGraphicFramePr>
        <p:xfrm>
          <a:off x="4389763" y="2959831"/>
          <a:ext cx="3259952" cy="2532826"/>
        </p:xfrm>
        <a:graphic>
          <a:graphicData uri="http://schemas.openxmlformats.org/presentationml/2006/ole">
            <mc:AlternateContent xmlns:mc="http://schemas.openxmlformats.org/markup-compatibility/2006">
              <mc:Choice xmlns:v="urn:schemas-microsoft-com:vml" Requires="v">
                <p:oleObj spid="_x0000_s3155" name="Graph" r:id="rId4" imgW="4276416" imgH="3022355" progId="Origin50.Graph">
                  <p:embed/>
                </p:oleObj>
              </mc:Choice>
              <mc:Fallback>
                <p:oleObj name="Graph" r:id="rId4" imgW="4276416" imgH="3022355" progId="Origin50.Graph">
                  <p:embed/>
                  <p:pic>
                    <p:nvPicPr>
                      <p:cNvPr id="13" name="对象 12">
                        <a:extLst>
                          <a:ext uri="{FF2B5EF4-FFF2-40B4-BE49-F238E27FC236}">
                            <a16:creationId xmlns:a16="http://schemas.microsoft.com/office/drawing/2014/main" id="{D5343518-6663-4681-8DB1-D4CCDBA8BC9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4936" t="7458" r="14136" b="3696"/>
                      <a:stretch>
                        <a:fillRect/>
                      </a:stretch>
                    </p:blipFill>
                    <p:spPr bwMode="auto">
                      <a:xfrm>
                        <a:off x="4389763" y="2959831"/>
                        <a:ext cx="3259952" cy="2532826"/>
                      </a:xfrm>
                      <a:prstGeom prst="rect">
                        <a:avLst/>
                      </a:prstGeom>
                      <a:noFill/>
                    </p:spPr>
                  </p:pic>
                </p:oleObj>
              </mc:Fallback>
            </mc:AlternateContent>
          </a:graphicData>
        </a:graphic>
      </p:graphicFrame>
      <p:sp>
        <p:nvSpPr>
          <p:cNvPr id="12" name="矩形 11">
            <a:extLst>
              <a:ext uri="{FF2B5EF4-FFF2-40B4-BE49-F238E27FC236}">
                <a16:creationId xmlns:a16="http://schemas.microsoft.com/office/drawing/2014/main" id="{FF5A59B5-73C9-4A0F-BABC-0A40E0971409}"/>
              </a:ext>
            </a:extLst>
          </p:cNvPr>
          <p:cNvSpPr/>
          <p:nvPr/>
        </p:nvSpPr>
        <p:spPr>
          <a:xfrm>
            <a:off x="4368185" y="5472565"/>
            <a:ext cx="3659976" cy="369332"/>
          </a:xfrm>
          <a:prstGeom prst="rect">
            <a:avLst/>
          </a:prstGeom>
        </p:spPr>
        <p:txBody>
          <a:bodyPr wrap="none">
            <a:spAutoFit/>
          </a:bodyPr>
          <a:lstStyle/>
          <a:p>
            <a:r>
              <a:rPr lang="en-GB" altLang="zh-CN" dirty="0">
                <a:latin typeface="Times New Roman" panose="02020603050405020304" pitchFamily="18" charset="0"/>
                <a:ea typeface="等线" panose="02010600030101010101" pitchFamily="2" charset="-122"/>
              </a:rPr>
              <a:t>1/</a:t>
            </a:r>
            <a:r>
              <a:rPr lang="en-GB" altLang="zh-CN" i="1" dirty="0">
                <a:latin typeface="Times New Roman" panose="02020603050405020304" pitchFamily="18" charset="0"/>
                <a:ea typeface="等线" panose="02010600030101010101" pitchFamily="2" charset="-122"/>
              </a:rPr>
              <a:t>vf</a:t>
            </a:r>
            <a:r>
              <a:rPr lang="en-GB" altLang="zh-CN" i="1" baseline="-25000" dirty="0">
                <a:latin typeface="Times New Roman" panose="02020603050405020304" pitchFamily="18" charset="0"/>
                <a:ea typeface="等线" panose="02010600030101010101" pitchFamily="2" charset="-122"/>
              </a:rPr>
              <a:t>h2</a:t>
            </a:r>
            <a:r>
              <a:rPr lang="en-GB" altLang="zh-CN" dirty="0">
                <a:latin typeface="Times New Roman" panose="02020603050405020304" pitchFamily="18" charset="0"/>
                <a:ea typeface="等线" panose="02010600030101010101" pitchFamily="2" charset="-122"/>
              </a:rPr>
              <a:t> along centreline- time averaged</a:t>
            </a:r>
            <a:endParaRPr lang="zh-CN" altLang="en-US" dirty="0"/>
          </a:p>
        </p:txBody>
      </p:sp>
      <p:graphicFrame>
        <p:nvGraphicFramePr>
          <p:cNvPr id="16" name="对象 15">
            <a:extLst>
              <a:ext uri="{FF2B5EF4-FFF2-40B4-BE49-F238E27FC236}">
                <a16:creationId xmlns:a16="http://schemas.microsoft.com/office/drawing/2014/main" id="{EF4EABBF-5D8F-4F6A-9DC7-817B482FCA03}"/>
              </a:ext>
            </a:extLst>
          </p:cNvPr>
          <p:cNvGraphicFramePr>
            <a:graphicFrameLocks noChangeAspect="1"/>
          </p:cNvGraphicFramePr>
          <p:nvPr>
            <p:extLst>
              <p:ext uri="{D42A27DB-BD31-4B8C-83A1-F6EECF244321}">
                <p14:modId xmlns:p14="http://schemas.microsoft.com/office/powerpoint/2010/main" val="3114858311"/>
              </p:ext>
            </p:extLst>
          </p:nvPr>
        </p:nvGraphicFramePr>
        <p:xfrm>
          <a:off x="271339" y="2959831"/>
          <a:ext cx="3341305" cy="2517911"/>
        </p:xfrm>
        <a:graphic>
          <a:graphicData uri="http://schemas.openxmlformats.org/presentationml/2006/ole">
            <mc:AlternateContent xmlns:mc="http://schemas.openxmlformats.org/markup-compatibility/2006">
              <mc:Choice xmlns:v="urn:schemas-microsoft-com:vml" Requires="v">
                <p:oleObj spid="_x0000_s3156" name="Graph" r:id="rId6" imgW="4154725" imgH="2901696" progId="Origin50.Graph">
                  <p:embed/>
                </p:oleObj>
              </mc:Choice>
              <mc:Fallback>
                <p:oleObj name="Graph" r:id="rId6" imgW="4154725" imgH="2901696" progId="Origin50.Graph">
                  <p:embed/>
                  <p:pic>
                    <p:nvPicPr>
                      <p:cNvPr id="17" name="对象 16">
                        <a:extLst>
                          <a:ext uri="{FF2B5EF4-FFF2-40B4-BE49-F238E27FC236}">
                            <a16:creationId xmlns:a16="http://schemas.microsoft.com/office/drawing/2014/main" id="{91E6AFE2-BB44-4C35-889C-0F8B192E78D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4015" t="8752" r="13994" b="2451"/>
                      <a:stretch>
                        <a:fillRect/>
                      </a:stretch>
                    </p:blipFill>
                    <p:spPr bwMode="auto">
                      <a:xfrm>
                        <a:off x="271339" y="2959831"/>
                        <a:ext cx="3341305" cy="2517911"/>
                      </a:xfrm>
                      <a:prstGeom prst="rect">
                        <a:avLst/>
                      </a:prstGeom>
                      <a:noFill/>
                    </p:spPr>
                  </p:pic>
                </p:oleObj>
              </mc:Fallback>
            </mc:AlternateContent>
          </a:graphicData>
        </a:graphic>
      </p:graphicFrame>
      <p:sp>
        <p:nvSpPr>
          <p:cNvPr id="17" name="矩形 16">
            <a:extLst>
              <a:ext uri="{FF2B5EF4-FFF2-40B4-BE49-F238E27FC236}">
                <a16:creationId xmlns:a16="http://schemas.microsoft.com/office/drawing/2014/main" id="{77E49CC2-08E9-48E9-9632-A6F25600AFF2}"/>
              </a:ext>
            </a:extLst>
          </p:cNvPr>
          <p:cNvSpPr/>
          <p:nvPr/>
        </p:nvSpPr>
        <p:spPr>
          <a:xfrm>
            <a:off x="271339" y="5477742"/>
            <a:ext cx="4096846" cy="646331"/>
          </a:xfrm>
          <a:prstGeom prst="rect">
            <a:avLst/>
          </a:prstGeom>
        </p:spPr>
        <p:txBody>
          <a:bodyPr wrap="square">
            <a:spAutoFit/>
          </a:bodyPr>
          <a:lstStyle/>
          <a:p>
            <a:pPr algn="ctr"/>
            <a:r>
              <a:rPr lang="en-GB" altLang="zh-CN" dirty="0">
                <a:latin typeface="Times New Roman" panose="02020603050405020304" pitchFamily="18" charset="0"/>
                <a:ea typeface="等线" panose="02010600030101010101" pitchFamily="2" charset="-122"/>
              </a:rPr>
              <a:t>z-direction velocity along </a:t>
            </a:r>
            <a:r>
              <a:rPr lang="en-GB" altLang="zh-CN" dirty="0" err="1">
                <a:latin typeface="Times New Roman" panose="02020603050405020304" pitchFamily="18" charset="0"/>
                <a:ea typeface="等线" panose="02010600030101010101" pitchFamily="2" charset="-122"/>
              </a:rPr>
              <a:t>centerline</a:t>
            </a:r>
            <a:r>
              <a:rPr lang="en-GB" altLang="zh-CN" dirty="0">
                <a:latin typeface="Times New Roman" panose="02020603050405020304" pitchFamily="18" charset="0"/>
                <a:ea typeface="等线" panose="02010600030101010101" pitchFamily="2" charset="-122"/>
              </a:rPr>
              <a:t> -time averaged</a:t>
            </a:r>
            <a:endParaRPr lang="zh-CN" altLang="en-US" dirty="0"/>
          </a:p>
        </p:txBody>
      </p:sp>
    </p:spTree>
    <p:extLst>
      <p:ext uri="{BB962C8B-B14F-4D97-AF65-F5344CB8AC3E}">
        <p14:creationId xmlns:p14="http://schemas.microsoft.com/office/powerpoint/2010/main" val="15023719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F3716D3-A088-420C-B343-F04B1FFB4994}"/>
              </a:ext>
            </a:extLst>
          </p:cNvPr>
          <p:cNvSpPr>
            <a:spLocks noGrp="1"/>
          </p:cNvSpPr>
          <p:nvPr>
            <p:ph type="title"/>
          </p:nvPr>
        </p:nvSpPr>
        <p:spPr/>
        <p:txBody>
          <a:bodyPr/>
          <a:lstStyle/>
          <a:p>
            <a:r>
              <a:rPr lang="en-US" altLang="zh-CN" dirty="0"/>
              <a:t>Result-LES</a:t>
            </a:r>
            <a:endParaRPr lang="zh-CN" altLang="en-US" dirty="0"/>
          </a:p>
        </p:txBody>
      </p:sp>
      <p:graphicFrame>
        <p:nvGraphicFramePr>
          <p:cNvPr id="4" name="对象 3">
            <a:extLst>
              <a:ext uri="{FF2B5EF4-FFF2-40B4-BE49-F238E27FC236}">
                <a16:creationId xmlns:a16="http://schemas.microsoft.com/office/drawing/2014/main" id="{5C6794F1-9331-4A92-9AA4-FAC4670D9C8A}"/>
              </a:ext>
            </a:extLst>
          </p:cNvPr>
          <p:cNvGraphicFramePr>
            <a:graphicFrameLocks noChangeAspect="1"/>
          </p:cNvGraphicFramePr>
          <p:nvPr>
            <p:extLst>
              <p:ext uri="{D42A27DB-BD31-4B8C-83A1-F6EECF244321}">
                <p14:modId xmlns:p14="http://schemas.microsoft.com/office/powerpoint/2010/main" val="3116274448"/>
              </p:ext>
            </p:extLst>
          </p:nvPr>
        </p:nvGraphicFramePr>
        <p:xfrm>
          <a:off x="2411760" y="3358653"/>
          <a:ext cx="3871129" cy="2871301"/>
        </p:xfrm>
        <a:graphic>
          <a:graphicData uri="http://schemas.openxmlformats.org/presentationml/2006/ole">
            <mc:AlternateContent xmlns:mc="http://schemas.openxmlformats.org/markup-compatibility/2006">
              <mc:Choice xmlns:v="urn:schemas-microsoft-com:vml" Requires="v">
                <p:oleObj spid="_x0000_s4136" name="Graph" r:id="rId4" imgW="4153462" imgH="2901696" progId="Origin50.Graph">
                  <p:embed/>
                </p:oleObj>
              </mc:Choice>
              <mc:Fallback>
                <p:oleObj name="Graph" r:id="rId4" imgW="4153462" imgH="2901696" progId="Origin50.Graph">
                  <p:embed/>
                  <p:pic>
                    <p:nvPicPr>
                      <p:cNvPr id="14" name="对象 13">
                        <a:extLst>
                          <a:ext uri="{FF2B5EF4-FFF2-40B4-BE49-F238E27FC236}">
                            <a16:creationId xmlns:a16="http://schemas.microsoft.com/office/drawing/2014/main" id="{0046CD2F-3111-499E-88BB-1DC26871320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11760" y="3358653"/>
                        <a:ext cx="3871129" cy="2871301"/>
                      </a:xfrm>
                      <a:prstGeom prst="rect">
                        <a:avLst/>
                      </a:prstGeom>
                      <a:noFill/>
                    </p:spPr>
                  </p:pic>
                </p:oleObj>
              </mc:Fallback>
            </mc:AlternateContent>
          </a:graphicData>
        </a:graphic>
      </p:graphicFrame>
      <p:sp>
        <p:nvSpPr>
          <p:cNvPr id="5" name="矩形 4">
            <a:extLst>
              <a:ext uri="{FF2B5EF4-FFF2-40B4-BE49-F238E27FC236}">
                <a16:creationId xmlns:a16="http://schemas.microsoft.com/office/drawing/2014/main" id="{DF276227-F6B8-4310-B05E-9766AF1B0A1F}"/>
              </a:ext>
            </a:extLst>
          </p:cNvPr>
          <p:cNvSpPr/>
          <p:nvPr/>
        </p:nvSpPr>
        <p:spPr>
          <a:xfrm>
            <a:off x="2244604" y="6156012"/>
            <a:ext cx="4038285" cy="369332"/>
          </a:xfrm>
          <a:prstGeom prst="rect">
            <a:avLst/>
          </a:prstGeom>
        </p:spPr>
        <p:txBody>
          <a:bodyPr wrap="none">
            <a:spAutoFit/>
          </a:bodyPr>
          <a:lstStyle/>
          <a:p>
            <a:r>
              <a:rPr lang="en-GB" altLang="zh-CN" dirty="0">
                <a:latin typeface="Times New Roman" panose="02020603050405020304" pitchFamily="18" charset="0"/>
                <a:ea typeface="等线" panose="02010600030101010101" pitchFamily="2" charset="-122"/>
              </a:rPr>
              <a:t>radius profile of hydrogen -time averaged</a:t>
            </a:r>
            <a:endParaRPr lang="zh-CN" altLang="en-US" dirty="0"/>
          </a:p>
        </p:txBody>
      </p:sp>
      <p:sp>
        <p:nvSpPr>
          <p:cNvPr id="9" name="Rectangle 2">
            <a:extLst>
              <a:ext uri="{FF2B5EF4-FFF2-40B4-BE49-F238E27FC236}">
                <a16:creationId xmlns:a16="http://schemas.microsoft.com/office/drawing/2014/main" id="{8320B69D-80B8-4D6A-84BE-73DC72914247}"/>
              </a:ext>
            </a:extLst>
          </p:cNvPr>
          <p:cNvSpPr>
            <a:spLocks noChangeArrowheads="1"/>
          </p:cNvSpPr>
          <p:nvPr/>
        </p:nvSpPr>
        <p:spPr bwMode="auto">
          <a:xfrm>
            <a:off x="416421" y="1196752"/>
            <a:ext cx="8332292" cy="2149692"/>
          </a:xfrm>
          <a:prstGeom prst="rect">
            <a:avLst/>
          </a:prstGeom>
          <a:solidFill>
            <a:srgbClr val="FDFD98">
              <a:alpha val="38000"/>
            </a:srgbClr>
          </a:solidFill>
          <a:ln w="19050">
            <a:solidFill>
              <a:srgbClr val="4F81BD"/>
            </a:solidFill>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indent="228600"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314325" indent="-314325" eaLnBrk="1" hangingPunct="1">
              <a:spcBef>
                <a:spcPct val="20000"/>
              </a:spcBef>
              <a:buBlip>
                <a:blip r:embed="rId6"/>
              </a:buBlip>
            </a:pPr>
            <a:r>
              <a:rPr lang="en-GB" altLang="zh-CN" sz="2000" dirty="0">
                <a:latin typeface="+mn-lt"/>
              </a:rPr>
              <a:t>Previous research shows that radial profiles of the fraction collapse on to the same curve when plotted against the appropriate similarity variables. </a:t>
            </a:r>
          </a:p>
          <a:p>
            <a:pPr marL="314325" indent="-314325" eaLnBrk="1" hangingPunct="1">
              <a:spcBef>
                <a:spcPct val="20000"/>
              </a:spcBef>
              <a:buBlip>
                <a:blip r:embed="rId6"/>
              </a:buBlip>
            </a:pPr>
            <a:endParaRPr lang="en-GB" altLang="zh-CN" sz="2000" dirty="0">
              <a:latin typeface="+mn-lt"/>
            </a:endParaRPr>
          </a:p>
          <a:p>
            <a:pPr marL="314325" indent="-314325" eaLnBrk="1" hangingPunct="1">
              <a:spcBef>
                <a:spcPct val="20000"/>
              </a:spcBef>
              <a:buBlip>
                <a:blip r:embed="rId6"/>
              </a:buBlip>
            </a:pPr>
            <a:r>
              <a:rPr lang="en-GB" altLang="zh-CN" dirty="0"/>
              <a:t>Where </a:t>
            </a:r>
            <a:r>
              <a:rPr lang="en-GB" altLang="zh-CN" i="1" dirty="0"/>
              <a:t>vf</a:t>
            </a:r>
            <a:r>
              <a:rPr lang="en-GB" altLang="zh-CN" i="1" baseline="-25000" dirty="0"/>
              <a:t>h2</a:t>
            </a:r>
            <a:r>
              <a:rPr lang="en-GB" altLang="zh-CN" i="1" dirty="0"/>
              <a:t>(r)  </a:t>
            </a:r>
            <a:r>
              <a:rPr lang="en-GB" altLang="zh-CN" dirty="0"/>
              <a:t>is local mole fraction of hydrogen;</a:t>
            </a:r>
            <a:r>
              <a:rPr lang="en-GB" altLang="zh-CN" i="1" dirty="0"/>
              <a:t> vf</a:t>
            </a:r>
            <a:r>
              <a:rPr lang="en-GB" altLang="zh-CN" i="1" baseline="-25000" dirty="0"/>
              <a:t>h2cl</a:t>
            </a:r>
            <a:r>
              <a:rPr lang="en-GB" altLang="zh-CN" dirty="0"/>
              <a:t> </a:t>
            </a:r>
            <a:r>
              <a:rPr lang="en-GB" altLang="zh-CN" i="1" dirty="0"/>
              <a:t> </a:t>
            </a:r>
            <a:r>
              <a:rPr lang="en-GB" altLang="zh-CN" dirty="0"/>
              <a:t>is centreline mole fraction of hydrogen; </a:t>
            </a:r>
            <a:r>
              <a:rPr lang="en-GB" altLang="zh-CN" i="1" dirty="0"/>
              <a:t>L</a:t>
            </a:r>
            <a:r>
              <a:rPr lang="en-GB" altLang="zh-CN" i="1" baseline="-25000" dirty="0"/>
              <a:t>1/2</a:t>
            </a:r>
            <a:r>
              <a:rPr lang="en-GB" altLang="zh-CN" i="1" dirty="0"/>
              <a:t> -</a:t>
            </a:r>
            <a:r>
              <a:rPr lang="en-GB" altLang="zh-CN" dirty="0"/>
              <a:t> half radius of hydrogen jet; r – radius.</a:t>
            </a:r>
            <a:endParaRPr lang="en-GB" altLang="zh-CN" sz="2000" dirty="0">
              <a:latin typeface="+mn-lt"/>
            </a:endParaRPr>
          </a:p>
        </p:txBody>
      </p:sp>
      <mc:AlternateContent xmlns:mc="http://schemas.openxmlformats.org/markup-compatibility/2006" xmlns:a14="http://schemas.microsoft.com/office/drawing/2010/main">
        <mc:Choice Requires="a14">
          <p:sp>
            <p:nvSpPr>
              <p:cNvPr id="10" name="矩形 9">
                <a:extLst>
                  <a:ext uri="{FF2B5EF4-FFF2-40B4-BE49-F238E27FC236}">
                    <a16:creationId xmlns:a16="http://schemas.microsoft.com/office/drawing/2014/main" id="{1028F8DE-E574-4689-9C0F-27CBA0488E78}"/>
                  </a:ext>
                </a:extLst>
              </p:cNvPr>
              <p:cNvSpPr/>
              <p:nvPr/>
            </p:nvSpPr>
            <p:spPr>
              <a:xfrm>
                <a:off x="2267744" y="1979665"/>
                <a:ext cx="3549656" cy="461665"/>
              </a:xfrm>
              <a:prstGeom prst="rect">
                <a:avLst/>
              </a:prstGeom>
            </p:spPr>
            <p:txBody>
              <a:bodyPr wrap="square">
                <a:spAutoFit/>
              </a:bodyPr>
              <a:lstStyle/>
              <a:p>
                <a14:m>
                  <m:oMath xmlns:m="http://schemas.openxmlformats.org/officeDocument/2006/math">
                    <m:f>
                      <m:fPr>
                        <m:type m:val="lin"/>
                        <m:ctrlPr>
                          <a:rPr lang="zh-CN" altLang="zh-CN" i="1" baseline="-25000">
                            <a:latin typeface="Cambria Math" panose="02040503050406030204" pitchFamily="18" charset="0"/>
                          </a:rPr>
                        </m:ctrlPr>
                      </m:fPr>
                      <m:num>
                        <m:sSub>
                          <m:sSubPr>
                            <m:ctrlPr>
                              <a:rPr lang="zh-CN" altLang="zh-CN" i="1" baseline="-25000">
                                <a:latin typeface="Cambria Math" panose="02040503050406030204" pitchFamily="18" charset="0"/>
                              </a:rPr>
                            </m:ctrlPr>
                          </m:sSubPr>
                          <m:e>
                            <m:r>
                              <a:rPr lang="en-US" altLang="zh-CN">
                                <a:latin typeface="Cambria Math" panose="02040503050406030204" pitchFamily="18" charset="0"/>
                              </a:rPr>
                              <m:t>𝑣𝑓</m:t>
                            </m:r>
                          </m:e>
                          <m:sub>
                            <m:r>
                              <a:rPr lang="en-US" altLang="zh-CN" baseline="-25000">
                                <a:latin typeface="Cambria Math" panose="02040503050406030204" pitchFamily="18" charset="0"/>
                              </a:rPr>
                              <m:t>h</m:t>
                            </m:r>
                            <m:r>
                              <a:rPr lang="en-US" altLang="zh-CN" baseline="-25000">
                                <a:latin typeface="Cambria Math" panose="02040503050406030204" pitchFamily="18" charset="0"/>
                              </a:rPr>
                              <m:t>2</m:t>
                            </m:r>
                          </m:sub>
                        </m:sSub>
                        <m:d>
                          <m:dPr>
                            <m:ctrlPr>
                              <a:rPr lang="zh-CN" altLang="zh-CN" i="1" baseline="-25000">
                                <a:latin typeface="Cambria Math" panose="02040503050406030204" pitchFamily="18" charset="0"/>
                              </a:rPr>
                            </m:ctrlPr>
                          </m:dPr>
                          <m:e>
                            <m:r>
                              <a:rPr lang="en-US" altLang="zh-CN" baseline="-25000">
                                <a:latin typeface="Cambria Math" panose="02040503050406030204" pitchFamily="18" charset="0"/>
                              </a:rPr>
                              <m:t>𝑟</m:t>
                            </m:r>
                          </m:e>
                        </m:d>
                      </m:num>
                      <m:den>
                        <m:sSub>
                          <m:sSubPr>
                            <m:ctrlPr>
                              <a:rPr lang="zh-CN" altLang="zh-CN" i="1" baseline="-25000">
                                <a:latin typeface="Cambria Math" panose="02040503050406030204" pitchFamily="18" charset="0"/>
                              </a:rPr>
                            </m:ctrlPr>
                          </m:sSubPr>
                          <m:e>
                            <m:r>
                              <a:rPr lang="en-US" altLang="zh-CN">
                                <a:latin typeface="Cambria Math" panose="02040503050406030204" pitchFamily="18" charset="0"/>
                              </a:rPr>
                              <m:t>𝑣𝑓</m:t>
                            </m:r>
                          </m:e>
                          <m:sub>
                            <m:r>
                              <a:rPr lang="en-US" altLang="zh-CN" baseline="-25000">
                                <a:latin typeface="Cambria Math" panose="02040503050406030204" pitchFamily="18" charset="0"/>
                              </a:rPr>
                              <m:t>h</m:t>
                            </m:r>
                            <m:r>
                              <a:rPr lang="en-US" altLang="zh-CN" baseline="-25000">
                                <a:latin typeface="Cambria Math" panose="02040503050406030204" pitchFamily="18" charset="0"/>
                              </a:rPr>
                              <m:t>2</m:t>
                            </m:r>
                            <m:r>
                              <a:rPr lang="en-US" altLang="zh-CN" baseline="-25000">
                                <a:latin typeface="Cambria Math" panose="02040503050406030204" pitchFamily="18" charset="0"/>
                              </a:rPr>
                              <m:t>𝑐𝑙</m:t>
                            </m:r>
                          </m:sub>
                        </m:sSub>
                      </m:den>
                    </m:f>
                    <m:r>
                      <a:rPr lang="en-US" altLang="zh-CN" baseline="-25000">
                        <a:latin typeface="Cambria Math" panose="02040503050406030204" pitchFamily="18" charset="0"/>
                      </a:rPr>
                      <m:t>=</m:t>
                    </m:r>
                    <m:r>
                      <m:rPr>
                        <m:sty m:val="p"/>
                      </m:rPr>
                      <a:rPr lang="en-US" altLang="zh-CN" baseline="-25000">
                        <a:latin typeface="Cambria Math" panose="02040503050406030204" pitchFamily="18" charset="0"/>
                      </a:rPr>
                      <m:t>exp</m:t>
                    </m:r>
                    <m:r>
                      <a:rPr lang="en-US" altLang="zh-CN" baseline="-25000">
                        <a:latin typeface="Cambria Math" panose="02040503050406030204" pitchFamily="18" charset="0"/>
                      </a:rPr>
                      <m:t>⁡[−0.693</m:t>
                    </m:r>
                    <m:sSup>
                      <m:sSupPr>
                        <m:ctrlPr>
                          <a:rPr lang="zh-CN" altLang="zh-CN" i="1" baseline="-25000">
                            <a:latin typeface="Cambria Math" panose="02040503050406030204" pitchFamily="18" charset="0"/>
                          </a:rPr>
                        </m:ctrlPr>
                      </m:sSupPr>
                      <m:e>
                        <m:d>
                          <m:dPr>
                            <m:ctrlPr>
                              <a:rPr lang="zh-CN" altLang="zh-CN" i="1" baseline="-25000">
                                <a:latin typeface="Cambria Math" panose="02040503050406030204" pitchFamily="18" charset="0"/>
                              </a:rPr>
                            </m:ctrlPr>
                          </m:dPr>
                          <m:e>
                            <m:f>
                              <m:fPr>
                                <m:type m:val="lin"/>
                                <m:ctrlPr>
                                  <a:rPr lang="zh-CN" altLang="zh-CN" i="1" baseline="-25000">
                                    <a:latin typeface="Cambria Math" panose="02040503050406030204" pitchFamily="18" charset="0"/>
                                  </a:rPr>
                                </m:ctrlPr>
                              </m:fPr>
                              <m:num>
                                <m:r>
                                  <a:rPr lang="en-US" altLang="zh-CN" baseline="-25000">
                                    <a:latin typeface="Cambria Math" panose="02040503050406030204" pitchFamily="18" charset="0"/>
                                  </a:rPr>
                                  <m:t>𝑟</m:t>
                                </m:r>
                              </m:num>
                              <m:den>
                                <m:sSub>
                                  <m:sSubPr>
                                    <m:ctrlPr>
                                      <a:rPr lang="zh-CN" altLang="zh-CN" i="1" baseline="-25000">
                                        <a:latin typeface="Cambria Math" panose="02040503050406030204" pitchFamily="18" charset="0"/>
                                      </a:rPr>
                                    </m:ctrlPr>
                                  </m:sSubPr>
                                  <m:e>
                                    <m:r>
                                      <a:rPr lang="en-US" altLang="zh-CN" baseline="-25000">
                                        <a:latin typeface="Cambria Math" panose="02040503050406030204" pitchFamily="18" charset="0"/>
                                      </a:rPr>
                                      <m:t>𝐿</m:t>
                                    </m:r>
                                  </m:e>
                                  <m:sub>
                                    <m:f>
                                      <m:fPr>
                                        <m:type m:val="lin"/>
                                        <m:ctrlPr>
                                          <a:rPr lang="zh-CN" altLang="zh-CN" i="1" baseline="-25000">
                                            <a:latin typeface="Cambria Math" panose="02040503050406030204" pitchFamily="18" charset="0"/>
                                          </a:rPr>
                                        </m:ctrlPr>
                                      </m:fPr>
                                      <m:num>
                                        <m:r>
                                          <a:rPr lang="en-US" altLang="zh-CN" baseline="-25000">
                                            <a:latin typeface="Cambria Math" panose="02040503050406030204" pitchFamily="18" charset="0"/>
                                          </a:rPr>
                                          <m:t>1</m:t>
                                        </m:r>
                                      </m:num>
                                      <m:den>
                                        <m:r>
                                          <a:rPr lang="en-US" altLang="zh-CN" baseline="-25000">
                                            <a:latin typeface="Cambria Math" panose="02040503050406030204" pitchFamily="18" charset="0"/>
                                          </a:rPr>
                                          <m:t>2</m:t>
                                        </m:r>
                                      </m:den>
                                    </m:f>
                                  </m:sub>
                                </m:sSub>
                              </m:den>
                            </m:f>
                          </m:e>
                        </m:d>
                      </m:e>
                      <m:sup>
                        <m:r>
                          <a:rPr lang="en-US" altLang="zh-CN" baseline="-25000">
                            <a:latin typeface="Cambria Math" panose="02040503050406030204" pitchFamily="18" charset="0"/>
                          </a:rPr>
                          <m:t>2</m:t>
                        </m:r>
                      </m:sup>
                    </m:sSup>
                    <m:r>
                      <a:rPr lang="en-US" altLang="zh-CN" baseline="-25000">
                        <a:latin typeface="Cambria Math" panose="02040503050406030204" pitchFamily="18" charset="0"/>
                      </a:rPr>
                      <m:t>]</m:t>
                    </m:r>
                  </m:oMath>
                </a14:m>
                <a:r>
                  <a:rPr lang="en-US" altLang="zh-CN" sz="2400" baseline="-25000" dirty="0"/>
                  <a:t> </a:t>
                </a:r>
                <a:endParaRPr lang="zh-CN" altLang="en-US" dirty="0"/>
              </a:p>
            </p:txBody>
          </p:sp>
        </mc:Choice>
        <mc:Fallback xmlns="">
          <p:sp>
            <p:nvSpPr>
              <p:cNvPr id="10" name="矩形 9">
                <a:extLst>
                  <a:ext uri="{FF2B5EF4-FFF2-40B4-BE49-F238E27FC236}">
                    <a16:creationId xmlns:a16="http://schemas.microsoft.com/office/drawing/2014/main" id="{1028F8DE-E574-4689-9C0F-27CBA0488E78}"/>
                  </a:ext>
                </a:extLst>
              </p:cNvPr>
              <p:cNvSpPr>
                <a:spLocks noRot="1" noChangeAspect="1" noMove="1" noResize="1" noEditPoints="1" noAdjustHandles="1" noChangeArrowheads="1" noChangeShapeType="1" noTextEdit="1"/>
              </p:cNvSpPr>
              <p:nvPr/>
            </p:nvSpPr>
            <p:spPr>
              <a:xfrm>
                <a:off x="2267744" y="1979665"/>
                <a:ext cx="3549656" cy="461665"/>
              </a:xfrm>
              <a:prstGeom prst="rect">
                <a:avLst/>
              </a:prstGeom>
              <a:blipFill>
                <a:blip r:embed="rId7"/>
                <a:stretch>
                  <a:fillRect l="-515" t="-17333" b="-11466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7438683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0B859A7-5863-4368-AA54-5481DDD79CDC}"/>
              </a:ext>
            </a:extLst>
          </p:cNvPr>
          <p:cNvSpPr>
            <a:spLocks noGrp="1"/>
          </p:cNvSpPr>
          <p:nvPr>
            <p:ph type="title"/>
          </p:nvPr>
        </p:nvSpPr>
        <p:spPr/>
        <p:txBody>
          <a:bodyPr/>
          <a:lstStyle/>
          <a:p>
            <a:r>
              <a:rPr lang="en-US" altLang="zh-CN" dirty="0"/>
              <a:t>Result-</a:t>
            </a:r>
            <a:r>
              <a:rPr lang="en-GB" altLang="zh-CN" dirty="0"/>
              <a:t> k-ε and DES </a:t>
            </a:r>
            <a:endParaRPr lang="zh-CN" altLang="en-US" dirty="0"/>
          </a:p>
        </p:txBody>
      </p:sp>
      <p:sp>
        <p:nvSpPr>
          <p:cNvPr id="3" name="内容占位符 2">
            <a:extLst>
              <a:ext uri="{FF2B5EF4-FFF2-40B4-BE49-F238E27FC236}">
                <a16:creationId xmlns:a16="http://schemas.microsoft.com/office/drawing/2014/main" id="{A619D551-DE1C-482A-9021-E2287122DC06}"/>
              </a:ext>
            </a:extLst>
          </p:cNvPr>
          <p:cNvSpPr>
            <a:spLocks noGrp="1"/>
          </p:cNvSpPr>
          <p:nvPr>
            <p:ph idx="1"/>
          </p:nvPr>
        </p:nvSpPr>
        <p:spPr/>
        <p:txBody>
          <a:bodyPr/>
          <a:lstStyle/>
          <a:p>
            <a:endParaRPr lang="zh-CN" altLang="en-US" dirty="0"/>
          </a:p>
        </p:txBody>
      </p:sp>
      <p:pic>
        <p:nvPicPr>
          <p:cNvPr id="4" name="图片 3">
            <a:extLst>
              <a:ext uri="{FF2B5EF4-FFF2-40B4-BE49-F238E27FC236}">
                <a16:creationId xmlns:a16="http://schemas.microsoft.com/office/drawing/2014/main" id="{5AEB3D94-6F01-47CD-8578-EA0B2343C83B}"/>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57298" y="1836507"/>
            <a:ext cx="2674921" cy="3149784"/>
          </a:xfrm>
          <a:prstGeom prst="rect">
            <a:avLst/>
          </a:prstGeom>
          <a:noFill/>
          <a:ln>
            <a:noFill/>
          </a:ln>
        </p:spPr>
      </p:pic>
      <p:pic>
        <p:nvPicPr>
          <p:cNvPr id="5" name="图片 4">
            <a:extLst>
              <a:ext uri="{FF2B5EF4-FFF2-40B4-BE49-F238E27FC236}">
                <a16:creationId xmlns:a16="http://schemas.microsoft.com/office/drawing/2014/main" id="{3DA6235A-D451-4F52-83F5-CFD3DA73B4DF}"/>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2693054" y="1836507"/>
            <a:ext cx="2360295" cy="2998470"/>
          </a:xfrm>
          <a:prstGeom prst="rect">
            <a:avLst/>
          </a:prstGeom>
          <a:noFill/>
          <a:ln>
            <a:noFill/>
          </a:ln>
        </p:spPr>
      </p:pic>
      <p:sp>
        <p:nvSpPr>
          <p:cNvPr id="6" name="矩形 5">
            <a:extLst>
              <a:ext uri="{FF2B5EF4-FFF2-40B4-BE49-F238E27FC236}">
                <a16:creationId xmlns:a16="http://schemas.microsoft.com/office/drawing/2014/main" id="{A9209965-40E7-465B-B0C6-8331BCAF49BE}"/>
              </a:ext>
            </a:extLst>
          </p:cNvPr>
          <p:cNvSpPr/>
          <p:nvPr/>
        </p:nvSpPr>
        <p:spPr>
          <a:xfrm>
            <a:off x="481349" y="5235667"/>
            <a:ext cx="4572000" cy="369332"/>
          </a:xfrm>
          <a:prstGeom prst="rect">
            <a:avLst/>
          </a:prstGeom>
        </p:spPr>
        <p:txBody>
          <a:bodyPr>
            <a:spAutoFit/>
          </a:bodyPr>
          <a:lstStyle/>
          <a:p>
            <a:r>
              <a:rPr lang="en-GB" altLang="zh-CN" dirty="0">
                <a:latin typeface="Times New Roman" panose="02020603050405020304" pitchFamily="18" charset="0"/>
                <a:ea typeface="等线" panose="02010600030101010101" pitchFamily="2" charset="-122"/>
              </a:rPr>
              <a:t>instantaneous mole fraction of hydrogen</a:t>
            </a:r>
            <a:endParaRPr lang="zh-CN" altLang="en-US" dirty="0"/>
          </a:p>
        </p:txBody>
      </p:sp>
      <p:sp>
        <p:nvSpPr>
          <p:cNvPr id="7" name="矩形 6">
            <a:extLst>
              <a:ext uri="{FF2B5EF4-FFF2-40B4-BE49-F238E27FC236}">
                <a16:creationId xmlns:a16="http://schemas.microsoft.com/office/drawing/2014/main" id="{81C32711-A8E4-4A22-8812-C8264AFF3547}"/>
              </a:ext>
            </a:extLst>
          </p:cNvPr>
          <p:cNvSpPr/>
          <p:nvPr/>
        </p:nvSpPr>
        <p:spPr>
          <a:xfrm>
            <a:off x="739042" y="4866335"/>
            <a:ext cx="1116011" cy="369332"/>
          </a:xfrm>
          <a:prstGeom prst="rect">
            <a:avLst/>
          </a:prstGeom>
        </p:spPr>
        <p:txBody>
          <a:bodyPr wrap="none">
            <a:spAutoFit/>
          </a:bodyPr>
          <a:lstStyle/>
          <a:p>
            <a:r>
              <a:rPr lang="en-GB" altLang="zh-CN" i="1" dirty="0">
                <a:latin typeface="Times New Roman" panose="02020603050405020304" pitchFamily="18" charset="0"/>
                <a:ea typeface="Times New Roman" panose="02020603050405020304" pitchFamily="18" charset="0"/>
              </a:rPr>
              <a:t>k-ε</a:t>
            </a:r>
            <a:r>
              <a:rPr lang="en-GB" altLang="zh-CN" i="1" dirty="0">
                <a:latin typeface="Times New Roman" panose="02020603050405020304" pitchFamily="18" charset="0"/>
                <a:ea typeface="等线" panose="02010600030101010101" pitchFamily="2" charset="-122"/>
              </a:rPr>
              <a:t> </a:t>
            </a:r>
            <a:r>
              <a:rPr lang="en-GB" altLang="zh-CN" dirty="0">
                <a:latin typeface="Times New Roman" panose="02020603050405020304" pitchFamily="18" charset="0"/>
                <a:ea typeface="等线" panose="02010600030101010101" pitchFamily="2" charset="-122"/>
              </a:rPr>
              <a:t>Model</a:t>
            </a:r>
            <a:endParaRPr lang="zh-CN" altLang="en-US" dirty="0"/>
          </a:p>
        </p:txBody>
      </p:sp>
      <p:sp>
        <p:nvSpPr>
          <p:cNvPr id="8" name="矩形 7">
            <a:extLst>
              <a:ext uri="{FF2B5EF4-FFF2-40B4-BE49-F238E27FC236}">
                <a16:creationId xmlns:a16="http://schemas.microsoft.com/office/drawing/2014/main" id="{A1EC74C5-09B1-451A-A144-952D617AABA4}"/>
              </a:ext>
            </a:extLst>
          </p:cNvPr>
          <p:cNvSpPr/>
          <p:nvPr/>
        </p:nvSpPr>
        <p:spPr>
          <a:xfrm>
            <a:off x="3052098" y="4928863"/>
            <a:ext cx="1281120" cy="369332"/>
          </a:xfrm>
          <a:prstGeom prst="rect">
            <a:avLst/>
          </a:prstGeom>
        </p:spPr>
        <p:txBody>
          <a:bodyPr wrap="none">
            <a:spAutoFit/>
          </a:bodyPr>
          <a:lstStyle/>
          <a:p>
            <a:r>
              <a:rPr lang="en-GB" altLang="zh-CN" dirty="0">
                <a:latin typeface="Times New Roman" panose="02020603050405020304" pitchFamily="18" charset="0"/>
                <a:ea typeface="等线" panose="02010600030101010101" pitchFamily="2" charset="-122"/>
              </a:rPr>
              <a:t>DES Model</a:t>
            </a:r>
            <a:endParaRPr lang="zh-CN" altLang="en-US" dirty="0"/>
          </a:p>
        </p:txBody>
      </p:sp>
      <p:graphicFrame>
        <p:nvGraphicFramePr>
          <p:cNvPr id="9" name="对象 8">
            <a:extLst>
              <a:ext uri="{FF2B5EF4-FFF2-40B4-BE49-F238E27FC236}">
                <a16:creationId xmlns:a16="http://schemas.microsoft.com/office/drawing/2014/main" id="{FC91A803-19F0-42E0-8C57-837B5E09D10D}"/>
              </a:ext>
            </a:extLst>
          </p:cNvPr>
          <p:cNvGraphicFramePr>
            <a:graphicFrameLocks noChangeAspect="1"/>
          </p:cNvGraphicFramePr>
          <p:nvPr>
            <p:extLst>
              <p:ext uri="{D42A27DB-BD31-4B8C-83A1-F6EECF244321}">
                <p14:modId xmlns:p14="http://schemas.microsoft.com/office/powerpoint/2010/main" val="1566593706"/>
              </p:ext>
            </p:extLst>
          </p:nvPr>
        </p:nvGraphicFramePr>
        <p:xfrm>
          <a:off x="5343388" y="1125743"/>
          <a:ext cx="2626128" cy="2126418"/>
        </p:xfrm>
        <a:graphic>
          <a:graphicData uri="http://schemas.openxmlformats.org/presentationml/2006/ole">
            <mc:AlternateContent xmlns:mc="http://schemas.openxmlformats.org/markup-compatibility/2006">
              <mc:Choice xmlns:v="urn:schemas-microsoft-com:vml" Requires="v">
                <p:oleObj spid="_x0000_s8260" name="Graph" r:id="rId6" imgW="4154725" imgH="2901696" progId="Origin50.Graph">
                  <p:embed/>
                </p:oleObj>
              </mc:Choice>
              <mc:Fallback>
                <p:oleObj name="Graph" r:id="rId6" imgW="4154725" imgH="2901696" progId="Origin50.Graph">
                  <p:embed/>
                  <p:pic>
                    <p:nvPicPr>
                      <p:cNvPr id="8" name="对象 7">
                        <a:extLst>
                          <a:ext uri="{FF2B5EF4-FFF2-40B4-BE49-F238E27FC236}">
                            <a16:creationId xmlns:a16="http://schemas.microsoft.com/office/drawing/2014/main" id="{893CA5A2-616D-4340-A3B7-6726E45E78F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r="13753"/>
                      <a:stretch>
                        <a:fillRect/>
                      </a:stretch>
                    </p:blipFill>
                    <p:spPr bwMode="auto">
                      <a:xfrm>
                        <a:off x="5343388" y="1125743"/>
                        <a:ext cx="2626128" cy="2126418"/>
                      </a:xfrm>
                      <a:prstGeom prst="rect">
                        <a:avLst/>
                      </a:prstGeom>
                      <a:noFill/>
                    </p:spPr>
                  </p:pic>
                </p:oleObj>
              </mc:Fallback>
            </mc:AlternateContent>
          </a:graphicData>
        </a:graphic>
      </p:graphicFrame>
      <p:graphicFrame>
        <p:nvGraphicFramePr>
          <p:cNvPr id="10" name="对象 9">
            <a:extLst>
              <a:ext uri="{FF2B5EF4-FFF2-40B4-BE49-F238E27FC236}">
                <a16:creationId xmlns:a16="http://schemas.microsoft.com/office/drawing/2014/main" id="{87D03922-4DE5-4625-BB34-680048CDF1BA}"/>
              </a:ext>
            </a:extLst>
          </p:cNvPr>
          <p:cNvGraphicFramePr>
            <a:graphicFrameLocks noChangeAspect="1"/>
          </p:cNvGraphicFramePr>
          <p:nvPr>
            <p:extLst>
              <p:ext uri="{D42A27DB-BD31-4B8C-83A1-F6EECF244321}">
                <p14:modId xmlns:p14="http://schemas.microsoft.com/office/powerpoint/2010/main" val="2011461193"/>
              </p:ext>
            </p:extLst>
          </p:nvPr>
        </p:nvGraphicFramePr>
        <p:xfrm>
          <a:off x="5400278" y="3592686"/>
          <a:ext cx="2669418" cy="2161471"/>
        </p:xfrm>
        <a:graphic>
          <a:graphicData uri="http://schemas.openxmlformats.org/presentationml/2006/ole">
            <mc:AlternateContent xmlns:mc="http://schemas.openxmlformats.org/markup-compatibility/2006">
              <mc:Choice xmlns:v="urn:schemas-microsoft-com:vml" Requires="v">
                <p:oleObj spid="_x0000_s8261" name="Graph" r:id="rId8" imgW="4154725" imgH="2901696" progId="Origin50.Graph">
                  <p:embed/>
                </p:oleObj>
              </mc:Choice>
              <mc:Fallback>
                <p:oleObj name="Graph" r:id="rId8" imgW="4154725" imgH="2901696" progId="Origin50.Graph">
                  <p:embed/>
                  <p:pic>
                    <p:nvPicPr>
                      <p:cNvPr id="9" name="对象 8">
                        <a:extLst>
                          <a:ext uri="{FF2B5EF4-FFF2-40B4-BE49-F238E27FC236}">
                            <a16:creationId xmlns:a16="http://schemas.microsoft.com/office/drawing/2014/main" id="{02035C28-859F-4E41-B9CF-12777E9DFFD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r="13753"/>
                      <a:stretch>
                        <a:fillRect/>
                      </a:stretch>
                    </p:blipFill>
                    <p:spPr bwMode="auto">
                      <a:xfrm>
                        <a:off x="5400278" y="3592686"/>
                        <a:ext cx="2669418" cy="2161471"/>
                      </a:xfrm>
                      <a:prstGeom prst="rect">
                        <a:avLst/>
                      </a:prstGeom>
                      <a:noFill/>
                    </p:spPr>
                  </p:pic>
                </p:oleObj>
              </mc:Fallback>
            </mc:AlternateContent>
          </a:graphicData>
        </a:graphic>
      </p:graphicFrame>
      <p:sp>
        <p:nvSpPr>
          <p:cNvPr id="11" name="矩形 10">
            <a:extLst>
              <a:ext uri="{FF2B5EF4-FFF2-40B4-BE49-F238E27FC236}">
                <a16:creationId xmlns:a16="http://schemas.microsoft.com/office/drawing/2014/main" id="{3D32F99D-AA2A-455C-ACF7-695673C9DFF1}"/>
              </a:ext>
            </a:extLst>
          </p:cNvPr>
          <p:cNvSpPr/>
          <p:nvPr/>
        </p:nvSpPr>
        <p:spPr>
          <a:xfrm>
            <a:off x="4539705" y="5528661"/>
            <a:ext cx="3659976" cy="369332"/>
          </a:xfrm>
          <a:prstGeom prst="rect">
            <a:avLst/>
          </a:prstGeom>
        </p:spPr>
        <p:txBody>
          <a:bodyPr wrap="none">
            <a:spAutoFit/>
          </a:bodyPr>
          <a:lstStyle/>
          <a:p>
            <a:r>
              <a:rPr lang="en-GB" altLang="zh-CN" dirty="0">
                <a:latin typeface="Times New Roman" panose="02020603050405020304" pitchFamily="18" charset="0"/>
                <a:ea typeface="等线" panose="02010600030101010101" pitchFamily="2" charset="-122"/>
              </a:rPr>
              <a:t>1/</a:t>
            </a:r>
            <a:r>
              <a:rPr lang="en-GB" altLang="zh-CN" i="1" dirty="0">
                <a:latin typeface="Times New Roman" panose="02020603050405020304" pitchFamily="18" charset="0"/>
                <a:ea typeface="等线" panose="02010600030101010101" pitchFamily="2" charset="-122"/>
              </a:rPr>
              <a:t>vf</a:t>
            </a:r>
            <a:r>
              <a:rPr lang="en-GB" altLang="zh-CN" i="1" baseline="-25000" dirty="0">
                <a:latin typeface="Times New Roman" panose="02020603050405020304" pitchFamily="18" charset="0"/>
                <a:ea typeface="等线" panose="02010600030101010101" pitchFamily="2" charset="-122"/>
              </a:rPr>
              <a:t>h2</a:t>
            </a:r>
            <a:r>
              <a:rPr lang="en-GB" altLang="zh-CN" dirty="0">
                <a:latin typeface="Times New Roman" panose="02020603050405020304" pitchFamily="18" charset="0"/>
                <a:ea typeface="等线" panose="02010600030101010101" pitchFamily="2" charset="-122"/>
              </a:rPr>
              <a:t> along centreline- time averaged</a:t>
            </a:r>
            <a:endParaRPr lang="zh-CN" altLang="en-US" dirty="0"/>
          </a:p>
        </p:txBody>
      </p:sp>
      <p:sp>
        <p:nvSpPr>
          <p:cNvPr id="12" name="矩形 11">
            <a:extLst>
              <a:ext uri="{FF2B5EF4-FFF2-40B4-BE49-F238E27FC236}">
                <a16:creationId xmlns:a16="http://schemas.microsoft.com/office/drawing/2014/main" id="{145D90B7-C65F-4BA4-ABE8-8E481EC430A0}"/>
              </a:ext>
            </a:extLst>
          </p:cNvPr>
          <p:cNvSpPr/>
          <p:nvPr/>
        </p:nvSpPr>
        <p:spPr>
          <a:xfrm>
            <a:off x="5154083" y="3171850"/>
            <a:ext cx="3493896" cy="646331"/>
          </a:xfrm>
          <a:prstGeom prst="rect">
            <a:avLst/>
          </a:prstGeom>
        </p:spPr>
        <p:txBody>
          <a:bodyPr wrap="square">
            <a:spAutoFit/>
          </a:bodyPr>
          <a:lstStyle/>
          <a:p>
            <a:pPr algn="ctr"/>
            <a:r>
              <a:rPr lang="en-GB" altLang="zh-CN" dirty="0">
                <a:latin typeface="Times New Roman" panose="02020603050405020304" pitchFamily="18" charset="0"/>
                <a:ea typeface="等线" panose="02010600030101010101" pitchFamily="2" charset="-122"/>
              </a:rPr>
              <a:t>z-direction velocity along </a:t>
            </a:r>
            <a:r>
              <a:rPr lang="en-GB" altLang="zh-CN" dirty="0" err="1">
                <a:latin typeface="Times New Roman" panose="02020603050405020304" pitchFamily="18" charset="0"/>
                <a:ea typeface="等线" panose="02010600030101010101" pitchFamily="2" charset="-122"/>
              </a:rPr>
              <a:t>centerline</a:t>
            </a:r>
            <a:r>
              <a:rPr lang="en-GB" altLang="zh-CN" dirty="0">
                <a:latin typeface="Times New Roman" panose="02020603050405020304" pitchFamily="18" charset="0"/>
                <a:ea typeface="等线" panose="02010600030101010101" pitchFamily="2" charset="-122"/>
              </a:rPr>
              <a:t> -time averaged</a:t>
            </a:r>
            <a:endParaRPr lang="zh-CN" altLang="en-US" dirty="0"/>
          </a:p>
        </p:txBody>
      </p:sp>
    </p:spTree>
    <p:extLst>
      <p:ext uri="{BB962C8B-B14F-4D97-AF65-F5344CB8AC3E}">
        <p14:creationId xmlns:p14="http://schemas.microsoft.com/office/powerpoint/2010/main" val="36639826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p:txBody>
          <a:bodyPr/>
          <a:lstStyle/>
          <a:p>
            <a:r>
              <a:rPr lang="en-US" altLang="zh-CN" dirty="0"/>
              <a:t>Outlines</a:t>
            </a:r>
            <a:endParaRPr lang="de-DE" altLang="de-DE" dirty="0"/>
          </a:p>
        </p:txBody>
      </p:sp>
      <p:sp>
        <p:nvSpPr>
          <p:cNvPr id="4100" name="Rectangle 3"/>
          <p:cNvSpPr>
            <a:spLocks noGrp="1" noChangeArrowheads="1"/>
          </p:cNvSpPr>
          <p:nvPr>
            <p:ph type="body" idx="1"/>
          </p:nvPr>
        </p:nvSpPr>
        <p:spPr>
          <a:xfrm>
            <a:off x="392113" y="1487066"/>
            <a:ext cx="8356600" cy="3094062"/>
          </a:xfrm>
        </p:spPr>
        <p:txBody>
          <a:bodyPr/>
          <a:lstStyle/>
          <a:p>
            <a:pPr marL="0" indent="0">
              <a:buNone/>
            </a:pPr>
            <a:endParaRPr lang="en-US" altLang="zh-CN" dirty="0"/>
          </a:p>
          <a:p>
            <a:r>
              <a:rPr lang="en-US" altLang="zh-CN" dirty="0"/>
              <a:t>Introduction</a:t>
            </a:r>
          </a:p>
          <a:p>
            <a:pPr marL="0" indent="0">
              <a:buNone/>
            </a:pPr>
            <a:endParaRPr lang="en-US" altLang="zh-CN" dirty="0"/>
          </a:p>
          <a:p>
            <a:r>
              <a:rPr lang="en-US" altLang="zh-CN" dirty="0"/>
              <a:t>Modeling of Spent fuel compartment</a:t>
            </a:r>
          </a:p>
          <a:p>
            <a:endParaRPr lang="en-US" altLang="zh-CN" dirty="0"/>
          </a:p>
          <a:p>
            <a:r>
              <a:rPr lang="en-US" altLang="zh-CN" dirty="0"/>
              <a:t>Accident sequence analysis</a:t>
            </a:r>
          </a:p>
          <a:p>
            <a:endParaRPr lang="en-US" altLang="zh-CN" dirty="0"/>
          </a:p>
          <a:p>
            <a:r>
              <a:rPr lang="en-US" altLang="zh-CN" dirty="0">
                <a:solidFill>
                  <a:srgbClr val="FF0000"/>
                </a:solidFill>
              </a:rPr>
              <a:t>Conclusions</a:t>
            </a:r>
          </a:p>
          <a:p>
            <a:pPr marL="0" indent="0">
              <a:buNone/>
            </a:pPr>
            <a:endParaRPr lang="en-US" altLang="de-DE" dirty="0"/>
          </a:p>
        </p:txBody>
      </p:sp>
    </p:spTree>
    <p:extLst>
      <p:ext uri="{BB962C8B-B14F-4D97-AF65-F5344CB8AC3E}">
        <p14:creationId xmlns:p14="http://schemas.microsoft.com/office/powerpoint/2010/main" val="19662018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2232B88-BA28-404B-94D7-803B92108A47}"/>
              </a:ext>
            </a:extLst>
          </p:cNvPr>
          <p:cNvSpPr>
            <a:spLocks noGrp="1"/>
          </p:cNvSpPr>
          <p:nvPr>
            <p:ph type="title"/>
          </p:nvPr>
        </p:nvSpPr>
        <p:spPr/>
        <p:txBody>
          <a:bodyPr/>
          <a:lstStyle/>
          <a:p>
            <a:r>
              <a:rPr lang="en-US" altLang="zh-CN" dirty="0"/>
              <a:t>Conclusion</a:t>
            </a:r>
            <a:endParaRPr lang="zh-CN" altLang="en-US" dirty="0"/>
          </a:p>
        </p:txBody>
      </p:sp>
      <p:sp>
        <p:nvSpPr>
          <p:cNvPr id="3" name="内容占位符 2">
            <a:extLst>
              <a:ext uri="{FF2B5EF4-FFF2-40B4-BE49-F238E27FC236}">
                <a16:creationId xmlns:a16="http://schemas.microsoft.com/office/drawing/2014/main" id="{5F93CDE2-60B8-4CA5-BC12-A6C607340BC2}"/>
              </a:ext>
            </a:extLst>
          </p:cNvPr>
          <p:cNvSpPr>
            <a:spLocks noGrp="1"/>
          </p:cNvSpPr>
          <p:nvPr>
            <p:ph idx="1"/>
          </p:nvPr>
        </p:nvSpPr>
        <p:spPr>
          <a:xfrm>
            <a:off x="392113" y="1198563"/>
            <a:ext cx="8356600" cy="4894262"/>
          </a:xfrm>
        </p:spPr>
        <p:txBody>
          <a:bodyPr/>
          <a:lstStyle/>
          <a:p>
            <a:r>
              <a:rPr lang="en-GB" altLang="zh-CN" dirty="0"/>
              <a:t>We validate the CFD code GASFLOW-MPI with the small-scale hydrogen release experiment to evaluate the code performance for buoyancy jet and turbulence mixing. </a:t>
            </a:r>
          </a:p>
          <a:p>
            <a:pPr lvl="1"/>
            <a:r>
              <a:rPr lang="en-GB" altLang="zh-CN" dirty="0"/>
              <a:t>Three different turbulent models are discussed, i.e. LES model, DES model and k-ε Model. </a:t>
            </a:r>
          </a:p>
          <a:p>
            <a:pPr lvl="1"/>
            <a:r>
              <a:rPr lang="en-GB" altLang="zh-CN" dirty="0"/>
              <a:t>Several quantities of interest are obtained to compare with experimental data. </a:t>
            </a:r>
          </a:p>
          <a:p>
            <a:pPr lvl="1"/>
            <a:r>
              <a:rPr lang="en-GB" altLang="zh-CN" dirty="0"/>
              <a:t>The good agreement between the numerical results and the experimental data indicates that GASFLOW-MPI can successfully simulate hydrogen turbulent dispersion driven by both momentum and buoyant force. </a:t>
            </a:r>
          </a:p>
          <a:p>
            <a:pPr lvl="1"/>
            <a:r>
              <a:rPr lang="en-GB" altLang="zh-CN" i="1" dirty="0"/>
              <a:t>k-ε</a:t>
            </a:r>
            <a:r>
              <a:rPr lang="en-GB" altLang="zh-CN" dirty="0"/>
              <a:t> and DES model are sufficient for industrial applications, while, LES model can be adopted to study detail behaviour for a jet/plume such as entrainment. </a:t>
            </a:r>
            <a:endParaRPr lang="zh-CN" altLang="en-US" dirty="0"/>
          </a:p>
        </p:txBody>
      </p:sp>
    </p:spTree>
    <p:extLst>
      <p:ext uri="{BB962C8B-B14F-4D97-AF65-F5344CB8AC3E}">
        <p14:creationId xmlns:p14="http://schemas.microsoft.com/office/powerpoint/2010/main" val="5371120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392113" y="173832"/>
            <a:ext cx="6911975" cy="561975"/>
          </a:xfrm>
        </p:spPr>
        <p:txBody>
          <a:bodyPr/>
          <a:lstStyle/>
          <a:p>
            <a:endParaRPr lang="de-DE" altLang="de-DE" dirty="0"/>
          </a:p>
        </p:txBody>
      </p:sp>
      <p:sp>
        <p:nvSpPr>
          <p:cNvPr id="4100" name="Rectangle 3"/>
          <p:cNvSpPr>
            <a:spLocks noGrp="1" noChangeArrowheads="1"/>
          </p:cNvSpPr>
          <p:nvPr>
            <p:ph type="body" idx="1"/>
          </p:nvPr>
        </p:nvSpPr>
        <p:spPr>
          <a:xfrm>
            <a:off x="392113" y="836712"/>
            <a:ext cx="8356600" cy="4894262"/>
          </a:xfrm>
        </p:spPr>
        <p:txBody>
          <a:bodyPr/>
          <a:lstStyle/>
          <a:p>
            <a:pPr marL="0" indent="0">
              <a:buNone/>
            </a:pPr>
            <a:endParaRPr lang="en-US" altLang="zh-CN" dirty="0"/>
          </a:p>
          <a:p>
            <a:pPr marL="0" indent="0">
              <a:buNone/>
            </a:pPr>
            <a:endParaRPr lang="en-US" altLang="zh-CN" dirty="0"/>
          </a:p>
          <a:p>
            <a:pPr marL="0" indent="0">
              <a:buNone/>
            </a:pPr>
            <a:endParaRPr lang="en-US" altLang="zh-CN" dirty="0"/>
          </a:p>
          <a:p>
            <a:pPr marL="0" indent="0">
              <a:buNone/>
            </a:pPr>
            <a:endParaRPr lang="en-US" altLang="zh-CN" dirty="0"/>
          </a:p>
          <a:p>
            <a:pPr marL="0" indent="0" algn="ctr">
              <a:buNone/>
            </a:pPr>
            <a:r>
              <a:rPr lang="en-US" altLang="de-DE" sz="4000" dirty="0">
                <a:solidFill>
                  <a:srgbClr val="00B050"/>
                </a:solidFill>
              </a:rPr>
              <a:t>Thank you for your attention ! </a:t>
            </a:r>
          </a:p>
          <a:p>
            <a:pPr marL="0" indent="0" algn="ctr">
              <a:buNone/>
            </a:pPr>
            <a:r>
              <a:rPr lang="en-US" altLang="de-DE" sz="4000" dirty="0">
                <a:solidFill>
                  <a:srgbClr val="00B050"/>
                </a:solidFill>
              </a:rPr>
              <a:t>Any question ?</a:t>
            </a:r>
          </a:p>
          <a:p>
            <a:pPr marL="0" indent="0" algn="ctr">
              <a:buNone/>
            </a:pPr>
            <a:r>
              <a:rPr lang="en-US" altLang="zh-CN" sz="4000" dirty="0">
                <a:solidFill>
                  <a:srgbClr val="00B050"/>
                </a:solidFill>
              </a:rPr>
              <a:t>yabing.li@partner.kit.edu</a:t>
            </a:r>
            <a:endParaRPr lang="en-US" altLang="de-DE" sz="4000" dirty="0">
              <a:solidFill>
                <a:srgbClr val="00B050"/>
              </a:solidFill>
            </a:endParaRPr>
          </a:p>
        </p:txBody>
      </p:sp>
    </p:spTree>
    <p:extLst>
      <p:ext uri="{BB962C8B-B14F-4D97-AF65-F5344CB8AC3E}">
        <p14:creationId xmlns:p14="http://schemas.microsoft.com/office/powerpoint/2010/main" val="27407472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p:txBody>
          <a:bodyPr/>
          <a:lstStyle/>
          <a:p>
            <a:r>
              <a:rPr lang="en-US" altLang="zh-CN" dirty="0"/>
              <a:t>Outlines</a:t>
            </a:r>
            <a:endParaRPr lang="de-DE" altLang="de-DE" dirty="0"/>
          </a:p>
        </p:txBody>
      </p:sp>
      <p:sp>
        <p:nvSpPr>
          <p:cNvPr id="4100" name="Rectangle 3"/>
          <p:cNvSpPr>
            <a:spLocks noGrp="1" noChangeArrowheads="1"/>
          </p:cNvSpPr>
          <p:nvPr>
            <p:ph type="body" idx="1"/>
          </p:nvPr>
        </p:nvSpPr>
        <p:spPr>
          <a:xfrm>
            <a:off x="392113" y="1487066"/>
            <a:ext cx="8356600" cy="3094062"/>
          </a:xfrm>
        </p:spPr>
        <p:txBody>
          <a:bodyPr/>
          <a:lstStyle/>
          <a:p>
            <a:pPr marL="0" indent="0">
              <a:buNone/>
            </a:pPr>
            <a:endParaRPr lang="en-US" altLang="zh-CN" dirty="0"/>
          </a:p>
          <a:p>
            <a:r>
              <a:rPr lang="en-US" altLang="zh-CN" dirty="0"/>
              <a:t>Introduction</a:t>
            </a:r>
          </a:p>
          <a:p>
            <a:pPr marL="0" indent="0">
              <a:buNone/>
            </a:pPr>
            <a:endParaRPr lang="en-US" altLang="zh-CN" dirty="0"/>
          </a:p>
          <a:p>
            <a:r>
              <a:rPr lang="en-US" altLang="zh-CN" dirty="0"/>
              <a:t>Modeling </a:t>
            </a:r>
          </a:p>
          <a:p>
            <a:endParaRPr lang="en-US" altLang="zh-CN" dirty="0"/>
          </a:p>
          <a:p>
            <a:r>
              <a:rPr lang="en-US" altLang="zh-CN" dirty="0"/>
              <a:t>Result and Discussion</a:t>
            </a:r>
          </a:p>
          <a:p>
            <a:endParaRPr lang="en-US" altLang="zh-CN" dirty="0"/>
          </a:p>
          <a:p>
            <a:r>
              <a:rPr lang="en-US" altLang="zh-CN" dirty="0"/>
              <a:t>Conclusions</a:t>
            </a:r>
          </a:p>
          <a:p>
            <a:pPr marL="0" indent="0">
              <a:buNone/>
            </a:pPr>
            <a:endParaRPr lang="en-US" altLang="de-DE"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p:txBody>
          <a:bodyPr/>
          <a:lstStyle/>
          <a:p>
            <a:r>
              <a:rPr lang="en-US" altLang="zh-CN" dirty="0"/>
              <a:t>Outlines</a:t>
            </a:r>
            <a:endParaRPr lang="de-DE" altLang="de-DE" dirty="0"/>
          </a:p>
        </p:txBody>
      </p:sp>
      <p:sp>
        <p:nvSpPr>
          <p:cNvPr id="4100" name="Rectangle 3"/>
          <p:cNvSpPr>
            <a:spLocks noGrp="1" noChangeArrowheads="1"/>
          </p:cNvSpPr>
          <p:nvPr>
            <p:ph type="body" idx="1"/>
          </p:nvPr>
        </p:nvSpPr>
        <p:spPr>
          <a:xfrm>
            <a:off x="392113" y="1487066"/>
            <a:ext cx="8356600" cy="3094062"/>
          </a:xfrm>
        </p:spPr>
        <p:txBody>
          <a:bodyPr/>
          <a:lstStyle/>
          <a:p>
            <a:pPr marL="0" indent="0">
              <a:buNone/>
            </a:pPr>
            <a:endParaRPr lang="en-US" altLang="zh-CN" dirty="0"/>
          </a:p>
          <a:p>
            <a:r>
              <a:rPr lang="en-US" altLang="zh-CN" dirty="0">
                <a:solidFill>
                  <a:srgbClr val="FF0000"/>
                </a:solidFill>
              </a:rPr>
              <a:t>Introduction</a:t>
            </a:r>
          </a:p>
          <a:p>
            <a:pPr marL="0" indent="0">
              <a:buNone/>
            </a:pPr>
            <a:endParaRPr lang="en-US" altLang="zh-CN" dirty="0"/>
          </a:p>
          <a:p>
            <a:r>
              <a:rPr lang="en-US" altLang="zh-CN" dirty="0"/>
              <a:t>Modeling</a:t>
            </a:r>
          </a:p>
          <a:p>
            <a:endParaRPr lang="en-US" altLang="zh-CN" dirty="0"/>
          </a:p>
          <a:p>
            <a:r>
              <a:rPr lang="en-US" altLang="zh-CN" dirty="0"/>
              <a:t>Result and Discussion</a:t>
            </a:r>
          </a:p>
          <a:p>
            <a:endParaRPr lang="en-US" altLang="zh-CN" dirty="0"/>
          </a:p>
          <a:p>
            <a:r>
              <a:rPr lang="en-US" altLang="zh-CN" dirty="0"/>
              <a:t>Conclusions</a:t>
            </a:r>
          </a:p>
          <a:p>
            <a:pPr marL="0" indent="0">
              <a:buNone/>
            </a:pPr>
            <a:endParaRPr lang="en-US" altLang="de-DE" dirty="0"/>
          </a:p>
        </p:txBody>
      </p:sp>
    </p:spTree>
    <p:extLst>
      <p:ext uri="{BB962C8B-B14F-4D97-AF65-F5344CB8AC3E}">
        <p14:creationId xmlns:p14="http://schemas.microsoft.com/office/powerpoint/2010/main" val="25720729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矩形 46">
            <a:extLst>
              <a:ext uri="{FF2B5EF4-FFF2-40B4-BE49-F238E27FC236}">
                <a16:creationId xmlns:a16="http://schemas.microsoft.com/office/drawing/2014/main" id="{F9647731-7C88-4286-8E21-004451E33BDB}"/>
              </a:ext>
            </a:extLst>
          </p:cNvPr>
          <p:cNvSpPr/>
          <p:nvPr/>
        </p:nvSpPr>
        <p:spPr>
          <a:xfrm>
            <a:off x="5283994" y="4216864"/>
            <a:ext cx="2506933" cy="9219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a:extLst>
              <a:ext uri="{FF2B5EF4-FFF2-40B4-BE49-F238E27FC236}">
                <a16:creationId xmlns:a16="http://schemas.microsoft.com/office/drawing/2014/main" id="{1336E3AE-4F57-486F-82F7-8BFD8192FE62}"/>
              </a:ext>
            </a:extLst>
          </p:cNvPr>
          <p:cNvSpPr/>
          <p:nvPr/>
        </p:nvSpPr>
        <p:spPr>
          <a:xfrm>
            <a:off x="390525" y="3429000"/>
            <a:ext cx="2165251" cy="252028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 name="标题 1">
            <a:extLst>
              <a:ext uri="{FF2B5EF4-FFF2-40B4-BE49-F238E27FC236}">
                <a16:creationId xmlns:a16="http://schemas.microsoft.com/office/drawing/2014/main" id="{E8C7C29B-E5EB-4DFA-80AB-34B129322B4E}"/>
              </a:ext>
            </a:extLst>
          </p:cNvPr>
          <p:cNvSpPr>
            <a:spLocks noGrp="1"/>
          </p:cNvSpPr>
          <p:nvPr>
            <p:ph type="title"/>
          </p:nvPr>
        </p:nvSpPr>
        <p:spPr/>
        <p:txBody>
          <a:bodyPr/>
          <a:lstStyle/>
          <a:p>
            <a:r>
              <a:rPr lang="en-US" altLang="zh-CN" dirty="0"/>
              <a:t>Introduction</a:t>
            </a:r>
            <a:endParaRPr lang="zh-CN" altLang="en-US" dirty="0"/>
          </a:p>
        </p:txBody>
      </p:sp>
      <p:sp>
        <p:nvSpPr>
          <p:cNvPr id="3" name="内容占位符 2">
            <a:extLst>
              <a:ext uri="{FF2B5EF4-FFF2-40B4-BE49-F238E27FC236}">
                <a16:creationId xmlns:a16="http://schemas.microsoft.com/office/drawing/2014/main" id="{E3020AA8-851D-46E8-A05A-71DCD1D8C768}"/>
              </a:ext>
            </a:extLst>
          </p:cNvPr>
          <p:cNvSpPr>
            <a:spLocks noGrp="1"/>
          </p:cNvSpPr>
          <p:nvPr>
            <p:ph idx="1"/>
          </p:nvPr>
        </p:nvSpPr>
        <p:spPr>
          <a:xfrm>
            <a:off x="392113" y="1198563"/>
            <a:ext cx="8356600" cy="2127376"/>
          </a:xfrm>
          <a:solidFill>
            <a:srgbClr val="FDFD98">
              <a:alpha val="38000"/>
            </a:srgbClr>
          </a:solidFill>
          <a:ln w="19050">
            <a:solidFill>
              <a:srgbClr val="4F81BD"/>
            </a:solidFill>
          </a:ln>
        </p:spPr>
        <p:txBody>
          <a:bodyPr vert="horz" wrap="square" lIns="0" tIns="0" rIns="0" bIns="0" numCol="1" anchor="t" anchorCtr="0" compatLnSpc="1">
            <a:prstTxWarp prst="textNoShape">
              <a:avLst/>
            </a:prstTxWarp>
          </a:bodyPr>
          <a:lstStyle/>
          <a:p>
            <a:r>
              <a:rPr lang="en-GB" altLang="zh-CN" dirty="0"/>
              <a:t>A small unintended hydrogen release has been identified as an important phenomenon for codes and standards development in hydrogen energy industry. </a:t>
            </a:r>
          </a:p>
          <a:p>
            <a:pPr lvl="2"/>
            <a:r>
              <a:rPr lang="en-GB" altLang="zh-CN" dirty="0"/>
              <a:t>it may lead to combustion hazard</a:t>
            </a:r>
            <a:r>
              <a:rPr lang="en-US" altLang="zh-CN" dirty="0"/>
              <a:t>.</a:t>
            </a:r>
            <a:r>
              <a:rPr lang="en-GB" altLang="zh-CN" dirty="0"/>
              <a:t> </a:t>
            </a:r>
          </a:p>
          <a:p>
            <a:pPr lvl="2"/>
            <a:r>
              <a:rPr lang="en-GB" altLang="zh-CN" dirty="0"/>
              <a:t>it is often too small to detect for hydrogen measurement. </a:t>
            </a:r>
          </a:p>
          <a:p>
            <a:r>
              <a:rPr lang="en-US" altLang="zh-CN" dirty="0"/>
              <a:t>For this phenomenon, the two important factors are: initial momentum and buoyancy</a:t>
            </a:r>
            <a:endParaRPr lang="zh-CN" altLang="en-US" dirty="0"/>
          </a:p>
        </p:txBody>
      </p:sp>
      <p:sp>
        <p:nvSpPr>
          <p:cNvPr id="4" name="等腰三角形 3">
            <a:extLst>
              <a:ext uri="{FF2B5EF4-FFF2-40B4-BE49-F238E27FC236}">
                <a16:creationId xmlns:a16="http://schemas.microsoft.com/office/drawing/2014/main" id="{D655DFA3-B607-416A-AEEA-DA13DFFEBF1C}"/>
              </a:ext>
            </a:extLst>
          </p:cNvPr>
          <p:cNvSpPr/>
          <p:nvPr/>
        </p:nvSpPr>
        <p:spPr>
          <a:xfrm rot="10800000">
            <a:off x="935593" y="3645024"/>
            <a:ext cx="1008111" cy="2411896"/>
          </a:xfrm>
          <a:prstGeom prst="triangle">
            <a:avLst/>
          </a:prstGeom>
          <a:solidFill>
            <a:schemeClr val="bg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a:extLst>
              <a:ext uri="{FF2B5EF4-FFF2-40B4-BE49-F238E27FC236}">
                <a16:creationId xmlns:a16="http://schemas.microsoft.com/office/drawing/2014/main" id="{255964A6-F4C5-4301-9FC7-0CB4A15A15A8}"/>
              </a:ext>
            </a:extLst>
          </p:cNvPr>
          <p:cNvSpPr/>
          <p:nvPr/>
        </p:nvSpPr>
        <p:spPr>
          <a:xfrm>
            <a:off x="1295635" y="5877272"/>
            <a:ext cx="288032"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a:extLst>
              <a:ext uri="{FF2B5EF4-FFF2-40B4-BE49-F238E27FC236}">
                <a16:creationId xmlns:a16="http://schemas.microsoft.com/office/drawing/2014/main" id="{3EFDCD5F-41BA-4DC2-A4E9-1F55D492069F}"/>
              </a:ext>
            </a:extLst>
          </p:cNvPr>
          <p:cNvSpPr txBox="1"/>
          <p:nvPr/>
        </p:nvSpPr>
        <p:spPr>
          <a:xfrm>
            <a:off x="1943705" y="5017254"/>
            <a:ext cx="441146" cy="369332"/>
          </a:xfrm>
          <a:prstGeom prst="rect">
            <a:avLst/>
          </a:prstGeom>
          <a:noFill/>
        </p:spPr>
        <p:txBody>
          <a:bodyPr wrap="none" rtlCol="0">
            <a:spAutoFit/>
          </a:bodyPr>
          <a:lstStyle/>
          <a:p>
            <a:r>
              <a:rPr lang="en-US" altLang="zh-CN" dirty="0"/>
              <a:t>air</a:t>
            </a:r>
            <a:endParaRPr lang="zh-CN" altLang="en-US" dirty="0"/>
          </a:p>
        </p:txBody>
      </p:sp>
      <p:sp>
        <p:nvSpPr>
          <p:cNvPr id="8" name="文本框 7">
            <a:extLst>
              <a:ext uri="{FF2B5EF4-FFF2-40B4-BE49-F238E27FC236}">
                <a16:creationId xmlns:a16="http://schemas.microsoft.com/office/drawing/2014/main" id="{A41D716D-51D7-467A-B2E7-0B3960AD810B}"/>
              </a:ext>
            </a:extLst>
          </p:cNvPr>
          <p:cNvSpPr txBox="1"/>
          <p:nvPr/>
        </p:nvSpPr>
        <p:spPr>
          <a:xfrm>
            <a:off x="726296" y="5948334"/>
            <a:ext cx="1714741" cy="646331"/>
          </a:xfrm>
          <a:prstGeom prst="rect">
            <a:avLst/>
          </a:prstGeom>
          <a:noFill/>
        </p:spPr>
        <p:txBody>
          <a:bodyPr wrap="square" rtlCol="0">
            <a:spAutoFit/>
          </a:bodyPr>
          <a:lstStyle/>
          <a:p>
            <a:pPr algn="ctr"/>
            <a:r>
              <a:rPr lang="en-US" altLang="zh-CN" dirty="0"/>
              <a:t>Pure hydrogen injection</a:t>
            </a:r>
            <a:endParaRPr lang="zh-CN" altLang="en-US" dirty="0"/>
          </a:p>
        </p:txBody>
      </p:sp>
      <p:sp>
        <p:nvSpPr>
          <p:cNvPr id="9" name="文本框 8">
            <a:extLst>
              <a:ext uri="{FF2B5EF4-FFF2-40B4-BE49-F238E27FC236}">
                <a16:creationId xmlns:a16="http://schemas.microsoft.com/office/drawing/2014/main" id="{7E5DBAAF-02FD-4113-A3F4-2F467CDA5507}"/>
              </a:ext>
            </a:extLst>
          </p:cNvPr>
          <p:cNvSpPr txBox="1"/>
          <p:nvPr/>
        </p:nvSpPr>
        <p:spPr>
          <a:xfrm>
            <a:off x="582278" y="3708973"/>
            <a:ext cx="1714741" cy="646331"/>
          </a:xfrm>
          <a:prstGeom prst="rect">
            <a:avLst/>
          </a:prstGeom>
          <a:noFill/>
        </p:spPr>
        <p:txBody>
          <a:bodyPr wrap="square" rtlCol="0">
            <a:spAutoFit/>
          </a:bodyPr>
          <a:lstStyle/>
          <a:p>
            <a:pPr algn="ctr"/>
            <a:r>
              <a:rPr lang="en-US" altLang="zh-CN" dirty="0"/>
              <a:t>Buoyancy</a:t>
            </a:r>
          </a:p>
          <a:p>
            <a:pPr algn="ctr"/>
            <a:r>
              <a:rPr lang="en-US" altLang="zh-CN" dirty="0"/>
              <a:t> jet</a:t>
            </a:r>
            <a:endParaRPr lang="zh-CN" altLang="en-US" dirty="0"/>
          </a:p>
        </p:txBody>
      </p:sp>
      <p:sp>
        <p:nvSpPr>
          <p:cNvPr id="10" name="箭头: 下弧形 9">
            <a:extLst>
              <a:ext uri="{FF2B5EF4-FFF2-40B4-BE49-F238E27FC236}">
                <a16:creationId xmlns:a16="http://schemas.microsoft.com/office/drawing/2014/main" id="{C6CDD98E-E86C-4339-B78B-ECD95B6DD3D4}"/>
              </a:ext>
            </a:extLst>
          </p:cNvPr>
          <p:cNvSpPr/>
          <p:nvPr/>
        </p:nvSpPr>
        <p:spPr>
          <a:xfrm rot="15608602">
            <a:off x="686357" y="4752046"/>
            <a:ext cx="684073" cy="204372"/>
          </a:xfrm>
          <a:prstGeom prst="curvedUpArrow">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1" name="箭头: 下弧形 10">
            <a:extLst>
              <a:ext uri="{FF2B5EF4-FFF2-40B4-BE49-F238E27FC236}">
                <a16:creationId xmlns:a16="http://schemas.microsoft.com/office/drawing/2014/main" id="{A52601C6-D2E3-48DA-85C1-7B3B930272CA}"/>
              </a:ext>
            </a:extLst>
          </p:cNvPr>
          <p:cNvSpPr/>
          <p:nvPr/>
        </p:nvSpPr>
        <p:spPr>
          <a:xfrm rot="16692986" flipV="1">
            <a:off x="1516670" y="4815634"/>
            <a:ext cx="684073" cy="197634"/>
          </a:xfrm>
          <a:prstGeom prst="curvedUpArrow">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2" name="文本框 11">
            <a:extLst>
              <a:ext uri="{FF2B5EF4-FFF2-40B4-BE49-F238E27FC236}">
                <a16:creationId xmlns:a16="http://schemas.microsoft.com/office/drawing/2014/main" id="{6F119672-14AA-4083-9864-6A068CA38786}"/>
              </a:ext>
            </a:extLst>
          </p:cNvPr>
          <p:cNvSpPr txBox="1"/>
          <p:nvPr/>
        </p:nvSpPr>
        <p:spPr>
          <a:xfrm>
            <a:off x="2572672" y="5208713"/>
            <a:ext cx="1714741" cy="369332"/>
          </a:xfrm>
          <a:prstGeom prst="rect">
            <a:avLst/>
          </a:prstGeom>
          <a:noFill/>
        </p:spPr>
        <p:txBody>
          <a:bodyPr wrap="square" rtlCol="0">
            <a:spAutoFit/>
          </a:bodyPr>
          <a:lstStyle/>
          <a:p>
            <a:pPr algn="ctr"/>
            <a:r>
              <a:rPr lang="en-US" altLang="zh-CN" dirty="0"/>
              <a:t>entrainment</a:t>
            </a:r>
            <a:endParaRPr lang="zh-CN" altLang="en-US" dirty="0"/>
          </a:p>
        </p:txBody>
      </p:sp>
      <p:sp>
        <p:nvSpPr>
          <p:cNvPr id="13" name="文本框 12">
            <a:extLst>
              <a:ext uri="{FF2B5EF4-FFF2-40B4-BE49-F238E27FC236}">
                <a16:creationId xmlns:a16="http://schemas.microsoft.com/office/drawing/2014/main" id="{D5DEE3E6-2897-4292-BA06-C149ADE5C9C3}"/>
              </a:ext>
            </a:extLst>
          </p:cNvPr>
          <p:cNvSpPr txBox="1"/>
          <p:nvPr/>
        </p:nvSpPr>
        <p:spPr>
          <a:xfrm>
            <a:off x="2538959" y="4303723"/>
            <a:ext cx="1714741" cy="646331"/>
          </a:xfrm>
          <a:prstGeom prst="rect">
            <a:avLst/>
          </a:prstGeom>
          <a:noFill/>
        </p:spPr>
        <p:txBody>
          <a:bodyPr wrap="square" rtlCol="0">
            <a:spAutoFit/>
          </a:bodyPr>
          <a:lstStyle/>
          <a:p>
            <a:pPr algn="ctr"/>
            <a:r>
              <a:rPr lang="en-US" altLang="zh-CN" dirty="0"/>
              <a:t>Turbulent mixing</a:t>
            </a:r>
            <a:endParaRPr lang="zh-CN" altLang="en-US" dirty="0"/>
          </a:p>
        </p:txBody>
      </p:sp>
      <p:sp>
        <p:nvSpPr>
          <p:cNvPr id="14" name="文本框 13">
            <a:extLst>
              <a:ext uri="{FF2B5EF4-FFF2-40B4-BE49-F238E27FC236}">
                <a16:creationId xmlns:a16="http://schemas.microsoft.com/office/drawing/2014/main" id="{3C4486E1-E543-4799-AABA-CF1F0BBCB46F}"/>
              </a:ext>
            </a:extLst>
          </p:cNvPr>
          <p:cNvSpPr txBox="1"/>
          <p:nvPr/>
        </p:nvSpPr>
        <p:spPr>
          <a:xfrm>
            <a:off x="2425868" y="3457401"/>
            <a:ext cx="2426884" cy="646331"/>
          </a:xfrm>
          <a:prstGeom prst="rect">
            <a:avLst/>
          </a:prstGeom>
          <a:noFill/>
        </p:spPr>
        <p:txBody>
          <a:bodyPr wrap="square" rtlCol="0">
            <a:spAutoFit/>
          </a:bodyPr>
          <a:lstStyle/>
          <a:p>
            <a:pPr algn="ctr"/>
            <a:r>
              <a:rPr lang="en-US" altLang="zh-CN" dirty="0"/>
              <a:t>pushing away heavy surrounding air</a:t>
            </a:r>
            <a:endParaRPr lang="zh-CN" altLang="en-US" dirty="0"/>
          </a:p>
        </p:txBody>
      </p:sp>
      <p:sp>
        <p:nvSpPr>
          <p:cNvPr id="15" name="箭头: 右 14">
            <a:extLst>
              <a:ext uri="{FF2B5EF4-FFF2-40B4-BE49-F238E27FC236}">
                <a16:creationId xmlns:a16="http://schemas.microsoft.com/office/drawing/2014/main" id="{883AA0F2-3633-4C0D-A378-7DB25A3C3464}"/>
              </a:ext>
            </a:extLst>
          </p:cNvPr>
          <p:cNvSpPr/>
          <p:nvPr/>
        </p:nvSpPr>
        <p:spPr>
          <a:xfrm rot="16200000">
            <a:off x="1169234" y="3554626"/>
            <a:ext cx="267242" cy="201586"/>
          </a:xfrm>
          <a:prstGeom prst="rightArrow">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箭头: 右 17">
            <a:extLst>
              <a:ext uri="{FF2B5EF4-FFF2-40B4-BE49-F238E27FC236}">
                <a16:creationId xmlns:a16="http://schemas.microsoft.com/office/drawing/2014/main" id="{B0570D2D-7D7F-4C95-876D-85BAF35AF265}"/>
              </a:ext>
            </a:extLst>
          </p:cNvPr>
          <p:cNvSpPr/>
          <p:nvPr/>
        </p:nvSpPr>
        <p:spPr>
          <a:xfrm rot="16200000">
            <a:off x="1472793" y="3555844"/>
            <a:ext cx="267242" cy="201586"/>
          </a:xfrm>
          <a:prstGeom prst="rightArrow">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4" name="直接连接符 23">
            <a:extLst>
              <a:ext uri="{FF2B5EF4-FFF2-40B4-BE49-F238E27FC236}">
                <a16:creationId xmlns:a16="http://schemas.microsoft.com/office/drawing/2014/main" id="{FE683094-E2DE-495B-8B51-D41C2BF43131}"/>
              </a:ext>
            </a:extLst>
          </p:cNvPr>
          <p:cNvCxnSpPr>
            <a:cxnSpLocks/>
            <a:stCxn id="11" idx="2"/>
          </p:cNvCxnSpPr>
          <p:nvPr/>
        </p:nvCxnSpPr>
        <p:spPr>
          <a:xfrm>
            <a:off x="1911158" y="5242648"/>
            <a:ext cx="870662" cy="286649"/>
          </a:xfrm>
          <a:prstGeom prst="line">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直接连接符 25">
            <a:extLst>
              <a:ext uri="{FF2B5EF4-FFF2-40B4-BE49-F238E27FC236}">
                <a16:creationId xmlns:a16="http://schemas.microsoft.com/office/drawing/2014/main" id="{0967484E-80D4-4B74-829D-BFFBA4F1876D}"/>
              </a:ext>
            </a:extLst>
          </p:cNvPr>
          <p:cNvCxnSpPr>
            <a:cxnSpLocks/>
          </p:cNvCxnSpPr>
          <p:nvPr/>
        </p:nvCxnSpPr>
        <p:spPr>
          <a:xfrm>
            <a:off x="2720134" y="5529297"/>
            <a:ext cx="1419818" cy="0"/>
          </a:xfrm>
          <a:prstGeom prst="line">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直接连接符 32">
            <a:extLst>
              <a:ext uri="{FF2B5EF4-FFF2-40B4-BE49-F238E27FC236}">
                <a16:creationId xmlns:a16="http://schemas.microsoft.com/office/drawing/2014/main" id="{45401386-0F41-4CFB-9F4E-155CFD64E652}"/>
              </a:ext>
            </a:extLst>
          </p:cNvPr>
          <p:cNvCxnSpPr>
            <a:cxnSpLocks/>
          </p:cNvCxnSpPr>
          <p:nvPr/>
        </p:nvCxnSpPr>
        <p:spPr>
          <a:xfrm>
            <a:off x="2686421" y="4914451"/>
            <a:ext cx="1419818" cy="0"/>
          </a:xfrm>
          <a:prstGeom prst="line">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直接连接符 33">
            <a:extLst>
              <a:ext uri="{FF2B5EF4-FFF2-40B4-BE49-F238E27FC236}">
                <a16:creationId xmlns:a16="http://schemas.microsoft.com/office/drawing/2014/main" id="{FBAE04B1-130A-459D-9579-367A310D85D0}"/>
              </a:ext>
            </a:extLst>
          </p:cNvPr>
          <p:cNvCxnSpPr>
            <a:cxnSpLocks/>
          </p:cNvCxnSpPr>
          <p:nvPr/>
        </p:nvCxnSpPr>
        <p:spPr>
          <a:xfrm>
            <a:off x="1954018" y="3702016"/>
            <a:ext cx="726594" cy="348809"/>
          </a:xfrm>
          <a:prstGeom prst="line">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直接连接符 35">
            <a:extLst>
              <a:ext uri="{FF2B5EF4-FFF2-40B4-BE49-F238E27FC236}">
                <a16:creationId xmlns:a16="http://schemas.microsoft.com/office/drawing/2014/main" id="{2B894D7C-EEBB-4539-B0AB-BC4B393E25F6}"/>
              </a:ext>
            </a:extLst>
          </p:cNvPr>
          <p:cNvCxnSpPr>
            <a:cxnSpLocks/>
          </p:cNvCxnSpPr>
          <p:nvPr/>
        </p:nvCxnSpPr>
        <p:spPr>
          <a:xfrm>
            <a:off x="2686421" y="4050825"/>
            <a:ext cx="1708932" cy="0"/>
          </a:xfrm>
          <a:prstGeom prst="line">
            <a:avLst/>
          </a:prstGeom>
          <a:ln>
            <a:tailEnd type="triangle"/>
          </a:ln>
        </p:spPr>
        <p:style>
          <a:lnRef idx="1">
            <a:schemeClr val="accent1"/>
          </a:lnRef>
          <a:fillRef idx="0">
            <a:schemeClr val="accent1"/>
          </a:fillRef>
          <a:effectRef idx="0">
            <a:schemeClr val="accent1"/>
          </a:effectRef>
          <a:fontRef idx="minor">
            <a:schemeClr val="tx1"/>
          </a:fontRef>
        </p:style>
      </p:cxnSp>
      <p:sp>
        <p:nvSpPr>
          <p:cNvPr id="38" name="右大括号 37">
            <a:extLst>
              <a:ext uri="{FF2B5EF4-FFF2-40B4-BE49-F238E27FC236}">
                <a16:creationId xmlns:a16="http://schemas.microsoft.com/office/drawing/2014/main" id="{76BCF8E2-34FE-442D-A062-CF7FEF0B8958}"/>
              </a:ext>
            </a:extLst>
          </p:cNvPr>
          <p:cNvSpPr/>
          <p:nvPr/>
        </p:nvSpPr>
        <p:spPr>
          <a:xfrm>
            <a:off x="4750483" y="3645024"/>
            <a:ext cx="308319" cy="2088232"/>
          </a:xfrm>
          <a:prstGeom prst="rightBrac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9" name="右大括号 38">
            <a:extLst>
              <a:ext uri="{FF2B5EF4-FFF2-40B4-BE49-F238E27FC236}">
                <a16:creationId xmlns:a16="http://schemas.microsoft.com/office/drawing/2014/main" id="{87825689-8DDB-42D7-B6A8-5967BE84251C}"/>
              </a:ext>
            </a:extLst>
          </p:cNvPr>
          <p:cNvSpPr/>
          <p:nvPr/>
        </p:nvSpPr>
        <p:spPr>
          <a:xfrm flipH="1">
            <a:off x="5126994" y="3645024"/>
            <a:ext cx="252011" cy="2088232"/>
          </a:xfrm>
          <a:prstGeom prst="rightBrac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0" name="文本框 39">
            <a:extLst>
              <a:ext uri="{FF2B5EF4-FFF2-40B4-BE49-F238E27FC236}">
                <a16:creationId xmlns:a16="http://schemas.microsoft.com/office/drawing/2014/main" id="{19267F20-1DDD-4252-84B2-2B7C06E311B0}"/>
              </a:ext>
            </a:extLst>
          </p:cNvPr>
          <p:cNvSpPr txBox="1"/>
          <p:nvPr/>
        </p:nvSpPr>
        <p:spPr>
          <a:xfrm>
            <a:off x="4981601" y="3702016"/>
            <a:ext cx="2426884" cy="369332"/>
          </a:xfrm>
          <a:prstGeom prst="rect">
            <a:avLst/>
          </a:prstGeom>
          <a:noFill/>
        </p:spPr>
        <p:txBody>
          <a:bodyPr wrap="square" rtlCol="0">
            <a:spAutoFit/>
          </a:bodyPr>
          <a:lstStyle/>
          <a:p>
            <a:pPr algn="ctr"/>
            <a:r>
              <a:rPr lang="en-US" altLang="zh-CN" dirty="0"/>
              <a:t>Initial momentum</a:t>
            </a:r>
            <a:endParaRPr lang="zh-CN" altLang="en-US" dirty="0"/>
          </a:p>
        </p:txBody>
      </p:sp>
      <p:sp>
        <p:nvSpPr>
          <p:cNvPr id="41" name="文本框 40">
            <a:extLst>
              <a:ext uri="{FF2B5EF4-FFF2-40B4-BE49-F238E27FC236}">
                <a16:creationId xmlns:a16="http://schemas.microsoft.com/office/drawing/2014/main" id="{E6846FCE-6A78-4375-B76C-647C93BBD9B0}"/>
              </a:ext>
            </a:extLst>
          </p:cNvPr>
          <p:cNvSpPr txBox="1"/>
          <p:nvPr/>
        </p:nvSpPr>
        <p:spPr>
          <a:xfrm>
            <a:off x="4904642" y="5435370"/>
            <a:ext cx="2426884" cy="369332"/>
          </a:xfrm>
          <a:prstGeom prst="rect">
            <a:avLst/>
          </a:prstGeom>
          <a:noFill/>
        </p:spPr>
        <p:txBody>
          <a:bodyPr wrap="square" rtlCol="0">
            <a:spAutoFit/>
          </a:bodyPr>
          <a:lstStyle/>
          <a:p>
            <a:pPr algn="ctr"/>
            <a:r>
              <a:rPr lang="en-US" altLang="zh-CN" dirty="0"/>
              <a:t>Buoyancy</a:t>
            </a:r>
            <a:endParaRPr lang="zh-CN" altLang="en-US" dirty="0"/>
          </a:p>
        </p:txBody>
      </p:sp>
      <p:sp>
        <p:nvSpPr>
          <p:cNvPr id="48" name="文本框 47">
            <a:extLst>
              <a:ext uri="{FF2B5EF4-FFF2-40B4-BE49-F238E27FC236}">
                <a16:creationId xmlns:a16="http://schemas.microsoft.com/office/drawing/2014/main" id="{FAA4C629-246F-4F91-B1F6-A9A7E4C21548}"/>
              </a:ext>
            </a:extLst>
          </p:cNvPr>
          <p:cNvSpPr txBox="1"/>
          <p:nvPr/>
        </p:nvSpPr>
        <p:spPr>
          <a:xfrm>
            <a:off x="7848700" y="3127495"/>
            <a:ext cx="1261884" cy="923330"/>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altLang="zh-CN" dirty="0"/>
              <a:t>Fr&lt;10</a:t>
            </a:r>
          </a:p>
          <a:p>
            <a:r>
              <a:rPr lang="en-US" altLang="zh-CN" dirty="0"/>
              <a:t>Buoyancy</a:t>
            </a:r>
          </a:p>
          <a:p>
            <a:r>
              <a:rPr lang="en-US" altLang="zh-CN" dirty="0"/>
              <a:t>dominated</a:t>
            </a:r>
          </a:p>
        </p:txBody>
      </p:sp>
      <p:sp>
        <p:nvSpPr>
          <p:cNvPr id="49" name="文本框 48">
            <a:extLst>
              <a:ext uri="{FF2B5EF4-FFF2-40B4-BE49-F238E27FC236}">
                <a16:creationId xmlns:a16="http://schemas.microsoft.com/office/drawing/2014/main" id="{FB549E15-2D37-41CA-854B-B58AE128C7D1}"/>
              </a:ext>
            </a:extLst>
          </p:cNvPr>
          <p:cNvSpPr txBox="1"/>
          <p:nvPr/>
        </p:nvSpPr>
        <p:spPr>
          <a:xfrm>
            <a:off x="7810228" y="5660479"/>
            <a:ext cx="1338828" cy="9233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altLang="zh-CN" dirty="0"/>
              <a:t>Fr&gt;1000</a:t>
            </a:r>
          </a:p>
          <a:p>
            <a:r>
              <a:rPr lang="en-US" altLang="zh-CN" dirty="0"/>
              <a:t>Momentum</a:t>
            </a:r>
          </a:p>
          <a:p>
            <a:r>
              <a:rPr lang="en-US" altLang="zh-CN" dirty="0"/>
              <a:t>dominated</a:t>
            </a:r>
          </a:p>
        </p:txBody>
      </p:sp>
      <p:sp>
        <p:nvSpPr>
          <p:cNvPr id="50" name="文本框 49">
            <a:extLst>
              <a:ext uri="{FF2B5EF4-FFF2-40B4-BE49-F238E27FC236}">
                <a16:creationId xmlns:a16="http://schemas.microsoft.com/office/drawing/2014/main" id="{B4D1918B-D795-4F10-BC29-55EEC8AB86C8}"/>
              </a:ext>
            </a:extLst>
          </p:cNvPr>
          <p:cNvSpPr txBox="1"/>
          <p:nvPr/>
        </p:nvSpPr>
        <p:spPr>
          <a:xfrm>
            <a:off x="7859857" y="4365104"/>
            <a:ext cx="1289200" cy="86177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altLang="zh-CN" sz="1400" dirty="0"/>
              <a:t>10&lt;Fr&lt;1000</a:t>
            </a:r>
          </a:p>
          <a:p>
            <a:r>
              <a:rPr lang="en-US" altLang="zh-CN" dirty="0"/>
              <a:t>Both</a:t>
            </a:r>
          </a:p>
          <a:p>
            <a:r>
              <a:rPr lang="en-US" altLang="zh-CN" dirty="0"/>
              <a:t>dominated</a:t>
            </a:r>
          </a:p>
        </p:txBody>
      </p:sp>
      <mc:AlternateContent xmlns:mc="http://schemas.openxmlformats.org/markup-compatibility/2006">
        <mc:Choice xmlns:a14="http://schemas.microsoft.com/office/drawing/2010/main" Requires="a14">
          <p:sp>
            <p:nvSpPr>
              <p:cNvPr id="19" name="矩形 18">
                <a:extLst>
                  <a:ext uri="{FF2B5EF4-FFF2-40B4-BE49-F238E27FC236}">
                    <a16:creationId xmlns:a16="http://schemas.microsoft.com/office/drawing/2014/main" id="{855D0BA9-72BD-448D-AEDC-FCFBCBEE377B}"/>
                  </a:ext>
                </a:extLst>
              </p:cNvPr>
              <p:cNvSpPr/>
              <p:nvPr/>
            </p:nvSpPr>
            <p:spPr>
              <a:xfrm>
                <a:off x="5188953" y="4236157"/>
                <a:ext cx="2760949" cy="902619"/>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r>
                        <a:rPr lang="zh-CN" altLang="en-US" i="1" smtClean="0">
                          <a:latin typeface="Cambria Math" panose="02040503050406030204" pitchFamily="18" charset="0"/>
                        </a:rPr>
                        <m:t>𝐹𝑟</m:t>
                      </m:r>
                      <m:r>
                        <a:rPr lang="zh-CN" altLang="en-US" i="0">
                          <a:latin typeface="Cambria Math" panose="02040503050406030204" pitchFamily="18" charset="0"/>
                        </a:rPr>
                        <m:t>=</m:t>
                      </m:r>
                    </m:oMath>
                  </m:oMathPara>
                </a14:m>
                <a:endParaRPr lang="en-US" altLang="zh-CN" i="0" dirty="0">
                  <a:latin typeface="Cambria Math" panose="02040503050406030204" pitchFamily="18" charset="0"/>
                </a:endParaRPr>
              </a:p>
              <a:p>
                <a14:m>
                  <m:oMathPara xmlns:m="http://schemas.openxmlformats.org/officeDocument/2006/math">
                    <m:oMathParaPr>
                      <m:jc m:val="centerGroup"/>
                    </m:oMathParaPr>
                    <m:oMath xmlns:m="http://schemas.openxmlformats.org/officeDocument/2006/math">
                      <m:f>
                        <m:fPr>
                          <m:ctrlPr>
                            <a:rPr lang="zh-CN" altLang="en-US" i="1">
                              <a:latin typeface="Cambria Math" panose="02040503050406030204" pitchFamily="18" charset="0"/>
                            </a:rPr>
                          </m:ctrlPr>
                        </m:fPr>
                        <m:num>
                          <m:sSub>
                            <m:sSubPr>
                              <m:ctrlPr>
                                <a:rPr lang="zh-CN" altLang="en-US" i="1">
                                  <a:latin typeface="Cambria Math" panose="02040503050406030204" pitchFamily="18" charset="0"/>
                                </a:rPr>
                              </m:ctrlPr>
                            </m:sSubPr>
                            <m:e>
                              <m:r>
                                <a:rPr lang="zh-CN" altLang="en-US" i="1">
                                  <a:latin typeface="Cambria Math" panose="02040503050406030204" pitchFamily="18" charset="0"/>
                                </a:rPr>
                                <m:t>𝑢</m:t>
                              </m:r>
                            </m:e>
                            <m:sub>
                              <m:r>
                                <a:rPr lang="zh-CN" altLang="en-US" i="1">
                                  <a:latin typeface="Cambria Math" panose="02040503050406030204" pitchFamily="18" charset="0"/>
                                </a:rPr>
                                <m:t>𝑖𝑛𝑙𝑒𝑡</m:t>
                              </m:r>
                            </m:sub>
                          </m:sSub>
                        </m:num>
                        <m:den>
                          <m:sSup>
                            <m:sSupPr>
                              <m:ctrlPr>
                                <a:rPr lang="zh-CN" altLang="en-US" i="1">
                                  <a:latin typeface="Cambria Math" panose="02040503050406030204" pitchFamily="18" charset="0"/>
                                </a:rPr>
                              </m:ctrlPr>
                            </m:sSupPr>
                            <m:e>
                              <m:d>
                                <m:dPr>
                                  <m:ctrlPr>
                                    <a:rPr lang="zh-CN" altLang="en-US" i="1">
                                      <a:latin typeface="Cambria Math" panose="02040503050406030204" pitchFamily="18" charset="0"/>
                                    </a:rPr>
                                  </m:ctrlPr>
                                </m:dPr>
                                <m:e>
                                  <m:f>
                                    <m:fPr>
                                      <m:type m:val="lin"/>
                                      <m:ctrlPr>
                                        <a:rPr lang="zh-CN" altLang="en-US" i="1">
                                          <a:latin typeface="Cambria Math" panose="02040503050406030204" pitchFamily="18" charset="0"/>
                                        </a:rPr>
                                      </m:ctrlPr>
                                    </m:fPr>
                                    <m:num>
                                      <m:r>
                                        <a:rPr lang="zh-CN" altLang="en-US" i="1">
                                          <a:latin typeface="Cambria Math" panose="02040503050406030204" pitchFamily="18" charset="0"/>
                                        </a:rPr>
                                        <m:t>𝑔𝑑</m:t>
                                      </m:r>
                                      <m:d>
                                        <m:dPr>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r>
                                                <a:rPr lang="zh-CN" altLang="en-US" i="1">
                                                  <a:latin typeface="Cambria Math" panose="02040503050406030204" pitchFamily="18" charset="0"/>
                                                </a:rPr>
                                                <m:t>𝜌</m:t>
                                              </m:r>
                                            </m:e>
                                            <m:sub>
                                              <m:r>
                                                <a:rPr lang="zh-CN" altLang="en-US" i="0">
                                                  <a:latin typeface="Cambria Math" panose="02040503050406030204" pitchFamily="18" charset="0"/>
                                                </a:rPr>
                                                <m:t>∞</m:t>
                                              </m:r>
                                            </m:sub>
                                          </m:sSub>
                                          <m:r>
                                            <a:rPr lang="zh-CN" altLang="en-US" i="0">
                                              <a:latin typeface="Cambria Math" panose="02040503050406030204" pitchFamily="18" charset="0"/>
                                            </a:rPr>
                                            <m:t>−</m:t>
                                          </m:r>
                                          <m:sSub>
                                            <m:sSubPr>
                                              <m:ctrlPr>
                                                <a:rPr lang="zh-CN" altLang="en-US" i="1">
                                                  <a:latin typeface="Cambria Math" panose="02040503050406030204" pitchFamily="18" charset="0"/>
                                                </a:rPr>
                                              </m:ctrlPr>
                                            </m:sSubPr>
                                            <m:e>
                                              <m:r>
                                                <a:rPr lang="zh-CN" altLang="en-US" i="1">
                                                  <a:latin typeface="Cambria Math" panose="02040503050406030204" pitchFamily="18" charset="0"/>
                                                </a:rPr>
                                                <m:t>𝜌</m:t>
                                              </m:r>
                                            </m:e>
                                            <m:sub>
                                              <m:r>
                                                <a:rPr lang="zh-CN" altLang="en-US" i="1">
                                                  <a:latin typeface="Cambria Math" panose="02040503050406030204" pitchFamily="18" charset="0"/>
                                                </a:rPr>
                                                <m:t>𝑖𝑛𝑙𝑒𝑡</m:t>
                                              </m:r>
                                            </m:sub>
                                          </m:sSub>
                                        </m:e>
                                      </m:d>
                                    </m:num>
                                    <m:den>
                                      <m:sSub>
                                        <m:sSubPr>
                                          <m:ctrlPr>
                                            <a:rPr lang="zh-CN" altLang="en-US" i="1">
                                              <a:latin typeface="Cambria Math" panose="02040503050406030204" pitchFamily="18" charset="0"/>
                                            </a:rPr>
                                          </m:ctrlPr>
                                        </m:sSubPr>
                                        <m:e>
                                          <m:r>
                                            <a:rPr lang="zh-CN" altLang="en-US" i="1">
                                              <a:latin typeface="Cambria Math" panose="02040503050406030204" pitchFamily="18" charset="0"/>
                                            </a:rPr>
                                            <m:t>𝜌</m:t>
                                          </m:r>
                                        </m:e>
                                        <m:sub>
                                          <m:r>
                                            <a:rPr lang="zh-CN" altLang="en-US" i="0">
                                              <a:latin typeface="Cambria Math" panose="02040503050406030204" pitchFamily="18" charset="0"/>
                                            </a:rPr>
                                            <m:t>∞</m:t>
                                          </m:r>
                                        </m:sub>
                                      </m:sSub>
                                    </m:den>
                                  </m:f>
                                </m:e>
                              </m:d>
                            </m:e>
                            <m:sup>
                              <m:f>
                                <m:fPr>
                                  <m:type m:val="lin"/>
                                  <m:ctrlPr>
                                    <a:rPr lang="zh-CN" altLang="en-US" i="1">
                                      <a:latin typeface="Cambria Math" panose="02040503050406030204" pitchFamily="18" charset="0"/>
                                    </a:rPr>
                                  </m:ctrlPr>
                                </m:fPr>
                                <m:num>
                                  <m:r>
                                    <a:rPr lang="zh-CN" altLang="en-US" i="0">
                                      <a:latin typeface="Cambria Math" panose="02040503050406030204" pitchFamily="18" charset="0"/>
                                    </a:rPr>
                                    <m:t>1</m:t>
                                  </m:r>
                                </m:num>
                                <m:den>
                                  <m:r>
                                    <a:rPr lang="zh-CN" altLang="en-US" i="0">
                                      <a:latin typeface="Cambria Math" panose="02040503050406030204" pitchFamily="18" charset="0"/>
                                    </a:rPr>
                                    <m:t>2</m:t>
                                  </m:r>
                                </m:den>
                              </m:f>
                            </m:sup>
                          </m:sSup>
                        </m:den>
                      </m:f>
                    </m:oMath>
                  </m:oMathPara>
                </a14:m>
                <a:endParaRPr lang="zh-CN" altLang="en-US" dirty="0"/>
              </a:p>
            </p:txBody>
          </p:sp>
        </mc:Choice>
        <mc:Fallback>
          <p:sp>
            <p:nvSpPr>
              <p:cNvPr id="19" name="矩形 18">
                <a:extLst>
                  <a:ext uri="{FF2B5EF4-FFF2-40B4-BE49-F238E27FC236}">
                    <a16:creationId xmlns:a16="http://schemas.microsoft.com/office/drawing/2014/main" id="{855D0BA9-72BD-448D-AEDC-FCFBCBEE377B}"/>
                  </a:ext>
                </a:extLst>
              </p:cNvPr>
              <p:cNvSpPr>
                <a:spLocks noRot="1" noChangeAspect="1" noMove="1" noResize="1" noEditPoints="1" noAdjustHandles="1" noChangeArrowheads="1" noChangeShapeType="1" noTextEdit="1"/>
              </p:cNvSpPr>
              <p:nvPr/>
            </p:nvSpPr>
            <p:spPr>
              <a:xfrm>
                <a:off x="5188953" y="4236157"/>
                <a:ext cx="2760949" cy="902619"/>
              </a:xfrm>
              <a:prstGeom prst="rect">
                <a:avLst/>
              </a:prstGeom>
              <a:blipFill>
                <a:blip r:embed="rId3"/>
                <a:stretch>
                  <a:fillRect/>
                </a:stretch>
              </a:blipFill>
            </p:spPr>
            <p:txBody>
              <a:bodyPr/>
              <a:lstStyle/>
              <a:p>
                <a:r>
                  <a:rPr lang="zh-CN" altLang="en-US">
                    <a:noFill/>
                  </a:rPr>
                  <a:t> </a:t>
                </a:r>
              </a:p>
            </p:txBody>
          </p:sp>
        </mc:Fallback>
      </mc:AlternateContent>
      <p:sp>
        <p:nvSpPr>
          <p:cNvPr id="45" name="箭头: 右 44">
            <a:extLst>
              <a:ext uri="{FF2B5EF4-FFF2-40B4-BE49-F238E27FC236}">
                <a16:creationId xmlns:a16="http://schemas.microsoft.com/office/drawing/2014/main" id="{D88870DF-8F51-421D-A502-0033211E00B0}"/>
              </a:ext>
            </a:extLst>
          </p:cNvPr>
          <p:cNvSpPr/>
          <p:nvPr/>
        </p:nvSpPr>
        <p:spPr>
          <a:xfrm rot="16200000">
            <a:off x="6252516" y="4206900"/>
            <a:ext cx="533436" cy="141653"/>
          </a:xfrm>
          <a:prstGeom prst="rightArrow">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箭头: 右 50">
            <a:extLst>
              <a:ext uri="{FF2B5EF4-FFF2-40B4-BE49-F238E27FC236}">
                <a16:creationId xmlns:a16="http://schemas.microsoft.com/office/drawing/2014/main" id="{7F2A61DB-FB98-4800-95F6-3A5A3AB815A4}"/>
              </a:ext>
            </a:extLst>
          </p:cNvPr>
          <p:cNvSpPr/>
          <p:nvPr/>
        </p:nvSpPr>
        <p:spPr>
          <a:xfrm rot="5400000">
            <a:off x="6276951" y="5293570"/>
            <a:ext cx="408935" cy="118150"/>
          </a:xfrm>
          <a:prstGeom prst="rightArrow">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5522837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B85189D-0B18-4074-8747-DF6002B065B3}"/>
              </a:ext>
            </a:extLst>
          </p:cNvPr>
          <p:cNvSpPr>
            <a:spLocks noGrp="1"/>
          </p:cNvSpPr>
          <p:nvPr>
            <p:ph type="title"/>
          </p:nvPr>
        </p:nvSpPr>
        <p:spPr/>
        <p:txBody>
          <a:bodyPr/>
          <a:lstStyle/>
          <a:p>
            <a:r>
              <a:rPr lang="en-US" altLang="zh-CN" dirty="0"/>
              <a:t>Introduction</a:t>
            </a:r>
            <a:endParaRPr lang="zh-CN" altLang="en-US" dirty="0"/>
          </a:p>
        </p:txBody>
      </p:sp>
      <p:sp>
        <p:nvSpPr>
          <p:cNvPr id="3" name="内容占位符 2">
            <a:extLst>
              <a:ext uri="{FF2B5EF4-FFF2-40B4-BE49-F238E27FC236}">
                <a16:creationId xmlns:a16="http://schemas.microsoft.com/office/drawing/2014/main" id="{37839C3A-D3AF-41C6-9268-064CAB0CDAA2}"/>
              </a:ext>
            </a:extLst>
          </p:cNvPr>
          <p:cNvSpPr>
            <a:spLocks noGrp="1"/>
          </p:cNvSpPr>
          <p:nvPr>
            <p:ph idx="1"/>
          </p:nvPr>
        </p:nvSpPr>
        <p:spPr>
          <a:solidFill>
            <a:srgbClr val="FDFD98">
              <a:alpha val="38000"/>
            </a:srgbClr>
          </a:solidFill>
          <a:ln w="19050">
            <a:solidFill>
              <a:srgbClr val="4F81BD"/>
            </a:solidFill>
          </a:ln>
        </p:spPr>
        <p:txBody>
          <a:bodyPr vert="horz" wrap="square" lIns="0" tIns="0" rIns="0" bIns="0" numCol="1" anchor="t" anchorCtr="0" compatLnSpc="1">
            <a:prstTxWarp prst="textNoShape">
              <a:avLst/>
            </a:prstTxWarp>
            <a:normAutofit fontScale="92500" lnSpcReduction="10000"/>
          </a:bodyPr>
          <a:lstStyle/>
          <a:p>
            <a:r>
              <a:rPr lang="en-US" altLang="zh-CN" dirty="0"/>
              <a:t>Integral model: taking account of a</a:t>
            </a:r>
            <a:r>
              <a:rPr lang="en-GB" altLang="zh-CN" dirty="0" err="1"/>
              <a:t>ssumptions</a:t>
            </a:r>
            <a:r>
              <a:rPr lang="en-GB" altLang="zh-CN" dirty="0"/>
              <a:t> for entrainment velocity, density or velocity distributions</a:t>
            </a:r>
            <a:r>
              <a:rPr lang="en-US" altLang="zh-CN" dirty="0"/>
              <a:t>.</a:t>
            </a:r>
          </a:p>
          <a:p>
            <a:pPr lvl="1"/>
            <a:r>
              <a:rPr lang="en-GB" altLang="zh-CN" dirty="0" err="1"/>
              <a:t>Boussinesq</a:t>
            </a:r>
            <a:r>
              <a:rPr lang="en-GB" altLang="zh-CN" dirty="0"/>
              <a:t> plume &amp; non-</a:t>
            </a:r>
            <a:r>
              <a:rPr lang="en-GB" altLang="zh-CN" dirty="0" err="1"/>
              <a:t>Boussinesq</a:t>
            </a:r>
            <a:r>
              <a:rPr lang="en-GB" altLang="zh-CN" dirty="0"/>
              <a:t> plume, MTT theory.</a:t>
            </a:r>
            <a:endParaRPr lang="en-US" altLang="zh-CN" dirty="0"/>
          </a:p>
          <a:p>
            <a:pPr lvl="1"/>
            <a:r>
              <a:rPr lang="en-GB" altLang="zh-CN" dirty="0"/>
              <a:t>a new theory (van den Bremer &amp; Hunt, 2011) provides universal solution for both </a:t>
            </a:r>
            <a:r>
              <a:rPr lang="en-GB" altLang="zh-CN" dirty="0" err="1"/>
              <a:t>Boussinesq</a:t>
            </a:r>
            <a:r>
              <a:rPr lang="en-GB" altLang="zh-CN" dirty="0"/>
              <a:t> and non-</a:t>
            </a:r>
            <a:r>
              <a:rPr lang="en-GB" altLang="zh-CN" dirty="0" err="1"/>
              <a:t>Boussinesq</a:t>
            </a:r>
            <a:r>
              <a:rPr lang="en-GB" altLang="zh-CN" dirty="0"/>
              <a:t> plumes, through solving for the variation with height of Γ, a local Richardson number.</a:t>
            </a:r>
            <a:endParaRPr lang="en-US" altLang="zh-CN" dirty="0"/>
          </a:p>
          <a:p>
            <a:r>
              <a:rPr lang="en-US" altLang="zh-CN" dirty="0"/>
              <a:t>CFD approach</a:t>
            </a:r>
          </a:p>
          <a:p>
            <a:pPr lvl="1"/>
            <a:r>
              <a:rPr lang="en-US" altLang="zh-CN" dirty="0"/>
              <a:t>Small scale, low Re, “numerical experiment” </a:t>
            </a:r>
          </a:p>
          <a:p>
            <a:pPr lvl="1"/>
            <a:r>
              <a:rPr lang="en-US" altLang="zh-CN" dirty="0"/>
              <a:t>DNS and LES</a:t>
            </a:r>
          </a:p>
          <a:p>
            <a:r>
              <a:rPr lang="en-GB" altLang="zh-CN" dirty="0"/>
              <a:t>GASFLOW-MPI </a:t>
            </a:r>
          </a:p>
          <a:p>
            <a:pPr lvl="1"/>
            <a:r>
              <a:rPr lang="en-GB" altLang="zh-CN" dirty="0"/>
              <a:t>a parallel computational fluid dynamics (CFD) Code;</a:t>
            </a:r>
          </a:p>
          <a:p>
            <a:pPr lvl="1"/>
            <a:r>
              <a:rPr lang="en-GB" altLang="zh-CN" dirty="0"/>
              <a:t>a best-estimate tool for predicting transport, mixing, and combustion of hydrogen.</a:t>
            </a:r>
          </a:p>
          <a:p>
            <a:r>
              <a:rPr lang="en-GB" altLang="zh-CN" dirty="0"/>
              <a:t>In this paper, GASFLOW-MPI is validated with small-scale hydrogen release experiment</a:t>
            </a:r>
          </a:p>
          <a:p>
            <a:pPr lvl="1"/>
            <a:r>
              <a:rPr lang="en-GB" altLang="zh-CN" dirty="0"/>
              <a:t>buoyancy jet and turbulence mixing of different species.</a:t>
            </a:r>
            <a:endParaRPr lang="zh-CN" altLang="en-US" dirty="0"/>
          </a:p>
          <a:p>
            <a:pPr lvl="1"/>
            <a:r>
              <a:rPr lang="en-GB" altLang="zh-CN" dirty="0"/>
              <a:t>Three turbulence model: k-ε, LES, and DES model</a:t>
            </a:r>
          </a:p>
        </p:txBody>
      </p:sp>
    </p:spTree>
    <p:extLst>
      <p:ext uri="{BB962C8B-B14F-4D97-AF65-F5344CB8AC3E}">
        <p14:creationId xmlns:p14="http://schemas.microsoft.com/office/powerpoint/2010/main" val="23757634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p:txBody>
          <a:bodyPr/>
          <a:lstStyle/>
          <a:p>
            <a:r>
              <a:rPr lang="en-US" altLang="zh-CN" dirty="0"/>
              <a:t>Outlines</a:t>
            </a:r>
            <a:endParaRPr lang="de-DE" altLang="de-DE" dirty="0"/>
          </a:p>
        </p:txBody>
      </p:sp>
      <p:sp>
        <p:nvSpPr>
          <p:cNvPr id="4100" name="Rectangle 3"/>
          <p:cNvSpPr>
            <a:spLocks noGrp="1" noChangeArrowheads="1"/>
          </p:cNvSpPr>
          <p:nvPr>
            <p:ph type="body" idx="1"/>
          </p:nvPr>
        </p:nvSpPr>
        <p:spPr>
          <a:xfrm>
            <a:off x="392113" y="1487066"/>
            <a:ext cx="8356600" cy="3094062"/>
          </a:xfrm>
        </p:spPr>
        <p:txBody>
          <a:bodyPr/>
          <a:lstStyle/>
          <a:p>
            <a:pPr marL="0" indent="0">
              <a:buNone/>
            </a:pPr>
            <a:endParaRPr lang="en-US" altLang="zh-CN" dirty="0"/>
          </a:p>
          <a:p>
            <a:r>
              <a:rPr lang="en-US" altLang="zh-CN" dirty="0"/>
              <a:t>Introduction</a:t>
            </a:r>
          </a:p>
          <a:p>
            <a:pPr marL="0" indent="0">
              <a:buNone/>
            </a:pPr>
            <a:endParaRPr lang="en-US" altLang="zh-CN" dirty="0"/>
          </a:p>
          <a:p>
            <a:r>
              <a:rPr lang="en-US" altLang="zh-CN" dirty="0">
                <a:solidFill>
                  <a:srgbClr val="FF0000"/>
                </a:solidFill>
              </a:rPr>
              <a:t>Modeling</a:t>
            </a:r>
          </a:p>
          <a:p>
            <a:endParaRPr lang="en-US" altLang="zh-CN" dirty="0"/>
          </a:p>
          <a:p>
            <a:r>
              <a:rPr lang="en-US" altLang="zh-CN" dirty="0"/>
              <a:t>Result and Discussion</a:t>
            </a:r>
          </a:p>
          <a:p>
            <a:endParaRPr lang="en-US" altLang="zh-CN" dirty="0"/>
          </a:p>
          <a:p>
            <a:r>
              <a:rPr lang="en-US" altLang="zh-CN" dirty="0"/>
              <a:t>Conclusions</a:t>
            </a:r>
          </a:p>
          <a:p>
            <a:pPr marL="0" indent="0">
              <a:buNone/>
            </a:pPr>
            <a:endParaRPr lang="en-US" altLang="de-DE" dirty="0"/>
          </a:p>
        </p:txBody>
      </p:sp>
    </p:spTree>
    <p:extLst>
      <p:ext uri="{BB962C8B-B14F-4D97-AF65-F5344CB8AC3E}">
        <p14:creationId xmlns:p14="http://schemas.microsoft.com/office/powerpoint/2010/main" val="6078572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矩形 23">
            <a:extLst>
              <a:ext uri="{FF2B5EF4-FFF2-40B4-BE49-F238E27FC236}">
                <a16:creationId xmlns:a16="http://schemas.microsoft.com/office/drawing/2014/main" id="{72EE8F8B-3A35-42B4-9B02-808ACAAFD69F}"/>
              </a:ext>
            </a:extLst>
          </p:cNvPr>
          <p:cNvSpPr/>
          <p:nvPr/>
        </p:nvSpPr>
        <p:spPr>
          <a:xfrm>
            <a:off x="5939062" y="4221089"/>
            <a:ext cx="2593378" cy="21635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i="1" dirty="0">
                <a:solidFill>
                  <a:schemeClr val="tx1"/>
                </a:solidFill>
                <a:latin typeface="宋体" panose="02010600030101010101" pitchFamily="2" charset="-122"/>
                <a:ea typeface="宋体" panose="02010600030101010101" pitchFamily="2" charset="-122"/>
              </a:rPr>
              <a:t>DES:</a:t>
            </a:r>
          </a:p>
          <a:p>
            <a:r>
              <a:rPr lang="en-US" altLang="zh-CN" i="1" dirty="0">
                <a:solidFill>
                  <a:schemeClr val="tx1"/>
                </a:solidFill>
                <a:latin typeface="宋体" panose="02010600030101010101" pitchFamily="2" charset="-122"/>
                <a:ea typeface="宋体" panose="02010600030101010101" pitchFamily="2" charset="-122"/>
              </a:rPr>
              <a:t>k &amp; </a:t>
            </a:r>
            <a:r>
              <a:rPr lang="el-GR" altLang="zh-CN" i="1" dirty="0">
                <a:solidFill>
                  <a:schemeClr val="tx1"/>
                </a:solidFill>
                <a:ea typeface="宋体" panose="02010600030101010101" pitchFamily="2" charset="-122"/>
              </a:rPr>
              <a:t>ε</a:t>
            </a:r>
            <a:r>
              <a:rPr lang="en-US" altLang="zh-CN" i="1" dirty="0">
                <a:solidFill>
                  <a:schemeClr val="tx1"/>
                </a:solidFill>
                <a:ea typeface="宋体" panose="02010600030101010101" pitchFamily="2" charset="-122"/>
              </a:rPr>
              <a:t> </a:t>
            </a:r>
            <a:r>
              <a:rPr lang="en-US" altLang="zh-CN" dirty="0">
                <a:solidFill>
                  <a:schemeClr val="tx1"/>
                </a:solidFill>
                <a:latin typeface="宋体" panose="02010600030101010101" pitchFamily="2" charset="-122"/>
                <a:ea typeface="宋体" panose="02010600030101010101" pitchFamily="2" charset="-122"/>
              </a:rPr>
              <a:t>Solved by two equations</a:t>
            </a:r>
            <a:endParaRPr lang="en-US" altLang="zh-CN" i="1" dirty="0">
              <a:solidFill>
                <a:schemeClr val="tx1"/>
              </a:solidFill>
              <a:latin typeface="宋体" panose="02010600030101010101" pitchFamily="2" charset="-122"/>
              <a:ea typeface="宋体" panose="02010600030101010101" pitchFamily="2" charset="-122"/>
            </a:endParaRPr>
          </a:p>
          <a:p>
            <a:endParaRPr lang="en-US" altLang="zh-CN" i="1" dirty="0">
              <a:solidFill>
                <a:schemeClr val="tx1"/>
              </a:solidFill>
              <a:latin typeface="宋体" panose="02010600030101010101" pitchFamily="2" charset="-122"/>
              <a:ea typeface="宋体" panose="02010600030101010101" pitchFamily="2" charset="-122"/>
            </a:endParaRPr>
          </a:p>
          <a:p>
            <a:br>
              <a:rPr lang="en-US" altLang="zh-CN" dirty="0">
                <a:solidFill>
                  <a:schemeClr val="tx1"/>
                </a:solidFill>
                <a:latin typeface="宋体" panose="02010600030101010101" pitchFamily="2" charset="-122"/>
                <a:ea typeface="宋体" panose="02010600030101010101" pitchFamily="2" charset="-122"/>
              </a:rPr>
            </a:br>
            <a:endParaRPr lang="en-US" altLang="zh-CN" dirty="0">
              <a:solidFill>
                <a:schemeClr val="tx1"/>
              </a:solidFill>
              <a:latin typeface="宋体" panose="02010600030101010101" pitchFamily="2" charset="-122"/>
              <a:ea typeface="宋体" panose="02010600030101010101" pitchFamily="2" charset="-122"/>
            </a:endParaRPr>
          </a:p>
          <a:p>
            <a:endParaRPr lang="en-US" altLang="zh-CN" dirty="0">
              <a:solidFill>
                <a:schemeClr val="tx1"/>
              </a:solidFill>
              <a:latin typeface="宋体" panose="02010600030101010101" pitchFamily="2" charset="-122"/>
              <a:ea typeface="宋体" panose="02010600030101010101" pitchFamily="2" charset="-122"/>
            </a:endParaRPr>
          </a:p>
          <a:p>
            <a:endParaRPr lang="zh-CN" altLang="en-US" dirty="0">
              <a:solidFill>
                <a:schemeClr val="tx1"/>
              </a:solidFill>
              <a:latin typeface="宋体" panose="02010600030101010101" pitchFamily="2" charset="-122"/>
              <a:ea typeface="宋体" panose="02010600030101010101" pitchFamily="2" charset="-122"/>
            </a:endParaRPr>
          </a:p>
        </p:txBody>
      </p:sp>
      <p:sp>
        <p:nvSpPr>
          <p:cNvPr id="22" name="矩形 21">
            <a:extLst>
              <a:ext uri="{FF2B5EF4-FFF2-40B4-BE49-F238E27FC236}">
                <a16:creationId xmlns:a16="http://schemas.microsoft.com/office/drawing/2014/main" id="{553F4EEC-D19C-47EA-B4EA-958769CD71DB}"/>
              </a:ext>
            </a:extLst>
          </p:cNvPr>
          <p:cNvSpPr/>
          <p:nvPr/>
        </p:nvSpPr>
        <p:spPr>
          <a:xfrm>
            <a:off x="3219901" y="4221089"/>
            <a:ext cx="2593378" cy="22025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i="1" dirty="0">
                <a:solidFill>
                  <a:schemeClr val="tx1"/>
                </a:solidFill>
                <a:latin typeface="宋体" panose="02010600030101010101" pitchFamily="2" charset="-122"/>
                <a:ea typeface="宋体" panose="02010600030101010101" pitchFamily="2" charset="-122"/>
              </a:rPr>
              <a:t>k - </a:t>
            </a:r>
            <a:r>
              <a:rPr lang="el-GR" altLang="zh-CN" i="1" dirty="0">
                <a:solidFill>
                  <a:schemeClr val="tx1"/>
                </a:solidFill>
                <a:ea typeface="宋体" panose="02010600030101010101" pitchFamily="2" charset="-122"/>
              </a:rPr>
              <a:t>ε</a:t>
            </a:r>
            <a:endParaRPr lang="en-US" altLang="zh-CN" i="1" dirty="0">
              <a:solidFill>
                <a:schemeClr val="tx1"/>
              </a:solidFill>
              <a:latin typeface="宋体" panose="02010600030101010101" pitchFamily="2" charset="-122"/>
              <a:ea typeface="宋体" panose="02010600030101010101" pitchFamily="2" charset="-122"/>
            </a:endParaRPr>
          </a:p>
          <a:p>
            <a:r>
              <a:rPr lang="en-US" altLang="zh-CN" i="1" dirty="0">
                <a:solidFill>
                  <a:schemeClr val="tx1"/>
                </a:solidFill>
                <a:latin typeface="宋体" panose="02010600030101010101" pitchFamily="2" charset="-122"/>
                <a:ea typeface="宋体" panose="02010600030101010101" pitchFamily="2" charset="-122"/>
              </a:rPr>
              <a:t>k &amp; </a:t>
            </a:r>
            <a:r>
              <a:rPr lang="el-GR" altLang="zh-CN" i="1" dirty="0">
                <a:solidFill>
                  <a:schemeClr val="tx1"/>
                </a:solidFill>
                <a:ea typeface="宋体" panose="02010600030101010101" pitchFamily="2" charset="-122"/>
              </a:rPr>
              <a:t>ε</a:t>
            </a:r>
            <a:r>
              <a:rPr lang="en-US" altLang="zh-CN" i="1" dirty="0">
                <a:solidFill>
                  <a:schemeClr val="tx1"/>
                </a:solidFill>
                <a:ea typeface="宋体" panose="02010600030101010101" pitchFamily="2" charset="-122"/>
              </a:rPr>
              <a:t>:</a:t>
            </a:r>
          </a:p>
          <a:p>
            <a:r>
              <a:rPr lang="en-US" altLang="zh-CN" dirty="0">
                <a:solidFill>
                  <a:schemeClr val="tx1"/>
                </a:solidFill>
                <a:latin typeface="宋体" panose="02010600030101010101" pitchFamily="2" charset="-122"/>
                <a:ea typeface="宋体" panose="02010600030101010101" pitchFamily="2" charset="-122"/>
              </a:rPr>
              <a:t>Solved by two equations </a:t>
            </a:r>
            <a:br>
              <a:rPr lang="en-US" altLang="zh-CN" dirty="0">
                <a:solidFill>
                  <a:schemeClr val="tx1"/>
                </a:solidFill>
                <a:latin typeface="宋体" panose="02010600030101010101" pitchFamily="2" charset="-122"/>
                <a:ea typeface="宋体" panose="02010600030101010101" pitchFamily="2" charset="-122"/>
              </a:rPr>
            </a:br>
            <a:endParaRPr lang="en-US" altLang="zh-CN" dirty="0">
              <a:solidFill>
                <a:schemeClr val="tx1"/>
              </a:solidFill>
              <a:latin typeface="宋体" panose="02010600030101010101" pitchFamily="2" charset="-122"/>
              <a:ea typeface="宋体" panose="02010600030101010101" pitchFamily="2" charset="-122"/>
            </a:endParaRPr>
          </a:p>
          <a:p>
            <a:endParaRPr lang="en-US" altLang="zh-CN" dirty="0">
              <a:solidFill>
                <a:schemeClr val="tx1"/>
              </a:solidFill>
              <a:latin typeface="宋体" panose="02010600030101010101" pitchFamily="2" charset="-122"/>
              <a:ea typeface="宋体" panose="02010600030101010101" pitchFamily="2" charset="-122"/>
            </a:endParaRPr>
          </a:p>
          <a:p>
            <a:endParaRPr lang="zh-CN" altLang="en-US" dirty="0">
              <a:solidFill>
                <a:schemeClr val="tx1"/>
              </a:solidFill>
              <a:latin typeface="宋体" panose="02010600030101010101" pitchFamily="2" charset="-122"/>
              <a:ea typeface="宋体" panose="02010600030101010101" pitchFamily="2" charset="-122"/>
            </a:endParaRPr>
          </a:p>
        </p:txBody>
      </p:sp>
      <p:sp>
        <p:nvSpPr>
          <p:cNvPr id="21" name="矩形 20">
            <a:extLst>
              <a:ext uri="{FF2B5EF4-FFF2-40B4-BE49-F238E27FC236}">
                <a16:creationId xmlns:a16="http://schemas.microsoft.com/office/drawing/2014/main" id="{C067EFDE-FE78-4BB9-938B-5F120F525FA5}"/>
              </a:ext>
            </a:extLst>
          </p:cNvPr>
          <p:cNvSpPr/>
          <p:nvPr/>
        </p:nvSpPr>
        <p:spPr>
          <a:xfrm>
            <a:off x="549534" y="4221089"/>
            <a:ext cx="2544584" cy="21602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dirty="0">
                <a:solidFill>
                  <a:schemeClr val="tx1"/>
                </a:solidFill>
              </a:rPr>
              <a:t>LES</a:t>
            </a:r>
          </a:p>
          <a:p>
            <a:endParaRPr lang="en-US" altLang="zh-CN" dirty="0">
              <a:solidFill>
                <a:schemeClr val="tx1"/>
              </a:solidFill>
            </a:endParaRPr>
          </a:p>
          <a:p>
            <a:endParaRPr lang="en-US" altLang="zh-CN" dirty="0">
              <a:solidFill>
                <a:schemeClr val="tx1"/>
              </a:solidFill>
            </a:endParaRPr>
          </a:p>
          <a:p>
            <a:endParaRPr lang="en-US" altLang="zh-CN" dirty="0">
              <a:solidFill>
                <a:schemeClr val="tx1"/>
              </a:solidFill>
            </a:endParaRPr>
          </a:p>
          <a:p>
            <a:endParaRPr lang="en-US" altLang="zh-CN" dirty="0">
              <a:solidFill>
                <a:schemeClr val="tx1"/>
              </a:solidFill>
            </a:endParaRPr>
          </a:p>
          <a:p>
            <a:endParaRPr lang="en-US" altLang="zh-CN" dirty="0">
              <a:solidFill>
                <a:schemeClr val="tx1"/>
              </a:solidFill>
            </a:endParaRPr>
          </a:p>
          <a:p>
            <a:endParaRPr lang="en-US" altLang="zh-CN" dirty="0">
              <a:solidFill>
                <a:schemeClr val="tx1"/>
              </a:solidFill>
            </a:endParaRPr>
          </a:p>
          <a:p>
            <a:endParaRPr lang="en-US" altLang="zh-CN" dirty="0">
              <a:solidFill>
                <a:schemeClr val="tx1"/>
              </a:solidFill>
            </a:endParaRPr>
          </a:p>
        </p:txBody>
      </p:sp>
      <p:sp>
        <p:nvSpPr>
          <p:cNvPr id="2" name="标题 1">
            <a:extLst>
              <a:ext uri="{FF2B5EF4-FFF2-40B4-BE49-F238E27FC236}">
                <a16:creationId xmlns:a16="http://schemas.microsoft.com/office/drawing/2014/main" id="{0D550036-E78E-4810-A2CF-89A59CA12830}"/>
              </a:ext>
            </a:extLst>
          </p:cNvPr>
          <p:cNvSpPr>
            <a:spLocks noGrp="1"/>
          </p:cNvSpPr>
          <p:nvPr>
            <p:ph type="title"/>
          </p:nvPr>
        </p:nvSpPr>
        <p:spPr/>
        <p:txBody>
          <a:bodyPr/>
          <a:lstStyle/>
          <a:p>
            <a:r>
              <a:rPr lang="en-US" altLang="zh-CN" dirty="0"/>
              <a:t>Turbulence model</a:t>
            </a:r>
            <a:endParaRPr lang="zh-CN" altLang="en-US" dirty="0"/>
          </a:p>
        </p:txBody>
      </p:sp>
      <p:sp>
        <p:nvSpPr>
          <p:cNvPr id="3" name="内容占位符 2">
            <a:extLst>
              <a:ext uri="{FF2B5EF4-FFF2-40B4-BE49-F238E27FC236}">
                <a16:creationId xmlns:a16="http://schemas.microsoft.com/office/drawing/2014/main" id="{09BBA59D-698F-44C2-B239-F61854DC0A81}"/>
              </a:ext>
            </a:extLst>
          </p:cNvPr>
          <p:cNvSpPr>
            <a:spLocks noGrp="1"/>
          </p:cNvSpPr>
          <p:nvPr>
            <p:ph idx="1"/>
          </p:nvPr>
        </p:nvSpPr>
        <p:spPr>
          <a:xfrm>
            <a:off x="392113" y="1198563"/>
            <a:ext cx="8356600" cy="2870084"/>
          </a:xfrm>
          <a:solidFill>
            <a:srgbClr val="FDFD98">
              <a:alpha val="38000"/>
            </a:srgbClr>
          </a:solidFill>
          <a:ln w="19050">
            <a:solidFill>
              <a:srgbClr val="4F81BD"/>
            </a:solidFill>
          </a:ln>
        </p:spPr>
        <p:txBody>
          <a:bodyPr vert="horz" wrap="square" lIns="0" tIns="0" rIns="0" bIns="0" numCol="1" anchor="t" anchorCtr="0" compatLnSpc="1">
            <a:prstTxWarp prst="textNoShape">
              <a:avLst/>
            </a:prstTxWarp>
            <a:normAutofit/>
          </a:bodyPr>
          <a:lstStyle/>
          <a:p>
            <a:r>
              <a:rPr lang="en-GB" altLang="zh-CN" dirty="0"/>
              <a:t>LES model has been adopted to simulate buoyancy plume in many research since most of the turbulent fluctuation could be resolved directly and only the turbulence eddy at sub-grid scale is modelled by sub-grid scale model.</a:t>
            </a:r>
          </a:p>
          <a:p>
            <a:pPr lvl="1"/>
            <a:r>
              <a:rPr lang="en-GB" altLang="zh-CN" dirty="0"/>
              <a:t> The </a:t>
            </a:r>
            <a:r>
              <a:rPr lang="en-GB" altLang="zh-CN" dirty="0" err="1"/>
              <a:t>Smagorinsky</a:t>
            </a:r>
            <a:r>
              <a:rPr lang="en-GB" altLang="zh-CN" dirty="0"/>
              <a:t> model is employed in GASFLOW-MPI to calculate the SGS turbulent viscosity due to its simplicity and practicality.</a:t>
            </a:r>
          </a:p>
          <a:p>
            <a:r>
              <a:rPr lang="en-GB" altLang="zh-CN" dirty="0"/>
              <a:t>Detached Eddy Simulation (DES) model is a kind of hybrid turbulence model. The main feature of DES model is that it could switch between RANS and LES adaptively according to the local turbulent information.</a:t>
            </a:r>
          </a:p>
          <a:p>
            <a:endParaRPr lang="zh-CN" altLang="en-US" dirty="0"/>
          </a:p>
        </p:txBody>
      </p:sp>
      <p:graphicFrame>
        <p:nvGraphicFramePr>
          <p:cNvPr id="5" name="对象 4">
            <a:extLst>
              <a:ext uri="{FF2B5EF4-FFF2-40B4-BE49-F238E27FC236}">
                <a16:creationId xmlns:a16="http://schemas.microsoft.com/office/drawing/2014/main" id="{E4BFAEA6-5FE0-4128-A118-6A5660FA7C32}"/>
              </a:ext>
            </a:extLst>
          </p:cNvPr>
          <p:cNvGraphicFramePr>
            <a:graphicFrameLocks noChangeAspect="1"/>
          </p:cNvGraphicFramePr>
          <p:nvPr>
            <p:extLst>
              <p:ext uri="{D42A27DB-BD31-4B8C-83A1-F6EECF244321}">
                <p14:modId xmlns:p14="http://schemas.microsoft.com/office/powerpoint/2010/main" val="2020248691"/>
              </p:ext>
            </p:extLst>
          </p:nvPr>
        </p:nvGraphicFramePr>
        <p:xfrm>
          <a:off x="549534" y="4520966"/>
          <a:ext cx="1057456" cy="386537"/>
        </p:xfrm>
        <a:graphic>
          <a:graphicData uri="http://schemas.openxmlformats.org/presentationml/2006/ole">
            <mc:AlternateContent xmlns:mc="http://schemas.openxmlformats.org/markup-compatibility/2006">
              <mc:Choice xmlns:v="urn:schemas-microsoft-com:vml" Requires="v">
                <p:oleObj spid="_x0000_s9373" r:id="rId4" imgW="583947" imgH="228501" progId="Equation.DSMT4">
                  <p:embed/>
                </p:oleObj>
              </mc:Choice>
              <mc:Fallback>
                <p:oleObj r:id="rId4" imgW="583947" imgH="228501" progId="Equation.DSMT4">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9534" y="4520966"/>
                        <a:ext cx="1057456" cy="386537"/>
                      </a:xfrm>
                      <a:prstGeom prst="rect">
                        <a:avLst/>
                      </a:prstGeom>
                      <a:noFill/>
                    </p:spPr>
                  </p:pic>
                </p:oleObj>
              </mc:Fallback>
            </mc:AlternateContent>
          </a:graphicData>
        </a:graphic>
      </p:graphicFrame>
      <p:graphicFrame>
        <p:nvGraphicFramePr>
          <p:cNvPr id="6" name="对象 5">
            <a:extLst>
              <a:ext uri="{FF2B5EF4-FFF2-40B4-BE49-F238E27FC236}">
                <a16:creationId xmlns:a16="http://schemas.microsoft.com/office/drawing/2014/main" id="{74A13952-7E48-4E07-98B8-1A9D58015958}"/>
              </a:ext>
            </a:extLst>
          </p:cNvPr>
          <p:cNvGraphicFramePr>
            <a:graphicFrameLocks noChangeAspect="1"/>
          </p:cNvGraphicFramePr>
          <p:nvPr>
            <p:extLst>
              <p:ext uri="{D42A27DB-BD31-4B8C-83A1-F6EECF244321}">
                <p14:modId xmlns:p14="http://schemas.microsoft.com/office/powerpoint/2010/main" val="1486329593"/>
              </p:ext>
            </p:extLst>
          </p:nvPr>
        </p:nvGraphicFramePr>
        <p:xfrm>
          <a:off x="530230" y="5330928"/>
          <a:ext cx="2497478" cy="451174"/>
        </p:xfrm>
        <a:graphic>
          <a:graphicData uri="http://schemas.openxmlformats.org/presentationml/2006/ole">
            <mc:AlternateContent xmlns:mc="http://schemas.openxmlformats.org/markup-compatibility/2006">
              <mc:Choice xmlns:v="urn:schemas-microsoft-com:vml" Requires="v">
                <p:oleObj spid="_x0000_s9374" r:id="rId6" imgW="1333500" imgH="279400" progId="Equation.DSMT4">
                  <p:embed/>
                </p:oleObj>
              </mc:Choice>
              <mc:Fallback>
                <p:oleObj r:id="rId6" imgW="1333500" imgH="279400" progId="Equation.DSMT4">
                  <p:embed/>
                  <p:pic>
                    <p:nvPicPr>
                      <p:cNvPr id="0" name="Object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0230" y="5330928"/>
                        <a:ext cx="2497478" cy="451174"/>
                      </a:xfrm>
                      <a:prstGeom prst="rect">
                        <a:avLst/>
                      </a:prstGeom>
                      <a:noFill/>
                    </p:spPr>
                  </p:pic>
                </p:oleObj>
              </mc:Fallback>
            </mc:AlternateContent>
          </a:graphicData>
        </a:graphic>
      </p:graphicFrame>
      <p:graphicFrame>
        <p:nvGraphicFramePr>
          <p:cNvPr id="7" name="对象 6">
            <a:extLst>
              <a:ext uri="{FF2B5EF4-FFF2-40B4-BE49-F238E27FC236}">
                <a16:creationId xmlns:a16="http://schemas.microsoft.com/office/drawing/2014/main" id="{C9CB8F6E-4FE0-4327-AE29-7704F02EB30F}"/>
              </a:ext>
            </a:extLst>
          </p:cNvPr>
          <p:cNvGraphicFramePr>
            <a:graphicFrameLocks noChangeAspect="1"/>
          </p:cNvGraphicFramePr>
          <p:nvPr>
            <p:extLst>
              <p:ext uri="{D42A27DB-BD31-4B8C-83A1-F6EECF244321}">
                <p14:modId xmlns:p14="http://schemas.microsoft.com/office/powerpoint/2010/main" val="3450199018"/>
              </p:ext>
            </p:extLst>
          </p:nvPr>
        </p:nvGraphicFramePr>
        <p:xfrm>
          <a:off x="549534" y="4871584"/>
          <a:ext cx="1518557" cy="459344"/>
        </p:xfrm>
        <a:graphic>
          <a:graphicData uri="http://schemas.openxmlformats.org/presentationml/2006/ole">
            <mc:AlternateContent xmlns:mc="http://schemas.openxmlformats.org/markup-compatibility/2006">
              <mc:Choice xmlns:v="urn:schemas-microsoft-com:vml" Requires="v">
                <p:oleObj spid="_x0000_s9375" r:id="rId8" imgW="825500" imgH="279400" progId="Equation.DSMT4">
                  <p:embed/>
                </p:oleObj>
              </mc:Choice>
              <mc:Fallback>
                <p:oleObj r:id="rId8" imgW="825500" imgH="279400" progId="Equation.DSMT4">
                  <p:embed/>
                  <p:pic>
                    <p:nvPicPr>
                      <p:cNvPr id="0" name="Object 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9534" y="4871584"/>
                        <a:ext cx="1518557" cy="459344"/>
                      </a:xfrm>
                      <a:prstGeom prst="rect">
                        <a:avLst/>
                      </a:prstGeom>
                      <a:noFill/>
                    </p:spPr>
                  </p:pic>
                </p:oleObj>
              </mc:Fallback>
            </mc:AlternateContent>
          </a:graphicData>
        </a:graphic>
      </p:graphicFrame>
      <p:sp>
        <p:nvSpPr>
          <p:cNvPr id="8" name="Rectangle 5">
            <a:extLst>
              <a:ext uri="{FF2B5EF4-FFF2-40B4-BE49-F238E27FC236}">
                <a16:creationId xmlns:a16="http://schemas.microsoft.com/office/drawing/2014/main" id="{079199A6-2977-4F31-8A61-1B87E74312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9" name="对象 8">
            <a:extLst>
              <a:ext uri="{FF2B5EF4-FFF2-40B4-BE49-F238E27FC236}">
                <a16:creationId xmlns:a16="http://schemas.microsoft.com/office/drawing/2014/main" id="{BD0B190C-4392-4897-80EC-81CE4EB8ECBC}"/>
              </a:ext>
            </a:extLst>
          </p:cNvPr>
          <p:cNvGraphicFramePr>
            <a:graphicFrameLocks noChangeAspect="1"/>
          </p:cNvGraphicFramePr>
          <p:nvPr>
            <p:extLst>
              <p:ext uri="{D42A27DB-BD31-4B8C-83A1-F6EECF244321}">
                <p14:modId xmlns:p14="http://schemas.microsoft.com/office/powerpoint/2010/main" val="4002028321"/>
              </p:ext>
            </p:extLst>
          </p:nvPr>
        </p:nvGraphicFramePr>
        <p:xfrm>
          <a:off x="505739" y="5693517"/>
          <a:ext cx="1360081" cy="482054"/>
        </p:xfrm>
        <a:graphic>
          <a:graphicData uri="http://schemas.openxmlformats.org/presentationml/2006/ole">
            <mc:AlternateContent xmlns:mc="http://schemas.openxmlformats.org/markup-compatibility/2006">
              <mc:Choice xmlns:v="urn:schemas-microsoft-com:vml" Requires="v">
                <p:oleObj spid="_x0000_s9376" r:id="rId10" imgW="736280" imgH="253890" progId="Equation.DSMT4">
                  <p:embed/>
                </p:oleObj>
              </mc:Choice>
              <mc:Fallback>
                <p:oleObj r:id="rId10" imgW="736280" imgH="253890" progId="Equation.DSMT4">
                  <p:embed/>
                  <p:pic>
                    <p:nvPicPr>
                      <p:cNvPr id="0" name="Object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05739" y="5693517"/>
                        <a:ext cx="1360081" cy="482054"/>
                      </a:xfrm>
                      <a:prstGeom prst="rect">
                        <a:avLst/>
                      </a:prstGeom>
                      <a:noFill/>
                    </p:spPr>
                  </p:pic>
                </p:oleObj>
              </mc:Fallback>
            </mc:AlternateContent>
          </a:graphicData>
        </a:graphic>
      </p:graphicFrame>
      <p:graphicFrame>
        <p:nvGraphicFramePr>
          <p:cNvPr id="11" name="对象 10">
            <a:extLst>
              <a:ext uri="{FF2B5EF4-FFF2-40B4-BE49-F238E27FC236}">
                <a16:creationId xmlns:a16="http://schemas.microsoft.com/office/drawing/2014/main" id="{F6C82433-04A0-40CD-AE05-B3F4C628BBC2}"/>
              </a:ext>
            </a:extLst>
          </p:cNvPr>
          <p:cNvGraphicFramePr>
            <a:graphicFrameLocks noChangeAspect="1"/>
          </p:cNvGraphicFramePr>
          <p:nvPr>
            <p:extLst>
              <p:ext uri="{D42A27DB-BD31-4B8C-83A1-F6EECF244321}">
                <p14:modId xmlns:p14="http://schemas.microsoft.com/office/powerpoint/2010/main" val="2685801858"/>
              </p:ext>
            </p:extLst>
          </p:nvPr>
        </p:nvGraphicFramePr>
        <p:xfrm>
          <a:off x="3410182" y="5863540"/>
          <a:ext cx="902815" cy="524609"/>
        </p:xfrm>
        <a:graphic>
          <a:graphicData uri="http://schemas.openxmlformats.org/presentationml/2006/ole">
            <mc:AlternateContent xmlns:mc="http://schemas.openxmlformats.org/markup-compatibility/2006">
              <mc:Choice xmlns:v="urn:schemas-microsoft-com:vml" Requires="v">
                <p:oleObj spid="_x0000_s9377" r:id="rId12" imgW="736600" imgH="419100" progId="Equation.DSMT4">
                  <p:embed/>
                </p:oleObj>
              </mc:Choice>
              <mc:Fallback>
                <p:oleObj r:id="rId12" imgW="736600" imgH="419100" progId="Equation.DSMT4">
                  <p:embed/>
                  <p:pic>
                    <p:nvPicPr>
                      <p:cNvPr id="0" name="Object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410182" y="5863540"/>
                        <a:ext cx="902815" cy="524609"/>
                      </a:xfrm>
                      <a:prstGeom prst="rect">
                        <a:avLst/>
                      </a:prstGeom>
                      <a:noFill/>
                    </p:spPr>
                  </p:pic>
                </p:oleObj>
              </mc:Fallback>
            </mc:AlternateContent>
          </a:graphicData>
        </a:graphic>
      </p:graphicFrame>
      <p:graphicFrame>
        <p:nvGraphicFramePr>
          <p:cNvPr id="12" name="对象 11">
            <a:extLst>
              <a:ext uri="{FF2B5EF4-FFF2-40B4-BE49-F238E27FC236}">
                <a16:creationId xmlns:a16="http://schemas.microsoft.com/office/drawing/2014/main" id="{7B0A00ED-F27E-436B-94A5-63BF3A852F4E}"/>
              </a:ext>
            </a:extLst>
          </p:cNvPr>
          <p:cNvGraphicFramePr>
            <a:graphicFrameLocks noChangeAspect="1"/>
          </p:cNvGraphicFramePr>
          <p:nvPr>
            <p:extLst>
              <p:ext uri="{D42A27DB-BD31-4B8C-83A1-F6EECF244321}">
                <p14:modId xmlns:p14="http://schemas.microsoft.com/office/powerpoint/2010/main" val="3815988632"/>
              </p:ext>
            </p:extLst>
          </p:nvPr>
        </p:nvGraphicFramePr>
        <p:xfrm>
          <a:off x="5939062" y="5662453"/>
          <a:ext cx="1239297" cy="375246"/>
        </p:xfrm>
        <a:graphic>
          <a:graphicData uri="http://schemas.openxmlformats.org/presentationml/2006/ole">
            <mc:AlternateContent xmlns:mc="http://schemas.openxmlformats.org/markup-compatibility/2006">
              <mc:Choice xmlns:v="urn:schemas-microsoft-com:vml" Requires="v">
                <p:oleObj spid="_x0000_s9378" r:id="rId14" imgW="1091726" imgH="253890" progId="Equation.DSMT4">
                  <p:embed/>
                </p:oleObj>
              </mc:Choice>
              <mc:Fallback>
                <p:oleObj r:id="rId14" imgW="1091726" imgH="253890" progId="Equation.DSMT4">
                  <p:embed/>
                  <p:pic>
                    <p:nvPicPr>
                      <p:cNvPr id="0" name="Object 1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939062" y="5662453"/>
                        <a:ext cx="1239297" cy="375246"/>
                      </a:xfrm>
                      <a:prstGeom prst="rect">
                        <a:avLst/>
                      </a:prstGeom>
                      <a:noFill/>
                      <a:ln>
                        <a:solidFill>
                          <a:srgbClr val="C00000"/>
                        </a:solidFill>
                      </a:ln>
                    </p:spPr>
                  </p:pic>
                </p:oleObj>
              </mc:Fallback>
            </mc:AlternateContent>
          </a:graphicData>
        </a:graphic>
      </p:graphicFrame>
      <p:graphicFrame>
        <p:nvGraphicFramePr>
          <p:cNvPr id="13" name="对象 12">
            <a:extLst>
              <a:ext uri="{FF2B5EF4-FFF2-40B4-BE49-F238E27FC236}">
                <a16:creationId xmlns:a16="http://schemas.microsoft.com/office/drawing/2014/main" id="{797EF5A3-FE61-4423-864E-8A4E7A63258E}"/>
              </a:ext>
            </a:extLst>
          </p:cNvPr>
          <p:cNvGraphicFramePr>
            <a:graphicFrameLocks noChangeAspect="1"/>
          </p:cNvGraphicFramePr>
          <p:nvPr>
            <p:extLst>
              <p:ext uri="{D42A27DB-BD31-4B8C-83A1-F6EECF244321}">
                <p14:modId xmlns:p14="http://schemas.microsoft.com/office/powerpoint/2010/main" val="3054902646"/>
              </p:ext>
            </p:extLst>
          </p:nvPr>
        </p:nvGraphicFramePr>
        <p:xfrm>
          <a:off x="3416665" y="5448158"/>
          <a:ext cx="741614" cy="582316"/>
        </p:xfrm>
        <a:graphic>
          <a:graphicData uri="http://schemas.openxmlformats.org/presentationml/2006/ole">
            <mc:AlternateContent xmlns:mc="http://schemas.openxmlformats.org/markup-compatibility/2006">
              <mc:Choice xmlns:v="urn:schemas-microsoft-com:vml" Requires="v">
                <p:oleObj spid="_x0000_s9379" r:id="rId16" imgW="571252" imgH="418918" progId="Equation.DSMT4">
                  <p:embed/>
                </p:oleObj>
              </mc:Choice>
              <mc:Fallback>
                <p:oleObj r:id="rId16" imgW="571252" imgH="418918" progId="Equation.DSMT4">
                  <p:embed/>
                  <p:pic>
                    <p:nvPicPr>
                      <p:cNvPr id="0" name="Object 10"/>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416665" y="5448158"/>
                        <a:ext cx="741614" cy="582316"/>
                      </a:xfrm>
                      <a:prstGeom prst="rect">
                        <a:avLst/>
                      </a:prstGeom>
                      <a:noFill/>
                    </p:spPr>
                  </p:pic>
                </p:oleObj>
              </mc:Fallback>
            </mc:AlternateContent>
          </a:graphicData>
        </a:graphic>
      </p:graphicFrame>
      <p:graphicFrame>
        <p:nvGraphicFramePr>
          <p:cNvPr id="14" name="对象 13">
            <a:extLst>
              <a:ext uri="{FF2B5EF4-FFF2-40B4-BE49-F238E27FC236}">
                <a16:creationId xmlns:a16="http://schemas.microsoft.com/office/drawing/2014/main" id="{143014C1-4396-40C1-8C0A-DA77C8437D9E}"/>
              </a:ext>
            </a:extLst>
          </p:cNvPr>
          <p:cNvGraphicFramePr>
            <a:graphicFrameLocks noChangeAspect="1"/>
          </p:cNvGraphicFramePr>
          <p:nvPr>
            <p:extLst>
              <p:ext uri="{D42A27DB-BD31-4B8C-83A1-F6EECF244321}">
                <p14:modId xmlns:p14="http://schemas.microsoft.com/office/powerpoint/2010/main" val="3846694434"/>
              </p:ext>
            </p:extLst>
          </p:nvPr>
        </p:nvGraphicFramePr>
        <p:xfrm>
          <a:off x="6010043" y="5093359"/>
          <a:ext cx="884701" cy="296433"/>
        </p:xfrm>
        <a:graphic>
          <a:graphicData uri="http://schemas.openxmlformats.org/presentationml/2006/ole">
            <mc:AlternateContent xmlns:mc="http://schemas.openxmlformats.org/markup-compatibility/2006">
              <mc:Choice xmlns:v="urn:schemas-microsoft-com:vml" Requires="v">
                <p:oleObj spid="_x0000_s9380" r:id="rId18" imgW="774364" imgH="228501" progId="Equation.DSMT4">
                  <p:embed/>
                </p:oleObj>
              </mc:Choice>
              <mc:Fallback>
                <p:oleObj r:id="rId18" imgW="774364" imgH="228501" progId="Equation.DSMT4">
                  <p:embed/>
                  <p:pic>
                    <p:nvPicPr>
                      <p:cNvPr id="0" name="Object 9"/>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010043" y="5093359"/>
                        <a:ext cx="884701" cy="296433"/>
                      </a:xfrm>
                      <a:prstGeom prst="rect">
                        <a:avLst/>
                      </a:prstGeom>
                      <a:noFill/>
                    </p:spPr>
                  </p:pic>
                </p:oleObj>
              </mc:Fallback>
            </mc:AlternateContent>
          </a:graphicData>
        </a:graphic>
      </p:graphicFrame>
      <p:graphicFrame>
        <p:nvGraphicFramePr>
          <p:cNvPr id="15" name="对象 14">
            <a:extLst>
              <a:ext uri="{FF2B5EF4-FFF2-40B4-BE49-F238E27FC236}">
                <a16:creationId xmlns:a16="http://schemas.microsoft.com/office/drawing/2014/main" id="{46B4267D-FF62-4CE6-8EB0-210DA282EFDB}"/>
              </a:ext>
            </a:extLst>
          </p:cNvPr>
          <p:cNvGraphicFramePr>
            <a:graphicFrameLocks noChangeAspect="1"/>
          </p:cNvGraphicFramePr>
          <p:nvPr>
            <p:extLst>
              <p:ext uri="{D42A27DB-BD31-4B8C-83A1-F6EECF244321}">
                <p14:modId xmlns:p14="http://schemas.microsoft.com/office/powerpoint/2010/main" val="600168175"/>
              </p:ext>
            </p:extLst>
          </p:nvPr>
        </p:nvGraphicFramePr>
        <p:xfrm>
          <a:off x="5939062" y="5342804"/>
          <a:ext cx="1700291" cy="371132"/>
        </p:xfrm>
        <a:graphic>
          <a:graphicData uri="http://schemas.openxmlformats.org/presentationml/2006/ole">
            <mc:AlternateContent xmlns:mc="http://schemas.openxmlformats.org/markup-compatibility/2006">
              <mc:Choice xmlns:v="urn:schemas-microsoft-com:vml" Requires="v">
                <p:oleObj spid="_x0000_s9381" r:id="rId20" imgW="1435100" imgH="254000" progId="Equation.DSMT4">
                  <p:embed/>
                </p:oleObj>
              </mc:Choice>
              <mc:Fallback>
                <p:oleObj r:id="rId20" imgW="1435100" imgH="254000" progId="Equation.DSMT4">
                  <p:embed/>
                  <p:pic>
                    <p:nvPicPr>
                      <p:cNvPr id="0" name="Object 8"/>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5939062" y="5342804"/>
                        <a:ext cx="1700291" cy="371132"/>
                      </a:xfrm>
                      <a:prstGeom prst="rect">
                        <a:avLst/>
                      </a:prstGeom>
                      <a:noFill/>
                    </p:spPr>
                  </p:pic>
                </p:oleObj>
              </mc:Fallback>
            </mc:AlternateContent>
          </a:graphicData>
        </a:graphic>
      </p:graphicFrame>
      <p:sp>
        <p:nvSpPr>
          <p:cNvPr id="16" name="Rectangle 12">
            <a:extLst>
              <a:ext uri="{FF2B5EF4-FFF2-40B4-BE49-F238E27FC236}">
                <a16:creationId xmlns:a16="http://schemas.microsoft.com/office/drawing/2014/main" id="{77542B25-F25F-417C-A12C-614C01D06AF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8" name="Rectangle 14">
            <a:extLst>
              <a:ext uri="{FF2B5EF4-FFF2-40B4-BE49-F238E27FC236}">
                <a16:creationId xmlns:a16="http://schemas.microsoft.com/office/drawing/2014/main" id="{376EA760-6FE2-483B-B620-BD5574821378}"/>
              </a:ext>
            </a:extLst>
          </p:cNvPr>
          <p:cNvSpPr>
            <a:spLocks noChangeArrowheads="1"/>
          </p:cNvSpPr>
          <p:nvPr/>
        </p:nvSpPr>
        <p:spPr bwMode="auto">
          <a:xfrm>
            <a:off x="0" y="6572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en-GB" sz="1100" b="0" i="0" u="none" strike="noStrike" cap="none" normalizeH="0" baseline="0">
                <a:ln>
                  <a:noFill/>
                </a:ln>
                <a:solidFill>
                  <a:schemeClr val="tx1"/>
                </a:solidFill>
                <a:effectLst/>
                <a:latin typeface="Arial" panose="020B0604020202020204" pitchFamily="34" charset="0"/>
                <a:cs typeface="宋体" panose="02010600030101010101" pitchFamily="2" charset="-122"/>
              </a:rPr>
              <a:t>，</a:t>
            </a:r>
            <a:endParaRPr kumimoji="0" lang="zh-CN" altLang="en-GB" sz="1800" b="0" i="0" u="none" strike="noStrike" cap="none" normalizeH="0" baseline="0">
              <a:ln>
                <a:noFill/>
              </a:ln>
              <a:solidFill>
                <a:schemeClr val="tx1"/>
              </a:solidFill>
              <a:effectLst/>
              <a:latin typeface="Arial" panose="020B0604020202020204" pitchFamily="34" charset="0"/>
            </a:endParaRPr>
          </a:p>
        </p:txBody>
      </p:sp>
      <p:sp>
        <p:nvSpPr>
          <p:cNvPr id="19" name="Rectangle 15">
            <a:extLst>
              <a:ext uri="{FF2B5EF4-FFF2-40B4-BE49-F238E27FC236}">
                <a16:creationId xmlns:a16="http://schemas.microsoft.com/office/drawing/2014/main" id="{286F2E6E-086C-425D-B9A8-5FD9A55FD482}"/>
              </a:ext>
            </a:extLst>
          </p:cNvPr>
          <p:cNvSpPr>
            <a:spLocks noChangeArrowheads="1"/>
          </p:cNvSpPr>
          <p:nvPr/>
        </p:nvSpPr>
        <p:spPr bwMode="auto">
          <a:xfrm>
            <a:off x="0" y="8763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en-GB" sz="1100" b="0" i="0" u="none" strike="noStrike" cap="none" normalizeH="0" baseline="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a:t>
            </a:r>
            <a:endParaRPr kumimoji="0" lang="zh-CN" altLang="en-GB" sz="1800" b="0" i="0" u="none" strike="noStrike" cap="none" normalizeH="0" baseline="0">
              <a:ln>
                <a:noFill/>
              </a:ln>
              <a:solidFill>
                <a:schemeClr val="tx1"/>
              </a:solidFill>
              <a:effectLst/>
              <a:latin typeface="Arial" panose="020B0604020202020204" pitchFamily="34" charset="0"/>
            </a:endParaRPr>
          </a:p>
        </p:txBody>
      </p:sp>
      <p:sp>
        <p:nvSpPr>
          <p:cNvPr id="20" name="Rectangle 16">
            <a:extLst>
              <a:ext uri="{FF2B5EF4-FFF2-40B4-BE49-F238E27FC236}">
                <a16:creationId xmlns:a16="http://schemas.microsoft.com/office/drawing/2014/main" id="{F3280F28-889F-4B80-98BD-3A30580844FE}"/>
              </a:ext>
            </a:extLst>
          </p:cNvPr>
          <p:cNvSpPr>
            <a:spLocks noChangeArrowheads="1"/>
          </p:cNvSpPr>
          <p:nvPr/>
        </p:nvSpPr>
        <p:spPr bwMode="auto">
          <a:xfrm>
            <a:off x="0" y="11239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800" b="0" i="0" u="none" strike="noStrike" cap="none" normalizeH="0" baseline="0">
                <a:ln>
                  <a:noFill/>
                </a:ln>
                <a:solidFill>
                  <a:schemeClr val="tx1"/>
                </a:solidFill>
                <a:effectLst/>
              </a:rPr>
              <a:t> </a:t>
            </a:r>
            <a:endParaRPr kumimoji="0" lang="zh-CN" altLang="zh-CN" sz="1800" b="0" i="0" u="none" strike="noStrike" cap="none" normalizeH="0" baseline="0">
              <a:ln>
                <a:noFill/>
              </a:ln>
              <a:solidFill>
                <a:schemeClr val="tx1"/>
              </a:solidFill>
              <a:effectLst/>
              <a:latin typeface="Arial" panose="020B0604020202020204" pitchFamily="34" charset="0"/>
            </a:endParaRPr>
          </a:p>
        </p:txBody>
      </p:sp>
      <p:sp>
        <p:nvSpPr>
          <p:cNvPr id="25" name="Rectangle 36">
            <a:extLst>
              <a:ext uri="{FF2B5EF4-FFF2-40B4-BE49-F238E27FC236}">
                <a16:creationId xmlns:a16="http://schemas.microsoft.com/office/drawing/2014/main" id="{B6B5581C-48D1-4167-AA61-CCB7F542AA5E}"/>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7" name="对象 26">
            <a:extLst>
              <a:ext uri="{FF2B5EF4-FFF2-40B4-BE49-F238E27FC236}">
                <a16:creationId xmlns:a16="http://schemas.microsoft.com/office/drawing/2014/main" id="{E353737E-8E1B-4C58-AC48-F30A27109821}"/>
              </a:ext>
            </a:extLst>
          </p:cNvPr>
          <p:cNvGraphicFramePr>
            <a:graphicFrameLocks noChangeAspect="1"/>
          </p:cNvGraphicFramePr>
          <p:nvPr>
            <p:extLst>
              <p:ext uri="{D42A27DB-BD31-4B8C-83A1-F6EECF244321}">
                <p14:modId xmlns:p14="http://schemas.microsoft.com/office/powerpoint/2010/main" val="4240520287"/>
              </p:ext>
            </p:extLst>
          </p:nvPr>
        </p:nvGraphicFramePr>
        <p:xfrm>
          <a:off x="6010043" y="5947773"/>
          <a:ext cx="704850" cy="409575"/>
        </p:xfrm>
        <a:graphic>
          <a:graphicData uri="http://schemas.openxmlformats.org/presentationml/2006/ole">
            <mc:AlternateContent xmlns:mc="http://schemas.openxmlformats.org/markup-compatibility/2006">
              <mc:Choice xmlns:v="urn:schemas-microsoft-com:vml" Requires="v">
                <p:oleObj spid="_x0000_s9382" r:id="rId22" imgW="736600" imgH="419100" progId="Equation.DSMT4">
                  <p:embed/>
                </p:oleObj>
              </mc:Choice>
              <mc:Fallback>
                <p:oleObj r:id="rId22" imgW="736600" imgH="419100" progId="Equation.DSMT4">
                  <p:embed/>
                  <p:pic>
                    <p:nvPicPr>
                      <p:cNvPr id="26" name="对象 25">
                        <a:extLst>
                          <a:ext uri="{FF2B5EF4-FFF2-40B4-BE49-F238E27FC236}">
                            <a16:creationId xmlns:a16="http://schemas.microsoft.com/office/drawing/2014/main" id="{BC2877A9-B52B-4F15-BFA6-80FB86BBC39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010043" y="5947773"/>
                        <a:ext cx="704850" cy="409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2533714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9AE2C89-0E05-4FF9-BC2C-0C70924F4EBA}"/>
              </a:ext>
            </a:extLst>
          </p:cNvPr>
          <p:cNvSpPr>
            <a:spLocks noGrp="1"/>
          </p:cNvSpPr>
          <p:nvPr>
            <p:ph type="title"/>
          </p:nvPr>
        </p:nvSpPr>
        <p:spPr/>
        <p:txBody>
          <a:bodyPr/>
          <a:lstStyle/>
          <a:p>
            <a:r>
              <a:rPr lang="en-US" altLang="zh-CN" dirty="0"/>
              <a:t>Modeling of experiment</a:t>
            </a:r>
            <a:endParaRPr lang="zh-CN" altLang="en-US" dirty="0"/>
          </a:p>
        </p:txBody>
      </p:sp>
      <p:sp>
        <p:nvSpPr>
          <p:cNvPr id="3" name="内容占位符 2">
            <a:extLst>
              <a:ext uri="{FF2B5EF4-FFF2-40B4-BE49-F238E27FC236}">
                <a16:creationId xmlns:a16="http://schemas.microsoft.com/office/drawing/2014/main" id="{EE40056B-D194-45A8-818E-20CFBECE80F3}"/>
              </a:ext>
            </a:extLst>
          </p:cNvPr>
          <p:cNvSpPr>
            <a:spLocks noGrp="1"/>
          </p:cNvSpPr>
          <p:nvPr>
            <p:ph idx="1"/>
          </p:nvPr>
        </p:nvSpPr>
        <p:spPr>
          <a:xfrm>
            <a:off x="392113" y="1198563"/>
            <a:ext cx="4467919" cy="4894262"/>
          </a:xfrm>
          <a:solidFill>
            <a:srgbClr val="FDFD98">
              <a:alpha val="38000"/>
            </a:srgbClr>
          </a:solidFill>
          <a:ln w="19050">
            <a:solidFill>
              <a:srgbClr val="4F81BD"/>
            </a:solidFill>
          </a:ln>
        </p:spPr>
        <p:txBody>
          <a:bodyPr vert="horz" wrap="square" lIns="0" tIns="0" rIns="0" bIns="0" numCol="1" anchor="t" anchorCtr="0" compatLnSpc="1">
            <a:prstTxWarp prst="textNoShape">
              <a:avLst/>
            </a:prstTxWarp>
          </a:bodyPr>
          <a:lstStyle/>
          <a:p>
            <a:r>
              <a:rPr lang="en-GB" altLang="zh-CN" dirty="0"/>
              <a:t>Conducted in Sandia National Laboratories;</a:t>
            </a:r>
          </a:p>
          <a:p>
            <a:r>
              <a:rPr lang="en-US" altLang="zh-CN" dirty="0"/>
              <a:t>Provide data for </a:t>
            </a:r>
            <a:r>
              <a:rPr lang="en-GB" altLang="zh-CN" dirty="0"/>
              <a:t>the validation of CFD models to predict unintended hydrogen release scenario;</a:t>
            </a:r>
            <a:endParaRPr lang="en-US" altLang="zh-CN" dirty="0"/>
          </a:p>
          <a:p>
            <a:r>
              <a:rPr lang="en-US" altLang="zh-CN" dirty="0"/>
              <a:t>Pure hydrogen is released in to still surrounding air at constant velocity. </a:t>
            </a:r>
          </a:p>
          <a:p>
            <a:r>
              <a:rPr lang="en-US" altLang="zh-CN" dirty="0"/>
              <a:t>Dinlet:1.91mm</a:t>
            </a:r>
          </a:p>
          <a:p>
            <a:r>
              <a:rPr lang="en-US" altLang="zh-CN" dirty="0" err="1"/>
              <a:t>Vinlet</a:t>
            </a:r>
            <a:r>
              <a:rPr lang="en-US" altLang="zh-CN" dirty="0"/>
              <a:t>=133.9m/s</a:t>
            </a:r>
          </a:p>
          <a:p>
            <a:r>
              <a:rPr lang="en-US" altLang="zh-CN" dirty="0"/>
              <a:t>Re: 2384; Fr 268.</a:t>
            </a:r>
          </a:p>
          <a:p>
            <a:r>
              <a:rPr lang="en-US" altLang="zh-CN" dirty="0" err="1"/>
              <a:t>Tinlet</a:t>
            </a:r>
            <a:r>
              <a:rPr lang="en-US" altLang="zh-CN" dirty="0"/>
              <a:t> =</a:t>
            </a:r>
            <a:r>
              <a:rPr lang="en-US" altLang="zh-CN" dirty="0" err="1"/>
              <a:t>Tambient</a:t>
            </a:r>
            <a:r>
              <a:rPr lang="en-US" altLang="zh-CN" dirty="0"/>
              <a:t> = 21</a:t>
            </a:r>
            <a:r>
              <a:rPr lang="zh-CN" altLang="en-US" dirty="0"/>
              <a:t>℃；</a:t>
            </a:r>
            <a:endParaRPr lang="en-US" altLang="zh-CN" dirty="0"/>
          </a:p>
          <a:p>
            <a:r>
              <a:rPr lang="en-US" altLang="zh-CN" dirty="0" err="1"/>
              <a:t>Pambient</a:t>
            </a:r>
            <a:r>
              <a:rPr lang="en-US" altLang="zh-CN" dirty="0"/>
              <a:t>: 1 bar</a:t>
            </a:r>
          </a:p>
          <a:p>
            <a:endParaRPr lang="en-US" altLang="zh-CN" dirty="0"/>
          </a:p>
          <a:p>
            <a:endParaRPr lang="zh-CN" altLang="en-US" dirty="0"/>
          </a:p>
        </p:txBody>
      </p:sp>
      <p:pic>
        <p:nvPicPr>
          <p:cNvPr id="4" name="Image1">
            <a:extLst>
              <a:ext uri="{FF2B5EF4-FFF2-40B4-BE49-F238E27FC236}">
                <a16:creationId xmlns:a16="http://schemas.microsoft.com/office/drawing/2014/main" id="{3804AC6B-9076-4D54-A0A7-F14EB2D0E1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1628800"/>
            <a:ext cx="3613894" cy="3096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矩形 5">
            <a:extLst>
              <a:ext uri="{FF2B5EF4-FFF2-40B4-BE49-F238E27FC236}">
                <a16:creationId xmlns:a16="http://schemas.microsoft.com/office/drawing/2014/main" id="{01C33D99-4D57-4B90-8E5D-02E12BED486E}"/>
              </a:ext>
            </a:extLst>
          </p:cNvPr>
          <p:cNvSpPr/>
          <p:nvPr/>
        </p:nvSpPr>
        <p:spPr>
          <a:xfrm>
            <a:off x="4860032" y="5135428"/>
            <a:ext cx="4572000" cy="646331"/>
          </a:xfrm>
          <a:prstGeom prst="rect">
            <a:avLst/>
          </a:prstGeom>
        </p:spPr>
        <p:txBody>
          <a:bodyPr>
            <a:spAutoFit/>
          </a:bodyPr>
          <a:lstStyle/>
          <a:p>
            <a:pPr algn="ctr"/>
            <a:r>
              <a:rPr lang="en-US" altLang="zh-CN" dirty="0"/>
              <a:t>Experiment of small-scale unintended releases of hydrogen</a:t>
            </a:r>
            <a:endParaRPr lang="zh-CN" altLang="en-US" dirty="0"/>
          </a:p>
        </p:txBody>
      </p:sp>
    </p:spTree>
    <p:extLst>
      <p:ext uri="{BB962C8B-B14F-4D97-AF65-F5344CB8AC3E}">
        <p14:creationId xmlns:p14="http://schemas.microsoft.com/office/powerpoint/2010/main" val="13837650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0E0D901-A6F2-4790-A29D-0846241ADC0D}"/>
              </a:ext>
            </a:extLst>
          </p:cNvPr>
          <p:cNvSpPr>
            <a:spLocks noGrp="1"/>
          </p:cNvSpPr>
          <p:nvPr>
            <p:ph type="title"/>
          </p:nvPr>
        </p:nvSpPr>
        <p:spPr/>
        <p:txBody>
          <a:bodyPr/>
          <a:lstStyle/>
          <a:p>
            <a:r>
              <a:rPr lang="en-US" altLang="zh-CN" dirty="0"/>
              <a:t>Modeling of experiment</a:t>
            </a:r>
            <a:endParaRPr lang="zh-CN" altLang="en-US" dirty="0"/>
          </a:p>
        </p:txBody>
      </p:sp>
      <p:pic>
        <p:nvPicPr>
          <p:cNvPr id="22532" name="图片 1">
            <a:extLst>
              <a:ext uri="{FF2B5EF4-FFF2-40B4-BE49-F238E27FC236}">
                <a16:creationId xmlns:a16="http://schemas.microsoft.com/office/drawing/2014/main" id="{4172F792-BCD0-4FCD-A6A1-1A0A95E54B5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11186" t="2940" r="16772"/>
          <a:stretch>
            <a:fillRect/>
          </a:stretch>
        </p:blipFill>
        <p:spPr bwMode="auto">
          <a:xfrm>
            <a:off x="4716016" y="2756074"/>
            <a:ext cx="3379252" cy="3235454"/>
          </a:xfrm>
          <a:prstGeom prst="rect">
            <a:avLst/>
          </a:prstGeom>
          <a:noFill/>
          <a:extLst>
            <a:ext uri="{909E8E84-426E-40DD-AFC4-6F175D3DCCD1}">
              <a14:hiddenFill xmlns:a14="http://schemas.microsoft.com/office/drawing/2010/main">
                <a:solidFill>
                  <a:srgbClr val="FFFFFF"/>
                </a:solidFill>
              </a14:hiddenFill>
            </a:ext>
          </a:extLst>
        </p:spPr>
      </p:pic>
      <p:pic>
        <p:nvPicPr>
          <p:cNvPr id="22531" name="图片 2">
            <a:extLst>
              <a:ext uri="{FF2B5EF4-FFF2-40B4-BE49-F238E27FC236}">
                <a16:creationId xmlns:a16="http://schemas.microsoft.com/office/drawing/2014/main" id="{3925B2DD-69F5-4C3C-990C-55305429981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l="28349" t="3859" r="30554"/>
          <a:stretch>
            <a:fillRect/>
          </a:stretch>
        </p:blipFill>
        <p:spPr bwMode="auto">
          <a:xfrm>
            <a:off x="1280687" y="2624828"/>
            <a:ext cx="2267636" cy="3751399"/>
          </a:xfrm>
          <a:prstGeom prst="rect">
            <a:avLst/>
          </a:prstGeom>
          <a:noFill/>
          <a:extLst>
            <a:ext uri="{909E8E84-426E-40DD-AFC4-6F175D3DCCD1}">
              <a14:hiddenFill xmlns:a14="http://schemas.microsoft.com/office/drawing/2010/main">
                <a:solidFill>
                  <a:srgbClr val="FFFFFF"/>
                </a:solidFill>
              </a14:hiddenFill>
            </a:ext>
          </a:extLst>
        </p:spPr>
      </p:pic>
      <p:sp>
        <p:nvSpPr>
          <p:cNvPr id="6" name="矩形 5">
            <a:extLst>
              <a:ext uri="{FF2B5EF4-FFF2-40B4-BE49-F238E27FC236}">
                <a16:creationId xmlns:a16="http://schemas.microsoft.com/office/drawing/2014/main" id="{25CC1CDA-FDE0-4B10-97DF-11D6EEFC64A9}"/>
              </a:ext>
            </a:extLst>
          </p:cNvPr>
          <p:cNvSpPr/>
          <p:nvPr/>
        </p:nvSpPr>
        <p:spPr>
          <a:xfrm>
            <a:off x="5796136" y="6283013"/>
            <a:ext cx="1925960" cy="369332"/>
          </a:xfrm>
          <a:prstGeom prst="rect">
            <a:avLst/>
          </a:prstGeom>
        </p:spPr>
        <p:txBody>
          <a:bodyPr wrap="square">
            <a:spAutoFit/>
          </a:bodyPr>
          <a:lstStyle/>
          <a:p>
            <a:pPr marR="173355" algn="ctr">
              <a:spcAft>
                <a:spcPts val="1100"/>
              </a:spcAft>
            </a:pPr>
            <a:r>
              <a:rPr lang="en-GB" altLang="zh-CN" dirty="0"/>
              <a:t>(b)X-Z view</a:t>
            </a:r>
            <a:endParaRPr lang="zh-CN" altLang="zh-CN" dirty="0">
              <a:latin typeface="Times New Roman" panose="02020603050405020304" pitchFamily="18" charset="0"/>
              <a:ea typeface="等线" panose="02010600030101010101" pitchFamily="2" charset="-122"/>
            </a:endParaRPr>
          </a:p>
        </p:txBody>
      </p:sp>
      <p:sp>
        <p:nvSpPr>
          <p:cNvPr id="8" name="内容占位符 7">
            <a:extLst>
              <a:ext uri="{FF2B5EF4-FFF2-40B4-BE49-F238E27FC236}">
                <a16:creationId xmlns:a16="http://schemas.microsoft.com/office/drawing/2014/main" id="{C67CFAE2-AE81-4761-9FBC-8BAD3746AA64}"/>
              </a:ext>
            </a:extLst>
          </p:cNvPr>
          <p:cNvSpPr>
            <a:spLocks noGrp="1"/>
          </p:cNvSpPr>
          <p:nvPr>
            <p:ph idx="1"/>
          </p:nvPr>
        </p:nvSpPr>
        <p:spPr>
          <a:xfrm>
            <a:off x="380654" y="1251193"/>
            <a:ext cx="8356600" cy="1337216"/>
          </a:xfrm>
          <a:solidFill>
            <a:srgbClr val="FDFD98">
              <a:alpha val="38000"/>
            </a:srgbClr>
          </a:solidFill>
          <a:ln w="19050">
            <a:solidFill>
              <a:srgbClr val="4F81BD"/>
            </a:solidFill>
          </a:ln>
        </p:spPr>
        <p:txBody>
          <a:bodyPr vert="horz" wrap="square" lIns="0" tIns="0" rIns="0" bIns="0" numCol="1" anchor="t" anchorCtr="0" compatLnSpc="1">
            <a:prstTxWarp prst="textNoShape">
              <a:avLst/>
            </a:prstTxWarp>
          </a:bodyPr>
          <a:lstStyle/>
          <a:p>
            <a:r>
              <a:rPr lang="en-GB" altLang="zh-CN" dirty="0"/>
              <a:t>Cartesian coordinate system </a:t>
            </a:r>
          </a:p>
          <a:p>
            <a:r>
              <a:rPr lang="en-GB" altLang="zh-CN" dirty="0"/>
              <a:t> the computational domain size of 30*30*115mm. </a:t>
            </a:r>
          </a:p>
          <a:p>
            <a:r>
              <a:rPr lang="en-GB" altLang="zh-CN" dirty="0"/>
              <a:t>This domain is divided into 90*90*150 grids, with a total cell number 1,215,000,</a:t>
            </a:r>
            <a:endParaRPr lang="zh-CN" altLang="en-US" dirty="0"/>
          </a:p>
        </p:txBody>
      </p:sp>
      <p:sp>
        <p:nvSpPr>
          <p:cNvPr id="9" name="矩形 8">
            <a:extLst>
              <a:ext uri="{FF2B5EF4-FFF2-40B4-BE49-F238E27FC236}">
                <a16:creationId xmlns:a16="http://schemas.microsoft.com/office/drawing/2014/main" id="{DAC323D5-6D4D-4FA1-BBB5-0B1C803367B5}"/>
              </a:ext>
            </a:extLst>
          </p:cNvPr>
          <p:cNvSpPr/>
          <p:nvPr/>
        </p:nvSpPr>
        <p:spPr>
          <a:xfrm>
            <a:off x="3268691" y="6406833"/>
            <a:ext cx="1941557" cy="369332"/>
          </a:xfrm>
          <a:prstGeom prst="rect">
            <a:avLst/>
          </a:prstGeom>
        </p:spPr>
        <p:txBody>
          <a:bodyPr wrap="none">
            <a:spAutoFit/>
          </a:bodyPr>
          <a:lstStyle/>
          <a:p>
            <a:r>
              <a:rPr lang="en-GB" altLang="zh-CN" dirty="0"/>
              <a:t>Diagram of mesh</a:t>
            </a:r>
            <a:endParaRPr lang="zh-CN" altLang="en-US" dirty="0"/>
          </a:p>
        </p:txBody>
      </p:sp>
      <p:sp>
        <p:nvSpPr>
          <p:cNvPr id="10" name="矩形 9">
            <a:extLst>
              <a:ext uri="{FF2B5EF4-FFF2-40B4-BE49-F238E27FC236}">
                <a16:creationId xmlns:a16="http://schemas.microsoft.com/office/drawing/2014/main" id="{A5E60DAB-258D-40F6-A14C-203A24F60CAA}"/>
              </a:ext>
            </a:extLst>
          </p:cNvPr>
          <p:cNvSpPr/>
          <p:nvPr/>
        </p:nvSpPr>
        <p:spPr>
          <a:xfrm>
            <a:off x="1695878" y="6438506"/>
            <a:ext cx="1437253" cy="369332"/>
          </a:xfrm>
          <a:prstGeom prst="rect">
            <a:avLst/>
          </a:prstGeom>
        </p:spPr>
        <p:txBody>
          <a:bodyPr wrap="none">
            <a:spAutoFit/>
          </a:bodyPr>
          <a:lstStyle/>
          <a:p>
            <a:r>
              <a:rPr lang="en-GB" altLang="zh-CN" dirty="0"/>
              <a:t>(a) X-Y view</a:t>
            </a:r>
            <a:endParaRPr lang="zh-CN" altLang="en-US" dirty="0"/>
          </a:p>
        </p:txBody>
      </p:sp>
    </p:spTree>
    <p:extLst>
      <p:ext uri="{BB962C8B-B14F-4D97-AF65-F5344CB8AC3E}">
        <p14:creationId xmlns:p14="http://schemas.microsoft.com/office/powerpoint/2010/main" val="1761413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MANAGE_ASSETS" val="FALSE"/>
  <p:tag name="MMPROD_IS_H264" val="0"/>
</p:tagLst>
</file>

<file path=ppt/theme/theme1.xml><?xml version="1.0" encoding="utf-8"?>
<a:theme xmlns:a="http://schemas.openxmlformats.org/drawingml/2006/main" name="KIT-PPT_Master_en_2016">
  <a:themeElements>
    <a:clrScheme name="Standarddesign 1">
      <a:dk1>
        <a:srgbClr val="000000"/>
      </a:dk1>
      <a:lt1>
        <a:srgbClr val="FFFFFF"/>
      </a:lt1>
      <a:dk2>
        <a:srgbClr val="000000"/>
      </a:dk2>
      <a:lt2>
        <a:srgbClr val="D9D9D9"/>
      </a:lt2>
      <a:accent1>
        <a:srgbClr val="009682"/>
      </a:accent1>
      <a:accent2>
        <a:srgbClr val="4664AA"/>
      </a:accent2>
      <a:accent3>
        <a:srgbClr val="FFFFFF"/>
      </a:accent3>
      <a:accent4>
        <a:srgbClr val="000000"/>
      </a:accent4>
      <a:accent5>
        <a:srgbClr val="AAC9C1"/>
      </a:accent5>
      <a:accent6>
        <a:srgbClr val="3F5A9A"/>
      </a:accent6>
      <a:hlink>
        <a:srgbClr val="808080"/>
      </a:hlink>
      <a:folHlink>
        <a:srgbClr val="7D92C3"/>
      </a:folHlink>
    </a:clrScheme>
    <a:fontScheme name="Standard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Standarddesign 1">
        <a:dk1>
          <a:srgbClr val="000000"/>
        </a:dk1>
        <a:lt1>
          <a:srgbClr val="FFFFFF"/>
        </a:lt1>
        <a:dk2>
          <a:srgbClr val="000000"/>
        </a:dk2>
        <a:lt2>
          <a:srgbClr val="D9D9D9"/>
        </a:lt2>
        <a:accent1>
          <a:srgbClr val="009682"/>
        </a:accent1>
        <a:accent2>
          <a:srgbClr val="4664AA"/>
        </a:accent2>
        <a:accent3>
          <a:srgbClr val="FFFFFF"/>
        </a:accent3>
        <a:accent4>
          <a:srgbClr val="000000"/>
        </a:accent4>
        <a:accent5>
          <a:srgbClr val="AAC9C1"/>
        </a:accent5>
        <a:accent6>
          <a:srgbClr val="3F5A9A"/>
        </a:accent6>
        <a:hlink>
          <a:srgbClr val="808080"/>
        </a:hlink>
        <a:folHlink>
          <a:srgbClr val="7D92C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2016-01-15</Template>
  <TotalTime>6587</TotalTime>
  <Words>1776</Words>
  <Application>Microsoft Office PowerPoint</Application>
  <PresentationFormat>全屏显示(4:3)</PresentationFormat>
  <Paragraphs>218</Paragraphs>
  <Slides>17</Slides>
  <Notes>15</Notes>
  <HiddenSlides>0</HiddenSlides>
  <MMClips>0</MMClips>
  <ScaleCrop>false</ScaleCrop>
  <HeadingPairs>
    <vt:vector size="8" baseType="variant">
      <vt:variant>
        <vt:lpstr>已用的字体</vt:lpstr>
      </vt:variant>
      <vt:variant>
        <vt:i4>6</vt:i4>
      </vt:variant>
      <vt:variant>
        <vt:lpstr>主题</vt:lpstr>
      </vt:variant>
      <vt:variant>
        <vt:i4>1</vt:i4>
      </vt:variant>
      <vt:variant>
        <vt:lpstr>嵌入 OLE 服务器</vt:lpstr>
      </vt:variant>
      <vt:variant>
        <vt:i4>2</vt:i4>
      </vt:variant>
      <vt:variant>
        <vt:lpstr>幻灯片标题</vt:lpstr>
      </vt:variant>
      <vt:variant>
        <vt:i4>17</vt:i4>
      </vt:variant>
    </vt:vector>
  </HeadingPairs>
  <TitlesOfParts>
    <vt:vector size="26" baseType="lpstr">
      <vt:lpstr>等线</vt:lpstr>
      <vt:lpstr>黑体</vt:lpstr>
      <vt:lpstr>宋体</vt:lpstr>
      <vt:lpstr>Arial</vt:lpstr>
      <vt:lpstr>Cambria Math</vt:lpstr>
      <vt:lpstr>Times New Roman</vt:lpstr>
      <vt:lpstr>KIT-PPT_Master_en_2016</vt:lpstr>
      <vt:lpstr>Graph</vt:lpstr>
      <vt:lpstr>Equation.DSMT4</vt:lpstr>
      <vt:lpstr>PowerPoint 演示文稿</vt:lpstr>
      <vt:lpstr>Outlines</vt:lpstr>
      <vt:lpstr>Outlines</vt:lpstr>
      <vt:lpstr>Introduction</vt:lpstr>
      <vt:lpstr>Introduction</vt:lpstr>
      <vt:lpstr>Outlines</vt:lpstr>
      <vt:lpstr>Turbulence model</vt:lpstr>
      <vt:lpstr>Modeling of experiment</vt:lpstr>
      <vt:lpstr>Modeling of experiment</vt:lpstr>
      <vt:lpstr>Outlines</vt:lpstr>
      <vt:lpstr>Result-LES</vt:lpstr>
      <vt:lpstr>Result-LES</vt:lpstr>
      <vt:lpstr>Result-LES</vt:lpstr>
      <vt:lpstr>Result- k-ε and DES </vt:lpstr>
      <vt:lpstr>Outlines</vt:lpstr>
      <vt:lpstr>Conclusion</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Han</dc:creator>
  <cp:lastModifiedBy>李亚冰</cp:lastModifiedBy>
  <cp:revision>406</cp:revision>
  <dcterms:created xsi:type="dcterms:W3CDTF">2016-01-15T09:31:22Z</dcterms:created>
  <dcterms:modified xsi:type="dcterms:W3CDTF">2017-09-12T07:46:49Z</dcterms:modified>
</cp:coreProperties>
</file>