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68" r:id="rId4"/>
    <p:sldId id="262" r:id="rId5"/>
    <p:sldId id="270" r:id="rId6"/>
    <p:sldId id="277" r:id="rId7"/>
    <p:sldId id="278" r:id="rId8"/>
    <p:sldId id="279" r:id="rId9"/>
    <p:sldId id="280" r:id="rId10"/>
    <p:sldId id="281" r:id="rId11"/>
    <p:sldId id="282" r:id="rId12"/>
    <p:sldId id="271" r:id="rId13"/>
    <p:sldId id="283" r:id="rId14"/>
    <p:sldId id="284" r:id="rId15"/>
    <p:sldId id="28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7D27-BB39-4B64-B637-E5739699DFF3}" type="datetimeFigureOut">
              <a:rPr lang="es-MX" smtClean="0"/>
              <a:t>13/09/2017</a:t>
            </a:fld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11389-9686-4D76-9E22-08F875C31FF6}" type="slidenum">
              <a:rPr lang="es-MX" smtClean="0"/>
              <a:t>‹#›</a:t>
            </a:fld>
            <a:endParaRPr lang="es-MX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12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3E92-A22B-4B91-992D-58E7EC4D7120}" type="datetime1">
              <a:rPr lang="es-MX" smtClean="0"/>
              <a:t>13/09/2017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3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A4EA-6F45-4649-937C-BAC47CEAA9F8}" type="datetime1">
              <a:rPr lang="es-MX" smtClean="0"/>
              <a:t>13/09/2017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95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0AF-A9D1-4581-914D-079A08F4190C}" type="datetime1">
              <a:rPr lang="es-MX" smtClean="0"/>
              <a:t>13/09/2017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05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BE79-9F13-4EEB-AC77-803061EE748E}" type="datetime1">
              <a:rPr lang="es-MX" smtClean="0"/>
              <a:t>13/09/2017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78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5BE-4A25-446C-8F00-1493579B6DB8}" type="datetime1">
              <a:rPr lang="es-MX" smtClean="0"/>
              <a:t>13/09/2017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50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6CE7-C4B0-490F-9FEF-666F555B2A2E}" type="datetime1">
              <a:rPr lang="es-MX" smtClean="0"/>
              <a:t>13/09/2017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87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C500-ED93-454D-979C-E5915D09BEC7}" type="datetime1">
              <a:rPr lang="es-MX" smtClean="0"/>
              <a:t>13/09/2017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13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7305-DCBE-4C4C-86D7-6B7B86846A7E}" type="datetime1">
              <a:rPr lang="es-MX" smtClean="0"/>
              <a:t>13/09/2017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628650" y="905374"/>
            <a:ext cx="7886700" cy="862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10" descr="escud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75" y="20548"/>
            <a:ext cx="5953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83568" y="644631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noProof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sz="1200" baseline="0" noProof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Guanajuato</a:t>
            </a:r>
          </a:p>
          <a:p>
            <a:pPr algn="ctr"/>
            <a:r>
              <a:rPr lang="en-US" sz="1200" baseline="0" noProof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</a:t>
            </a:r>
            <a:endParaRPr lang="en-US" sz="1200" noProof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1427" y="5561013"/>
            <a:ext cx="1762573" cy="12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3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7FFB-D18E-4BC1-812B-498D063D0A7A}" type="datetime1">
              <a:rPr lang="es-MX" smtClean="0"/>
              <a:t>13/09/2017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43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2663-F47C-4D73-BBA7-5FB2F63AD763}" type="datetime1">
              <a:rPr lang="es-MX" smtClean="0"/>
              <a:t>13/09/2017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Guanajuato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61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FA69-9252-4D74-A984-495E2C667358}" type="datetime1">
              <a:rPr lang="es-MX" smtClean="0"/>
              <a:t>13/09/2017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Universidad de Guanajuato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27E7-6807-4510-BA52-65EB7F2F64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69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111111111111111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16306" y="1159495"/>
            <a:ext cx="6427693" cy="164764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HYDROGEN PRESSURIZATION AND EXTRACTION IN CRYOGENIC PRESSURE VESSELS DUE TO VACUUM INSULATION FAILURE.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12 Rectángulo"/>
          <p:cNvSpPr/>
          <p:nvPr/>
        </p:nvSpPr>
        <p:spPr>
          <a:xfrm>
            <a:off x="3131389" y="2732894"/>
            <a:ext cx="541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zh-CN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Julio Moreno-Blanco, Francisco Elizalde-Blancas, </a:t>
            </a:r>
          </a:p>
          <a:p>
            <a:pPr algn="ctr"/>
            <a:r>
              <a:rPr lang="es-MX" altLang="zh-CN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Armando Gallegos-Muñoz, Salvador Aceves</a:t>
            </a:r>
            <a:endParaRPr lang="zh-CN" altLang="es-MX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2 Rectángulo"/>
          <p:cNvSpPr/>
          <p:nvPr/>
        </p:nvSpPr>
        <p:spPr>
          <a:xfrm>
            <a:off x="3131389" y="5119535"/>
            <a:ext cx="5568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7th International Conference on Hydrogen Safety (ICHS 2017)</a:t>
            </a:r>
            <a:endParaRPr lang="es-MX" altLang="zh-CN" sz="1600" b="1" baseline="30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altLang="zh-CN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altLang="zh-CN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es-MX" altLang="zh-CN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11-13 2017 - </a:t>
            </a:r>
            <a:r>
              <a:rPr lang="es-MX" altLang="zh-CN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Hamburg</a:t>
            </a:r>
            <a:r>
              <a:rPr lang="es-MX" altLang="zh-CN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altLang="zh-CN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es-MX" altLang="zh-CN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s-MX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93" y="3480259"/>
            <a:ext cx="2006780" cy="14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640512" y="1145379"/>
            <a:ext cx="5473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1. Heating with immediate hydrogen extraction </a:t>
            </a:r>
            <a:endParaRPr lang="es-ES" altLang="es-E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69" y="38913"/>
            <a:ext cx="838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If H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extraction initiates upon vacuum loss (Strategy 1), 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454 g/h need to be extracted to avoid exceeding MAWP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10539" r="10490" b="4317"/>
          <a:stretch>
            <a:fillRect/>
          </a:stretch>
        </p:blipFill>
        <p:spPr bwMode="auto">
          <a:xfrm>
            <a:off x="382577" y="1895761"/>
            <a:ext cx="3715735" cy="313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10501" r="1561" b="4532"/>
          <a:stretch>
            <a:fillRect/>
          </a:stretch>
        </p:blipFill>
        <p:spPr bwMode="auto">
          <a:xfrm>
            <a:off x="4869995" y="2520506"/>
            <a:ext cx="4109031" cy="31261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588899" y="5179991"/>
            <a:ext cx="3509413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Vessel initially filled to 300 bar and 70 g/L, considering that H</a:t>
            </a:r>
            <a:r>
              <a:rPr lang="en-US" altLang="es-E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extraction begins at the moment of vacuum insulation failure (Strategy 1).</a:t>
            </a:r>
            <a:endParaRPr lang="es-ES" altLang="es-E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569" y="3827024"/>
            <a:ext cx="4296031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output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to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exceeding the MAWP is 6.5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(hydrogen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=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0.454 kg/h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69493" y="4083596"/>
            <a:ext cx="600502" cy="22551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5829" y="1402479"/>
            <a:ext cx="21266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 hours after hydrogen extraction has started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36776" y="2257569"/>
            <a:ext cx="987734" cy="703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640512" y="856049"/>
            <a:ext cx="5692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2. Heating with extraction at maximum allowable working pressure</a:t>
            </a:r>
            <a:endParaRPr lang="es-ES" altLang="es-E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0677" r="10349" b="4448"/>
          <a:stretch>
            <a:fillRect/>
          </a:stretch>
        </p:blipFill>
        <p:spPr bwMode="auto">
          <a:xfrm>
            <a:off x="545775" y="1847353"/>
            <a:ext cx="3570544" cy="312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10532" r="616" b="4399"/>
          <a:stretch>
            <a:fillRect/>
          </a:stretch>
        </p:blipFill>
        <p:spPr bwMode="auto">
          <a:xfrm>
            <a:off x="4834345" y="1972362"/>
            <a:ext cx="3842594" cy="31261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606906" y="5232838"/>
            <a:ext cx="3509413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Vessel initially filled to 300 bar and 70 g/L, considering that H</a:t>
            </a:r>
            <a:r>
              <a:rPr lang="en-US" altLang="es-E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extraction begins at the moment of reaching MAWP (Strategy 2).</a:t>
            </a:r>
            <a:endParaRPr lang="es-ES" altLang="es-E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75" y="3849356"/>
            <a:ext cx="3776734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10.8 kW of fuel cell output power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minimum necessary to avoid exceeding the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MAWP.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(0.756 kg/h extraction rate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>
            <a:off x="4233843" y="4105928"/>
            <a:ext cx="600502" cy="22551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33077" y="5232838"/>
            <a:ext cx="324513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output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is 40% higher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 one in the Strategy 1.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6750" y="1177334"/>
            <a:ext cx="2432473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minutes since vacuum insulation failure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5404513" y="1762109"/>
            <a:ext cx="1158474" cy="653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569" y="38913"/>
            <a:ext cx="868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If H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extraction initiates upon reaching MAWP (Strategy 2), 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756 g/h need to be extracted to avoid exceeding MAWP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10310" r="1053" b="4150"/>
          <a:stretch>
            <a:fillRect/>
          </a:stretch>
        </p:blipFill>
        <p:spPr bwMode="auto">
          <a:xfrm>
            <a:off x="340256" y="1588997"/>
            <a:ext cx="3917840" cy="30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 Rectángulo"/>
          <p:cNvSpPr>
            <a:spLocks noChangeArrowheads="1"/>
          </p:cNvSpPr>
          <p:nvPr/>
        </p:nvSpPr>
        <p:spPr bwMode="auto">
          <a:xfrm>
            <a:off x="640512" y="954022"/>
            <a:ext cx="5692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altLang="es-E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two strategies</a:t>
            </a:r>
            <a:endParaRPr lang="es-ES" altLang="es-E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399" y="4786094"/>
            <a:ext cx="357355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Immediate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extraction (Strategy 1, solid lines), and H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extraction at MAWP (Strategy 2, dotted lines)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047159" y="2294712"/>
            <a:ext cx="174691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Convergence 2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hours and 40 minutes after vacuum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failure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378419" y="2047164"/>
            <a:ext cx="668740" cy="573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31056" y="1594854"/>
            <a:ext cx="3780431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Strategy 1      vs       Strategy 2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6.5 kW                    10.8 kW</a:t>
            </a:r>
          </a:p>
          <a:p>
            <a:pPr algn="ctr"/>
            <a:endParaRPr lang="en-US" sz="16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</a:rPr>
              <a:t>*Air </a:t>
            </a:r>
            <a:r>
              <a:rPr lang="en-US" sz="1600" dirty="0">
                <a:latin typeface="Times New Roman" panose="02020603050405020304" pitchFamily="18" charset="0"/>
              </a:rPr>
              <a:t>conditioning can consume 1-4 kW</a:t>
            </a:r>
          </a:p>
          <a:p>
            <a:pPr algn="just"/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380930" y="3283253"/>
            <a:ext cx="1937983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Strategy 1</a:t>
            </a:r>
          </a:p>
          <a:p>
            <a:pPr algn="ctr"/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Surplus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electricity could then be used for charging the battery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613890" y="3283252"/>
            <a:ext cx="1997847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Strategy 2</a:t>
            </a:r>
          </a:p>
          <a:p>
            <a:pPr algn="ctr"/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Electrical resistances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consume all the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electricity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4258096" y="5103738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final decision will depend on the economical balance between both strategies.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52" y="82457"/>
            <a:ext cx="8951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Immediate H</a:t>
            </a:r>
            <a:r>
              <a:rPr lang="en-US" sz="2100" b="1" baseline="-25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extraction maintains </a:t>
            </a:r>
            <a:r>
              <a:rPr lang="en-US" sz="21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vessel below MAWP at reduced fuel cell power (6.5 kW) 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but demands </a:t>
            </a:r>
            <a:r>
              <a:rPr lang="en-US" sz="21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vacuum 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failure sensor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10564" r="10307" b="4199"/>
          <a:stretch>
            <a:fillRect/>
          </a:stretch>
        </p:blipFill>
        <p:spPr bwMode="auto">
          <a:xfrm>
            <a:off x="640512" y="1724537"/>
            <a:ext cx="3580723" cy="328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10481" r="10687" b="4237"/>
          <a:stretch>
            <a:fillRect/>
          </a:stretch>
        </p:blipFill>
        <p:spPr bwMode="auto">
          <a:xfrm>
            <a:off x="4831092" y="1724537"/>
            <a:ext cx="3848884" cy="3284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48754" y="241182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Strategy 1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95036" y="241182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Strategy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0512" y="910479"/>
            <a:ext cx="5651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fill density on H</a:t>
            </a:r>
            <a:r>
              <a:rPr lang="en-US" sz="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rate and fuel cell output power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512" y="5299995"/>
            <a:ext cx="365106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6.5 kW at 70 g/L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0.5 kW at 35 g/L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26413" y="5299995"/>
            <a:ext cx="35933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10.8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kW at 70 g/L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kW at 35 g/L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6569" y="38913"/>
            <a:ext cx="850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300" b="1" baseline="-25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extraction rate (and fuel cell power) is a strong function of initial fill density (6.5 kW @ 70 g/L vs. 0.5 kW @ 35 g/L)</a:t>
            </a:r>
            <a:endParaRPr lang="en-US" sz="23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66700" y="1181100"/>
            <a:ext cx="8686800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analyzed a critical subject for the safety of future vehicles powered by H</a:t>
            </a:r>
            <a:r>
              <a:rPr lang="en-US" altLang="es-ES" sz="19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stored in cryogenic vessels: the possible consequences of vacuum insulation failure when the vehicle is in a closed space (e.g. in a garage or a tunnel).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s-ES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lumped thermodynamic model and taking into account non-ideal properties of hydrogen, we have calculated H</a:t>
            </a:r>
            <a:r>
              <a:rPr lang="en-US" altLang="es-ES" sz="19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extraction rates from the cryogenic vessel, considering the most critical case in which the vessel is initially full at its maximum capacity (300 bar and 70 g/L). </a:t>
            </a:r>
          </a:p>
          <a:p>
            <a:pPr marL="342900" indent="-342900" algn="just">
              <a:spcBef>
                <a:spcPct val="0"/>
              </a:spcBef>
            </a:pPr>
            <a:endParaRPr lang="en-US" altLang="es-ES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releasing H</a:t>
            </a:r>
            <a:r>
              <a:rPr lang="en-US" altLang="es-ES" sz="19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environment, which could potentially lead to ignition, we consider the possibility of consuming the extracted H</a:t>
            </a:r>
            <a:r>
              <a:rPr lang="en-US" altLang="es-ES" sz="19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fuel cell and using the generated electricity to operate the vehicle accessories (mainly the air conditioning). </a:t>
            </a:r>
            <a:endParaRPr lang="es-ES_tradnl" altLang="es-ES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569" y="38913"/>
            <a:ext cx="875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We have modeled the safety consequences of vacuum insulation failure in cryogenic pressure vessels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266700" y="1181100"/>
            <a:ext cx="86868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strategies were analyzed: in the first, H</a:t>
            </a:r>
            <a:r>
              <a:rPr lang="en-US" altLang="es-ES" sz="19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extraction begins at the moment of vacuum system failure. In the second, H</a:t>
            </a:r>
            <a:r>
              <a:rPr lang="en-US" altLang="es-ES" sz="19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extraction begins when the vessel reaches the maximum allowable working pressure (MAWP).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</a:pP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strategy results in slower extraction rate, but requires sensors or computational strategies that can detect the failure of the vacuum system.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s-ES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indicate that the thermodynamic advantage of cryogenic pressure vessels capable of containing H</a:t>
            </a:r>
            <a:r>
              <a:rPr lang="en-US" altLang="es-ES" sz="19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releasing it at a relatively high temperature results in low hydrogen extraction rates that can be consumed by a fuel cell (6.5 and 10.8 kW of electric power) without the need to release hydrogen to environment. </a:t>
            </a:r>
          </a:p>
          <a:p>
            <a:pPr marL="342900" indent="-342900" algn="just">
              <a:spcBef>
                <a:spcPct val="0"/>
              </a:spcBef>
            </a:pPr>
            <a:endParaRPr lang="en-US" altLang="es-ES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n-US" altLang="es-E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strategies are thus feasible and the final decision depends on the economical balance between incorporating a system to detect the failure of the vacuum system, and additional electric resistances to dissipate electricity.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_tradnl" altLang="es-ES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39" y="126001"/>
            <a:ext cx="852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Safe operation is demonstrated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Even at maximum fill density, fuel cell can consume H</a:t>
            </a:r>
            <a:r>
              <a:rPr lang="en-US" sz="2000" b="1" baseline="-25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at the necessary rate to avoid exceeding MAWP</a:t>
            </a:r>
          </a:p>
        </p:txBody>
      </p:sp>
    </p:spTree>
    <p:extLst>
      <p:ext uri="{BB962C8B-B14F-4D97-AF65-F5344CB8AC3E}">
        <p14:creationId xmlns:p14="http://schemas.microsoft.com/office/powerpoint/2010/main" val="23850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338" y="2595563"/>
            <a:ext cx="8793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7553" t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</a:t>
            </a:r>
            <a:r>
              <a:rPr lang="en-US" altLang="es-ES" sz="5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attention!!</a:t>
            </a:r>
            <a:endParaRPr lang="en-US" altLang="es-E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/>
          <p:nvPr/>
        </p:nvSpPr>
        <p:spPr>
          <a:xfrm>
            <a:off x="1084263" y="1490663"/>
            <a:ext cx="246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1.- Background</a:t>
            </a:r>
          </a:p>
        </p:txBody>
      </p:sp>
      <p:sp>
        <p:nvSpPr>
          <p:cNvPr id="3" name="CuadroTexto 12"/>
          <p:cNvSpPr txBox="1"/>
          <p:nvPr/>
        </p:nvSpPr>
        <p:spPr>
          <a:xfrm>
            <a:off x="1084263" y="2130574"/>
            <a:ext cx="2129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2.- Objective</a:t>
            </a:r>
            <a:endParaRPr lang="en-US" dirty="0"/>
          </a:p>
        </p:txBody>
      </p:sp>
      <p:sp>
        <p:nvSpPr>
          <p:cNvPr id="5" name="CuadroTexto 14"/>
          <p:cNvSpPr txBox="1"/>
          <p:nvPr/>
        </p:nvSpPr>
        <p:spPr>
          <a:xfrm>
            <a:off x="1084263" y="3310233"/>
            <a:ext cx="6488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s-E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chemeClr val="accent5">
                    <a:lumMod val="50000"/>
                  </a:schemeClr>
                </a:solidFill>
              </a:rPr>
              <a:t>5.- Results and Discussion</a:t>
            </a:r>
            <a:endParaRPr lang="en-US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16"/>
          <p:cNvSpPr txBox="1"/>
          <p:nvPr/>
        </p:nvSpPr>
        <p:spPr>
          <a:xfrm>
            <a:off x="1084263" y="2705396"/>
            <a:ext cx="2305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4.- Modeling</a:t>
            </a:r>
            <a:endParaRPr lang="en-US" dirty="0"/>
          </a:p>
        </p:txBody>
      </p:sp>
      <p:sp>
        <p:nvSpPr>
          <p:cNvPr id="7" name="CuadroTexto 14"/>
          <p:cNvSpPr txBox="1"/>
          <p:nvPr/>
        </p:nvSpPr>
        <p:spPr>
          <a:xfrm>
            <a:off x="1095375" y="3903958"/>
            <a:ext cx="6488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6.- Summary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512" y="256627"/>
            <a:ext cx="454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0417" y="27626"/>
            <a:ext cx="8158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comparison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 hydrocarbons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storage and delivery are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challenging</a:t>
            </a:r>
            <a:endParaRPr lang="es-MX" sz="2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7" t="22371" r="45513" b="26089"/>
          <a:stretch/>
        </p:blipFill>
        <p:spPr>
          <a:xfrm>
            <a:off x="550417" y="1340317"/>
            <a:ext cx="3932807" cy="28840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3329" y="4171973"/>
            <a:ext cx="3229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es-ES" sz="1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2 cryogenic pressure </a:t>
            </a:r>
            <a:r>
              <a:rPr lang="it-IT" altLang="es-ES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vessel</a:t>
            </a:r>
            <a:r>
              <a:rPr lang="it-IT" altLang="es-ES" sz="14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MX" sz="1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46" y="4152707"/>
            <a:ext cx="423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</a:t>
            </a:r>
            <a:r>
              <a:rPr lang="fr-F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</a:t>
            </a:r>
            <a:r>
              <a:rPr lang="fr-F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fr-F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fr-F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are </a:t>
            </a:r>
            <a:r>
              <a:rPr lang="fr-F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fr-F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fr-F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fr-F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es-MX" sz="14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417" y="5972754"/>
            <a:ext cx="68051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M. Aceves, F. Espinosa-Loza, E. Ledesma-Orozco, T. O. Ross, A. H. </a:t>
            </a:r>
            <a:r>
              <a:rPr lang="es-MX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Weisberg</a:t>
            </a:r>
            <a:r>
              <a:rPr lang="es-MX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C. Brunner, O </a:t>
            </a:r>
            <a:r>
              <a:rPr lang="es-MX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Kircher</a:t>
            </a:r>
            <a:r>
              <a:rPr lang="es-MX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High-density automotive hydrogen storage with cryogenic capable pressure vessels, </a:t>
            </a:r>
            <a:r>
              <a:rPr lang="es-MX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International </a:t>
            </a:r>
            <a:r>
              <a:rPr lang="es-MX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es-MX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Hydrogen </a:t>
            </a:r>
            <a:r>
              <a:rPr lang="es-MX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MX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(2010) 1219–1226</a:t>
            </a:r>
            <a:endParaRPr lang="es-MX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19" y="1537577"/>
            <a:ext cx="3782664" cy="27140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602860" y="4824826"/>
            <a:ext cx="410561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storage method will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determined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final application,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6566" y="4824826"/>
            <a:ext cx="388270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 pressure vessels enable substantial reduction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elimination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5229" y="1376813"/>
            <a:ext cx="1816049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 transfer is reduced until 1-3 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265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86" y="38912"/>
            <a:ext cx="8388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s-MX" sz="2100" b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analyze safety implications of loss </a:t>
            </a:r>
            <a:r>
              <a:rPr lang="es-MX" sz="2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 cryogenic vessel vacuum </a:t>
            </a:r>
            <a:r>
              <a:rPr lang="es-MX" sz="2100" b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insulation leading </a:t>
            </a:r>
            <a:r>
              <a:rPr lang="es-MX" sz="2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 ~100X increased heat transfer rate</a:t>
            </a:r>
            <a:endParaRPr lang="es-MX" sz="21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512" y="1266655"/>
            <a:ext cx="78347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 we consider a previously unexplored safety aspect of cryogenic pressure vessels: the failure or leakage of the outer metallic jacket with the consequent loss of vacuum and sudden increase (~100X) in heat transfer from the environment.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conditions, it is possible that a fraction of hydrogen may need to be released to the environment in order to avoid exceeding the MAWP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hydrogen could result in a dangerous situation if it occurs when the vehicle is parked in an enclosed space (e.g., a garage or tunnel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s-E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s-E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possible to consume the hydrogen in the vehicle fuel </a:t>
            </a:r>
            <a:r>
              <a:rPr lang="en-US" alt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and </a:t>
            </a:r>
            <a:r>
              <a:rPr lang="en-US" altLang="es-E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dissipate the electricity generated by operating the vehicle accessories (mainly the air conditioning)</a:t>
            </a:r>
            <a:endParaRPr lang="es-ES" altLang="es-E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511" y="49793"/>
            <a:ext cx="7382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We model heat transfer and pressurization in cryogenic vessel subsequent to vacuum loss</a:t>
            </a:r>
            <a:endParaRPr lang="es-MX" sz="2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12777"/>
              </p:ext>
            </p:extLst>
          </p:nvPr>
        </p:nvGraphicFramePr>
        <p:xfrm>
          <a:off x="4303713" y="2290763"/>
          <a:ext cx="4492625" cy="3017835"/>
        </p:xfrm>
        <a:graphic>
          <a:graphicData uri="http://schemas.openxmlformats.org/drawingml/2006/table">
            <a:tbl>
              <a:tblPr firstRow="1" firstCol="1" bandRow="1"/>
              <a:tblGrid>
                <a:gridCol w="2633040"/>
                <a:gridCol w="1859585"/>
              </a:tblGrid>
              <a:tr h="251486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ALT 890 </a:t>
                      </a:r>
                      <a:r>
                        <a:rPr lang="es-MX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Worthington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48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External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diameter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333 mm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48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Length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1778 mm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8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Internal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volume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113.1 Lt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8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Mass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181.18 Lb (82.184 kg)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Maximum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operation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pressure</a:t>
                      </a:r>
                      <a:r>
                        <a:rPr lang="es-MX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(MOP)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 bar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Maximum</a:t>
                      </a:r>
                      <a:r>
                        <a:rPr lang="es-MX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allowable</a:t>
                      </a:r>
                      <a:r>
                        <a:rPr lang="es-MX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working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pressure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(MAWP</a:t>
                      </a:r>
                      <a:r>
                        <a:rPr lang="es-MX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437 bar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Weigth</a:t>
                      </a:r>
                      <a:r>
                        <a:rPr lang="es-MX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fraction</a:t>
                      </a:r>
                      <a:r>
                        <a:rPr lang="es-MX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aluminum</a:t>
                      </a:r>
                      <a:r>
                        <a:rPr lang="es-MX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and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composite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50 % Al y 50% </a:t>
                      </a:r>
                      <a:r>
                        <a:rPr lang="es-MX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comp.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8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Vacuum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insulation</a:t>
                      </a:r>
                      <a:r>
                        <a:rPr lang="es-MX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thickness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es-MX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cm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4303713" y="1540430"/>
            <a:ext cx="43795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4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Specifications of the high-pressure inner vessel (from commercially available vessel ALT 890, Worthington)</a:t>
            </a:r>
            <a:r>
              <a:rPr lang="es-MX" altLang="es-ES" sz="14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altLang="es-ES" sz="1400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300038" y="5382133"/>
            <a:ext cx="4003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Schematic of cryogenic pressurized hydrogen storage system.</a:t>
            </a:r>
            <a:endParaRPr lang="es-ES" altLang="es-ES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1066"/>
              </p:ext>
            </p:extLst>
          </p:nvPr>
        </p:nvGraphicFramePr>
        <p:xfrm>
          <a:off x="200025" y="1664356"/>
          <a:ext cx="3803650" cy="362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r:id="rId3" imgW="7162845" imgH="6819930" progId="Visio.Drawing.15">
                  <p:embed/>
                </p:oleObj>
              </mc:Choice>
              <mc:Fallback>
                <p:oleObj r:id="rId3" imgW="7162845" imgH="681993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664356"/>
                        <a:ext cx="3803650" cy="3624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2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174" y="28026"/>
            <a:ext cx="865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Loss of vacuum will demand rapid H</a:t>
            </a:r>
            <a:r>
              <a:rPr lang="es-MX" sz="2800" b="1" baseline="-25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extraction to avoid exceeding vessel MAWP </a:t>
            </a:r>
            <a:endParaRPr lang="es-MX" sz="28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536575" y="1258911"/>
            <a:ext cx="811847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s-E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calculate the hydrogen extraction rate according to two different strategies: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altLang="es-E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 hydrogen extraction immediately upon vacuum vessel failure. </a:t>
            </a:r>
          </a:p>
          <a:p>
            <a:pPr algn="just">
              <a:spcBef>
                <a:spcPct val="0"/>
              </a:spcBef>
            </a:pPr>
            <a:r>
              <a:rPr lang="en-US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strategy minimizes hydrogen extraction rate,</a:t>
            </a:r>
          </a:p>
          <a:p>
            <a:pPr algn="just">
              <a:spcBef>
                <a:spcPct val="0"/>
              </a:spcBef>
            </a:pPr>
            <a:r>
              <a:rPr lang="en-US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sensors or continuous monitoring of pressurization rate to determine vacuum failure are necessary. 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altLang="es-E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until the vessel reaches MAWP before starting hydrogen extraction.</a:t>
            </a:r>
            <a:r>
              <a:rPr lang="en-US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US" altLang="es-E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equires faster hydrogen extraction, </a:t>
            </a:r>
          </a:p>
          <a:p>
            <a:pPr algn="just">
              <a:spcBef>
                <a:spcPct val="0"/>
              </a:spcBef>
            </a:pPr>
            <a:r>
              <a:rPr lang="en-US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does not require sensors or calculations</a:t>
            </a:r>
            <a:endParaRPr lang="es-ES" altLang="es-E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85" y="49798"/>
            <a:ext cx="868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Thermodynamic modeling of cryogenic vessel </a:t>
            </a:r>
            <a:r>
              <a:rPr lang="es-MX" sz="2400" b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heating uses REFPROP property data </a:t>
            </a:r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programmed into Matlab</a:t>
            </a:r>
            <a:endParaRPr lang="es-MX" sz="2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776288" y="977900"/>
            <a:ext cx="4464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</a:t>
            </a: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altLang="es-E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es-MX" altLang="es-E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endParaRPr lang="es-MX" altLang="es-E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es-MX" altLang="es-E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187450" y="4438931"/>
            <a:ext cx="3024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altLang="es-E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1187450" y="2105022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es-MX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MX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altLang="es-E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1187450" y="3036862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s-MX" altLang="es-E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MX" altLang="es-E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altLang="es-E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237918"/>
              </p:ext>
            </p:extLst>
          </p:nvPr>
        </p:nvGraphicFramePr>
        <p:xfrm>
          <a:off x="5518150" y="2066564"/>
          <a:ext cx="157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3" imgW="1155199" imgH="444307" progId="Equation.DSMT4">
                  <p:embed/>
                </p:oleObj>
              </mc:Choice>
              <mc:Fallback>
                <p:oleObj name="Equation" r:id="rId3" imgW="1155199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2066564"/>
                        <a:ext cx="1574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987830"/>
              </p:ext>
            </p:extLst>
          </p:nvPr>
        </p:nvGraphicFramePr>
        <p:xfrm>
          <a:off x="5481638" y="2920971"/>
          <a:ext cx="22748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5" imgW="1384300" imgH="368300" progId="Equation.DSMT4">
                  <p:embed/>
                </p:oleObj>
              </mc:Choice>
              <mc:Fallback>
                <p:oleObj name="Equation" r:id="rId5" imgW="1384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2920971"/>
                        <a:ext cx="22748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22659"/>
              </p:ext>
            </p:extLst>
          </p:nvPr>
        </p:nvGraphicFramePr>
        <p:xfrm>
          <a:off x="5188790" y="5404403"/>
          <a:ext cx="20653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7" imgW="1167893" imgH="431613" progId="Equation.DSMT4">
                  <p:embed/>
                </p:oleObj>
              </mc:Choice>
              <mc:Fallback>
                <p:oleObj name="Equation" r:id="rId7" imgW="1167893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790" y="5404403"/>
                        <a:ext cx="20653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1187450" y="5283217"/>
            <a:ext cx="3024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 to </a:t>
            </a: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</a:t>
            </a:r>
            <a:r>
              <a:rPr lang="es-MX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altLang="es-E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753311"/>
              </p:ext>
            </p:extLst>
          </p:nvPr>
        </p:nvGraphicFramePr>
        <p:xfrm>
          <a:off x="4937125" y="4537356"/>
          <a:ext cx="35052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9" imgW="3505200" imgH="571500" progId="Equation.DSMT4">
                  <p:embed/>
                </p:oleObj>
              </mc:Choice>
              <mc:Fallback>
                <p:oleObj name="Equation" r:id="rId9" imgW="3505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4537356"/>
                        <a:ext cx="35052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25626"/>
              </p:ext>
            </p:extLst>
          </p:nvPr>
        </p:nvGraphicFramePr>
        <p:xfrm>
          <a:off x="5514975" y="3865563"/>
          <a:ext cx="264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11" imgW="2666880" imgH="241200" progId="Equation.DSMT4">
                  <p:embed/>
                </p:oleObj>
              </mc:Choice>
              <mc:Fallback>
                <p:oleObj name="Equation" r:id="rId11" imgW="266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3865563"/>
                        <a:ext cx="264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187450" y="3789306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 internal energy:</a:t>
            </a:r>
            <a:endParaRPr lang="es-MX" altLang="es-E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87" y="60680"/>
            <a:ext cx="8828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s-MX" sz="2300" b="1" baseline="-25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s-MX" sz="23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extraction and consumption rate in fuel cell depends on fuel cell efficiency and accessory electricty consumption</a:t>
            </a:r>
            <a:endParaRPr lang="es-MX" sz="23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541338" y="1052513"/>
            <a:ext cx="5986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 Fuel </a:t>
            </a:r>
            <a:r>
              <a:rPr lang="es-ES" altLang="es-E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</a:t>
            </a:r>
            <a:r>
              <a:rPr lang="es-ES" altLang="es-E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es-ES" altLang="es-E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41616"/>
              </p:ext>
            </p:extLst>
          </p:nvPr>
        </p:nvGraphicFramePr>
        <p:xfrm>
          <a:off x="4567238" y="1876425"/>
          <a:ext cx="32575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Equation" r:id="rId3" imgW="3251160" imgH="583920" progId="Equation.DSMT4">
                  <p:embed/>
                </p:oleObj>
              </mc:Choice>
              <mc:Fallback>
                <p:oleObj name="Equation" r:id="rId3" imgW="32511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1876425"/>
                        <a:ext cx="32575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5426075" y="2997200"/>
          <a:ext cx="1233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5" imgW="685800" imgH="203200" progId="Equation.DSMT4">
                  <p:embed/>
                </p:oleObj>
              </mc:Choice>
              <mc:Fallback>
                <p:oleObj name="Equation" r:id="rId5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997200"/>
                        <a:ext cx="12334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35399"/>
              </p:ext>
            </p:extLst>
          </p:nvPr>
        </p:nvGraphicFramePr>
        <p:xfrm>
          <a:off x="4067175" y="3654846"/>
          <a:ext cx="46180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7" imgW="2717800" imgH="571500" progId="Equation.DSMT4">
                  <p:embed/>
                </p:oleObj>
              </mc:Choice>
              <mc:Fallback>
                <p:oleObj name="Equation" r:id="rId7" imgW="27178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654846"/>
                        <a:ext cx="46180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6335"/>
              </p:ext>
            </p:extLst>
          </p:nvPr>
        </p:nvGraphicFramePr>
        <p:xfrm>
          <a:off x="5110163" y="4726225"/>
          <a:ext cx="19891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9" imgW="1193282" imgH="406224" progId="Equation.DSMT4">
                  <p:embed/>
                </p:oleObj>
              </mc:Choice>
              <mc:Fallback>
                <p:oleObj name="Equation" r:id="rId9" imgW="1193282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4726225"/>
                        <a:ext cx="1989137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042988" y="1893888"/>
            <a:ext cx="3024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altLang="es-E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042988" y="3036888"/>
            <a:ext cx="3024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s-MX" altLang="es-E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output:</a:t>
            </a:r>
            <a:endParaRPr lang="es-MX" altLang="es-E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971550" y="3731046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MX" altLang="es-E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inlet</a:t>
            </a: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fuel:</a:t>
            </a:r>
            <a:endParaRPr lang="es-MX" altLang="es-E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971550" y="4802425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s-MX" altLang="es-E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s-MX" altLang="es-E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altLang="es-E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4023" y="5685258"/>
            <a:ext cx="4572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36% fuel cell efficiency based on H</a:t>
            </a:r>
            <a:r>
              <a:rPr lang="en-US" sz="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HHV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545" y="21082"/>
            <a:ext cx="842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At maximum refuel density (70 g/L), the vessel reaches MAWP in ~</a:t>
            </a:r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hours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512" y="823391"/>
            <a:ext cx="414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n-US" altLang="es-E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Pressurization without hydrogen release</a:t>
            </a:r>
            <a:endParaRPr lang="en-US" altLang="es-E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0394" r="10354" b="4212"/>
          <a:stretch/>
        </p:blipFill>
        <p:spPr bwMode="auto">
          <a:xfrm>
            <a:off x="71756" y="1658071"/>
            <a:ext cx="2842895" cy="251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10394" r="10355" b="4212"/>
          <a:stretch/>
        </p:blipFill>
        <p:spPr bwMode="auto">
          <a:xfrm>
            <a:off x="3034617" y="1658071"/>
            <a:ext cx="2853690" cy="251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10209" r="10188" b="4025"/>
          <a:stretch/>
        </p:blipFill>
        <p:spPr bwMode="auto">
          <a:xfrm>
            <a:off x="71756" y="4326208"/>
            <a:ext cx="2846705" cy="251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10677" r="10609" b="4449"/>
          <a:stretch>
            <a:fillRect/>
          </a:stretch>
        </p:blipFill>
        <p:spPr bwMode="auto">
          <a:xfrm>
            <a:off x="6008274" y="1658071"/>
            <a:ext cx="2857500" cy="2519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6008273" y="4356280"/>
            <a:ext cx="2985601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Hydrogen pressure as a function of density when the vessel reaches thermal equilibrium with the environment at 300 K.</a:t>
            </a:r>
            <a:endParaRPr lang="es-ES" alt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7764" y="2206529"/>
            <a:ext cx="2668137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hydrogen density that will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exceed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MAWP is 27.4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kg/m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1462" y="5586048"/>
            <a:ext cx="45720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bar and 70 kg/m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would be necessary to release 4.81 kg of hydrogen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complete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and ensure that the MAWP will not be exceeded</a:t>
            </a:r>
          </a:p>
        </p:txBody>
      </p:sp>
    </p:spTree>
    <p:extLst>
      <p:ext uri="{BB962C8B-B14F-4D97-AF65-F5344CB8AC3E}">
        <p14:creationId xmlns:p14="http://schemas.microsoft.com/office/powerpoint/2010/main" val="1413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1375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Visio.Drawing.15</vt:lpstr>
      <vt:lpstr>Equation</vt:lpstr>
      <vt:lpstr>MODELING OF HYDROGEN PRESSURIZATION AND EXTRACTION IN CRYOGENIC PRESSURE VESSELS DUE TO VACUUM INSULATION FAILURE.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 de la conversión para-ortho H2 en la densidad de almacenamiento de hidrógeno crio-comprimido</dc:title>
  <dc:creator>Julio Moreno Blanco</dc:creator>
  <cp:lastModifiedBy>ichs</cp:lastModifiedBy>
  <cp:revision>106</cp:revision>
  <dcterms:created xsi:type="dcterms:W3CDTF">2016-10-10T18:54:41Z</dcterms:created>
  <dcterms:modified xsi:type="dcterms:W3CDTF">2017-09-13T11:49:02Z</dcterms:modified>
</cp:coreProperties>
</file>