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  <p:sldMasterId id="2147483727" r:id="rId2"/>
    <p:sldMasterId id="2147483692" r:id="rId3"/>
    <p:sldMasterId id="2147483670" r:id="rId4"/>
    <p:sldMasterId id="2147483743" r:id="rId5"/>
    <p:sldMasterId id="2147483747" r:id="rId6"/>
  </p:sldMasterIdLst>
  <p:notesMasterIdLst>
    <p:notesMasterId r:id="rId19"/>
  </p:notesMasterIdLst>
  <p:handoutMasterIdLst>
    <p:handoutMasterId r:id="rId20"/>
  </p:handoutMasterIdLst>
  <p:sldIdLst>
    <p:sldId id="256" r:id="rId7"/>
    <p:sldId id="275" r:id="rId8"/>
    <p:sldId id="258" r:id="rId9"/>
    <p:sldId id="284" r:id="rId10"/>
    <p:sldId id="277" r:id="rId11"/>
    <p:sldId id="278" r:id="rId12"/>
    <p:sldId id="279" r:id="rId13"/>
    <p:sldId id="280" r:id="rId14"/>
    <p:sldId id="281" r:id="rId15"/>
    <p:sldId id="282" r:id="rId16"/>
    <p:sldId id="276" r:id="rId17"/>
    <p:sldId id="283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93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A9C"/>
    <a:srgbClr val="4EB1A2"/>
    <a:srgbClr val="40B79C"/>
    <a:srgbClr val="64E066"/>
    <a:srgbClr val="02246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0361" autoAdjust="0"/>
  </p:normalViewPr>
  <p:slideViewPr>
    <p:cSldViewPr snapToGrid="0" snapToObjects="1">
      <p:cViewPr varScale="1">
        <p:scale>
          <a:sx n="102" d="100"/>
          <a:sy n="102" d="100"/>
        </p:scale>
        <p:origin x="378" y="114"/>
      </p:cViewPr>
      <p:guideLst>
        <p:guide orient="horz" pos="3493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-2196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rs03\homes1$\gardnerl\My%20Documents\PAR\Non-Project\Conferences,%20Workshops%20&amp;%20Seminars\ICHS2017\Experimental%20log%20-%20TBR%20cataly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77347446649155E-2"/>
          <c:y val="2.5198761433269597E-2"/>
          <c:w val="0.88442878437247519"/>
          <c:h val="0.84243915644371814"/>
        </c:manualLayout>
      </c:layout>
      <c:barChart>
        <c:barDir val="col"/>
        <c:grouping val="clustered"/>
        <c:varyColors val="0"/>
        <c:ser>
          <c:idx val="0"/>
          <c:order val="0"/>
          <c:tx>
            <c:v>Dry condition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('Activity (Carberry reactor)'!$B$15,'Activity (Carberry reactor)'!$B$25,'Activity (Carberry reactor)'!$B$56,'Activity (Carberry reactor)'!$B$76,'Activity (Carberry reactor)'!$B$87,'Activity (Carberry reactor)'!$B$100,'Activity (Carberry reactor)'!$B$102)</c:f>
              <c:strCache>
                <c:ptCount val="5"/>
                <c:pt idx="0">
                  <c:v>CatA</c:v>
                </c:pt>
                <c:pt idx="1">
                  <c:v>CatB</c:v>
                </c:pt>
                <c:pt idx="2">
                  <c:v>CatC</c:v>
                </c:pt>
                <c:pt idx="3">
                  <c:v>CatD</c:v>
                </c:pt>
                <c:pt idx="4">
                  <c:v>CatE</c:v>
                </c:pt>
              </c:strCache>
            </c:strRef>
          </c:cat>
          <c:val>
            <c:numRef>
              <c:f>('Activity (Carberry reactor)'!$O$59,'Activity (Carberry reactor)'!$O$57,'Activity (Carberry reactor)'!$O$63,'Activity (Carberry reactor)'!$O$73,'Activity (Carberry reactor)'!$O$87,'Activity (Carberry reactor)'!$O$100,'Activity (Carberry reactor)'!$O$102)</c:f>
              <c:numCache>
                <c:formatCode>0.00E+00</c:formatCode>
                <c:ptCount val="5"/>
                <c:pt idx="0">
                  <c:v>1</c:v>
                </c:pt>
                <c:pt idx="1">
                  <c:v>3.3368644067796613</c:v>
                </c:pt>
                <c:pt idx="2">
                  <c:v>1.5021186440677967</c:v>
                </c:pt>
                <c:pt idx="3">
                  <c:v>7.8645338983050852</c:v>
                </c:pt>
                <c:pt idx="4">
                  <c:v>2.125</c:v>
                </c:pt>
              </c:numCache>
            </c:numRef>
          </c:val>
        </c:ser>
        <c:ser>
          <c:idx val="1"/>
          <c:order val="3"/>
          <c:tx>
            <c:v>Wet Condition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('Activity (Carberry reactor)'!$B$15,'Activity (Carberry reactor)'!$B$25,'Activity (Carberry reactor)'!$B$56,'Activity (Carberry reactor)'!$B$76,'Activity (Carberry reactor)'!$B$87,'Activity (Carberry reactor)'!$B$100,'Activity (Carberry reactor)'!$B$102)</c:f>
              <c:strCache>
                <c:ptCount val="5"/>
                <c:pt idx="0">
                  <c:v>CatA</c:v>
                </c:pt>
                <c:pt idx="1">
                  <c:v>CatB</c:v>
                </c:pt>
                <c:pt idx="2">
                  <c:v>CatC</c:v>
                </c:pt>
                <c:pt idx="3">
                  <c:v>CatD</c:v>
                </c:pt>
                <c:pt idx="4">
                  <c:v>CatE</c:v>
                </c:pt>
              </c:strCache>
            </c:strRef>
          </c:cat>
          <c:val>
            <c:numRef>
              <c:f>('Activity (Carberry reactor)'!$O$60,'Activity (Carberry reactor)'!$O$58,'Activity (Carberry reactor)'!$O$70,'Activity (Carberry reactor)'!$O$74,'Activity (Carberry reactor)'!$O$88,'Activity (Carberry reactor)'!$O$101,'Activity (Carberry reactor)'!$O$103)</c:f>
              <c:numCache>
                <c:formatCode>0.00E+00</c:formatCode>
                <c:ptCount val="5"/>
                <c:pt idx="0">
                  <c:v>0.22245762711864409</c:v>
                </c:pt>
                <c:pt idx="1">
                  <c:v>1.1398305084745761</c:v>
                </c:pt>
                <c:pt idx="2">
                  <c:v>0.44279661016949157</c:v>
                </c:pt>
                <c:pt idx="3">
                  <c:v>2.6440677966101696</c:v>
                </c:pt>
                <c:pt idx="4">
                  <c:v>0.45127118644067798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589888"/>
        <c:axId val="157085256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v>Humid conditions</c:v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('Activity (Carberry reactor)'!$B$15,'Activity (Carberry reactor)'!$B$25,'Activity (Carberry reactor)'!$B$56,'Activity (Carberry reactor)'!$B$76,'Activity (Carberry reactor)'!$B$87,'Activity (Carberry reactor)'!$B$100,'Activity (Carberry reactor)'!$B$102)</c15:sqref>
                        </c15:formulaRef>
                      </c:ext>
                    </c:extLst>
                    <c:strCache>
                      <c:ptCount val="5"/>
                      <c:pt idx="0">
                        <c:v>CatA</c:v>
                      </c:pt>
                      <c:pt idx="1">
                        <c:v>CatB</c:v>
                      </c:pt>
                      <c:pt idx="2">
                        <c:v>CatC</c:v>
                      </c:pt>
                      <c:pt idx="3">
                        <c:v>CatD</c:v>
                      </c:pt>
                      <c:pt idx="4">
                        <c:v>CatE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('Activity (Carberry reactor)'!$O$54,'Activity (Carberry reactor)'!$O$25,'Activity (Carberry reactor)'!$O$56,'Activity (Carberry reactor)'!$O$76)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1.08E-4</c:v>
                      </c:pt>
                      <c:pt idx="1">
                        <c:v>7.67E-4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v>Exposed to humid air before testing</c:v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('Activity (Carberry reactor)'!$B$15,'Activity (Carberry reactor)'!$B$25,'Activity (Carberry reactor)'!$B$56,'Activity (Carberry reactor)'!$B$76,'Activity (Carberry reactor)'!$B$87,'Activity (Carberry reactor)'!$B$100,'Activity (Carberry reactor)'!$B$102)</c15:sqref>
                        </c15:formulaRef>
                      </c:ext>
                    </c:extLst>
                    <c:strCache>
                      <c:ptCount val="5"/>
                      <c:pt idx="0">
                        <c:v>CatA</c:v>
                      </c:pt>
                      <c:pt idx="1">
                        <c:v>CatB</c:v>
                      </c:pt>
                      <c:pt idx="2">
                        <c:v>CatC</c:v>
                      </c:pt>
                      <c:pt idx="3">
                        <c:v>CatD</c:v>
                      </c:pt>
                      <c:pt idx="4">
                        <c:v>CatE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('Activity (Carberry reactor)'!$O$72,'Activity (Carberry reactor)'!$O$45,'Activity (Carberry reactor)'!$O$66,'Activity (Carberry reactor)'!$O$77)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1.64E-4</c:v>
                      </c:pt>
                      <c:pt idx="1">
                        <c:v>4.9799999999999996E-4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07589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/>
                  <a:t>Catalyst Formulation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85256"/>
        <c:crosses val="autoZero"/>
        <c:auto val="1"/>
        <c:lblAlgn val="ctr"/>
        <c:lblOffset val="100"/>
        <c:noMultiLvlLbl val="0"/>
      </c:catAx>
      <c:valAx>
        <c:axId val="157085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/>
                  <a:t>Recombination</a:t>
                </a:r>
                <a:r>
                  <a:rPr lang="en-CA" sz="1400" baseline="0"/>
                  <a:t> Rate </a:t>
                </a:r>
              </a:p>
            </c:rich>
          </c:tx>
          <c:layout>
            <c:manualLayout>
              <c:xMode val="edge"/>
              <c:yMode val="edge"/>
              <c:x val="1.4477083284002564E-2"/>
              <c:y val="0.346373138929894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89888"/>
        <c:crosses val="autoZero"/>
        <c:crossBetween val="between"/>
      </c:valAx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8.7021320709277289E-2"/>
          <c:y val="2.4191311027876368E-2"/>
          <c:w val="0.18780116072165956"/>
          <c:h val="0.12868388117512003"/>
        </c:manualLayout>
      </c:layout>
      <c:overlay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C3706E6A-F5FA-094D-99DE-7C7107FB276F}" type="datetime1">
              <a:rPr lang="en-CA" smtClean="0"/>
              <a:pPr/>
              <a:t>2017/09/08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r>
              <a:rPr lang="en-US" smtClean="0"/>
              <a:t>UNRESTRICTED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CBE5802F-D8A0-FD40-A558-8ED6A18C6F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46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FD6AE2E-5B9D-C74D-8DF3-873D0C53E1CC}" type="datetime1">
              <a:rPr lang="en-CA" smtClean="0"/>
              <a:pPr/>
              <a:t>2017/09/08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r>
              <a:rPr lang="en-US" smtClean="0"/>
              <a:t>UNRESTRICTED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329B2972-47EF-544F-9906-3872D36B8B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330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40695">
              <a:defRPr/>
            </a:pPr>
            <a:r>
              <a:rPr lang="en-US" dirty="0" smtClean="0"/>
              <a:t>For best results, please send the</a:t>
            </a:r>
            <a:r>
              <a:rPr lang="en-US" baseline="0" dirty="0" smtClean="0"/>
              <a:t> large top</a:t>
            </a:r>
            <a:r>
              <a:rPr lang="en-US" dirty="0" smtClean="0"/>
              <a:t> image to the back layer.  Choose “Arrange” then select “Send to Back”.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UNRESTRICTED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B2972-47EF-544F-9906-3872D36B8B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6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0695"/>
            <a:r>
              <a:rPr lang="en-CA" dirty="0" smtClean="0"/>
              <a:t>Only </a:t>
            </a:r>
            <a:r>
              <a:rPr lang="en-CA" dirty="0" err="1" smtClean="0"/>
              <a:t>CatA</a:t>
            </a:r>
            <a:r>
              <a:rPr lang="en-CA" dirty="0" smtClean="0"/>
              <a:t> (baseline), </a:t>
            </a:r>
            <a:r>
              <a:rPr lang="en-CA" dirty="0" err="1" smtClean="0"/>
              <a:t>CatB</a:t>
            </a:r>
            <a:r>
              <a:rPr lang="en-CA" dirty="0" smtClean="0"/>
              <a:t> (</a:t>
            </a:r>
            <a:r>
              <a:rPr lang="en-CA" dirty="0" err="1" smtClean="0"/>
              <a:t>TiO</a:t>
            </a:r>
            <a:r>
              <a:rPr lang="en-CA" baseline="-25000" dirty="0" err="1" smtClean="0"/>
              <a:t>2</a:t>
            </a:r>
            <a:r>
              <a:rPr lang="en-CA" dirty="0" smtClean="0"/>
              <a:t> w/low </a:t>
            </a:r>
            <a:r>
              <a:rPr lang="en-CA" dirty="0" err="1" smtClean="0"/>
              <a:t>wetproofing</a:t>
            </a:r>
            <a:r>
              <a:rPr lang="en-CA" dirty="0" smtClean="0"/>
              <a:t>), </a:t>
            </a:r>
            <a:r>
              <a:rPr lang="en-CA" dirty="0" err="1" smtClean="0"/>
              <a:t>CatC</a:t>
            </a:r>
            <a:r>
              <a:rPr lang="en-CA" dirty="0" smtClean="0"/>
              <a:t> (</a:t>
            </a:r>
            <a:r>
              <a:rPr lang="en-CA" dirty="0" err="1" smtClean="0"/>
              <a:t>TiO</a:t>
            </a:r>
            <a:r>
              <a:rPr lang="en-CA" baseline="-25000" dirty="0" err="1" smtClean="0"/>
              <a:t>2</a:t>
            </a:r>
            <a:r>
              <a:rPr lang="en-CA" dirty="0" smtClean="0"/>
              <a:t>) were tested due to their geometry</a:t>
            </a:r>
          </a:p>
          <a:p>
            <a:pPr defTabSz="440695"/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CatC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had better performance than </a:t>
            </a:r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CatB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likely due to higher </a:t>
            </a:r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wetproofing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40695"/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outperformed the </a:t>
            </a:r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TiO</a:t>
            </a:r>
            <a:r>
              <a:rPr lang="en-CA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catalysts likely because of the support’s </a:t>
            </a:r>
          </a:p>
          <a:p>
            <a:pPr defTabSz="440695"/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TBR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tests contradict the </a:t>
            </a:r>
            <a:r>
              <a:rPr lang="en-C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SBR</a:t>
            </a: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UNRESTRICTED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B2972-47EF-544F-9906-3872D36B8B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5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UNRESTRICTED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B2972-47EF-544F-9906-3872D36B8B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7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40695">
              <a:defRPr/>
            </a:pPr>
            <a:r>
              <a:rPr lang="en-US" dirty="0" smtClean="0"/>
              <a:t>For best results, please send the</a:t>
            </a:r>
            <a:r>
              <a:rPr lang="en-US" baseline="0" dirty="0" smtClean="0"/>
              <a:t> large top</a:t>
            </a:r>
            <a:r>
              <a:rPr lang="en-US" dirty="0" smtClean="0"/>
              <a:t> image to the back layer.  Choose “Arrange” then select “Send to Back”.</a:t>
            </a:r>
          </a:p>
          <a:p>
            <a:pPr defTabSz="440695">
              <a:defRPr/>
            </a:pPr>
            <a:r>
              <a:rPr lang="en-US" dirty="0" smtClean="0"/>
              <a:t>This slide is not available in the Master. To add slides to you deck, simply duplicate the slide itself.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UNRESTRICTED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B2972-47EF-544F-9906-3872D36B8B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11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3788475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Title / Titre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4387006"/>
            <a:ext cx="8601073" cy="367874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/ </a:t>
            </a:r>
            <a:r>
              <a:rPr lang="en-CA" dirty="0" err="1" smtClean="0"/>
              <a:t>Sous</a:t>
            </a:r>
            <a:r>
              <a:rPr lang="en-CA" dirty="0" smtClean="0"/>
              <a:t>-titre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65113" y="4754563"/>
            <a:ext cx="8601075" cy="558800"/>
          </a:xfrm>
          <a:prstGeom prst="rect">
            <a:avLst/>
          </a:prstGeom>
        </p:spPr>
        <p:txBody>
          <a:bodyPr vert="horz"/>
          <a:lstStyle>
            <a:lvl1pPr>
              <a:defRPr sz="2400" b="1"/>
            </a:lvl1pPr>
          </a:lstStyle>
          <a:p>
            <a:r>
              <a:rPr lang="en-US" sz="180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Date</a:t>
            </a:r>
            <a:endParaRPr lang="en-US" sz="1800" b="0" i="0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75038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</a:p>
          <a:p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endParaRPr lang="en-US" dirty="0"/>
          </a:p>
        </p:txBody>
      </p:sp>
      <p:pic>
        <p:nvPicPr>
          <p:cNvPr id="3" name="Picture 2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3475038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11169"/>
            <a:ext cx="9144000" cy="5770532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 b="0" i="0" baseline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</a:p>
          <a:p>
            <a:r>
              <a:rPr lang="en-US" dirty="0" smtClean="0"/>
              <a:t>For best results, please ensure this image is sent to the back layer. </a:t>
            </a:r>
          </a:p>
          <a:p>
            <a:r>
              <a:rPr lang="en-US" dirty="0" smtClean="0"/>
              <a:t>Choose “Arrange” then select “Send to Back”.</a:t>
            </a:r>
          </a:p>
          <a:p>
            <a:endParaRPr lang="en-US" dirty="0" smtClean="0"/>
          </a:p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  <a:endParaRPr lang="en-US" dirty="0" smtClean="0"/>
          </a:p>
          <a:p>
            <a:r>
              <a:rPr lang="en-US" dirty="0" smtClean="0"/>
              <a:t>For best results, please send this image to the back layer.  Choose “Arrange” then select “Send to Back”.</a:t>
            </a:r>
          </a:p>
          <a:p>
            <a:endParaRPr lang="en-US" dirty="0" smtClean="0"/>
          </a:p>
        </p:txBody>
      </p:sp>
      <p:pic>
        <p:nvPicPr>
          <p:cNvPr id="5" name="Picture 4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0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4" y="1884478"/>
            <a:ext cx="8685740" cy="3162186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CA" dirty="0" smtClean="0"/>
              <a:t>Click to change text.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 i="0" baseline="0">
                <a:solidFill>
                  <a:srgbClr val="0C5A9C"/>
                </a:solidFill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Notes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Notes Highlighted </a:t>
            </a:r>
          </a:p>
        </p:txBody>
      </p:sp>
    </p:spTree>
    <p:extLst>
      <p:ext uri="{BB962C8B-B14F-4D97-AF65-F5344CB8AC3E}">
        <p14:creationId xmlns:p14="http://schemas.microsoft.com/office/powerpoint/2010/main" val="281448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5113" y="4058705"/>
            <a:ext cx="8601072" cy="1190625"/>
          </a:xfrm>
          <a:prstGeom prst="rect">
            <a:avLst/>
          </a:prstGeom>
        </p:spPr>
        <p:txBody>
          <a:bodyPr vert="horz"/>
          <a:lstStyle>
            <a:lvl1pPr algn="l">
              <a:defRPr sz="5400" b="1" i="0">
                <a:solidFill>
                  <a:srgbClr val="0C5A9C"/>
                </a:solidFill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Section 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4884729"/>
            <a:ext cx="8601072" cy="936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Divider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4254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  <a:endParaRPr lang="en-US" dirty="0" smtClean="0"/>
          </a:p>
          <a:p>
            <a:r>
              <a:rPr lang="en-US" dirty="0" smtClean="0"/>
              <a:t>For best results, please send this image to the back layer.  </a:t>
            </a:r>
          </a:p>
          <a:p>
            <a:r>
              <a:rPr lang="en-US" dirty="0" smtClean="0"/>
              <a:t>Choose “Arrange” then select “Send to Back”.</a:t>
            </a:r>
          </a:p>
        </p:txBody>
      </p:sp>
    </p:spTree>
    <p:extLst>
      <p:ext uri="{BB962C8B-B14F-4D97-AF65-F5344CB8AC3E}">
        <p14:creationId xmlns:p14="http://schemas.microsoft.com/office/powerpoint/2010/main" val="173059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-14287" y="-179387"/>
            <a:ext cx="9144000" cy="4150788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  <a:endParaRPr lang="en-US" dirty="0" smtClean="0"/>
          </a:p>
          <a:p>
            <a:r>
              <a:rPr lang="en-US" dirty="0" smtClean="0"/>
              <a:t>For best results, please send this image to the back layer.  Choose “Arrange” then select “Send to Back”.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65113" y="2960163"/>
            <a:ext cx="8601072" cy="1190625"/>
          </a:xfrm>
          <a:prstGeom prst="rect">
            <a:avLst/>
          </a:prstGeom>
        </p:spPr>
        <p:txBody>
          <a:bodyPr vert="horz"/>
          <a:lstStyle>
            <a:lvl1pPr algn="l">
              <a:defRPr sz="5400" b="1" i="0">
                <a:solidFill>
                  <a:srgbClr val="0C5A9C"/>
                </a:solidFill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Thank you. </a:t>
            </a:r>
            <a:r>
              <a:rPr lang="en-CA" dirty="0" err="1" smtClean="0"/>
              <a:t>Merci</a:t>
            </a:r>
            <a:r>
              <a:rPr lang="en-CA" dirty="0" smtClean="0"/>
              <a:t>.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3786187"/>
            <a:ext cx="8601072" cy="936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Questions?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611813" y="4949825"/>
            <a:ext cx="3254375" cy="1073150"/>
          </a:xfrm>
          <a:prstGeom prst="rect">
            <a:avLst/>
          </a:prstGeom>
        </p:spPr>
        <p:txBody>
          <a:bodyPr/>
          <a:lstStyle>
            <a:lvl1pPr algn="r">
              <a:buNone/>
              <a:defRPr sz="1600" baseline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4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Contact Information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1769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-3811586" y="330200"/>
            <a:ext cx="8601074" cy="64263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C5A9C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-3367086" y="1358900"/>
            <a:ext cx="8601073" cy="16263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65113" y="4165600"/>
            <a:ext cx="8601072" cy="1651000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Text Area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65113" y="3378200"/>
            <a:ext cx="8601075" cy="787400"/>
          </a:xfrm>
          <a:prstGeom prst="rect">
            <a:avLst/>
          </a:prstGeom>
        </p:spPr>
        <p:txBody>
          <a:bodyPr/>
          <a:lstStyle>
            <a:lvl1pPr>
              <a:buNone/>
              <a:defRPr sz="4400" b="1">
                <a:solidFill>
                  <a:srgbClr val="0C5A9C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 dirty="0" smtClean="0"/>
              <a:t>Title / </a:t>
            </a:r>
            <a:r>
              <a:rPr lang="en-US" dirty="0" err="1" smtClean="0"/>
              <a:t>Sous-titre</a:t>
            </a:r>
            <a:endParaRPr lang="en-CA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32258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  <a:endParaRPr lang="en-US" dirty="0" smtClean="0"/>
          </a:p>
          <a:p>
            <a:r>
              <a:rPr lang="en-US" dirty="0" smtClean="0"/>
              <a:t>For best results, please send this image to the back layer.  </a:t>
            </a:r>
          </a:p>
          <a:p>
            <a:r>
              <a:rPr lang="en-US" dirty="0" smtClean="0"/>
              <a:t>Choose “Arrange” then select “Send to Back”.</a:t>
            </a:r>
          </a:p>
          <a:p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Title /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5113" y="1884478"/>
            <a:ext cx="8601073" cy="364002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CA" dirty="0" smtClean="0"/>
              <a:t>Keep text clear and concise. </a:t>
            </a:r>
            <a:r>
              <a:rPr lang="fr-FR" dirty="0" smtClean="0"/>
              <a:t>Gardez votre texte clair et concis.</a:t>
            </a:r>
            <a:endParaRPr lang="en-CA" dirty="0" smtClean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265113" y="1119302"/>
            <a:ext cx="8601074" cy="76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0C5A9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40B79C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/ </a:t>
            </a:r>
            <a:r>
              <a:rPr lang="en-CA" dirty="0" err="1" smtClean="0"/>
              <a:t>Sous</a:t>
            </a:r>
            <a:r>
              <a:rPr lang="en-CA" dirty="0" smtClean="0"/>
              <a:t>-titre</a:t>
            </a:r>
          </a:p>
        </p:txBody>
      </p:sp>
      <p:pic>
        <p:nvPicPr>
          <p:cNvPr id="7" name="Picture 6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5113" y="1884478"/>
            <a:ext cx="8601074" cy="367891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  <a:lvl2pPr marL="800100" indent="-342900">
              <a:buFont typeface="Arial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2pPr>
            <a:lvl3pPr marL="1257300" indent="-342900">
              <a:buFont typeface="Arial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3pPr>
            <a:lvl4pPr marL="1714500" indent="-342900">
              <a:buFont typeface="Arial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4pPr>
            <a:lvl5pPr marL="2171700" indent="-342900">
              <a:buFont typeface="Arial"/>
              <a:buChar char="•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CA" dirty="0" smtClean="0"/>
              <a:t>Click to edit body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Title /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265113" y="1119302"/>
            <a:ext cx="8601074" cy="76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0C5A9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40B79C"/>
              </a:solidFill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/ </a:t>
            </a:r>
            <a:r>
              <a:rPr lang="en-CA" dirty="0" err="1" smtClean="0"/>
              <a:t>Sous</a:t>
            </a:r>
            <a:r>
              <a:rPr lang="en-CA" dirty="0" smtClean="0"/>
              <a:t>-titre</a:t>
            </a:r>
          </a:p>
        </p:txBody>
      </p:sp>
      <p:pic>
        <p:nvPicPr>
          <p:cNvPr id="7" name="Picture 6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0" hasCustomPrompt="1"/>
          </p:nvPr>
        </p:nvSpPr>
        <p:spPr>
          <a:xfrm>
            <a:off x="265113" y="1884477"/>
            <a:ext cx="8601075" cy="329712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lnSpc>
                <a:spcPct val="100000"/>
              </a:lnSpc>
              <a:buFont typeface="+mj-lt"/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CA" dirty="0" smtClean="0"/>
              <a:t>Click icon to open table option. Enter amount of columns and rows. Click the black table layout in the table style options.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Title: Table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/ </a:t>
            </a:r>
            <a:r>
              <a:rPr lang="en-CA" dirty="0" err="1" smtClean="0"/>
              <a:t>Sous</a:t>
            </a:r>
            <a:r>
              <a:rPr lang="en-CA" dirty="0" smtClean="0"/>
              <a:t>-titre: Table</a:t>
            </a:r>
          </a:p>
        </p:txBody>
      </p:sp>
      <p:pic>
        <p:nvPicPr>
          <p:cNvPr id="9" name="Picture 8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54360" y="1884476"/>
            <a:ext cx="4222221" cy="28410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499" y="1953206"/>
            <a:ext cx="4017946" cy="2703638"/>
          </a:xfrm>
          <a:prstGeom prst="rect">
            <a:avLst/>
          </a:prstGeom>
        </p:spPr>
        <p:txBody>
          <a:bodyPr vert="horz" anchor="ctr"/>
          <a:lstStyle>
            <a:lvl1pPr algn="ctr"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30038" y="1884477"/>
            <a:ext cx="4310063" cy="284162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CA" dirty="0" smtClean="0"/>
              <a:t>Text Area / Zone de </a:t>
            </a:r>
            <a:r>
              <a:rPr lang="en-CA" dirty="0" err="1" smtClean="0"/>
              <a:t>texte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Title / Titre — Two Column Layout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/ </a:t>
            </a:r>
            <a:r>
              <a:rPr lang="en-CA" dirty="0" err="1" smtClean="0"/>
              <a:t>Sous</a:t>
            </a:r>
            <a:r>
              <a:rPr lang="en-CA" dirty="0" smtClean="0"/>
              <a:t>-Titre</a:t>
            </a:r>
          </a:p>
        </p:txBody>
      </p:sp>
      <p:pic>
        <p:nvPicPr>
          <p:cNvPr id="13" name="Picture 12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5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5113" y="476668"/>
            <a:ext cx="8601074" cy="64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latin typeface="Trebuchet MS"/>
                <a:cs typeface="Trebuchet MS"/>
              </a:defRPr>
            </a:lvl1pPr>
          </a:lstStyle>
          <a:p>
            <a:r>
              <a:rPr lang="en-CA" dirty="0" smtClean="0"/>
              <a:t>Title / Titre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1075199"/>
            <a:ext cx="8601073" cy="751922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solidFill>
                  <a:srgbClr val="40B79C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Sub-Title  / </a:t>
            </a:r>
            <a:r>
              <a:rPr lang="en-CA" dirty="0" err="1" smtClean="0"/>
              <a:t>Sous</a:t>
            </a:r>
            <a:r>
              <a:rPr lang="en-CA" dirty="0" smtClean="0"/>
              <a:t>-titre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269875" y="1739901"/>
            <a:ext cx="2651126" cy="19208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3249083" y="1739901"/>
            <a:ext cx="2651126" cy="19208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6215060" y="1739901"/>
            <a:ext cx="2651126" cy="19208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1"/>
          <p:cNvSpPr>
            <a:spLocks noGrp="1"/>
          </p:cNvSpPr>
          <p:nvPr>
            <p:ph type="pic" sz="quarter" idx="13"/>
          </p:nvPr>
        </p:nvSpPr>
        <p:spPr>
          <a:xfrm>
            <a:off x="345440" y="1794652"/>
            <a:ext cx="2499994" cy="18113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3660775"/>
            <a:ext cx="2651125" cy="371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i="0">
                <a:solidFill>
                  <a:srgbClr val="0E67B8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Title / Titre</a:t>
            </a:r>
            <a:endParaRPr lang="en-US" dirty="0"/>
          </a:p>
        </p:txBody>
      </p:sp>
      <p:sp>
        <p:nvSpPr>
          <p:cNvPr id="32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249085" y="3660775"/>
            <a:ext cx="2651125" cy="371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i="0">
                <a:solidFill>
                  <a:srgbClr val="0E67B8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Title / Titre</a:t>
            </a:r>
            <a:endParaRPr lang="en-US" dirty="0"/>
          </a:p>
        </p:txBody>
      </p:sp>
      <p:sp>
        <p:nvSpPr>
          <p:cNvPr id="33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6215060" y="3660775"/>
            <a:ext cx="2651125" cy="371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i="0">
                <a:solidFill>
                  <a:srgbClr val="0E67B8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CA" dirty="0" smtClean="0"/>
              <a:t>Title / Titre</a:t>
            </a:r>
            <a:endParaRPr lang="en-US" dirty="0"/>
          </a:p>
        </p:txBody>
      </p:sp>
      <p:sp>
        <p:nvSpPr>
          <p:cNvPr id="34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3320205" y="1794652"/>
            <a:ext cx="2499994" cy="18113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41"/>
          <p:cNvSpPr>
            <a:spLocks noGrp="1"/>
          </p:cNvSpPr>
          <p:nvPr>
            <p:ph type="pic" sz="quarter" idx="19"/>
          </p:nvPr>
        </p:nvSpPr>
        <p:spPr>
          <a:xfrm>
            <a:off x="6286180" y="1794652"/>
            <a:ext cx="2499994" cy="18113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0" i="0" strike="noStrike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45"/>
          <p:cNvSpPr>
            <a:spLocks noGrp="1"/>
          </p:cNvSpPr>
          <p:nvPr>
            <p:ph type="body" sz="quarter" idx="20" hasCustomPrompt="1"/>
          </p:nvPr>
        </p:nvSpPr>
        <p:spPr>
          <a:xfrm>
            <a:off x="269875" y="4032250"/>
            <a:ext cx="2651125" cy="16370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CA" dirty="0" smtClean="0"/>
              <a:t>Text Area / Zone de </a:t>
            </a:r>
            <a:r>
              <a:rPr lang="en-CA" dirty="0" err="1" smtClean="0"/>
              <a:t>texte</a:t>
            </a:r>
            <a:endParaRPr lang="en-US" dirty="0"/>
          </a:p>
        </p:txBody>
      </p:sp>
      <p:sp>
        <p:nvSpPr>
          <p:cNvPr id="37" name="Text Placeholder 45"/>
          <p:cNvSpPr>
            <a:spLocks noGrp="1"/>
          </p:cNvSpPr>
          <p:nvPr>
            <p:ph type="body" sz="quarter" idx="21" hasCustomPrompt="1"/>
          </p:nvPr>
        </p:nvSpPr>
        <p:spPr>
          <a:xfrm>
            <a:off x="3249085" y="4032250"/>
            <a:ext cx="2651125" cy="16370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CA" dirty="0" smtClean="0"/>
              <a:t>Text Area / Zone de </a:t>
            </a:r>
            <a:r>
              <a:rPr lang="en-CA" dirty="0" err="1" smtClean="0"/>
              <a:t>texte</a:t>
            </a:r>
            <a:endParaRPr lang="en-US" dirty="0"/>
          </a:p>
        </p:txBody>
      </p:sp>
      <p:sp>
        <p:nvSpPr>
          <p:cNvPr id="3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6215060" y="4032250"/>
            <a:ext cx="2651125" cy="16370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CA" dirty="0" smtClean="0"/>
              <a:t>Text Area / Zone de </a:t>
            </a:r>
            <a:r>
              <a:rPr lang="en-CA" dirty="0" err="1" smtClean="0"/>
              <a:t>texte</a:t>
            </a:r>
            <a:endParaRPr lang="en-US" dirty="0"/>
          </a:p>
        </p:txBody>
      </p:sp>
      <p:pic>
        <p:nvPicPr>
          <p:cNvPr id="18" name="Picture 17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5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1038" y="200526"/>
            <a:ext cx="7781925" cy="501315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defRPr>
            </a:lvl1pPr>
            <a:lvl2pPr marL="4572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r>
              <a:rPr lang="en-CA" dirty="0" smtClean="0"/>
              <a:t>Page à fort impact. High impact page. </a:t>
            </a:r>
            <a:r>
              <a:rPr lang="en-CA" dirty="0" smtClean="0">
                <a:solidFill>
                  <a:srgbClr val="64E066"/>
                </a:solidFill>
              </a:rPr>
              <a:t>Less is more.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rgbClr val="64E066"/>
              </a:solidFill>
            </a:endParaRPr>
          </a:p>
        </p:txBody>
      </p:sp>
      <p:pic>
        <p:nvPicPr>
          <p:cNvPr id="5" name="Picture 4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1038" y="187158"/>
            <a:ext cx="7781925" cy="50532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4800" b="1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 algn="l">
              <a:buNone/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r>
              <a:rPr lang="en-CA" dirty="0" smtClean="0"/>
              <a:t>Page à fort impact. High impact page. </a:t>
            </a:r>
            <a:r>
              <a:rPr lang="en-CA" dirty="0" smtClean="0">
                <a:solidFill>
                  <a:srgbClr val="64E066"/>
                </a:solidFill>
              </a:rPr>
              <a:t>Less is more.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rgbClr val="64E066"/>
              </a:solidFill>
            </a:endParaRPr>
          </a:p>
        </p:txBody>
      </p:sp>
      <p:pic>
        <p:nvPicPr>
          <p:cNvPr id="5" name="Picture 4" descr="150dpi-b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3460751" y="4635501"/>
            <a:ext cx="5683250" cy="1443566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  <a:endParaRPr lang="en-US" dirty="0" smtClean="0"/>
          </a:p>
          <a:p>
            <a:r>
              <a:rPr lang="en-US" dirty="0" smtClean="0"/>
              <a:t>For best results, please send this image to the back layer.  Choose “Arrange” then select “Send to Back”.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60751" y="0"/>
            <a:ext cx="5683250" cy="4381501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</a:p>
          <a:p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endParaRPr lang="en-US" dirty="0" smtClean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387789"/>
            <a:ext cx="3206750" cy="3470211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baseline="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 </a:t>
            </a:r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CA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For best results, please send this image to the back layer.  Choose “Arrange” then select “Send to Back”.</a:t>
            </a:r>
          </a:p>
          <a:p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8730"/>
            <a:ext cx="3206750" cy="3162519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insert picture.</a:t>
            </a:r>
          </a:p>
          <a:p>
            <a:r>
              <a:rPr lang="en-CA" dirty="0" err="1" smtClean="0"/>
              <a:t>Cliquez</a:t>
            </a:r>
            <a:r>
              <a:rPr lang="en-CA" dirty="0" smtClean="0"/>
              <a:t> pour </a:t>
            </a:r>
            <a:r>
              <a:rPr lang="en-CA" dirty="0" err="1" smtClean="0"/>
              <a:t>insérer</a:t>
            </a:r>
            <a:r>
              <a:rPr lang="en-CA" dirty="0" smtClean="0"/>
              <a:t> </a:t>
            </a:r>
            <a:r>
              <a:rPr lang="en-CA" dirty="0" err="1" smtClean="0"/>
              <a:t>l'image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173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dpi-swoosh-th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0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696" r:id="rId2"/>
    <p:sldLayoutId id="2147483730" r:id="rId3"/>
    <p:sldLayoutId id="2147483735" r:id="rId4"/>
    <p:sldLayoutId id="2147483734" r:id="rId5"/>
    <p:sldLayoutId id="2147483732" r:id="rId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rgbClr val="0C5A9C"/>
          </a:solidFill>
          <a:latin typeface="Trebuchet MS"/>
          <a:ea typeface="+mj-ea"/>
          <a:cs typeface="Trebuchet M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io_Lab_12.tif"/>
          <p:cNvPicPr>
            <a:picLocks noChangeAspect="1"/>
          </p:cNvPicPr>
          <p:nvPr/>
        </p:nvPicPr>
        <p:blipFill rotWithShape="1">
          <a:blip r:embed="rId3" cstate="email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7" t="4500" r="1972"/>
          <a:stretch/>
        </p:blipFill>
        <p:spPr>
          <a:xfrm>
            <a:off x="0" y="0"/>
            <a:ext cx="9144000" cy="6254750"/>
          </a:xfrm>
          <a:prstGeom prst="rect">
            <a:avLst/>
          </a:prstGeom>
        </p:spPr>
      </p:pic>
      <p:pic>
        <p:nvPicPr>
          <p:cNvPr id="3" name="Picture 2" descr="150dpi-swoosh-th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2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6000" b="1" i="0" kern="1200" baseline="0">
          <a:solidFill>
            <a:schemeClr val="bg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2547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io_Lab_12.tif"/>
          <p:cNvPicPr>
            <a:picLocks noChangeAspect="1"/>
          </p:cNvPicPr>
          <p:nvPr/>
        </p:nvPicPr>
        <p:blipFill rotWithShape="1">
          <a:blip r:embed="rId3" cstate="email">
            <a:alphaModFix am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5" t="4500" r="1972"/>
          <a:stretch/>
        </p:blipFill>
        <p:spPr>
          <a:xfrm>
            <a:off x="-198154" y="0"/>
            <a:ext cx="9342154" cy="6254750"/>
          </a:xfrm>
          <a:prstGeom prst="rect">
            <a:avLst/>
          </a:prstGeom>
        </p:spPr>
      </p:pic>
      <p:pic>
        <p:nvPicPr>
          <p:cNvPr id="3" name="Picture 2" descr="150dpi-swoosh-th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6000" b="1" i="0" kern="1200" baseline="0">
          <a:solidFill>
            <a:schemeClr val="bg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3945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3" r:id="rId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 baseline="0">
          <a:solidFill>
            <a:srgbClr val="0C5A9C"/>
          </a:solidFill>
          <a:latin typeface="Trebuchet MS"/>
          <a:ea typeface="+mj-ea"/>
          <a:cs typeface="Trebuchet M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0" i="0" kern="1200">
          <a:solidFill>
            <a:srgbClr val="40B79C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logo-whtba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284"/>
          <a:stretch>
            <a:fillRect/>
          </a:stretch>
        </p:blipFill>
        <p:spPr>
          <a:xfrm>
            <a:off x="0" y="0"/>
            <a:ext cx="9144000" cy="529167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 descr="150dpi-ba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3"/>
          <a:stretch/>
        </p:blipFill>
        <p:spPr>
          <a:xfrm>
            <a:off x="0" y="0"/>
            <a:ext cx="9143391" cy="529167"/>
          </a:xfrm>
          <a:prstGeom prst="rect">
            <a:avLst/>
          </a:prstGeom>
        </p:spPr>
      </p:pic>
      <p:pic>
        <p:nvPicPr>
          <p:cNvPr id="8" name="Picture 7" descr="logo-whtba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47"/>
          <a:stretch>
            <a:fillRect/>
          </a:stretch>
        </p:blipFill>
        <p:spPr>
          <a:xfrm>
            <a:off x="0" y="5880538"/>
            <a:ext cx="9144000" cy="97746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482490" y="64582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115981" y="64582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960533"/>
            <a:ext cx="9144000" cy="89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30090" y="6305877"/>
            <a:ext cx="6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fld id="{FBF43F0D-FCAF-CC46-B0C4-FA03E8BF2391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r>
              <a:rPr lang="en-US" sz="10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</a:t>
            </a:r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3963581" y="6305877"/>
            <a:ext cx="4531242" cy="260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UNRESTRICTED / ILLIMITÉ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1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e.gardner@cnl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13" y="3901874"/>
            <a:ext cx="8601074" cy="642634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Humidity Tolerant </a:t>
            </a:r>
            <a:r>
              <a:rPr lang="en-CA" dirty="0" err="1" smtClean="0"/>
              <a:t>H</a:t>
            </a:r>
            <a:r>
              <a:rPr lang="en-CA" baseline="-25000" dirty="0" err="1" smtClean="0"/>
              <a:t>2</a:t>
            </a:r>
            <a:r>
              <a:rPr lang="en-CA" dirty="0" err="1" smtClean="0"/>
              <a:t>-O</a:t>
            </a:r>
            <a:r>
              <a:rPr lang="en-CA" baseline="-25000" dirty="0" err="1" smtClean="0"/>
              <a:t>2</a:t>
            </a:r>
            <a:r>
              <a:rPr lang="en-CA" dirty="0" smtClean="0"/>
              <a:t> Recombination Catalysts for </a:t>
            </a:r>
            <a:r>
              <a:rPr lang="en-CA" dirty="0" err="1" smtClean="0"/>
              <a:t>H</a:t>
            </a:r>
            <a:r>
              <a:rPr lang="en-CA" baseline="-25000" dirty="0" err="1" smtClean="0"/>
              <a:t>2</a:t>
            </a:r>
            <a:r>
              <a:rPr lang="en-CA" dirty="0" smtClean="0"/>
              <a:t> Safety Applications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5113" y="4754563"/>
            <a:ext cx="8669337" cy="558800"/>
          </a:xfrm>
        </p:spPr>
        <p:txBody>
          <a:bodyPr/>
          <a:lstStyle/>
          <a:p>
            <a:r>
              <a:rPr lang="en-CA" sz="2000" dirty="0" err="1" smtClean="0"/>
              <a:t>ICHS</a:t>
            </a:r>
            <a:r>
              <a:rPr lang="en-CA" sz="2000" dirty="0" smtClean="0"/>
              <a:t>-2017, Hamburg, Germany				L. </a:t>
            </a:r>
            <a:r>
              <a:rPr lang="en-CA" sz="2000" dirty="0"/>
              <a:t>Gardner (</a:t>
            </a:r>
            <a:r>
              <a:rPr lang="en-CA" sz="2000" dirty="0" err="1">
                <a:hlinkClick r:id="rId3"/>
              </a:rPr>
              <a:t>lee.gardner@cnl.ca</a:t>
            </a:r>
            <a:r>
              <a:rPr lang="en-CA" sz="2000" dirty="0" smtClean="0"/>
              <a:t>),</a:t>
            </a:r>
            <a:endParaRPr lang="en-CA" sz="2000" dirty="0"/>
          </a:p>
          <a:p>
            <a:r>
              <a:rPr lang="en-CA" sz="2000" dirty="0" smtClean="0"/>
              <a:t>2017-09-13 									A. Vega, R. Tremblay, S. Suppiah,</a:t>
            </a:r>
          </a:p>
          <a:p>
            <a:r>
              <a:rPr lang="en-CA" sz="2000" dirty="0" smtClean="0"/>
              <a:t>											D. Ryland </a:t>
            </a:r>
          </a:p>
          <a:p>
            <a:r>
              <a:rPr lang="en-CA" sz="2000" dirty="0"/>
              <a:t>	</a:t>
            </a:r>
            <a:r>
              <a:rPr lang="en-CA" sz="2000" dirty="0" smtClean="0"/>
              <a:t>										</a:t>
            </a:r>
            <a:endParaRPr lang="en-CA" sz="20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4" b="2466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Gas Phase </a:t>
            </a:r>
            <a:r>
              <a:rPr lang="en-CA" dirty="0" err="1" smtClean="0"/>
              <a:t>Recombiner</a:t>
            </a:r>
            <a:r>
              <a:rPr lang="en-CA" dirty="0" smtClean="0"/>
              <a:t> Tests</a:t>
            </a:r>
            <a:endParaRPr lang="en-CA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3485" y="1466850"/>
            <a:ext cx="5057501" cy="4538024"/>
          </a:xfrm>
        </p:spPr>
        <p:txBody>
          <a:bodyPr>
            <a:normAutofit fontScale="92500" lnSpcReduction="20000"/>
          </a:bodyPr>
          <a:lstStyle/>
          <a:p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CA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Low Air 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Purifier)</a:t>
            </a:r>
          </a:p>
          <a:p>
            <a:pPr marL="715963" lvl="1" indent="-342900">
              <a:buFont typeface="Arial" panose="020B0604020202020204" pitchFamily="34" charset="0"/>
              <a:buChar char="•"/>
            </a:pP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conditions: 15–60 L/min, 500–10,000 ppm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CA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5963" lvl="1" indent="-342900">
              <a:buFont typeface="Arial" panose="020B0604020202020204" pitchFamily="34" charset="0"/>
              <a:buChar char="•"/>
            </a:pP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Conversion results:            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&gt;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CatD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&gt;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</a:t>
            </a:r>
            <a:endParaRPr lang="en-CA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5963" lvl="1" indent="-342900">
              <a:buFont typeface="Arial" panose="020B0604020202020204" pitchFamily="34" charset="0"/>
              <a:buChar char="•"/>
            </a:pP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normalized to Pt content,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CatD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(Pt/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TiO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highest recombination rate in most conditions</a:t>
            </a:r>
            <a:endParaRPr lang="en-CA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CA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</a:t>
            </a:r>
          </a:p>
          <a:p>
            <a:pPr marL="715963" lvl="1" indent="-342900">
              <a:buFont typeface="Arial" panose="020B0604020202020204" pitchFamily="34" charset="0"/>
              <a:buChar char="•"/>
            </a:pP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conditions: 5-40 L/min, 500-20,000 ppm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CA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5963" lvl="1" indent="-342900">
              <a:buFont typeface="Arial" panose="020B0604020202020204" pitchFamily="34" charset="0"/>
              <a:buChar char="•"/>
            </a:pP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CatD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(Pt/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TiO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performs better in all conditions for </a:t>
            </a:r>
            <a:r>
              <a:rPr lang="en-C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recombination</a:t>
            </a:r>
          </a:p>
          <a:p>
            <a:pPr lvl="1" indent="0">
              <a:buNone/>
            </a:pPr>
            <a:endParaRPr lang="en-CA" dirty="0" smtClean="0"/>
          </a:p>
          <a:p>
            <a:pPr marL="342900" indent="-342900"/>
            <a:endParaRPr lang="en-CA" sz="2400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3485" y="1075199"/>
            <a:ext cx="11468097" cy="3916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Tests </a:t>
            </a:r>
            <a:r>
              <a:rPr lang="en-CA" dirty="0" smtClean="0"/>
              <a:t>performed </a:t>
            </a:r>
            <a:r>
              <a:rPr lang="en-CA" dirty="0"/>
              <a:t>in </a:t>
            </a:r>
            <a:r>
              <a:rPr lang="en-CA" dirty="0" smtClean="0"/>
              <a:t>a 2 </a:t>
            </a:r>
            <a:r>
              <a:rPr lang="en-CA" dirty="0"/>
              <a:t>inch column </a:t>
            </a:r>
            <a:r>
              <a:rPr lang="en-CA" dirty="0" smtClean="0"/>
              <a:t>at </a:t>
            </a:r>
            <a:r>
              <a:rPr lang="en-CA" dirty="0" err="1"/>
              <a:t>25°C</a:t>
            </a:r>
            <a:r>
              <a:rPr lang="en-CA" dirty="0"/>
              <a:t>, 15 psig and </a:t>
            </a:r>
            <a:r>
              <a:rPr lang="en-CA" dirty="0" smtClean="0"/>
              <a:t>dry conditions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5379624" y="1512497"/>
            <a:ext cx="3764376" cy="4746038"/>
            <a:chOff x="5379624" y="1119302"/>
            <a:chExt cx="3764376" cy="4746038"/>
          </a:xfrm>
        </p:grpSpPr>
        <p:grpSp>
          <p:nvGrpSpPr>
            <p:cNvPr id="6" name="Group 5"/>
            <p:cNvGrpSpPr/>
            <p:nvPr/>
          </p:nvGrpSpPr>
          <p:grpSpPr>
            <a:xfrm>
              <a:off x="5379624" y="1119302"/>
              <a:ext cx="3764376" cy="4329513"/>
              <a:chOff x="2899493" y="1410565"/>
              <a:chExt cx="3764376" cy="432951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067497" y="4280301"/>
                <a:ext cx="90000" cy="11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420523" y="2807949"/>
                <a:ext cx="701039" cy="1432850"/>
              </a:xfrm>
              <a:prstGeom prst="rect">
                <a:avLst/>
              </a:prstGeom>
              <a:pattFill prst="pct50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Flowchart: Alternate Process 12"/>
              <p:cNvSpPr/>
              <p:nvPr/>
            </p:nvSpPr>
            <p:spPr>
              <a:xfrm>
                <a:off x="5420524" y="2132057"/>
                <a:ext cx="701039" cy="2939946"/>
              </a:xfrm>
              <a:prstGeom prst="flowChartAlternateProcess">
                <a:avLst/>
              </a:prstGeom>
              <a:noFill/>
              <a:ln cap="rnd">
                <a:solidFill>
                  <a:schemeClr val="tx1"/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57059" y="3152335"/>
                <a:ext cx="8931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Hydrogen</a:t>
                </a:r>
                <a:endParaRPr lang="en-CA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51005" y="3833997"/>
                <a:ext cx="9991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Oxygen/Air</a:t>
                </a:r>
                <a:endParaRPr lang="en-CA" sz="1400" dirty="0"/>
              </a:p>
            </p:txBody>
          </p:sp>
          <p:cxnSp>
            <p:nvCxnSpPr>
              <p:cNvPr id="16" name="Straight Arrow Connector 15"/>
              <p:cNvCxnSpPr>
                <a:stCxn id="17" idx="2"/>
              </p:cNvCxnSpPr>
              <p:nvPr/>
            </p:nvCxnSpPr>
            <p:spPr>
              <a:xfrm>
                <a:off x="4418406" y="3246446"/>
                <a:ext cx="1002118" cy="1444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886754" y="2723226"/>
                <a:ext cx="1063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sz="1400" dirty="0" err="1" smtClean="0"/>
                  <a:t>Recombiner</a:t>
                </a:r>
                <a:endParaRPr lang="en-CA" sz="1400" dirty="0" smtClean="0"/>
              </a:p>
              <a:p>
                <a:pPr algn="ctr"/>
                <a:r>
                  <a:rPr lang="en-CA" sz="1400" dirty="0" smtClean="0"/>
                  <a:t> Catalyst</a:t>
                </a:r>
                <a:endParaRPr lang="en-CA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820433" y="1585241"/>
                <a:ext cx="843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Analysis/</a:t>
                </a:r>
              </a:p>
              <a:p>
                <a:r>
                  <a:rPr lang="en-CA" sz="1400" dirty="0" smtClean="0"/>
                  <a:t>Vent</a:t>
                </a:r>
                <a:endParaRPr lang="en-CA" sz="1400" dirty="0"/>
              </a:p>
            </p:txBody>
          </p:sp>
          <p:sp>
            <p:nvSpPr>
              <p:cNvPr id="19" name="Flowchart: Alternate Process 18"/>
              <p:cNvSpPr/>
              <p:nvPr/>
            </p:nvSpPr>
            <p:spPr>
              <a:xfrm>
                <a:off x="4109289" y="3886945"/>
                <a:ext cx="600075" cy="1166215"/>
              </a:xfrm>
              <a:prstGeom prst="flowChartAlternateProcess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2899493" y="4111881"/>
                <a:ext cx="1209796" cy="180000"/>
              </a:xfrm>
              <a:prstGeom prst="rightArrow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Bent-Up Arrow 20"/>
              <p:cNvSpPr>
                <a:spLocks noChangeAspect="1"/>
              </p:cNvSpPr>
              <p:nvPr/>
            </p:nvSpPr>
            <p:spPr>
              <a:xfrm>
                <a:off x="2899494" y="3446525"/>
                <a:ext cx="1650770" cy="440420"/>
              </a:xfrm>
              <a:prstGeom prst="bentUpArrow">
                <a:avLst>
                  <a:gd name="adj1" fmla="val 20693"/>
                  <a:gd name="adj2" fmla="val 24449"/>
                  <a:gd name="adj3" fmla="val 33457"/>
                </a:avLst>
              </a:prstGeom>
              <a:noFill/>
              <a:ln w="6350">
                <a:solidFill>
                  <a:schemeClr val="tx1"/>
                </a:solidFill>
              </a:ln>
              <a:scene3d>
                <a:camera prst="orthographicFront">
                  <a:rot lat="21599969" lon="11400002" rev="107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69329" y="4172522"/>
                <a:ext cx="6799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Mixing</a:t>
                </a:r>
              </a:p>
              <a:p>
                <a:pPr algn="ctr"/>
                <a:r>
                  <a:rPr lang="en-CA" sz="1400" dirty="0" smtClean="0"/>
                  <a:t>Vessel</a:t>
                </a:r>
              </a:p>
            </p:txBody>
          </p:sp>
          <p:sp>
            <p:nvSpPr>
              <p:cNvPr id="23" name="Bent-Up Arrow 22"/>
              <p:cNvSpPr/>
              <p:nvPr/>
            </p:nvSpPr>
            <p:spPr>
              <a:xfrm>
                <a:off x="5067496" y="5057775"/>
                <a:ext cx="787317" cy="385504"/>
              </a:xfrm>
              <a:prstGeom prst="bentUpArrow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Up Arrow 23"/>
              <p:cNvSpPr/>
              <p:nvPr/>
            </p:nvSpPr>
            <p:spPr>
              <a:xfrm>
                <a:off x="5674814" y="1410565"/>
                <a:ext cx="180000" cy="715854"/>
              </a:xfrm>
              <a:prstGeom prst="upArrow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Bent-Up Arrow 24"/>
              <p:cNvSpPr/>
              <p:nvPr/>
            </p:nvSpPr>
            <p:spPr>
              <a:xfrm>
                <a:off x="4709364" y="4172522"/>
                <a:ext cx="497230" cy="360000"/>
              </a:xfrm>
              <a:prstGeom prst="bentUpArrow">
                <a:avLst/>
              </a:prstGeom>
              <a:noFill/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>
                  <a:rot lat="0" lon="10799999" rev="107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078297" y="5328912"/>
                <a:ext cx="79200" cy="6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676559" y="4176779"/>
                <a:ext cx="79200" cy="7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078297" y="4280903"/>
                <a:ext cx="79200" cy="6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45842" y="5432301"/>
                <a:ext cx="9493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/>
                  <a:t>Mixed Gas</a:t>
                </a:r>
                <a:endParaRPr lang="en-CA" sz="14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680553" y="5496008"/>
              <a:ext cx="292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Gas Phase </a:t>
              </a:r>
              <a:r>
                <a:rPr lang="en-CA" dirty="0" err="1" smtClean="0"/>
                <a:t>Recombiner</a:t>
              </a:r>
              <a:r>
                <a:rPr lang="en-CA" dirty="0" smtClean="0"/>
                <a:t> (</a:t>
              </a:r>
              <a:r>
                <a:rPr lang="en-CA" dirty="0" err="1" smtClean="0"/>
                <a:t>GPR</a:t>
              </a:r>
              <a:r>
                <a:rPr lang="en-CA" dirty="0" smtClean="0"/>
                <a:t>)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0216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Work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3" y="1119302"/>
            <a:ext cx="4220260" cy="3943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Perform tests in the CABS system with identified contaminants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Nitrous Oxide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Ammonia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Monoxide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VOCs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</a:t>
            </a:r>
            <a:r>
              <a:rPr lang="en-C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CatD</a:t>
            </a:r>
            <a:r>
              <a:rPr lang="en-C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CA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</a:t>
            </a:r>
            <a:r>
              <a:rPr lang="en-C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will be tested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conditions:  3 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L/min,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25°C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 – 3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0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dry and </a:t>
            </a:r>
            <a:r>
              <a:rPr lang="en-C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humidified conditions</a:t>
            </a:r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CA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12906"/>
          <a:stretch/>
        </p:blipFill>
        <p:spPr>
          <a:xfrm>
            <a:off x="4912261" y="3514556"/>
            <a:ext cx="3611202" cy="3217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90948" y="619084"/>
            <a:ext cx="52023" cy="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lowchart: Alternate Process 7"/>
          <p:cNvSpPr/>
          <p:nvPr/>
        </p:nvSpPr>
        <p:spPr>
          <a:xfrm>
            <a:off x="7047787" y="1659480"/>
            <a:ext cx="1061577" cy="1751231"/>
          </a:xfrm>
          <a:prstGeom prst="flowChartAlternateProcess">
            <a:avLst/>
          </a:prstGeom>
          <a:noFill/>
          <a:ln cap="rnd">
            <a:solidFill>
              <a:schemeClr val="tx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712642" y="602636"/>
            <a:ext cx="893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Hydrogen</a:t>
            </a:r>
            <a:endParaRPr lang="en-CA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51167" y="1084689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Air</a:t>
            </a:r>
            <a:endParaRPr lang="en-CA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82644" y="2403261"/>
            <a:ext cx="602225" cy="326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89224" y="2112157"/>
            <a:ext cx="106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 err="1" smtClean="0"/>
              <a:t>Recombiner</a:t>
            </a:r>
            <a:endParaRPr lang="en-CA" sz="1400" dirty="0" smtClean="0"/>
          </a:p>
          <a:p>
            <a:pPr algn="ctr"/>
            <a:r>
              <a:rPr lang="en-CA" sz="1400" dirty="0" smtClean="0"/>
              <a:t> Catalyst</a:t>
            </a:r>
            <a:endParaRPr lang="en-CA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94515" y="1082111"/>
            <a:ext cx="1180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Analysis/Vent</a:t>
            </a:r>
            <a:endParaRPr lang="en-CA" sz="1400" dirty="0"/>
          </a:p>
        </p:txBody>
      </p:sp>
      <p:sp>
        <p:nvSpPr>
          <p:cNvPr id="14" name="Right Arrow 13"/>
          <p:cNvSpPr/>
          <p:nvPr/>
        </p:nvSpPr>
        <p:spPr>
          <a:xfrm>
            <a:off x="4592737" y="1299888"/>
            <a:ext cx="2365783" cy="185157"/>
          </a:xfrm>
          <a:prstGeom prst="rightArrow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Bent-Up Arrow 14"/>
          <p:cNvSpPr>
            <a:spLocks noChangeAspect="1"/>
          </p:cNvSpPr>
          <p:nvPr/>
        </p:nvSpPr>
        <p:spPr>
          <a:xfrm>
            <a:off x="4592738" y="899322"/>
            <a:ext cx="1650770" cy="440420"/>
          </a:xfrm>
          <a:prstGeom prst="bentUpArrow">
            <a:avLst>
              <a:gd name="adj1" fmla="val 20693"/>
              <a:gd name="adj2" fmla="val 24449"/>
              <a:gd name="adj3" fmla="val 33457"/>
            </a:avLst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21599969" lon="11400002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7078557" y="2329365"/>
            <a:ext cx="792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6243181" y="1432531"/>
            <a:ext cx="94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Mixed Gas</a:t>
            </a:r>
            <a:endParaRPr lang="en-CA" sz="1400" dirty="0"/>
          </a:p>
        </p:txBody>
      </p:sp>
      <p:sp>
        <p:nvSpPr>
          <p:cNvPr id="18" name="Right Arrow 17"/>
          <p:cNvSpPr/>
          <p:nvPr/>
        </p:nvSpPr>
        <p:spPr>
          <a:xfrm>
            <a:off x="7807176" y="1299888"/>
            <a:ext cx="1069405" cy="180000"/>
          </a:xfrm>
          <a:prstGeom prst="rightArrow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4712642" y="1557667"/>
            <a:ext cx="1132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Contaminant</a:t>
            </a:r>
            <a:endParaRPr lang="en-CA" sz="1400" dirty="0"/>
          </a:p>
        </p:txBody>
      </p:sp>
      <p:sp>
        <p:nvSpPr>
          <p:cNvPr id="20" name="Bent-Up Arrow 19"/>
          <p:cNvSpPr>
            <a:spLocks noChangeAspect="1"/>
          </p:cNvSpPr>
          <p:nvPr/>
        </p:nvSpPr>
        <p:spPr>
          <a:xfrm>
            <a:off x="4587011" y="1447875"/>
            <a:ext cx="1650770" cy="440420"/>
          </a:xfrm>
          <a:prstGeom prst="bentUpArrow">
            <a:avLst>
              <a:gd name="adj1" fmla="val 20693"/>
              <a:gd name="adj2" fmla="val 24449"/>
              <a:gd name="adj3" fmla="val 33457"/>
            </a:avLst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6856489" y="1347272"/>
            <a:ext cx="417512" cy="880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7184000" y="1345486"/>
            <a:ext cx="90000" cy="196775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7189400" y="3291316"/>
            <a:ext cx="828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7189400" y="1391285"/>
            <a:ext cx="828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7117998" y="1351685"/>
            <a:ext cx="82800" cy="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7043205" y="2014054"/>
            <a:ext cx="106456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7" name="Straight Connector 26"/>
          <p:cNvCxnSpPr>
            <a:endCxn id="28" idx="0"/>
          </p:cNvCxnSpPr>
          <p:nvPr/>
        </p:nvCxnSpPr>
        <p:spPr>
          <a:xfrm>
            <a:off x="7556851" y="1566173"/>
            <a:ext cx="5439" cy="907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49505" y="2473744"/>
            <a:ext cx="225569" cy="28435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7588865" y="2712007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>
            <a:off x="7635349" y="2717242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7541570" y="2713435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7495086" y="2712007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7464433" y="2714471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7564152" y="2675534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7610904" y="2675534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7517923" y="2675057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7469769" y="2670841"/>
            <a:ext cx="28800" cy="2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7809058" y="1345486"/>
            <a:ext cx="90000" cy="31339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>
          <a:xfrm>
            <a:off x="7876151" y="1350555"/>
            <a:ext cx="82800" cy="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/>
          <p:cNvSpPr/>
          <p:nvPr/>
        </p:nvSpPr>
        <p:spPr>
          <a:xfrm>
            <a:off x="7815600" y="1413818"/>
            <a:ext cx="792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/>
          <p:cNvSpPr/>
          <p:nvPr/>
        </p:nvSpPr>
        <p:spPr>
          <a:xfrm>
            <a:off x="7815600" y="1634748"/>
            <a:ext cx="792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Rectangle 41"/>
          <p:cNvSpPr/>
          <p:nvPr/>
        </p:nvSpPr>
        <p:spPr>
          <a:xfrm>
            <a:off x="7192152" y="1642369"/>
            <a:ext cx="792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Rectangle 42"/>
          <p:cNvSpPr/>
          <p:nvPr/>
        </p:nvSpPr>
        <p:spPr>
          <a:xfrm>
            <a:off x="6792271" y="1357349"/>
            <a:ext cx="82800" cy="7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01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9734"/>
          <a:stretch>
            <a:fillRect/>
          </a:stretch>
        </p:blipFill>
        <p:spPr/>
      </p:pic>
      <p:pic>
        <p:nvPicPr>
          <p:cNvPr id="7" name="Picture 6" descr="150dpi-swoosh-en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1"/>
          <a:stretch/>
        </p:blipFill>
        <p:spPr>
          <a:xfrm>
            <a:off x="0" y="1883833"/>
            <a:ext cx="9143391" cy="49737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 you.  </a:t>
            </a:r>
            <a:r>
              <a:rPr lang="en-CA" dirty="0" err="1" smtClean="0"/>
              <a:t>Danke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80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Overview	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3" y="1376412"/>
            <a:ext cx="8601073" cy="41480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Introduction &amp;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Applicability of </a:t>
            </a:r>
            <a:r>
              <a:rPr lang="en-CA" sz="2400" dirty="0" err="1" smtClean="0"/>
              <a:t>CNL’s</a:t>
            </a:r>
            <a:r>
              <a:rPr lang="en-CA" sz="2400" dirty="0" smtClean="0"/>
              <a:t> </a:t>
            </a:r>
            <a:r>
              <a:rPr lang="en-CA" sz="2400" dirty="0" err="1" smtClean="0"/>
              <a:t>Recombiner</a:t>
            </a:r>
            <a:r>
              <a:rPr lang="en-CA" sz="2400" dirty="0" smtClean="0"/>
              <a:t> Catalyst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Preliminary Catalyst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Application Specific Catalyst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4197" r="16007" b="16187"/>
          <a:stretch/>
        </p:blipFill>
        <p:spPr>
          <a:xfrm>
            <a:off x="2512877" y="4053217"/>
            <a:ext cx="1583703" cy="1380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r="13462" b="13004"/>
          <a:stretch/>
        </p:blipFill>
        <p:spPr>
          <a:xfrm>
            <a:off x="4724914" y="4047884"/>
            <a:ext cx="1489435" cy="1406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t="10294" r="21967" b="16341"/>
          <a:stretch/>
        </p:blipFill>
        <p:spPr>
          <a:xfrm>
            <a:off x="424761" y="4049740"/>
            <a:ext cx="1525770" cy="1375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11506" r="3959" b="5795"/>
          <a:stretch/>
        </p:blipFill>
        <p:spPr>
          <a:xfrm>
            <a:off x="6560466" y="2523217"/>
            <a:ext cx="1904215" cy="1329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74" y="4047884"/>
            <a:ext cx="1622586" cy="18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268388" y="1188036"/>
            <a:ext cx="4605270" cy="3678916"/>
          </a:xfrm>
        </p:spPr>
        <p:txBody>
          <a:bodyPr/>
          <a:lstStyle/>
          <a:p>
            <a:r>
              <a:rPr lang="en-CA" dirty="0" err="1"/>
              <a:t>CNL</a:t>
            </a:r>
            <a:r>
              <a:rPr lang="en-CA" dirty="0"/>
              <a:t> investigated potential applications for </a:t>
            </a:r>
            <a:r>
              <a:rPr lang="en-CA" dirty="0" err="1" smtClean="0"/>
              <a:t>H</a:t>
            </a:r>
            <a:r>
              <a:rPr lang="en-CA" baseline="-25000" dirty="0" err="1" smtClean="0"/>
              <a:t>2</a:t>
            </a:r>
            <a:r>
              <a:rPr lang="en-CA" dirty="0" smtClean="0"/>
              <a:t> </a:t>
            </a:r>
            <a:r>
              <a:rPr lang="en-CA" dirty="0" err="1" smtClean="0"/>
              <a:t>recombiners</a:t>
            </a:r>
            <a:endParaRPr lang="en-CA" dirty="0"/>
          </a:p>
          <a:p>
            <a:r>
              <a:rPr lang="en-CA" dirty="0" smtClean="0"/>
              <a:t>Radioactive </a:t>
            </a:r>
            <a:r>
              <a:rPr lang="en-CA" dirty="0"/>
              <a:t>waste storage was targeted due to applicability of the catalyst</a:t>
            </a:r>
          </a:p>
          <a:p>
            <a:r>
              <a:rPr lang="en-CA" dirty="0" err="1"/>
              <a:t>H</a:t>
            </a:r>
            <a:r>
              <a:rPr lang="en-CA" baseline="-25000" dirty="0" err="1"/>
              <a:t>2</a:t>
            </a:r>
            <a:r>
              <a:rPr lang="en-CA" dirty="0"/>
              <a:t> is produced through water radiolysis and corrosion reactions</a:t>
            </a:r>
          </a:p>
          <a:p>
            <a:r>
              <a:rPr lang="en-CA" dirty="0"/>
              <a:t>Typical storage tanks are vented to atmosphere</a:t>
            </a:r>
          </a:p>
          <a:p>
            <a:r>
              <a:rPr lang="en-CA" dirty="0"/>
              <a:t>Active ventilation = significant engineering costs</a:t>
            </a:r>
          </a:p>
          <a:p>
            <a:endParaRPr lang="en-CA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Introduction &amp; Background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8426" r="6896" b="18190"/>
          <a:stretch/>
        </p:blipFill>
        <p:spPr>
          <a:xfrm>
            <a:off x="5787883" y="1388716"/>
            <a:ext cx="3214734" cy="3390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5885" y="4866952"/>
            <a:ext cx="393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Passive Autocatalytic </a:t>
            </a:r>
            <a:r>
              <a:rPr lang="en-CA" dirty="0" err="1" smtClean="0"/>
              <a:t>Recombiner</a:t>
            </a:r>
            <a:r>
              <a:rPr lang="en-CA" dirty="0" smtClean="0"/>
              <a:t> (PAR)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r="4310" b="11279"/>
          <a:stretch/>
        </p:blipFill>
        <p:spPr>
          <a:xfrm>
            <a:off x="4659918" y="3290531"/>
            <a:ext cx="1656959" cy="108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386501"/>
              </p:ext>
            </p:extLst>
          </p:nvPr>
        </p:nvGraphicFramePr>
        <p:xfrm>
          <a:off x="348793" y="1571966"/>
          <a:ext cx="8583382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141"/>
                <a:gridCol w="2780907"/>
                <a:gridCol w="4275334"/>
              </a:tblGrid>
              <a:tr h="339134">
                <a:tc>
                  <a:txBody>
                    <a:bodyPr/>
                    <a:lstStyle/>
                    <a:p>
                      <a:r>
                        <a:rPr lang="en-CA" dirty="0" smtClean="0"/>
                        <a:t>Condition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Radioactive Waste Storage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err="1" smtClean="0"/>
                        <a:t>CNL</a:t>
                      </a:r>
                      <a:r>
                        <a:rPr lang="en-CA" baseline="0" dirty="0" err="1" smtClean="0"/>
                        <a:t>’s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baseline="0" dirty="0" err="1" smtClean="0"/>
                        <a:t>H</a:t>
                      </a:r>
                      <a:r>
                        <a:rPr lang="en-CA" baseline="-25000" dirty="0" err="1" smtClean="0"/>
                        <a:t>2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baseline="0" dirty="0" err="1" smtClean="0"/>
                        <a:t>Recombiner</a:t>
                      </a:r>
                      <a:r>
                        <a:rPr lang="en-CA" baseline="0" dirty="0" smtClean="0"/>
                        <a:t> Catalysts</a:t>
                      </a:r>
                      <a:endParaRPr lang="en-CA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Temperature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CA" dirty="0" smtClean="0"/>
                        <a:t>16 -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sz="1800" dirty="0" err="1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</a:t>
                      </a:r>
                      <a:r>
                        <a:rPr lang="en-CA" sz="1800" dirty="0" err="1" smtClean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⁰</a:t>
                      </a:r>
                      <a:r>
                        <a:rPr lang="en-CA" sz="1800" dirty="0" err="1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lang="en-CA" sz="1800" dirty="0" smtClean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≥ </a:t>
                      </a:r>
                      <a:r>
                        <a:rPr lang="en-CA" dirty="0" err="1" smtClean="0"/>
                        <a:t>10</a:t>
                      </a:r>
                      <a:r>
                        <a:rPr lang="en-CA" sz="1800" dirty="0" err="1" smtClean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⁰</a:t>
                      </a:r>
                      <a:r>
                        <a:rPr lang="en-CA" sz="1800" dirty="0" err="1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Humidity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Close</a:t>
                      </a:r>
                      <a:r>
                        <a:rPr lang="en-CA" baseline="0" dirty="0" smtClean="0"/>
                        <a:t> to atmospheric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100%</a:t>
                      </a:r>
                      <a:r>
                        <a:rPr lang="en-CA" baseline="0" dirty="0" smtClean="0"/>
                        <a:t> relative humidity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Liquid water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Potential splashes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Some catalysts can survive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Radiation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Some radiation fields</a:t>
                      </a:r>
                      <a:r>
                        <a:rPr lang="en-CA" baseline="0" dirty="0" smtClean="0"/>
                        <a:t> depending on the tank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Most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dirty="0" smtClean="0"/>
                        <a:t>catalysts have been qualified</a:t>
                      </a:r>
                      <a:endParaRPr lang="en-CA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Contaminants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Nitrous Oxide</a:t>
                      </a:r>
                    </a:p>
                    <a:p>
                      <a:r>
                        <a:rPr lang="en-CA" dirty="0" smtClean="0"/>
                        <a:t>Ammonia</a:t>
                      </a:r>
                    </a:p>
                    <a:p>
                      <a:r>
                        <a:rPr lang="en-CA" dirty="0" smtClean="0"/>
                        <a:t>Carbon</a:t>
                      </a:r>
                      <a:r>
                        <a:rPr lang="en-CA" baseline="0" dirty="0" smtClean="0"/>
                        <a:t> Monoxide</a:t>
                      </a:r>
                    </a:p>
                    <a:p>
                      <a:r>
                        <a:rPr lang="en-CA" baseline="0" dirty="0" smtClean="0"/>
                        <a:t>VOCs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Small</a:t>
                      </a:r>
                      <a:r>
                        <a:rPr lang="en-CA" baseline="0" dirty="0" smtClean="0"/>
                        <a:t> amount of test data on CO and VOCs available for some catalysts</a:t>
                      </a:r>
                      <a:endParaRPr lang="en-CA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124" y="476668"/>
            <a:ext cx="9048570" cy="642634"/>
          </a:xfrm>
        </p:spPr>
        <p:txBody>
          <a:bodyPr>
            <a:normAutofit fontScale="90000"/>
          </a:bodyPr>
          <a:lstStyle/>
          <a:p>
            <a:r>
              <a:rPr lang="en-CA" dirty="0"/>
              <a:t>Applicability of </a:t>
            </a:r>
            <a:r>
              <a:rPr lang="en-CA" dirty="0" err="1"/>
              <a:t>CNL’s</a:t>
            </a:r>
            <a:r>
              <a:rPr lang="en-CA" dirty="0"/>
              <a:t> </a:t>
            </a:r>
            <a:r>
              <a:rPr lang="en-CA" dirty="0" err="1"/>
              <a:t>H</a:t>
            </a:r>
            <a:r>
              <a:rPr lang="en-CA" baseline="-25000" dirty="0" err="1"/>
              <a:t>2</a:t>
            </a:r>
            <a:r>
              <a:rPr lang="en-CA" dirty="0"/>
              <a:t> </a:t>
            </a:r>
            <a:r>
              <a:rPr lang="en-CA" dirty="0" err="1"/>
              <a:t>Recombiner</a:t>
            </a:r>
            <a:r>
              <a:rPr lang="en-CA" dirty="0"/>
              <a:t> Catalysts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smtClean="0"/>
              <a:t>Comparison between Catalyst Capabilities and Waste Storage Conditions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265113" y="4879046"/>
            <a:ext cx="8667062" cy="1107996"/>
          </a:xfrm>
          <a:prstGeom prst="rect">
            <a:avLst/>
          </a:prstGeom>
          <a:solidFill>
            <a:schemeClr val="bg1"/>
          </a:solidFill>
          <a:ln w="69850">
            <a:solidFill>
              <a:schemeClr val="accent2"/>
            </a:solidFill>
            <a:miter lim="800000"/>
          </a:ln>
        </p:spPr>
        <p:txBody>
          <a:bodyPr wrap="square" rtlCol="0">
            <a:spAutoFit/>
          </a:bodyPr>
          <a:lstStyle/>
          <a:p>
            <a:r>
              <a:rPr lang="en-CA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Proposed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 catalyst 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tank head space to allow 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 contact with gas.  Provide sufficient 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catalyst </a:t>
            </a:r>
            <a:r>
              <a:rPr lang="en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maintain the </a:t>
            </a:r>
            <a:r>
              <a:rPr lang="en-CA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22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concentration below the </a:t>
            </a:r>
            <a:r>
              <a:rPr lang="en-CA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LFL</a:t>
            </a:r>
            <a:r>
              <a:rPr lang="en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2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Preliminary Catalyst Testing – </a:t>
            </a:r>
            <a:r>
              <a:rPr lang="en-CA" dirty="0" err="1" smtClean="0"/>
              <a:t>SBR</a:t>
            </a:r>
            <a:r>
              <a:rPr lang="en-CA" dirty="0" smtClean="0"/>
              <a:t>	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4" y="1119302"/>
            <a:ext cx="4573586" cy="4405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 smtClean="0"/>
              <a:t>SBR</a:t>
            </a:r>
            <a:r>
              <a:rPr lang="en-CA" dirty="0" smtClean="0"/>
              <a:t> is typically used by </a:t>
            </a:r>
            <a:r>
              <a:rPr lang="en-CA" dirty="0" err="1" smtClean="0"/>
              <a:t>CNL</a:t>
            </a:r>
            <a:r>
              <a:rPr lang="en-CA" dirty="0" smtClean="0"/>
              <a:t> to benchmark </a:t>
            </a:r>
            <a:r>
              <a:rPr lang="en-CA" dirty="0" err="1" smtClean="0"/>
              <a:t>recombiner</a:t>
            </a:r>
            <a:r>
              <a:rPr lang="en-CA" dirty="0" smtClean="0"/>
              <a:t> catalyst formulations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Continuous Stirred Tank Reactor (</a:t>
            </a:r>
            <a:r>
              <a:rPr lang="en-CA" dirty="0" err="1" smtClean="0"/>
              <a:t>CSTR</a:t>
            </a:r>
            <a:r>
              <a:rPr lang="en-CA" dirty="0" smtClean="0"/>
              <a:t>) with small amount of catalyst and </a:t>
            </a:r>
            <a:r>
              <a:rPr lang="en-CA" dirty="0" err="1" smtClean="0"/>
              <a:t>H</a:t>
            </a:r>
            <a:r>
              <a:rPr lang="en-CA" baseline="-25000" dirty="0" err="1" smtClean="0"/>
              <a:t>2</a:t>
            </a:r>
            <a:r>
              <a:rPr lang="en-CA" dirty="0" smtClean="0"/>
              <a:t> to study reaction kinetics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 smtClean="0"/>
              <a:t>SBR</a:t>
            </a:r>
            <a:r>
              <a:rPr lang="en-CA" dirty="0" smtClean="0"/>
              <a:t> test is short (~ 2 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Performed two tests on each catalyst: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Dry condition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Wet condition (soaked in DI water for 1 h prior to testing)</a:t>
            </a:r>
            <a:endParaRPr lang="en-CA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7032" r="11667" b="8125"/>
          <a:stretch/>
        </p:blipFill>
        <p:spPr>
          <a:xfrm>
            <a:off x="4838700" y="1569301"/>
            <a:ext cx="4234643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Preliminary Catalyst Testing - Selection 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3" y="1297630"/>
            <a:ext cx="8745537" cy="2076450"/>
          </a:xfrm>
        </p:spPr>
        <p:txBody>
          <a:bodyPr/>
          <a:lstStyle/>
          <a:p>
            <a:r>
              <a:rPr lang="en-CA" dirty="0" smtClean="0"/>
              <a:t>After numerous tests, five catalyst formulations were selected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41238"/>
              </p:ext>
            </p:extLst>
          </p:nvPr>
        </p:nvGraphicFramePr>
        <p:xfrm>
          <a:off x="257175" y="1758307"/>
          <a:ext cx="8761411" cy="3231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775"/>
                <a:gridCol w="1485900"/>
                <a:gridCol w="904875"/>
                <a:gridCol w="733425"/>
                <a:gridCol w="1619250"/>
                <a:gridCol w="1627186"/>
              </a:tblGrid>
              <a:tr h="1137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Catalyst Formulation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Structure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Catalyst Support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Active Metal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Active</a:t>
                      </a:r>
                      <a:endParaRPr lang="en-CA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Metal Concentration*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Wetproofing</a:t>
                      </a:r>
                      <a:r>
                        <a:rPr lang="en-CA" sz="1800" dirty="0">
                          <a:effectLst/>
                        </a:rPr>
                        <a:t> Agent Concentration*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84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CatA</a:t>
                      </a:r>
                      <a:r>
                        <a:rPr lang="en-CA" sz="1800" dirty="0">
                          <a:effectLst/>
                        </a:rPr>
                        <a:t> </a:t>
                      </a:r>
                      <a:r>
                        <a:rPr lang="en-CA" sz="1800" dirty="0" smtClean="0">
                          <a:effectLst/>
                        </a:rPr>
                        <a:t>(</a:t>
                      </a:r>
                      <a:r>
                        <a:rPr lang="en-CA" sz="1800" dirty="0">
                          <a:effectLst/>
                        </a:rPr>
                        <a:t>baseline catalyst)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6 mm spheres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SiO</a:t>
                      </a:r>
                      <a:r>
                        <a:rPr lang="en-CA" sz="1800" baseline="-25000" dirty="0" err="1">
                          <a:effectLst/>
                        </a:rPr>
                        <a:t>2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Pt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1.0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1.0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CatB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6 mm spheres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TiO</a:t>
                      </a:r>
                      <a:r>
                        <a:rPr lang="en-CA" sz="1800" baseline="-25000" dirty="0" err="1">
                          <a:effectLst/>
                        </a:rPr>
                        <a:t>2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Pt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0.8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0.5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CatC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6 mm spheres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 err="1">
                          <a:effectLst/>
                        </a:rPr>
                        <a:t>TiO</a:t>
                      </a:r>
                      <a:r>
                        <a:rPr lang="en-CA" sz="1800" baseline="-25000" dirty="0" err="1">
                          <a:effectLst/>
                        </a:rPr>
                        <a:t>2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Pt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0.7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1.1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CatD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6 mm rings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TiO</a:t>
                      </a:r>
                      <a:r>
                        <a:rPr lang="en-CA" sz="1800" baseline="-25000">
                          <a:effectLst/>
                        </a:rPr>
                        <a:t>2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Pt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0.8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0.5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CatE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6 mm rings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Carbon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Pt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>
                          <a:effectLst/>
                        </a:rPr>
                        <a:t>1.6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CA" sz="1800" dirty="0">
                          <a:effectLst/>
                        </a:rPr>
                        <a:t>0.3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7325" y="5034776"/>
            <a:ext cx="860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* Concentration values have been normalized to baseline catalyst values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309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Preliminary Catalyst Testing - Results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4116387" y="5514974"/>
            <a:ext cx="860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* Recombination rate values have been normalized to baseline catalyst values</a:t>
            </a:r>
            <a:endParaRPr lang="en-CA" sz="1200" dirty="0"/>
          </a:p>
        </p:txBody>
      </p:sp>
      <p:graphicFrame>
        <p:nvGraphicFramePr>
          <p:cNvPr id="16" name="Char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83052"/>
              </p:ext>
            </p:extLst>
          </p:nvPr>
        </p:nvGraphicFramePr>
        <p:xfrm>
          <a:off x="243227" y="1119304"/>
          <a:ext cx="8657545" cy="446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5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Application Specific Catalyst Testing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4" y="1119302"/>
            <a:ext cx="4832544" cy="4405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 smtClean="0"/>
              <a:t>A </a:t>
            </a:r>
            <a:r>
              <a:rPr lang="en-CA" sz="1800" dirty="0"/>
              <a:t>t</a:t>
            </a:r>
            <a:r>
              <a:rPr lang="en-CA" sz="1800" dirty="0" smtClean="0"/>
              <a:t>horough investigation is needed under anticipated radioactive waste storage conditions to confirm the catalyst will maintain its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 smtClean="0"/>
              <a:t>Trickle Bed </a:t>
            </a:r>
            <a:r>
              <a:rPr lang="en-CA" sz="1800" dirty="0" err="1"/>
              <a:t>R</a:t>
            </a:r>
            <a:r>
              <a:rPr lang="en-CA" sz="1800" dirty="0" err="1" smtClean="0"/>
              <a:t>ecombiner</a:t>
            </a:r>
            <a:r>
              <a:rPr lang="en-CA" sz="1800" dirty="0" smtClean="0"/>
              <a:t> (</a:t>
            </a:r>
            <a:r>
              <a:rPr lang="en-CA" sz="1800" dirty="0" err="1" smtClean="0"/>
              <a:t>TBR</a:t>
            </a:r>
            <a:r>
              <a:rPr lang="en-CA" sz="1800" dirty="0" smtClean="0"/>
              <a:t>): investigate the catalyst hydrophobicity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 smtClean="0"/>
              <a:t>Gas Phase </a:t>
            </a:r>
            <a:r>
              <a:rPr lang="en-CA" sz="1800" dirty="0" err="1" smtClean="0"/>
              <a:t>Recombiner</a:t>
            </a:r>
            <a:r>
              <a:rPr lang="en-CA" sz="1800" dirty="0" smtClean="0"/>
              <a:t> (</a:t>
            </a:r>
            <a:r>
              <a:rPr lang="en-CA" sz="1800" dirty="0" err="1" smtClean="0"/>
              <a:t>GPR</a:t>
            </a:r>
            <a:r>
              <a:rPr lang="en-CA" sz="1800" dirty="0" smtClean="0"/>
              <a:t>): investigate catalyst performance under </a:t>
            </a:r>
            <a:r>
              <a:rPr lang="en-CA" sz="1800" dirty="0"/>
              <a:t>forced </a:t>
            </a:r>
            <a:r>
              <a:rPr lang="en-CA" sz="1800" dirty="0" smtClean="0"/>
              <a:t>flow and low </a:t>
            </a:r>
            <a:r>
              <a:rPr lang="en-CA" sz="1800" dirty="0" err="1" smtClean="0"/>
              <a:t>O</a:t>
            </a:r>
            <a:r>
              <a:rPr lang="en-CA" sz="1800" baseline="-25000" dirty="0" err="1" smtClean="0"/>
              <a:t>2</a:t>
            </a:r>
            <a:r>
              <a:rPr lang="en-CA" sz="1800" dirty="0" smtClean="0"/>
              <a:t>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 smtClean="0"/>
              <a:t>Catalyst Activity Bench Scale (CABS) system: investigate the effects of contaminants on the catalyst</a:t>
            </a:r>
            <a:endParaRPr lang="en-CA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540990" y="5189294"/>
            <a:ext cx="292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Trickle Bed </a:t>
            </a:r>
            <a:r>
              <a:rPr lang="en-CA" dirty="0" err="1" smtClean="0"/>
              <a:t>Recombiner</a:t>
            </a:r>
            <a:r>
              <a:rPr lang="en-CA" dirty="0" smtClean="0"/>
              <a:t> (</a:t>
            </a:r>
            <a:r>
              <a:rPr lang="en-CA" dirty="0" err="1" smtClean="0"/>
              <a:t>TBR</a:t>
            </a:r>
            <a:r>
              <a:rPr lang="en-CA" dirty="0" smtClean="0"/>
              <a:t>)</a:t>
            </a:r>
            <a:endParaRPr lang="en-CA" dirty="0"/>
          </a:p>
        </p:txBody>
      </p:sp>
      <p:grpSp>
        <p:nvGrpSpPr>
          <p:cNvPr id="7" name="Group 6"/>
          <p:cNvGrpSpPr/>
          <p:nvPr/>
        </p:nvGrpSpPr>
        <p:grpSpPr>
          <a:xfrm>
            <a:off x="5050104" y="1211435"/>
            <a:ext cx="3853998" cy="3905927"/>
            <a:chOff x="4733267" y="1188036"/>
            <a:chExt cx="3853998" cy="3905927"/>
          </a:xfrm>
        </p:grpSpPr>
        <p:grpSp>
          <p:nvGrpSpPr>
            <p:cNvPr id="8" name="Group 7"/>
            <p:cNvGrpSpPr/>
            <p:nvPr/>
          </p:nvGrpSpPr>
          <p:grpSpPr>
            <a:xfrm>
              <a:off x="4733267" y="1188036"/>
              <a:ext cx="3853998" cy="3905927"/>
              <a:chOff x="2890508" y="1814739"/>
              <a:chExt cx="5312053" cy="480125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391784" y="2771078"/>
                <a:ext cx="1138196" cy="1432850"/>
              </a:xfrm>
              <a:prstGeom prst="rect">
                <a:avLst/>
              </a:prstGeom>
              <a:pattFill prst="shingle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3444072" y="5300887"/>
                <a:ext cx="363802" cy="185010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5876970" y="2468198"/>
                <a:ext cx="216694" cy="137329"/>
              </a:xfrm>
              <a:prstGeom prst="triangle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656641" y="2969098"/>
                <a:ext cx="88572" cy="2131538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Bent-Up Arrow 15"/>
              <p:cNvSpPr/>
              <p:nvPr/>
            </p:nvSpPr>
            <p:spPr>
              <a:xfrm rot="10800000">
                <a:off x="5884826" y="1814739"/>
                <a:ext cx="2158672" cy="352426"/>
              </a:xfrm>
              <a:prstGeom prst="bentUpArrow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73682" y="4962300"/>
                <a:ext cx="504583" cy="4648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84656" y="5162550"/>
                <a:ext cx="84850" cy="909923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" name="Up Arrow 18"/>
              <p:cNvSpPr/>
              <p:nvPr/>
            </p:nvSpPr>
            <p:spPr>
              <a:xfrm>
                <a:off x="3225462" y="3311675"/>
                <a:ext cx="179173" cy="679129"/>
              </a:xfrm>
              <a:prstGeom prst="upArrow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  <a:scene3d>
                <a:camera prst="orthographicFront">
                  <a:rot lat="0" lon="21599973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499100" y="2913391"/>
                <a:ext cx="1837083" cy="90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6529980" y="4518686"/>
                <a:ext cx="1410060" cy="180000"/>
              </a:xfrm>
              <a:prstGeom prst="rightArrow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84656" y="5982133"/>
                <a:ext cx="2134496" cy="90000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783246" y="2456081"/>
                <a:ext cx="2269891" cy="90000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Flowchart: Alternate Process 23"/>
              <p:cNvSpPr/>
              <p:nvPr/>
            </p:nvSpPr>
            <p:spPr>
              <a:xfrm>
                <a:off x="5391783" y="4758942"/>
                <a:ext cx="1138197" cy="914746"/>
              </a:xfrm>
              <a:prstGeom prst="flowChartAlternateProcess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 cap="rnd">
                <a:solidFill>
                  <a:schemeClr val="tx1"/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Left Arrow 24"/>
              <p:cNvSpPr/>
              <p:nvPr/>
            </p:nvSpPr>
            <p:spPr>
              <a:xfrm>
                <a:off x="7209613" y="2868391"/>
                <a:ext cx="953764" cy="180000"/>
              </a:xfrm>
              <a:prstGeom prst="leftArrow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91783" y="4758942"/>
                <a:ext cx="1138197" cy="98808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Flowchart: Alternate Process 26"/>
              <p:cNvSpPr/>
              <p:nvPr/>
            </p:nvSpPr>
            <p:spPr>
              <a:xfrm>
                <a:off x="5391783" y="2167165"/>
                <a:ext cx="1138197" cy="3500210"/>
              </a:xfrm>
              <a:prstGeom prst="flowChartAlternateProcess">
                <a:avLst/>
              </a:prstGeom>
              <a:noFill/>
              <a:ln cap="rnd">
                <a:solidFill>
                  <a:schemeClr val="tx1"/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100060" y="2559334"/>
                <a:ext cx="1086434" cy="34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/>
                  <a:t>Hydrogen</a:t>
                </a:r>
                <a:endParaRPr lang="en-CA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206675" y="1875466"/>
                <a:ext cx="894034" cy="34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/>
                  <a:t>Oxygen</a:t>
                </a:r>
                <a:endParaRPr lang="en-CA" sz="1400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6332221" y="3259612"/>
                <a:ext cx="457199" cy="2532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6616307" y="3450341"/>
                <a:ext cx="1291913" cy="794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sz="1200" dirty="0" smtClean="0"/>
                  <a:t>‘Random’</a:t>
                </a:r>
              </a:p>
              <a:p>
                <a:pPr algn="ctr"/>
                <a:r>
                  <a:rPr lang="en-CA" sz="1200" dirty="0" err="1" smtClean="0"/>
                  <a:t>Recombiner</a:t>
                </a:r>
                <a:endParaRPr lang="en-CA" sz="1200" dirty="0" smtClean="0"/>
              </a:p>
              <a:p>
                <a:pPr algn="ctr"/>
                <a:r>
                  <a:rPr lang="en-CA" sz="1200" dirty="0" smtClean="0"/>
                  <a:t>Catalyst</a:t>
                </a:r>
                <a:endParaRPr lang="en-CA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562128" y="4619326"/>
                <a:ext cx="1416968" cy="34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/>
                  <a:t>Vent/Analysis</a:t>
                </a:r>
                <a:endParaRPr lang="en-CA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69754" y="6237667"/>
                <a:ext cx="1600442" cy="378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/>
                  <a:t>Heat</a:t>
                </a:r>
                <a:r>
                  <a:rPr lang="en-CA" sz="1400" dirty="0" smtClean="0"/>
                  <a:t> </a:t>
                </a:r>
                <a:r>
                  <a:rPr lang="en-CA" sz="1200" dirty="0" smtClean="0"/>
                  <a:t>Exchanger</a:t>
                </a:r>
                <a:endParaRPr lang="en-CA" sz="14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267200" y="5816600"/>
                <a:ext cx="914400" cy="4318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6412597" y="5100637"/>
                <a:ext cx="457199" cy="2532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6480205" y="5277018"/>
                <a:ext cx="782059" cy="34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/>
                  <a:t>Water</a:t>
                </a:r>
                <a:endParaRPr lang="en-CA" sz="1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0508" y="3086794"/>
                <a:ext cx="810958" cy="567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sz="1200" dirty="0" smtClean="0"/>
                  <a:t>Excess</a:t>
                </a:r>
                <a:endParaRPr lang="en-CA" sz="1400" dirty="0" smtClean="0"/>
              </a:p>
              <a:p>
                <a:pPr algn="ctr"/>
                <a:r>
                  <a:rPr lang="en-CA" sz="1200" dirty="0" smtClean="0"/>
                  <a:t>Water</a:t>
                </a:r>
                <a:endParaRPr lang="en-CA" sz="1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820549" y="2527897"/>
                <a:ext cx="1475828" cy="34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sz="1200" dirty="0" smtClean="0"/>
                  <a:t>Cooling Water</a:t>
                </a:r>
                <a:endParaRPr lang="en-CA" sz="1400" dirty="0"/>
              </a:p>
            </p:txBody>
          </p:sp>
          <p:sp>
            <p:nvSpPr>
              <p:cNvPr id="39" name="Bent-Up Arrow 38"/>
              <p:cNvSpPr/>
              <p:nvPr/>
            </p:nvSpPr>
            <p:spPr>
              <a:xfrm rot="10800000">
                <a:off x="2998315" y="2998329"/>
                <a:ext cx="1735629" cy="371717"/>
              </a:xfrm>
              <a:prstGeom prst="bentUpArrow">
                <a:avLst>
                  <a:gd name="adj1" fmla="val 22508"/>
                  <a:gd name="adj2" fmla="val 25000"/>
                  <a:gd name="adj3" fmla="val 25000"/>
                </a:avLst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  <a:effectLst/>
              <a:scene3d>
                <a:camera prst="orthographicFront">
                  <a:rot lat="21599984" lon="10799999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" name="Bent-Up Arrow 39"/>
              <p:cNvSpPr/>
              <p:nvPr/>
            </p:nvSpPr>
            <p:spPr>
              <a:xfrm rot="5400000">
                <a:off x="5591097" y="5710830"/>
                <a:ext cx="441370" cy="352426"/>
              </a:xfrm>
              <a:prstGeom prst="bentUpArrow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  <a:effectLst/>
              <a:scene3d>
                <a:camera prst="orthographicFront">
                  <a:rot lat="0" lon="10800000" rev="10799999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29392" y="2511612"/>
                <a:ext cx="111850" cy="45719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412597" y="2984517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331214" y="2980954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249831" y="2989891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160173" y="2989891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69065" y="2989891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972391" y="299647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874015" y="2992173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784357" y="2995153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697190" y="2992173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620323" y="2994279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536381" y="2995153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150538" y="2917270"/>
                <a:ext cx="52023" cy="7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027865" y="1819561"/>
                <a:ext cx="52023" cy="7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" name="Up Arrow 54"/>
              <p:cNvSpPr/>
              <p:nvPr/>
            </p:nvSpPr>
            <p:spPr>
              <a:xfrm>
                <a:off x="3615766" y="3771877"/>
                <a:ext cx="168707" cy="166184"/>
              </a:xfrm>
              <a:prstGeom prst="upArrow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666577" y="3910857"/>
                <a:ext cx="69467" cy="90000"/>
              </a:xfrm>
              <a:prstGeom prst="rect">
                <a:avLst/>
              </a:prstGeom>
              <a:pattFill prst="pct2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45971" y="4514899"/>
              <a:ext cx="50400" cy="100013"/>
            </a:xfrm>
            <a:prstGeom prst="rect">
              <a:avLst/>
            </a:prstGeom>
            <a:pattFill prst="pct2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54846" y="2086482"/>
              <a:ext cx="37744" cy="64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5439" y="3428388"/>
              <a:ext cx="37744" cy="64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153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Trickle Bed </a:t>
            </a:r>
            <a:r>
              <a:rPr lang="en-CA" dirty="0" err="1" smtClean="0"/>
              <a:t>Recombiner</a:t>
            </a:r>
            <a:r>
              <a:rPr lang="en-CA" dirty="0" smtClean="0"/>
              <a:t> Tests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5113" y="1119303"/>
            <a:ext cx="3565742" cy="40879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Only </a:t>
            </a:r>
            <a:r>
              <a:rPr lang="en-CA" dirty="0" err="1"/>
              <a:t>CatA</a:t>
            </a:r>
            <a:r>
              <a:rPr lang="en-CA" dirty="0"/>
              <a:t> (baseline), </a:t>
            </a:r>
            <a:r>
              <a:rPr lang="en-CA" dirty="0" err="1"/>
              <a:t>CatB</a:t>
            </a:r>
            <a:r>
              <a:rPr lang="en-CA" dirty="0"/>
              <a:t> (</a:t>
            </a:r>
            <a:r>
              <a:rPr lang="en-CA" dirty="0" err="1"/>
              <a:t>TiO</a:t>
            </a:r>
            <a:r>
              <a:rPr lang="en-CA" baseline="-25000" dirty="0" err="1"/>
              <a:t>2</a:t>
            </a:r>
            <a:r>
              <a:rPr lang="en-CA" dirty="0"/>
              <a:t> w/low </a:t>
            </a:r>
            <a:r>
              <a:rPr lang="en-CA" dirty="0" err="1"/>
              <a:t>wetproofing</a:t>
            </a:r>
            <a:r>
              <a:rPr lang="en-CA" dirty="0"/>
              <a:t>), </a:t>
            </a:r>
            <a:r>
              <a:rPr lang="en-CA" dirty="0" err="1"/>
              <a:t>CatC</a:t>
            </a:r>
            <a:r>
              <a:rPr lang="en-CA" dirty="0"/>
              <a:t> (</a:t>
            </a:r>
            <a:r>
              <a:rPr lang="en-CA" dirty="0" err="1"/>
              <a:t>TiO</a:t>
            </a:r>
            <a:r>
              <a:rPr lang="en-CA" baseline="-25000" dirty="0" err="1"/>
              <a:t>2</a:t>
            </a:r>
            <a:r>
              <a:rPr lang="en-CA" dirty="0"/>
              <a:t>) were tested due to their </a:t>
            </a:r>
            <a:r>
              <a:rPr lang="en-CA" dirty="0" smtClean="0"/>
              <a:t>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Test conditions: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Slightly above stoichiometric </a:t>
            </a:r>
            <a:r>
              <a:rPr lang="en-CA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CA" sz="18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/air</a:t>
            </a:r>
            <a:endParaRPr lang="en-CA" sz="1800" baseline="-25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Catalyst temperature maintained at </a:t>
            </a:r>
            <a:r>
              <a:rPr lang="en-CA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r>
              <a:rPr lang="en-CA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°C</a:t>
            </a:r>
            <a:endParaRPr lang="en-CA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flow = ~3 L/min</a:t>
            </a:r>
            <a:endParaRPr lang="en-CA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4" y="1119303"/>
            <a:ext cx="5363036" cy="4318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6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UNRESTRIC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0371E3A5-D797-4FA4-8CD4-59A0BFA3A2F7}"/>
    </a:ext>
  </a:extLst>
</a:theme>
</file>

<file path=ppt/theme/theme2.xml><?xml version="1.0" encoding="utf-8"?>
<a:theme xmlns:a="http://schemas.openxmlformats.org/drawingml/2006/main" name="Impact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FEE14CBC-1D07-457C-9523-28772B5CC470}"/>
    </a:ext>
  </a:extLst>
</a:theme>
</file>

<file path=ppt/theme/theme3.xml><?xml version="1.0" encoding="utf-8"?>
<a:theme xmlns:a="http://schemas.openxmlformats.org/drawingml/2006/main" name="Impact Page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4995E394-B07F-4FD6-BBE6-BB844B62C3CD}"/>
    </a:ext>
  </a:extLst>
</a:theme>
</file>

<file path=ppt/theme/theme4.xml><?xml version="1.0" encoding="utf-8"?>
<a:theme xmlns:a="http://schemas.openxmlformats.org/drawingml/2006/main" name="Gallery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F3736982-25BF-4614-8523-42A6DCADB914}"/>
    </a:ext>
  </a:extLst>
</a:theme>
</file>

<file path=ppt/theme/theme5.xml><?xml version="1.0" encoding="utf-8"?>
<a:theme xmlns:a="http://schemas.openxmlformats.org/drawingml/2006/main" name="Notes Page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8B6A5D4F-5542-4A6E-89A5-805721FA501A}"/>
    </a:ext>
  </a:extLst>
</a:theme>
</file>

<file path=ppt/theme/theme6.xml><?xml version="1.0" encoding="utf-8"?>
<a:theme xmlns:a="http://schemas.openxmlformats.org/drawingml/2006/main" name="Section Brea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spcBef>
            <a:spcPct val="20000"/>
          </a:spcBef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tx1">
                <a:lumMod val="85000"/>
                <a:lumOff val="15000"/>
              </a:schemeClr>
            </a:solidFill>
            <a:effectLst/>
            <a:uLnTx/>
            <a:uFillTx/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RESTRICTED.potx [Read-Only]" id="{27E5F764-CAF9-4029-A8EA-2A4C195A2BF6}" vid="{1A4FC586-7ED0-48DA-90F3-2943FB517C8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UNRESTRICTED</Template>
  <TotalTime>1180</TotalTime>
  <Words>783</Words>
  <Application>Microsoft Office PowerPoint</Application>
  <PresentationFormat>On-screen Show (4:3)</PresentationFormat>
  <Paragraphs>170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Verdana</vt:lpstr>
      <vt:lpstr>PP-UNRESTRICTED</vt:lpstr>
      <vt:lpstr>Impact Light</vt:lpstr>
      <vt:lpstr>Impact Page dark</vt:lpstr>
      <vt:lpstr>Gallery Style</vt:lpstr>
      <vt:lpstr>Notes Pages Master</vt:lpstr>
      <vt:lpstr>Section Break</vt:lpstr>
      <vt:lpstr>Humidity Tolerant H2-O2 Recombination Catalysts for H2 Safety Applications</vt:lpstr>
      <vt:lpstr>Overview </vt:lpstr>
      <vt:lpstr>Introduction &amp; Background</vt:lpstr>
      <vt:lpstr>Applicability of CNL’s H2 Recombiner Catalysts</vt:lpstr>
      <vt:lpstr>Preliminary Catalyst Testing – SBR </vt:lpstr>
      <vt:lpstr>Preliminary Catalyst Testing - Selection </vt:lpstr>
      <vt:lpstr>Preliminary Catalyst Testing - Results</vt:lpstr>
      <vt:lpstr>Application Specific Catalyst Testing</vt:lpstr>
      <vt:lpstr>Trickle Bed Recombiner Tests</vt:lpstr>
      <vt:lpstr>Gas Phase Recombiner Tests</vt:lpstr>
      <vt:lpstr>Future Work</vt:lpstr>
      <vt:lpstr>Thank you.  Danke.</vt:lpstr>
    </vt:vector>
  </TitlesOfParts>
  <Company>AECL_EACL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&amp; Advice</dc:title>
  <dc:creator>Gardner, Lee</dc:creator>
  <dc:description>Date Created:  2014/11/03
Date Modified:  2014/12/03
Approved for use by:  Pat Quinn</dc:description>
  <cp:lastModifiedBy>Gardner, Lee</cp:lastModifiedBy>
  <cp:revision>73</cp:revision>
  <cp:lastPrinted>2017-08-31T18:22:10Z</cp:lastPrinted>
  <dcterms:created xsi:type="dcterms:W3CDTF">2017-08-29T15:15:02Z</dcterms:created>
  <dcterms:modified xsi:type="dcterms:W3CDTF">2017-09-08T15:21:03Z</dcterms:modified>
</cp:coreProperties>
</file>