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8" r:id="rId3"/>
    <p:sldId id="310" r:id="rId4"/>
    <p:sldId id="324" r:id="rId5"/>
    <p:sldId id="311" r:id="rId6"/>
    <p:sldId id="325" r:id="rId7"/>
    <p:sldId id="316" r:id="rId8"/>
    <p:sldId id="307" r:id="rId9"/>
    <p:sldId id="308" r:id="rId10"/>
    <p:sldId id="309" r:id="rId11"/>
    <p:sldId id="322" r:id="rId12"/>
    <p:sldId id="319" r:id="rId13"/>
    <p:sldId id="312" r:id="rId14"/>
    <p:sldId id="313" r:id="rId15"/>
    <p:sldId id="320" r:id="rId16"/>
    <p:sldId id="323" r:id="rId17"/>
    <p:sldId id="317" r:id="rId18"/>
    <p:sldId id="318" r:id="rId19"/>
    <p:sldId id="295" r:id="rId20"/>
    <p:sldId id="306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114F"/>
    <a:srgbClr val="BAA612"/>
    <a:srgbClr val="DFB20F"/>
    <a:srgbClr val="FF0000"/>
    <a:srgbClr val="1A2A4F"/>
    <a:srgbClr val="0DB4E6"/>
    <a:srgbClr val="D65E06"/>
    <a:srgbClr val="005C73"/>
    <a:srgbClr val="8D8C8D"/>
    <a:srgbClr val="BBA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83" autoAdjust="0"/>
    <p:restoredTop sz="94660"/>
  </p:normalViewPr>
  <p:slideViewPr>
    <p:cSldViewPr>
      <p:cViewPr>
        <p:scale>
          <a:sx n="80" d="100"/>
          <a:sy n="80" d="100"/>
        </p:scale>
        <p:origin x="1896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D7466-A75B-4770-AB70-522C02F6A009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237CC-7187-49AF-AA5C-A6302DE2F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5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37CC-7187-49AF-AA5C-A6302DE2F7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2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37CC-7187-49AF-AA5C-A6302DE2F7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1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708920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933056"/>
            <a:ext cx="7992888" cy="1656184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BBA4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ulster.ac.uk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84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7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BE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C711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7114F"/>
                </a:solidFill>
              </a:rPr>
              <a:t>ulster.ac.uk</a:t>
            </a:r>
            <a:endParaRPr lang="en-GB" dirty="0">
              <a:solidFill>
                <a:srgbClr val="C71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3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468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56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1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5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E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D65E0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D65E06"/>
                </a:solidFill>
              </a:rPr>
              <a:t>ulster.ac.uk</a:t>
            </a:r>
            <a:endParaRPr lang="en-GB" dirty="0">
              <a:solidFill>
                <a:srgbClr val="D65E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0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 descr="UU Computers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369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 descr="UU Computers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06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61048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cap="none" baseline="0" dirty="0" smtClean="0"/>
              <a:t>Divider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593109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Head</a:t>
            </a:r>
          </a:p>
        </p:txBody>
      </p:sp>
    </p:spTree>
    <p:extLst>
      <p:ext uri="{BB962C8B-B14F-4D97-AF65-F5344CB8AC3E}">
        <p14:creationId xmlns:p14="http://schemas.microsoft.com/office/powerpoint/2010/main" val="109641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 descr="UU Computers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2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 descr="UU Computers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96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Science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357E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57E29"/>
                </a:solidFill>
              </a:rPr>
              <a:t>ulster.ac.uk</a:t>
            </a:r>
            <a:endParaRPr lang="en-GB" dirty="0">
              <a:solidFill>
                <a:srgbClr val="357E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2" name="Picture 1" descr="UU Socia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985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46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67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Science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005C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5C73"/>
                </a:solidFill>
              </a:rPr>
              <a:t>ulster.ac.uk</a:t>
            </a:r>
            <a:endParaRPr lang="en-GB" dirty="0">
              <a:solidFill>
                <a:srgbClr val="005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8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Titl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1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8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2050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73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-27384"/>
            <a:ext cx="839714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6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2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chool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0DB4E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DB4E6"/>
                </a:solidFill>
              </a:rPr>
              <a:t>ulster.ac.uk</a:t>
            </a:r>
            <a:endParaRPr lang="en-GB" dirty="0">
              <a:solidFill>
                <a:srgbClr val="0DB4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Titl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026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94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1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-27384"/>
            <a:ext cx="839714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0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4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0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76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5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73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722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22343"/>
                </a:solidFill>
              </a:rPr>
              <a:t>ulster.ac.uk</a:t>
            </a:r>
            <a:endParaRPr lang="en-GB" dirty="0">
              <a:solidFill>
                <a:srgbClr val="722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3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0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6AE1-2333-4445-AAE9-F4505DEEB201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DD6A-4F4B-48C0-931C-A060E8E98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5" r:id="rId3"/>
    <p:sldLayoutId id="2147483676" r:id="rId4"/>
    <p:sldLayoutId id="2147483683" r:id="rId5"/>
    <p:sldLayoutId id="2147483677" r:id="rId6"/>
    <p:sldLayoutId id="2147483660" r:id="rId7"/>
    <p:sldLayoutId id="2147483652" r:id="rId8"/>
    <p:sldLayoutId id="2147483674" r:id="rId9"/>
    <p:sldLayoutId id="2147483685" r:id="rId10"/>
    <p:sldLayoutId id="2147483682" r:id="rId11"/>
    <p:sldLayoutId id="2147483661" r:id="rId12"/>
    <p:sldLayoutId id="2147483669" r:id="rId13"/>
    <p:sldLayoutId id="2147483670" r:id="rId14"/>
    <p:sldLayoutId id="2147483684" r:id="rId15"/>
    <p:sldLayoutId id="2147483678" r:id="rId16"/>
    <p:sldLayoutId id="2147483662" r:id="rId17"/>
    <p:sldLayoutId id="2147483668" r:id="rId18"/>
    <p:sldLayoutId id="2147483671" r:id="rId19"/>
    <p:sldLayoutId id="2147483687" r:id="rId20"/>
    <p:sldLayoutId id="2147483688" r:id="rId21"/>
    <p:sldLayoutId id="2147483663" r:id="rId22"/>
    <p:sldLayoutId id="2147483667" r:id="rId23"/>
    <p:sldLayoutId id="2147483672" r:id="rId24"/>
    <p:sldLayoutId id="2147483680" r:id="rId25"/>
    <p:sldLayoutId id="2147483689" r:id="rId26"/>
    <p:sldLayoutId id="2147483664" r:id="rId27"/>
    <p:sldLayoutId id="2147483666" r:id="rId28"/>
    <p:sldLayoutId id="2147483673" r:id="rId29"/>
    <p:sldLayoutId id="2147483686" r:id="rId30"/>
    <p:sldLayoutId id="2147483681" r:id="rId31"/>
    <p:sldLayoutId id="2147483690" r:id="rId32"/>
    <p:sldLayoutId id="2147483691" r:id="rId33"/>
    <p:sldLayoutId id="2147483692" r:id="rId34"/>
    <p:sldLayoutId id="2147483693" r:id="rId35"/>
    <p:sldLayoutId id="2147483694" r:id="rId3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HfiwPSDPM" TargetMode="External"/><Relationship Id="rId7" Type="http://schemas.openxmlformats.org/officeDocument/2006/relationships/image" Target="../media/image18.emf"/><Relationship Id="rId2" Type="http://schemas.openxmlformats.org/officeDocument/2006/relationships/hyperlink" Target="http://www.hawkesfire.co.uk/36706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tribune.com.pk/story/362282/transport-safety-cng-cylinders-killed-more-people-than-us-drones-report/" TargetMode="External"/><Relationship Id="rId5" Type="http://schemas.openxmlformats.org/officeDocument/2006/relationships/hyperlink" Target="https://www.youtube.com/watch?v=UI0QWm4TxZU" TargetMode="External"/><Relationship Id="rId4" Type="http://schemas.openxmlformats.org/officeDocument/2006/relationships/hyperlink" Target="https://www.youtube.com/watch?v=EPuTQYHnfo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response.eu/" TargetMode="External"/><Relationship Id="rId2" Type="http://schemas.openxmlformats.org/officeDocument/2006/relationships/hyperlink" Target="http://h2fcsupergen.com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2936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Hazard distance </a:t>
            </a:r>
            <a:r>
              <a:rPr lang="en-GB" sz="3600" dirty="0" smtClean="0"/>
              <a:t>nomograms</a:t>
            </a:r>
            <a:br>
              <a:rPr lang="en-GB" sz="3600" dirty="0" smtClean="0"/>
            </a:br>
            <a:r>
              <a:rPr lang="en-GB" sz="3600" dirty="0" smtClean="0"/>
              <a:t>for </a:t>
            </a:r>
            <a:r>
              <a:rPr lang="en-GB" sz="3600" dirty="0"/>
              <a:t>a blast wave from a compressed hydrogen tank rupture in a fire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7992888" cy="165618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S. Kashkarov, Z. Li, V. Molkov</a:t>
            </a:r>
            <a:endParaRPr lang="en-GB" sz="32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51920" y="548680"/>
            <a:ext cx="525658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ICHS 2017</a:t>
            </a:r>
          </a:p>
          <a:p>
            <a:pPr algn="ctr"/>
            <a:r>
              <a:rPr lang="en-GB" sz="2400" dirty="0" smtClean="0"/>
              <a:t>September 11-13, Hamburg, Germany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869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56" y="5733256"/>
            <a:ext cx="9134044" cy="101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Rupture of stand-alone tank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Nomograms for first responders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"/>
          <a:stretch/>
        </p:blipFill>
        <p:spPr bwMode="auto">
          <a:xfrm>
            <a:off x="1404328" y="1326778"/>
            <a:ext cx="6120000" cy="54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83676" y="1522884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3582589">
            <a:off x="6207771" y="4759158"/>
            <a:ext cx="792088" cy="225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3238500" y="2072640"/>
            <a:ext cx="4213860" cy="4411980"/>
          </a:xfrm>
          <a:custGeom>
            <a:avLst/>
            <a:gdLst>
              <a:gd name="connsiteX0" fmla="*/ 0 w 3832860"/>
              <a:gd name="connsiteY0" fmla="*/ 0 h 3528060"/>
              <a:gd name="connsiteX1" fmla="*/ 784860 w 3832860"/>
              <a:gd name="connsiteY1" fmla="*/ 259080 h 3528060"/>
              <a:gd name="connsiteX2" fmla="*/ 1562100 w 3832860"/>
              <a:gd name="connsiteY2" fmla="*/ 662940 h 3528060"/>
              <a:gd name="connsiteX3" fmla="*/ 2057400 w 3832860"/>
              <a:gd name="connsiteY3" fmla="*/ 1028700 h 3528060"/>
              <a:gd name="connsiteX4" fmla="*/ 2613660 w 3832860"/>
              <a:gd name="connsiteY4" fmla="*/ 1569720 h 3528060"/>
              <a:gd name="connsiteX5" fmla="*/ 3055620 w 3832860"/>
              <a:gd name="connsiteY5" fmla="*/ 2125980 h 3528060"/>
              <a:gd name="connsiteX6" fmla="*/ 3459480 w 3832860"/>
              <a:gd name="connsiteY6" fmla="*/ 2788920 h 3528060"/>
              <a:gd name="connsiteX7" fmla="*/ 3832860 w 3832860"/>
              <a:gd name="connsiteY7" fmla="*/ 3528060 h 3528060"/>
              <a:gd name="connsiteX0" fmla="*/ 0 w 4213860"/>
              <a:gd name="connsiteY0" fmla="*/ 0 h 4411980"/>
              <a:gd name="connsiteX1" fmla="*/ 784860 w 4213860"/>
              <a:gd name="connsiteY1" fmla="*/ 259080 h 4411980"/>
              <a:gd name="connsiteX2" fmla="*/ 1562100 w 4213860"/>
              <a:gd name="connsiteY2" fmla="*/ 662940 h 4411980"/>
              <a:gd name="connsiteX3" fmla="*/ 2057400 w 4213860"/>
              <a:gd name="connsiteY3" fmla="*/ 1028700 h 4411980"/>
              <a:gd name="connsiteX4" fmla="*/ 2613660 w 4213860"/>
              <a:gd name="connsiteY4" fmla="*/ 1569720 h 4411980"/>
              <a:gd name="connsiteX5" fmla="*/ 3055620 w 4213860"/>
              <a:gd name="connsiteY5" fmla="*/ 2125980 h 4411980"/>
              <a:gd name="connsiteX6" fmla="*/ 3459480 w 4213860"/>
              <a:gd name="connsiteY6" fmla="*/ 2788920 h 4411980"/>
              <a:gd name="connsiteX7" fmla="*/ 4213860 w 4213860"/>
              <a:gd name="connsiteY7" fmla="*/ 4411980 h 4411980"/>
              <a:gd name="connsiteX0" fmla="*/ 0 w 4213860"/>
              <a:gd name="connsiteY0" fmla="*/ 0 h 4411980"/>
              <a:gd name="connsiteX1" fmla="*/ 784860 w 4213860"/>
              <a:gd name="connsiteY1" fmla="*/ 259080 h 4411980"/>
              <a:gd name="connsiteX2" fmla="*/ 1562100 w 4213860"/>
              <a:gd name="connsiteY2" fmla="*/ 662940 h 4411980"/>
              <a:gd name="connsiteX3" fmla="*/ 2057400 w 4213860"/>
              <a:gd name="connsiteY3" fmla="*/ 1028700 h 4411980"/>
              <a:gd name="connsiteX4" fmla="*/ 2613660 w 4213860"/>
              <a:gd name="connsiteY4" fmla="*/ 1569720 h 4411980"/>
              <a:gd name="connsiteX5" fmla="*/ 3055620 w 4213860"/>
              <a:gd name="connsiteY5" fmla="*/ 2125980 h 4411980"/>
              <a:gd name="connsiteX6" fmla="*/ 3459480 w 4213860"/>
              <a:gd name="connsiteY6" fmla="*/ 2788920 h 4411980"/>
              <a:gd name="connsiteX7" fmla="*/ 3741420 w 4213860"/>
              <a:gd name="connsiteY7" fmla="*/ 3413760 h 4411980"/>
              <a:gd name="connsiteX8" fmla="*/ 4213860 w 4213860"/>
              <a:gd name="connsiteY8" fmla="*/ 4411980 h 4411980"/>
              <a:gd name="connsiteX0" fmla="*/ 0 w 4213860"/>
              <a:gd name="connsiteY0" fmla="*/ 0 h 4411980"/>
              <a:gd name="connsiteX1" fmla="*/ 784860 w 4213860"/>
              <a:gd name="connsiteY1" fmla="*/ 259080 h 4411980"/>
              <a:gd name="connsiteX2" fmla="*/ 1562100 w 4213860"/>
              <a:gd name="connsiteY2" fmla="*/ 662940 h 4411980"/>
              <a:gd name="connsiteX3" fmla="*/ 2057400 w 4213860"/>
              <a:gd name="connsiteY3" fmla="*/ 1028700 h 4411980"/>
              <a:gd name="connsiteX4" fmla="*/ 2613660 w 4213860"/>
              <a:gd name="connsiteY4" fmla="*/ 1569720 h 4411980"/>
              <a:gd name="connsiteX5" fmla="*/ 3055620 w 4213860"/>
              <a:gd name="connsiteY5" fmla="*/ 2125980 h 4411980"/>
              <a:gd name="connsiteX6" fmla="*/ 3459480 w 4213860"/>
              <a:gd name="connsiteY6" fmla="*/ 2788920 h 4411980"/>
              <a:gd name="connsiteX7" fmla="*/ 3779520 w 4213860"/>
              <a:gd name="connsiteY7" fmla="*/ 3406140 h 4411980"/>
              <a:gd name="connsiteX8" fmla="*/ 4213860 w 4213860"/>
              <a:gd name="connsiteY8" fmla="*/ 4411980 h 441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3860" h="4411980">
                <a:moveTo>
                  <a:pt x="0" y="0"/>
                </a:moveTo>
                <a:cubicBezTo>
                  <a:pt x="262255" y="74295"/>
                  <a:pt x="524510" y="148590"/>
                  <a:pt x="784860" y="259080"/>
                </a:cubicBezTo>
                <a:cubicBezTo>
                  <a:pt x="1045210" y="369570"/>
                  <a:pt x="1350010" y="534670"/>
                  <a:pt x="1562100" y="662940"/>
                </a:cubicBezTo>
                <a:cubicBezTo>
                  <a:pt x="1774190" y="791210"/>
                  <a:pt x="1882140" y="877570"/>
                  <a:pt x="2057400" y="1028700"/>
                </a:cubicBezTo>
                <a:cubicBezTo>
                  <a:pt x="2232660" y="1179830"/>
                  <a:pt x="2447290" y="1386840"/>
                  <a:pt x="2613660" y="1569720"/>
                </a:cubicBezTo>
                <a:cubicBezTo>
                  <a:pt x="2780030" y="1752600"/>
                  <a:pt x="2914650" y="1922780"/>
                  <a:pt x="3055620" y="2125980"/>
                </a:cubicBezTo>
                <a:cubicBezTo>
                  <a:pt x="3196590" y="2329180"/>
                  <a:pt x="3338830" y="2575560"/>
                  <a:pt x="3459480" y="2788920"/>
                </a:cubicBezTo>
                <a:cubicBezTo>
                  <a:pt x="3580130" y="3002280"/>
                  <a:pt x="3653790" y="3135630"/>
                  <a:pt x="3779520" y="3406140"/>
                </a:cubicBezTo>
                <a:cubicBezTo>
                  <a:pt x="3905250" y="3676650"/>
                  <a:pt x="4135120" y="4245610"/>
                  <a:pt x="4213860" y="44119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endCxn id="12" idx="3"/>
          </p:cNvCxnSpPr>
          <p:nvPr/>
        </p:nvCxnSpPr>
        <p:spPr>
          <a:xfrm>
            <a:off x="3238500" y="3099420"/>
            <a:ext cx="2057400" cy="192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27784" y="3099420"/>
            <a:ext cx="610716" cy="0"/>
          </a:xfrm>
          <a:prstGeom prst="straightConnector1">
            <a:avLst/>
          </a:prstGeom>
          <a:ln w="38100">
            <a:solidFill>
              <a:srgbClr val="DFB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17068" y="3099420"/>
            <a:ext cx="610716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64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56" y="5733256"/>
            <a:ext cx="913404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Rupture of stand-alone tank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Nomograms for first responders</a:t>
            </a:r>
            <a:endParaRPr lang="en-GB" dirty="0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0" b="835"/>
          <a:stretch/>
        </p:blipFill>
        <p:spPr bwMode="auto">
          <a:xfrm>
            <a:off x="1481128" y="1314078"/>
            <a:ext cx="6120000" cy="54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99861" y="1522884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3582589">
            <a:off x="6314431" y="4844883"/>
            <a:ext cx="792088" cy="225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3316583" y="2196465"/>
            <a:ext cx="4223385" cy="4288155"/>
          </a:xfrm>
          <a:custGeom>
            <a:avLst/>
            <a:gdLst>
              <a:gd name="connsiteX0" fmla="*/ 0 w 3832860"/>
              <a:gd name="connsiteY0" fmla="*/ 0 h 3528060"/>
              <a:gd name="connsiteX1" fmla="*/ 784860 w 3832860"/>
              <a:gd name="connsiteY1" fmla="*/ 259080 h 3528060"/>
              <a:gd name="connsiteX2" fmla="*/ 1562100 w 3832860"/>
              <a:gd name="connsiteY2" fmla="*/ 662940 h 3528060"/>
              <a:gd name="connsiteX3" fmla="*/ 2057400 w 3832860"/>
              <a:gd name="connsiteY3" fmla="*/ 1028700 h 3528060"/>
              <a:gd name="connsiteX4" fmla="*/ 2613660 w 3832860"/>
              <a:gd name="connsiteY4" fmla="*/ 1569720 h 3528060"/>
              <a:gd name="connsiteX5" fmla="*/ 3055620 w 3832860"/>
              <a:gd name="connsiteY5" fmla="*/ 2125980 h 3528060"/>
              <a:gd name="connsiteX6" fmla="*/ 3459480 w 3832860"/>
              <a:gd name="connsiteY6" fmla="*/ 2788920 h 3528060"/>
              <a:gd name="connsiteX7" fmla="*/ 3832860 w 3832860"/>
              <a:gd name="connsiteY7" fmla="*/ 3528060 h 3528060"/>
              <a:gd name="connsiteX0" fmla="*/ 0 w 4213860"/>
              <a:gd name="connsiteY0" fmla="*/ 0 h 4411980"/>
              <a:gd name="connsiteX1" fmla="*/ 784860 w 4213860"/>
              <a:gd name="connsiteY1" fmla="*/ 259080 h 4411980"/>
              <a:gd name="connsiteX2" fmla="*/ 1562100 w 4213860"/>
              <a:gd name="connsiteY2" fmla="*/ 662940 h 4411980"/>
              <a:gd name="connsiteX3" fmla="*/ 2057400 w 4213860"/>
              <a:gd name="connsiteY3" fmla="*/ 1028700 h 4411980"/>
              <a:gd name="connsiteX4" fmla="*/ 2613660 w 4213860"/>
              <a:gd name="connsiteY4" fmla="*/ 1569720 h 4411980"/>
              <a:gd name="connsiteX5" fmla="*/ 3055620 w 4213860"/>
              <a:gd name="connsiteY5" fmla="*/ 2125980 h 4411980"/>
              <a:gd name="connsiteX6" fmla="*/ 3459480 w 4213860"/>
              <a:gd name="connsiteY6" fmla="*/ 2788920 h 4411980"/>
              <a:gd name="connsiteX7" fmla="*/ 4213860 w 4213860"/>
              <a:gd name="connsiteY7" fmla="*/ 4411980 h 4411980"/>
              <a:gd name="connsiteX0" fmla="*/ 0 w 4213860"/>
              <a:gd name="connsiteY0" fmla="*/ 0 h 4411980"/>
              <a:gd name="connsiteX1" fmla="*/ 784860 w 4213860"/>
              <a:gd name="connsiteY1" fmla="*/ 259080 h 4411980"/>
              <a:gd name="connsiteX2" fmla="*/ 1562100 w 4213860"/>
              <a:gd name="connsiteY2" fmla="*/ 662940 h 4411980"/>
              <a:gd name="connsiteX3" fmla="*/ 2057400 w 4213860"/>
              <a:gd name="connsiteY3" fmla="*/ 1028700 h 4411980"/>
              <a:gd name="connsiteX4" fmla="*/ 2613660 w 4213860"/>
              <a:gd name="connsiteY4" fmla="*/ 1569720 h 4411980"/>
              <a:gd name="connsiteX5" fmla="*/ 3055620 w 4213860"/>
              <a:gd name="connsiteY5" fmla="*/ 2125980 h 4411980"/>
              <a:gd name="connsiteX6" fmla="*/ 3459480 w 4213860"/>
              <a:gd name="connsiteY6" fmla="*/ 2788920 h 4411980"/>
              <a:gd name="connsiteX7" fmla="*/ 3741420 w 4213860"/>
              <a:gd name="connsiteY7" fmla="*/ 3413760 h 4411980"/>
              <a:gd name="connsiteX8" fmla="*/ 4213860 w 4213860"/>
              <a:gd name="connsiteY8" fmla="*/ 4411980 h 4411980"/>
              <a:gd name="connsiteX0" fmla="*/ 0 w 4213860"/>
              <a:gd name="connsiteY0" fmla="*/ 0 h 4411980"/>
              <a:gd name="connsiteX1" fmla="*/ 784860 w 4213860"/>
              <a:gd name="connsiteY1" fmla="*/ 259080 h 4411980"/>
              <a:gd name="connsiteX2" fmla="*/ 1562100 w 4213860"/>
              <a:gd name="connsiteY2" fmla="*/ 662940 h 4411980"/>
              <a:gd name="connsiteX3" fmla="*/ 2057400 w 4213860"/>
              <a:gd name="connsiteY3" fmla="*/ 1028700 h 4411980"/>
              <a:gd name="connsiteX4" fmla="*/ 2613660 w 4213860"/>
              <a:gd name="connsiteY4" fmla="*/ 1569720 h 4411980"/>
              <a:gd name="connsiteX5" fmla="*/ 3055620 w 4213860"/>
              <a:gd name="connsiteY5" fmla="*/ 2125980 h 4411980"/>
              <a:gd name="connsiteX6" fmla="*/ 3459480 w 4213860"/>
              <a:gd name="connsiteY6" fmla="*/ 2788920 h 4411980"/>
              <a:gd name="connsiteX7" fmla="*/ 3779520 w 4213860"/>
              <a:gd name="connsiteY7" fmla="*/ 3406140 h 4411980"/>
              <a:gd name="connsiteX8" fmla="*/ 4213860 w 4213860"/>
              <a:gd name="connsiteY8" fmla="*/ 4411980 h 4411980"/>
              <a:gd name="connsiteX0" fmla="*/ 0 w 4185285"/>
              <a:gd name="connsiteY0" fmla="*/ 0 h 4411980"/>
              <a:gd name="connsiteX1" fmla="*/ 784860 w 4185285"/>
              <a:gd name="connsiteY1" fmla="*/ 259080 h 4411980"/>
              <a:gd name="connsiteX2" fmla="*/ 1562100 w 4185285"/>
              <a:gd name="connsiteY2" fmla="*/ 662940 h 4411980"/>
              <a:gd name="connsiteX3" fmla="*/ 2057400 w 4185285"/>
              <a:gd name="connsiteY3" fmla="*/ 1028700 h 4411980"/>
              <a:gd name="connsiteX4" fmla="*/ 2613660 w 4185285"/>
              <a:gd name="connsiteY4" fmla="*/ 1569720 h 4411980"/>
              <a:gd name="connsiteX5" fmla="*/ 3055620 w 4185285"/>
              <a:gd name="connsiteY5" fmla="*/ 2125980 h 4411980"/>
              <a:gd name="connsiteX6" fmla="*/ 3459480 w 4185285"/>
              <a:gd name="connsiteY6" fmla="*/ 2788920 h 4411980"/>
              <a:gd name="connsiteX7" fmla="*/ 3779520 w 4185285"/>
              <a:gd name="connsiteY7" fmla="*/ 3406140 h 4411980"/>
              <a:gd name="connsiteX8" fmla="*/ 4185285 w 4185285"/>
              <a:gd name="connsiteY8" fmla="*/ 4411980 h 4411980"/>
              <a:gd name="connsiteX0" fmla="*/ 0 w 4185285"/>
              <a:gd name="connsiteY0" fmla="*/ 0 h 4411980"/>
              <a:gd name="connsiteX1" fmla="*/ 784860 w 4185285"/>
              <a:gd name="connsiteY1" fmla="*/ 259080 h 4411980"/>
              <a:gd name="connsiteX2" fmla="*/ 1562100 w 4185285"/>
              <a:gd name="connsiteY2" fmla="*/ 662940 h 4411980"/>
              <a:gd name="connsiteX3" fmla="*/ 2057400 w 4185285"/>
              <a:gd name="connsiteY3" fmla="*/ 1028700 h 4411980"/>
              <a:gd name="connsiteX4" fmla="*/ 2613660 w 4185285"/>
              <a:gd name="connsiteY4" fmla="*/ 1569720 h 4411980"/>
              <a:gd name="connsiteX5" fmla="*/ 3055620 w 4185285"/>
              <a:gd name="connsiteY5" fmla="*/ 2125980 h 4411980"/>
              <a:gd name="connsiteX6" fmla="*/ 3459480 w 4185285"/>
              <a:gd name="connsiteY6" fmla="*/ 2788920 h 4411980"/>
              <a:gd name="connsiteX7" fmla="*/ 3750945 w 4185285"/>
              <a:gd name="connsiteY7" fmla="*/ 3406140 h 4411980"/>
              <a:gd name="connsiteX8" fmla="*/ 4185285 w 4185285"/>
              <a:gd name="connsiteY8" fmla="*/ 4411980 h 4411980"/>
              <a:gd name="connsiteX0" fmla="*/ 0 w 4185285"/>
              <a:gd name="connsiteY0" fmla="*/ 0 h 4411980"/>
              <a:gd name="connsiteX1" fmla="*/ 784860 w 4185285"/>
              <a:gd name="connsiteY1" fmla="*/ 259080 h 4411980"/>
              <a:gd name="connsiteX2" fmla="*/ 1562100 w 4185285"/>
              <a:gd name="connsiteY2" fmla="*/ 662940 h 4411980"/>
              <a:gd name="connsiteX3" fmla="*/ 2057400 w 4185285"/>
              <a:gd name="connsiteY3" fmla="*/ 1028700 h 4411980"/>
              <a:gd name="connsiteX4" fmla="*/ 2613660 w 4185285"/>
              <a:gd name="connsiteY4" fmla="*/ 1569720 h 4411980"/>
              <a:gd name="connsiteX5" fmla="*/ 3055620 w 4185285"/>
              <a:gd name="connsiteY5" fmla="*/ 2125980 h 4411980"/>
              <a:gd name="connsiteX6" fmla="*/ 3430905 w 4185285"/>
              <a:gd name="connsiteY6" fmla="*/ 2798445 h 4411980"/>
              <a:gd name="connsiteX7" fmla="*/ 3750945 w 4185285"/>
              <a:gd name="connsiteY7" fmla="*/ 3406140 h 4411980"/>
              <a:gd name="connsiteX8" fmla="*/ 4185285 w 4185285"/>
              <a:gd name="connsiteY8" fmla="*/ 4411980 h 4411980"/>
              <a:gd name="connsiteX0" fmla="*/ 0 w 4185285"/>
              <a:gd name="connsiteY0" fmla="*/ 0 h 4411980"/>
              <a:gd name="connsiteX1" fmla="*/ 784860 w 4185285"/>
              <a:gd name="connsiteY1" fmla="*/ 259080 h 4411980"/>
              <a:gd name="connsiteX2" fmla="*/ 1562100 w 4185285"/>
              <a:gd name="connsiteY2" fmla="*/ 662940 h 4411980"/>
              <a:gd name="connsiteX3" fmla="*/ 2057400 w 4185285"/>
              <a:gd name="connsiteY3" fmla="*/ 1028700 h 4411980"/>
              <a:gd name="connsiteX4" fmla="*/ 2613660 w 4185285"/>
              <a:gd name="connsiteY4" fmla="*/ 1569720 h 4411980"/>
              <a:gd name="connsiteX5" fmla="*/ 2979420 w 4185285"/>
              <a:gd name="connsiteY5" fmla="*/ 2097405 h 4411980"/>
              <a:gd name="connsiteX6" fmla="*/ 3430905 w 4185285"/>
              <a:gd name="connsiteY6" fmla="*/ 2798445 h 4411980"/>
              <a:gd name="connsiteX7" fmla="*/ 3750945 w 4185285"/>
              <a:gd name="connsiteY7" fmla="*/ 3406140 h 4411980"/>
              <a:gd name="connsiteX8" fmla="*/ 4185285 w 4185285"/>
              <a:gd name="connsiteY8" fmla="*/ 4411980 h 4411980"/>
              <a:gd name="connsiteX0" fmla="*/ 0 w 4185285"/>
              <a:gd name="connsiteY0" fmla="*/ 0 h 4411980"/>
              <a:gd name="connsiteX1" fmla="*/ 784860 w 4185285"/>
              <a:gd name="connsiteY1" fmla="*/ 259080 h 4411980"/>
              <a:gd name="connsiteX2" fmla="*/ 1562100 w 4185285"/>
              <a:gd name="connsiteY2" fmla="*/ 662940 h 4411980"/>
              <a:gd name="connsiteX3" fmla="*/ 2057400 w 4185285"/>
              <a:gd name="connsiteY3" fmla="*/ 1028700 h 4411980"/>
              <a:gd name="connsiteX4" fmla="*/ 2527935 w 4185285"/>
              <a:gd name="connsiteY4" fmla="*/ 1579245 h 4411980"/>
              <a:gd name="connsiteX5" fmla="*/ 2979420 w 4185285"/>
              <a:gd name="connsiteY5" fmla="*/ 2097405 h 4411980"/>
              <a:gd name="connsiteX6" fmla="*/ 3430905 w 4185285"/>
              <a:gd name="connsiteY6" fmla="*/ 2798445 h 4411980"/>
              <a:gd name="connsiteX7" fmla="*/ 3750945 w 4185285"/>
              <a:gd name="connsiteY7" fmla="*/ 3406140 h 4411980"/>
              <a:gd name="connsiteX8" fmla="*/ 4185285 w 4185285"/>
              <a:gd name="connsiteY8" fmla="*/ 4411980 h 4411980"/>
              <a:gd name="connsiteX0" fmla="*/ 0 w 4185285"/>
              <a:gd name="connsiteY0" fmla="*/ 0 h 4411980"/>
              <a:gd name="connsiteX1" fmla="*/ 784860 w 4185285"/>
              <a:gd name="connsiteY1" fmla="*/ 259080 h 4411980"/>
              <a:gd name="connsiteX2" fmla="*/ 1562100 w 4185285"/>
              <a:gd name="connsiteY2" fmla="*/ 662940 h 4411980"/>
              <a:gd name="connsiteX3" fmla="*/ 2047875 w 4185285"/>
              <a:gd name="connsiteY3" fmla="*/ 1143000 h 4411980"/>
              <a:gd name="connsiteX4" fmla="*/ 2527935 w 4185285"/>
              <a:gd name="connsiteY4" fmla="*/ 1579245 h 4411980"/>
              <a:gd name="connsiteX5" fmla="*/ 2979420 w 4185285"/>
              <a:gd name="connsiteY5" fmla="*/ 2097405 h 4411980"/>
              <a:gd name="connsiteX6" fmla="*/ 3430905 w 4185285"/>
              <a:gd name="connsiteY6" fmla="*/ 2798445 h 4411980"/>
              <a:gd name="connsiteX7" fmla="*/ 3750945 w 4185285"/>
              <a:gd name="connsiteY7" fmla="*/ 3406140 h 4411980"/>
              <a:gd name="connsiteX8" fmla="*/ 4185285 w 4185285"/>
              <a:gd name="connsiteY8" fmla="*/ 4411980 h 4411980"/>
              <a:gd name="connsiteX0" fmla="*/ 0 w 4185285"/>
              <a:gd name="connsiteY0" fmla="*/ 0 h 4411980"/>
              <a:gd name="connsiteX1" fmla="*/ 784860 w 4185285"/>
              <a:gd name="connsiteY1" fmla="*/ 259080 h 4411980"/>
              <a:gd name="connsiteX2" fmla="*/ 1495425 w 4185285"/>
              <a:gd name="connsiteY2" fmla="*/ 748665 h 4411980"/>
              <a:gd name="connsiteX3" fmla="*/ 2047875 w 4185285"/>
              <a:gd name="connsiteY3" fmla="*/ 1143000 h 4411980"/>
              <a:gd name="connsiteX4" fmla="*/ 2527935 w 4185285"/>
              <a:gd name="connsiteY4" fmla="*/ 1579245 h 4411980"/>
              <a:gd name="connsiteX5" fmla="*/ 2979420 w 4185285"/>
              <a:gd name="connsiteY5" fmla="*/ 2097405 h 4411980"/>
              <a:gd name="connsiteX6" fmla="*/ 3430905 w 4185285"/>
              <a:gd name="connsiteY6" fmla="*/ 2798445 h 4411980"/>
              <a:gd name="connsiteX7" fmla="*/ 3750945 w 4185285"/>
              <a:gd name="connsiteY7" fmla="*/ 3406140 h 4411980"/>
              <a:gd name="connsiteX8" fmla="*/ 4185285 w 4185285"/>
              <a:gd name="connsiteY8" fmla="*/ 4411980 h 4411980"/>
              <a:gd name="connsiteX0" fmla="*/ 0 w 4194810"/>
              <a:gd name="connsiteY0" fmla="*/ 0 h 4288155"/>
              <a:gd name="connsiteX1" fmla="*/ 794385 w 4194810"/>
              <a:gd name="connsiteY1" fmla="*/ 135255 h 4288155"/>
              <a:gd name="connsiteX2" fmla="*/ 1504950 w 4194810"/>
              <a:gd name="connsiteY2" fmla="*/ 624840 h 4288155"/>
              <a:gd name="connsiteX3" fmla="*/ 2057400 w 4194810"/>
              <a:gd name="connsiteY3" fmla="*/ 1019175 h 4288155"/>
              <a:gd name="connsiteX4" fmla="*/ 2537460 w 4194810"/>
              <a:gd name="connsiteY4" fmla="*/ 1455420 h 4288155"/>
              <a:gd name="connsiteX5" fmla="*/ 2988945 w 4194810"/>
              <a:gd name="connsiteY5" fmla="*/ 1973580 h 4288155"/>
              <a:gd name="connsiteX6" fmla="*/ 3440430 w 4194810"/>
              <a:gd name="connsiteY6" fmla="*/ 2674620 h 4288155"/>
              <a:gd name="connsiteX7" fmla="*/ 3760470 w 4194810"/>
              <a:gd name="connsiteY7" fmla="*/ 3282315 h 4288155"/>
              <a:gd name="connsiteX8" fmla="*/ 4194810 w 4194810"/>
              <a:gd name="connsiteY8" fmla="*/ 4288155 h 4288155"/>
              <a:gd name="connsiteX0" fmla="*/ 0 w 4194810"/>
              <a:gd name="connsiteY0" fmla="*/ 0 h 4288155"/>
              <a:gd name="connsiteX1" fmla="*/ 765810 w 4194810"/>
              <a:gd name="connsiteY1" fmla="*/ 259080 h 4288155"/>
              <a:gd name="connsiteX2" fmla="*/ 1504950 w 4194810"/>
              <a:gd name="connsiteY2" fmla="*/ 624840 h 4288155"/>
              <a:gd name="connsiteX3" fmla="*/ 2057400 w 4194810"/>
              <a:gd name="connsiteY3" fmla="*/ 1019175 h 4288155"/>
              <a:gd name="connsiteX4" fmla="*/ 2537460 w 4194810"/>
              <a:gd name="connsiteY4" fmla="*/ 1455420 h 4288155"/>
              <a:gd name="connsiteX5" fmla="*/ 2988945 w 4194810"/>
              <a:gd name="connsiteY5" fmla="*/ 1973580 h 4288155"/>
              <a:gd name="connsiteX6" fmla="*/ 3440430 w 4194810"/>
              <a:gd name="connsiteY6" fmla="*/ 2674620 h 4288155"/>
              <a:gd name="connsiteX7" fmla="*/ 3760470 w 4194810"/>
              <a:gd name="connsiteY7" fmla="*/ 3282315 h 4288155"/>
              <a:gd name="connsiteX8" fmla="*/ 4194810 w 4194810"/>
              <a:gd name="connsiteY8" fmla="*/ 4288155 h 4288155"/>
              <a:gd name="connsiteX0" fmla="*/ 0 w 4194810"/>
              <a:gd name="connsiteY0" fmla="*/ 0 h 4288155"/>
              <a:gd name="connsiteX1" fmla="*/ 765810 w 4194810"/>
              <a:gd name="connsiteY1" fmla="*/ 259080 h 4288155"/>
              <a:gd name="connsiteX2" fmla="*/ 1504950 w 4194810"/>
              <a:gd name="connsiteY2" fmla="*/ 624840 h 4288155"/>
              <a:gd name="connsiteX3" fmla="*/ 2057400 w 4194810"/>
              <a:gd name="connsiteY3" fmla="*/ 1019175 h 4288155"/>
              <a:gd name="connsiteX4" fmla="*/ 2537460 w 4194810"/>
              <a:gd name="connsiteY4" fmla="*/ 1455420 h 4288155"/>
              <a:gd name="connsiteX5" fmla="*/ 2988945 w 4194810"/>
              <a:gd name="connsiteY5" fmla="*/ 1973580 h 4288155"/>
              <a:gd name="connsiteX6" fmla="*/ 3440430 w 4194810"/>
              <a:gd name="connsiteY6" fmla="*/ 2674620 h 4288155"/>
              <a:gd name="connsiteX7" fmla="*/ 3760470 w 4194810"/>
              <a:gd name="connsiteY7" fmla="*/ 3282315 h 4288155"/>
              <a:gd name="connsiteX8" fmla="*/ 4194810 w 4194810"/>
              <a:gd name="connsiteY8" fmla="*/ 4288155 h 4288155"/>
              <a:gd name="connsiteX0" fmla="*/ 0 w 4223385"/>
              <a:gd name="connsiteY0" fmla="*/ 0 h 4288155"/>
              <a:gd name="connsiteX1" fmla="*/ 794385 w 4223385"/>
              <a:gd name="connsiteY1" fmla="*/ 259080 h 4288155"/>
              <a:gd name="connsiteX2" fmla="*/ 1533525 w 4223385"/>
              <a:gd name="connsiteY2" fmla="*/ 624840 h 4288155"/>
              <a:gd name="connsiteX3" fmla="*/ 2085975 w 4223385"/>
              <a:gd name="connsiteY3" fmla="*/ 1019175 h 4288155"/>
              <a:gd name="connsiteX4" fmla="*/ 2566035 w 4223385"/>
              <a:gd name="connsiteY4" fmla="*/ 1455420 h 4288155"/>
              <a:gd name="connsiteX5" fmla="*/ 3017520 w 4223385"/>
              <a:gd name="connsiteY5" fmla="*/ 1973580 h 4288155"/>
              <a:gd name="connsiteX6" fmla="*/ 3469005 w 4223385"/>
              <a:gd name="connsiteY6" fmla="*/ 2674620 h 4288155"/>
              <a:gd name="connsiteX7" fmla="*/ 3789045 w 4223385"/>
              <a:gd name="connsiteY7" fmla="*/ 3282315 h 4288155"/>
              <a:gd name="connsiteX8" fmla="*/ 4223385 w 4223385"/>
              <a:gd name="connsiteY8" fmla="*/ 4288155 h 4288155"/>
              <a:gd name="connsiteX0" fmla="*/ 0 w 4223385"/>
              <a:gd name="connsiteY0" fmla="*/ 0 h 4288155"/>
              <a:gd name="connsiteX1" fmla="*/ 794385 w 4223385"/>
              <a:gd name="connsiteY1" fmla="*/ 259080 h 4288155"/>
              <a:gd name="connsiteX2" fmla="*/ 1533525 w 4223385"/>
              <a:gd name="connsiteY2" fmla="*/ 624840 h 4288155"/>
              <a:gd name="connsiteX3" fmla="*/ 2085975 w 4223385"/>
              <a:gd name="connsiteY3" fmla="*/ 1019175 h 4288155"/>
              <a:gd name="connsiteX4" fmla="*/ 2566035 w 4223385"/>
              <a:gd name="connsiteY4" fmla="*/ 1455420 h 4288155"/>
              <a:gd name="connsiteX5" fmla="*/ 3017520 w 4223385"/>
              <a:gd name="connsiteY5" fmla="*/ 1973580 h 4288155"/>
              <a:gd name="connsiteX6" fmla="*/ 3469005 w 4223385"/>
              <a:gd name="connsiteY6" fmla="*/ 2674620 h 4288155"/>
              <a:gd name="connsiteX7" fmla="*/ 3789045 w 4223385"/>
              <a:gd name="connsiteY7" fmla="*/ 3282315 h 4288155"/>
              <a:gd name="connsiteX8" fmla="*/ 3979956 w 4223385"/>
              <a:gd name="connsiteY8" fmla="*/ 3681821 h 4288155"/>
              <a:gd name="connsiteX9" fmla="*/ 4223385 w 4223385"/>
              <a:gd name="connsiteY9" fmla="*/ 4288155 h 428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3385" h="4288155">
                <a:moveTo>
                  <a:pt x="0" y="0"/>
                </a:moveTo>
                <a:cubicBezTo>
                  <a:pt x="262255" y="74295"/>
                  <a:pt x="538797" y="154940"/>
                  <a:pt x="794385" y="259080"/>
                </a:cubicBezTo>
                <a:cubicBezTo>
                  <a:pt x="1049973" y="363220"/>
                  <a:pt x="1318260" y="498157"/>
                  <a:pt x="1533525" y="624840"/>
                </a:cubicBezTo>
                <a:cubicBezTo>
                  <a:pt x="1748790" y="751523"/>
                  <a:pt x="1913890" y="880745"/>
                  <a:pt x="2085975" y="1019175"/>
                </a:cubicBezTo>
                <a:cubicBezTo>
                  <a:pt x="2258060" y="1157605"/>
                  <a:pt x="2410777" y="1296352"/>
                  <a:pt x="2566035" y="1455420"/>
                </a:cubicBezTo>
                <a:cubicBezTo>
                  <a:pt x="2721293" y="1614488"/>
                  <a:pt x="2867025" y="1770380"/>
                  <a:pt x="3017520" y="1973580"/>
                </a:cubicBezTo>
                <a:cubicBezTo>
                  <a:pt x="3168015" y="2176780"/>
                  <a:pt x="3340417" y="2456497"/>
                  <a:pt x="3469005" y="2674620"/>
                </a:cubicBezTo>
                <a:cubicBezTo>
                  <a:pt x="3597593" y="2892743"/>
                  <a:pt x="3703887" y="3114448"/>
                  <a:pt x="3789045" y="3282315"/>
                </a:cubicBezTo>
                <a:cubicBezTo>
                  <a:pt x="3874204" y="3450182"/>
                  <a:pt x="3907566" y="3514181"/>
                  <a:pt x="3979956" y="3681821"/>
                </a:cubicBezTo>
                <a:cubicBezTo>
                  <a:pt x="4052346" y="3849461"/>
                  <a:pt x="4182814" y="4187099"/>
                  <a:pt x="4223385" y="428815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26110" y="3211056"/>
            <a:ext cx="2057400" cy="192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15394" y="3211056"/>
            <a:ext cx="610716" cy="0"/>
          </a:xfrm>
          <a:prstGeom prst="straightConnector1">
            <a:avLst/>
          </a:prstGeom>
          <a:ln w="38100">
            <a:solidFill>
              <a:srgbClr val="DFB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04678" y="3211056"/>
            <a:ext cx="610716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852936"/>
            <a:ext cx="7772400" cy="1362075"/>
          </a:xfrm>
        </p:spPr>
        <p:txBody>
          <a:bodyPr/>
          <a:lstStyle/>
          <a:p>
            <a:pPr algn="ctr"/>
            <a:r>
              <a:rPr lang="en-GB" dirty="0" smtClean="0"/>
              <a:t>Rupture of an onboard tank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idx="1"/>
          </p:nvPr>
        </p:nvSpPr>
        <p:spPr>
          <a:xfrm>
            <a:off x="323528" y="5335713"/>
            <a:ext cx="8712968" cy="14056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Blast wave nomograms were built based on the model:</a:t>
            </a:r>
          </a:p>
          <a:p>
            <a:pPr>
              <a:spcBef>
                <a:spcPts val="0"/>
              </a:spcBef>
            </a:pPr>
            <a:r>
              <a:rPr lang="en-GB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Molkov, V. and Kashkarov, S., “Blast wave from a high-pressure gas tank rupture in a fire: stand-alone and under-vehicle hydrogen tanks,” International Journal of Hydrogen Energy, vol. 40, no. 36, 2015, pp. </a:t>
            </a:r>
            <a:r>
              <a:rPr lang="en-GB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12581–12603.</a:t>
            </a:r>
            <a:endParaRPr lang="en-GB" sz="1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56" y="5733256"/>
            <a:ext cx="913404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Rupture of onboard tank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Nomogram for hydrogen safety engineers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3096344" cy="32403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800" dirty="0" smtClean="0"/>
              <a:t>Overpressure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nomogram</a:t>
            </a:r>
          </a:p>
          <a:p>
            <a:pPr>
              <a:spcBef>
                <a:spcPts val="0"/>
              </a:spcBef>
            </a:pPr>
            <a:endParaRPr lang="en-GB" sz="2800" dirty="0"/>
          </a:p>
          <a:p>
            <a:pPr>
              <a:spcBef>
                <a:spcPts val="0"/>
              </a:spcBef>
            </a:pPr>
            <a:r>
              <a:rPr lang="en-GB" dirty="0" smtClean="0"/>
              <a:t>Onboard application: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60 L and 700 bar onboard tank*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440" r="-1" b="521"/>
          <a:stretch/>
        </p:blipFill>
        <p:spPr bwMode="auto">
          <a:xfrm>
            <a:off x="3924400" y="1292053"/>
            <a:ext cx="4248000" cy="553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938007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 smtClean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*Reference: </a:t>
            </a:r>
            <a:r>
              <a:rPr lang="en-GB" sz="1200" dirty="0" smtClean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Yamashita</a:t>
            </a:r>
            <a:r>
              <a:rPr lang="en-GB" sz="12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Kondo, M., </a:t>
            </a:r>
            <a:r>
              <a:rPr lang="en-GB" sz="1200" dirty="0" err="1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</a:t>
            </a:r>
            <a:r>
              <a:rPr lang="en-GB" sz="12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S., and </a:t>
            </a:r>
            <a:r>
              <a:rPr lang="en-GB" sz="1200" dirty="0" err="1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Ogami</a:t>
            </a:r>
            <a:r>
              <a:rPr lang="en-GB" sz="12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“Development of High-Pressure Hydrogen Storage System for the Toyota ‘</a:t>
            </a:r>
            <a:r>
              <a:rPr lang="en-GB" sz="1200" dirty="0" err="1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Mirai</a:t>
            </a:r>
            <a:r>
              <a:rPr lang="en-GB" sz="12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,’” SAE Tech. Pap., 2015.</a:t>
            </a:r>
          </a:p>
        </p:txBody>
      </p:sp>
    </p:spTree>
    <p:extLst>
      <p:ext uri="{BB962C8B-B14F-4D97-AF65-F5344CB8AC3E}">
        <p14:creationId xmlns:p14="http://schemas.microsoft.com/office/powerpoint/2010/main" val="39966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Rupture of onboard tank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Nomogram for hydrogen safety engineers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2520280" cy="1080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800" dirty="0" smtClean="0"/>
              <a:t>Impulse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nomogram</a:t>
            </a:r>
            <a:endParaRPr lang="en-GB" sz="2800" dirty="0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t="423" b="5779"/>
          <a:stretch/>
        </p:blipFill>
        <p:spPr bwMode="auto">
          <a:xfrm>
            <a:off x="3877792" y="1272208"/>
            <a:ext cx="4248000" cy="552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6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56" y="5733256"/>
            <a:ext cx="913404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Rupture of onboard tank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Nomograms for first responders</a:t>
            </a: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36" y="1326778"/>
            <a:ext cx="6120000" cy="5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571742" y="1534805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2485192">
            <a:off x="5817063" y="3965524"/>
            <a:ext cx="792088" cy="225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313178" y="2455351"/>
            <a:ext cx="4176538" cy="2989873"/>
          </a:xfrm>
          <a:custGeom>
            <a:avLst/>
            <a:gdLst>
              <a:gd name="connsiteX0" fmla="*/ 0 w 3832860"/>
              <a:gd name="connsiteY0" fmla="*/ 0 h 3528060"/>
              <a:gd name="connsiteX1" fmla="*/ 784860 w 3832860"/>
              <a:gd name="connsiteY1" fmla="*/ 259080 h 3528060"/>
              <a:gd name="connsiteX2" fmla="*/ 1562100 w 3832860"/>
              <a:gd name="connsiteY2" fmla="*/ 662940 h 3528060"/>
              <a:gd name="connsiteX3" fmla="*/ 2057400 w 3832860"/>
              <a:gd name="connsiteY3" fmla="*/ 1028700 h 3528060"/>
              <a:gd name="connsiteX4" fmla="*/ 2613660 w 3832860"/>
              <a:gd name="connsiteY4" fmla="*/ 1569720 h 3528060"/>
              <a:gd name="connsiteX5" fmla="*/ 3055620 w 3832860"/>
              <a:gd name="connsiteY5" fmla="*/ 2125980 h 3528060"/>
              <a:gd name="connsiteX6" fmla="*/ 3459480 w 3832860"/>
              <a:gd name="connsiteY6" fmla="*/ 2788920 h 3528060"/>
              <a:gd name="connsiteX7" fmla="*/ 3832860 w 3832860"/>
              <a:gd name="connsiteY7" fmla="*/ 3528060 h 3528060"/>
              <a:gd name="connsiteX0" fmla="*/ 0 w 4213860"/>
              <a:gd name="connsiteY0" fmla="*/ 0 h 4411980"/>
              <a:gd name="connsiteX1" fmla="*/ 784860 w 4213860"/>
              <a:gd name="connsiteY1" fmla="*/ 259080 h 4411980"/>
              <a:gd name="connsiteX2" fmla="*/ 1562100 w 4213860"/>
              <a:gd name="connsiteY2" fmla="*/ 662940 h 4411980"/>
              <a:gd name="connsiteX3" fmla="*/ 2057400 w 4213860"/>
              <a:gd name="connsiteY3" fmla="*/ 1028700 h 4411980"/>
              <a:gd name="connsiteX4" fmla="*/ 2613660 w 4213860"/>
              <a:gd name="connsiteY4" fmla="*/ 1569720 h 4411980"/>
              <a:gd name="connsiteX5" fmla="*/ 3055620 w 4213860"/>
              <a:gd name="connsiteY5" fmla="*/ 2125980 h 4411980"/>
              <a:gd name="connsiteX6" fmla="*/ 3459480 w 4213860"/>
              <a:gd name="connsiteY6" fmla="*/ 2788920 h 4411980"/>
              <a:gd name="connsiteX7" fmla="*/ 4213860 w 4213860"/>
              <a:gd name="connsiteY7" fmla="*/ 4411980 h 4411980"/>
              <a:gd name="connsiteX0" fmla="*/ 0 w 4213860"/>
              <a:gd name="connsiteY0" fmla="*/ 0 h 4411980"/>
              <a:gd name="connsiteX1" fmla="*/ 784860 w 4213860"/>
              <a:gd name="connsiteY1" fmla="*/ 259080 h 4411980"/>
              <a:gd name="connsiteX2" fmla="*/ 1562100 w 4213860"/>
              <a:gd name="connsiteY2" fmla="*/ 662940 h 4411980"/>
              <a:gd name="connsiteX3" fmla="*/ 2057400 w 4213860"/>
              <a:gd name="connsiteY3" fmla="*/ 1028700 h 4411980"/>
              <a:gd name="connsiteX4" fmla="*/ 2613660 w 4213860"/>
              <a:gd name="connsiteY4" fmla="*/ 1569720 h 4411980"/>
              <a:gd name="connsiteX5" fmla="*/ 3055620 w 4213860"/>
              <a:gd name="connsiteY5" fmla="*/ 2125980 h 4411980"/>
              <a:gd name="connsiteX6" fmla="*/ 3459480 w 4213860"/>
              <a:gd name="connsiteY6" fmla="*/ 2788920 h 4411980"/>
              <a:gd name="connsiteX7" fmla="*/ 3741420 w 4213860"/>
              <a:gd name="connsiteY7" fmla="*/ 3413760 h 4411980"/>
              <a:gd name="connsiteX8" fmla="*/ 4213860 w 4213860"/>
              <a:gd name="connsiteY8" fmla="*/ 4411980 h 4411980"/>
              <a:gd name="connsiteX0" fmla="*/ 0 w 4213860"/>
              <a:gd name="connsiteY0" fmla="*/ 0 h 4411980"/>
              <a:gd name="connsiteX1" fmla="*/ 784860 w 4213860"/>
              <a:gd name="connsiteY1" fmla="*/ 259080 h 4411980"/>
              <a:gd name="connsiteX2" fmla="*/ 1562100 w 4213860"/>
              <a:gd name="connsiteY2" fmla="*/ 662940 h 4411980"/>
              <a:gd name="connsiteX3" fmla="*/ 2057400 w 4213860"/>
              <a:gd name="connsiteY3" fmla="*/ 1028700 h 4411980"/>
              <a:gd name="connsiteX4" fmla="*/ 2613660 w 4213860"/>
              <a:gd name="connsiteY4" fmla="*/ 1569720 h 4411980"/>
              <a:gd name="connsiteX5" fmla="*/ 3055620 w 4213860"/>
              <a:gd name="connsiteY5" fmla="*/ 2125980 h 4411980"/>
              <a:gd name="connsiteX6" fmla="*/ 3459480 w 4213860"/>
              <a:gd name="connsiteY6" fmla="*/ 2788920 h 4411980"/>
              <a:gd name="connsiteX7" fmla="*/ 3779520 w 4213860"/>
              <a:gd name="connsiteY7" fmla="*/ 3406140 h 4411980"/>
              <a:gd name="connsiteX8" fmla="*/ 4213860 w 4213860"/>
              <a:gd name="connsiteY8" fmla="*/ 4411980 h 4411980"/>
              <a:gd name="connsiteX0" fmla="*/ 0 w 4213860"/>
              <a:gd name="connsiteY0" fmla="*/ 0 h 4411980"/>
              <a:gd name="connsiteX1" fmla="*/ 784860 w 4213860"/>
              <a:gd name="connsiteY1" fmla="*/ 259080 h 4411980"/>
              <a:gd name="connsiteX2" fmla="*/ 1562100 w 4213860"/>
              <a:gd name="connsiteY2" fmla="*/ 662940 h 4411980"/>
              <a:gd name="connsiteX3" fmla="*/ 2057400 w 4213860"/>
              <a:gd name="connsiteY3" fmla="*/ 1028700 h 4411980"/>
              <a:gd name="connsiteX4" fmla="*/ 2613660 w 4213860"/>
              <a:gd name="connsiteY4" fmla="*/ 1569720 h 4411980"/>
              <a:gd name="connsiteX5" fmla="*/ 3055620 w 4213860"/>
              <a:gd name="connsiteY5" fmla="*/ 2125980 h 4411980"/>
              <a:gd name="connsiteX6" fmla="*/ 3459480 w 4213860"/>
              <a:gd name="connsiteY6" fmla="*/ 2788920 h 4411980"/>
              <a:gd name="connsiteX7" fmla="*/ 3676884 w 4213860"/>
              <a:gd name="connsiteY7" fmla="*/ 3570850 h 4411980"/>
              <a:gd name="connsiteX8" fmla="*/ 4213860 w 4213860"/>
              <a:gd name="connsiteY8" fmla="*/ 4411980 h 4411980"/>
              <a:gd name="connsiteX0" fmla="*/ 0 w 4213860"/>
              <a:gd name="connsiteY0" fmla="*/ 0 h 4411980"/>
              <a:gd name="connsiteX1" fmla="*/ 766198 w 4213860"/>
              <a:gd name="connsiteY1" fmla="*/ 437515 h 4411980"/>
              <a:gd name="connsiteX2" fmla="*/ 1562100 w 4213860"/>
              <a:gd name="connsiteY2" fmla="*/ 662940 h 4411980"/>
              <a:gd name="connsiteX3" fmla="*/ 2057400 w 4213860"/>
              <a:gd name="connsiteY3" fmla="*/ 1028700 h 4411980"/>
              <a:gd name="connsiteX4" fmla="*/ 2613660 w 4213860"/>
              <a:gd name="connsiteY4" fmla="*/ 1569720 h 4411980"/>
              <a:gd name="connsiteX5" fmla="*/ 3055620 w 4213860"/>
              <a:gd name="connsiteY5" fmla="*/ 2125980 h 4411980"/>
              <a:gd name="connsiteX6" fmla="*/ 3459480 w 4213860"/>
              <a:gd name="connsiteY6" fmla="*/ 2788920 h 4411980"/>
              <a:gd name="connsiteX7" fmla="*/ 3676884 w 4213860"/>
              <a:gd name="connsiteY7" fmla="*/ 3570850 h 4411980"/>
              <a:gd name="connsiteX8" fmla="*/ 4213860 w 4213860"/>
              <a:gd name="connsiteY8" fmla="*/ 4411980 h 4411980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524778 w 4176538"/>
              <a:gd name="connsiteY2" fmla="*/ 649214 h 4398254"/>
              <a:gd name="connsiteX3" fmla="*/ 2020078 w 4176538"/>
              <a:gd name="connsiteY3" fmla="*/ 1014974 h 4398254"/>
              <a:gd name="connsiteX4" fmla="*/ 2576338 w 4176538"/>
              <a:gd name="connsiteY4" fmla="*/ 1555994 h 4398254"/>
              <a:gd name="connsiteX5" fmla="*/ 3018298 w 4176538"/>
              <a:gd name="connsiteY5" fmla="*/ 2112254 h 4398254"/>
              <a:gd name="connsiteX6" fmla="*/ 3422158 w 4176538"/>
              <a:gd name="connsiteY6" fmla="*/ 2775194 h 4398254"/>
              <a:gd name="connsiteX7" fmla="*/ 3639562 w 4176538"/>
              <a:gd name="connsiteY7" fmla="*/ 3557124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978632 h 4398254"/>
              <a:gd name="connsiteX3" fmla="*/ 2020078 w 4176538"/>
              <a:gd name="connsiteY3" fmla="*/ 1014974 h 4398254"/>
              <a:gd name="connsiteX4" fmla="*/ 2576338 w 4176538"/>
              <a:gd name="connsiteY4" fmla="*/ 1555994 h 4398254"/>
              <a:gd name="connsiteX5" fmla="*/ 3018298 w 4176538"/>
              <a:gd name="connsiteY5" fmla="*/ 2112254 h 4398254"/>
              <a:gd name="connsiteX6" fmla="*/ 3422158 w 4176538"/>
              <a:gd name="connsiteY6" fmla="*/ 2775194 h 4398254"/>
              <a:gd name="connsiteX7" fmla="*/ 3639562 w 4176538"/>
              <a:gd name="connsiteY7" fmla="*/ 3557124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978632 h 4398254"/>
              <a:gd name="connsiteX3" fmla="*/ 1926772 w 4176538"/>
              <a:gd name="connsiteY3" fmla="*/ 1454198 h 4398254"/>
              <a:gd name="connsiteX4" fmla="*/ 2576338 w 4176538"/>
              <a:gd name="connsiteY4" fmla="*/ 1555994 h 4398254"/>
              <a:gd name="connsiteX5" fmla="*/ 3018298 w 4176538"/>
              <a:gd name="connsiteY5" fmla="*/ 2112254 h 4398254"/>
              <a:gd name="connsiteX6" fmla="*/ 3422158 w 4176538"/>
              <a:gd name="connsiteY6" fmla="*/ 2775194 h 4398254"/>
              <a:gd name="connsiteX7" fmla="*/ 3639562 w 4176538"/>
              <a:gd name="connsiteY7" fmla="*/ 3557124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1019810 h 4398254"/>
              <a:gd name="connsiteX3" fmla="*/ 1926772 w 4176538"/>
              <a:gd name="connsiteY3" fmla="*/ 1454198 h 4398254"/>
              <a:gd name="connsiteX4" fmla="*/ 2576338 w 4176538"/>
              <a:gd name="connsiteY4" fmla="*/ 1555994 h 4398254"/>
              <a:gd name="connsiteX5" fmla="*/ 3018298 w 4176538"/>
              <a:gd name="connsiteY5" fmla="*/ 2112254 h 4398254"/>
              <a:gd name="connsiteX6" fmla="*/ 3422158 w 4176538"/>
              <a:gd name="connsiteY6" fmla="*/ 2775194 h 4398254"/>
              <a:gd name="connsiteX7" fmla="*/ 3639562 w 4176538"/>
              <a:gd name="connsiteY7" fmla="*/ 3557124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1019810 h 4398254"/>
              <a:gd name="connsiteX3" fmla="*/ 1926772 w 4176538"/>
              <a:gd name="connsiteY3" fmla="*/ 1454198 h 4398254"/>
              <a:gd name="connsiteX4" fmla="*/ 2501693 w 4176538"/>
              <a:gd name="connsiteY4" fmla="*/ 2063850 h 4398254"/>
              <a:gd name="connsiteX5" fmla="*/ 3018298 w 4176538"/>
              <a:gd name="connsiteY5" fmla="*/ 2112254 h 4398254"/>
              <a:gd name="connsiteX6" fmla="*/ 3422158 w 4176538"/>
              <a:gd name="connsiteY6" fmla="*/ 2775194 h 4398254"/>
              <a:gd name="connsiteX7" fmla="*/ 3639562 w 4176538"/>
              <a:gd name="connsiteY7" fmla="*/ 3557124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1019810 h 4398254"/>
              <a:gd name="connsiteX3" fmla="*/ 1926772 w 4176538"/>
              <a:gd name="connsiteY3" fmla="*/ 1454198 h 4398254"/>
              <a:gd name="connsiteX4" fmla="*/ 2501693 w 4176538"/>
              <a:gd name="connsiteY4" fmla="*/ 2063850 h 4398254"/>
              <a:gd name="connsiteX5" fmla="*/ 2934323 w 4176538"/>
              <a:gd name="connsiteY5" fmla="*/ 2565206 h 4398254"/>
              <a:gd name="connsiteX6" fmla="*/ 3422158 w 4176538"/>
              <a:gd name="connsiteY6" fmla="*/ 2775194 h 4398254"/>
              <a:gd name="connsiteX7" fmla="*/ 3639562 w 4176538"/>
              <a:gd name="connsiteY7" fmla="*/ 3557124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1019810 h 4398254"/>
              <a:gd name="connsiteX3" fmla="*/ 1926772 w 4176538"/>
              <a:gd name="connsiteY3" fmla="*/ 1454198 h 4398254"/>
              <a:gd name="connsiteX4" fmla="*/ 2501693 w 4176538"/>
              <a:gd name="connsiteY4" fmla="*/ 2063850 h 4398254"/>
              <a:gd name="connsiteX5" fmla="*/ 2934323 w 4176538"/>
              <a:gd name="connsiteY5" fmla="*/ 2565206 h 4398254"/>
              <a:gd name="connsiteX6" fmla="*/ 3319521 w 4176538"/>
              <a:gd name="connsiteY6" fmla="*/ 3132065 h 4398254"/>
              <a:gd name="connsiteX7" fmla="*/ 3639562 w 4176538"/>
              <a:gd name="connsiteY7" fmla="*/ 3557124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1019810 h 4398254"/>
              <a:gd name="connsiteX3" fmla="*/ 1926772 w 4176538"/>
              <a:gd name="connsiteY3" fmla="*/ 1454198 h 4398254"/>
              <a:gd name="connsiteX4" fmla="*/ 2501693 w 4176538"/>
              <a:gd name="connsiteY4" fmla="*/ 2063850 h 4398254"/>
              <a:gd name="connsiteX5" fmla="*/ 2915662 w 4176538"/>
              <a:gd name="connsiteY5" fmla="*/ 2578931 h 4398254"/>
              <a:gd name="connsiteX6" fmla="*/ 3319521 w 4176538"/>
              <a:gd name="connsiteY6" fmla="*/ 3132065 h 4398254"/>
              <a:gd name="connsiteX7" fmla="*/ 3639562 w 4176538"/>
              <a:gd name="connsiteY7" fmla="*/ 3557124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1019810 h 4398254"/>
              <a:gd name="connsiteX3" fmla="*/ 1926772 w 4176538"/>
              <a:gd name="connsiteY3" fmla="*/ 1454198 h 4398254"/>
              <a:gd name="connsiteX4" fmla="*/ 2501693 w 4176538"/>
              <a:gd name="connsiteY4" fmla="*/ 2063850 h 4398254"/>
              <a:gd name="connsiteX5" fmla="*/ 2915662 w 4176538"/>
              <a:gd name="connsiteY5" fmla="*/ 2578931 h 4398254"/>
              <a:gd name="connsiteX6" fmla="*/ 3319521 w 4176538"/>
              <a:gd name="connsiteY6" fmla="*/ 3132065 h 4398254"/>
              <a:gd name="connsiteX7" fmla="*/ 3667554 w 4176538"/>
              <a:gd name="connsiteY7" fmla="*/ 3612028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1019810 h 4398254"/>
              <a:gd name="connsiteX3" fmla="*/ 1926772 w 4176538"/>
              <a:gd name="connsiteY3" fmla="*/ 1454198 h 4398254"/>
              <a:gd name="connsiteX4" fmla="*/ 2501693 w 4176538"/>
              <a:gd name="connsiteY4" fmla="*/ 2063850 h 4398254"/>
              <a:gd name="connsiteX5" fmla="*/ 2915662 w 4176538"/>
              <a:gd name="connsiteY5" fmla="*/ 2578931 h 4398254"/>
              <a:gd name="connsiteX6" fmla="*/ 3319521 w 4176538"/>
              <a:gd name="connsiteY6" fmla="*/ 3132065 h 4398254"/>
              <a:gd name="connsiteX7" fmla="*/ 4176538 w 4176538"/>
              <a:gd name="connsiteY7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1019810 h 4398254"/>
              <a:gd name="connsiteX3" fmla="*/ 1926772 w 4176538"/>
              <a:gd name="connsiteY3" fmla="*/ 1454198 h 4398254"/>
              <a:gd name="connsiteX4" fmla="*/ 2501693 w 4176538"/>
              <a:gd name="connsiteY4" fmla="*/ 2063850 h 4398254"/>
              <a:gd name="connsiteX5" fmla="*/ 2915662 w 4176538"/>
              <a:gd name="connsiteY5" fmla="*/ 2578931 h 4398254"/>
              <a:gd name="connsiteX6" fmla="*/ 3643371 w 4176538"/>
              <a:gd name="connsiteY6" fmla="*/ 3571100 h 4398254"/>
              <a:gd name="connsiteX7" fmla="*/ 4176538 w 4176538"/>
              <a:gd name="connsiteY7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926772 w 4176538"/>
              <a:gd name="connsiteY2" fmla="*/ 1454198 h 4398254"/>
              <a:gd name="connsiteX3" fmla="*/ 2501693 w 4176538"/>
              <a:gd name="connsiteY3" fmla="*/ 2063850 h 4398254"/>
              <a:gd name="connsiteX4" fmla="*/ 2915662 w 4176538"/>
              <a:gd name="connsiteY4" fmla="*/ 2578931 h 4398254"/>
              <a:gd name="connsiteX5" fmla="*/ 3643371 w 4176538"/>
              <a:gd name="connsiteY5" fmla="*/ 3571100 h 4398254"/>
              <a:gd name="connsiteX6" fmla="*/ 4176538 w 4176538"/>
              <a:gd name="connsiteY6" fmla="*/ 4398254 h 4398254"/>
              <a:gd name="connsiteX0" fmla="*/ 0 w 4176538"/>
              <a:gd name="connsiteY0" fmla="*/ 0 h 4398254"/>
              <a:gd name="connsiteX1" fmla="*/ 1103526 w 4176538"/>
              <a:gd name="connsiteY1" fmla="*/ 732048 h 4398254"/>
              <a:gd name="connsiteX2" fmla="*/ 1926772 w 4176538"/>
              <a:gd name="connsiteY2" fmla="*/ 1454198 h 4398254"/>
              <a:gd name="connsiteX3" fmla="*/ 2501693 w 4176538"/>
              <a:gd name="connsiteY3" fmla="*/ 2063850 h 4398254"/>
              <a:gd name="connsiteX4" fmla="*/ 2915662 w 4176538"/>
              <a:gd name="connsiteY4" fmla="*/ 2578931 h 4398254"/>
              <a:gd name="connsiteX5" fmla="*/ 3643371 w 4176538"/>
              <a:gd name="connsiteY5" fmla="*/ 3571100 h 4398254"/>
              <a:gd name="connsiteX6" fmla="*/ 4176538 w 4176538"/>
              <a:gd name="connsiteY6" fmla="*/ 4398254 h 4398254"/>
              <a:gd name="connsiteX0" fmla="*/ 0 w 4176538"/>
              <a:gd name="connsiteY0" fmla="*/ 0 h 4398254"/>
              <a:gd name="connsiteX1" fmla="*/ 1103526 w 4176538"/>
              <a:gd name="connsiteY1" fmla="*/ 732048 h 4398254"/>
              <a:gd name="connsiteX2" fmla="*/ 1926772 w 4176538"/>
              <a:gd name="connsiteY2" fmla="*/ 1454198 h 4398254"/>
              <a:gd name="connsiteX3" fmla="*/ 2501693 w 4176538"/>
              <a:gd name="connsiteY3" fmla="*/ 2063850 h 4398254"/>
              <a:gd name="connsiteX4" fmla="*/ 2915662 w 4176538"/>
              <a:gd name="connsiteY4" fmla="*/ 2578931 h 4398254"/>
              <a:gd name="connsiteX5" fmla="*/ 3643371 w 4176538"/>
              <a:gd name="connsiteY5" fmla="*/ 3571100 h 4398254"/>
              <a:gd name="connsiteX6" fmla="*/ 4176538 w 4176538"/>
              <a:gd name="connsiteY6" fmla="*/ 4398254 h 439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6538" h="4398254">
                <a:moveTo>
                  <a:pt x="0" y="0"/>
                </a:moveTo>
                <a:cubicBezTo>
                  <a:pt x="262255" y="74295"/>
                  <a:pt x="769697" y="461658"/>
                  <a:pt x="1103526" y="732048"/>
                </a:cubicBezTo>
                <a:cubicBezTo>
                  <a:pt x="1437355" y="1002438"/>
                  <a:pt x="1693744" y="1232231"/>
                  <a:pt x="1926772" y="1454198"/>
                </a:cubicBezTo>
                <a:cubicBezTo>
                  <a:pt x="2159800" y="1676165"/>
                  <a:pt x="2336878" y="1876395"/>
                  <a:pt x="2501693" y="2063850"/>
                </a:cubicBezTo>
                <a:cubicBezTo>
                  <a:pt x="2666508" y="2251305"/>
                  <a:pt x="2725382" y="2327723"/>
                  <a:pt x="2915662" y="2578931"/>
                </a:cubicBezTo>
                <a:cubicBezTo>
                  <a:pt x="3105942" y="2830139"/>
                  <a:pt x="3433225" y="3267880"/>
                  <a:pt x="3643371" y="3571100"/>
                </a:cubicBezTo>
                <a:cubicBezTo>
                  <a:pt x="3853517" y="3874320"/>
                  <a:pt x="3997993" y="4134465"/>
                  <a:pt x="4176538" y="439825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22708" y="3873748"/>
            <a:ext cx="2514060" cy="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11992" y="3873748"/>
            <a:ext cx="610716" cy="0"/>
          </a:xfrm>
          <a:prstGeom prst="straightConnector1">
            <a:avLst/>
          </a:prstGeom>
          <a:ln w="38100">
            <a:solidFill>
              <a:srgbClr val="DFB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01276" y="3873748"/>
            <a:ext cx="610716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1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56" y="5733256"/>
            <a:ext cx="913404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Rupture of onboard tank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Nomograms for first responders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" b="972"/>
          <a:stretch/>
        </p:blipFill>
        <p:spPr bwMode="auto">
          <a:xfrm>
            <a:off x="1547664" y="1339354"/>
            <a:ext cx="6120000" cy="54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5664820" y="1534805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2596406">
            <a:off x="5875416" y="4526911"/>
            <a:ext cx="792088" cy="225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41758" y="4409554"/>
            <a:ext cx="2514060" cy="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31042" y="4409554"/>
            <a:ext cx="610716" cy="0"/>
          </a:xfrm>
          <a:prstGeom prst="straightConnector1">
            <a:avLst/>
          </a:prstGeom>
          <a:ln w="38100">
            <a:solidFill>
              <a:srgbClr val="DFB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20326" y="4409554"/>
            <a:ext cx="610716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3370328" y="2762433"/>
            <a:ext cx="4226008" cy="3454306"/>
          </a:xfrm>
          <a:custGeom>
            <a:avLst/>
            <a:gdLst>
              <a:gd name="connsiteX0" fmla="*/ 0 w 3832860"/>
              <a:gd name="connsiteY0" fmla="*/ 0 h 3528060"/>
              <a:gd name="connsiteX1" fmla="*/ 784860 w 3832860"/>
              <a:gd name="connsiteY1" fmla="*/ 259080 h 3528060"/>
              <a:gd name="connsiteX2" fmla="*/ 1562100 w 3832860"/>
              <a:gd name="connsiteY2" fmla="*/ 662940 h 3528060"/>
              <a:gd name="connsiteX3" fmla="*/ 2057400 w 3832860"/>
              <a:gd name="connsiteY3" fmla="*/ 1028700 h 3528060"/>
              <a:gd name="connsiteX4" fmla="*/ 2613660 w 3832860"/>
              <a:gd name="connsiteY4" fmla="*/ 1569720 h 3528060"/>
              <a:gd name="connsiteX5" fmla="*/ 3055620 w 3832860"/>
              <a:gd name="connsiteY5" fmla="*/ 2125980 h 3528060"/>
              <a:gd name="connsiteX6" fmla="*/ 3459480 w 3832860"/>
              <a:gd name="connsiteY6" fmla="*/ 2788920 h 3528060"/>
              <a:gd name="connsiteX7" fmla="*/ 3832860 w 3832860"/>
              <a:gd name="connsiteY7" fmla="*/ 3528060 h 3528060"/>
              <a:gd name="connsiteX0" fmla="*/ 0 w 4213860"/>
              <a:gd name="connsiteY0" fmla="*/ 0 h 4411980"/>
              <a:gd name="connsiteX1" fmla="*/ 784860 w 4213860"/>
              <a:gd name="connsiteY1" fmla="*/ 259080 h 4411980"/>
              <a:gd name="connsiteX2" fmla="*/ 1562100 w 4213860"/>
              <a:gd name="connsiteY2" fmla="*/ 662940 h 4411980"/>
              <a:gd name="connsiteX3" fmla="*/ 2057400 w 4213860"/>
              <a:gd name="connsiteY3" fmla="*/ 1028700 h 4411980"/>
              <a:gd name="connsiteX4" fmla="*/ 2613660 w 4213860"/>
              <a:gd name="connsiteY4" fmla="*/ 1569720 h 4411980"/>
              <a:gd name="connsiteX5" fmla="*/ 3055620 w 4213860"/>
              <a:gd name="connsiteY5" fmla="*/ 2125980 h 4411980"/>
              <a:gd name="connsiteX6" fmla="*/ 3459480 w 4213860"/>
              <a:gd name="connsiteY6" fmla="*/ 2788920 h 4411980"/>
              <a:gd name="connsiteX7" fmla="*/ 4213860 w 4213860"/>
              <a:gd name="connsiteY7" fmla="*/ 4411980 h 4411980"/>
              <a:gd name="connsiteX0" fmla="*/ 0 w 4213860"/>
              <a:gd name="connsiteY0" fmla="*/ 0 h 4411980"/>
              <a:gd name="connsiteX1" fmla="*/ 784860 w 4213860"/>
              <a:gd name="connsiteY1" fmla="*/ 259080 h 4411980"/>
              <a:gd name="connsiteX2" fmla="*/ 1562100 w 4213860"/>
              <a:gd name="connsiteY2" fmla="*/ 662940 h 4411980"/>
              <a:gd name="connsiteX3" fmla="*/ 2057400 w 4213860"/>
              <a:gd name="connsiteY3" fmla="*/ 1028700 h 4411980"/>
              <a:gd name="connsiteX4" fmla="*/ 2613660 w 4213860"/>
              <a:gd name="connsiteY4" fmla="*/ 1569720 h 4411980"/>
              <a:gd name="connsiteX5" fmla="*/ 3055620 w 4213860"/>
              <a:gd name="connsiteY5" fmla="*/ 2125980 h 4411980"/>
              <a:gd name="connsiteX6" fmla="*/ 3459480 w 4213860"/>
              <a:gd name="connsiteY6" fmla="*/ 2788920 h 4411980"/>
              <a:gd name="connsiteX7" fmla="*/ 3741420 w 4213860"/>
              <a:gd name="connsiteY7" fmla="*/ 3413760 h 4411980"/>
              <a:gd name="connsiteX8" fmla="*/ 4213860 w 4213860"/>
              <a:gd name="connsiteY8" fmla="*/ 4411980 h 4411980"/>
              <a:gd name="connsiteX0" fmla="*/ 0 w 4213860"/>
              <a:gd name="connsiteY0" fmla="*/ 0 h 4411980"/>
              <a:gd name="connsiteX1" fmla="*/ 784860 w 4213860"/>
              <a:gd name="connsiteY1" fmla="*/ 259080 h 4411980"/>
              <a:gd name="connsiteX2" fmla="*/ 1562100 w 4213860"/>
              <a:gd name="connsiteY2" fmla="*/ 662940 h 4411980"/>
              <a:gd name="connsiteX3" fmla="*/ 2057400 w 4213860"/>
              <a:gd name="connsiteY3" fmla="*/ 1028700 h 4411980"/>
              <a:gd name="connsiteX4" fmla="*/ 2613660 w 4213860"/>
              <a:gd name="connsiteY4" fmla="*/ 1569720 h 4411980"/>
              <a:gd name="connsiteX5" fmla="*/ 3055620 w 4213860"/>
              <a:gd name="connsiteY5" fmla="*/ 2125980 h 4411980"/>
              <a:gd name="connsiteX6" fmla="*/ 3459480 w 4213860"/>
              <a:gd name="connsiteY6" fmla="*/ 2788920 h 4411980"/>
              <a:gd name="connsiteX7" fmla="*/ 3779520 w 4213860"/>
              <a:gd name="connsiteY7" fmla="*/ 3406140 h 4411980"/>
              <a:gd name="connsiteX8" fmla="*/ 4213860 w 4213860"/>
              <a:gd name="connsiteY8" fmla="*/ 4411980 h 4411980"/>
              <a:gd name="connsiteX0" fmla="*/ 0 w 4213860"/>
              <a:gd name="connsiteY0" fmla="*/ 0 h 4411980"/>
              <a:gd name="connsiteX1" fmla="*/ 784860 w 4213860"/>
              <a:gd name="connsiteY1" fmla="*/ 259080 h 4411980"/>
              <a:gd name="connsiteX2" fmla="*/ 1562100 w 4213860"/>
              <a:gd name="connsiteY2" fmla="*/ 662940 h 4411980"/>
              <a:gd name="connsiteX3" fmla="*/ 2057400 w 4213860"/>
              <a:gd name="connsiteY3" fmla="*/ 1028700 h 4411980"/>
              <a:gd name="connsiteX4" fmla="*/ 2613660 w 4213860"/>
              <a:gd name="connsiteY4" fmla="*/ 1569720 h 4411980"/>
              <a:gd name="connsiteX5" fmla="*/ 3055620 w 4213860"/>
              <a:gd name="connsiteY5" fmla="*/ 2125980 h 4411980"/>
              <a:gd name="connsiteX6" fmla="*/ 3459480 w 4213860"/>
              <a:gd name="connsiteY6" fmla="*/ 2788920 h 4411980"/>
              <a:gd name="connsiteX7" fmla="*/ 3676884 w 4213860"/>
              <a:gd name="connsiteY7" fmla="*/ 3570850 h 4411980"/>
              <a:gd name="connsiteX8" fmla="*/ 4213860 w 4213860"/>
              <a:gd name="connsiteY8" fmla="*/ 4411980 h 4411980"/>
              <a:gd name="connsiteX0" fmla="*/ 0 w 4213860"/>
              <a:gd name="connsiteY0" fmla="*/ 0 h 4411980"/>
              <a:gd name="connsiteX1" fmla="*/ 766198 w 4213860"/>
              <a:gd name="connsiteY1" fmla="*/ 437515 h 4411980"/>
              <a:gd name="connsiteX2" fmla="*/ 1562100 w 4213860"/>
              <a:gd name="connsiteY2" fmla="*/ 662940 h 4411980"/>
              <a:gd name="connsiteX3" fmla="*/ 2057400 w 4213860"/>
              <a:gd name="connsiteY3" fmla="*/ 1028700 h 4411980"/>
              <a:gd name="connsiteX4" fmla="*/ 2613660 w 4213860"/>
              <a:gd name="connsiteY4" fmla="*/ 1569720 h 4411980"/>
              <a:gd name="connsiteX5" fmla="*/ 3055620 w 4213860"/>
              <a:gd name="connsiteY5" fmla="*/ 2125980 h 4411980"/>
              <a:gd name="connsiteX6" fmla="*/ 3459480 w 4213860"/>
              <a:gd name="connsiteY6" fmla="*/ 2788920 h 4411980"/>
              <a:gd name="connsiteX7" fmla="*/ 3676884 w 4213860"/>
              <a:gd name="connsiteY7" fmla="*/ 3570850 h 4411980"/>
              <a:gd name="connsiteX8" fmla="*/ 4213860 w 4213860"/>
              <a:gd name="connsiteY8" fmla="*/ 4411980 h 4411980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524778 w 4176538"/>
              <a:gd name="connsiteY2" fmla="*/ 649214 h 4398254"/>
              <a:gd name="connsiteX3" fmla="*/ 2020078 w 4176538"/>
              <a:gd name="connsiteY3" fmla="*/ 1014974 h 4398254"/>
              <a:gd name="connsiteX4" fmla="*/ 2576338 w 4176538"/>
              <a:gd name="connsiteY4" fmla="*/ 1555994 h 4398254"/>
              <a:gd name="connsiteX5" fmla="*/ 3018298 w 4176538"/>
              <a:gd name="connsiteY5" fmla="*/ 2112254 h 4398254"/>
              <a:gd name="connsiteX6" fmla="*/ 3422158 w 4176538"/>
              <a:gd name="connsiteY6" fmla="*/ 2775194 h 4398254"/>
              <a:gd name="connsiteX7" fmla="*/ 3639562 w 4176538"/>
              <a:gd name="connsiteY7" fmla="*/ 3557124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978632 h 4398254"/>
              <a:gd name="connsiteX3" fmla="*/ 2020078 w 4176538"/>
              <a:gd name="connsiteY3" fmla="*/ 1014974 h 4398254"/>
              <a:gd name="connsiteX4" fmla="*/ 2576338 w 4176538"/>
              <a:gd name="connsiteY4" fmla="*/ 1555994 h 4398254"/>
              <a:gd name="connsiteX5" fmla="*/ 3018298 w 4176538"/>
              <a:gd name="connsiteY5" fmla="*/ 2112254 h 4398254"/>
              <a:gd name="connsiteX6" fmla="*/ 3422158 w 4176538"/>
              <a:gd name="connsiteY6" fmla="*/ 2775194 h 4398254"/>
              <a:gd name="connsiteX7" fmla="*/ 3639562 w 4176538"/>
              <a:gd name="connsiteY7" fmla="*/ 3557124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978632 h 4398254"/>
              <a:gd name="connsiteX3" fmla="*/ 1926772 w 4176538"/>
              <a:gd name="connsiteY3" fmla="*/ 1454198 h 4398254"/>
              <a:gd name="connsiteX4" fmla="*/ 2576338 w 4176538"/>
              <a:gd name="connsiteY4" fmla="*/ 1555994 h 4398254"/>
              <a:gd name="connsiteX5" fmla="*/ 3018298 w 4176538"/>
              <a:gd name="connsiteY5" fmla="*/ 2112254 h 4398254"/>
              <a:gd name="connsiteX6" fmla="*/ 3422158 w 4176538"/>
              <a:gd name="connsiteY6" fmla="*/ 2775194 h 4398254"/>
              <a:gd name="connsiteX7" fmla="*/ 3639562 w 4176538"/>
              <a:gd name="connsiteY7" fmla="*/ 3557124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1019810 h 4398254"/>
              <a:gd name="connsiteX3" fmla="*/ 1926772 w 4176538"/>
              <a:gd name="connsiteY3" fmla="*/ 1454198 h 4398254"/>
              <a:gd name="connsiteX4" fmla="*/ 2576338 w 4176538"/>
              <a:gd name="connsiteY4" fmla="*/ 1555994 h 4398254"/>
              <a:gd name="connsiteX5" fmla="*/ 3018298 w 4176538"/>
              <a:gd name="connsiteY5" fmla="*/ 2112254 h 4398254"/>
              <a:gd name="connsiteX6" fmla="*/ 3422158 w 4176538"/>
              <a:gd name="connsiteY6" fmla="*/ 2775194 h 4398254"/>
              <a:gd name="connsiteX7" fmla="*/ 3639562 w 4176538"/>
              <a:gd name="connsiteY7" fmla="*/ 3557124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1019810 h 4398254"/>
              <a:gd name="connsiteX3" fmla="*/ 1926772 w 4176538"/>
              <a:gd name="connsiteY3" fmla="*/ 1454198 h 4398254"/>
              <a:gd name="connsiteX4" fmla="*/ 2501693 w 4176538"/>
              <a:gd name="connsiteY4" fmla="*/ 2063850 h 4398254"/>
              <a:gd name="connsiteX5" fmla="*/ 3018298 w 4176538"/>
              <a:gd name="connsiteY5" fmla="*/ 2112254 h 4398254"/>
              <a:gd name="connsiteX6" fmla="*/ 3422158 w 4176538"/>
              <a:gd name="connsiteY6" fmla="*/ 2775194 h 4398254"/>
              <a:gd name="connsiteX7" fmla="*/ 3639562 w 4176538"/>
              <a:gd name="connsiteY7" fmla="*/ 3557124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1019810 h 4398254"/>
              <a:gd name="connsiteX3" fmla="*/ 1926772 w 4176538"/>
              <a:gd name="connsiteY3" fmla="*/ 1454198 h 4398254"/>
              <a:gd name="connsiteX4" fmla="*/ 2501693 w 4176538"/>
              <a:gd name="connsiteY4" fmla="*/ 2063850 h 4398254"/>
              <a:gd name="connsiteX5" fmla="*/ 2934323 w 4176538"/>
              <a:gd name="connsiteY5" fmla="*/ 2565206 h 4398254"/>
              <a:gd name="connsiteX6" fmla="*/ 3422158 w 4176538"/>
              <a:gd name="connsiteY6" fmla="*/ 2775194 h 4398254"/>
              <a:gd name="connsiteX7" fmla="*/ 3639562 w 4176538"/>
              <a:gd name="connsiteY7" fmla="*/ 3557124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1019810 h 4398254"/>
              <a:gd name="connsiteX3" fmla="*/ 1926772 w 4176538"/>
              <a:gd name="connsiteY3" fmla="*/ 1454198 h 4398254"/>
              <a:gd name="connsiteX4" fmla="*/ 2501693 w 4176538"/>
              <a:gd name="connsiteY4" fmla="*/ 2063850 h 4398254"/>
              <a:gd name="connsiteX5" fmla="*/ 2934323 w 4176538"/>
              <a:gd name="connsiteY5" fmla="*/ 2565206 h 4398254"/>
              <a:gd name="connsiteX6" fmla="*/ 3319521 w 4176538"/>
              <a:gd name="connsiteY6" fmla="*/ 3132065 h 4398254"/>
              <a:gd name="connsiteX7" fmla="*/ 3639562 w 4176538"/>
              <a:gd name="connsiteY7" fmla="*/ 3557124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1019810 h 4398254"/>
              <a:gd name="connsiteX3" fmla="*/ 1926772 w 4176538"/>
              <a:gd name="connsiteY3" fmla="*/ 1454198 h 4398254"/>
              <a:gd name="connsiteX4" fmla="*/ 2501693 w 4176538"/>
              <a:gd name="connsiteY4" fmla="*/ 2063850 h 4398254"/>
              <a:gd name="connsiteX5" fmla="*/ 2915662 w 4176538"/>
              <a:gd name="connsiteY5" fmla="*/ 2578931 h 4398254"/>
              <a:gd name="connsiteX6" fmla="*/ 3319521 w 4176538"/>
              <a:gd name="connsiteY6" fmla="*/ 3132065 h 4398254"/>
              <a:gd name="connsiteX7" fmla="*/ 3639562 w 4176538"/>
              <a:gd name="connsiteY7" fmla="*/ 3557124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1019810 h 4398254"/>
              <a:gd name="connsiteX3" fmla="*/ 1926772 w 4176538"/>
              <a:gd name="connsiteY3" fmla="*/ 1454198 h 4398254"/>
              <a:gd name="connsiteX4" fmla="*/ 2501693 w 4176538"/>
              <a:gd name="connsiteY4" fmla="*/ 2063850 h 4398254"/>
              <a:gd name="connsiteX5" fmla="*/ 2915662 w 4176538"/>
              <a:gd name="connsiteY5" fmla="*/ 2578931 h 4398254"/>
              <a:gd name="connsiteX6" fmla="*/ 3319521 w 4176538"/>
              <a:gd name="connsiteY6" fmla="*/ 3132065 h 4398254"/>
              <a:gd name="connsiteX7" fmla="*/ 3667554 w 4176538"/>
              <a:gd name="connsiteY7" fmla="*/ 3612028 h 4398254"/>
              <a:gd name="connsiteX8" fmla="*/ 4176538 w 4176538"/>
              <a:gd name="connsiteY8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1019810 h 4398254"/>
              <a:gd name="connsiteX3" fmla="*/ 1926772 w 4176538"/>
              <a:gd name="connsiteY3" fmla="*/ 1454198 h 4398254"/>
              <a:gd name="connsiteX4" fmla="*/ 2501693 w 4176538"/>
              <a:gd name="connsiteY4" fmla="*/ 2063850 h 4398254"/>
              <a:gd name="connsiteX5" fmla="*/ 2915662 w 4176538"/>
              <a:gd name="connsiteY5" fmla="*/ 2578931 h 4398254"/>
              <a:gd name="connsiteX6" fmla="*/ 3319521 w 4176538"/>
              <a:gd name="connsiteY6" fmla="*/ 3132065 h 4398254"/>
              <a:gd name="connsiteX7" fmla="*/ 4176538 w 4176538"/>
              <a:gd name="connsiteY7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450133 w 4176538"/>
              <a:gd name="connsiteY2" fmla="*/ 1019810 h 4398254"/>
              <a:gd name="connsiteX3" fmla="*/ 1926772 w 4176538"/>
              <a:gd name="connsiteY3" fmla="*/ 1454198 h 4398254"/>
              <a:gd name="connsiteX4" fmla="*/ 2501693 w 4176538"/>
              <a:gd name="connsiteY4" fmla="*/ 2063850 h 4398254"/>
              <a:gd name="connsiteX5" fmla="*/ 2915662 w 4176538"/>
              <a:gd name="connsiteY5" fmla="*/ 2578931 h 4398254"/>
              <a:gd name="connsiteX6" fmla="*/ 3643371 w 4176538"/>
              <a:gd name="connsiteY6" fmla="*/ 3571100 h 4398254"/>
              <a:gd name="connsiteX7" fmla="*/ 4176538 w 4176538"/>
              <a:gd name="connsiteY7" fmla="*/ 4398254 h 4398254"/>
              <a:gd name="connsiteX0" fmla="*/ 0 w 4176538"/>
              <a:gd name="connsiteY0" fmla="*/ 0 h 4398254"/>
              <a:gd name="connsiteX1" fmla="*/ 728876 w 4176538"/>
              <a:gd name="connsiteY1" fmla="*/ 423789 h 4398254"/>
              <a:gd name="connsiteX2" fmla="*/ 1926772 w 4176538"/>
              <a:gd name="connsiteY2" fmla="*/ 1454198 h 4398254"/>
              <a:gd name="connsiteX3" fmla="*/ 2501693 w 4176538"/>
              <a:gd name="connsiteY3" fmla="*/ 2063850 h 4398254"/>
              <a:gd name="connsiteX4" fmla="*/ 2915662 w 4176538"/>
              <a:gd name="connsiteY4" fmla="*/ 2578931 h 4398254"/>
              <a:gd name="connsiteX5" fmla="*/ 3643371 w 4176538"/>
              <a:gd name="connsiteY5" fmla="*/ 3571100 h 4398254"/>
              <a:gd name="connsiteX6" fmla="*/ 4176538 w 4176538"/>
              <a:gd name="connsiteY6" fmla="*/ 4398254 h 4398254"/>
              <a:gd name="connsiteX0" fmla="*/ 0 w 4176538"/>
              <a:gd name="connsiteY0" fmla="*/ 0 h 4398254"/>
              <a:gd name="connsiteX1" fmla="*/ 1103526 w 4176538"/>
              <a:gd name="connsiteY1" fmla="*/ 732048 h 4398254"/>
              <a:gd name="connsiteX2" fmla="*/ 1926772 w 4176538"/>
              <a:gd name="connsiteY2" fmla="*/ 1454198 h 4398254"/>
              <a:gd name="connsiteX3" fmla="*/ 2501693 w 4176538"/>
              <a:gd name="connsiteY3" fmla="*/ 2063850 h 4398254"/>
              <a:gd name="connsiteX4" fmla="*/ 2915662 w 4176538"/>
              <a:gd name="connsiteY4" fmla="*/ 2578931 h 4398254"/>
              <a:gd name="connsiteX5" fmla="*/ 3643371 w 4176538"/>
              <a:gd name="connsiteY5" fmla="*/ 3571100 h 4398254"/>
              <a:gd name="connsiteX6" fmla="*/ 4176538 w 4176538"/>
              <a:gd name="connsiteY6" fmla="*/ 4398254 h 4398254"/>
              <a:gd name="connsiteX0" fmla="*/ 0 w 4176538"/>
              <a:gd name="connsiteY0" fmla="*/ 0 h 4398254"/>
              <a:gd name="connsiteX1" fmla="*/ 1103526 w 4176538"/>
              <a:gd name="connsiteY1" fmla="*/ 732048 h 4398254"/>
              <a:gd name="connsiteX2" fmla="*/ 1926772 w 4176538"/>
              <a:gd name="connsiteY2" fmla="*/ 1454198 h 4398254"/>
              <a:gd name="connsiteX3" fmla="*/ 2501693 w 4176538"/>
              <a:gd name="connsiteY3" fmla="*/ 2063850 h 4398254"/>
              <a:gd name="connsiteX4" fmla="*/ 2915662 w 4176538"/>
              <a:gd name="connsiteY4" fmla="*/ 2578931 h 4398254"/>
              <a:gd name="connsiteX5" fmla="*/ 3643371 w 4176538"/>
              <a:gd name="connsiteY5" fmla="*/ 3571100 h 4398254"/>
              <a:gd name="connsiteX6" fmla="*/ 4176538 w 4176538"/>
              <a:gd name="connsiteY6" fmla="*/ 4398254 h 4398254"/>
              <a:gd name="connsiteX0" fmla="*/ 0 w 4176538"/>
              <a:gd name="connsiteY0" fmla="*/ 0 h 4398254"/>
              <a:gd name="connsiteX1" fmla="*/ 1103526 w 4176538"/>
              <a:gd name="connsiteY1" fmla="*/ 732048 h 4398254"/>
              <a:gd name="connsiteX2" fmla="*/ 1926772 w 4176538"/>
              <a:gd name="connsiteY2" fmla="*/ 1454198 h 4398254"/>
              <a:gd name="connsiteX3" fmla="*/ 2483062 w 4176538"/>
              <a:gd name="connsiteY3" fmla="*/ 2079932 h 4398254"/>
              <a:gd name="connsiteX4" fmla="*/ 2915662 w 4176538"/>
              <a:gd name="connsiteY4" fmla="*/ 2578931 h 4398254"/>
              <a:gd name="connsiteX5" fmla="*/ 3643371 w 4176538"/>
              <a:gd name="connsiteY5" fmla="*/ 3571100 h 4398254"/>
              <a:gd name="connsiteX6" fmla="*/ 4176538 w 4176538"/>
              <a:gd name="connsiteY6" fmla="*/ 4398254 h 4398254"/>
              <a:gd name="connsiteX0" fmla="*/ 0 w 4176538"/>
              <a:gd name="connsiteY0" fmla="*/ 0 h 4398254"/>
              <a:gd name="connsiteX1" fmla="*/ 1103526 w 4176538"/>
              <a:gd name="connsiteY1" fmla="*/ 732048 h 4398254"/>
              <a:gd name="connsiteX2" fmla="*/ 1901930 w 4176538"/>
              <a:gd name="connsiteY2" fmla="*/ 1470279 h 4398254"/>
              <a:gd name="connsiteX3" fmla="*/ 2483062 w 4176538"/>
              <a:gd name="connsiteY3" fmla="*/ 2079932 h 4398254"/>
              <a:gd name="connsiteX4" fmla="*/ 2915662 w 4176538"/>
              <a:gd name="connsiteY4" fmla="*/ 2578931 h 4398254"/>
              <a:gd name="connsiteX5" fmla="*/ 3643371 w 4176538"/>
              <a:gd name="connsiteY5" fmla="*/ 3571100 h 4398254"/>
              <a:gd name="connsiteX6" fmla="*/ 4176538 w 4176538"/>
              <a:gd name="connsiteY6" fmla="*/ 4398254 h 4398254"/>
              <a:gd name="connsiteX0" fmla="*/ 0 w 4176538"/>
              <a:gd name="connsiteY0" fmla="*/ 0 h 4398254"/>
              <a:gd name="connsiteX1" fmla="*/ 960688 w 4176538"/>
              <a:gd name="connsiteY1" fmla="*/ 643598 h 4398254"/>
              <a:gd name="connsiteX2" fmla="*/ 1901930 w 4176538"/>
              <a:gd name="connsiteY2" fmla="*/ 1470279 h 4398254"/>
              <a:gd name="connsiteX3" fmla="*/ 2483062 w 4176538"/>
              <a:gd name="connsiteY3" fmla="*/ 2079932 h 4398254"/>
              <a:gd name="connsiteX4" fmla="*/ 2915662 w 4176538"/>
              <a:gd name="connsiteY4" fmla="*/ 2578931 h 4398254"/>
              <a:gd name="connsiteX5" fmla="*/ 3643371 w 4176538"/>
              <a:gd name="connsiteY5" fmla="*/ 3571100 h 4398254"/>
              <a:gd name="connsiteX6" fmla="*/ 4176538 w 4176538"/>
              <a:gd name="connsiteY6" fmla="*/ 4398254 h 4398254"/>
              <a:gd name="connsiteX0" fmla="*/ 0 w 4133066"/>
              <a:gd name="connsiteY0" fmla="*/ 0 h 4374131"/>
              <a:gd name="connsiteX1" fmla="*/ 917216 w 4133066"/>
              <a:gd name="connsiteY1" fmla="*/ 619475 h 4374131"/>
              <a:gd name="connsiteX2" fmla="*/ 1858458 w 4133066"/>
              <a:gd name="connsiteY2" fmla="*/ 1446156 h 4374131"/>
              <a:gd name="connsiteX3" fmla="*/ 2439590 w 4133066"/>
              <a:gd name="connsiteY3" fmla="*/ 2055809 h 4374131"/>
              <a:gd name="connsiteX4" fmla="*/ 2872190 w 4133066"/>
              <a:gd name="connsiteY4" fmla="*/ 2554808 h 4374131"/>
              <a:gd name="connsiteX5" fmla="*/ 3599899 w 4133066"/>
              <a:gd name="connsiteY5" fmla="*/ 3546977 h 4374131"/>
              <a:gd name="connsiteX6" fmla="*/ 4133066 w 4133066"/>
              <a:gd name="connsiteY6" fmla="*/ 4374131 h 4374131"/>
              <a:gd name="connsiteX0" fmla="*/ 0 w 4133066"/>
              <a:gd name="connsiteY0" fmla="*/ 0 h 4374131"/>
              <a:gd name="connsiteX1" fmla="*/ 917216 w 4133066"/>
              <a:gd name="connsiteY1" fmla="*/ 619475 h 4374131"/>
              <a:gd name="connsiteX2" fmla="*/ 1858458 w 4133066"/>
              <a:gd name="connsiteY2" fmla="*/ 1446156 h 4374131"/>
              <a:gd name="connsiteX3" fmla="*/ 2439590 w 4133066"/>
              <a:gd name="connsiteY3" fmla="*/ 2055809 h 4374131"/>
              <a:gd name="connsiteX4" fmla="*/ 2872190 w 4133066"/>
              <a:gd name="connsiteY4" fmla="*/ 2554808 h 4374131"/>
              <a:gd name="connsiteX5" fmla="*/ 3599899 w 4133066"/>
              <a:gd name="connsiteY5" fmla="*/ 3546977 h 4374131"/>
              <a:gd name="connsiteX6" fmla="*/ 4133066 w 4133066"/>
              <a:gd name="connsiteY6" fmla="*/ 4374131 h 43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066" h="4374131">
                <a:moveTo>
                  <a:pt x="0" y="0"/>
                </a:moveTo>
                <a:cubicBezTo>
                  <a:pt x="268465" y="130582"/>
                  <a:pt x="607473" y="378449"/>
                  <a:pt x="917216" y="619475"/>
                </a:cubicBezTo>
                <a:cubicBezTo>
                  <a:pt x="1226959" y="860501"/>
                  <a:pt x="1604729" y="1206767"/>
                  <a:pt x="1858458" y="1446156"/>
                </a:cubicBezTo>
                <a:cubicBezTo>
                  <a:pt x="2112187" y="1685545"/>
                  <a:pt x="2270635" y="1871034"/>
                  <a:pt x="2439590" y="2055809"/>
                </a:cubicBezTo>
                <a:cubicBezTo>
                  <a:pt x="2608545" y="2240584"/>
                  <a:pt x="2678805" y="2306280"/>
                  <a:pt x="2872190" y="2554808"/>
                </a:cubicBezTo>
                <a:cubicBezTo>
                  <a:pt x="3065575" y="2803336"/>
                  <a:pt x="3389753" y="3243757"/>
                  <a:pt x="3599899" y="3546977"/>
                </a:cubicBezTo>
                <a:cubicBezTo>
                  <a:pt x="3810045" y="3850197"/>
                  <a:pt x="3954521" y="4110342"/>
                  <a:pt x="4133066" y="43741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56" y="5733256"/>
            <a:ext cx="913404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Harm criteria in different countries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15700"/>
              </p:ext>
            </p:extLst>
          </p:nvPr>
        </p:nvGraphicFramePr>
        <p:xfrm>
          <a:off x="152400" y="5589641"/>
          <a:ext cx="8812088" cy="124913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35008">
                  <a:extLst>
                    <a:ext uri="{9D8B030D-6E8A-4147-A177-3AD203B41FA5}">
                      <a16:colId xmlns:a16="http://schemas.microsoft.com/office/drawing/2014/main" val="1339477967"/>
                    </a:ext>
                  </a:extLst>
                </a:gridCol>
                <a:gridCol w="8077080">
                  <a:extLst>
                    <a:ext uri="{9D8B030D-6E8A-4147-A177-3AD203B41FA5}">
                      <a16:colId xmlns:a16="http://schemas.microsoft.com/office/drawing/2014/main" val="413807414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GB" sz="12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USA:</a:t>
                      </a:r>
                      <a:endParaRPr lang="en-GB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NFPA, “NFPA® 2, Hydrogen Technologies Code”, 2011.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AIChE, “Guidance for Consequence Analysis of Chemical Releases”, 1999.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CCPS, “Guidelines for Evaluating the Characteristics of Vapour Cloud Explosions, Flash Fires and BLEVEs”, 1994.</a:t>
                      </a:r>
                      <a:endParaRPr lang="en-GB" sz="1200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3222946"/>
                  </a:ext>
                </a:extLst>
              </a:tr>
              <a:tr h="247612">
                <a:tc>
                  <a:txBody>
                    <a:bodyPr/>
                    <a:lstStyle/>
                    <a:p>
                      <a:r>
                        <a:rPr lang="en-GB" sz="12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France:</a:t>
                      </a:r>
                      <a:endParaRPr lang="en-GB" sz="1200" b="1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Ministère</a:t>
                      </a:r>
                      <a:r>
                        <a:rPr lang="en-GB" sz="12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b="0" i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l’Interieur</a:t>
                      </a:r>
                      <a:r>
                        <a:rPr lang="en-GB" sz="12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“NIO </a:t>
                      </a:r>
                      <a:r>
                        <a:rPr lang="en-GB" sz="1200" b="0" i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Risque</a:t>
                      </a:r>
                      <a:r>
                        <a:rPr lang="en-GB" sz="12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hydrogène</a:t>
                      </a:r>
                      <a:r>
                        <a:rPr lang="en-GB" sz="12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”, interieur.gouv.fr, 2013.</a:t>
                      </a:r>
                      <a:endParaRPr lang="en-GB" sz="1200" b="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166684"/>
                  </a:ext>
                </a:extLst>
              </a:tr>
              <a:tr h="334735">
                <a:tc>
                  <a:txBody>
                    <a:bodyPr/>
                    <a:lstStyle/>
                    <a:p>
                      <a:r>
                        <a:rPr lang="en-GB" sz="12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UK:</a:t>
                      </a:r>
                      <a:endParaRPr lang="en-GB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HSE, “Derivation of fatality of probability function for occupant buildings subject to blast loads,” 1997</a:t>
                      </a:r>
                      <a:endParaRPr lang="en-GB" sz="1200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551425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8952" y="5267536"/>
            <a:ext cx="1123380" cy="4324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References: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half" idx="2"/>
          </p:nvPr>
        </p:nvSpPr>
        <p:spPr>
          <a:xfrm>
            <a:off x="659638" y="1004116"/>
            <a:ext cx="3624330" cy="416422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en-GB" dirty="0" smtClean="0"/>
              <a:t>Eardrum rupture</a:t>
            </a:r>
            <a:endParaRPr lang="en-GB" sz="2000" dirty="0"/>
          </a:p>
        </p:txBody>
      </p:sp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5122664" y="1016131"/>
            <a:ext cx="3672408" cy="416422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en-GB" dirty="0" smtClean="0"/>
              <a:t>Fatality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560364" y="1438176"/>
            <a:ext cx="2772308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Hazard distance deviation</a:t>
            </a:r>
            <a:r>
              <a:rPr lang="en-GB" b="1" dirty="0" smtClean="0">
                <a:solidFill>
                  <a:srgbClr val="FF0000"/>
                </a:solidFill>
              </a:rPr>
              <a:t> 44.5%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0" y="1537774"/>
            <a:ext cx="4226939" cy="36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94" y="1537774"/>
            <a:ext cx="4482086" cy="360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50260" y="1438992"/>
            <a:ext cx="2823467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Hazard distance deviation</a:t>
            </a:r>
            <a:r>
              <a:rPr lang="en-GB" b="1" dirty="0" smtClean="0">
                <a:solidFill>
                  <a:srgbClr val="FF0000"/>
                </a:solidFill>
              </a:rPr>
              <a:t> 60.3%</a:t>
            </a:r>
          </a:p>
        </p:txBody>
      </p:sp>
    </p:spTree>
    <p:extLst>
      <p:ext uri="{BB962C8B-B14F-4D97-AF65-F5344CB8AC3E}">
        <p14:creationId xmlns:p14="http://schemas.microsoft.com/office/powerpoint/2010/main" val="2613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56" y="5733256"/>
            <a:ext cx="913404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62074"/>
          </a:xfrm>
        </p:spPr>
        <p:txBody>
          <a:bodyPr/>
          <a:lstStyle/>
          <a:p>
            <a:r>
              <a:rPr lang="en-GB" dirty="0" smtClean="0"/>
              <a:t>Damage criteria in different countries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152591"/>
              </p:ext>
            </p:extLst>
          </p:nvPr>
        </p:nvGraphicFramePr>
        <p:xfrm>
          <a:off x="152400" y="5690696"/>
          <a:ext cx="88120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35008">
                  <a:extLst>
                    <a:ext uri="{9D8B030D-6E8A-4147-A177-3AD203B41FA5}">
                      <a16:colId xmlns:a16="http://schemas.microsoft.com/office/drawing/2014/main" val="1339477967"/>
                    </a:ext>
                  </a:extLst>
                </a:gridCol>
                <a:gridCol w="8077080">
                  <a:extLst>
                    <a:ext uri="{9D8B030D-6E8A-4147-A177-3AD203B41FA5}">
                      <a16:colId xmlns:a16="http://schemas.microsoft.com/office/drawing/2014/main" val="4138074146"/>
                    </a:ext>
                  </a:extLst>
                </a:gridCol>
              </a:tblGrid>
              <a:tr h="247612">
                <a:tc>
                  <a:txBody>
                    <a:bodyPr/>
                    <a:lstStyle/>
                    <a:p>
                      <a:r>
                        <a:rPr lang="en-GB" sz="12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France:</a:t>
                      </a:r>
                      <a:endParaRPr lang="en-GB" sz="1200" b="1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Ministère</a:t>
                      </a:r>
                      <a:r>
                        <a:rPr lang="en-GB" sz="12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b="0" i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l’Interieur</a:t>
                      </a:r>
                      <a:r>
                        <a:rPr lang="en-GB" sz="12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“NIO </a:t>
                      </a:r>
                      <a:r>
                        <a:rPr lang="en-GB" sz="1200" b="0" i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Risque</a:t>
                      </a:r>
                      <a:r>
                        <a:rPr lang="en-GB" sz="12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hydrogène</a:t>
                      </a:r>
                      <a:r>
                        <a:rPr lang="en-GB" sz="12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”, interieur.gouv.fr, 2013.</a:t>
                      </a:r>
                      <a:endParaRPr lang="en-GB" sz="1200" b="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166684"/>
                  </a:ext>
                </a:extLst>
              </a:tr>
              <a:tr h="334735">
                <a:tc>
                  <a:txBody>
                    <a:bodyPr/>
                    <a:lstStyle/>
                    <a:p>
                      <a:r>
                        <a:rPr lang="en-GB" sz="12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UK:</a:t>
                      </a:r>
                      <a:endParaRPr lang="en-GB" sz="12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Mannan, S., Lees’ Loss Prevention in the Process Industries, 3rd ed., vol. 1. , 2005.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Clancey, V. J., “Diagnostic features of explosion damage”, 1972.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HSE, “The Peterborough Explosion. A report of the investigation by the Health and Safety Executive into the explosion of a vehicle carrying explosives at </a:t>
                      </a:r>
                      <a:r>
                        <a:rPr lang="en-GB" sz="1200" b="0" i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Fengate</a:t>
                      </a:r>
                      <a:r>
                        <a:rPr lang="en-GB" sz="12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Industrial Estate, Peterborough on 22 March 1989”, 1990.</a:t>
                      </a:r>
                      <a:endParaRPr lang="en-GB" sz="1200" b="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51425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8952" y="5334676"/>
            <a:ext cx="1123380" cy="4324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References: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half" idx="2"/>
          </p:nvPr>
        </p:nvSpPr>
        <p:spPr>
          <a:xfrm>
            <a:off x="683568" y="1004116"/>
            <a:ext cx="3672408" cy="416422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en-GB" dirty="0" smtClean="0"/>
              <a:t>Minor damage to structures</a:t>
            </a:r>
            <a:endParaRPr lang="en-GB" sz="2000" dirty="0"/>
          </a:p>
        </p:txBody>
      </p:sp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5148064" y="996354"/>
            <a:ext cx="3672408" cy="416422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en-GB" dirty="0" smtClean="0"/>
              <a:t>Total destruction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2" y="1587942"/>
            <a:ext cx="4354513" cy="36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444" y="1587942"/>
            <a:ext cx="4380027" cy="36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9124" y="1484784"/>
            <a:ext cx="28128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Hazard distance deviation 4.2%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0937" y="1510184"/>
            <a:ext cx="2760090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Hazard distance deviation</a:t>
            </a:r>
            <a:r>
              <a:rPr lang="en-GB" b="1" dirty="0" smtClean="0">
                <a:solidFill>
                  <a:srgbClr val="FF0000"/>
                </a:solidFill>
              </a:rPr>
              <a:t> 22.4%</a:t>
            </a:r>
          </a:p>
        </p:txBody>
      </p:sp>
    </p:spTree>
    <p:extLst>
      <p:ext uri="{BB962C8B-B14F-4D97-AF65-F5344CB8AC3E}">
        <p14:creationId xmlns:p14="http://schemas.microsoft.com/office/powerpoint/2010/main" val="24525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Concluding remarks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956" y="5733256"/>
            <a:ext cx="913404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052736"/>
            <a:ext cx="8280920" cy="5544616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2200" dirty="0"/>
              <a:t>The nomograms to assess hazard distances from a blast wave from rupture of stand-alone (stationary) and onboard compressed hydrogen vessels in a fire were developed.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2200" dirty="0"/>
              <a:t>The nomograms for first responders are easy to use as they include pre-selected by the authors harm criteria.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2200" dirty="0"/>
              <a:t>The nomograms for hydrogen safety engineering give an engineer more flexibility for the more advanced choice of harm/damage thresholds to further apply them for finding a hazard distance.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2200" dirty="0"/>
              <a:t>Harm and damage criteria in different countries result in the high dependence (up to 60%) of hazard distances on selected thresholds</a:t>
            </a:r>
            <a:r>
              <a:rPr lang="en-GB" sz="2200" dirty="0" smtClean="0"/>
              <a:t>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594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56" y="5733256"/>
            <a:ext cx="913404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2074"/>
          </a:xfrm>
        </p:spPr>
        <p:txBody>
          <a:bodyPr/>
          <a:lstStyle/>
          <a:p>
            <a:r>
              <a:rPr lang="en-GB" dirty="0" smtClean="0"/>
              <a:t>Persistent issue: </a:t>
            </a:r>
            <a:r>
              <a:rPr lang="en-GB" dirty="0" smtClean="0"/>
              <a:t>explosions continue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Some reported accident links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842" y="1326778"/>
            <a:ext cx="8481646" cy="2601286"/>
          </a:xfrm>
        </p:spPr>
        <p:txBody>
          <a:bodyPr>
            <a:noAutofit/>
          </a:bodyPr>
          <a:lstStyle/>
          <a:p>
            <a:r>
              <a:rPr lang="en-GB" sz="1500" b="1" dirty="0" smtClean="0"/>
              <a:t>Hydrogen Safety Panel (USA) is worrying of accidents </a:t>
            </a:r>
            <a:r>
              <a:rPr lang="en-GB" sz="1500" b="1" dirty="0" smtClean="0"/>
              <a:t>with CNG cylinders </a:t>
            </a:r>
            <a:r>
              <a:rPr lang="en-GB" sz="1500" b="1" dirty="0" smtClean="0"/>
              <a:t>with TPRD: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500" dirty="0"/>
              <a:t>USA: </a:t>
            </a:r>
            <a:r>
              <a:rPr lang="en-GB" sz="1500" dirty="0" smtClean="0"/>
              <a:t>“A </a:t>
            </a:r>
            <a:r>
              <a:rPr lang="en-GB" sz="1500" dirty="0"/>
              <a:t>garbage truck exploded after catching </a:t>
            </a:r>
            <a:r>
              <a:rPr lang="en-GB" sz="1500" dirty="0" smtClean="0"/>
              <a:t>fire </a:t>
            </a:r>
            <a:r>
              <a:rPr lang="en-GB" sz="1500" dirty="0"/>
              <a:t>…A total of four houses were damaged in the </a:t>
            </a:r>
            <a:r>
              <a:rPr lang="en-GB" sz="1500" dirty="0" smtClean="0"/>
              <a:t>explosion… </a:t>
            </a:r>
            <a:r>
              <a:rPr lang="en-GB" sz="1500" dirty="0"/>
              <a:t>” (</a:t>
            </a:r>
            <a:r>
              <a:rPr lang="en-GB" sz="1500" dirty="0">
                <a:hlinkClick r:id="rId2"/>
              </a:rPr>
              <a:t>http://</a:t>
            </a:r>
            <a:r>
              <a:rPr lang="en-GB" sz="1500" dirty="0" smtClean="0">
                <a:hlinkClick r:id="rId2"/>
              </a:rPr>
              <a:t>www.hawkesfire.co.uk/36706</a:t>
            </a:r>
            <a:r>
              <a:rPr lang="en-GB" sz="15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500" dirty="0" smtClean="0"/>
              <a:t>USA</a:t>
            </a:r>
            <a:r>
              <a:rPr lang="en-GB" sz="1500" dirty="0"/>
              <a:t>: “Car explosion in gas station” (</a:t>
            </a:r>
            <a:r>
              <a:rPr lang="en-GB" sz="1500" dirty="0">
                <a:hlinkClick r:id="rId3"/>
              </a:rPr>
              <a:t>https://</a:t>
            </a:r>
            <a:r>
              <a:rPr lang="en-GB" sz="1500" dirty="0" smtClean="0">
                <a:hlinkClick r:id="rId3"/>
              </a:rPr>
              <a:t>www.youtube.com/watch?v=wPHfiwPSDPM</a:t>
            </a:r>
            <a:r>
              <a:rPr lang="en-GB" sz="15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500" dirty="0" smtClean="0"/>
              <a:t>USA: St</a:t>
            </a:r>
            <a:r>
              <a:rPr lang="en-GB" sz="1500" dirty="0"/>
              <a:t>. Louis Gas Cylinders Disaster (</a:t>
            </a:r>
            <a:r>
              <a:rPr lang="en-GB" sz="1500" dirty="0">
                <a:hlinkClick r:id="rId4"/>
              </a:rPr>
              <a:t>https://</a:t>
            </a:r>
            <a:r>
              <a:rPr lang="en-GB" sz="1500" dirty="0" smtClean="0">
                <a:hlinkClick r:id="rId4"/>
              </a:rPr>
              <a:t>www.youtube.com/watch?v=EPuTQYHnfoc</a:t>
            </a:r>
            <a:r>
              <a:rPr lang="en-GB" sz="15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500" dirty="0" smtClean="0"/>
              <a:t>China</a:t>
            </a:r>
            <a:r>
              <a:rPr lang="en-GB" sz="1500" dirty="0"/>
              <a:t>: “Power of Liquid Natural Gas Explosion Accident” (</a:t>
            </a:r>
            <a:r>
              <a:rPr lang="en-GB" sz="1500" dirty="0">
                <a:hlinkClick r:id="rId5"/>
              </a:rPr>
              <a:t>https://</a:t>
            </a:r>
            <a:r>
              <a:rPr lang="en-GB" sz="1500" dirty="0" smtClean="0">
                <a:hlinkClick r:id="rId5"/>
              </a:rPr>
              <a:t>www.youtube.com/watch?v=UI0QWm4TxZU</a:t>
            </a:r>
            <a:r>
              <a:rPr lang="en-GB" sz="15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500" dirty="0" smtClean="0"/>
              <a:t>Pakistan: “CNG cylinders killed more people than US drones” (</a:t>
            </a:r>
            <a:r>
              <a:rPr lang="en-GB" sz="1500" dirty="0" smtClean="0">
                <a:hlinkClick r:id="rId6"/>
              </a:rPr>
              <a:t>http</a:t>
            </a:r>
            <a:r>
              <a:rPr lang="en-GB" sz="1500" dirty="0">
                <a:hlinkClick r:id="rId6"/>
              </a:rPr>
              <a:t>://tribune.com.pk/story/362282/transport-safety-cng-cylinders-killed-more-people-than-us-drones-report</a:t>
            </a:r>
            <a:r>
              <a:rPr lang="en-GB" sz="1500" dirty="0" smtClean="0">
                <a:hlinkClick r:id="rId6"/>
              </a:rPr>
              <a:t>/</a:t>
            </a:r>
            <a:r>
              <a:rPr lang="en-GB" sz="1500" dirty="0" smtClean="0"/>
              <a:t>)</a:t>
            </a:r>
            <a:endParaRPr lang="en-GB" sz="1500" dirty="0"/>
          </a:p>
        </p:txBody>
      </p:sp>
      <p:pic>
        <p:nvPicPr>
          <p:cNvPr id="6" name="Picture 5"/>
          <p:cNvPicPr/>
          <p:nvPr/>
        </p:nvPicPr>
        <p:blipFill rotWithShape="1"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5328" r="867" b="5680"/>
          <a:stretch/>
        </p:blipFill>
        <p:spPr bwMode="auto">
          <a:xfrm>
            <a:off x="1079612" y="4190750"/>
            <a:ext cx="6984776" cy="22625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0866" y="6432554"/>
            <a:ext cx="700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CNG on-board vessels failures (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Scheffler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et al., 2011)</a:t>
            </a:r>
          </a:p>
        </p:txBody>
      </p:sp>
    </p:spTree>
    <p:extLst>
      <p:ext uri="{BB962C8B-B14F-4D97-AF65-F5344CB8AC3E}">
        <p14:creationId xmlns:p14="http://schemas.microsoft.com/office/powerpoint/2010/main" val="2696826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600201"/>
            <a:ext cx="8424936" cy="391703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Engineering </a:t>
            </a:r>
            <a:r>
              <a:rPr lang="en-GB" sz="2800" dirty="0"/>
              <a:t>and Physical Sciences Research Council (UK) for </a:t>
            </a:r>
            <a:r>
              <a:rPr lang="en-GB" sz="2800" dirty="0" smtClean="0"/>
              <a:t>funding the </a:t>
            </a:r>
            <a:r>
              <a:rPr lang="en-GB" sz="2800" dirty="0"/>
              <a:t>study through The Hydrogen and Fuel Cells Supergen Hub </a:t>
            </a:r>
            <a:r>
              <a:rPr lang="en-GB" sz="2800" dirty="0" smtClean="0"/>
              <a:t>project (</a:t>
            </a:r>
            <a:r>
              <a:rPr lang="en-GB" sz="2800" u="sng" dirty="0" smtClean="0">
                <a:hlinkClick r:id="rId2"/>
              </a:rPr>
              <a:t>http</a:t>
            </a:r>
            <a:r>
              <a:rPr lang="en-GB" sz="2800" u="sng" dirty="0">
                <a:hlinkClick r:id="rId2"/>
              </a:rPr>
              <a:t>://</a:t>
            </a:r>
            <a:r>
              <a:rPr lang="en-GB" sz="2800" u="sng" dirty="0" smtClean="0">
                <a:hlinkClick r:id="rId2"/>
              </a:rPr>
              <a:t>h2fcsupergen.com/</a:t>
            </a:r>
            <a:r>
              <a:rPr lang="en-GB" sz="2800" dirty="0" smtClean="0"/>
              <a:t>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Fuel </a:t>
            </a:r>
            <a:r>
              <a:rPr lang="en-GB" sz="2800" dirty="0"/>
              <a:t>Cell and Hydrogen Joint Undertaking for funding through HyResponse project (</a:t>
            </a:r>
            <a:r>
              <a:rPr lang="en-GB" sz="2800" u="sng" dirty="0">
                <a:hlinkClick r:id="rId3"/>
              </a:rPr>
              <a:t>www.hyresponse.eu</a:t>
            </a:r>
            <a:r>
              <a:rPr lang="en-GB" sz="2800" dirty="0" smtClean="0"/>
              <a:t>).</a:t>
            </a:r>
            <a:endParaRPr lang="en-GB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authors are grateful </a:t>
            </a:r>
            <a:r>
              <a:rPr lang="en-GB" dirty="0" smtClean="0"/>
              <a:t>to: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7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44" y="2866926"/>
            <a:ext cx="9154344" cy="562074"/>
          </a:xfrm>
        </p:spPr>
        <p:txBody>
          <a:bodyPr/>
          <a:lstStyle/>
          <a:p>
            <a:pPr algn="ctr"/>
            <a:r>
              <a:rPr lang="en-GB" sz="4400" dirty="0" smtClean="0"/>
              <a:t>Thank you for your attention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272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2074"/>
          </a:xfrm>
        </p:spPr>
        <p:txBody>
          <a:bodyPr/>
          <a:lstStyle/>
          <a:p>
            <a:r>
              <a:rPr lang="en-GB" dirty="0"/>
              <a:t>Harm criteria for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4887" r="1305" b="4813"/>
          <a:stretch/>
        </p:blipFill>
        <p:spPr bwMode="auto">
          <a:xfrm>
            <a:off x="827584" y="1340768"/>
            <a:ext cx="7344816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06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56" y="5733256"/>
            <a:ext cx="913404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Harm criteria for people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Thresholds defined in the study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1628800"/>
                <a:ext cx="8676456" cy="2655716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“No harm”</a:t>
                </a:r>
                <a:r>
                  <a:rPr lang="en-GB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- temporal </a:t>
                </a:r>
                <a:r>
                  <a:rPr lang="en-GB" dirty="0"/>
                  <a:t>loss of </a:t>
                </a:r>
                <a:r>
                  <a:rPr lang="en-GB" dirty="0" smtClean="0"/>
                  <a:t>hearing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 smtClean="0"/>
                  <a:t>&gt;1.35 </a:t>
                </a:r>
                <a:r>
                  <a:rPr lang="en-GB" dirty="0" err="1"/>
                  <a:t>kPa</a:t>
                </a:r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 smtClean="0"/>
                  <a:t>&gt;1 </a:t>
                </a:r>
                <a:r>
                  <a:rPr lang="en-GB" dirty="0" err="1"/>
                  <a:t>Pa·s</a:t>
                </a:r>
                <a:r>
                  <a:rPr lang="en-GB" dirty="0" smtClean="0"/>
                  <a:t>)</a:t>
                </a:r>
                <a:r>
                  <a:rPr lang="en-GB" b="1" dirty="0" smtClean="0"/>
                  <a:t>*</a:t>
                </a:r>
                <a:r>
                  <a:rPr lang="en-GB" dirty="0" smtClean="0"/>
                  <a:t>;</a:t>
                </a:r>
              </a:p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 smtClean="0">
                    <a:solidFill>
                      <a:srgbClr val="BAA612"/>
                    </a:solidFill>
                  </a:rPr>
                  <a:t>“Injury” </a:t>
                </a:r>
                <a:r>
                  <a:rPr lang="en-GB" dirty="0" smtClean="0"/>
                  <a:t>– </a:t>
                </a:r>
                <a:r>
                  <a:rPr lang="en-US" dirty="0"/>
                  <a:t>1% eardrum rupture probability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=16.5 </a:t>
                </a:r>
                <a:r>
                  <a:rPr lang="en-US" dirty="0" err="1" smtClean="0"/>
                  <a:t>kPa</a:t>
                </a:r>
                <a:r>
                  <a:rPr lang="en-US" dirty="0" smtClean="0"/>
                  <a:t>)</a:t>
                </a:r>
                <a:r>
                  <a:rPr lang="en-US" b="1" dirty="0" smtClean="0"/>
                  <a:t>**</a:t>
                </a:r>
                <a:r>
                  <a:rPr lang="en-US" dirty="0" smtClean="0"/>
                  <a:t>;</a:t>
                </a:r>
                <a:endParaRPr lang="en-GB" dirty="0" smtClean="0"/>
              </a:p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 smtClean="0">
                    <a:solidFill>
                      <a:srgbClr val="C7114F"/>
                    </a:solidFill>
                  </a:rPr>
                  <a:t>“Fatality” </a:t>
                </a:r>
                <a:r>
                  <a:rPr lang="en-GB" dirty="0" smtClean="0"/>
                  <a:t>– </a:t>
                </a:r>
                <a:r>
                  <a:rPr lang="en-US" dirty="0"/>
                  <a:t>1% fatality probability </a:t>
                </a:r>
                <a:r>
                  <a:rPr lang="en-US" dirty="0" smtClean="0"/>
                  <a:t>- lung </a:t>
                </a:r>
                <a:r>
                  <a:rPr lang="en-US" dirty="0" err="1" smtClean="0"/>
                  <a:t>haemorrhage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=100 </a:t>
                </a:r>
                <a:r>
                  <a:rPr lang="en-US" dirty="0" err="1" smtClean="0"/>
                  <a:t>kPa</a:t>
                </a:r>
                <a:r>
                  <a:rPr lang="en-US" dirty="0" smtClean="0"/>
                  <a:t>)</a:t>
                </a:r>
                <a:r>
                  <a:rPr lang="en-US" b="1" dirty="0" smtClean="0"/>
                  <a:t>**</a:t>
                </a:r>
                <a:r>
                  <a:rPr lang="en-US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1628800"/>
                <a:ext cx="8676456" cy="2655716"/>
              </a:xfrm>
              <a:blipFill>
                <a:blip r:embed="rId3"/>
                <a:stretch>
                  <a:fillRect l="-984" t="-1606" b="-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228405"/>
              </p:ext>
            </p:extLst>
          </p:nvPr>
        </p:nvGraphicFramePr>
        <p:xfrm>
          <a:off x="160784" y="5095448"/>
          <a:ext cx="8812088" cy="1645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50776">
                  <a:extLst>
                    <a:ext uri="{9D8B030D-6E8A-4147-A177-3AD203B41FA5}">
                      <a16:colId xmlns:a16="http://schemas.microsoft.com/office/drawing/2014/main" val="1339477967"/>
                    </a:ext>
                  </a:extLst>
                </a:gridCol>
                <a:gridCol w="8361312">
                  <a:extLst>
                    <a:ext uri="{9D8B030D-6E8A-4147-A177-3AD203B41FA5}">
                      <a16:colId xmlns:a16="http://schemas.microsoft.com/office/drawing/2014/main" val="4138074146"/>
                    </a:ext>
                  </a:extLst>
                </a:gridCol>
              </a:tblGrid>
              <a:tr h="247612">
                <a:tc>
                  <a:txBody>
                    <a:bodyPr/>
                    <a:lstStyle/>
                    <a:p>
                      <a:r>
                        <a:rPr lang="en-GB" sz="2000" b="1" i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*</a:t>
                      </a:r>
                      <a:endParaRPr lang="en-GB" sz="2000" b="1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Baker, W. E., Cox, P. A., </a:t>
                      </a:r>
                      <a:r>
                        <a:rPr lang="en-GB" sz="1600" b="0" i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Westine</a:t>
                      </a:r>
                      <a:r>
                        <a:rPr lang="en-GB" sz="1600" b="0" i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P. S., </a:t>
                      </a:r>
                      <a:r>
                        <a:rPr lang="en-GB" sz="1600" b="0" i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Kulesz</a:t>
                      </a:r>
                      <a:r>
                        <a:rPr lang="en-GB" sz="1600" b="0" i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J. J., and </a:t>
                      </a:r>
                      <a:r>
                        <a:rPr lang="en-GB" sz="1600" b="0" i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Strehlow</a:t>
                      </a:r>
                      <a:r>
                        <a:rPr lang="en-GB" sz="1600" b="0" i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R. A., Explosion hazards and evaluation. Elsevier Scientific Publishing Company, 1983.</a:t>
                      </a:r>
                      <a:endParaRPr lang="en-GB" sz="1600" b="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66684"/>
                  </a:ext>
                </a:extLst>
              </a:tr>
              <a:tr h="334735">
                <a:tc>
                  <a:txBody>
                    <a:bodyPr/>
                    <a:lstStyle/>
                    <a:p>
                      <a:r>
                        <a:rPr lang="en-GB" sz="2000" b="1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**</a:t>
                      </a:r>
                      <a:endParaRPr lang="en-GB" sz="20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Fugelso, L. E., Weiner, L. M., and </a:t>
                      </a:r>
                      <a:r>
                        <a:rPr lang="en-GB" sz="1600" b="0" i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Schiffman</a:t>
                      </a:r>
                      <a:r>
                        <a:rPr lang="en-GB" sz="1600" b="0" i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T. H., “Explosion effects computation aids,” Gen. Am. Div., Gen. Am. Transportation Co., US, GARD </a:t>
                      </a:r>
                      <a:r>
                        <a:rPr lang="en-GB" sz="1600" b="0" i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</a:t>
                      </a:r>
                      <a:r>
                        <a:rPr lang="en-GB" sz="1600" b="0" i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1540, 1972.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HSE, “Methods of approximation and determination of human vulnerability for offshore major accident hazard assessment.” Supporting document to SPC (SPC/Tech/OSD/30, v. 3), 2010.</a:t>
                      </a:r>
                      <a:endParaRPr lang="en-GB" sz="1600" b="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14253"/>
                  </a:ext>
                </a:extLst>
              </a:tr>
            </a:tbl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124994" y="4725144"/>
            <a:ext cx="3168352" cy="639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References:</a:t>
            </a:r>
            <a:endParaRPr lang="en-GB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56" y="5733256"/>
            <a:ext cx="913404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3165" r="2377" b="8771"/>
          <a:stretch/>
        </p:blipFill>
        <p:spPr bwMode="auto">
          <a:xfrm>
            <a:off x="899592" y="1268760"/>
            <a:ext cx="7344816" cy="4380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6"/>
          <p:cNvSpPr>
            <a:spLocks noGrp="1"/>
          </p:cNvSpPr>
          <p:nvPr>
            <p:ph sz="half" idx="2"/>
          </p:nvPr>
        </p:nvSpPr>
        <p:spPr>
          <a:xfrm>
            <a:off x="251520" y="5877272"/>
            <a:ext cx="8568952" cy="842725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Note: * – “No damage” does not </a:t>
            </a:r>
            <a:r>
              <a:rPr lang="en-GB" dirty="0" smtClean="0"/>
              <a:t>fully exclude </a:t>
            </a:r>
            <a:r>
              <a:rPr lang="en-GB" dirty="0"/>
              <a:t>the damage of building </a:t>
            </a:r>
            <a:r>
              <a:rPr lang="en-GB" dirty="0" smtClean="0"/>
              <a:t>parts. Slight </a:t>
            </a:r>
            <a:r>
              <a:rPr lang="en-GB" dirty="0"/>
              <a:t>damage may occur, e.g. glass or window frames </a:t>
            </a:r>
            <a:r>
              <a:rPr lang="en-GB" dirty="0" smtClean="0"/>
              <a:t>breakage. 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/>
          <a:lstStyle/>
          <a:p>
            <a:r>
              <a:rPr lang="en-GB" dirty="0" smtClean="0"/>
              <a:t>Damage criteria for structures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0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56" y="5733256"/>
            <a:ext cx="913404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Damage criteria for 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Thresholds defined in the study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1729408"/>
                <a:ext cx="8676456" cy="220364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“Minor damage”</a:t>
                </a:r>
                <a:r>
                  <a:rPr lang="en-GB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- </a:t>
                </a:r>
                <a:r>
                  <a:rPr lang="en-US" dirty="0" smtClean="0"/>
                  <a:t>house </a:t>
                </a:r>
                <a:r>
                  <a:rPr lang="en-US" dirty="0"/>
                  <a:t>structures </a:t>
                </a:r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 smtClean="0"/>
                  <a:t>=4.8 </a:t>
                </a:r>
                <a:r>
                  <a:rPr lang="en-GB" dirty="0" err="1" smtClean="0"/>
                  <a:t>kPa</a:t>
                </a:r>
                <a:r>
                  <a:rPr lang="en-GB" dirty="0" smtClean="0"/>
                  <a:t>)</a:t>
                </a:r>
                <a:r>
                  <a:rPr lang="en-GB" b="1" dirty="0" smtClean="0"/>
                  <a:t>*</a:t>
                </a:r>
                <a:r>
                  <a:rPr lang="en-GB" dirty="0" smtClean="0"/>
                  <a:t>;</a:t>
                </a:r>
              </a:p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 smtClean="0">
                    <a:solidFill>
                      <a:srgbClr val="BAA612"/>
                    </a:solidFill>
                  </a:rPr>
                  <a:t>“Partial demolition” </a:t>
                </a:r>
                <a:r>
                  <a:rPr lang="en-GB" dirty="0"/>
                  <a:t>-</a:t>
                </a:r>
                <a:r>
                  <a:rPr lang="en-GB" dirty="0" smtClean="0"/>
                  <a:t> </a:t>
                </a:r>
                <a:r>
                  <a:rPr lang="en-US" dirty="0" smtClean="0"/>
                  <a:t>house non-habitable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=6.9 </a:t>
                </a:r>
                <a:r>
                  <a:rPr lang="en-US" dirty="0" err="1" smtClean="0"/>
                  <a:t>kPa</a:t>
                </a:r>
                <a:r>
                  <a:rPr lang="en-US" dirty="0" smtClean="0"/>
                  <a:t>)</a:t>
                </a:r>
                <a:r>
                  <a:rPr lang="en-US" b="1" dirty="0" smtClean="0"/>
                  <a:t>**</a:t>
                </a:r>
                <a:r>
                  <a:rPr lang="en-US" dirty="0" smtClean="0"/>
                  <a:t>;</a:t>
                </a:r>
                <a:endParaRPr lang="en-GB" dirty="0" smtClean="0"/>
              </a:p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 smtClean="0">
                    <a:solidFill>
                      <a:srgbClr val="C7114F"/>
                    </a:solidFill>
                  </a:rPr>
                  <a:t>“Total destruction” </a:t>
                </a:r>
                <a:r>
                  <a:rPr lang="en-GB" dirty="0"/>
                  <a:t>-</a:t>
                </a:r>
                <a:r>
                  <a:rPr lang="en-GB" dirty="0" smtClean="0"/>
                  <a:t> </a:t>
                </a:r>
                <a:r>
                  <a:rPr lang="en-US" dirty="0"/>
                  <a:t>a</a:t>
                </a:r>
                <a:r>
                  <a:rPr lang="en-US" dirty="0" smtClean="0"/>
                  <a:t>lmost </a:t>
                </a:r>
                <a:r>
                  <a:rPr lang="en-US" dirty="0"/>
                  <a:t>total destruction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=34.5kPa)</a:t>
                </a:r>
                <a:r>
                  <a:rPr lang="en-US" b="1" dirty="0" smtClean="0"/>
                  <a:t>**</a:t>
                </a:r>
                <a:r>
                  <a:rPr lang="en-US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1729408"/>
                <a:ext cx="8676456" cy="2203648"/>
              </a:xfrm>
              <a:blipFill>
                <a:blip r:embed="rId3"/>
                <a:stretch>
                  <a:fillRect l="-984" t="-1939" r="-351" b="-4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72576"/>
              </p:ext>
            </p:extLst>
          </p:nvPr>
        </p:nvGraphicFramePr>
        <p:xfrm>
          <a:off x="124994" y="4653136"/>
          <a:ext cx="8695478" cy="1950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695478">
                  <a:extLst>
                    <a:ext uri="{9D8B030D-6E8A-4147-A177-3AD203B41FA5}">
                      <a16:colId xmlns:a16="http://schemas.microsoft.com/office/drawing/2014/main" val="4138074146"/>
                    </a:ext>
                  </a:extLst>
                </a:gridCol>
              </a:tblGrid>
              <a:tr h="247612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Mannan, S., Lees’ Loss Prevention in the Process Industries, 3rd ed., vol. 1. Elsevier Butterworth-Heinemann, 2005.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Clancey, V. J., “Diagnostic features of explosion damage,” presented at the Sixth Int. </a:t>
                      </a:r>
                      <a:r>
                        <a:rPr lang="en-GB" sz="1600" b="0" i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Mtg</a:t>
                      </a:r>
                      <a:r>
                        <a:rPr lang="en-GB" sz="1600" b="0" i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Forensic Sciences, Edinburgh, UK, 1972.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HSE, “The Peterborough Explosion. A report of the investigation by the Health and Safety Executive into the explosion of a vehicle carrying explosives at </a:t>
                      </a:r>
                      <a:r>
                        <a:rPr lang="en-GB" sz="1600" b="0" i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Fengate</a:t>
                      </a:r>
                      <a:r>
                        <a:rPr lang="en-GB" sz="1600" b="0" i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Industrial Estate, Peterborough on 22 March 1989.,” 1990.</a:t>
                      </a:r>
                      <a:endParaRPr lang="en-GB" sz="1600" b="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66684"/>
                  </a:ext>
                </a:extLst>
              </a:tr>
            </a:tbl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124994" y="4221088"/>
            <a:ext cx="3168352" cy="639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References:</a:t>
            </a:r>
            <a:endParaRPr lang="en-GB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852936"/>
            <a:ext cx="7772400" cy="1362075"/>
          </a:xfrm>
        </p:spPr>
        <p:txBody>
          <a:bodyPr/>
          <a:lstStyle/>
          <a:p>
            <a:pPr algn="ctr"/>
            <a:r>
              <a:rPr lang="en-GB" dirty="0" smtClean="0"/>
              <a:t>Rupture of a stand-alone tank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3528" y="5335713"/>
            <a:ext cx="8712968" cy="14056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Blast wave nomograms were built based on the model:</a:t>
            </a:r>
          </a:p>
          <a:p>
            <a:pPr>
              <a:spcBef>
                <a:spcPts val="0"/>
              </a:spcBef>
            </a:pPr>
            <a:r>
              <a:rPr lang="en-GB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Molkov, V. and Kashkarov, S., “Blast wave from a high-pressure gas tank rupture in a fire: stand-alone and under-vehicle hydrogen tanks,” International Journal of Hydrogen Energy, vol. 40, no. 36, 2015, pp. </a:t>
            </a:r>
            <a:r>
              <a:rPr lang="en-GB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12581–12603.</a:t>
            </a:r>
            <a:endParaRPr lang="en-GB" sz="1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Rupture of stand-alone tank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 t="395" b="518"/>
          <a:stretch/>
        </p:blipFill>
        <p:spPr bwMode="auto">
          <a:xfrm>
            <a:off x="3924448" y="777404"/>
            <a:ext cx="4680000" cy="601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8208912" cy="460648"/>
          </a:xfrm>
        </p:spPr>
        <p:txBody>
          <a:bodyPr/>
          <a:lstStyle/>
          <a:p>
            <a:r>
              <a:rPr lang="en-GB" dirty="0" smtClean="0"/>
              <a:t>Overpressure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88024" y="2672157"/>
            <a:ext cx="24482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36296" y="2684858"/>
            <a:ext cx="0" cy="21843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724128" y="4850110"/>
            <a:ext cx="1512168" cy="6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24128" y="4231179"/>
            <a:ext cx="2160240" cy="0"/>
          </a:xfrm>
          <a:prstGeom prst="straightConnector1">
            <a:avLst/>
          </a:prstGeom>
          <a:ln w="381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855394" y="3069440"/>
            <a:ext cx="19448" cy="1154498"/>
          </a:xfrm>
          <a:prstGeom prst="straightConnector1">
            <a:avLst/>
          </a:prstGeom>
          <a:ln w="381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282555" y="3069109"/>
            <a:ext cx="2572839" cy="331"/>
          </a:xfrm>
          <a:prstGeom prst="straightConnector1">
            <a:avLst/>
          </a:prstGeom>
          <a:ln w="381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003780" y="3078074"/>
            <a:ext cx="456651" cy="2069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482518" y="2568702"/>
            <a:ext cx="456651" cy="206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 rot="18044015">
            <a:off x="4644008" y="921337"/>
            <a:ext cx="456651" cy="206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 rot="18044015">
            <a:off x="5110108" y="906097"/>
            <a:ext cx="456651" cy="2069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4814312" y="1258681"/>
            <a:ext cx="0" cy="266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82555" y="1258681"/>
            <a:ext cx="0" cy="266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003779" y="3308373"/>
            <a:ext cx="456651" cy="206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ontent Placeholder 2"/>
          <p:cNvSpPr>
            <a:spLocks noGrp="1"/>
          </p:cNvSpPr>
          <p:nvPr>
            <p:ph sz="half" idx="1"/>
          </p:nvPr>
        </p:nvSpPr>
        <p:spPr>
          <a:xfrm>
            <a:off x="492079" y="1585711"/>
            <a:ext cx="3198352" cy="133923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400" dirty="0" smtClean="0"/>
              <a:t>Nomograms</a:t>
            </a:r>
          </a:p>
          <a:p>
            <a:pPr>
              <a:spcBef>
                <a:spcPts val="0"/>
              </a:spcBef>
            </a:pPr>
            <a:r>
              <a:rPr lang="en-GB" sz="2400" dirty="0" smtClean="0"/>
              <a:t>for hydrogen safety engineers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127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Rupture of stand-alone tank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" t="430" b="5794"/>
          <a:stretch/>
        </p:blipFill>
        <p:spPr bwMode="auto">
          <a:xfrm>
            <a:off x="3923928" y="764704"/>
            <a:ext cx="4680520" cy="601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Impulse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60032" y="2227724"/>
            <a:ext cx="1656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98852" y="2227724"/>
            <a:ext cx="0" cy="342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852412" y="5618514"/>
            <a:ext cx="1656000" cy="6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42884" y="4838680"/>
            <a:ext cx="1908000" cy="0"/>
          </a:xfrm>
          <a:prstGeom prst="straightConnector1">
            <a:avLst/>
          </a:prstGeom>
          <a:ln w="381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216196" y="2673553"/>
            <a:ext cx="19448" cy="2160000"/>
          </a:xfrm>
          <a:prstGeom prst="straightConnector1">
            <a:avLst/>
          </a:prstGeom>
          <a:ln w="381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304784" y="2707940"/>
            <a:ext cx="1908000" cy="331"/>
          </a:xfrm>
          <a:prstGeom prst="straightConnector1">
            <a:avLst/>
          </a:prstGeom>
          <a:ln w="381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92079" y="1585711"/>
            <a:ext cx="3198352" cy="133923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400" dirty="0" smtClean="0"/>
              <a:t>Nomograms</a:t>
            </a:r>
          </a:p>
          <a:p>
            <a:pPr>
              <a:spcBef>
                <a:spcPts val="0"/>
              </a:spcBef>
            </a:pPr>
            <a:r>
              <a:rPr lang="en-GB" sz="2400" dirty="0" smtClean="0"/>
              <a:t>for hydrogen safety engineers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64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9901</TotalTime>
  <Words>1149</Words>
  <Application>Microsoft Office PowerPoint</Application>
  <PresentationFormat>On-screen Show (4:3)</PresentationFormat>
  <Paragraphs>108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Wingdings</vt:lpstr>
      <vt:lpstr>Office Theme</vt:lpstr>
      <vt:lpstr>Hazard distance nomograms for a blast wave from a compressed hydrogen tank rupture in a fire</vt:lpstr>
      <vt:lpstr>Persistent issue: explosions continue</vt:lpstr>
      <vt:lpstr>Harm criteria for people</vt:lpstr>
      <vt:lpstr>Harm criteria for people</vt:lpstr>
      <vt:lpstr>Damage criteria for structures</vt:lpstr>
      <vt:lpstr>Damage criteria for structures</vt:lpstr>
      <vt:lpstr>Rupture of a stand-alone tank</vt:lpstr>
      <vt:lpstr>Rupture of stand-alone tank</vt:lpstr>
      <vt:lpstr>Rupture of stand-alone tank</vt:lpstr>
      <vt:lpstr>Rupture of stand-alone tank</vt:lpstr>
      <vt:lpstr>Rupture of stand-alone tank</vt:lpstr>
      <vt:lpstr>Rupture of an onboard tank</vt:lpstr>
      <vt:lpstr>Rupture of onboard tank</vt:lpstr>
      <vt:lpstr>Rupture of onboard tank</vt:lpstr>
      <vt:lpstr>Rupture of onboard tank</vt:lpstr>
      <vt:lpstr>Rupture of onboard tank</vt:lpstr>
      <vt:lpstr>Harm criteria in different countries</vt:lpstr>
      <vt:lpstr>Damage criteria in different countries</vt:lpstr>
      <vt:lpstr>Concluding remarks</vt:lpstr>
      <vt:lpstr>Acknowledgements</vt:lpstr>
      <vt:lpstr>Thank you for your attention</vt:lpstr>
    </vt:vector>
  </TitlesOfParts>
  <Company>AV Browne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Dunne</dc:creator>
  <cp:lastModifiedBy>Kashkarov, Sergii</cp:lastModifiedBy>
  <cp:revision>144</cp:revision>
  <dcterms:created xsi:type="dcterms:W3CDTF">2014-09-11T16:30:39Z</dcterms:created>
  <dcterms:modified xsi:type="dcterms:W3CDTF">2017-09-12T15:57:59Z</dcterms:modified>
</cp:coreProperties>
</file>