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3"/>
  </p:notesMasterIdLst>
  <p:handoutMasterIdLst>
    <p:handoutMasterId r:id="rId24"/>
  </p:handoutMasterIdLst>
  <p:sldIdLst>
    <p:sldId id="286" r:id="rId2"/>
    <p:sldId id="300" r:id="rId3"/>
    <p:sldId id="307" r:id="rId4"/>
    <p:sldId id="301" r:id="rId5"/>
    <p:sldId id="302" r:id="rId6"/>
    <p:sldId id="303" r:id="rId7"/>
    <p:sldId id="304" r:id="rId8"/>
    <p:sldId id="305" r:id="rId9"/>
    <p:sldId id="308" r:id="rId10"/>
    <p:sldId id="306" r:id="rId11"/>
    <p:sldId id="309" r:id="rId12"/>
    <p:sldId id="310" r:id="rId13"/>
    <p:sldId id="312" r:id="rId14"/>
    <p:sldId id="313" r:id="rId15"/>
    <p:sldId id="314" r:id="rId16"/>
    <p:sldId id="315" r:id="rId17"/>
    <p:sldId id="316" r:id="rId18"/>
    <p:sldId id="318" r:id="rId19"/>
    <p:sldId id="319" r:id="rId20"/>
    <p:sldId id="320" r:id="rId21"/>
    <p:sldId id="270" r:id="rId22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66FF"/>
    <a:srgbClr val="33CC33"/>
    <a:srgbClr val="00FF00"/>
    <a:srgbClr val="000066"/>
    <a:srgbClr val="CC6600"/>
    <a:srgbClr val="993300"/>
    <a:srgbClr val="0033CC"/>
    <a:srgbClr val="FFCC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3" autoAdjust="0"/>
    <p:restoredTop sz="89944" autoAdjust="0"/>
  </p:normalViewPr>
  <p:slideViewPr>
    <p:cSldViewPr>
      <p:cViewPr varScale="1">
        <p:scale>
          <a:sx n="80" d="100"/>
          <a:sy n="80" d="100"/>
        </p:scale>
        <p:origin x="-153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79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5E879B-71A0-457B-AB8C-501C4A2DF218}" type="datetimeFigureOut">
              <a:rPr lang="el-GR" altLang="en-US"/>
              <a:pPr/>
              <a:t>13/9/2017</a:t>
            </a:fld>
            <a:endParaRPr lang="el-G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44F5D1-64AC-41A9-809C-A283E1439019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340737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l-GR" altLang="el-G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l-GR" altLang="el-G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noProof="0" smtClean="0"/>
              <a:t>Click to edit Master text styles</a:t>
            </a:r>
          </a:p>
          <a:p>
            <a:pPr lvl="1"/>
            <a:r>
              <a:rPr lang="el-GR" altLang="el-GR" noProof="0" smtClean="0"/>
              <a:t>Second level</a:t>
            </a:r>
          </a:p>
          <a:p>
            <a:pPr lvl="2"/>
            <a:r>
              <a:rPr lang="el-GR" altLang="el-GR" noProof="0" smtClean="0"/>
              <a:t>Third level</a:t>
            </a:r>
          </a:p>
          <a:p>
            <a:pPr lvl="3"/>
            <a:r>
              <a:rPr lang="el-GR" altLang="el-GR" noProof="0" smtClean="0"/>
              <a:t>Fourth level</a:t>
            </a:r>
          </a:p>
          <a:p>
            <a:pPr lvl="4"/>
            <a:r>
              <a:rPr lang="el-GR" altLang="el-GR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l-GR" altLang="el-G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670972EF-9B38-4F0F-B313-D6830B6D6565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18654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aim of the benchmarking is..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972EF-9B38-4F0F-B313-D6830B6D6565}" type="slidenum">
              <a:rPr lang="el-GR" altLang="el-GR" smtClean="0"/>
              <a:pPr/>
              <a:t>3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07456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l-GR" sz="2000" dirty="0" smtClean="0"/>
              <a:t>Covers</a:t>
            </a:r>
            <a:r>
              <a:rPr lang="en-US" altLang="el-GR" sz="2000" baseline="0" dirty="0" smtClean="0"/>
              <a:t> </a:t>
            </a:r>
            <a:r>
              <a:rPr lang="en-US" altLang="el-GR" b="0" dirty="0" smtClean="0"/>
              <a:t>all related phenomena: release</a:t>
            </a:r>
            <a:r>
              <a:rPr lang="en-US" altLang="el-GR" dirty="0" smtClean="0"/>
              <a:t>, dispersion, ignition, fire, deflagration, detonation</a:t>
            </a:r>
          </a:p>
          <a:p>
            <a:r>
              <a:rPr lang="en-US" altLang="el-GR" b="0" dirty="0" smtClean="0"/>
              <a:t>All general aspects of CFD simulations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972EF-9B38-4F0F-B313-D6830B6D6565}" type="slidenum">
              <a:rPr lang="el-GR" altLang="el-GR" smtClean="0"/>
              <a:pPr/>
              <a:t>6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24930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A grid independence study is very important because results with coarse grids can be misleading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972EF-9B38-4F0F-B313-D6830B6D6565}" type="slidenum">
              <a:rPr lang="el-GR" altLang="el-GR" smtClean="0"/>
              <a:pPr/>
              <a:t>7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79346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A grid independence study is very important because results with coarse grids can be misleading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972EF-9B38-4F0F-B313-D6830B6D6565}" type="slidenum">
              <a:rPr lang="el-GR" altLang="el-GR" smtClean="0"/>
              <a:pPr/>
              <a:t>8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79346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1EFE5F-2A76-4F7A-9965-A2DA6B370A64}" type="slidenum">
              <a:rPr lang="el-GR" altLang="el-GR"/>
              <a:pPr eaLnBrk="1" hangingPunct="1">
                <a:spcBef>
                  <a:spcPct val="0"/>
                </a:spcBef>
              </a:pPr>
              <a:t>21</a:t>
            </a:fld>
            <a:endParaRPr lang="el-GR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44525" y="289560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FFC000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13" descr="demokritos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66800" cy="93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460500"/>
            <a:ext cx="7772400" cy="12827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l-GR" altLang="el-GR" noProof="0" dirty="0" err="1" smtClean="0"/>
              <a:t>Click</a:t>
            </a:r>
            <a:r>
              <a:rPr lang="el-GR" altLang="el-GR" noProof="0" dirty="0" smtClean="0"/>
              <a:t> </a:t>
            </a:r>
            <a:r>
              <a:rPr lang="el-GR" altLang="el-GR" noProof="0" dirty="0" err="1" smtClean="0"/>
              <a:t>to</a:t>
            </a:r>
            <a:r>
              <a:rPr lang="el-GR" altLang="el-GR" noProof="0" dirty="0" smtClean="0"/>
              <a:t> </a:t>
            </a:r>
            <a:r>
              <a:rPr lang="el-GR" altLang="el-GR" noProof="0" dirty="0" err="1" smtClean="0"/>
              <a:t>edit</a:t>
            </a:r>
            <a:r>
              <a:rPr lang="el-GR" altLang="el-GR" noProof="0" dirty="0" smtClean="0"/>
              <a:t> </a:t>
            </a:r>
            <a:r>
              <a:rPr lang="el-GR" altLang="el-GR" noProof="0" dirty="0" err="1" smtClean="0"/>
              <a:t>Master</a:t>
            </a:r>
            <a:r>
              <a:rPr lang="el-GR" altLang="el-GR" noProof="0" dirty="0" smtClean="0"/>
              <a:t> </a:t>
            </a:r>
            <a:r>
              <a:rPr lang="el-GR" altLang="el-GR" noProof="0" dirty="0" err="1" smtClean="0"/>
              <a:t>title</a:t>
            </a:r>
            <a:r>
              <a:rPr lang="el-GR" altLang="el-GR" noProof="0" dirty="0" smtClean="0"/>
              <a:t> </a:t>
            </a:r>
            <a:r>
              <a:rPr lang="el-GR" altLang="el-GR" noProof="0" dirty="0" err="1" smtClean="0"/>
              <a:t>style</a:t>
            </a:r>
            <a:endParaRPr lang="el-GR" altLang="el-GR" noProof="0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1146" y="41148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l-GR" altLang="el-GR" noProof="0" dirty="0" err="1" smtClean="0"/>
              <a:t>Click</a:t>
            </a:r>
            <a:r>
              <a:rPr lang="el-GR" altLang="el-GR" noProof="0" dirty="0" smtClean="0"/>
              <a:t> </a:t>
            </a:r>
            <a:r>
              <a:rPr lang="el-GR" altLang="el-GR" noProof="0" dirty="0" err="1" smtClean="0"/>
              <a:t>to</a:t>
            </a:r>
            <a:r>
              <a:rPr lang="el-GR" altLang="el-GR" noProof="0" dirty="0" smtClean="0"/>
              <a:t> </a:t>
            </a:r>
            <a:r>
              <a:rPr lang="el-GR" altLang="el-GR" noProof="0" dirty="0" err="1" smtClean="0"/>
              <a:t>edit</a:t>
            </a:r>
            <a:r>
              <a:rPr lang="el-GR" altLang="el-GR" noProof="0" dirty="0" smtClean="0"/>
              <a:t> </a:t>
            </a:r>
            <a:r>
              <a:rPr lang="el-GR" altLang="el-GR" noProof="0" dirty="0" err="1" smtClean="0"/>
              <a:t>Master</a:t>
            </a:r>
            <a:r>
              <a:rPr lang="el-GR" altLang="el-GR" noProof="0" dirty="0" smtClean="0"/>
              <a:t> </a:t>
            </a:r>
            <a:r>
              <a:rPr lang="el-GR" altLang="el-GR" noProof="0" dirty="0" err="1" smtClean="0"/>
              <a:t>subtitle</a:t>
            </a:r>
            <a:r>
              <a:rPr lang="el-GR" altLang="el-GR" noProof="0" dirty="0" smtClean="0"/>
              <a:t> </a:t>
            </a:r>
            <a:r>
              <a:rPr lang="el-GR" altLang="el-GR" noProof="0" dirty="0" err="1" smtClean="0"/>
              <a:t>style</a:t>
            </a:r>
            <a:endParaRPr lang="el-GR" altLang="el-GR" noProof="0" dirty="0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l-GR" alt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324600"/>
            <a:ext cx="9144000" cy="381000"/>
          </a:xfrm>
          <a:solidFill>
            <a:srgbClr val="0033CC"/>
          </a:solidFill>
        </p:spPr>
        <p:txBody>
          <a:bodyPr anchor="ctr"/>
          <a:lstStyle>
            <a:lvl1pPr>
              <a:defRPr sz="1000" b="1">
                <a:solidFill>
                  <a:srgbClr val="FFC000"/>
                </a:solidFill>
              </a:defRPr>
            </a:lvl1pPr>
          </a:lstStyle>
          <a:p>
            <a:r>
              <a:rPr lang="el-GR" altLang="el-GR"/>
              <a:t>ICHS01</a:t>
            </a:r>
            <a:r>
              <a:rPr lang="en-US" altLang="el-GR"/>
              <a:t>7</a:t>
            </a:r>
            <a:r>
              <a:rPr lang="el-GR" altLang="el-GR"/>
              <a:t> International Conference on Hydrogen Safety </a:t>
            </a:r>
            <a:r>
              <a:rPr lang="en-US" altLang="el-GR"/>
              <a:t>11-13</a:t>
            </a:r>
            <a:r>
              <a:rPr lang="el-GR" altLang="el-GR"/>
              <a:t>, 201</a:t>
            </a:r>
            <a:r>
              <a:rPr lang="en-US" altLang="el-GR"/>
              <a:t>7</a:t>
            </a:r>
            <a:r>
              <a:rPr lang="el-GR" altLang="el-GR"/>
              <a:t> </a:t>
            </a:r>
            <a:r>
              <a:rPr lang="en-US" altLang="el-GR"/>
              <a:t>Hamburg,</a:t>
            </a:r>
            <a:r>
              <a:rPr lang="el-GR" altLang="el-GR"/>
              <a:t> </a:t>
            </a:r>
            <a:r>
              <a:rPr lang="en-US" altLang="el-GR"/>
              <a:t>Germany</a:t>
            </a:r>
            <a:endParaRPr lang="el-GR" alt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61142D5C-2529-4B8B-BAA6-3D52E05FFDA8}" type="slidenum">
              <a:rPr lang="el-GR" altLang="el-GR"/>
              <a:pPr/>
              <a:t>‹#›</a:t>
            </a:fld>
            <a:endParaRPr lang="el-GR" altLang="el-GR"/>
          </a:p>
        </p:txBody>
      </p:sp>
      <p:pic>
        <p:nvPicPr>
          <p:cNvPr id="10" name="Picture 5" descr="G:\My_staff\Sinedria\15. ICHS2017\ichs2017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512" y="820"/>
            <a:ext cx="1113695" cy="90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456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l-GR"/>
              <a:t>21 Oct. 2015</a:t>
            </a:r>
            <a:endParaRPr lang="el-GR" altLang="el-G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3CB48-82A0-42DE-A974-D12087805A74}" type="slidenum">
              <a:rPr lang="el-GR" altLang="el-GR"/>
              <a:pPr/>
              <a:t>‹#›</a:t>
            </a:fld>
            <a:r>
              <a:rPr lang="en-US" altLang="el-GR"/>
              <a:t>/18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9771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152400"/>
            <a:ext cx="2001837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152400"/>
            <a:ext cx="58547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l-GR"/>
              <a:t>21 Oct. 2015</a:t>
            </a:r>
            <a:endParaRPr lang="el-GR" altLang="el-G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AC746-6990-4EBA-9DF7-D19F30FAA227}" type="slidenum">
              <a:rPr lang="el-GR" altLang="el-GR"/>
              <a:pPr/>
              <a:t>‹#›</a:t>
            </a:fld>
            <a:r>
              <a:rPr lang="en-US" altLang="el-GR"/>
              <a:t>/18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64084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152400"/>
            <a:ext cx="8001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371600"/>
            <a:ext cx="39243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39243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l-GR"/>
              <a:t>21 Oct. 2015</a:t>
            </a:r>
            <a:endParaRPr lang="el-GR" altLang="el-G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EE482-02C9-4D1C-A516-3FC035B7C099}" type="slidenum">
              <a:rPr lang="el-GR" altLang="el-GR"/>
              <a:pPr/>
              <a:t>‹#›</a:t>
            </a:fld>
            <a:r>
              <a:rPr lang="en-US" altLang="el-GR"/>
              <a:t>/18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3809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152400"/>
            <a:ext cx="8001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371600"/>
            <a:ext cx="8001000" cy="46482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l-GR"/>
              <a:t>21 Oct. 2015</a:t>
            </a:r>
            <a:endParaRPr lang="el-GR" altLang="el-G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4B186-C1D4-4DA0-B389-FDD6B769B9A8}" type="slidenum">
              <a:rPr lang="el-GR" altLang="el-GR"/>
              <a:pPr/>
              <a:t>‹#›</a:t>
            </a:fld>
            <a:r>
              <a:rPr lang="en-US" altLang="el-GR"/>
              <a:t>/18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99918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152400"/>
            <a:ext cx="8001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371600"/>
            <a:ext cx="39243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371600"/>
            <a:ext cx="39243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771900"/>
            <a:ext cx="39243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l-GR"/>
              <a:t>21 Oct. 2015</a:t>
            </a:r>
            <a:endParaRPr lang="el-GR" alt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4158F-5C5E-4443-A734-B6ECCB6F8157}" type="slidenum">
              <a:rPr lang="el-GR" altLang="el-GR"/>
              <a:pPr/>
              <a:t>‹#›</a:t>
            </a:fld>
            <a:r>
              <a:rPr lang="en-US" altLang="el-GR"/>
              <a:t>/18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4677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76200"/>
            <a:ext cx="7883525" cy="45720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686800" cy="5257800"/>
          </a:xfrm>
        </p:spPr>
        <p:txBody>
          <a:bodyPr/>
          <a:lstStyle>
            <a:lvl1pPr marL="398463" indent="-398463">
              <a:lnSpc>
                <a:spcPct val="110000"/>
              </a:lnSpc>
              <a:buSzPct val="120000"/>
              <a:buFont typeface="Wingdings" panose="05000000000000000000" pitchFamily="2" charset="2"/>
              <a:buChar char="§"/>
              <a:defRPr sz="2200"/>
            </a:lvl1pPr>
            <a:lvl2pPr marL="798513" indent="-327025">
              <a:lnSpc>
                <a:spcPct val="110000"/>
              </a:lnSpc>
              <a:buSzPct val="120000"/>
              <a:buFont typeface="Arial" panose="020B0604020202020204" pitchFamily="34" charset="0"/>
              <a:buChar char="•"/>
              <a:defRPr sz="2000"/>
            </a:lvl2pPr>
            <a:lvl3pPr marL="1196975" indent="-287338">
              <a:lnSpc>
                <a:spcPct val="110000"/>
              </a:lnSpc>
              <a:buSzPct val="120000"/>
              <a:buFont typeface="Wingdings" panose="05000000000000000000" pitchFamily="2" charset="2"/>
              <a:buChar char="Ø"/>
              <a:defRPr sz="1800"/>
            </a:lvl3pPr>
            <a:lvl4pPr marL="1604963" indent="-298450">
              <a:lnSpc>
                <a:spcPct val="110000"/>
              </a:lnSpc>
              <a:buSzPct val="120000"/>
              <a:buFont typeface="Wingdings" panose="05000000000000000000" pitchFamily="2" charset="2"/>
              <a:buChar char="§"/>
              <a:defRPr sz="1600"/>
            </a:lvl4pPr>
            <a:lvl5pPr marL="2093913" indent="-398463">
              <a:lnSpc>
                <a:spcPct val="110000"/>
              </a:lnSpc>
              <a:buSzPct val="120000"/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16931"/>
            <a:ext cx="1295400" cy="22860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l-GR"/>
              <a:t>13 Sep. 2017</a:t>
            </a:r>
            <a:endParaRPr lang="el-GR" altLang="el-G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29600" y="6625244"/>
            <a:ext cx="914400" cy="228600"/>
          </a:xfrm>
          <a:ln/>
        </p:spPr>
        <p:txBody>
          <a:bodyPr/>
          <a:lstStyle>
            <a:lvl1pPr>
              <a:defRPr/>
            </a:lvl1pPr>
          </a:lstStyle>
          <a:p>
            <a:fld id="{9B027165-23CA-4072-B9CA-3B1B98849CB1}" type="slidenum">
              <a:rPr lang="el-GR" altLang="el-GR" smtClean="0"/>
              <a:pPr/>
              <a:t>‹#›</a:t>
            </a:fld>
            <a:r>
              <a:rPr lang="en-US" altLang="el-GR" dirty="0" smtClean="0"/>
              <a:t>/20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533800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l-GR"/>
              <a:t>13 Sep. 2017</a:t>
            </a:r>
            <a:endParaRPr lang="el-GR" altLang="el-G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09728-6099-40E7-9AB3-328A319FD10D}" type="slidenum">
              <a:rPr lang="el-GR" altLang="el-GR"/>
              <a:pPr/>
              <a:t>‹#›</a:t>
            </a:fld>
            <a:r>
              <a:rPr lang="en-US" altLang="el-GR"/>
              <a:t>/18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0844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371600"/>
            <a:ext cx="39243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39243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l-GR"/>
              <a:t>21 Oct. 2015</a:t>
            </a:r>
            <a:endParaRPr lang="el-GR" altLang="el-G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FAD65-861B-4354-9120-9F6D9B463FB3}" type="slidenum">
              <a:rPr lang="el-GR" altLang="el-GR"/>
              <a:pPr/>
              <a:t>‹#›</a:t>
            </a:fld>
            <a:r>
              <a:rPr lang="en-US" altLang="el-GR"/>
              <a:t>/18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7180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l-GR"/>
              <a:t>21 Oct. 2015</a:t>
            </a:r>
            <a:endParaRPr lang="el-GR" altLang="el-G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05722-D6EC-46FB-97E2-650EBC6BB40A}" type="slidenum">
              <a:rPr lang="el-GR" altLang="el-GR"/>
              <a:pPr/>
              <a:t>‹#›</a:t>
            </a:fld>
            <a:r>
              <a:rPr lang="en-US" altLang="el-GR"/>
              <a:t>/18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499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l-GR"/>
              <a:t>21 Oct. 2015</a:t>
            </a:r>
            <a:endParaRPr lang="el-GR" altLang="el-G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C6997-A2BB-4DAE-8916-AA5D7112F797}" type="slidenum">
              <a:rPr lang="el-GR" altLang="el-GR"/>
              <a:pPr/>
              <a:t>‹#›</a:t>
            </a:fld>
            <a:r>
              <a:rPr lang="en-US" altLang="el-GR"/>
              <a:t>/18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713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l-GR"/>
              <a:t>21 Oct. 2015</a:t>
            </a:r>
            <a:endParaRPr lang="el-GR" altLang="el-G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135F3-369E-448C-9431-58E1D29747FF}" type="slidenum">
              <a:rPr lang="el-GR" altLang="el-GR"/>
              <a:pPr/>
              <a:t>‹#›</a:t>
            </a:fld>
            <a:r>
              <a:rPr lang="en-US" altLang="el-GR"/>
              <a:t>/18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16128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l-GR"/>
              <a:t>21 Oct. 2015</a:t>
            </a:r>
            <a:endParaRPr lang="el-GR" altLang="el-G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7FFD3-31E3-4490-8A4A-ECE3D3CD67B8}" type="slidenum">
              <a:rPr lang="el-GR" altLang="el-GR"/>
              <a:pPr/>
              <a:t>‹#›</a:t>
            </a:fld>
            <a:r>
              <a:rPr lang="en-US" altLang="el-GR"/>
              <a:t>/18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369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l-GR"/>
              <a:t>21 Oct. 2015</a:t>
            </a:r>
            <a:endParaRPr lang="el-GR" altLang="el-G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27366-68CA-42F5-B393-9743CD7F6AB6}" type="slidenum">
              <a:rPr lang="el-GR" altLang="el-GR"/>
              <a:pPr/>
              <a:t>‹#›</a:t>
            </a:fld>
            <a:r>
              <a:rPr lang="en-US" altLang="el-GR"/>
              <a:t>/18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8768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0"/>
          <p:cNvSpPr txBox="1">
            <a:spLocks noChangeArrowheads="1"/>
          </p:cNvSpPr>
          <p:nvPr userDrawn="1"/>
        </p:nvSpPr>
        <p:spPr bwMode="auto">
          <a:xfrm>
            <a:off x="0" y="6613525"/>
            <a:ext cx="9144000" cy="2444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l-GR" sz="1000" b="1" dirty="0" smtClean="0">
                <a:solidFill>
                  <a:srgbClr val="FFC000"/>
                </a:solidFill>
              </a:rPr>
              <a:t>Best practice in numerical simulation and CFD benchmarking - SUSANA project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-76200"/>
            <a:ext cx="8001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dirty="0" err="1" smtClean="0"/>
              <a:t>Click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to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edit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Master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title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style</a:t>
            </a:r>
            <a:endParaRPr lang="el-GR" altLang="el-GR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001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dirty="0" err="1" smtClean="0"/>
              <a:t>Click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to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edit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Master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text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styles</a:t>
            </a:r>
            <a:endParaRPr lang="el-GR" altLang="el-GR" dirty="0" smtClean="0"/>
          </a:p>
          <a:p>
            <a:pPr lvl="1"/>
            <a:r>
              <a:rPr lang="el-GR" altLang="el-GR" dirty="0" err="1" smtClean="0"/>
              <a:t>Second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level</a:t>
            </a:r>
            <a:endParaRPr lang="el-GR" altLang="el-GR" dirty="0" smtClean="0"/>
          </a:p>
          <a:p>
            <a:pPr lvl="2"/>
            <a:r>
              <a:rPr lang="el-GR" altLang="el-GR" dirty="0" err="1" smtClean="0"/>
              <a:t>Third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level</a:t>
            </a:r>
            <a:endParaRPr lang="el-GR" altLang="el-GR" dirty="0" smtClean="0"/>
          </a:p>
          <a:p>
            <a:pPr lvl="3"/>
            <a:r>
              <a:rPr lang="el-GR" altLang="el-GR" dirty="0" err="1" smtClean="0"/>
              <a:t>Fourth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level</a:t>
            </a:r>
            <a:endParaRPr lang="el-GR" altLang="el-GR" dirty="0" smtClean="0"/>
          </a:p>
          <a:p>
            <a:pPr lvl="4"/>
            <a:r>
              <a:rPr lang="el-GR" altLang="el-GR" dirty="0" err="1" smtClean="0"/>
              <a:t>Fifth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level</a:t>
            </a:r>
            <a:endParaRPr lang="el-GR" altLang="el-GR" dirty="0" smtClean="0"/>
          </a:p>
        </p:txBody>
      </p:sp>
      <p:sp>
        <p:nvSpPr>
          <p:cNvPr id="1029" name="AutoShape 4"/>
          <p:cNvSpPr>
            <a:spLocks noChangeArrowheads="1"/>
          </p:cNvSpPr>
          <p:nvPr/>
        </p:nvSpPr>
        <p:spPr bwMode="auto">
          <a:xfrm>
            <a:off x="609600" y="533400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FFC000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el-GR"/>
              <a:t>13 Sep. 2017</a:t>
            </a:r>
            <a:endParaRPr lang="el-GR" altLang="el-GR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98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l-GR" altLang="el-GR" dirty="0"/>
          </a:p>
        </p:txBody>
      </p:sp>
      <p:sp>
        <p:nvSpPr>
          <p:cNvPr id="5120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6294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ACD64ED-F9DA-4836-A15A-3F803A8F3BE3}" type="slidenum">
              <a:rPr lang="el-GR" altLang="el-GR" smtClean="0"/>
              <a:pPr/>
              <a:t>‹#›</a:t>
            </a:fld>
            <a:r>
              <a:rPr lang="en-US" altLang="el-GR" dirty="0" smtClean="0"/>
              <a:t>/20</a:t>
            </a:r>
            <a:endParaRPr lang="el-GR" altLang="el-GR" dirty="0"/>
          </a:p>
        </p:txBody>
      </p:sp>
      <p:pic>
        <p:nvPicPr>
          <p:cNvPr id="1033" name="Picture 13" descr="demokritos_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59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G:\My_staff\Sinedria\15. ICHS2017\logo\logo1 - Copy (3)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114" y="1"/>
            <a:ext cx="544886" cy="53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1" r:id="rId2"/>
    <p:sldLayoutId id="2147483772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Verdana" pitchFamily="34" charset="0"/>
          <a:cs typeface="Arial" charset="0"/>
        </a:defRPr>
      </a:lvl9pPr>
    </p:titleStyle>
    <p:bodyStyle>
      <a:lvl1pPr marL="469900" indent="-469900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Char char="o"/>
        <a:defRPr sz="3000">
          <a:solidFill>
            <a:srgbClr val="000066"/>
          </a:solidFill>
          <a:latin typeface="Calibri" panose="020F0502020204030204" pitchFamily="34" charset="0"/>
          <a:ea typeface="+mn-ea"/>
          <a:cs typeface="+mn-cs"/>
        </a:defRPr>
      </a:lvl1pPr>
      <a:lvl2pPr marL="908050" indent="-436563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Char char="n"/>
        <a:defRPr sz="2600">
          <a:solidFill>
            <a:srgbClr val="000066"/>
          </a:solidFill>
          <a:latin typeface="Calibri" panose="020F0502020204030204" pitchFamily="34" charset="0"/>
          <a:cs typeface="+mn-cs"/>
        </a:defRPr>
      </a:lvl2pPr>
      <a:lvl3pPr marL="1304925" indent="-395288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3399FF"/>
        </a:buClr>
        <a:buSzPct val="70000"/>
        <a:buFont typeface="Wingdings" pitchFamily="2" charset="2"/>
        <a:buChar char="Ø"/>
        <a:defRPr sz="2300">
          <a:solidFill>
            <a:srgbClr val="000066"/>
          </a:solidFill>
          <a:latin typeface="Calibri" panose="020F0502020204030204" pitchFamily="34" charset="0"/>
          <a:cs typeface="+mn-cs"/>
        </a:defRPr>
      </a:lvl3pPr>
      <a:lvl4pPr marL="1693863" indent="-387350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Char char="n"/>
        <a:defRPr sz="2000">
          <a:solidFill>
            <a:srgbClr val="000066"/>
          </a:solidFill>
          <a:latin typeface="Calibri" panose="020F0502020204030204" pitchFamily="34" charset="0"/>
          <a:cs typeface="+mn-cs"/>
        </a:defRPr>
      </a:lvl4pPr>
      <a:lvl5pPr marL="2093913" indent="-398463" algn="just" rtl="0" eaLnBrk="0" fontAlgn="base" hangingPunct="0">
        <a:lnSpc>
          <a:spcPct val="120000"/>
        </a:lnSpc>
        <a:spcBef>
          <a:spcPct val="25000"/>
        </a:spcBef>
        <a:spcAft>
          <a:spcPct val="0"/>
        </a:spcAft>
        <a:buClr>
          <a:srgbClr val="3399FF"/>
        </a:buClr>
        <a:buFont typeface="Wingdings" pitchFamily="2" charset="2"/>
        <a:buChar char="§"/>
        <a:defRPr sz="2000">
          <a:solidFill>
            <a:srgbClr val="000066"/>
          </a:solidFill>
          <a:latin typeface="Calibri" panose="020F0502020204030204" pitchFamily="34" charset="0"/>
          <a:cs typeface="+mn-cs"/>
        </a:defRPr>
      </a:lvl5pPr>
      <a:lvl6pPr marL="2551113" indent="-398463" algn="just" rtl="0" fontAlgn="base">
        <a:lnSpc>
          <a:spcPct val="120000"/>
        </a:lnSpc>
        <a:spcBef>
          <a:spcPct val="25000"/>
        </a:spcBef>
        <a:spcAft>
          <a:spcPct val="0"/>
        </a:spcAft>
        <a:buClr>
          <a:srgbClr val="3399FF"/>
        </a:buClr>
        <a:buFont typeface="Wingdings" pitchFamily="2" charset="2"/>
        <a:buChar char="§"/>
        <a:defRPr sz="2000">
          <a:solidFill>
            <a:srgbClr val="000066"/>
          </a:solidFill>
          <a:latin typeface="+mn-lt"/>
          <a:cs typeface="+mn-cs"/>
        </a:defRPr>
      </a:lvl6pPr>
      <a:lvl7pPr marL="3008313" indent="-398463" algn="just" rtl="0" fontAlgn="base">
        <a:lnSpc>
          <a:spcPct val="120000"/>
        </a:lnSpc>
        <a:spcBef>
          <a:spcPct val="25000"/>
        </a:spcBef>
        <a:spcAft>
          <a:spcPct val="0"/>
        </a:spcAft>
        <a:buClr>
          <a:srgbClr val="3399FF"/>
        </a:buClr>
        <a:buFont typeface="Wingdings" pitchFamily="2" charset="2"/>
        <a:buChar char="§"/>
        <a:defRPr sz="2000">
          <a:solidFill>
            <a:srgbClr val="000066"/>
          </a:solidFill>
          <a:latin typeface="+mn-lt"/>
          <a:cs typeface="+mn-cs"/>
        </a:defRPr>
      </a:lvl7pPr>
      <a:lvl8pPr marL="3465513" indent="-398463" algn="just" rtl="0" fontAlgn="base">
        <a:lnSpc>
          <a:spcPct val="120000"/>
        </a:lnSpc>
        <a:spcBef>
          <a:spcPct val="25000"/>
        </a:spcBef>
        <a:spcAft>
          <a:spcPct val="0"/>
        </a:spcAft>
        <a:buClr>
          <a:srgbClr val="3399FF"/>
        </a:buClr>
        <a:buFont typeface="Wingdings" pitchFamily="2" charset="2"/>
        <a:buChar char="§"/>
        <a:defRPr sz="2000">
          <a:solidFill>
            <a:srgbClr val="000066"/>
          </a:solidFill>
          <a:latin typeface="+mn-lt"/>
          <a:cs typeface="+mn-cs"/>
        </a:defRPr>
      </a:lvl8pPr>
      <a:lvl9pPr marL="3922713" indent="-398463" algn="just" rtl="0" fontAlgn="base">
        <a:lnSpc>
          <a:spcPct val="120000"/>
        </a:lnSpc>
        <a:spcBef>
          <a:spcPct val="25000"/>
        </a:spcBef>
        <a:spcAft>
          <a:spcPct val="0"/>
        </a:spcAft>
        <a:buClr>
          <a:srgbClr val="3399FF"/>
        </a:buClr>
        <a:buFont typeface="Wingdings" pitchFamily="2" charset="2"/>
        <a:buChar char="§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upport-cfd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upport-cfd.eu/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just" eaLnBrk="0" hangingPunct="0">
              <a:lnSpc>
                <a:spcPct val="120000"/>
              </a:lnSpc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o"/>
              <a:defRPr sz="3000">
                <a:solidFill>
                  <a:srgbClr val="000066"/>
                </a:solidFill>
                <a:latin typeface="Calibri" pitchFamily="34" charset="0"/>
                <a:cs typeface="Arial" charset="0"/>
              </a:defRPr>
            </a:lvl1pPr>
            <a:lvl2pPr marL="742950" indent="-285750" algn="just" eaLnBrk="0" hangingPunct="0">
              <a:lnSpc>
                <a:spcPct val="120000"/>
              </a:lnSpc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n"/>
              <a:defRPr sz="2600">
                <a:solidFill>
                  <a:srgbClr val="000066"/>
                </a:solidFill>
                <a:latin typeface="Calibri" pitchFamily="34" charset="0"/>
                <a:cs typeface="Arial" charset="0"/>
              </a:defRPr>
            </a:lvl2pPr>
            <a:lvl3pPr marL="1143000" indent="-228600" algn="just" eaLnBrk="0" hangingPunct="0">
              <a:lnSpc>
                <a:spcPct val="120000"/>
              </a:lnSpc>
              <a:spcBef>
                <a:spcPct val="20000"/>
              </a:spcBef>
              <a:buClr>
                <a:srgbClr val="3399FF"/>
              </a:buClr>
              <a:buSzPct val="70000"/>
              <a:buFont typeface="Wingdings" pitchFamily="2" charset="2"/>
              <a:buChar char="Ø"/>
              <a:defRPr sz="2300">
                <a:solidFill>
                  <a:srgbClr val="000066"/>
                </a:solidFill>
                <a:latin typeface="Calibri" pitchFamily="34" charset="0"/>
                <a:cs typeface="Arial" charset="0"/>
              </a:defRPr>
            </a:lvl3pPr>
            <a:lvl4pPr marL="1600200" indent="-228600" algn="just" eaLnBrk="0" hangingPunct="0">
              <a:lnSpc>
                <a:spcPct val="120000"/>
              </a:lnSpc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Calibri" pitchFamily="34" charset="0"/>
                <a:cs typeface="Arial" charset="0"/>
              </a:defRPr>
            </a:lvl4pPr>
            <a:lvl5pPr marL="2057400" indent="-228600" algn="just" eaLnBrk="0" hangingPunct="0">
              <a:lnSpc>
                <a:spcPct val="120000"/>
              </a:lnSpc>
              <a:spcBef>
                <a:spcPct val="25000"/>
              </a:spcBef>
              <a:buClr>
                <a:srgbClr val="3399FF"/>
              </a:buClr>
              <a:buFont typeface="Wingdings" pitchFamily="2" charset="2"/>
              <a:buChar char="§"/>
              <a:defRPr sz="2000">
                <a:solidFill>
                  <a:srgbClr val="000066"/>
                </a:solidFill>
                <a:latin typeface="Calibri" pitchFamily="34" charset="0"/>
                <a:cs typeface="Arial" charset="0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rgbClr val="3399FF"/>
              </a:buClr>
              <a:buFont typeface="Wingdings" pitchFamily="2" charset="2"/>
              <a:buChar char="§"/>
              <a:defRPr sz="2000">
                <a:solidFill>
                  <a:srgbClr val="000066"/>
                </a:solidFill>
                <a:latin typeface="Calibri" pitchFamily="34" charset="0"/>
                <a:cs typeface="Arial" charset="0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rgbClr val="3399FF"/>
              </a:buClr>
              <a:buFont typeface="Wingdings" pitchFamily="2" charset="2"/>
              <a:buChar char="§"/>
              <a:defRPr sz="2000">
                <a:solidFill>
                  <a:srgbClr val="000066"/>
                </a:solidFill>
                <a:latin typeface="Calibri" pitchFamily="34" charset="0"/>
                <a:cs typeface="Arial" charset="0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rgbClr val="3399FF"/>
              </a:buClr>
              <a:buFont typeface="Wingdings" pitchFamily="2" charset="2"/>
              <a:buChar char="§"/>
              <a:defRPr sz="2000">
                <a:solidFill>
                  <a:srgbClr val="000066"/>
                </a:solidFill>
                <a:latin typeface="Calibri" pitchFamily="34" charset="0"/>
                <a:cs typeface="Arial" charset="0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rgbClr val="3399FF"/>
              </a:buClr>
              <a:buFont typeface="Wingdings" pitchFamily="2" charset="2"/>
              <a:buChar char="§"/>
              <a:defRPr sz="2000">
                <a:solidFill>
                  <a:srgbClr val="000066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l-GR" sz="1000" dirty="0" err="1" smtClean="0">
                <a:solidFill>
                  <a:srgbClr val="FFC000"/>
                </a:solidFill>
                <a:latin typeface="Verdana" pitchFamily="34" charset="0"/>
              </a:rPr>
              <a:t>International</a:t>
            </a:r>
            <a:r>
              <a:rPr lang="el-GR" altLang="el-GR" sz="1000" dirty="0" smtClean="0">
                <a:solidFill>
                  <a:srgbClr val="FFC000"/>
                </a:solidFill>
                <a:latin typeface="Verdana" pitchFamily="34" charset="0"/>
              </a:rPr>
              <a:t> </a:t>
            </a:r>
            <a:r>
              <a:rPr lang="el-GR" altLang="el-GR" sz="1000" dirty="0" err="1">
                <a:solidFill>
                  <a:srgbClr val="FFC000"/>
                </a:solidFill>
                <a:latin typeface="Verdana" pitchFamily="34" charset="0"/>
              </a:rPr>
              <a:t>Conference</a:t>
            </a:r>
            <a:r>
              <a:rPr lang="el-GR" altLang="el-GR" sz="1000" dirty="0">
                <a:solidFill>
                  <a:srgbClr val="FFC000"/>
                </a:solidFill>
                <a:latin typeface="Verdana" pitchFamily="34" charset="0"/>
              </a:rPr>
              <a:t> </a:t>
            </a:r>
            <a:r>
              <a:rPr lang="el-GR" altLang="el-GR" sz="1000" dirty="0" err="1">
                <a:solidFill>
                  <a:srgbClr val="FFC000"/>
                </a:solidFill>
                <a:latin typeface="Verdana" pitchFamily="34" charset="0"/>
              </a:rPr>
              <a:t>on</a:t>
            </a:r>
            <a:r>
              <a:rPr lang="el-GR" altLang="el-GR" sz="1000" dirty="0">
                <a:solidFill>
                  <a:srgbClr val="FFC000"/>
                </a:solidFill>
                <a:latin typeface="Verdana" pitchFamily="34" charset="0"/>
              </a:rPr>
              <a:t> </a:t>
            </a:r>
            <a:r>
              <a:rPr lang="el-GR" altLang="el-GR" sz="1000" dirty="0" err="1">
                <a:solidFill>
                  <a:srgbClr val="FFC000"/>
                </a:solidFill>
                <a:latin typeface="Verdana" pitchFamily="34" charset="0"/>
              </a:rPr>
              <a:t>Hydrogen</a:t>
            </a:r>
            <a:r>
              <a:rPr lang="el-GR" altLang="el-GR" sz="1000" dirty="0">
                <a:solidFill>
                  <a:srgbClr val="FFC000"/>
                </a:solidFill>
                <a:latin typeface="Verdana" pitchFamily="34" charset="0"/>
              </a:rPr>
              <a:t> </a:t>
            </a:r>
            <a:r>
              <a:rPr lang="el-GR" altLang="el-GR" sz="1000" dirty="0" err="1" smtClean="0">
                <a:solidFill>
                  <a:srgbClr val="FFC000"/>
                </a:solidFill>
                <a:latin typeface="Verdana" pitchFamily="34" charset="0"/>
              </a:rPr>
              <a:t>Safety</a:t>
            </a:r>
            <a:r>
              <a:rPr lang="en-US" altLang="el-GR" sz="1000" dirty="0" smtClean="0">
                <a:solidFill>
                  <a:srgbClr val="FFC000"/>
                </a:solidFill>
                <a:latin typeface="Verdana" pitchFamily="34" charset="0"/>
              </a:rPr>
              <a:t>, 11-13 September</a:t>
            </a:r>
            <a:r>
              <a:rPr lang="el-GR" altLang="el-GR" sz="1000" dirty="0" smtClean="0">
                <a:solidFill>
                  <a:srgbClr val="FFC000"/>
                </a:solidFill>
                <a:latin typeface="Verdana" pitchFamily="34" charset="0"/>
              </a:rPr>
              <a:t> </a:t>
            </a:r>
            <a:r>
              <a:rPr lang="el-GR" altLang="el-GR" sz="1000" dirty="0">
                <a:solidFill>
                  <a:srgbClr val="FFC000"/>
                </a:solidFill>
                <a:latin typeface="Verdana" pitchFamily="34" charset="0"/>
              </a:rPr>
              <a:t>201</a:t>
            </a:r>
            <a:r>
              <a:rPr lang="en-US" altLang="el-GR" sz="1000" dirty="0" smtClean="0">
                <a:solidFill>
                  <a:srgbClr val="FFC000"/>
                </a:solidFill>
                <a:latin typeface="Verdana" pitchFamily="34" charset="0"/>
              </a:rPr>
              <a:t>7,</a:t>
            </a:r>
            <a:r>
              <a:rPr lang="el-GR" altLang="el-GR" sz="1000" dirty="0" smtClean="0">
                <a:solidFill>
                  <a:srgbClr val="FFC000"/>
                </a:solidFill>
                <a:latin typeface="Verdana" pitchFamily="34" charset="0"/>
              </a:rPr>
              <a:t> </a:t>
            </a:r>
            <a:r>
              <a:rPr lang="en-US" altLang="el-GR" sz="1000" dirty="0">
                <a:solidFill>
                  <a:srgbClr val="FFC000"/>
                </a:solidFill>
                <a:latin typeface="Verdana" pitchFamily="34" charset="0"/>
              </a:rPr>
              <a:t>Hamburg,</a:t>
            </a:r>
            <a:r>
              <a:rPr lang="el-GR" altLang="el-GR" sz="1000" dirty="0">
                <a:solidFill>
                  <a:srgbClr val="FFC000"/>
                </a:solidFill>
                <a:latin typeface="Verdana" pitchFamily="34" charset="0"/>
              </a:rPr>
              <a:t> </a:t>
            </a:r>
            <a:r>
              <a:rPr lang="en-US" altLang="el-GR" sz="1000" dirty="0">
                <a:solidFill>
                  <a:srgbClr val="FFC000"/>
                </a:solidFill>
                <a:latin typeface="Verdana" pitchFamily="34" charset="0"/>
              </a:rPr>
              <a:t>Germany</a:t>
            </a:r>
            <a:endParaRPr lang="el-GR" altLang="el-GR" sz="1000" dirty="0">
              <a:solidFill>
                <a:srgbClr val="FFC000"/>
              </a:solidFill>
              <a:latin typeface="Verdana" pitchFamily="34" charset="0"/>
            </a:endParaRP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752600"/>
          </a:xfrm>
        </p:spPr>
        <p:txBody>
          <a:bodyPr/>
          <a:lstStyle/>
          <a:p>
            <a:pPr eaLnBrk="1" hangingPunct="1"/>
            <a:r>
              <a:rPr lang="en-US" altLang="el-G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Best </a:t>
            </a:r>
            <a:r>
              <a:rPr lang="en-US" altLang="el-GR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practice in numerical simulation and </a:t>
            </a:r>
            <a:r>
              <a:rPr lang="en-US" altLang="el-G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CFD </a:t>
            </a:r>
            <a:r>
              <a:rPr lang="en-US" altLang="el-GR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benchmarking. </a:t>
            </a:r>
            <a:r>
              <a:rPr lang="en-US" altLang="el-G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Results </a:t>
            </a:r>
            <a:r>
              <a:rPr lang="en-US" altLang="el-GR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from the </a:t>
            </a:r>
            <a:r>
              <a:rPr lang="en-US" altLang="el-G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SUSANA </a:t>
            </a:r>
            <a:r>
              <a:rPr lang="en-US" altLang="el-GR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project</a:t>
            </a:r>
            <a:endParaRPr lang="el-GR" altLang="el-GR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200400"/>
            <a:ext cx="8839200" cy="2895600"/>
          </a:xfrm>
        </p:spPr>
        <p:txBody>
          <a:bodyPr/>
          <a:lstStyle/>
          <a:p>
            <a:pPr algn="l"/>
            <a:r>
              <a:rPr lang="en-US" sz="1800" b="1" u="sng" dirty="0">
                <a:solidFill>
                  <a:srgbClr val="0066FF"/>
                </a:solidFill>
              </a:rPr>
              <a:t>Tolias, I.C.</a:t>
            </a:r>
            <a:r>
              <a:rPr lang="en-US" sz="1800" b="1" u="sng" baseline="30000" dirty="0">
                <a:solidFill>
                  <a:srgbClr val="0066FF"/>
                </a:solidFill>
              </a:rPr>
              <a:t>1</a:t>
            </a:r>
            <a:r>
              <a:rPr lang="en-US" sz="1800" b="1" dirty="0">
                <a:solidFill>
                  <a:srgbClr val="0066FF"/>
                </a:solidFill>
              </a:rPr>
              <a:t>, Giannissi, S.G.</a:t>
            </a:r>
            <a:r>
              <a:rPr lang="en-US" sz="1800" b="1" baseline="30000" dirty="0">
                <a:solidFill>
                  <a:srgbClr val="0066FF"/>
                </a:solidFill>
              </a:rPr>
              <a:t>1</a:t>
            </a:r>
            <a:r>
              <a:rPr lang="en-US" sz="1800" b="1" dirty="0">
                <a:solidFill>
                  <a:srgbClr val="0066FF"/>
                </a:solidFill>
              </a:rPr>
              <a:t>, Venetsanos, A.G.</a:t>
            </a:r>
            <a:r>
              <a:rPr lang="en-US" sz="1800" b="1" baseline="30000" dirty="0">
                <a:solidFill>
                  <a:srgbClr val="0066FF"/>
                </a:solidFill>
              </a:rPr>
              <a:t>1</a:t>
            </a:r>
            <a:r>
              <a:rPr lang="en-US" sz="1800" b="1" dirty="0">
                <a:solidFill>
                  <a:srgbClr val="0066FF"/>
                </a:solidFill>
              </a:rPr>
              <a:t>, Keenan, J.</a:t>
            </a:r>
            <a:r>
              <a:rPr lang="en-US" sz="1800" b="1" baseline="30000" dirty="0">
                <a:solidFill>
                  <a:srgbClr val="0066FF"/>
                </a:solidFill>
              </a:rPr>
              <a:t>2</a:t>
            </a:r>
            <a:r>
              <a:rPr lang="en-US" sz="1800" b="1" dirty="0">
                <a:solidFill>
                  <a:srgbClr val="0066FF"/>
                </a:solidFill>
              </a:rPr>
              <a:t>, </a:t>
            </a:r>
            <a:r>
              <a:rPr lang="en-US" sz="1800" b="1" dirty="0" err="1">
                <a:solidFill>
                  <a:srgbClr val="0066FF"/>
                </a:solidFill>
              </a:rPr>
              <a:t>Shentsov</a:t>
            </a:r>
            <a:r>
              <a:rPr lang="en-US" sz="1800" b="1" dirty="0">
                <a:solidFill>
                  <a:srgbClr val="0066FF"/>
                </a:solidFill>
              </a:rPr>
              <a:t>, V.</a:t>
            </a:r>
            <a:r>
              <a:rPr lang="en-US" sz="1800" b="1" baseline="30000" dirty="0">
                <a:solidFill>
                  <a:srgbClr val="0066FF"/>
                </a:solidFill>
              </a:rPr>
              <a:t> 2</a:t>
            </a:r>
            <a:r>
              <a:rPr lang="en-US" sz="1800" b="1" dirty="0">
                <a:solidFill>
                  <a:srgbClr val="0066FF"/>
                </a:solidFill>
              </a:rPr>
              <a:t>, Makarov, D.</a:t>
            </a:r>
            <a:r>
              <a:rPr lang="en-US" sz="1800" b="1" baseline="30000" dirty="0">
                <a:solidFill>
                  <a:srgbClr val="0066FF"/>
                </a:solidFill>
              </a:rPr>
              <a:t> 2</a:t>
            </a:r>
            <a:r>
              <a:rPr lang="en-US" sz="1800" b="1" dirty="0">
                <a:solidFill>
                  <a:srgbClr val="0066FF"/>
                </a:solidFill>
              </a:rPr>
              <a:t>, </a:t>
            </a:r>
            <a:r>
              <a:rPr lang="en-US" sz="1800" b="1" dirty="0" err="1">
                <a:solidFill>
                  <a:srgbClr val="0066FF"/>
                </a:solidFill>
              </a:rPr>
              <a:t>Coldrick</a:t>
            </a:r>
            <a:r>
              <a:rPr lang="en-US" sz="1800" b="1" dirty="0">
                <a:solidFill>
                  <a:srgbClr val="0066FF"/>
                </a:solidFill>
              </a:rPr>
              <a:t>, S.</a:t>
            </a:r>
            <a:r>
              <a:rPr lang="en-US" sz="1800" b="1" baseline="30000" dirty="0">
                <a:solidFill>
                  <a:srgbClr val="0066FF"/>
                </a:solidFill>
              </a:rPr>
              <a:t>3</a:t>
            </a:r>
            <a:r>
              <a:rPr lang="en-US" sz="1800" b="1" dirty="0">
                <a:solidFill>
                  <a:srgbClr val="0066FF"/>
                </a:solidFill>
              </a:rPr>
              <a:t>, Kotchourko, A.</a:t>
            </a:r>
            <a:r>
              <a:rPr lang="en-US" sz="1800" b="1" baseline="30000" dirty="0">
                <a:solidFill>
                  <a:srgbClr val="0066FF"/>
                </a:solidFill>
              </a:rPr>
              <a:t>4</a:t>
            </a:r>
            <a:r>
              <a:rPr lang="en-US" sz="1800" b="1" dirty="0">
                <a:solidFill>
                  <a:srgbClr val="0066FF"/>
                </a:solidFill>
              </a:rPr>
              <a:t>, Ren, K.</a:t>
            </a:r>
            <a:r>
              <a:rPr lang="en-US" sz="1800" b="1" baseline="30000" dirty="0">
                <a:solidFill>
                  <a:srgbClr val="0066FF"/>
                </a:solidFill>
              </a:rPr>
              <a:t>4</a:t>
            </a:r>
            <a:r>
              <a:rPr lang="en-US" sz="1800" b="1" dirty="0">
                <a:solidFill>
                  <a:srgbClr val="0066FF"/>
                </a:solidFill>
              </a:rPr>
              <a:t>, Jedicke, O.</a:t>
            </a:r>
            <a:r>
              <a:rPr lang="en-US" sz="1800" b="1" baseline="30000" dirty="0">
                <a:solidFill>
                  <a:srgbClr val="0066FF"/>
                </a:solidFill>
              </a:rPr>
              <a:t>4</a:t>
            </a:r>
            <a:r>
              <a:rPr lang="en-US" sz="1800" b="1" dirty="0">
                <a:solidFill>
                  <a:srgbClr val="0066FF"/>
                </a:solidFill>
              </a:rPr>
              <a:t>, </a:t>
            </a:r>
            <a:r>
              <a:rPr lang="en-US" sz="1800" b="1" dirty="0" err="1">
                <a:solidFill>
                  <a:srgbClr val="0066FF"/>
                </a:solidFill>
              </a:rPr>
              <a:t>Melideo</a:t>
            </a:r>
            <a:r>
              <a:rPr lang="en-US" sz="1800" b="1" dirty="0">
                <a:solidFill>
                  <a:srgbClr val="0066FF"/>
                </a:solidFill>
              </a:rPr>
              <a:t>, D.</a:t>
            </a:r>
            <a:r>
              <a:rPr lang="en-US" sz="1800" b="1" baseline="30000" dirty="0">
                <a:solidFill>
                  <a:srgbClr val="0066FF"/>
                </a:solidFill>
              </a:rPr>
              <a:t>5</a:t>
            </a:r>
            <a:r>
              <a:rPr lang="en-US" sz="1800" b="1" dirty="0">
                <a:solidFill>
                  <a:srgbClr val="0066FF"/>
                </a:solidFill>
              </a:rPr>
              <a:t>, Baraldi, D.</a:t>
            </a:r>
            <a:r>
              <a:rPr lang="en-US" sz="1800" b="1" baseline="30000" dirty="0">
                <a:solidFill>
                  <a:srgbClr val="0066FF"/>
                </a:solidFill>
              </a:rPr>
              <a:t>5</a:t>
            </a:r>
            <a:r>
              <a:rPr lang="en-US" sz="1800" b="1" dirty="0">
                <a:solidFill>
                  <a:srgbClr val="0066FF"/>
                </a:solidFill>
              </a:rPr>
              <a:t>, Slater, S.</a:t>
            </a:r>
            <a:r>
              <a:rPr lang="en-US" sz="1800" b="1" baseline="30000" dirty="0">
                <a:solidFill>
                  <a:srgbClr val="0066FF"/>
                </a:solidFill>
              </a:rPr>
              <a:t>6</a:t>
            </a:r>
            <a:r>
              <a:rPr lang="en-US" sz="1800" b="1" dirty="0">
                <a:solidFill>
                  <a:srgbClr val="0066FF"/>
                </a:solidFill>
              </a:rPr>
              <a:t>, </a:t>
            </a:r>
            <a:r>
              <a:rPr lang="en-US" sz="1800" b="1" dirty="0" err="1">
                <a:solidFill>
                  <a:srgbClr val="0066FF"/>
                </a:solidFill>
              </a:rPr>
              <a:t>Duclos</a:t>
            </a:r>
            <a:r>
              <a:rPr lang="en-US" sz="1800" b="1" dirty="0">
                <a:solidFill>
                  <a:srgbClr val="0066FF"/>
                </a:solidFill>
              </a:rPr>
              <a:t>, A.</a:t>
            </a:r>
            <a:r>
              <a:rPr lang="en-US" sz="1800" b="1" baseline="30000" dirty="0">
                <a:solidFill>
                  <a:srgbClr val="0066FF"/>
                </a:solidFill>
              </a:rPr>
              <a:t>7</a:t>
            </a:r>
            <a:r>
              <a:rPr lang="en-US" sz="1800" b="1" dirty="0">
                <a:solidFill>
                  <a:srgbClr val="0066FF"/>
                </a:solidFill>
              </a:rPr>
              <a:t>, </a:t>
            </a:r>
            <a:r>
              <a:rPr lang="en-US" sz="1800" b="1" dirty="0" err="1">
                <a:solidFill>
                  <a:srgbClr val="0066FF"/>
                </a:solidFill>
              </a:rPr>
              <a:t>Verbecke</a:t>
            </a:r>
            <a:r>
              <a:rPr lang="en-US" sz="1800" b="1" dirty="0">
                <a:solidFill>
                  <a:srgbClr val="0066FF"/>
                </a:solidFill>
              </a:rPr>
              <a:t>, F.</a:t>
            </a:r>
            <a:r>
              <a:rPr lang="en-US" sz="1800" b="1" baseline="30000" dirty="0">
                <a:solidFill>
                  <a:srgbClr val="0066FF"/>
                </a:solidFill>
              </a:rPr>
              <a:t>7</a:t>
            </a:r>
            <a:r>
              <a:rPr lang="en-US" sz="1800" b="1" dirty="0">
                <a:solidFill>
                  <a:srgbClr val="0066FF"/>
                </a:solidFill>
              </a:rPr>
              <a:t> and Molkov, V.</a:t>
            </a:r>
            <a:r>
              <a:rPr lang="en-US" sz="1800" b="1" baseline="30000" dirty="0">
                <a:solidFill>
                  <a:srgbClr val="0066FF"/>
                </a:solidFill>
              </a:rPr>
              <a:t> 2</a:t>
            </a:r>
            <a:endParaRPr lang="en-US" sz="1800" b="1" dirty="0">
              <a:solidFill>
                <a:srgbClr val="0066FF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zh-CN" sz="1200" i="1" baseline="30000" dirty="0" smtClean="0">
                <a:ea typeface="宋体" pitchFamily="2" charset="-122"/>
              </a:rPr>
              <a:t>1 </a:t>
            </a:r>
            <a:r>
              <a:rPr lang="en-US" altLang="zh-CN" sz="1200" i="1" dirty="0" smtClean="0">
                <a:ea typeface="宋体" pitchFamily="2" charset="-122"/>
              </a:rPr>
              <a:t>Environmental Research Laboratory, National Centre for Scientific Research Demokritos, </a:t>
            </a:r>
            <a:r>
              <a:rPr lang="en-US" altLang="zh-CN" sz="1200" i="1" dirty="0" err="1" smtClean="0">
                <a:ea typeface="宋体" pitchFamily="2" charset="-122"/>
              </a:rPr>
              <a:t>Agia</a:t>
            </a:r>
            <a:r>
              <a:rPr lang="en-US" altLang="zh-CN" sz="1200" i="1" dirty="0" smtClean="0">
                <a:ea typeface="宋体" pitchFamily="2" charset="-122"/>
              </a:rPr>
              <a:t> </a:t>
            </a:r>
            <a:r>
              <a:rPr lang="en-US" altLang="zh-CN" sz="1200" i="1" dirty="0" err="1" smtClean="0">
                <a:ea typeface="宋体" pitchFamily="2" charset="-122"/>
              </a:rPr>
              <a:t>Paraskevi</a:t>
            </a:r>
            <a:r>
              <a:rPr lang="en-US" altLang="zh-CN" sz="1200" i="1" dirty="0" smtClean="0">
                <a:ea typeface="宋体" pitchFamily="2" charset="-122"/>
              </a:rPr>
              <a:t>, Athens, 15310, Greece, </a:t>
            </a:r>
            <a:r>
              <a:rPr lang="el-GR" sz="1200" dirty="0" smtClean="0">
                <a:solidFill>
                  <a:srgbClr val="0070C0"/>
                </a:solidFill>
              </a:rPr>
              <a:t>tolias@ipta.demokritos.gr</a:t>
            </a:r>
            <a:endParaRPr lang="en-US" altLang="zh-CN" sz="1200" i="1" u="sng" dirty="0" smtClean="0">
              <a:solidFill>
                <a:srgbClr val="0070C0"/>
              </a:solidFill>
              <a:ea typeface="宋体" pitchFamily="2" charset="-122"/>
            </a:endParaRPr>
          </a:p>
          <a:p>
            <a:pPr algn="l" eaLnBrk="1" hangingPunct="1">
              <a:lnSpc>
                <a:spcPct val="100000"/>
              </a:lnSpc>
              <a:spcBef>
                <a:spcPts val="200"/>
              </a:spcBef>
            </a:pPr>
            <a:r>
              <a:rPr lang="en-US" altLang="zh-CN" sz="1200" i="1" baseline="30000" dirty="0" smtClean="0">
                <a:ea typeface="宋体" pitchFamily="2" charset="-122"/>
              </a:rPr>
              <a:t>2 </a:t>
            </a:r>
            <a:r>
              <a:rPr lang="en-US" altLang="zh-CN" sz="1200" i="1" dirty="0" err="1" smtClean="0">
                <a:ea typeface="宋体" pitchFamily="2" charset="-122"/>
              </a:rPr>
              <a:t>HySAFER</a:t>
            </a:r>
            <a:r>
              <a:rPr lang="en-US" altLang="zh-CN" sz="1200" i="1" dirty="0" smtClean="0">
                <a:ea typeface="宋体" pitchFamily="2" charset="-122"/>
              </a:rPr>
              <a:t> </a:t>
            </a:r>
            <a:r>
              <a:rPr lang="en-US" altLang="zh-CN" sz="1200" i="1" dirty="0">
                <a:ea typeface="宋体" pitchFamily="2" charset="-122"/>
              </a:rPr>
              <a:t>Centre, Ulster University, Newtownabbey, BT37 0QB, UK, </a:t>
            </a:r>
            <a:r>
              <a:rPr lang="en-US" altLang="zh-CN" sz="1200" dirty="0" smtClean="0">
                <a:solidFill>
                  <a:srgbClr val="0070C0"/>
                </a:solidFill>
                <a:ea typeface="宋体" pitchFamily="2" charset="-122"/>
              </a:rPr>
              <a:t>dv.makarov@ulster.ac.uk</a:t>
            </a:r>
          </a:p>
          <a:p>
            <a:pPr algn="l">
              <a:lnSpc>
                <a:spcPct val="100000"/>
              </a:lnSpc>
              <a:spcBef>
                <a:spcPts val="200"/>
              </a:spcBef>
            </a:pPr>
            <a:r>
              <a:rPr lang="en-US" sz="1200" baseline="30000" dirty="0" smtClean="0"/>
              <a:t>3 </a:t>
            </a:r>
            <a:r>
              <a:rPr lang="en-US" sz="1200" dirty="0" smtClean="0"/>
              <a:t>Health </a:t>
            </a:r>
            <a:r>
              <a:rPr lang="en-US" sz="1200" dirty="0"/>
              <a:t>and Safety Executive, </a:t>
            </a:r>
            <a:r>
              <a:rPr lang="en-US" sz="1200" dirty="0" err="1"/>
              <a:t>Harpur</a:t>
            </a:r>
            <a:r>
              <a:rPr lang="en-US" sz="1200" dirty="0"/>
              <a:t> Hill, Buxton, SK17 9JN, UK, </a:t>
            </a:r>
            <a:r>
              <a:rPr lang="en-US" sz="1200" dirty="0">
                <a:solidFill>
                  <a:srgbClr val="0070C0"/>
                </a:solidFill>
              </a:rPr>
              <a:t>Simon.Coldrick@hsl.gsi.gov.uk</a:t>
            </a:r>
            <a:endParaRPr lang="en-US" sz="1200" b="1" dirty="0">
              <a:solidFill>
                <a:srgbClr val="0070C0"/>
              </a:solidFill>
            </a:endParaRPr>
          </a:p>
          <a:p>
            <a:pPr algn="l">
              <a:lnSpc>
                <a:spcPct val="100000"/>
              </a:lnSpc>
              <a:spcBef>
                <a:spcPts val="200"/>
              </a:spcBef>
            </a:pPr>
            <a:r>
              <a:rPr lang="en-US" sz="1200" baseline="30000" dirty="0" smtClean="0"/>
              <a:t>4 </a:t>
            </a:r>
            <a:r>
              <a:rPr lang="en-US" sz="1200" dirty="0" smtClean="0"/>
              <a:t>Karlsruhe </a:t>
            </a:r>
            <a:r>
              <a:rPr lang="en-US" sz="1200" dirty="0"/>
              <a:t>Institute for Technology (KIT), </a:t>
            </a:r>
            <a:r>
              <a:rPr lang="en-US" sz="1200" dirty="0" err="1"/>
              <a:t>Kaiserstrasse</a:t>
            </a:r>
            <a:r>
              <a:rPr lang="en-US" sz="1200" dirty="0"/>
              <a:t> 12, Karlsruhe, Germany, </a:t>
            </a:r>
            <a:r>
              <a:rPr lang="en-US" sz="1200" dirty="0">
                <a:solidFill>
                  <a:srgbClr val="0070C0"/>
                </a:solidFill>
              </a:rPr>
              <a:t>olaf.jedicke@kit.edu</a:t>
            </a:r>
            <a:endParaRPr lang="en-US" sz="1200" b="1" dirty="0">
              <a:solidFill>
                <a:srgbClr val="0070C0"/>
              </a:solidFill>
            </a:endParaRPr>
          </a:p>
          <a:p>
            <a:pPr algn="l">
              <a:lnSpc>
                <a:spcPct val="100000"/>
              </a:lnSpc>
              <a:spcBef>
                <a:spcPts val="200"/>
              </a:spcBef>
            </a:pPr>
            <a:r>
              <a:rPr lang="en-US" sz="1200" baseline="30000" dirty="0" smtClean="0"/>
              <a:t>5 </a:t>
            </a:r>
            <a:r>
              <a:rPr lang="en-US" sz="1200" dirty="0" smtClean="0"/>
              <a:t>European </a:t>
            </a:r>
            <a:r>
              <a:rPr lang="en-US" sz="1200" dirty="0"/>
              <a:t>Commission, Joint Research Centre (JRC), </a:t>
            </a:r>
            <a:r>
              <a:rPr lang="en-US" sz="1200" dirty="0" err="1"/>
              <a:t>IET</a:t>
            </a:r>
            <a:r>
              <a:rPr lang="en-US" sz="1200" dirty="0"/>
              <a:t>, </a:t>
            </a:r>
            <a:r>
              <a:rPr lang="en-US" sz="1200" dirty="0" err="1"/>
              <a:t>Westerduinweg</a:t>
            </a:r>
            <a:r>
              <a:rPr lang="en-US" sz="1200" dirty="0"/>
              <a:t> 3, 1755 LE, </a:t>
            </a:r>
            <a:r>
              <a:rPr lang="en-US" sz="1200" dirty="0" err="1"/>
              <a:t>Petten</a:t>
            </a:r>
            <a:r>
              <a:rPr lang="en-US" sz="1200" dirty="0"/>
              <a:t>, </a:t>
            </a:r>
            <a:r>
              <a:rPr lang="en-US" sz="1200" dirty="0" smtClean="0"/>
              <a:t>Netherlands, </a:t>
            </a:r>
            <a:r>
              <a:rPr lang="en-US" sz="1200" dirty="0" smtClean="0">
                <a:solidFill>
                  <a:srgbClr val="0070C0"/>
                </a:solidFill>
              </a:rPr>
              <a:t>daniele.baraldi@ec.europa.eu</a:t>
            </a:r>
            <a:endParaRPr lang="en-US" sz="1200" b="1" dirty="0">
              <a:solidFill>
                <a:srgbClr val="0070C0"/>
              </a:solidFill>
            </a:endParaRPr>
          </a:p>
          <a:p>
            <a:pPr algn="l">
              <a:lnSpc>
                <a:spcPct val="100000"/>
              </a:lnSpc>
              <a:spcBef>
                <a:spcPts val="200"/>
              </a:spcBef>
            </a:pPr>
            <a:r>
              <a:rPr lang="en-US" sz="1200" baseline="30000" dirty="0"/>
              <a:t>6</a:t>
            </a:r>
            <a:r>
              <a:rPr lang="en-US" sz="1200" dirty="0"/>
              <a:t> Element Energy Limited, Station Road 20, Cambridge, United Kingdom, </a:t>
            </a:r>
            <a:r>
              <a:rPr lang="en-US" sz="1200" dirty="0">
                <a:solidFill>
                  <a:srgbClr val="0070C0"/>
                </a:solidFill>
              </a:rPr>
              <a:t>shane.slater@element-energy.co.uk</a:t>
            </a:r>
            <a:endParaRPr lang="en-US" sz="1200" b="1" dirty="0">
              <a:solidFill>
                <a:srgbClr val="0070C0"/>
              </a:solidFill>
            </a:endParaRPr>
          </a:p>
          <a:p>
            <a:pPr algn="l">
              <a:lnSpc>
                <a:spcPct val="100000"/>
              </a:lnSpc>
              <a:spcBef>
                <a:spcPts val="200"/>
              </a:spcBef>
            </a:pPr>
            <a:r>
              <a:rPr lang="en-US" sz="1200" baseline="30000" dirty="0"/>
              <a:t>7</a:t>
            </a:r>
            <a:r>
              <a:rPr lang="en-US" sz="1200" dirty="0"/>
              <a:t> </a:t>
            </a:r>
            <a:r>
              <a:rPr lang="en-US" sz="1200" dirty="0" err="1"/>
              <a:t>Areva</a:t>
            </a:r>
            <a:r>
              <a:rPr lang="en-US" sz="1200" dirty="0"/>
              <a:t> </a:t>
            </a:r>
            <a:r>
              <a:rPr lang="en-US" sz="1200" dirty="0" err="1"/>
              <a:t>Stockage</a:t>
            </a:r>
            <a:r>
              <a:rPr lang="en-US" sz="1200" dirty="0"/>
              <a:t> </a:t>
            </a:r>
            <a:r>
              <a:rPr lang="en-US" sz="1200" dirty="0" err="1"/>
              <a:t>d'Energie</a:t>
            </a:r>
            <a:r>
              <a:rPr lang="en-US" sz="1200" dirty="0"/>
              <a:t> SAS, </a:t>
            </a:r>
            <a:r>
              <a:rPr lang="en-US" sz="1200" dirty="0" err="1"/>
              <a:t>Batiment</a:t>
            </a:r>
            <a:r>
              <a:rPr lang="en-US" sz="1200" dirty="0"/>
              <a:t> Jules Verne, Domaine du Petit </a:t>
            </a:r>
            <a:r>
              <a:rPr lang="en-US" sz="1200" dirty="0" err="1"/>
              <a:t>Arbois</a:t>
            </a:r>
            <a:r>
              <a:rPr lang="en-US" sz="1200" dirty="0"/>
              <a:t>, Aix-en-Provence, France, </a:t>
            </a:r>
            <a:r>
              <a:rPr lang="en-US" sz="1200" dirty="0">
                <a:solidFill>
                  <a:srgbClr val="0070C0"/>
                </a:solidFill>
              </a:rPr>
              <a:t>audrey.duclos@areva.com</a:t>
            </a:r>
            <a:endParaRPr lang="en-US" sz="1200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endParaRPr lang="en-US" altLang="zh-CN" sz="1200" i="1" u="sng" dirty="0" smtClean="0">
              <a:ea typeface="宋体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endParaRPr lang="el-GR" altLang="el-GR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rgbClr val="33CC33"/>
                </a:solidFill>
              </a:rPr>
              <a:t>Release and dispersion: </a:t>
            </a:r>
            <a:r>
              <a:rPr lang="en-US" sz="3000" dirty="0"/>
              <a:t>Best Practice Guidelines </a:t>
            </a:r>
            <a:endParaRPr lang="en-US" sz="3000" dirty="0">
              <a:solidFill>
                <a:srgbClr val="33CC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</a:t>
            </a:r>
            <a:r>
              <a:rPr lang="en-GB" dirty="0" smtClean="0"/>
              <a:t>iquid hydrogen (LH2)</a:t>
            </a:r>
          </a:p>
          <a:p>
            <a:pPr lvl="1"/>
            <a:r>
              <a:rPr lang="en-US" dirty="0" smtClean="0"/>
              <a:t>Isenthalpic </a:t>
            </a:r>
            <a:r>
              <a:rPr lang="en-US" dirty="0"/>
              <a:t>or isentropic expansion can be </a:t>
            </a:r>
            <a:r>
              <a:rPr lang="en-US" dirty="0" smtClean="0"/>
              <a:t>assumed </a:t>
            </a: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estimate the flashed vapor </a:t>
            </a:r>
            <a:r>
              <a:rPr lang="en-US" dirty="0" smtClean="0"/>
              <a:t>fraction at the inlet</a:t>
            </a:r>
            <a:endParaRPr lang="en-GB" dirty="0" smtClean="0"/>
          </a:p>
          <a:p>
            <a:pPr lvl="1"/>
            <a:r>
              <a:rPr lang="en-GB" altLang="el-GR" dirty="0"/>
              <a:t>Various modelling approaches: </a:t>
            </a:r>
          </a:p>
          <a:p>
            <a:pPr lvl="2"/>
            <a:r>
              <a:rPr lang="en-GB" altLang="el-GR" dirty="0" smtClean="0"/>
              <a:t>Mixture </a:t>
            </a:r>
            <a:r>
              <a:rPr lang="en-GB" altLang="el-GR" dirty="0"/>
              <a:t>approach</a:t>
            </a:r>
          </a:p>
          <a:p>
            <a:pPr lvl="3" algn="l"/>
            <a:r>
              <a:rPr lang="en-GB" altLang="el-GR" dirty="0"/>
              <a:t>Thermal equilibrium between phases =&gt; </a:t>
            </a:r>
            <a:r>
              <a:rPr lang="en-GB" altLang="el-GR" dirty="0" smtClean="0"/>
              <a:t/>
            </a:r>
            <a:br>
              <a:rPr lang="en-GB" altLang="el-GR" dirty="0" smtClean="0"/>
            </a:br>
            <a:r>
              <a:rPr lang="en-GB" altLang="el-GR" dirty="0" smtClean="0"/>
              <a:t>phase </a:t>
            </a:r>
            <a:r>
              <a:rPr lang="en-GB" altLang="el-GR" dirty="0"/>
              <a:t>distribution using </a:t>
            </a:r>
            <a:r>
              <a:rPr lang="en-GB" altLang="el-GR" dirty="0" err="1"/>
              <a:t>Raoult’s</a:t>
            </a:r>
            <a:r>
              <a:rPr lang="en-GB" altLang="el-GR" dirty="0"/>
              <a:t> law </a:t>
            </a:r>
          </a:p>
          <a:p>
            <a:pPr lvl="3" algn="l"/>
            <a:r>
              <a:rPr lang="en-GB" altLang="el-GR" dirty="0"/>
              <a:t>Conservation equations for the mixture and </a:t>
            </a:r>
            <a:r>
              <a:rPr lang="en-GB" altLang="el-GR" dirty="0" smtClean="0"/>
              <a:t>total </a:t>
            </a:r>
            <a:br>
              <a:rPr lang="en-GB" altLang="el-GR" dirty="0" smtClean="0"/>
            </a:br>
            <a:r>
              <a:rPr lang="en-GB" altLang="el-GR" dirty="0" smtClean="0"/>
              <a:t>hydrogen </a:t>
            </a:r>
            <a:r>
              <a:rPr lang="en-GB" altLang="el-GR" dirty="0"/>
              <a:t>mass (vapour + liquid) with or </a:t>
            </a:r>
            <a:r>
              <a:rPr lang="en-GB" altLang="el-GR" dirty="0" smtClean="0"/>
              <a:t>without </a:t>
            </a:r>
            <a:r>
              <a:rPr lang="en-GB" altLang="el-GR" dirty="0"/>
              <a:t>slip velocities</a:t>
            </a:r>
            <a:endParaRPr lang="en-US" altLang="el-GR" sz="1900" dirty="0"/>
          </a:p>
          <a:p>
            <a:pPr lvl="2"/>
            <a:r>
              <a:rPr lang="en-GB" altLang="el-GR" dirty="0"/>
              <a:t>Multi-fluid approach</a:t>
            </a:r>
          </a:p>
          <a:p>
            <a:pPr lvl="3"/>
            <a:r>
              <a:rPr lang="en-GB" altLang="el-GR" dirty="0"/>
              <a:t>Separate conservation equations for each </a:t>
            </a:r>
            <a:r>
              <a:rPr lang="en-GB" altLang="el-GR" dirty="0" smtClean="0"/>
              <a:t>phase</a:t>
            </a:r>
          </a:p>
          <a:p>
            <a:pPr lvl="1"/>
            <a:r>
              <a:rPr lang="en-GB" altLang="el-GR" sz="1800" dirty="0"/>
              <a:t>Heat transfer modelling from the ground is important for LH2 releases near ground (film boiling phenomena) </a:t>
            </a:r>
          </a:p>
          <a:p>
            <a:pPr lvl="1"/>
            <a:r>
              <a:rPr lang="en-GB" altLang="el-GR" sz="1800" dirty="0"/>
              <a:t>Ambient air humidity condensation and nitrogen, oxygen liquefaction due to cryogenic temperatures may affect hydrogen dispersion</a:t>
            </a:r>
            <a:endParaRPr lang="en-US" altLang="el-GR" sz="1800" dirty="0"/>
          </a:p>
          <a:p>
            <a:pPr lvl="3"/>
            <a:endParaRPr lang="en-GB" alt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l-GR" smtClean="0"/>
              <a:t>13 Sep. 2017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7165-23CA-4072-B9CA-3B1B98849CB1}" type="slidenum">
              <a:rPr lang="el-GR" altLang="el-GR" smtClean="0"/>
              <a:pPr/>
              <a:t>10</a:t>
            </a:fld>
            <a:r>
              <a:rPr lang="en-US" altLang="el-GR" dirty="0"/>
              <a:t>/20</a:t>
            </a:r>
            <a:endParaRPr lang="el-GR" altLang="el-GR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76344"/>
            <a:ext cx="2362200" cy="189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05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srgbClr val="33CC33"/>
                </a:solidFill>
              </a:rPr>
              <a:t>Release and dispersion: </a:t>
            </a:r>
            <a:r>
              <a:rPr lang="en-US" sz="3000" dirty="0" smtClean="0">
                <a:solidFill>
                  <a:schemeClr val="accent6"/>
                </a:solidFill>
              </a:rPr>
              <a:t>Benchmark</a:t>
            </a:r>
            <a:endParaRPr lang="en-US" sz="30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5943600" cy="5257800"/>
          </a:xfrm>
        </p:spPr>
        <p:txBody>
          <a:bodyPr/>
          <a:lstStyle/>
          <a:p>
            <a:r>
              <a:rPr lang="en-US" dirty="0" smtClean="0"/>
              <a:t>Benchmark experiment: KIT (</a:t>
            </a:r>
            <a:r>
              <a:rPr lang="en-US" dirty="0" err="1" smtClean="0"/>
              <a:t>Veser</a:t>
            </a:r>
            <a:r>
              <a:rPr lang="en-US" dirty="0" smtClean="0"/>
              <a:t> et al. 2011)</a:t>
            </a:r>
          </a:p>
          <a:p>
            <a:pPr lvl="1"/>
            <a:r>
              <a:rPr lang="en-US" dirty="0" err="1"/>
              <a:t>Cryo</a:t>
            </a:r>
            <a:r>
              <a:rPr lang="en-US" dirty="0"/>
              <a:t>-compressed hydrogen</a:t>
            </a:r>
          </a:p>
          <a:p>
            <a:pPr lvl="1"/>
            <a:r>
              <a:rPr lang="en-US" dirty="0" smtClean="0"/>
              <a:t>Horizontal jet </a:t>
            </a:r>
            <a:r>
              <a:rPr lang="en-US" dirty="0"/>
              <a:t>releases in closed </a:t>
            </a:r>
            <a:r>
              <a:rPr lang="en-US" dirty="0" smtClean="0"/>
              <a:t>facility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Simulation (Venetsanos &amp; Giannissi 2017):</a:t>
            </a:r>
          </a:p>
          <a:p>
            <a:pPr lvl="1" algn="l"/>
            <a:r>
              <a:rPr lang="en-US" dirty="0" smtClean="0"/>
              <a:t>Sensitivity studies: Domain size, CFL number, number of cells</a:t>
            </a:r>
          </a:p>
          <a:p>
            <a:pPr lvl="1" algn="l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order numerical scheme (QUICK)</a:t>
            </a:r>
            <a:endParaRPr lang="en-US" dirty="0" smtClean="0"/>
          </a:p>
          <a:p>
            <a:pPr lvl="1" algn="l"/>
            <a:r>
              <a:rPr lang="en-US" dirty="0" smtClean="0"/>
              <a:t>Birch (1987) notional nozzle approach</a:t>
            </a:r>
          </a:p>
          <a:p>
            <a:pPr lvl="1" algn="l"/>
            <a:r>
              <a:rPr lang="en-US" dirty="0" smtClean="0"/>
              <a:t>Good agreement with the experiment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l-GR" smtClean="0"/>
              <a:t>13 Sep. 2017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7165-23CA-4072-B9CA-3B1B98849CB1}" type="slidenum">
              <a:rPr lang="el-GR" altLang="el-GR" smtClean="0"/>
              <a:pPr/>
              <a:t>11</a:t>
            </a:fld>
            <a:r>
              <a:rPr lang="en-US" altLang="el-GR" dirty="0"/>
              <a:t>/20</a:t>
            </a:r>
            <a:endParaRPr lang="el-GR" altLang="el-GR" dirty="0"/>
          </a:p>
        </p:txBody>
      </p:sp>
      <p:sp>
        <p:nvSpPr>
          <p:cNvPr id="6" name="Rectangle 5"/>
          <p:cNvSpPr/>
          <p:nvPr/>
        </p:nvSpPr>
        <p:spPr>
          <a:xfrm>
            <a:off x="152400" y="6252374"/>
            <a:ext cx="8763000" cy="3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00" dirty="0" err="1"/>
              <a:t>Veser</a:t>
            </a:r>
            <a:r>
              <a:rPr lang="en-US" sz="800" dirty="0"/>
              <a:t>, A., Kuznetsov, M., Fast, G</a:t>
            </a:r>
            <a:r>
              <a:rPr lang="en-US" sz="800" dirty="0" smtClean="0"/>
              <a:t>. et al., </a:t>
            </a:r>
            <a:r>
              <a:rPr lang="en-US" sz="800" dirty="0"/>
              <a:t>The structure and flame propagation regimes in turbulent hydrogen jets, </a:t>
            </a:r>
            <a:r>
              <a:rPr lang="en-US" sz="800" i="1" dirty="0"/>
              <a:t>Int. J. Hydrogen Energy</a:t>
            </a:r>
            <a:r>
              <a:rPr lang="en-US" sz="800" dirty="0"/>
              <a:t>, </a:t>
            </a:r>
            <a:r>
              <a:rPr lang="en-US" sz="800" dirty="0" smtClean="0"/>
              <a:t>36</a:t>
            </a:r>
            <a:r>
              <a:rPr lang="en-US" sz="800" dirty="0"/>
              <a:t> </a:t>
            </a:r>
            <a:r>
              <a:rPr lang="en-US" sz="800" dirty="0" smtClean="0"/>
              <a:t>(3), </a:t>
            </a:r>
            <a:r>
              <a:rPr lang="en-US" sz="800" dirty="0"/>
              <a:t>2011, </a:t>
            </a:r>
            <a:r>
              <a:rPr lang="en-US" sz="800" dirty="0" smtClean="0"/>
              <a:t>2351-59</a:t>
            </a:r>
          </a:p>
          <a:p>
            <a:pPr lvl="0">
              <a:spcBef>
                <a:spcPts val="300"/>
              </a:spcBef>
            </a:pPr>
            <a:r>
              <a:rPr lang="en-US" sz="800" dirty="0"/>
              <a:t>Venetsanos, A.G., Giannissi, </a:t>
            </a:r>
            <a:r>
              <a:rPr lang="en-US" sz="800" dirty="0" err="1"/>
              <a:t>S.G</a:t>
            </a:r>
            <a:r>
              <a:rPr lang="en-US" sz="800" dirty="0"/>
              <a:t>., Release and dispersion modeling of cryogenic under-expanded hydrogen jets, </a:t>
            </a:r>
            <a:r>
              <a:rPr lang="en-US" sz="800" i="1" dirty="0"/>
              <a:t>Int. J. Hydrogen Energy</a:t>
            </a:r>
            <a:r>
              <a:rPr lang="en-US" sz="800" dirty="0" smtClean="0"/>
              <a:t>, 42 (11), 2017, 7672-82</a:t>
            </a:r>
            <a:endParaRPr lang="en-US" sz="800" dirty="0"/>
          </a:p>
        </p:txBody>
      </p:sp>
      <p:pic>
        <p:nvPicPr>
          <p:cNvPr id="52226" name="Picture 2" descr="G:\My_staff\Sinedria\15. ICHS2017\SUSANA Best Practices\presentation\photos\1-s2.0-S0360319910006403-gr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21"/>
          <a:stretch/>
        </p:blipFill>
        <p:spPr bwMode="auto">
          <a:xfrm>
            <a:off x="5410200" y="1348648"/>
            <a:ext cx="3101975" cy="105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84822"/>
            <a:ext cx="2670969" cy="201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26436"/>
            <a:ext cx="2667297" cy="202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50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rgbClr val="0066FF"/>
                </a:solidFill>
              </a:rPr>
              <a:t>Ignition and jet fire: </a:t>
            </a:r>
            <a:r>
              <a:rPr lang="en-US" sz="3000" dirty="0"/>
              <a:t>Best Practice Guidelines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686800" cy="5638800"/>
          </a:xfrm>
        </p:spPr>
        <p:txBody>
          <a:bodyPr/>
          <a:lstStyle/>
          <a:p>
            <a:pPr algn="l"/>
            <a:r>
              <a:rPr lang="en-US" dirty="0" smtClean="0"/>
              <a:t>Sudden </a:t>
            </a:r>
            <a:r>
              <a:rPr lang="en-US" dirty="0"/>
              <a:t>release of hydrogen gas from a high pressure </a:t>
            </a:r>
            <a:r>
              <a:rPr lang="en-US" dirty="0" smtClean="0"/>
              <a:t>reservoir</a:t>
            </a:r>
            <a:br>
              <a:rPr lang="en-US" dirty="0" smtClean="0"/>
            </a:br>
            <a:r>
              <a:rPr lang="en-US" b="1" dirty="0" smtClean="0"/>
              <a:t>Auto-ignition</a:t>
            </a:r>
            <a:r>
              <a:rPr lang="en-US" dirty="0" smtClean="0"/>
              <a:t>            </a:t>
            </a:r>
            <a:r>
              <a:rPr lang="en-US" b="1" dirty="0" smtClean="0"/>
              <a:t>Jet fire</a:t>
            </a:r>
          </a:p>
          <a:p>
            <a:pPr algn="l"/>
            <a:r>
              <a:rPr lang="en-US" altLang="en-US" b="1" dirty="0"/>
              <a:t>Auto-ignition</a:t>
            </a:r>
            <a:r>
              <a:rPr lang="en-US" altLang="en-US" dirty="0"/>
              <a:t> </a:t>
            </a:r>
            <a:r>
              <a:rPr lang="en-GB" altLang="en-US" b="1" dirty="0"/>
              <a:t>modelling</a:t>
            </a:r>
            <a:r>
              <a:rPr lang="en-US" altLang="en-US" dirty="0"/>
              <a:t>: Simulation </a:t>
            </a:r>
            <a:r>
              <a:rPr lang="en-GB" altLang="en-US" dirty="0"/>
              <a:t>of shocks, small scale turbulent mixing and shock wave/vortex </a:t>
            </a:r>
            <a:r>
              <a:rPr lang="en-GB" altLang="en-US" dirty="0" smtClean="0"/>
              <a:t>interactions</a:t>
            </a:r>
            <a:endParaRPr lang="en-US" altLang="en-US" dirty="0" smtClean="0"/>
          </a:p>
          <a:p>
            <a:pPr lvl="1"/>
            <a:r>
              <a:rPr lang="en-GB" altLang="en-US" dirty="0"/>
              <a:t>Very dense mesh</a:t>
            </a:r>
          </a:p>
          <a:p>
            <a:pPr lvl="1"/>
            <a:r>
              <a:rPr lang="en-GB" altLang="en-US" dirty="0"/>
              <a:t>Highly accurate numerical methods</a:t>
            </a:r>
          </a:p>
          <a:p>
            <a:pPr lvl="1"/>
            <a:r>
              <a:rPr lang="en-US" altLang="en-US" dirty="0"/>
              <a:t>Various strategies of modelling</a:t>
            </a:r>
          </a:p>
          <a:p>
            <a:pPr lvl="2"/>
            <a:r>
              <a:rPr lang="en-US" altLang="en-US" dirty="0"/>
              <a:t>2D </a:t>
            </a:r>
            <a:r>
              <a:rPr lang="en-GB" altLang="en-US" dirty="0"/>
              <a:t>DNS or LES</a:t>
            </a:r>
            <a:r>
              <a:rPr lang="en-US" altLang="en-US" dirty="0"/>
              <a:t> models: </a:t>
            </a:r>
            <a:r>
              <a:rPr lang="en-GB" altLang="en-US" dirty="0"/>
              <a:t>Limited to simplified </a:t>
            </a:r>
            <a:r>
              <a:rPr lang="en-GB" altLang="en-US" dirty="0" err="1"/>
              <a:t>axi</a:t>
            </a:r>
            <a:r>
              <a:rPr lang="en-GB" altLang="en-US" dirty="0"/>
              <a:t>-symmetrical geometry.</a:t>
            </a:r>
            <a:r>
              <a:rPr lang="en-US" altLang="en-US" dirty="0"/>
              <a:t> </a:t>
            </a:r>
          </a:p>
          <a:p>
            <a:pPr lvl="2"/>
            <a:r>
              <a:rPr lang="en-US" altLang="en-US" dirty="0"/>
              <a:t>3D LES models: </a:t>
            </a:r>
          </a:p>
          <a:p>
            <a:pPr lvl="3"/>
            <a:r>
              <a:rPr lang="en-US" altLang="en-US" dirty="0"/>
              <a:t>M</a:t>
            </a:r>
            <a:r>
              <a:rPr lang="en-GB" altLang="en-US" dirty="0"/>
              <a:t>ore realistic geometries 	</a:t>
            </a:r>
          </a:p>
          <a:p>
            <a:pPr lvl="3"/>
            <a:r>
              <a:rPr lang="en-GB" altLang="en-US" dirty="0"/>
              <a:t>Accurate combustion models, such as EDC with detailed chemistry </a:t>
            </a:r>
            <a:endParaRPr lang="en-GB" altLang="en-US" dirty="0" smtClean="0"/>
          </a:p>
          <a:p>
            <a:pPr lvl="1"/>
            <a:endParaRPr lang="en-GB" altLang="en-US" b="1" dirty="0"/>
          </a:p>
          <a:p>
            <a:pPr lvl="3"/>
            <a:endParaRPr lang="en-US" altLang="en-US" dirty="0"/>
          </a:p>
          <a:p>
            <a:pPr lvl="1" algn="l"/>
            <a:endParaRPr lang="en-US" altLang="en-US" sz="1800" dirty="0"/>
          </a:p>
          <a:p>
            <a:pPr algn="l"/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l-GR" smtClean="0"/>
              <a:t>13 Sep. 2017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7165-23CA-4072-B9CA-3B1B98849CB1}" type="slidenum">
              <a:rPr lang="el-GR" altLang="el-GR" smtClean="0"/>
              <a:pPr/>
              <a:t>12</a:t>
            </a:fld>
            <a:r>
              <a:rPr lang="en-US" altLang="el-GR" dirty="0"/>
              <a:t>/20</a:t>
            </a:r>
            <a:endParaRPr lang="el-GR" altLang="el-GR" dirty="0"/>
          </a:p>
        </p:txBody>
      </p:sp>
      <p:sp>
        <p:nvSpPr>
          <p:cNvPr id="8" name="Right Arrow 7"/>
          <p:cNvSpPr/>
          <p:nvPr/>
        </p:nvSpPr>
        <p:spPr>
          <a:xfrm>
            <a:off x="2286000" y="1431126"/>
            <a:ext cx="457200" cy="45719"/>
          </a:xfrm>
          <a:prstGeom prst="rightArrow">
            <a:avLst/>
          </a:prstGeom>
          <a:solidFill>
            <a:srgbClr val="0066FF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FF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848600" y="1066800"/>
            <a:ext cx="457200" cy="45719"/>
          </a:xfrm>
          <a:prstGeom prst="rightArrow">
            <a:avLst/>
          </a:prstGeom>
          <a:solidFill>
            <a:srgbClr val="0066FF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rgbClr val="0066FF"/>
                </a:solidFill>
              </a:rPr>
              <a:t>Ignition and jet fire: </a:t>
            </a:r>
            <a:r>
              <a:rPr lang="en-US" sz="3000" dirty="0"/>
              <a:t>Best Practice Guidelines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400" b="1" dirty="0"/>
              <a:t>Jet fire modelling</a:t>
            </a:r>
          </a:p>
          <a:p>
            <a:pPr lvl="1"/>
            <a:r>
              <a:rPr lang="en-GB" altLang="en-US" dirty="0"/>
              <a:t>Under-expanded jets</a:t>
            </a:r>
            <a:r>
              <a:rPr lang="en-US" altLang="en-US" dirty="0"/>
              <a:t> for compressed </a:t>
            </a:r>
            <a:r>
              <a:rPr lang="en-US" altLang="en-US" dirty="0" smtClean="0"/>
              <a:t>hydrogen</a:t>
            </a:r>
          </a:p>
          <a:p>
            <a:pPr lvl="2"/>
            <a:r>
              <a:rPr lang="en-US" dirty="0" smtClean="0"/>
              <a:t>Notional </a:t>
            </a:r>
            <a:r>
              <a:rPr lang="en-US" dirty="0"/>
              <a:t>nozzle </a:t>
            </a:r>
            <a:r>
              <a:rPr lang="en-US" dirty="0" smtClean="0"/>
              <a:t>approach</a:t>
            </a:r>
            <a:endParaRPr lang="en-US" altLang="en-US" dirty="0" smtClean="0"/>
          </a:p>
          <a:p>
            <a:pPr lvl="1"/>
            <a:r>
              <a:rPr lang="en-GB" altLang="en-US" dirty="0" smtClean="0"/>
              <a:t>Combustion modelling</a:t>
            </a:r>
          </a:p>
          <a:p>
            <a:pPr lvl="2"/>
            <a:r>
              <a:rPr lang="en-GB" altLang="en-US" dirty="0" smtClean="0"/>
              <a:t>Simplified </a:t>
            </a:r>
            <a:r>
              <a:rPr lang="en-GB" altLang="en-US" dirty="0" err="1" smtClean="0"/>
              <a:t>EBU</a:t>
            </a:r>
            <a:r>
              <a:rPr lang="en-GB" altLang="en-US" dirty="0" smtClean="0"/>
              <a:t>/</a:t>
            </a:r>
            <a:r>
              <a:rPr lang="en-GB" altLang="en-US" dirty="0" err="1" smtClean="0"/>
              <a:t>EDM</a:t>
            </a:r>
            <a:r>
              <a:rPr lang="en-GB" altLang="en-US" dirty="0" smtClean="0"/>
              <a:t> models</a:t>
            </a:r>
            <a:endParaRPr lang="en-GB" altLang="en-US" dirty="0"/>
          </a:p>
          <a:p>
            <a:pPr lvl="3"/>
            <a:r>
              <a:rPr lang="en-GB" altLang="en-US" dirty="0"/>
              <a:t>limited to well-ventilated fires</a:t>
            </a:r>
          </a:p>
          <a:p>
            <a:pPr lvl="2"/>
            <a:r>
              <a:rPr lang="en-GB" altLang="en-US" dirty="0"/>
              <a:t>Flamelet model </a:t>
            </a:r>
          </a:p>
          <a:p>
            <a:pPr lvl="2"/>
            <a:r>
              <a:rPr lang="en-GB" altLang="en-US" dirty="0"/>
              <a:t>EDC with detailed chemistry</a:t>
            </a:r>
            <a:r>
              <a:rPr lang="en-US" altLang="en-US" dirty="0"/>
              <a:t> </a:t>
            </a:r>
          </a:p>
          <a:p>
            <a:pPr lvl="3"/>
            <a:r>
              <a:rPr lang="en-GB" altLang="en-US" dirty="0"/>
              <a:t>more accurate</a:t>
            </a:r>
          </a:p>
          <a:p>
            <a:pPr lvl="3"/>
            <a:r>
              <a:rPr lang="en-GB" altLang="en-US" dirty="0"/>
              <a:t>larger computational requirements</a:t>
            </a:r>
            <a:endParaRPr lang="en-US" altLang="en-US" dirty="0"/>
          </a:p>
          <a:p>
            <a:pPr lvl="1" algn="l"/>
            <a:endParaRPr lang="en-US" altLang="en-US" sz="1800" dirty="0"/>
          </a:p>
          <a:p>
            <a:pPr algn="l"/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l-GR" dirty="0" smtClean="0"/>
              <a:t>13 Sep. 2017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7165-23CA-4072-B9CA-3B1B98849CB1}" type="slidenum">
              <a:rPr lang="el-GR" altLang="el-GR" smtClean="0"/>
              <a:pPr/>
              <a:t>13</a:t>
            </a:fld>
            <a:r>
              <a:rPr lang="en-US" altLang="el-GR" dirty="0"/>
              <a:t>/20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5032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rgbClr val="0066FF"/>
                </a:solidFill>
              </a:rPr>
              <a:t>Ignition and jet fire: </a:t>
            </a:r>
            <a:r>
              <a:rPr lang="en-US" sz="3000" dirty="0">
                <a:solidFill>
                  <a:schemeClr val="accent6"/>
                </a:solidFill>
              </a:rPr>
              <a:t>Benchmark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839200" cy="5257800"/>
          </a:xfrm>
        </p:spPr>
        <p:txBody>
          <a:bodyPr/>
          <a:lstStyle/>
          <a:p>
            <a:pPr algn="l"/>
            <a:r>
              <a:rPr lang="en-GB" altLang="en-US" dirty="0" smtClean="0"/>
              <a:t>Spontaneous </a:t>
            </a:r>
            <a:r>
              <a:rPr lang="en-GB" altLang="en-US" dirty="0"/>
              <a:t>ignition in </a:t>
            </a:r>
            <a:r>
              <a:rPr lang="en-GB" altLang="en-US" dirty="0" smtClean="0"/>
              <a:t>Pressure Relief </a:t>
            </a:r>
            <a:r>
              <a:rPr lang="en-GB" altLang="en-US" dirty="0"/>
              <a:t>D</a:t>
            </a:r>
            <a:r>
              <a:rPr lang="en-GB" altLang="en-US" dirty="0" smtClean="0"/>
              <a:t>evice </a:t>
            </a:r>
            <a:r>
              <a:rPr lang="en-GB" altLang="en-US" dirty="0"/>
              <a:t>(PRD</a:t>
            </a:r>
            <a:r>
              <a:rPr lang="en-GB" altLang="en-US" dirty="0" smtClean="0"/>
              <a:t>), (</a:t>
            </a:r>
            <a:r>
              <a:rPr lang="en-US" dirty="0" err="1" smtClean="0"/>
              <a:t>Bragin</a:t>
            </a:r>
            <a:r>
              <a:rPr lang="en-US" dirty="0" smtClean="0"/>
              <a:t> et al. 2013)</a:t>
            </a:r>
            <a:r>
              <a:rPr lang="en-GB" altLang="en-US" dirty="0" smtClean="0"/>
              <a:t> </a:t>
            </a:r>
            <a:endParaRPr lang="en-GB" altLang="en-US" b="1" dirty="0"/>
          </a:p>
          <a:p>
            <a:pPr lvl="1"/>
            <a:r>
              <a:rPr lang="en-GB" altLang="en-US" dirty="0"/>
              <a:t>LES modelling </a:t>
            </a:r>
          </a:p>
          <a:p>
            <a:pPr lvl="1"/>
            <a:r>
              <a:rPr lang="en-GB" altLang="en-US" dirty="0"/>
              <a:t>EDC with detailed chemistry</a:t>
            </a:r>
            <a:r>
              <a:rPr lang="en-US" altLang="en-US" dirty="0"/>
              <a:t> </a:t>
            </a:r>
          </a:p>
          <a:p>
            <a:pPr lvl="1"/>
            <a:r>
              <a:rPr lang="en-GB" altLang="en-US" dirty="0"/>
              <a:t>Step-like approximation of the membrane burst process</a:t>
            </a:r>
            <a:r>
              <a:rPr lang="en-US" altLang="en-US" dirty="0"/>
              <a:t> </a:t>
            </a:r>
          </a:p>
          <a:p>
            <a:pPr marL="471488" lvl="1" indent="0" algn="l">
              <a:buNone/>
            </a:pPr>
            <a:endParaRPr lang="en-US" altLang="en-US" sz="1800" dirty="0"/>
          </a:p>
          <a:p>
            <a:pPr algn="l"/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l-GR" dirty="0" smtClean="0"/>
              <a:t>13 Sep. 2017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7165-23CA-4072-B9CA-3B1B98849CB1}" type="slidenum">
              <a:rPr lang="el-GR" altLang="el-GR" smtClean="0"/>
              <a:pPr/>
              <a:t>14</a:t>
            </a:fld>
            <a:r>
              <a:rPr lang="en-US" altLang="el-GR" dirty="0"/>
              <a:t>/20</a:t>
            </a:r>
            <a:endParaRPr lang="el-GR" altLang="el-GR" dirty="0"/>
          </a:p>
        </p:txBody>
      </p:sp>
      <p:pic>
        <p:nvPicPr>
          <p:cNvPr id="6" name="Picture 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39624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429000" y="2667000"/>
            <a:ext cx="1981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domain</a:t>
            </a:r>
            <a:endParaRPr lang="el-GR" altLang="en-US" sz="16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219200" y="3244850"/>
            <a:ext cx="213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pressure tubes</a:t>
            </a:r>
            <a:endParaRPr lang="el-GR" altLang="en-US" sz="16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04800" y="457200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Burst disk</a:t>
            </a:r>
            <a:endParaRPr lang="el-GR" altLang="en-US" sz="16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810000" y="332105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i="1" dirty="0">
                <a:solidFill>
                  <a:schemeClr val="bg1">
                    <a:lumMod val="50000"/>
                  </a:schemeClr>
                </a:solidFill>
              </a:rPr>
              <a:t>PRD</a:t>
            </a:r>
            <a:endParaRPr lang="el-GR" alt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2971800"/>
            <a:ext cx="352425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52400" y="6252374"/>
            <a:ext cx="8763000" cy="382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200"/>
              </a:lnSpc>
            </a:pPr>
            <a:r>
              <a:rPr lang="en-US" sz="800" dirty="0" err="1"/>
              <a:t>Bragin</a:t>
            </a:r>
            <a:r>
              <a:rPr lang="en-US" sz="800" dirty="0"/>
              <a:t>, </a:t>
            </a:r>
            <a:r>
              <a:rPr lang="en-US" sz="800" dirty="0" err="1"/>
              <a:t>M.V</a:t>
            </a:r>
            <a:r>
              <a:rPr lang="en-US" sz="800" dirty="0"/>
              <a:t>., Makarov, </a:t>
            </a:r>
            <a:r>
              <a:rPr lang="en-US" sz="800" dirty="0" err="1"/>
              <a:t>D.V</a:t>
            </a:r>
            <a:r>
              <a:rPr lang="en-US" sz="800" dirty="0"/>
              <a:t>. and Molkov, V.V., Pressure limit of hydrogen spontaneous ignition in a T-shaped channel, </a:t>
            </a:r>
            <a:r>
              <a:rPr lang="en-US" sz="800" i="1" dirty="0"/>
              <a:t>Int. J. Hydrogen Energy</a:t>
            </a:r>
            <a:r>
              <a:rPr lang="en-US" sz="800" dirty="0"/>
              <a:t>, </a:t>
            </a:r>
            <a:r>
              <a:rPr lang="en-US" sz="800" b="1" dirty="0"/>
              <a:t>38</a:t>
            </a:r>
            <a:r>
              <a:rPr lang="en-US" sz="800" dirty="0"/>
              <a:t>, No. 19, 2013, pp. 8039–8052</a:t>
            </a:r>
          </a:p>
        </p:txBody>
      </p:sp>
    </p:spTree>
    <p:extLst>
      <p:ext uri="{BB962C8B-B14F-4D97-AF65-F5344CB8AC3E}">
        <p14:creationId xmlns:p14="http://schemas.microsoft.com/office/powerpoint/2010/main" val="163236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srgbClr val="0066FF"/>
                </a:solidFill>
              </a:rPr>
              <a:t>Ignition and jet fire: </a:t>
            </a:r>
            <a:r>
              <a:rPr lang="en-US" sz="3000" dirty="0">
                <a:solidFill>
                  <a:schemeClr val="accent6"/>
                </a:solidFill>
              </a:rPr>
              <a:t>Benchmark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l-GR" smtClean="0"/>
              <a:t>13 Sep. 2017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7165-23CA-4072-B9CA-3B1B98849CB1}" type="slidenum">
              <a:rPr lang="el-GR" altLang="el-GR" smtClean="0"/>
              <a:pPr/>
              <a:t>15</a:t>
            </a:fld>
            <a:r>
              <a:rPr lang="en-US" altLang="el-GR" dirty="0"/>
              <a:t>/20</a:t>
            </a:r>
            <a:endParaRPr lang="el-GR" altLang="el-GR" dirty="0"/>
          </a:p>
        </p:txBody>
      </p:sp>
      <p:pic>
        <p:nvPicPr>
          <p:cNvPr id="53250" name="Picture 2" descr="PRD-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77945"/>
            <a:ext cx="871002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12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rgbClr val="FF00FF"/>
                </a:solidFill>
              </a:rPr>
              <a:t>Deflagration: </a:t>
            </a:r>
            <a:r>
              <a:rPr lang="en-US" sz="3000" dirty="0"/>
              <a:t>Best Practice Guidelines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686800" cy="5638800"/>
          </a:xfrm>
        </p:spPr>
        <p:txBody>
          <a:bodyPr/>
          <a:lstStyle/>
          <a:p>
            <a:pPr algn="l"/>
            <a:r>
              <a:rPr lang="en-GB" altLang="en-US" dirty="0"/>
              <a:t>Unfortunately, there is no modelling approach which is clearly superior to all others and applicable to all circumstances </a:t>
            </a:r>
          </a:p>
          <a:p>
            <a:pPr lvl="1">
              <a:lnSpc>
                <a:spcPct val="95000"/>
              </a:lnSpc>
            </a:pPr>
            <a:r>
              <a:rPr lang="en-GB" altLang="en-US" dirty="0"/>
              <a:t>complex interactions between the turbulent flow field and combustion chemistry</a:t>
            </a:r>
            <a:r>
              <a:rPr lang="en-US" altLang="en-US" dirty="0"/>
              <a:t> </a:t>
            </a:r>
          </a:p>
          <a:p>
            <a:pPr lvl="1">
              <a:lnSpc>
                <a:spcPct val="95000"/>
              </a:lnSpc>
            </a:pPr>
            <a:r>
              <a:rPr lang="en-US" altLang="en-US" dirty="0"/>
              <a:t>Instabilities (</a:t>
            </a:r>
            <a:r>
              <a:rPr lang="en-GB" altLang="en-US" dirty="0" err="1"/>
              <a:t>Darrieus</a:t>
            </a:r>
            <a:r>
              <a:rPr lang="en-GB" altLang="en-US" dirty="0"/>
              <a:t>-Landau, Rayleigh-Taylor </a:t>
            </a:r>
            <a:r>
              <a:rPr lang="en-GB" altLang="en-US" dirty="0" err="1"/>
              <a:t>e.t.c</a:t>
            </a:r>
            <a:r>
              <a:rPr lang="en-GB" altLang="en-US" dirty="0"/>
              <a:t>.)</a:t>
            </a:r>
            <a:endParaRPr lang="en-US" altLang="en-US" dirty="0"/>
          </a:p>
          <a:p>
            <a:pPr lvl="1">
              <a:lnSpc>
                <a:spcPct val="95000"/>
              </a:lnSpc>
            </a:pPr>
            <a:r>
              <a:rPr lang="en-GB" altLang="en-US" dirty="0"/>
              <a:t>very wide-range of applications (open deflagrations, vented deflagration, congestion)</a:t>
            </a:r>
          </a:p>
          <a:p>
            <a:pPr algn="l"/>
            <a:r>
              <a:rPr lang="en-GB" altLang="en-US" dirty="0" err="1" smtClean="0"/>
              <a:t>BPG</a:t>
            </a:r>
            <a:endParaRPr lang="en-GB" altLang="en-US" dirty="0" smtClean="0"/>
          </a:p>
          <a:p>
            <a:pPr lvl="1" algn="l"/>
            <a:r>
              <a:rPr lang="en-GB" altLang="en-US" dirty="0"/>
              <a:t>The self-similar flame </a:t>
            </a:r>
            <a:r>
              <a:rPr lang="en-GB" altLang="en-US" dirty="0" smtClean="0"/>
              <a:t>acceleration </a:t>
            </a:r>
            <a:r>
              <a:rPr lang="en-GB" altLang="en-US" dirty="0"/>
              <a:t>should be addressed in the model</a:t>
            </a:r>
            <a:r>
              <a:rPr lang="en-US" altLang="en-US" dirty="0"/>
              <a:t> </a:t>
            </a:r>
          </a:p>
          <a:p>
            <a:pPr lvl="1" algn="l"/>
            <a:r>
              <a:rPr lang="en-GB" altLang="en-US" dirty="0"/>
              <a:t>Vented deflagration</a:t>
            </a:r>
            <a:r>
              <a:rPr lang="en-GB" altLang="en-US" dirty="0" smtClean="0"/>
              <a:t>: </a:t>
            </a:r>
            <a:r>
              <a:rPr lang="en-GB" altLang="en-US" dirty="0"/>
              <a:t>accurate prediction of the intensity of the external </a:t>
            </a:r>
            <a:r>
              <a:rPr lang="en-GB" altLang="en-US" dirty="0" smtClean="0"/>
              <a:t>explosion</a:t>
            </a:r>
          </a:p>
          <a:p>
            <a:pPr lvl="1" algn="l"/>
            <a:r>
              <a:rPr lang="en-GB" altLang="en-US" dirty="0"/>
              <a:t>Obstacles </a:t>
            </a:r>
            <a:r>
              <a:rPr lang="en-GB" altLang="en-US" dirty="0" smtClean="0"/>
              <a:t>which influence the flame but are </a:t>
            </a:r>
            <a:r>
              <a:rPr lang="en-GB" altLang="en-US" dirty="0"/>
              <a:t>too small </a:t>
            </a:r>
            <a:r>
              <a:rPr lang="en-US" altLang="en-US" dirty="0" smtClean="0"/>
              <a:t>(</a:t>
            </a:r>
            <a:r>
              <a:rPr lang="en-US" altLang="en-US" dirty="0"/>
              <a:t>PDR - </a:t>
            </a:r>
            <a:r>
              <a:rPr lang="en-GB" altLang="en-US" dirty="0"/>
              <a:t>Porosity Distributed Resistance</a:t>
            </a:r>
            <a:r>
              <a:rPr lang="en-US" altLang="en-US" dirty="0"/>
              <a:t> models)</a:t>
            </a:r>
            <a:endParaRPr lang="en-GB" altLang="en-US" dirty="0"/>
          </a:p>
          <a:p>
            <a:pPr lvl="1"/>
            <a:r>
              <a:rPr lang="en-GB" altLang="en-US" dirty="0"/>
              <a:t>Non-uniform </a:t>
            </a:r>
            <a:r>
              <a:rPr lang="en-GB" altLang="en-US" dirty="0" smtClean="0"/>
              <a:t>concentration </a:t>
            </a:r>
          </a:p>
          <a:p>
            <a:pPr lvl="2"/>
            <a:r>
              <a:rPr lang="en-GB" altLang="en-US" dirty="0" smtClean="0"/>
              <a:t>Equivalent </a:t>
            </a:r>
            <a:r>
              <a:rPr lang="en-GB" altLang="en-US" dirty="0"/>
              <a:t>uniform stoichiometric volume </a:t>
            </a:r>
            <a:r>
              <a:rPr lang="en-GB" altLang="en-US" dirty="0" smtClean="0"/>
              <a:t>method</a:t>
            </a:r>
            <a:endParaRPr lang="en-US" altLang="en-US" sz="1400" dirty="0"/>
          </a:p>
          <a:p>
            <a:pPr algn="l"/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l-GR" smtClean="0"/>
              <a:t>13 Sep. 2017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7165-23CA-4072-B9CA-3B1B98849CB1}" type="slidenum">
              <a:rPr lang="el-GR" altLang="el-GR" smtClean="0"/>
              <a:pPr/>
              <a:t>16</a:t>
            </a:fld>
            <a:r>
              <a:rPr lang="en-US" altLang="el-GR" dirty="0"/>
              <a:t>/20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48814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srgbClr val="FF00FF"/>
                </a:solidFill>
              </a:rPr>
              <a:t>Deflagration: </a:t>
            </a:r>
            <a:r>
              <a:rPr lang="en-US" sz="3000" dirty="0">
                <a:solidFill>
                  <a:schemeClr val="accent6"/>
                </a:solidFill>
              </a:rPr>
              <a:t>Benchmark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534400" cy="3200400"/>
          </a:xfrm>
        </p:spPr>
        <p:txBody>
          <a:bodyPr/>
          <a:lstStyle/>
          <a:p>
            <a:r>
              <a:rPr lang="en-US" dirty="0" smtClean="0"/>
              <a:t>FM-Global experiment</a:t>
            </a:r>
          </a:p>
          <a:p>
            <a:pPr lvl="1"/>
            <a:r>
              <a:rPr lang="en-US" dirty="0" smtClean="0"/>
              <a:t>Dimensions 4.6×4.6×3.0 </a:t>
            </a:r>
            <a:r>
              <a:rPr lang="en-US" dirty="0"/>
              <a:t>m </a:t>
            </a:r>
            <a:endParaRPr lang="en-US" dirty="0" smtClean="0"/>
          </a:p>
          <a:p>
            <a:pPr lvl="1"/>
            <a:r>
              <a:rPr lang="en-US" dirty="0" smtClean="0"/>
              <a:t>Central ignition, 5.4 m</a:t>
            </a:r>
            <a:r>
              <a:rPr lang="en-US" baseline="30000" dirty="0" smtClean="0"/>
              <a:t>2</a:t>
            </a:r>
            <a:r>
              <a:rPr lang="en-US" dirty="0" smtClean="0"/>
              <a:t> vent</a:t>
            </a:r>
          </a:p>
          <a:p>
            <a:pPr lvl="1"/>
            <a:r>
              <a:rPr lang="en-US" dirty="0" smtClean="0"/>
              <a:t>Simulation using four codes </a:t>
            </a:r>
          </a:p>
          <a:p>
            <a:pPr lvl="2"/>
            <a:r>
              <a:rPr lang="en-US" dirty="0" smtClean="0"/>
              <a:t>ADREA-HF</a:t>
            </a:r>
          </a:p>
          <a:p>
            <a:pPr lvl="2"/>
            <a:r>
              <a:rPr lang="en-US" dirty="0" smtClean="0"/>
              <a:t>FLUENT</a:t>
            </a:r>
            <a:endParaRPr lang="en-US" dirty="0"/>
          </a:p>
          <a:p>
            <a:pPr lvl="2"/>
            <a:r>
              <a:rPr lang="en-US" dirty="0" smtClean="0"/>
              <a:t>FLACS</a:t>
            </a:r>
          </a:p>
          <a:p>
            <a:pPr lvl="2"/>
            <a:r>
              <a:rPr lang="en-US" dirty="0" err="1" smtClean="0"/>
              <a:t>CFX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l-GR" smtClean="0"/>
              <a:t>13 Sep. 2017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7165-23CA-4072-B9CA-3B1B98849CB1}" type="slidenum">
              <a:rPr lang="el-GR" altLang="el-GR" smtClean="0"/>
              <a:pPr/>
              <a:t>17</a:t>
            </a:fld>
            <a:r>
              <a:rPr lang="en-US" altLang="el-GR" dirty="0"/>
              <a:t>/20</a:t>
            </a:r>
            <a:endParaRPr lang="el-GR" altLang="el-G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427" y="775855"/>
            <a:ext cx="3402965" cy="2512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3505200"/>
            <a:ext cx="4159250" cy="3026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737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rgbClr val="FF0000"/>
                </a:solidFill>
              </a:rPr>
              <a:t>Detonation: </a:t>
            </a:r>
            <a:r>
              <a:rPr lang="en-US" sz="3000" dirty="0"/>
              <a:t>Best Practice Guidelines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686800" cy="54864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GB" altLang="en-US" dirty="0"/>
              <a:t>Detonation modelling</a:t>
            </a:r>
            <a:r>
              <a:rPr lang="en-US" altLang="en-US" dirty="0"/>
              <a:t> </a:t>
            </a:r>
          </a:p>
          <a:p>
            <a:pPr lvl="1">
              <a:lnSpc>
                <a:spcPct val="95000"/>
              </a:lnSpc>
            </a:pPr>
            <a:r>
              <a:rPr lang="en-GB" altLang="en-US" dirty="0"/>
              <a:t>Arrhenius law: The reaction zone must be resolved. Large number of cells must be placed inside it.</a:t>
            </a:r>
          </a:p>
          <a:p>
            <a:pPr lvl="1">
              <a:lnSpc>
                <a:spcPct val="95000"/>
              </a:lnSpc>
            </a:pPr>
            <a:r>
              <a:rPr lang="en-GB" altLang="en-US" dirty="0"/>
              <a:t>Heaviside detonation model: A specific model designed for under-resolved simulations, in which space resolution requirements cannot be satisfied, as it happens in most engineering and safety simulations</a:t>
            </a:r>
            <a:endParaRPr lang="en-US" altLang="en-US" dirty="0"/>
          </a:p>
          <a:p>
            <a:pPr lvl="2">
              <a:lnSpc>
                <a:spcPct val="95000"/>
              </a:lnSpc>
            </a:pPr>
            <a:r>
              <a:rPr lang="en-GB" altLang="en-US" dirty="0"/>
              <a:t>It assumes an infinitively fast chemical reaction</a:t>
            </a:r>
            <a:r>
              <a:rPr lang="en-US" altLang="en-US" dirty="0"/>
              <a:t> </a:t>
            </a:r>
          </a:p>
          <a:p>
            <a:pPr lvl="1">
              <a:lnSpc>
                <a:spcPct val="95000"/>
              </a:lnSpc>
            </a:pPr>
            <a:r>
              <a:rPr lang="en-GB" altLang="en-US" dirty="0"/>
              <a:t>LES model based on progress variable equation</a:t>
            </a:r>
          </a:p>
          <a:p>
            <a:pPr lvl="2">
              <a:lnSpc>
                <a:spcPct val="95000"/>
              </a:lnSpc>
            </a:pPr>
            <a:r>
              <a:rPr lang="en-GB" altLang="en-US" dirty="0"/>
              <a:t>Does not require detailed chemistry</a:t>
            </a:r>
          </a:p>
          <a:p>
            <a:pPr lvl="2">
              <a:lnSpc>
                <a:spcPct val="95000"/>
              </a:lnSpc>
            </a:pPr>
            <a:r>
              <a:rPr lang="en-GB" altLang="en-US" dirty="0"/>
              <a:t>Detonation velocity can be pre-calculated </a:t>
            </a:r>
            <a:endParaRPr lang="en-GB" altLang="en-US" dirty="0" smtClean="0"/>
          </a:p>
          <a:p>
            <a:pPr lvl="2">
              <a:lnSpc>
                <a:spcPct val="95000"/>
              </a:lnSpc>
            </a:pPr>
            <a:endParaRPr lang="en-GB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Computational cell size depends on the choice of chemical model: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Detailed chemistry model: 1 to 10 µm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One step Arrhenius model: 1 mm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Heaviside model: </a:t>
            </a:r>
            <a:r>
              <a:rPr lang="en-US" altLang="en-US" dirty="0"/>
              <a:t>0.1 m</a:t>
            </a:r>
            <a:endParaRPr lang="en-GB" altLang="en-US" dirty="0"/>
          </a:p>
          <a:p>
            <a:pPr lvl="2">
              <a:lnSpc>
                <a:spcPct val="95000"/>
              </a:lnSpc>
            </a:pPr>
            <a:endParaRPr lang="en-US" altLang="en-US" dirty="0"/>
          </a:p>
          <a:p>
            <a:pPr algn="l"/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l-GR" dirty="0" smtClean="0"/>
              <a:t>13 Sep. 2017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7165-23CA-4072-B9CA-3B1B98849CB1}" type="slidenum">
              <a:rPr lang="el-GR" altLang="el-GR" smtClean="0"/>
              <a:pPr/>
              <a:t>18</a:t>
            </a:fld>
            <a:r>
              <a:rPr lang="en-US" altLang="el-GR" dirty="0"/>
              <a:t>/20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59212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686800" cy="54864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dirty="0" smtClean="0"/>
              <a:t>Detonation’s </a:t>
            </a:r>
            <a:r>
              <a:rPr lang="en-US" dirty="0"/>
              <a:t>cellular </a:t>
            </a:r>
            <a:r>
              <a:rPr lang="en-US" dirty="0" smtClean="0"/>
              <a:t>structures</a:t>
            </a:r>
          </a:p>
          <a:p>
            <a:pPr>
              <a:lnSpc>
                <a:spcPct val="95000"/>
              </a:lnSpc>
            </a:pPr>
            <a:endParaRPr lang="en-US" altLang="en-US" dirty="0"/>
          </a:p>
          <a:p>
            <a:pPr>
              <a:lnSpc>
                <a:spcPct val="95000"/>
              </a:lnSpc>
            </a:pPr>
            <a:endParaRPr lang="en-US" altLang="en-US" dirty="0" smtClean="0"/>
          </a:p>
          <a:p>
            <a:pPr>
              <a:lnSpc>
                <a:spcPct val="95000"/>
              </a:lnSpc>
            </a:pPr>
            <a:endParaRPr lang="en-US" altLang="en-US" dirty="0"/>
          </a:p>
          <a:p>
            <a:pPr>
              <a:lnSpc>
                <a:spcPct val="95000"/>
              </a:lnSpc>
            </a:pPr>
            <a:endParaRPr lang="en-US" altLang="en-US" dirty="0" smtClean="0"/>
          </a:p>
          <a:p>
            <a:pPr marL="909637" lvl="2" indent="0">
              <a:lnSpc>
                <a:spcPct val="95000"/>
              </a:lnSpc>
              <a:buNone/>
            </a:pPr>
            <a:endParaRPr lang="en-US" altLang="en-US" dirty="0"/>
          </a:p>
          <a:p>
            <a:pPr algn="l"/>
            <a:r>
              <a:rPr lang="en-US" dirty="0"/>
              <a:t>Deflagration to Detonation Transition (DDT</a:t>
            </a:r>
            <a:r>
              <a:rPr lang="en-US" dirty="0" smtClean="0"/>
              <a:t>)</a:t>
            </a:r>
          </a:p>
          <a:p>
            <a:pPr lvl="1" algn="l"/>
            <a:r>
              <a:rPr lang="en-US" dirty="0"/>
              <a:t>MINI RUT </a:t>
            </a:r>
            <a:r>
              <a:rPr lang="en-US" dirty="0" smtClean="0"/>
              <a:t>experiment</a:t>
            </a:r>
            <a:endParaRPr lang="en-US" b="1" dirty="0"/>
          </a:p>
        </p:txBody>
      </p:sp>
      <p:pic>
        <p:nvPicPr>
          <p:cNvPr id="72708" name="Picture 4" descr="visit00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3" t="42554" r="33043" b="39111"/>
          <a:stretch>
            <a:fillRect/>
          </a:stretch>
        </p:blipFill>
        <p:spPr bwMode="auto">
          <a:xfrm>
            <a:off x="1201738" y="3878788"/>
            <a:ext cx="3141662" cy="115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rgbClr val="FF0000"/>
                </a:solidFill>
              </a:rPr>
              <a:t>Detonation: </a:t>
            </a:r>
            <a:r>
              <a:rPr lang="en-US" sz="3000" dirty="0">
                <a:solidFill>
                  <a:schemeClr val="accent6"/>
                </a:solidFill>
              </a:rPr>
              <a:t>Benchmark</a:t>
            </a:r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l-GR" dirty="0" smtClean="0"/>
              <a:t>13 Sep. 2017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7165-23CA-4072-B9CA-3B1B98849CB1}" type="slidenum">
              <a:rPr lang="el-GR" altLang="el-GR" smtClean="0"/>
              <a:pPr/>
              <a:t>19</a:t>
            </a:fld>
            <a:r>
              <a:rPr lang="en-US" altLang="el-GR" dirty="0"/>
              <a:t>/20</a:t>
            </a:r>
            <a:endParaRPr lang="el-GR" altLang="el-GR" dirty="0"/>
          </a:p>
        </p:txBody>
      </p:sp>
      <p:pic>
        <p:nvPicPr>
          <p:cNvPr id="72706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47" b="25775"/>
          <a:stretch>
            <a:fillRect/>
          </a:stretch>
        </p:blipFill>
        <p:spPr bwMode="auto">
          <a:xfrm>
            <a:off x="6164716" y="1463675"/>
            <a:ext cx="2957513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3" descr="fo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6199433" cy="127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5" descr="miniRU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3901060"/>
            <a:ext cx="3077047" cy="97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6" descr="RUTP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59" y="4387056"/>
            <a:ext cx="348981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7" descr="RUTP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87056"/>
            <a:ext cx="3216267" cy="194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42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altLang="el-GR" sz="2200" b="1" dirty="0"/>
              <a:t>SUSANA</a:t>
            </a:r>
            <a:r>
              <a:rPr lang="en-US" altLang="el-GR" sz="2200" dirty="0"/>
              <a:t>: </a:t>
            </a:r>
            <a:r>
              <a:rPr lang="en-US" altLang="el-GR" sz="2200" dirty="0" err="1"/>
              <a:t>SUpport</a:t>
            </a:r>
            <a:r>
              <a:rPr lang="en-US" altLang="el-GR" sz="2200" dirty="0"/>
              <a:t> to </a:t>
            </a:r>
            <a:r>
              <a:rPr lang="en-US" altLang="el-GR" sz="2200" dirty="0" err="1"/>
              <a:t>SAfety</a:t>
            </a:r>
            <a:r>
              <a:rPr lang="en-US" altLang="el-GR" sz="2200" dirty="0"/>
              <a:t> </a:t>
            </a:r>
            <a:r>
              <a:rPr lang="en-US" altLang="el-GR" sz="2200" dirty="0" err="1"/>
              <a:t>ANalysis</a:t>
            </a:r>
            <a:r>
              <a:rPr lang="en-US" altLang="el-GR" sz="2200" dirty="0"/>
              <a:t> of Hydrogen and Fuel Cell </a:t>
            </a:r>
            <a:r>
              <a:rPr lang="en-US" altLang="el-GR" dirty="0"/>
              <a:t>Technologies </a:t>
            </a:r>
            <a:r>
              <a:rPr lang="en-US" altLang="el-GR" dirty="0" smtClean="0"/>
              <a:t>(</a:t>
            </a:r>
            <a:r>
              <a:rPr lang="en-US" altLang="el-GR" dirty="0" smtClean="0">
                <a:hlinkClick r:id="rId2"/>
              </a:rPr>
              <a:t>www.support-cfd.eu</a:t>
            </a:r>
            <a:r>
              <a:rPr lang="en-US" altLang="el-GR" dirty="0" smtClean="0"/>
              <a:t>)</a:t>
            </a:r>
            <a:r>
              <a:rPr lang="en-US" altLang="el-GR" sz="2200" dirty="0" smtClean="0"/>
              <a:t/>
            </a:r>
            <a:br>
              <a:rPr lang="en-US" altLang="el-GR" sz="2200" dirty="0" smtClean="0"/>
            </a:br>
            <a:r>
              <a:rPr lang="en-US" altLang="el-GR" sz="2200" b="1" dirty="0" smtClean="0"/>
              <a:t>Aim</a:t>
            </a:r>
            <a:r>
              <a:rPr lang="en-US" altLang="el-GR" sz="2200" dirty="0" smtClean="0"/>
              <a:t>: Support </a:t>
            </a:r>
            <a:r>
              <a:rPr lang="en-US" altLang="el-GR" sz="2200" dirty="0"/>
              <a:t>stakeholders </a:t>
            </a:r>
            <a:r>
              <a:rPr lang="en-US" altLang="el-GR" sz="2200" dirty="0" smtClean="0"/>
              <a:t>who use Computational </a:t>
            </a:r>
            <a:r>
              <a:rPr lang="en-US" altLang="el-GR" sz="2200" dirty="0"/>
              <a:t>Fluid Dynamics (CFD) for </a:t>
            </a:r>
            <a:r>
              <a:rPr lang="en-US" altLang="el-GR" sz="2200" dirty="0" smtClean="0"/>
              <a:t>safety engineering </a:t>
            </a:r>
            <a:r>
              <a:rPr lang="en-US" altLang="el-GR" sz="2200" dirty="0"/>
              <a:t>design and assessment of </a:t>
            </a:r>
            <a:r>
              <a:rPr lang="en-US" altLang="el-GR" sz="2200" dirty="0" err="1"/>
              <a:t>FCH</a:t>
            </a:r>
            <a:r>
              <a:rPr lang="en-US" altLang="el-GR" sz="2200" dirty="0"/>
              <a:t> systems and infrastructure</a:t>
            </a:r>
          </a:p>
          <a:p>
            <a:pPr marL="928688" lvl="1" indent="-457200" algn="l">
              <a:buFont typeface="+mj-lt"/>
              <a:buAutoNum type="arabicPeriod"/>
            </a:pPr>
            <a:r>
              <a:rPr lang="en-US" sz="2000" dirty="0"/>
              <a:t>State-of-the-art in physical and mathematical modelling</a:t>
            </a:r>
          </a:p>
          <a:p>
            <a:pPr marL="928688" lvl="1" indent="-457200" algn="l">
              <a:buFont typeface="+mj-lt"/>
              <a:buAutoNum type="arabicPeriod"/>
            </a:pPr>
            <a:r>
              <a:rPr lang="en-US" sz="2000" dirty="0"/>
              <a:t>Guide to Best </a:t>
            </a:r>
            <a:r>
              <a:rPr lang="en-US" sz="2000" dirty="0" smtClean="0"/>
              <a:t>Practice </a:t>
            </a:r>
            <a:r>
              <a:rPr lang="en-US" sz="2000" dirty="0"/>
              <a:t>in use of CFD for safety analysis</a:t>
            </a:r>
          </a:p>
          <a:p>
            <a:pPr marL="928688" lvl="1" indent="-457200" algn="l">
              <a:buFont typeface="+mj-lt"/>
              <a:buAutoNum type="arabicPeriod"/>
            </a:pPr>
            <a:r>
              <a:rPr lang="en-US" sz="2000" dirty="0"/>
              <a:t>Verification and </a:t>
            </a:r>
            <a:r>
              <a:rPr lang="en-US" sz="2000" dirty="0" smtClean="0"/>
              <a:t>validation procedures</a:t>
            </a:r>
            <a:endParaRPr lang="en-US" sz="2000" dirty="0"/>
          </a:p>
          <a:p>
            <a:pPr marL="928688" lvl="1" indent="-457200" algn="l">
              <a:buFont typeface="+mj-lt"/>
              <a:buAutoNum type="arabicPeriod"/>
            </a:pPr>
            <a:r>
              <a:rPr lang="en-US" sz="2000" dirty="0"/>
              <a:t>Benchmarking</a:t>
            </a:r>
          </a:p>
          <a:p>
            <a:pPr marL="928688" lvl="1" indent="-457200" algn="l">
              <a:buFont typeface="+mj-lt"/>
              <a:buAutoNum type="arabicPeriod"/>
            </a:pPr>
            <a:r>
              <a:rPr lang="en-US" sz="2000" dirty="0" err="1" smtClean="0"/>
              <a:t>HYMEP</a:t>
            </a:r>
            <a:r>
              <a:rPr lang="en-US" sz="2000" dirty="0"/>
              <a:t> </a:t>
            </a:r>
            <a:r>
              <a:rPr lang="en-US" sz="2000" dirty="0" smtClean="0"/>
              <a:t>(Baraldi et al. 2017)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l-GR" smtClean="0"/>
              <a:t>13 Sep. 2017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7165-23CA-4072-B9CA-3B1B98849CB1}" type="slidenum">
              <a:rPr lang="el-GR" altLang="el-GR" smtClean="0"/>
              <a:pPr/>
              <a:t>2</a:t>
            </a:fld>
            <a:r>
              <a:rPr lang="en-US" altLang="el-GR" dirty="0" smtClean="0"/>
              <a:t>/20</a:t>
            </a:r>
            <a:endParaRPr lang="el-GR" altLang="el-GR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726" y="3657600"/>
            <a:ext cx="3865274" cy="283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749552"/>
            <a:ext cx="2441914" cy="174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64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BPGs</a:t>
            </a:r>
            <a:r>
              <a:rPr lang="en-GB" dirty="0" smtClean="0"/>
              <a:t> </a:t>
            </a:r>
            <a:r>
              <a:rPr lang="en-GB" dirty="0"/>
              <a:t>in numerical simulations for Fuel Cells and Hydrogen applications were briefly </a:t>
            </a:r>
            <a:r>
              <a:rPr lang="en-GB" dirty="0" smtClean="0"/>
              <a:t>presented</a:t>
            </a:r>
          </a:p>
          <a:p>
            <a:r>
              <a:rPr lang="en-GB" dirty="0"/>
              <a:t>F</a:t>
            </a:r>
            <a:r>
              <a:rPr lang="en-GB" dirty="0" smtClean="0"/>
              <a:t>ocus </a:t>
            </a:r>
            <a:r>
              <a:rPr lang="en-GB" dirty="0"/>
              <a:t>on the practical needs of engineers in consultancies and industry undertaking CFD simulations in support of hazard/risk assessments of hydrogen </a:t>
            </a:r>
            <a:r>
              <a:rPr lang="en-GB" dirty="0" smtClean="0"/>
              <a:t>facilities</a:t>
            </a:r>
            <a:r>
              <a:rPr lang="en-GB" dirty="0"/>
              <a:t>, and the needs of regulatory </a:t>
            </a:r>
            <a:r>
              <a:rPr lang="en-GB" dirty="0" smtClean="0"/>
              <a:t>authorities</a:t>
            </a:r>
          </a:p>
          <a:p>
            <a:r>
              <a:rPr lang="en-GB" dirty="0" err="1"/>
              <a:t>BPG</a:t>
            </a:r>
            <a:r>
              <a:rPr lang="en-GB" dirty="0"/>
              <a:t> application through a series of CFD example cases were also presented for each phenomenon (dispersion, </a:t>
            </a:r>
            <a:r>
              <a:rPr lang="en-GB" dirty="0" smtClean="0"/>
              <a:t>ignition, deflagration, detonation</a:t>
            </a:r>
            <a:r>
              <a:rPr lang="en-GB" dirty="0"/>
              <a:t>), in order to provide a demonstration of their application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l-GR" smtClean="0"/>
              <a:t>13 Sep. 2017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7165-23CA-4072-B9CA-3B1B98849CB1}" type="slidenum">
              <a:rPr lang="el-GR" altLang="el-GR" smtClean="0"/>
              <a:pPr/>
              <a:t>20</a:t>
            </a:fld>
            <a:r>
              <a:rPr lang="en-US" altLang="el-GR" dirty="0"/>
              <a:t>/20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07159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1360488"/>
            <a:ext cx="628967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altLang="el-GR" dirty="0" smtClean="0"/>
              <a:t>Ευχαριστώ! </a:t>
            </a:r>
            <a:r>
              <a:rPr lang="en-US" altLang="el-GR" dirty="0" smtClean="0"/>
              <a:t>(Thank you)</a:t>
            </a:r>
            <a:endParaRPr lang="el-GR" altLang="el-GR" dirty="0" smtClean="0"/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2438400" y="4918759"/>
            <a:ext cx="6019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just" eaLnBrk="0" hangingPunct="0">
              <a:lnSpc>
                <a:spcPct val="120000"/>
              </a:lnSpc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o"/>
              <a:defRPr sz="3000">
                <a:solidFill>
                  <a:srgbClr val="000066"/>
                </a:solidFill>
                <a:latin typeface="Calibri" pitchFamily="34" charset="0"/>
                <a:cs typeface="Arial" charset="0"/>
              </a:defRPr>
            </a:lvl1pPr>
            <a:lvl2pPr marL="742950" indent="-285750" algn="just" eaLnBrk="0" hangingPunct="0">
              <a:lnSpc>
                <a:spcPct val="120000"/>
              </a:lnSpc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n"/>
              <a:defRPr sz="2600">
                <a:solidFill>
                  <a:srgbClr val="000066"/>
                </a:solidFill>
                <a:latin typeface="Calibri" pitchFamily="34" charset="0"/>
                <a:cs typeface="Arial" charset="0"/>
              </a:defRPr>
            </a:lvl2pPr>
            <a:lvl3pPr marL="1143000" indent="-228600" algn="just" eaLnBrk="0" hangingPunct="0">
              <a:lnSpc>
                <a:spcPct val="120000"/>
              </a:lnSpc>
              <a:spcBef>
                <a:spcPct val="20000"/>
              </a:spcBef>
              <a:buClr>
                <a:srgbClr val="3399FF"/>
              </a:buClr>
              <a:buSzPct val="70000"/>
              <a:buFont typeface="Wingdings" pitchFamily="2" charset="2"/>
              <a:buChar char="Ø"/>
              <a:defRPr sz="2300">
                <a:solidFill>
                  <a:srgbClr val="000066"/>
                </a:solidFill>
                <a:latin typeface="Calibri" pitchFamily="34" charset="0"/>
                <a:cs typeface="Arial" charset="0"/>
              </a:defRPr>
            </a:lvl3pPr>
            <a:lvl4pPr marL="1600200" indent="-228600" algn="just" eaLnBrk="0" hangingPunct="0">
              <a:lnSpc>
                <a:spcPct val="120000"/>
              </a:lnSpc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Calibri" pitchFamily="34" charset="0"/>
                <a:cs typeface="Arial" charset="0"/>
              </a:defRPr>
            </a:lvl4pPr>
            <a:lvl5pPr marL="2057400" indent="-228600" algn="just" eaLnBrk="0" hangingPunct="0">
              <a:lnSpc>
                <a:spcPct val="120000"/>
              </a:lnSpc>
              <a:spcBef>
                <a:spcPct val="25000"/>
              </a:spcBef>
              <a:buClr>
                <a:srgbClr val="3399FF"/>
              </a:buClr>
              <a:buFont typeface="Wingdings" pitchFamily="2" charset="2"/>
              <a:buChar char="§"/>
              <a:defRPr sz="2000">
                <a:solidFill>
                  <a:srgbClr val="000066"/>
                </a:solidFill>
                <a:latin typeface="Calibri" pitchFamily="34" charset="0"/>
                <a:cs typeface="Arial" charset="0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rgbClr val="3399FF"/>
              </a:buClr>
              <a:buFont typeface="Wingdings" pitchFamily="2" charset="2"/>
              <a:buChar char="§"/>
              <a:defRPr sz="2000">
                <a:solidFill>
                  <a:srgbClr val="000066"/>
                </a:solidFill>
                <a:latin typeface="Calibri" pitchFamily="34" charset="0"/>
                <a:cs typeface="Arial" charset="0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rgbClr val="3399FF"/>
              </a:buClr>
              <a:buFont typeface="Wingdings" pitchFamily="2" charset="2"/>
              <a:buChar char="§"/>
              <a:defRPr sz="2000">
                <a:solidFill>
                  <a:srgbClr val="000066"/>
                </a:solidFill>
                <a:latin typeface="Calibri" pitchFamily="34" charset="0"/>
                <a:cs typeface="Arial" charset="0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rgbClr val="3399FF"/>
              </a:buClr>
              <a:buFont typeface="Wingdings" pitchFamily="2" charset="2"/>
              <a:buChar char="§"/>
              <a:defRPr sz="2000">
                <a:solidFill>
                  <a:srgbClr val="000066"/>
                </a:solidFill>
                <a:latin typeface="Calibri" pitchFamily="34" charset="0"/>
                <a:cs typeface="Arial" charset="0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rgbClr val="3399FF"/>
              </a:buClr>
              <a:buFont typeface="Wingdings" pitchFamily="2" charset="2"/>
              <a:buChar char="§"/>
              <a:defRPr sz="2000">
                <a:solidFill>
                  <a:srgbClr val="000066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zh-CN" sz="1200" i="1" dirty="0" smtClean="0">
                <a:ea typeface="宋体" pitchFamily="2" charset="-122"/>
              </a:rPr>
              <a:t>The </a:t>
            </a:r>
            <a:r>
              <a:rPr lang="en-GB" altLang="zh-CN" sz="1200" i="1" dirty="0">
                <a:ea typeface="宋体" pitchFamily="2" charset="-122"/>
              </a:rPr>
              <a:t>authors would </a:t>
            </a:r>
            <a:r>
              <a:rPr lang="en-GB" altLang="zh-CN" sz="1200" i="1" dirty="0" smtClean="0">
                <a:ea typeface="宋体" pitchFamily="2" charset="-122"/>
              </a:rPr>
              <a:t>like </a:t>
            </a:r>
            <a:r>
              <a:rPr lang="en-GB" altLang="zh-CN" sz="1200" i="1" dirty="0">
                <a:ea typeface="宋体" pitchFamily="2" charset="-122"/>
              </a:rPr>
              <a:t>to thank </a:t>
            </a:r>
            <a:r>
              <a:rPr lang="en-US" altLang="zh-CN" sz="1200" i="1" dirty="0">
                <a:ea typeface="宋体" pitchFamily="2" charset="-122"/>
              </a:rPr>
              <a:t>the SUSANA project, which has received funding from the European Union's Seventh Framework </a:t>
            </a:r>
            <a:r>
              <a:rPr lang="en-US" altLang="zh-CN" sz="1200" i="1" dirty="0" err="1">
                <a:ea typeface="宋体" pitchFamily="2" charset="-122"/>
              </a:rPr>
              <a:t>Programme</a:t>
            </a:r>
            <a:r>
              <a:rPr lang="en-US" altLang="zh-CN" sz="1200" i="1" dirty="0">
                <a:ea typeface="宋体" pitchFamily="2" charset="-122"/>
              </a:rPr>
              <a:t> (FP7/2007-2013) for the Fuel Cells and Hydrogen Joint Technology Initiative under grant agreement </a:t>
            </a:r>
            <a:r>
              <a:rPr lang="en-US" altLang="zh-CN" sz="1200" i="1" dirty="0" smtClean="0">
                <a:ea typeface="宋体" pitchFamily="2" charset="-122"/>
              </a:rPr>
              <a:t>n°FCH-JU-325386</a:t>
            </a:r>
            <a:r>
              <a:rPr lang="en-GB" altLang="zh-CN" sz="1200" i="1" dirty="0">
                <a:ea typeface="宋体" pitchFamily="2" charset="-122"/>
              </a:rPr>
              <a:t>. </a:t>
            </a:r>
          </a:p>
        </p:txBody>
      </p:sp>
      <p:pic>
        <p:nvPicPr>
          <p:cNvPr id="30725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53000"/>
            <a:ext cx="17843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8"/>
          <p:cNvSpPr>
            <a:spLocks noChangeArrowheads="1"/>
          </p:cNvSpPr>
          <p:nvPr/>
        </p:nvSpPr>
        <p:spPr bwMode="auto">
          <a:xfrm>
            <a:off x="533400" y="4800600"/>
            <a:ext cx="8001000" cy="914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 eaLnBrk="0" hangingPunct="0">
              <a:lnSpc>
                <a:spcPct val="120000"/>
              </a:lnSpc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o"/>
              <a:defRPr sz="3000">
                <a:solidFill>
                  <a:srgbClr val="000066"/>
                </a:solidFill>
                <a:latin typeface="Calibri" pitchFamily="34" charset="0"/>
                <a:cs typeface="Arial" charset="0"/>
              </a:defRPr>
            </a:lvl1pPr>
            <a:lvl2pPr marL="742950" indent="-285750" algn="just" eaLnBrk="0" hangingPunct="0">
              <a:lnSpc>
                <a:spcPct val="120000"/>
              </a:lnSpc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n"/>
              <a:defRPr sz="2600">
                <a:solidFill>
                  <a:srgbClr val="000066"/>
                </a:solidFill>
                <a:latin typeface="Calibri" pitchFamily="34" charset="0"/>
                <a:cs typeface="Arial" charset="0"/>
              </a:defRPr>
            </a:lvl2pPr>
            <a:lvl3pPr marL="1143000" indent="-228600" algn="just" eaLnBrk="0" hangingPunct="0">
              <a:lnSpc>
                <a:spcPct val="120000"/>
              </a:lnSpc>
              <a:spcBef>
                <a:spcPct val="20000"/>
              </a:spcBef>
              <a:buClr>
                <a:srgbClr val="3399FF"/>
              </a:buClr>
              <a:buSzPct val="70000"/>
              <a:buFont typeface="Wingdings" pitchFamily="2" charset="2"/>
              <a:buChar char="Ø"/>
              <a:defRPr sz="2300">
                <a:solidFill>
                  <a:srgbClr val="000066"/>
                </a:solidFill>
                <a:latin typeface="Calibri" pitchFamily="34" charset="0"/>
                <a:cs typeface="Arial" charset="0"/>
              </a:defRPr>
            </a:lvl3pPr>
            <a:lvl4pPr marL="1600200" indent="-228600" algn="just" eaLnBrk="0" hangingPunct="0">
              <a:lnSpc>
                <a:spcPct val="120000"/>
              </a:lnSpc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Calibri" pitchFamily="34" charset="0"/>
                <a:cs typeface="Arial" charset="0"/>
              </a:defRPr>
            </a:lvl4pPr>
            <a:lvl5pPr marL="2057400" indent="-228600" algn="just" eaLnBrk="0" hangingPunct="0">
              <a:lnSpc>
                <a:spcPct val="120000"/>
              </a:lnSpc>
              <a:spcBef>
                <a:spcPct val="25000"/>
              </a:spcBef>
              <a:buClr>
                <a:srgbClr val="3399FF"/>
              </a:buClr>
              <a:buFont typeface="Wingdings" pitchFamily="2" charset="2"/>
              <a:buChar char="§"/>
              <a:defRPr sz="2000">
                <a:solidFill>
                  <a:srgbClr val="000066"/>
                </a:solidFill>
                <a:latin typeface="Calibri" pitchFamily="34" charset="0"/>
                <a:cs typeface="Arial" charset="0"/>
              </a:defRPr>
            </a:lvl5pPr>
            <a:lvl6pPr marL="2514600" indent="-228600" algn="just" eaLnBrk="0" fontAlgn="base" hangingPunct="0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rgbClr val="3399FF"/>
              </a:buClr>
              <a:buFont typeface="Wingdings" pitchFamily="2" charset="2"/>
              <a:buChar char="§"/>
              <a:defRPr sz="2000">
                <a:solidFill>
                  <a:srgbClr val="000066"/>
                </a:solidFill>
                <a:latin typeface="Calibri" pitchFamily="34" charset="0"/>
                <a:cs typeface="Arial" charset="0"/>
              </a:defRPr>
            </a:lvl6pPr>
            <a:lvl7pPr marL="2971800" indent="-228600" algn="just" eaLnBrk="0" fontAlgn="base" hangingPunct="0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rgbClr val="3399FF"/>
              </a:buClr>
              <a:buFont typeface="Wingdings" pitchFamily="2" charset="2"/>
              <a:buChar char="§"/>
              <a:defRPr sz="2000">
                <a:solidFill>
                  <a:srgbClr val="000066"/>
                </a:solidFill>
                <a:latin typeface="Calibri" pitchFamily="34" charset="0"/>
                <a:cs typeface="Arial" charset="0"/>
              </a:defRPr>
            </a:lvl7pPr>
            <a:lvl8pPr marL="3429000" indent="-228600" algn="just" eaLnBrk="0" fontAlgn="base" hangingPunct="0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rgbClr val="3399FF"/>
              </a:buClr>
              <a:buFont typeface="Wingdings" pitchFamily="2" charset="2"/>
              <a:buChar char="§"/>
              <a:defRPr sz="2000">
                <a:solidFill>
                  <a:srgbClr val="000066"/>
                </a:solidFill>
                <a:latin typeface="Calibri" pitchFamily="34" charset="0"/>
                <a:cs typeface="Arial" charset="0"/>
              </a:defRPr>
            </a:lvl8pPr>
            <a:lvl9pPr marL="3886200" indent="-228600" algn="just" eaLnBrk="0" fontAlgn="base" hangingPunct="0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rgbClr val="3399FF"/>
              </a:buClr>
              <a:buFont typeface="Wingdings" pitchFamily="2" charset="2"/>
              <a:buChar char="§"/>
              <a:defRPr sz="2000">
                <a:solidFill>
                  <a:srgbClr val="000066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l-GR" altLang="el-GR" sz="180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30727" name="Picture 17" descr="C:\Users\sgiannissi\AppData\Local\Microsoft\Windows\Temporary Internet Files\Content.IE5\QKOQV720\questions-leaders-ask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720975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1952" y="5867400"/>
            <a:ext cx="252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l-GR" dirty="0">
                <a:hlinkClick r:id="rId6"/>
              </a:rPr>
              <a:t>www.support-cfd.eu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the numerical modelling </a:t>
            </a:r>
            <a:r>
              <a:rPr lang="en-US" dirty="0"/>
              <a:t>of realistic accident scenarios in hydrogen </a:t>
            </a:r>
            <a:r>
              <a:rPr lang="en-US" dirty="0" smtClean="0"/>
              <a:t>industry</a:t>
            </a:r>
          </a:p>
          <a:p>
            <a:pPr lvl="1"/>
            <a:r>
              <a:rPr lang="en-US" dirty="0"/>
              <a:t>Comparison of the different methodologies against </a:t>
            </a:r>
            <a:r>
              <a:rPr lang="en-US" dirty="0" smtClean="0"/>
              <a:t>experiments</a:t>
            </a:r>
          </a:p>
          <a:p>
            <a:pPr lvl="1"/>
            <a:r>
              <a:rPr lang="en-US" dirty="0"/>
              <a:t>Analysis of the suitability of the models for each specific physical </a:t>
            </a:r>
            <a:r>
              <a:rPr lang="en-US" dirty="0" smtClean="0"/>
              <a:t>process</a:t>
            </a:r>
          </a:p>
          <a:p>
            <a:pPr lvl="1"/>
            <a:r>
              <a:rPr lang="en-US" dirty="0"/>
              <a:t>Inter comparisons of the different </a:t>
            </a:r>
            <a:r>
              <a:rPr lang="en-US" dirty="0" smtClean="0"/>
              <a:t>methodologies</a:t>
            </a:r>
          </a:p>
          <a:p>
            <a:pPr lvl="1"/>
            <a:endParaRPr lang="en-US" dirty="0" smtClean="0"/>
          </a:p>
          <a:p>
            <a:r>
              <a:rPr lang="en-US" altLang="el-GR" dirty="0" smtClean="0"/>
              <a:t>All phenomena </a:t>
            </a:r>
            <a:r>
              <a:rPr lang="en-US" altLang="el-GR" dirty="0"/>
              <a:t>are </a:t>
            </a:r>
            <a:r>
              <a:rPr lang="en-US" altLang="el-GR" dirty="0" smtClean="0"/>
              <a:t>covered</a:t>
            </a:r>
          </a:p>
          <a:p>
            <a:pPr lvl="1"/>
            <a:r>
              <a:rPr lang="en-US" altLang="el-GR" dirty="0" smtClean="0"/>
              <a:t>Release </a:t>
            </a:r>
            <a:r>
              <a:rPr lang="en-US" altLang="el-GR" dirty="0"/>
              <a:t>and </a:t>
            </a:r>
            <a:r>
              <a:rPr lang="en-US" altLang="el-GR" dirty="0" smtClean="0"/>
              <a:t>dispersion</a:t>
            </a:r>
          </a:p>
          <a:p>
            <a:pPr lvl="1"/>
            <a:r>
              <a:rPr lang="en-US" altLang="el-GR" dirty="0" smtClean="0"/>
              <a:t>Ignition</a:t>
            </a:r>
          </a:p>
          <a:p>
            <a:pPr lvl="1"/>
            <a:r>
              <a:rPr lang="en-US" altLang="el-GR" dirty="0" smtClean="0"/>
              <a:t>Jet fires</a:t>
            </a:r>
          </a:p>
          <a:p>
            <a:pPr lvl="1"/>
            <a:r>
              <a:rPr lang="en-US" altLang="el-GR" dirty="0" smtClean="0"/>
              <a:t>Deflagrations</a:t>
            </a:r>
          </a:p>
          <a:p>
            <a:pPr lvl="1"/>
            <a:r>
              <a:rPr lang="en-US" altLang="el-GR" dirty="0"/>
              <a:t>Detonations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l-GR" smtClean="0"/>
              <a:t>13 Sep. 2017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7165-23CA-4072-B9CA-3B1B98849CB1}" type="slidenum">
              <a:rPr lang="el-GR" altLang="el-GR" smtClean="0"/>
              <a:pPr/>
              <a:t>3</a:t>
            </a:fld>
            <a:r>
              <a:rPr lang="en-US" altLang="el-GR" dirty="0" smtClean="0"/>
              <a:t>/20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57328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CN" sz="2200" dirty="0">
                <a:ea typeface="宋体" pitchFamily="2" charset="-122"/>
              </a:rPr>
              <a:t>To apply CFD properly and to provide accurate results, CFD users should follow the correct modelling strategy</a:t>
            </a:r>
          </a:p>
          <a:p>
            <a:endParaRPr lang="en-US" sz="2200" dirty="0" smtClean="0"/>
          </a:p>
          <a:p>
            <a:r>
              <a:rPr lang="en-GB" altLang="en-US" sz="2200" dirty="0"/>
              <a:t>A number of </a:t>
            </a:r>
            <a:r>
              <a:rPr lang="en-US" altLang="el-GR" sz="2200" b="1" dirty="0"/>
              <a:t>Best Practice Guidelines </a:t>
            </a:r>
            <a:r>
              <a:rPr lang="en-US" altLang="el-GR" sz="2200" dirty="0"/>
              <a:t>(</a:t>
            </a:r>
            <a:r>
              <a:rPr lang="en-GB" altLang="en-US" sz="2200" b="1" dirty="0" err="1"/>
              <a:t>BPG</a:t>
            </a:r>
            <a:r>
              <a:rPr lang="en-GB" altLang="en-US" sz="2200" dirty="0"/>
              <a:t>) for CFD applications have been developed for this purpose</a:t>
            </a:r>
            <a:r>
              <a:rPr lang="en-US" altLang="en-US" sz="2200" dirty="0"/>
              <a:t> in the </a:t>
            </a:r>
            <a:r>
              <a:rPr lang="en-US" altLang="en-US" sz="2200" dirty="0" smtClean="0"/>
              <a:t>past</a:t>
            </a:r>
          </a:p>
          <a:p>
            <a:pPr lvl="1"/>
            <a:r>
              <a:rPr lang="en-GB" altLang="en-US" sz="2000" dirty="0"/>
              <a:t>General </a:t>
            </a:r>
            <a:r>
              <a:rPr lang="en-GB" altLang="en-US" sz="2000" dirty="0" err="1"/>
              <a:t>BPG</a:t>
            </a:r>
            <a:r>
              <a:rPr lang="en-GB" altLang="en-US" sz="2000" dirty="0"/>
              <a:t> for industrial CFD simulations (</a:t>
            </a:r>
            <a:r>
              <a:rPr lang="en-GB" altLang="en-US" sz="2000" dirty="0" err="1"/>
              <a:t>ERCOFTAC</a:t>
            </a:r>
            <a:r>
              <a:rPr lang="en-GB" altLang="en-US" sz="2000" dirty="0"/>
              <a:t>, 2000) </a:t>
            </a:r>
          </a:p>
          <a:p>
            <a:pPr lvl="1"/>
            <a:r>
              <a:rPr lang="en-GB" altLang="en-US" sz="2000" dirty="0"/>
              <a:t>CFD in urban environment (COST, 2007)</a:t>
            </a:r>
          </a:p>
          <a:p>
            <a:pPr lvl="1"/>
            <a:r>
              <a:rPr lang="en-GB" altLang="en-US" sz="2000" dirty="0"/>
              <a:t>CFD in nuclear reactor safety applications (OECD, 2007)</a:t>
            </a:r>
          </a:p>
          <a:p>
            <a:pPr lvl="1"/>
            <a:r>
              <a:rPr lang="en-GB" altLang="en-US" sz="2000" dirty="0"/>
              <a:t>Ventilation and gas dispersion in gas turbine enclosures (</a:t>
            </a:r>
            <a:r>
              <a:rPr lang="en-GB" altLang="en-US" sz="2000" dirty="0" err="1"/>
              <a:t>Ivings</a:t>
            </a:r>
            <a:r>
              <a:rPr lang="en-GB" altLang="en-US" sz="2000" dirty="0"/>
              <a:t> et al., 2003)</a:t>
            </a:r>
          </a:p>
          <a:p>
            <a:pPr lvl="1"/>
            <a:endParaRPr lang="en-US" altLang="en-US" dirty="0"/>
          </a:p>
          <a:p>
            <a:r>
              <a:rPr lang="en-US" altLang="en-US" sz="2200" dirty="0"/>
              <a:t>No </a:t>
            </a:r>
            <a:r>
              <a:rPr lang="en-US" altLang="en-US" sz="2200" dirty="0" err="1"/>
              <a:t>BPG</a:t>
            </a:r>
            <a:r>
              <a:rPr lang="en-US" altLang="en-US" sz="2200" dirty="0"/>
              <a:t> for hydrogen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l-GR" smtClean="0"/>
              <a:t>13 Sep. 2017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7165-23CA-4072-B9CA-3B1B98849CB1}" type="slidenum">
              <a:rPr lang="el-GR" altLang="el-GR" smtClean="0"/>
              <a:pPr/>
              <a:t>4</a:t>
            </a:fld>
            <a:r>
              <a:rPr lang="en-US" altLang="el-GR" dirty="0"/>
              <a:t>/20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1681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Produce a comprehensive publicly available Best Practice Guide on the application of the CFD methodology for safety analysis of Fuel Cells and Hydrogen (</a:t>
            </a:r>
            <a:r>
              <a:rPr lang="en-US" dirty="0" err="1"/>
              <a:t>FCH</a:t>
            </a:r>
            <a:r>
              <a:rPr lang="en-US" dirty="0"/>
              <a:t>) installations/ technology</a:t>
            </a:r>
          </a:p>
          <a:p>
            <a:endParaRPr lang="en-US" dirty="0" smtClean="0"/>
          </a:p>
          <a:p>
            <a:r>
              <a:rPr lang="en-US" dirty="0"/>
              <a:t>Provide support on the correct application of the CFD </a:t>
            </a:r>
            <a:r>
              <a:rPr lang="en-US" dirty="0" smtClean="0"/>
              <a:t>methodology to </a:t>
            </a:r>
            <a:endParaRPr lang="en-US" dirty="0"/>
          </a:p>
          <a:p>
            <a:pPr lvl="1" algn="l"/>
            <a:r>
              <a:rPr lang="en-US" dirty="0"/>
              <a:t>CFD users (industry/research) and stakeholders (industry/regulating officials)</a:t>
            </a:r>
          </a:p>
          <a:p>
            <a:pPr lvl="1"/>
            <a:r>
              <a:rPr lang="en-US" dirty="0"/>
              <a:t>Other on-going hydrogen safety related projects</a:t>
            </a:r>
          </a:p>
          <a:p>
            <a:endParaRPr lang="en-US" dirty="0" smtClean="0"/>
          </a:p>
          <a:p>
            <a:r>
              <a:rPr lang="en-US" dirty="0"/>
              <a:t>The reader </a:t>
            </a:r>
            <a:r>
              <a:rPr lang="en-US" dirty="0" smtClean="0"/>
              <a:t>is introduced </a:t>
            </a:r>
            <a:r>
              <a:rPr lang="en-US" dirty="0"/>
              <a:t>to the appropriate modelling approach and by following this, improve the accuracy and fidelity of their modelling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l-GR" smtClean="0"/>
              <a:t>13 Sep. 2017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7165-23CA-4072-B9CA-3B1B98849CB1}" type="slidenum">
              <a:rPr lang="el-GR" altLang="el-GR" smtClean="0"/>
              <a:pPr/>
              <a:t>5</a:t>
            </a:fld>
            <a:r>
              <a:rPr lang="en-US" altLang="el-GR" dirty="0"/>
              <a:t>/20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403898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839200" cy="5638800"/>
          </a:xfrm>
        </p:spPr>
        <p:txBody>
          <a:bodyPr/>
          <a:lstStyle/>
          <a:p>
            <a:r>
              <a:rPr lang="en-US" altLang="el-GR" b="1" dirty="0" smtClean="0"/>
              <a:t>Chapters </a:t>
            </a:r>
            <a:r>
              <a:rPr lang="en-US" altLang="el-GR" b="1" dirty="0"/>
              <a:t>of BP</a:t>
            </a:r>
            <a:r>
              <a:rPr lang="el-GR" altLang="el-GR" b="1" dirty="0" smtClean="0"/>
              <a:t>G</a:t>
            </a:r>
            <a:r>
              <a:rPr lang="en-US" altLang="el-GR" b="1" dirty="0"/>
              <a:t> </a:t>
            </a:r>
            <a:r>
              <a:rPr lang="en-US" altLang="el-GR" dirty="0" smtClean="0"/>
              <a:t>(all </a:t>
            </a:r>
            <a:r>
              <a:rPr lang="en-US" altLang="el-GR" dirty="0"/>
              <a:t>related </a:t>
            </a:r>
            <a:r>
              <a:rPr lang="en-US" altLang="el-GR" dirty="0" smtClean="0"/>
              <a:t>phenomena are covered)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l-GR" dirty="0"/>
              <a:t>Chapter 0: Introduction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l-GR" dirty="0"/>
              <a:t>Chapter 1: Hydrogen release and dispersion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l-GR" dirty="0"/>
              <a:t>Chapter 2: Ignition an</a:t>
            </a:r>
            <a:r>
              <a:rPr lang="el-GR" altLang="el-GR" dirty="0"/>
              <a:t>d</a:t>
            </a:r>
            <a:r>
              <a:rPr lang="en-US" altLang="el-GR" dirty="0"/>
              <a:t> jet fires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l-GR" dirty="0"/>
              <a:t>Chapter 3: Deflagrations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l-GR" dirty="0"/>
              <a:t>Chapter 4: Detonations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l-GR" dirty="0"/>
              <a:t>Chapter 5: CFD User Education and Training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l-GR" dirty="0"/>
              <a:t>Chapter 6: Appendix (Sample Cases)</a:t>
            </a:r>
          </a:p>
          <a:p>
            <a:pPr lvl="1"/>
            <a:endParaRPr lang="en-US" altLang="el-GR" sz="700" dirty="0" smtClean="0"/>
          </a:p>
          <a:p>
            <a:r>
              <a:rPr lang="en-US" altLang="en-US" b="1" dirty="0"/>
              <a:t>Structure of each </a:t>
            </a:r>
            <a:r>
              <a:rPr lang="en-US" altLang="en-US" b="1" dirty="0" smtClean="0"/>
              <a:t>Chapter </a:t>
            </a:r>
            <a:r>
              <a:rPr lang="en-US" altLang="en-US" dirty="0" smtClean="0"/>
              <a:t>(</a:t>
            </a:r>
            <a:r>
              <a:rPr lang="en-US" altLang="el-GR" dirty="0" smtClean="0"/>
              <a:t>all </a:t>
            </a:r>
            <a:r>
              <a:rPr lang="en-US" altLang="el-GR" dirty="0"/>
              <a:t>aspects of CFD </a:t>
            </a:r>
            <a:r>
              <a:rPr lang="en-US" altLang="el-GR" dirty="0" smtClean="0"/>
              <a:t>simulations </a:t>
            </a:r>
            <a:r>
              <a:rPr lang="en-US" altLang="el-GR" dirty="0"/>
              <a:t>are covered</a:t>
            </a:r>
            <a:r>
              <a:rPr lang="en-US" altLang="el-GR" dirty="0" smtClean="0"/>
              <a:t>)</a:t>
            </a:r>
            <a:endParaRPr lang="en-US" alt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dirty="0"/>
              <a:t>Selection of physical models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dirty="0"/>
              <a:t>Problem setup (geometry, mesh, initial and boundary conditions)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dirty="0"/>
              <a:t>Numerical options (solver type, spatial and temporal </a:t>
            </a:r>
            <a:r>
              <a:rPr lang="en-GB" altLang="en-US" dirty="0"/>
              <a:t>discretization schemes</a:t>
            </a:r>
            <a:r>
              <a:rPr lang="en-US" altLang="en-US" dirty="0"/>
              <a:t>, convergence criteria)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dirty="0"/>
              <a:t>Analysis of the simulation results (validation, sensitivity and interpretation of the results)</a:t>
            </a:r>
          </a:p>
          <a:p>
            <a:pPr lvl="1"/>
            <a:endParaRPr lang="en-US" altLang="el-GR" sz="700" dirty="0" smtClean="0"/>
          </a:p>
          <a:p>
            <a:r>
              <a:rPr lang="en-US" altLang="el-GR" dirty="0" smtClean="0"/>
              <a:t>Total number of pages: 235</a:t>
            </a:r>
            <a:endParaRPr lang="en-US" altLang="el-GR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l-GR" smtClean="0"/>
              <a:t>13 Sep. 2017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7165-23CA-4072-B9CA-3B1B98849CB1}" type="slidenum">
              <a:rPr lang="el-GR" altLang="el-GR" smtClean="0"/>
              <a:pPr/>
              <a:t>6</a:t>
            </a:fld>
            <a:r>
              <a:rPr lang="en-US" altLang="el-GR" dirty="0"/>
              <a:t>/20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51918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General </a:t>
            </a:r>
            <a:r>
              <a:rPr lang="en-US" b="1" dirty="0" err="1" smtClean="0"/>
              <a:t>BPG</a:t>
            </a:r>
            <a:endParaRPr lang="en-US" b="1" dirty="0" smtClean="0"/>
          </a:p>
          <a:p>
            <a:pPr lvl="1"/>
            <a:r>
              <a:rPr lang="en-GB" dirty="0" smtClean="0"/>
              <a:t>High </a:t>
            </a:r>
            <a:r>
              <a:rPr lang="en-GB" dirty="0"/>
              <a:t>quality </a:t>
            </a:r>
            <a:r>
              <a:rPr lang="en-GB" dirty="0" smtClean="0"/>
              <a:t>mesh (</a:t>
            </a:r>
            <a:r>
              <a:rPr lang="en-GB" dirty="0"/>
              <a:t>expansion factor, cell aspect </a:t>
            </a:r>
            <a:r>
              <a:rPr lang="en-GB" dirty="0" smtClean="0"/>
              <a:t>ratio, cell </a:t>
            </a:r>
            <a:r>
              <a:rPr lang="en-GB" dirty="0"/>
              <a:t>skewness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Enhance accuracy and assist numerical convergence</a:t>
            </a:r>
          </a:p>
          <a:p>
            <a:pPr lvl="1"/>
            <a:r>
              <a:rPr lang="en-GB" dirty="0" smtClean="0"/>
              <a:t>Grid </a:t>
            </a:r>
            <a:r>
              <a:rPr lang="en-GB" dirty="0"/>
              <a:t>independency </a:t>
            </a:r>
            <a:r>
              <a:rPr lang="en-GB" dirty="0" smtClean="0"/>
              <a:t>study</a:t>
            </a:r>
          </a:p>
          <a:p>
            <a:pPr lvl="2"/>
            <a:r>
              <a:rPr lang="en-GB" dirty="0" smtClean="0"/>
              <a:t>At </a:t>
            </a:r>
            <a:r>
              <a:rPr lang="en-GB" dirty="0"/>
              <a:t>least three different grid sizes should be </a:t>
            </a:r>
            <a:r>
              <a:rPr lang="en-GB" dirty="0" smtClean="0"/>
              <a:t>tested</a:t>
            </a:r>
          </a:p>
          <a:p>
            <a:pPr lvl="2"/>
            <a:r>
              <a:rPr lang="en-GB" dirty="0"/>
              <a:t>Ideally, each finer grid should have double the number of </a:t>
            </a:r>
            <a:r>
              <a:rPr lang="en-GB" dirty="0" smtClean="0"/>
              <a:t>cells</a:t>
            </a:r>
          </a:p>
          <a:p>
            <a:pPr lvl="1"/>
            <a:r>
              <a:rPr lang="en-GB" dirty="0" smtClean="0"/>
              <a:t>Computational domain</a:t>
            </a:r>
          </a:p>
          <a:p>
            <a:pPr lvl="2"/>
            <a:r>
              <a:rPr lang="en-GB" dirty="0"/>
              <a:t>Domain boundaries should be located far enough </a:t>
            </a:r>
            <a:r>
              <a:rPr lang="en-GB" dirty="0" smtClean="0"/>
              <a:t>in </a:t>
            </a:r>
            <a:r>
              <a:rPr lang="en-GB" dirty="0"/>
              <a:t>order to minimize the impact of the boundary conditions on the </a:t>
            </a:r>
            <a:r>
              <a:rPr lang="en-GB" dirty="0" smtClean="0"/>
              <a:t>results, e.g. away from vents</a:t>
            </a:r>
          </a:p>
          <a:p>
            <a:pPr lvl="2"/>
            <a:r>
              <a:rPr lang="en-US" dirty="0"/>
              <a:t>A domain size sensitivity study should be </a:t>
            </a:r>
            <a:r>
              <a:rPr lang="en-US" dirty="0" smtClean="0"/>
              <a:t>performed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ime </a:t>
            </a:r>
            <a:r>
              <a:rPr lang="en-US" dirty="0"/>
              <a:t>step </a:t>
            </a:r>
            <a:endParaRPr lang="en-US" dirty="0" smtClean="0"/>
          </a:p>
          <a:p>
            <a:pPr lvl="2"/>
            <a:r>
              <a:rPr lang="en-US" dirty="0" smtClean="0"/>
              <a:t>Sensitivity study (</a:t>
            </a:r>
            <a:r>
              <a:rPr lang="en-US" dirty="0"/>
              <a:t>a factor of two smaller time is </a:t>
            </a:r>
            <a:r>
              <a:rPr lang="en-US" dirty="0" smtClean="0"/>
              <a:t>recommended)</a:t>
            </a:r>
          </a:p>
          <a:p>
            <a:pPr lvl="2"/>
            <a:r>
              <a:rPr lang="en-US" dirty="0" smtClean="0"/>
              <a:t>LES: </a:t>
            </a:r>
            <a:r>
              <a:rPr lang="en-US" dirty="0"/>
              <a:t>small time step sizes corresponding to </a:t>
            </a:r>
            <a:r>
              <a:rPr lang="en-US" dirty="0" smtClean="0"/>
              <a:t>CFL&lt;1 </a:t>
            </a:r>
            <a:r>
              <a:rPr lang="en-US" dirty="0"/>
              <a:t>are </a:t>
            </a:r>
            <a:r>
              <a:rPr lang="en-US" dirty="0" smtClean="0"/>
              <a:t>suggested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l-GR" smtClean="0"/>
              <a:t>13 Sep. 2017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7165-23CA-4072-B9CA-3B1B98849CB1}" type="slidenum">
              <a:rPr lang="el-GR" altLang="el-GR" smtClean="0"/>
              <a:pPr/>
              <a:t>7</a:t>
            </a:fld>
            <a:r>
              <a:rPr lang="en-US" altLang="el-GR" dirty="0"/>
              <a:t>/20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90409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General </a:t>
            </a:r>
            <a:r>
              <a:rPr lang="en-US" b="1" dirty="0" err="1" smtClean="0"/>
              <a:t>BPG</a:t>
            </a:r>
            <a:endParaRPr lang="en-US" b="1" dirty="0" smtClean="0"/>
          </a:p>
          <a:p>
            <a:pPr lvl="1"/>
            <a:r>
              <a:rPr lang="en-US" dirty="0"/>
              <a:t>N</a:t>
            </a:r>
            <a:r>
              <a:rPr lang="en-US" dirty="0" smtClean="0"/>
              <a:t>umerical scheme</a:t>
            </a:r>
          </a:p>
          <a:p>
            <a:pPr lvl="2"/>
            <a:r>
              <a:rPr lang="en-US" dirty="0"/>
              <a:t>H</a:t>
            </a:r>
            <a:r>
              <a:rPr lang="en-US" dirty="0" smtClean="0"/>
              <a:t>igh-order </a:t>
            </a:r>
            <a:r>
              <a:rPr lang="en-US" dirty="0"/>
              <a:t>accuracy numerical schemes are recommended in order to decrease numerical </a:t>
            </a:r>
            <a:r>
              <a:rPr lang="en-US" dirty="0" smtClean="0"/>
              <a:t>diffusion - </a:t>
            </a:r>
            <a:r>
              <a:rPr lang="en-US" dirty="0"/>
              <a:t>necessary </a:t>
            </a:r>
            <a:r>
              <a:rPr lang="en-US" dirty="0" smtClean="0"/>
              <a:t>for complex </a:t>
            </a:r>
            <a:r>
              <a:rPr lang="en-US" dirty="0"/>
              <a:t>flows such as impinging jets and </a:t>
            </a:r>
            <a:r>
              <a:rPr lang="en-US" dirty="0" smtClean="0"/>
              <a:t>deflagrations</a:t>
            </a:r>
          </a:p>
          <a:p>
            <a:pPr lvl="2"/>
            <a:r>
              <a:rPr lang="en-US" dirty="0" smtClean="0"/>
              <a:t>LES: </a:t>
            </a:r>
            <a:r>
              <a:rPr lang="en-US" dirty="0"/>
              <a:t>central </a:t>
            </a:r>
            <a:r>
              <a:rPr lang="en-US" dirty="0" smtClean="0"/>
              <a:t>differences schemes </a:t>
            </a:r>
            <a:r>
              <a:rPr lang="en-US" dirty="0"/>
              <a:t>because upwind-biased schemes suppress turbulence </a:t>
            </a:r>
            <a:endParaRPr lang="en-US" dirty="0" smtClean="0"/>
          </a:p>
          <a:p>
            <a:pPr lvl="2"/>
            <a:r>
              <a:rPr lang="en-US" dirty="0" smtClean="0"/>
              <a:t>Scalar </a:t>
            </a:r>
            <a:r>
              <a:rPr lang="en-US" dirty="0"/>
              <a:t>conservation </a:t>
            </a:r>
            <a:r>
              <a:rPr lang="en-US" dirty="0" smtClean="0"/>
              <a:t>equation: </a:t>
            </a:r>
            <a:r>
              <a:rPr lang="en-US" dirty="0"/>
              <a:t>Total Variation Diminishing (TVD) scheme should be used in order to ensure a bounded solution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l-GR" smtClean="0"/>
              <a:t>13 Sep. 2017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7165-23CA-4072-B9CA-3B1B98849CB1}" type="slidenum">
              <a:rPr lang="el-GR" altLang="el-GR" smtClean="0"/>
              <a:pPr/>
              <a:t>8</a:t>
            </a:fld>
            <a:r>
              <a:rPr lang="en-US" altLang="el-GR" dirty="0"/>
              <a:t>/20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49809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rgbClr val="33CC33"/>
                </a:solidFill>
              </a:rPr>
              <a:t>Release and dispersion: </a:t>
            </a:r>
            <a:r>
              <a:rPr lang="en-US" sz="3000" dirty="0"/>
              <a:t>Best Practice Guidelines </a:t>
            </a:r>
            <a:endParaRPr lang="en-US" sz="3000" dirty="0">
              <a:solidFill>
                <a:srgbClr val="33CC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igh-pressure </a:t>
            </a:r>
            <a:r>
              <a:rPr lang="en-US" dirty="0"/>
              <a:t>jet </a:t>
            </a:r>
            <a:r>
              <a:rPr lang="en-US" dirty="0" smtClean="0"/>
              <a:t>releases</a:t>
            </a:r>
          </a:p>
          <a:p>
            <a:pPr lvl="1" algn="l"/>
            <a:r>
              <a:rPr lang="en-GB" altLang="en-US" dirty="0"/>
              <a:t>For practical applications involving </a:t>
            </a:r>
            <a:r>
              <a:rPr lang="en-GB" altLang="en-US" dirty="0" smtClean="0"/>
              <a:t>high</a:t>
            </a:r>
            <a:br>
              <a:rPr lang="en-GB" altLang="en-US" dirty="0" smtClean="0"/>
            </a:br>
            <a:r>
              <a:rPr lang="en-GB" altLang="en-US" dirty="0"/>
              <a:t>pressure releases </a:t>
            </a:r>
            <a:r>
              <a:rPr lang="en-GB" altLang="en-US" dirty="0" smtClean="0"/>
              <a:t>(</a:t>
            </a:r>
            <a:r>
              <a:rPr lang="en-GB" altLang="en-US" dirty="0"/>
              <a:t>above 1.9 times </a:t>
            </a:r>
            <a:r>
              <a:rPr lang="en-GB" altLang="en-US" dirty="0" err="1" smtClean="0"/>
              <a:t>P</a:t>
            </a:r>
            <a:r>
              <a:rPr lang="en-GB" altLang="en-US" baseline="-25000" dirty="0" err="1" smtClean="0"/>
              <a:t>atm</a:t>
            </a:r>
            <a:r>
              <a:rPr lang="en-GB" altLang="en-US" dirty="0" smtClean="0"/>
              <a:t>) </a:t>
            </a:r>
            <a:br>
              <a:rPr lang="en-GB" altLang="en-US" dirty="0" smtClean="0"/>
            </a:br>
            <a:r>
              <a:rPr lang="en-GB" altLang="en-US" b="1" dirty="0" smtClean="0"/>
              <a:t>notional </a:t>
            </a:r>
            <a:r>
              <a:rPr lang="en-GB" altLang="en-US" b="1" dirty="0"/>
              <a:t>nozzle approaches</a:t>
            </a:r>
            <a:r>
              <a:rPr lang="en-GB" altLang="en-US" dirty="0"/>
              <a:t>, 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are recommended:</a:t>
            </a:r>
            <a:endParaRPr lang="en-GB" altLang="en-US" dirty="0"/>
          </a:p>
          <a:p>
            <a:pPr lvl="2"/>
            <a:r>
              <a:rPr lang="en-GB" altLang="en-US" dirty="0"/>
              <a:t>Reasonable results avoiding the high computational cost of resolving directly the complex flow structure near the nozzle</a:t>
            </a:r>
          </a:p>
          <a:p>
            <a:pPr lvl="2"/>
            <a:r>
              <a:rPr lang="en-GB" altLang="en-US" dirty="0"/>
              <a:t>For </a:t>
            </a:r>
            <a:r>
              <a:rPr lang="en-GB" altLang="en-US" b="1" dirty="0"/>
              <a:t>low storage pressures</a:t>
            </a:r>
            <a:r>
              <a:rPr lang="en-GB" altLang="en-US" dirty="0"/>
              <a:t> the approach of Birch et al. (1987) can be applied</a:t>
            </a:r>
          </a:p>
          <a:p>
            <a:pPr lvl="2"/>
            <a:r>
              <a:rPr lang="en-GB" altLang="en-US" dirty="0"/>
              <a:t>For </a:t>
            </a:r>
            <a:r>
              <a:rPr lang="en-GB" altLang="en-US" b="1" dirty="0"/>
              <a:t>high storage pressures</a:t>
            </a:r>
            <a:r>
              <a:rPr lang="en-GB" altLang="en-US" dirty="0"/>
              <a:t> (above 10-20 MPa) where the ideal gas assumption becomes less valid, the </a:t>
            </a:r>
            <a:r>
              <a:rPr lang="en-GB" altLang="en-US" dirty="0" err="1"/>
              <a:t>Schefer</a:t>
            </a:r>
            <a:r>
              <a:rPr lang="en-GB" altLang="en-US" dirty="0"/>
              <a:t> et al. (2007) or Molkov et al. (2009) are recommended</a:t>
            </a:r>
          </a:p>
          <a:p>
            <a:pPr lvl="2"/>
            <a:r>
              <a:rPr lang="en-GB" altLang="el-GR" dirty="0"/>
              <a:t>Modelling the transient blowdown from a storage vessel requires a transient implementation of the notional nozzle </a:t>
            </a:r>
            <a:r>
              <a:rPr lang="en-GB" altLang="el-GR" dirty="0" smtClean="0"/>
              <a:t>approach</a:t>
            </a:r>
            <a:endParaRPr lang="en-US" dirty="0" smtClean="0"/>
          </a:p>
          <a:p>
            <a:endParaRPr lang="en-GB" alt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l-GR" smtClean="0"/>
              <a:t>13 Sep. 2017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7165-23CA-4072-B9CA-3B1B98849CB1}" type="slidenum">
              <a:rPr lang="el-GR" altLang="el-GR" smtClean="0"/>
              <a:pPr/>
              <a:t>9</a:t>
            </a:fld>
            <a:r>
              <a:rPr lang="en-US" altLang="el-GR" dirty="0"/>
              <a:t>/20</a:t>
            </a:r>
            <a:endParaRPr lang="el-GR" altLang="el-GR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432" y="685800"/>
            <a:ext cx="337058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9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4355</TotalTime>
  <Words>1643</Words>
  <Application>Microsoft Office PowerPoint</Application>
  <PresentationFormat>On-screen Show (4:3)</PresentationFormat>
  <Paragraphs>244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Profile</vt:lpstr>
      <vt:lpstr>Best practice in numerical simulation and CFD benchmarking. Results from the SUSANA project</vt:lpstr>
      <vt:lpstr>Introduction</vt:lpstr>
      <vt:lpstr>Benchmarking</vt:lpstr>
      <vt:lpstr>Best Practice Guidelines</vt:lpstr>
      <vt:lpstr>Best Practice Guidelines</vt:lpstr>
      <vt:lpstr>Best Practice Guidelines</vt:lpstr>
      <vt:lpstr>Best Practice Guidelines</vt:lpstr>
      <vt:lpstr>Best Practice Guidelines</vt:lpstr>
      <vt:lpstr>Release and dispersion: Best Practice Guidelines </vt:lpstr>
      <vt:lpstr>Release and dispersion: Best Practice Guidelines </vt:lpstr>
      <vt:lpstr>Release and dispersion: Benchmark</vt:lpstr>
      <vt:lpstr>Ignition and jet fire: Best Practice Guidelines </vt:lpstr>
      <vt:lpstr>Ignition and jet fire: Best Practice Guidelines </vt:lpstr>
      <vt:lpstr>Ignition and jet fire: Benchmark</vt:lpstr>
      <vt:lpstr>Ignition and jet fire: Benchmark</vt:lpstr>
      <vt:lpstr>Deflagration: Best Practice Guidelines </vt:lpstr>
      <vt:lpstr>Deflagration: Benchmark</vt:lpstr>
      <vt:lpstr>Detonation: Best Practice Guidelines </vt:lpstr>
      <vt:lpstr>Detonation: Benchmark</vt:lpstr>
      <vt:lpstr>Conclusions</vt:lpstr>
      <vt:lpstr>Ευχαριστώ! (Thank you)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Stella Giannissi</dc:creator>
  <cp:lastModifiedBy>Windows User</cp:lastModifiedBy>
  <cp:revision>430</cp:revision>
  <cp:lastPrinted>1601-01-01T00:00:00Z</cp:lastPrinted>
  <dcterms:created xsi:type="dcterms:W3CDTF">2015-10-03T09:36:07Z</dcterms:created>
  <dcterms:modified xsi:type="dcterms:W3CDTF">2017-09-13T08:24:14Z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