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7" r:id="rId21"/>
    <p:sldId id="398" r:id="rId22"/>
    <p:sldId id="399" r:id="rId23"/>
    <p:sldId id="400" r:id="rId24"/>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838">
          <p15:clr>
            <a:srgbClr val="A4A3A4"/>
          </p15:clr>
        </p15:guide>
        <p15:guide id="3" orient="horz">
          <p15:clr>
            <a:srgbClr val="A4A3A4"/>
          </p15:clr>
        </p15:guide>
        <p15:guide id="4" orient="horz" pos="2994">
          <p15:clr>
            <a:srgbClr val="A4A3A4"/>
          </p15:clr>
        </p15:guide>
        <p15:guide id="5" orient="horz" pos="814">
          <p15:clr>
            <a:srgbClr val="A4A3A4"/>
          </p15:clr>
        </p15:guide>
        <p15:guide id="6" orient="horz" pos="2854">
          <p15:clr>
            <a:srgbClr val="A4A3A4"/>
          </p15:clr>
        </p15:guide>
        <p15:guide id="7" pos="340">
          <p15:clr>
            <a:srgbClr val="A4A3A4"/>
          </p15:clr>
        </p15:guide>
        <p15:guide id="8" pos="5420">
          <p15:clr>
            <a:srgbClr val="A4A3A4"/>
          </p15:clr>
        </p15:guide>
        <p15:guide id="9" pos="2947">
          <p15:clr>
            <a:srgbClr val="A4A3A4"/>
          </p15:clr>
        </p15:guide>
        <p15:guide id="10" pos="2813">
          <p15:clr>
            <a:srgbClr val="A4A3A4"/>
          </p15:clr>
        </p15:guide>
        <p15:guide id="11" pos="1943">
          <p15:clr>
            <a:srgbClr val="A4A3A4"/>
          </p15:clr>
        </p15:guide>
        <p15:guide id="12" pos="3810" userDrawn="1">
          <p15:clr>
            <a:srgbClr val="A4A3A4"/>
          </p15:clr>
        </p15:guide>
        <p15:guide id="13" pos="2080">
          <p15:clr>
            <a:srgbClr val="A4A3A4"/>
          </p15:clr>
        </p15:guide>
        <p15:guide id="14" pos="3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1" autoAdjust="0"/>
    <p:restoredTop sz="94631" autoAdjust="0"/>
  </p:normalViewPr>
  <p:slideViewPr>
    <p:cSldViewPr snapToGrid="0" snapToObjects="1" showGuides="1">
      <p:cViewPr varScale="1">
        <p:scale>
          <a:sx n="83" d="100"/>
          <a:sy n="83" d="100"/>
        </p:scale>
        <p:origin x="828" y="60"/>
      </p:cViewPr>
      <p:guideLst>
        <p:guide orient="horz" pos="1620"/>
        <p:guide orient="horz" pos="838"/>
        <p:guide orient="horz"/>
        <p:guide orient="horz" pos="2994"/>
        <p:guide orient="horz" pos="814"/>
        <p:guide orient="horz" pos="2854"/>
        <p:guide pos="340"/>
        <p:guide pos="5420"/>
        <p:guide pos="2947"/>
        <p:guide pos="2813"/>
        <p:guide pos="1943"/>
        <p:guide pos="3810"/>
        <p:guide pos="2080"/>
        <p:guide pos="3681"/>
      </p:guideLst>
    </p:cSldViewPr>
  </p:slideViewPr>
  <p:outlineViewPr>
    <p:cViewPr>
      <p:scale>
        <a:sx n="33" d="100"/>
        <a:sy n="33" d="100"/>
      </p:scale>
      <p:origin x="0" y="-1002"/>
    </p:cViewPr>
  </p:outlineViewPr>
  <p:notesTextViewPr>
    <p:cViewPr>
      <p:scale>
        <a:sx n="1" d="1"/>
        <a:sy n="1" d="1"/>
      </p:scale>
      <p:origin x="0" y="0"/>
    </p:cViewPr>
  </p:notesTextViewPr>
  <p:sorterViewPr>
    <p:cViewPr>
      <p:scale>
        <a:sx n="110" d="100"/>
        <a:sy n="11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41DCD43-2D46-4F8F-A5DD-26B42E953E0E}" type="datetimeFigureOut">
              <a:rPr lang="de-DE" smtClean="0"/>
              <a:pPr/>
              <a:t>09.09.2019</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AD62D0-23E2-4DD5-9BB6-D6C7194C924C}" type="slidenum">
              <a:rPr lang="de-DE" smtClean="0"/>
              <a:pPr/>
              <a:t>‹#›</a:t>
            </a:fld>
            <a:endParaRPr lang="de-DE"/>
          </a:p>
        </p:txBody>
      </p:sp>
    </p:spTree>
    <p:extLst>
      <p:ext uri="{BB962C8B-B14F-4D97-AF65-F5344CB8AC3E}">
        <p14:creationId xmlns:p14="http://schemas.microsoft.com/office/powerpoint/2010/main" val="394547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1</a:t>
            </a:fld>
            <a:endParaRPr lang="de-DE"/>
          </a:p>
        </p:txBody>
      </p:sp>
    </p:spTree>
    <p:extLst>
      <p:ext uri="{BB962C8B-B14F-4D97-AF65-F5344CB8AC3E}">
        <p14:creationId xmlns:p14="http://schemas.microsoft.com/office/powerpoint/2010/main" val="242376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10</a:t>
            </a:fld>
            <a:endParaRPr lang="de-DE"/>
          </a:p>
        </p:txBody>
      </p:sp>
    </p:spTree>
    <p:extLst>
      <p:ext uri="{BB962C8B-B14F-4D97-AF65-F5344CB8AC3E}">
        <p14:creationId xmlns:p14="http://schemas.microsoft.com/office/powerpoint/2010/main" val="387670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11</a:t>
            </a:fld>
            <a:endParaRPr lang="de-DE"/>
          </a:p>
        </p:txBody>
      </p:sp>
    </p:spTree>
    <p:extLst>
      <p:ext uri="{BB962C8B-B14F-4D97-AF65-F5344CB8AC3E}">
        <p14:creationId xmlns:p14="http://schemas.microsoft.com/office/powerpoint/2010/main" val="2835608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12</a:t>
            </a:fld>
            <a:endParaRPr lang="de-DE"/>
          </a:p>
        </p:txBody>
      </p:sp>
    </p:spTree>
    <p:extLst>
      <p:ext uri="{BB962C8B-B14F-4D97-AF65-F5344CB8AC3E}">
        <p14:creationId xmlns:p14="http://schemas.microsoft.com/office/powerpoint/2010/main" val="3487238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13</a:t>
            </a:fld>
            <a:endParaRPr lang="de-DE"/>
          </a:p>
        </p:txBody>
      </p:sp>
    </p:spTree>
    <p:extLst>
      <p:ext uri="{BB962C8B-B14F-4D97-AF65-F5344CB8AC3E}">
        <p14:creationId xmlns:p14="http://schemas.microsoft.com/office/powerpoint/2010/main" val="208486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14</a:t>
            </a:fld>
            <a:endParaRPr lang="de-DE"/>
          </a:p>
        </p:txBody>
      </p:sp>
    </p:spTree>
    <p:extLst>
      <p:ext uri="{BB962C8B-B14F-4D97-AF65-F5344CB8AC3E}">
        <p14:creationId xmlns:p14="http://schemas.microsoft.com/office/powerpoint/2010/main" val="3802612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15</a:t>
            </a:fld>
            <a:endParaRPr lang="de-DE"/>
          </a:p>
        </p:txBody>
      </p:sp>
    </p:spTree>
    <p:extLst>
      <p:ext uri="{BB962C8B-B14F-4D97-AF65-F5344CB8AC3E}">
        <p14:creationId xmlns:p14="http://schemas.microsoft.com/office/powerpoint/2010/main" val="3835239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16</a:t>
            </a:fld>
            <a:endParaRPr lang="de-DE"/>
          </a:p>
        </p:txBody>
      </p:sp>
    </p:spTree>
    <p:extLst>
      <p:ext uri="{BB962C8B-B14F-4D97-AF65-F5344CB8AC3E}">
        <p14:creationId xmlns:p14="http://schemas.microsoft.com/office/powerpoint/2010/main" val="304983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17</a:t>
            </a:fld>
            <a:endParaRPr lang="de-DE"/>
          </a:p>
        </p:txBody>
      </p:sp>
    </p:spTree>
    <p:extLst>
      <p:ext uri="{BB962C8B-B14F-4D97-AF65-F5344CB8AC3E}">
        <p14:creationId xmlns:p14="http://schemas.microsoft.com/office/powerpoint/2010/main" val="579650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18</a:t>
            </a:fld>
            <a:endParaRPr lang="de-DE"/>
          </a:p>
        </p:txBody>
      </p:sp>
    </p:spTree>
    <p:extLst>
      <p:ext uri="{BB962C8B-B14F-4D97-AF65-F5344CB8AC3E}">
        <p14:creationId xmlns:p14="http://schemas.microsoft.com/office/powerpoint/2010/main" val="2065606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19</a:t>
            </a:fld>
            <a:endParaRPr lang="de-DE"/>
          </a:p>
        </p:txBody>
      </p:sp>
    </p:spTree>
    <p:extLst>
      <p:ext uri="{BB962C8B-B14F-4D97-AF65-F5344CB8AC3E}">
        <p14:creationId xmlns:p14="http://schemas.microsoft.com/office/powerpoint/2010/main" val="289197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2AD62D0-23E2-4DD5-9BB6-D6C7194C924C}" type="slidenum">
              <a:rPr lang="de-DE" smtClean="0"/>
              <a:pPr/>
              <a:t>2</a:t>
            </a:fld>
            <a:endParaRPr lang="de-DE"/>
          </a:p>
        </p:txBody>
      </p:sp>
    </p:spTree>
    <p:extLst>
      <p:ext uri="{BB962C8B-B14F-4D97-AF65-F5344CB8AC3E}">
        <p14:creationId xmlns:p14="http://schemas.microsoft.com/office/powerpoint/2010/main" val="1876263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20</a:t>
            </a:fld>
            <a:endParaRPr lang="de-DE"/>
          </a:p>
        </p:txBody>
      </p:sp>
    </p:spTree>
    <p:extLst>
      <p:ext uri="{BB962C8B-B14F-4D97-AF65-F5344CB8AC3E}">
        <p14:creationId xmlns:p14="http://schemas.microsoft.com/office/powerpoint/2010/main" val="3577549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21</a:t>
            </a:fld>
            <a:endParaRPr lang="de-DE"/>
          </a:p>
        </p:txBody>
      </p:sp>
    </p:spTree>
    <p:extLst>
      <p:ext uri="{BB962C8B-B14F-4D97-AF65-F5344CB8AC3E}">
        <p14:creationId xmlns:p14="http://schemas.microsoft.com/office/powerpoint/2010/main" val="1475694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22</a:t>
            </a:fld>
            <a:endParaRPr lang="de-DE"/>
          </a:p>
        </p:txBody>
      </p:sp>
    </p:spTree>
    <p:extLst>
      <p:ext uri="{BB962C8B-B14F-4D97-AF65-F5344CB8AC3E}">
        <p14:creationId xmlns:p14="http://schemas.microsoft.com/office/powerpoint/2010/main" val="301484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23</a:t>
            </a:fld>
            <a:endParaRPr lang="de-DE"/>
          </a:p>
        </p:txBody>
      </p:sp>
    </p:spTree>
    <p:extLst>
      <p:ext uri="{BB962C8B-B14F-4D97-AF65-F5344CB8AC3E}">
        <p14:creationId xmlns:p14="http://schemas.microsoft.com/office/powerpoint/2010/main" val="253709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2AD62D0-23E2-4DD5-9BB6-D6C7194C924C}" type="slidenum">
              <a:rPr lang="de-DE" smtClean="0"/>
              <a:pPr/>
              <a:t>3</a:t>
            </a:fld>
            <a:endParaRPr lang="de-DE"/>
          </a:p>
        </p:txBody>
      </p:sp>
    </p:spTree>
    <p:extLst>
      <p:ext uri="{BB962C8B-B14F-4D97-AF65-F5344CB8AC3E}">
        <p14:creationId xmlns:p14="http://schemas.microsoft.com/office/powerpoint/2010/main" val="33616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2AD62D0-23E2-4DD5-9BB6-D6C7194C924C}" type="slidenum">
              <a:rPr lang="de-DE" smtClean="0"/>
              <a:pPr/>
              <a:t>4</a:t>
            </a:fld>
            <a:endParaRPr lang="de-DE"/>
          </a:p>
        </p:txBody>
      </p:sp>
    </p:spTree>
    <p:extLst>
      <p:ext uri="{BB962C8B-B14F-4D97-AF65-F5344CB8AC3E}">
        <p14:creationId xmlns:p14="http://schemas.microsoft.com/office/powerpoint/2010/main" val="377849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5</a:t>
            </a:fld>
            <a:endParaRPr lang="de-DE"/>
          </a:p>
        </p:txBody>
      </p:sp>
    </p:spTree>
    <p:extLst>
      <p:ext uri="{BB962C8B-B14F-4D97-AF65-F5344CB8AC3E}">
        <p14:creationId xmlns:p14="http://schemas.microsoft.com/office/powerpoint/2010/main" val="2884778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6</a:t>
            </a:fld>
            <a:endParaRPr lang="de-DE"/>
          </a:p>
        </p:txBody>
      </p:sp>
    </p:spTree>
    <p:extLst>
      <p:ext uri="{BB962C8B-B14F-4D97-AF65-F5344CB8AC3E}">
        <p14:creationId xmlns:p14="http://schemas.microsoft.com/office/powerpoint/2010/main" val="4051122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7</a:t>
            </a:fld>
            <a:endParaRPr lang="de-DE"/>
          </a:p>
        </p:txBody>
      </p:sp>
    </p:spTree>
    <p:extLst>
      <p:ext uri="{BB962C8B-B14F-4D97-AF65-F5344CB8AC3E}">
        <p14:creationId xmlns:p14="http://schemas.microsoft.com/office/powerpoint/2010/main" val="194015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8</a:t>
            </a:fld>
            <a:endParaRPr lang="de-DE"/>
          </a:p>
        </p:txBody>
      </p:sp>
    </p:spTree>
    <p:extLst>
      <p:ext uri="{BB962C8B-B14F-4D97-AF65-F5344CB8AC3E}">
        <p14:creationId xmlns:p14="http://schemas.microsoft.com/office/powerpoint/2010/main" val="303742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AD62D0-23E2-4DD5-9BB6-D6C7194C924C}" type="slidenum">
              <a:rPr lang="de-DE" smtClean="0"/>
              <a:pPr/>
              <a:t>9</a:t>
            </a:fld>
            <a:endParaRPr lang="de-DE"/>
          </a:p>
        </p:txBody>
      </p:sp>
    </p:spTree>
    <p:extLst>
      <p:ext uri="{BB962C8B-B14F-4D97-AF65-F5344CB8AC3E}">
        <p14:creationId xmlns:p14="http://schemas.microsoft.com/office/powerpoint/2010/main" val="4046967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M: Titelfolie">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0" y="901519"/>
            <a:ext cx="1614683" cy="356961"/>
          </a:xfrm>
          <a:prstGeom prst="rect">
            <a:avLst/>
          </a:prstGeom>
        </p:spPr>
      </p:pic>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88000"/>
            <a:ext cx="9143998" cy="3563111"/>
          </a:xfrm>
          <a:prstGeom prst="rect">
            <a:avLst/>
          </a:prstGeom>
        </p:spPr>
      </p:pic>
      <p:sp>
        <p:nvSpPr>
          <p:cNvPr id="2" name="Titel 1"/>
          <p:cNvSpPr>
            <a:spLocks noGrp="1"/>
          </p:cNvSpPr>
          <p:nvPr>
            <p:ph type="ctrTitle" hasCustomPrompt="1"/>
          </p:nvPr>
        </p:nvSpPr>
        <p:spPr>
          <a:xfrm>
            <a:off x="540000" y="1965601"/>
            <a:ext cx="7200000" cy="750166"/>
          </a:xfrm>
        </p:spPr>
        <p:txBody>
          <a:bodyPr/>
          <a:lstStyle>
            <a:lvl1pPr>
              <a:lnSpc>
                <a:spcPts val="3000"/>
              </a:lnSpc>
              <a:defRPr sz="2400" b="1" cap="all" baseline="0"/>
            </a:lvl1pPr>
          </a:lstStyle>
          <a:p>
            <a:r>
              <a:rPr lang="de-DE" dirty="0"/>
              <a:t>TITEL DER PRÄSENTATION</a:t>
            </a:r>
            <a:br>
              <a:rPr lang="de-DE" dirty="0"/>
            </a:br>
            <a:r>
              <a:rPr lang="de-DE" dirty="0"/>
              <a:t>SCHRIFT VERDANA BOLD</a:t>
            </a:r>
          </a:p>
        </p:txBody>
      </p:sp>
      <p:sp>
        <p:nvSpPr>
          <p:cNvPr id="3" name="Untertitel 2"/>
          <p:cNvSpPr>
            <a:spLocks noGrp="1"/>
          </p:cNvSpPr>
          <p:nvPr>
            <p:ph type="subTitle" idx="1" hasCustomPrompt="1"/>
          </p:nvPr>
        </p:nvSpPr>
        <p:spPr>
          <a:xfrm>
            <a:off x="540000" y="2728800"/>
            <a:ext cx="7200000" cy="1643150"/>
          </a:xfrm>
        </p:spPr>
        <p:txBody>
          <a:bodyPr/>
          <a:lstStyle>
            <a:lvl1pPr marL="0" indent="0" algn="l">
              <a:lnSpc>
                <a:spcPts val="3000"/>
              </a:lnSpc>
              <a:spcBef>
                <a:spcPts val="0"/>
              </a:spcBef>
              <a:buNone/>
              <a:defRPr sz="2400" b="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Untertitel (optional), Name des Redners</a:t>
            </a:r>
          </a:p>
          <a:p>
            <a:r>
              <a:rPr lang="de-DE" dirty="0" err="1"/>
              <a:t>Veranstatungstitel</a:t>
            </a:r>
            <a:endParaRPr lang="de-DE" dirty="0"/>
          </a:p>
          <a:p>
            <a:r>
              <a:rPr lang="de-DE" dirty="0" err="1"/>
              <a:t>Verdana</a:t>
            </a:r>
            <a:r>
              <a:rPr lang="de-DE" dirty="0"/>
              <a:t> Regular 24 </a:t>
            </a:r>
            <a:r>
              <a:rPr lang="de-DE" dirty="0" err="1"/>
              <a:t>pt</a:t>
            </a:r>
            <a:r>
              <a:rPr lang="de-DE" dirty="0"/>
              <a:t>, ZAB 30 </a:t>
            </a:r>
            <a:r>
              <a:rPr lang="de-DE" dirty="0" err="1"/>
              <a:t>pt</a:t>
            </a:r>
            <a:endParaRPr lang="de-DE" dirty="0"/>
          </a:p>
          <a:p>
            <a:r>
              <a:rPr lang="de-DE" dirty="0"/>
              <a:t>Maximal vier Zeilen</a:t>
            </a:r>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0000" y="180000"/>
            <a:ext cx="1255743" cy="900000"/>
          </a:xfrm>
          <a:prstGeom prst="rect">
            <a:avLst/>
          </a:prstGeom>
        </p:spPr>
      </p:pic>
      <p:cxnSp>
        <p:nvCxnSpPr>
          <p:cNvPr id="11" name="Gerade Verbindung 10"/>
          <p:cNvCxnSpPr/>
          <p:nvPr userDrawn="1"/>
        </p:nvCxnSpPr>
        <p:spPr>
          <a:xfrm>
            <a:off x="539750" y="1771200"/>
            <a:ext cx="396000" cy="0"/>
          </a:xfrm>
          <a:prstGeom prst="line">
            <a:avLst/>
          </a:prstGeom>
          <a:ln w="24130"/>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a:xfrm>
            <a:off x="540000" y="4435200"/>
            <a:ext cx="396000" cy="0"/>
          </a:xfrm>
          <a:prstGeom prst="line">
            <a:avLst/>
          </a:prstGeom>
          <a:ln w="24130"/>
        </p:spPr>
        <p:style>
          <a:lnRef idx="1">
            <a:schemeClr val="accent1"/>
          </a:lnRef>
          <a:fillRef idx="0">
            <a:schemeClr val="accent1"/>
          </a:fillRef>
          <a:effectRef idx="0">
            <a:schemeClr val="accent1"/>
          </a:effectRef>
          <a:fontRef idx="minor">
            <a:schemeClr val="tx1"/>
          </a:fontRef>
        </p:style>
      </p:cxnSp>
      <p:sp>
        <p:nvSpPr>
          <p:cNvPr id="15" name="Textplatzhalter 13"/>
          <p:cNvSpPr>
            <a:spLocks noGrp="1"/>
          </p:cNvSpPr>
          <p:nvPr>
            <p:ph type="body" sz="quarter" idx="15" hasCustomPrompt="1"/>
          </p:nvPr>
        </p:nvSpPr>
        <p:spPr>
          <a:xfrm>
            <a:off x="540000" y="1281600"/>
            <a:ext cx="1440000" cy="287288"/>
          </a:xfrm>
        </p:spPr>
        <p:txBody>
          <a:bodyPr/>
          <a:lstStyle>
            <a:lvl1pPr>
              <a:defRPr/>
            </a:lvl1pPr>
          </a:lstStyle>
          <a:p>
            <a:pPr lvl="0"/>
            <a:r>
              <a:rPr lang="de-DE" dirty="0"/>
              <a:t>Datum</a:t>
            </a:r>
          </a:p>
        </p:txBody>
      </p:sp>
    </p:spTree>
    <p:extLst>
      <p:ext uri="{BB962C8B-B14F-4D97-AF65-F5344CB8AC3E}">
        <p14:creationId xmlns:p14="http://schemas.microsoft.com/office/powerpoint/2010/main" val="1644622039"/>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M: 3-spaltig, Bilder +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p>
            <a:r>
              <a:rPr lang="de-DE"/>
              <a:t>24th Sept. 2019</a:t>
            </a:r>
          </a:p>
        </p:txBody>
      </p:sp>
      <p:sp>
        <p:nvSpPr>
          <p:cNvPr id="5" name="Fußzeilenplatzhalter 4"/>
          <p:cNvSpPr>
            <a:spLocks noGrp="1"/>
          </p:cNvSpPr>
          <p:nvPr>
            <p:ph type="ftr" sz="quarter" idx="11"/>
          </p:nvPr>
        </p:nvSpPr>
        <p:spPr/>
        <p:txBody>
          <a:bodyPr/>
          <a:lstStyle/>
          <a:p>
            <a:r>
              <a:rPr lang="en-US"/>
              <a:t>Mair@ICHS 2019: transport of hydrogen</a:t>
            </a:r>
            <a:endParaRPr lang="de-DE"/>
          </a:p>
        </p:txBody>
      </p:sp>
      <p:sp>
        <p:nvSpPr>
          <p:cNvPr id="6" name="Foliennummernplatzhalter 5"/>
          <p:cNvSpPr>
            <a:spLocks noGrp="1"/>
          </p:cNvSpPr>
          <p:nvPr>
            <p:ph type="sldNum" sz="quarter" idx="12"/>
          </p:nvPr>
        </p:nvSpPr>
        <p:spPr/>
        <p:txBody>
          <a:bodyPr/>
          <a:lstStyle/>
          <a:p>
            <a:fld id="{AA9ED74F-9508-4ED9-B334-15F84E4ED6ED}" type="slidenum">
              <a:rPr lang="de-DE" smtClean="0"/>
              <a:pPr/>
              <a:t>‹#›</a:t>
            </a:fld>
            <a:endParaRPr lang="de-DE"/>
          </a:p>
        </p:txBody>
      </p:sp>
      <p:sp>
        <p:nvSpPr>
          <p:cNvPr id="11" name="Inhaltsplatzhalter 2"/>
          <p:cNvSpPr>
            <a:spLocks noGrp="1"/>
          </p:cNvSpPr>
          <p:nvPr>
            <p:ph idx="15"/>
          </p:nvPr>
        </p:nvSpPr>
        <p:spPr>
          <a:xfrm>
            <a:off x="539750" y="3312000"/>
            <a:ext cx="5303838" cy="1218725"/>
          </a:xfrm>
        </p:spPr>
        <p:txBody>
          <a:bodyPr tIns="100800"/>
          <a:lstStyle>
            <a:lvl1pPr>
              <a:spcBef>
                <a:spcPts val="0"/>
              </a:spcBef>
              <a:defRPr/>
            </a:lvl1pPr>
            <a:lvl3pPr>
              <a:spcBef>
                <a:spcPts val="0"/>
              </a:spcBef>
              <a:defRPr/>
            </a:lvl3pPr>
            <a:lvl4pPr>
              <a:spcBef>
                <a:spcPts val="0"/>
              </a:spcBef>
              <a:defRPr/>
            </a:lvl4pPr>
            <a:lvl5pPr>
              <a:spcBef>
                <a:spcPts val="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2"/>
          <p:cNvSpPr>
            <a:spLocks noGrp="1"/>
          </p:cNvSpPr>
          <p:nvPr>
            <p:ph type="pic" sz="quarter" idx="16"/>
          </p:nvPr>
        </p:nvSpPr>
        <p:spPr>
          <a:xfrm>
            <a:off x="3302000" y="1330325"/>
            <a:ext cx="2545200" cy="1980000"/>
          </a:xfrm>
        </p:spPr>
        <p:txBody>
          <a:bodyPr/>
          <a:lstStyle/>
          <a:p>
            <a:endParaRPr lang="de-DE"/>
          </a:p>
        </p:txBody>
      </p:sp>
      <p:sp>
        <p:nvSpPr>
          <p:cNvPr id="14" name="Bildplatzhalter 12"/>
          <p:cNvSpPr>
            <a:spLocks noGrp="1"/>
          </p:cNvSpPr>
          <p:nvPr>
            <p:ph type="pic" sz="quarter" idx="17"/>
          </p:nvPr>
        </p:nvSpPr>
        <p:spPr>
          <a:xfrm>
            <a:off x="539313" y="1332000"/>
            <a:ext cx="2545200" cy="1980000"/>
          </a:xfrm>
        </p:spPr>
        <p:txBody>
          <a:bodyPr/>
          <a:lstStyle/>
          <a:p>
            <a:endParaRPr lang="de-DE"/>
          </a:p>
        </p:txBody>
      </p:sp>
      <p:sp>
        <p:nvSpPr>
          <p:cNvPr id="15" name="Bildplatzhalter 12"/>
          <p:cNvSpPr>
            <a:spLocks noGrp="1"/>
          </p:cNvSpPr>
          <p:nvPr>
            <p:ph type="pic" sz="quarter" idx="18"/>
          </p:nvPr>
        </p:nvSpPr>
        <p:spPr>
          <a:xfrm>
            <a:off x="6059488" y="1332000"/>
            <a:ext cx="2545200" cy="1980000"/>
          </a:xfrm>
        </p:spPr>
        <p:txBody>
          <a:bodyPr/>
          <a:lstStyle/>
          <a:p>
            <a:endParaRPr lang="de-DE"/>
          </a:p>
        </p:txBody>
      </p:sp>
    </p:spTree>
    <p:extLst>
      <p:ext uri="{BB962C8B-B14F-4D97-AF65-F5344CB8AC3E}">
        <p14:creationId xmlns:p14="http://schemas.microsoft.com/office/powerpoint/2010/main" val="1018264742"/>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M: 2-spaltig, Bilder, 4er Grupp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540000" y="1288800"/>
            <a:ext cx="3924000" cy="3240000"/>
          </a:xfrm>
        </p:spPr>
        <p:txBody>
          <a:bodyPr/>
          <a:lstStyle>
            <a:lvl1pPr>
              <a:spcBef>
                <a:spcPts val="0"/>
              </a:spcBef>
              <a:defRPr/>
            </a:lvl1pPr>
            <a:lvl3pPr>
              <a:spcBef>
                <a:spcPts val="0"/>
              </a:spcBef>
              <a:defRPr/>
            </a:lvl3pPr>
            <a:lvl4pPr>
              <a:spcBef>
                <a:spcPts val="0"/>
              </a:spcBef>
              <a:defRPr/>
            </a:lvl4pPr>
            <a:lvl5pPr>
              <a:spcBef>
                <a:spcPts val="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24th Sept. 2019</a:t>
            </a:r>
          </a:p>
        </p:txBody>
      </p:sp>
      <p:sp>
        <p:nvSpPr>
          <p:cNvPr id="5" name="Fußzeilenplatzhalter 4"/>
          <p:cNvSpPr>
            <a:spLocks noGrp="1"/>
          </p:cNvSpPr>
          <p:nvPr>
            <p:ph type="ftr" sz="quarter" idx="11"/>
          </p:nvPr>
        </p:nvSpPr>
        <p:spPr/>
        <p:txBody>
          <a:bodyPr/>
          <a:lstStyle/>
          <a:p>
            <a:r>
              <a:rPr lang="en-US"/>
              <a:t>Mair@ICHS 2019: transport of hydrogen</a:t>
            </a:r>
            <a:endParaRPr lang="de-DE"/>
          </a:p>
        </p:txBody>
      </p:sp>
      <p:sp>
        <p:nvSpPr>
          <p:cNvPr id="6" name="Foliennummernplatzhalter 5"/>
          <p:cNvSpPr>
            <a:spLocks noGrp="1"/>
          </p:cNvSpPr>
          <p:nvPr>
            <p:ph type="sldNum" sz="quarter" idx="12"/>
          </p:nvPr>
        </p:nvSpPr>
        <p:spPr/>
        <p:txBody>
          <a:bodyPr/>
          <a:lstStyle/>
          <a:p>
            <a:fld id="{AA9ED74F-9508-4ED9-B334-15F84E4ED6ED}" type="slidenum">
              <a:rPr lang="de-DE" smtClean="0"/>
              <a:pPr/>
              <a:t>‹#›</a:t>
            </a:fld>
            <a:endParaRPr lang="de-DE"/>
          </a:p>
        </p:txBody>
      </p:sp>
      <p:sp>
        <p:nvSpPr>
          <p:cNvPr id="9" name="Bildplatzhalter 8"/>
          <p:cNvSpPr>
            <a:spLocks noGrp="1"/>
          </p:cNvSpPr>
          <p:nvPr>
            <p:ph type="pic" sz="quarter" idx="13"/>
          </p:nvPr>
        </p:nvSpPr>
        <p:spPr>
          <a:xfrm>
            <a:off x="4678363" y="1332000"/>
            <a:ext cx="1854000" cy="1584000"/>
          </a:xfrm>
        </p:spPr>
        <p:txBody>
          <a:bodyPr/>
          <a:lstStyle/>
          <a:p>
            <a:endParaRPr lang="de-DE"/>
          </a:p>
        </p:txBody>
      </p:sp>
      <p:sp>
        <p:nvSpPr>
          <p:cNvPr id="10" name="Bildplatzhalter 8"/>
          <p:cNvSpPr>
            <a:spLocks noGrp="1"/>
          </p:cNvSpPr>
          <p:nvPr>
            <p:ph type="pic" sz="quarter" idx="14"/>
          </p:nvPr>
        </p:nvSpPr>
        <p:spPr>
          <a:xfrm>
            <a:off x="6750000" y="1332000"/>
            <a:ext cx="1854000" cy="1584000"/>
          </a:xfrm>
        </p:spPr>
        <p:txBody>
          <a:bodyPr/>
          <a:lstStyle/>
          <a:p>
            <a:endParaRPr lang="de-DE"/>
          </a:p>
        </p:txBody>
      </p:sp>
      <p:sp>
        <p:nvSpPr>
          <p:cNvPr id="11" name="Bildplatzhalter 8"/>
          <p:cNvSpPr>
            <a:spLocks noGrp="1"/>
          </p:cNvSpPr>
          <p:nvPr>
            <p:ph type="pic" sz="quarter" idx="15"/>
          </p:nvPr>
        </p:nvSpPr>
        <p:spPr>
          <a:xfrm>
            <a:off x="6750250" y="3132000"/>
            <a:ext cx="1854000" cy="1584000"/>
          </a:xfrm>
        </p:spPr>
        <p:txBody>
          <a:bodyPr/>
          <a:lstStyle/>
          <a:p>
            <a:endParaRPr lang="de-DE"/>
          </a:p>
        </p:txBody>
      </p:sp>
      <p:sp>
        <p:nvSpPr>
          <p:cNvPr id="12" name="Bildplatzhalter 8"/>
          <p:cNvSpPr>
            <a:spLocks noGrp="1"/>
          </p:cNvSpPr>
          <p:nvPr>
            <p:ph type="pic" sz="quarter" idx="16"/>
          </p:nvPr>
        </p:nvSpPr>
        <p:spPr>
          <a:xfrm>
            <a:off x="4678363" y="3132000"/>
            <a:ext cx="1854000" cy="1584000"/>
          </a:xfrm>
        </p:spPr>
        <p:txBody>
          <a:bodyPr/>
          <a:lstStyle/>
          <a:p>
            <a:endParaRPr lang="de-DE"/>
          </a:p>
        </p:txBody>
      </p:sp>
    </p:spTree>
    <p:extLst>
      <p:ext uri="{BB962C8B-B14F-4D97-AF65-F5344CB8AC3E}">
        <p14:creationId xmlns:p14="http://schemas.microsoft.com/office/powerpoint/2010/main" val="1416122368"/>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M: ganzseitiger Inhalt">
    <p:spTree>
      <p:nvGrpSpPr>
        <p:cNvPr id="1" name=""/>
        <p:cNvGrpSpPr/>
        <p:nvPr/>
      </p:nvGrpSpPr>
      <p:grpSpPr>
        <a:xfrm>
          <a:off x="0" y="0"/>
          <a:ext cx="0" cy="0"/>
          <a:chOff x="0" y="0"/>
          <a:chExt cx="0" cy="0"/>
        </a:xfrm>
      </p:grpSpPr>
      <p:sp>
        <p:nvSpPr>
          <p:cNvPr id="10" name="Rechteck 9"/>
          <p:cNvSpPr/>
          <p:nvPr userDrawn="1"/>
        </p:nvSpPr>
        <p:spPr>
          <a:xfrm>
            <a:off x="0" y="1080000"/>
            <a:ext cx="9144000" cy="3672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p:txBody>
          <a:bodyPr/>
          <a:lstStyle/>
          <a:p>
            <a:r>
              <a:rPr lang="de-DE" dirty="0"/>
              <a:t>Bildfolie</a:t>
            </a:r>
            <a:br>
              <a:rPr lang="de-DE" dirty="0"/>
            </a:br>
            <a:r>
              <a:rPr lang="de-DE" dirty="0"/>
              <a:t>Folie mit nur einem Bild</a:t>
            </a:r>
          </a:p>
        </p:txBody>
      </p:sp>
      <p:sp>
        <p:nvSpPr>
          <p:cNvPr id="3" name="Datumsplatzhalter 2"/>
          <p:cNvSpPr>
            <a:spLocks noGrp="1"/>
          </p:cNvSpPr>
          <p:nvPr>
            <p:ph type="dt" sz="half" idx="10"/>
          </p:nvPr>
        </p:nvSpPr>
        <p:spPr/>
        <p:txBody>
          <a:bodyPr/>
          <a:lstStyle/>
          <a:p>
            <a:r>
              <a:rPr lang="de-DE"/>
              <a:t>24th Sept. 2019</a:t>
            </a:r>
          </a:p>
        </p:txBody>
      </p:sp>
      <p:sp>
        <p:nvSpPr>
          <p:cNvPr id="4" name="Fußzeilenplatzhalter 3"/>
          <p:cNvSpPr>
            <a:spLocks noGrp="1"/>
          </p:cNvSpPr>
          <p:nvPr>
            <p:ph type="ftr" sz="quarter" idx="11"/>
          </p:nvPr>
        </p:nvSpPr>
        <p:spPr/>
        <p:txBody>
          <a:bodyPr/>
          <a:lstStyle/>
          <a:p>
            <a:r>
              <a:rPr lang="en-US"/>
              <a:t>Mair@ICHS 2019: transport of hydrogen</a:t>
            </a:r>
            <a:endParaRPr lang="de-DE"/>
          </a:p>
        </p:txBody>
      </p:sp>
      <p:sp>
        <p:nvSpPr>
          <p:cNvPr id="5" name="Foliennummernplatzhalter 4"/>
          <p:cNvSpPr>
            <a:spLocks noGrp="1"/>
          </p:cNvSpPr>
          <p:nvPr>
            <p:ph type="sldNum" sz="quarter" idx="12"/>
          </p:nvPr>
        </p:nvSpPr>
        <p:spPr/>
        <p:txBody>
          <a:bodyPr/>
          <a:lstStyle/>
          <a:p>
            <a:fld id="{AA9ED74F-9508-4ED9-B334-15F84E4ED6ED}" type="slidenum">
              <a:rPr lang="de-DE" smtClean="0"/>
              <a:pPr/>
              <a:t>‹#›</a:t>
            </a:fld>
            <a:endParaRPr lang="de-DE"/>
          </a:p>
        </p:txBody>
      </p:sp>
      <p:sp>
        <p:nvSpPr>
          <p:cNvPr id="9" name="Inhaltsplatzhalter 8"/>
          <p:cNvSpPr>
            <a:spLocks noGrp="1"/>
          </p:cNvSpPr>
          <p:nvPr>
            <p:ph sz="quarter" idx="13"/>
          </p:nvPr>
        </p:nvSpPr>
        <p:spPr>
          <a:xfrm>
            <a:off x="0" y="1188000"/>
            <a:ext cx="9144000" cy="3564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40255419"/>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M: Titelfolie (ausführlich)">
    <p:spTree>
      <p:nvGrpSpPr>
        <p:cNvPr id="1" name=""/>
        <p:cNvGrpSpPr/>
        <p:nvPr/>
      </p:nvGrpSpPr>
      <p:grpSpPr>
        <a:xfrm>
          <a:off x="0" y="0"/>
          <a:ext cx="0" cy="0"/>
          <a:chOff x="0" y="0"/>
          <a:chExt cx="0" cy="0"/>
        </a:xfrm>
      </p:grpSpPr>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000" y="901519"/>
            <a:ext cx="1614683" cy="356961"/>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88000"/>
            <a:ext cx="9143998" cy="3563111"/>
          </a:xfrm>
          <a:prstGeom prst="rect">
            <a:avLst/>
          </a:prstGeom>
        </p:spPr>
      </p:pic>
      <p:cxnSp>
        <p:nvCxnSpPr>
          <p:cNvPr id="13" name="Gerade Verbindung 12"/>
          <p:cNvCxnSpPr/>
          <p:nvPr userDrawn="1"/>
        </p:nvCxnSpPr>
        <p:spPr>
          <a:xfrm>
            <a:off x="540000" y="4435200"/>
            <a:ext cx="396000" cy="0"/>
          </a:xfrm>
          <a:prstGeom prst="line">
            <a:avLst/>
          </a:prstGeom>
          <a:ln w="24130"/>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a:xfrm>
            <a:off x="539750" y="1771200"/>
            <a:ext cx="396000" cy="0"/>
          </a:xfrm>
          <a:prstGeom prst="line">
            <a:avLst/>
          </a:prstGeom>
          <a:ln w="2413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540000" y="1965600"/>
            <a:ext cx="8064000" cy="748800"/>
          </a:xfrm>
        </p:spPr>
        <p:txBody>
          <a:bodyPr/>
          <a:lstStyle>
            <a:lvl1pPr>
              <a:lnSpc>
                <a:spcPts val="3000"/>
              </a:lnSpc>
              <a:defRPr sz="2400" b="1" cap="all" baseline="0"/>
            </a:lvl1pPr>
          </a:lstStyle>
          <a:p>
            <a:r>
              <a:rPr lang="de-DE" dirty="0"/>
              <a:t>TITEL DER PRÄSENTATION (AUSFÜHRLICH)</a:t>
            </a:r>
          </a:p>
        </p:txBody>
      </p:sp>
      <p:sp>
        <p:nvSpPr>
          <p:cNvPr id="3" name="Untertitel 2"/>
          <p:cNvSpPr>
            <a:spLocks noGrp="1"/>
          </p:cNvSpPr>
          <p:nvPr>
            <p:ph type="subTitle" idx="1" hasCustomPrompt="1"/>
          </p:nvPr>
        </p:nvSpPr>
        <p:spPr>
          <a:xfrm>
            <a:off x="540000" y="2340000"/>
            <a:ext cx="8064000" cy="748800"/>
          </a:xfrm>
        </p:spPr>
        <p:txBody>
          <a:bodyPr/>
          <a:lstStyle>
            <a:lvl1pPr marL="0" indent="0" algn="l">
              <a:lnSpc>
                <a:spcPts val="3000"/>
              </a:lnSpc>
              <a:spcBef>
                <a:spcPts val="0"/>
              </a:spcBef>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Untertitel </a:t>
            </a:r>
            <a:r>
              <a:rPr lang="de-DE" dirty="0" err="1"/>
              <a:t>Verdana</a:t>
            </a:r>
            <a:r>
              <a:rPr lang="de-DE" dirty="0"/>
              <a:t> Regular, 24 </a:t>
            </a:r>
            <a:r>
              <a:rPr lang="de-DE" dirty="0" err="1"/>
              <a:t>pt</a:t>
            </a:r>
            <a:r>
              <a:rPr lang="de-DE" dirty="0"/>
              <a:t> ZAB 30 </a:t>
            </a:r>
            <a:r>
              <a:rPr lang="de-DE" dirty="0" err="1"/>
              <a:t>pt</a:t>
            </a:r>
            <a:endParaRPr lang="de-DE" dirty="0"/>
          </a:p>
        </p:txBody>
      </p:sp>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60000" y="180000"/>
            <a:ext cx="1255743" cy="900000"/>
          </a:xfrm>
          <a:prstGeom prst="rect">
            <a:avLst/>
          </a:prstGeom>
        </p:spPr>
      </p:pic>
      <p:sp>
        <p:nvSpPr>
          <p:cNvPr id="15" name="Textplatzhalter 14"/>
          <p:cNvSpPr>
            <a:spLocks noGrp="1"/>
          </p:cNvSpPr>
          <p:nvPr>
            <p:ph type="body" sz="quarter" idx="13" hasCustomPrompt="1"/>
          </p:nvPr>
        </p:nvSpPr>
        <p:spPr>
          <a:xfrm>
            <a:off x="540000" y="3042000"/>
            <a:ext cx="8064000" cy="753886"/>
          </a:xfrm>
        </p:spPr>
        <p:txBody>
          <a:bodyPr/>
          <a:lstStyle>
            <a:lvl1pPr>
              <a:defRPr>
                <a:solidFill>
                  <a:schemeClr val="tx2"/>
                </a:solidFill>
              </a:defRPr>
            </a:lvl1pPr>
          </a:lstStyle>
          <a:p>
            <a:pPr lvl="0"/>
            <a:r>
              <a:rPr lang="de-DE" dirty="0"/>
              <a:t>Auflistung der Beteiligten Personen </a:t>
            </a:r>
            <a:r>
              <a:rPr lang="de-DE" dirty="0" err="1"/>
              <a:t>Verdana</a:t>
            </a:r>
            <a:r>
              <a:rPr lang="de-DE" dirty="0"/>
              <a:t> Regular 16 </a:t>
            </a:r>
            <a:r>
              <a:rPr lang="de-DE" dirty="0" err="1"/>
              <a:t>pt</a:t>
            </a:r>
            <a:r>
              <a:rPr lang="de-DE" dirty="0"/>
              <a:t>, ZAB 21 </a:t>
            </a:r>
            <a:r>
              <a:rPr lang="de-DE" dirty="0" err="1"/>
              <a:t>pt</a:t>
            </a:r>
            <a:endParaRPr lang="de-DE" dirty="0"/>
          </a:p>
          <a:p>
            <a:pPr lvl="0"/>
            <a:endParaRPr lang="de-DE" dirty="0"/>
          </a:p>
        </p:txBody>
      </p:sp>
      <p:sp>
        <p:nvSpPr>
          <p:cNvPr id="17" name="Textplatzhalter 16"/>
          <p:cNvSpPr>
            <a:spLocks noGrp="1"/>
          </p:cNvSpPr>
          <p:nvPr>
            <p:ph type="body" sz="quarter" idx="14" hasCustomPrompt="1"/>
          </p:nvPr>
        </p:nvSpPr>
        <p:spPr>
          <a:xfrm>
            <a:off x="539750" y="3579862"/>
            <a:ext cx="6264498" cy="720080"/>
          </a:xfrm>
        </p:spPr>
        <p:txBody>
          <a:bodyPr anchor="b" anchorCtr="0"/>
          <a:lstStyle>
            <a:lvl1pPr>
              <a:lnSpc>
                <a:spcPts val="1500"/>
              </a:lnSpc>
              <a:spcBef>
                <a:spcPts val="0"/>
              </a:spcBef>
              <a:defRPr sz="1200" baseline="0"/>
            </a:lvl1pPr>
            <a:lvl2pPr>
              <a:lnSpc>
                <a:spcPts val="1500"/>
              </a:lnSpc>
              <a:spcBef>
                <a:spcPts val="0"/>
              </a:spcBef>
              <a:defRPr sz="1200"/>
            </a:lvl2pPr>
            <a:lvl3pPr>
              <a:lnSpc>
                <a:spcPts val="1500"/>
              </a:lnSpc>
              <a:spcBef>
                <a:spcPts val="0"/>
              </a:spcBef>
              <a:defRPr sz="1200"/>
            </a:lvl3pPr>
            <a:lvl4pPr>
              <a:lnSpc>
                <a:spcPts val="1500"/>
              </a:lnSpc>
              <a:spcBef>
                <a:spcPts val="0"/>
              </a:spcBef>
              <a:defRPr sz="1200"/>
            </a:lvl4pPr>
            <a:lvl5pPr>
              <a:lnSpc>
                <a:spcPts val="1500"/>
              </a:lnSpc>
              <a:spcBef>
                <a:spcPts val="0"/>
              </a:spcBef>
              <a:defRPr sz="1200"/>
            </a:lvl5pPr>
          </a:lstStyle>
          <a:p>
            <a:pPr lvl="0"/>
            <a:r>
              <a:rPr lang="de-DE" dirty="0"/>
              <a:t>Auflistung der beteiligten Einrichtungen </a:t>
            </a:r>
            <a:r>
              <a:rPr lang="de-DE" dirty="0" err="1"/>
              <a:t>Verdana</a:t>
            </a:r>
            <a:r>
              <a:rPr lang="de-DE" dirty="0"/>
              <a:t> Regular 12 </a:t>
            </a:r>
            <a:r>
              <a:rPr lang="de-DE" dirty="0" err="1"/>
              <a:t>pt</a:t>
            </a:r>
            <a:r>
              <a:rPr lang="de-DE" dirty="0"/>
              <a:t>, ZAB 15 </a:t>
            </a:r>
            <a:r>
              <a:rPr lang="de-DE" dirty="0" err="1"/>
              <a:t>pt</a:t>
            </a:r>
            <a:endParaRPr lang="de-DE" dirty="0"/>
          </a:p>
        </p:txBody>
      </p:sp>
      <p:sp>
        <p:nvSpPr>
          <p:cNvPr id="18" name="Textplatzhalter 13"/>
          <p:cNvSpPr>
            <a:spLocks noGrp="1"/>
          </p:cNvSpPr>
          <p:nvPr>
            <p:ph type="body" sz="quarter" idx="15" hasCustomPrompt="1"/>
          </p:nvPr>
        </p:nvSpPr>
        <p:spPr>
          <a:xfrm>
            <a:off x="540000" y="1281600"/>
            <a:ext cx="1440000" cy="287288"/>
          </a:xfrm>
        </p:spPr>
        <p:txBody>
          <a:bodyPr/>
          <a:lstStyle>
            <a:lvl1pPr>
              <a:defRPr/>
            </a:lvl1pPr>
          </a:lstStyle>
          <a:p>
            <a:pPr lvl="0"/>
            <a:r>
              <a:rPr lang="de-DE" dirty="0"/>
              <a:t>Datum</a:t>
            </a:r>
          </a:p>
        </p:txBody>
      </p:sp>
    </p:spTree>
    <p:extLst>
      <p:ext uri="{BB962C8B-B14F-4D97-AF65-F5344CB8AC3E}">
        <p14:creationId xmlns:p14="http://schemas.microsoft.com/office/powerpoint/2010/main" val="1271183706"/>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Energ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Gliederung</a:t>
            </a:r>
          </a:p>
        </p:txBody>
      </p:sp>
      <p:sp>
        <p:nvSpPr>
          <p:cNvPr id="3" name="Datumsplatzhalter 2"/>
          <p:cNvSpPr>
            <a:spLocks noGrp="1"/>
          </p:cNvSpPr>
          <p:nvPr>
            <p:ph type="dt" sz="half" idx="10"/>
          </p:nvPr>
        </p:nvSpPr>
        <p:spPr/>
        <p:txBody>
          <a:bodyPr/>
          <a:lstStyle/>
          <a:p>
            <a:r>
              <a:rPr lang="de-DE"/>
              <a:t>24th Sept. 2019</a:t>
            </a:r>
            <a:endParaRPr lang="de-DE" dirty="0"/>
          </a:p>
        </p:txBody>
      </p:sp>
      <p:sp>
        <p:nvSpPr>
          <p:cNvPr id="4" name="Fußzeilenplatzhalter 3"/>
          <p:cNvSpPr>
            <a:spLocks noGrp="1"/>
          </p:cNvSpPr>
          <p:nvPr>
            <p:ph type="ftr" sz="quarter" idx="11"/>
          </p:nvPr>
        </p:nvSpPr>
        <p:spPr/>
        <p:txBody>
          <a:bodyPr/>
          <a:lstStyle/>
          <a:p>
            <a:r>
              <a:rPr lang="en-US"/>
              <a:t>Mair@ICHS 2019: transport of hydrogen</a:t>
            </a:r>
            <a:endParaRPr lang="de-DE" dirty="0"/>
          </a:p>
        </p:txBody>
      </p:sp>
      <p:sp>
        <p:nvSpPr>
          <p:cNvPr id="5" name="Foliennummernplatzhalter 4"/>
          <p:cNvSpPr>
            <a:spLocks noGrp="1"/>
          </p:cNvSpPr>
          <p:nvPr>
            <p:ph type="sldNum" sz="quarter" idx="12"/>
          </p:nvPr>
        </p:nvSpPr>
        <p:spPr/>
        <p:txBody>
          <a:bodyPr/>
          <a:lstStyle/>
          <a:p>
            <a:fld id="{AA9ED74F-9508-4ED9-B334-15F84E4ED6ED}" type="slidenum">
              <a:rPr lang="de-DE" smtClean="0"/>
              <a:pPr/>
              <a:t>‹#›</a:t>
            </a:fld>
            <a:endParaRPr lang="de-DE" dirty="0"/>
          </a:p>
        </p:txBody>
      </p:sp>
      <p:sp>
        <p:nvSpPr>
          <p:cNvPr id="7" name="Textplatzhalter 6"/>
          <p:cNvSpPr>
            <a:spLocks noGrp="1"/>
          </p:cNvSpPr>
          <p:nvPr>
            <p:ph type="body" sz="quarter" idx="13" hasCustomPrompt="1"/>
          </p:nvPr>
        </p:nvSpPr>
        <p:spPr>
          <a:xfrm>
            <a:off x="539750" y="1330325"/>
            <a:ext cx="6840000" cy="3200400"/>
          </a:xfrm>
        </p:spPr>
        <p:txBody>
          <a:bodyPr/>
          <a:lstStyle>
            <a:lvl1pPr>
              <a:tabLst>
                <a:tab pos="6836400" algn="r"/>
              </a:tabLst>
              <a:defRPr/>
            </a:lvl1pPr>
          </a:lstStyle>
          <a:p>
            <a:pPr lvl="0"/>
            <a:r>
              <a:rPr lang="de-DE" dirty="0"/>
              <a:t>Seitenbeschreibung	5		</a:t>
            </a:r>
          </a:p>
        </p:txBody>
      </p:sp>
    </p:spTree>
    <p:extLst>
      <p:ext uri="{BB962C8B-B14F-4D97-AF65-F5344CB8AC3E}">
        <p14:creationId xmlns:p14="http://schemas.microsoft.com/office/powerpoint/2010/main" val="2725057934"/>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M: Kapiteltrenner">
    <p:spTree>
      <p:nvGrpSpPr>
        <p:cNvPr id="1" name=""/>
        <p:cNvGrpSpPr/>
        <p:nvPr/>
      </p:nvGrpSpPr>
      <p:grpSpPr>
        <a:xfrm>
          <a:off x="0" y="0"/>
          <a:ext cx="0" cy="0"/>
          <a:chOff x="0" y="0"/>
          <a:chExt cx="0" cy="0"/>
        </a:xfrm>
      </p:grpSpPr>
      <p:sp>
        <p:nvSpPr>
          <p:cNvPr id="15" name="Rechteck 14"/>
          <p:cNvSpPr/>
          <p:nvPr userDrawn="1"/>
        </p:nvSpPr>
        <p:spPr>
          <a:xfrm>
            <a:off x="539750" y="1080000"/>
            <a:ext cx="8064500" cy="3672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half" idx="10"/>
          </p:nvPr>
        </p:nvSpPr>
        <p:spPr/>
        <p:txBody>
          <a:bodyPr/>
          <a:lstStyle/>
          <a:p>
            <a:r>
              <a:rPr lang="de-DE"/>
              <a:t>24th Sept. 2019</a:t>
            </a:r>
            <a:endParaRPr lang="de-DE" dirty="0"/>
          </a:p>
        </p:txBody>
      </p:sp>
      <p:sp>
        <p:nvSpPr>
          <p:cNvPr id="4" name="Fußzeilenplatzhalter 3"/>
          <p:cNvSpPr>
            <a:spLocks noGrp="1"/>
          </p:cNvSpPr>
          <p:nvPr>
            <p:ph type="ftr" sz="quarter" idx="11"/>
          </p:nvPr>
        </p:nvSpPr>
        <p:spPr/>
        <p:txBody>
          <a:bodyPr/>
          <a:lstStyle/>
          <a:p>
            <a:r>
              <a:rPr lang="en-US"/>
              <a:t>Mair@ICHS 2019: transport of hydrogen</a:t>
            </a:r>
            <a:endParaRPr lang="de-DE" dirty="0"/>
          </a:p>
        </p:txBody>
      </p:sp>
      <p:sp>
        <p:nvSpPr>
          <p:cNvPr id="5" name="Foliennummernplatzhalter 4"/>
          <p:cNvSpPr>
            <a:spLocks noGrp="1"/>
          </p:cNvSpPr>
          <p:nvPr>
            <p:ph type="sldNum" sz="quarter" idx="12"/>
          </p:nvPr>
        </p:nvSpPr>
        <p:spPr/>
        <p:txBody>
          <a:bodyPr/>
          <a:lstStyle/>
          <a:p>
            <a:fld id="{AA9ED74F-9508-4ED9-B334-15F84E4ED6ED}" type="slidenum">
              <a:rPr lang="de-DE" smtClean="0"/>
              <a:pPr/>
              <a:t>‹#›</a:t>
            </a:fld>
            <a:endParaRPr lang="de-DE"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88000"/>
            <a:ext cx="9144000" cy="3563111"/>
          </a:xfrm>
          <a:prstGeom prst="rect">
            <a:avLst/>
          </a:prstGeom>
        </p:spPr>
      </p:pic>
      <p:cxnSp>
        <p:nvCxnSpPr>
          <p:cNvPr id="10" name="Gerade Verbindung 9"/>
          <p:cNvCxnSpPr/>
          <p:nvPr userDrawn="1"/>
        </p:nvCxnSpPr>
        <p:spPr>
          <a:xfrm>
            <a:off x="539750" y="1483168"/>
            <a:ext cx="396000" cy="0"/>
          </a:xfrm>
          <a:prstGeom prst="line">
            <a:avLst/>
          </a:prstGeom>
          <a:ln w="24130"/>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540000" y="4435200"/>
            <a:ext cx="396000" cy="0"/>
          </a:xfrm>
          <a:prstGeom prst="line">
            <a:avLst/>
          </a:prstGeom>
          <a:ln w="24130"/>
        </p:spPr>
        <p:style>
          <a:lnRef idx="1">
            <a:schemeClr val="accent1"/>
          </a:lnRef>
          <a:fillRef idx="0">
            <a:schemeClr val="accent1"/>
          </a:fillRef>
          <a:effectRef idx="0">
            <a:schemeClr val="accent1"/>
          </a:effectRef>
          <a:fontRef idx="minor">
            <a:schemeClr val="tx1"/>
          </a:fontRef>
        </p:style>
      </p:cxnSp>
      <p:sp>
        <p:nvSpPr>
          <p:cNvPr id="7" name="Textplatzhalter 6"/>
          <p:cNvSpPr>
            <a:spLocks noGrp="1"/>
          </p:cNvSpPr>
          <p:nvPr>
            <p:ph type="body" sz="quarter" idx="15" hasCustomPrompt="1"/>
          </p:nvPr>
        </p:nvSpPr>
        <p:spPr>
          <a:xfrm>
            <a:off x="539750" y="1677600"/>
            <a:ext cx="7200000" cy="748800"/>
          </a:xfrm>
        </p:spPr>
        <p:txBody>
          <a:bodyPr/>
          <a:lstStyle>
            <a:lvl1pPr>
              <a:lnSpc>
                <a:spcPts val="3000"/>
              </a:lnSpc>
              <a:defRPr sz="2400" b="1"/>
            </a:lvl1pPr>
          </a:lstStyle>
          <a:p>
            <a:pPr lvl="0"/>
            <a:r>
              <a:rPr lang="de-DE" dirty="0" err="1"/>
              <a:t>Kapiteltrenner</a:t>
            </a:r>
            <a:endParaRPr lang="de-DE" dirty="0"/>
          </a:p>
          <a:p>
            <a:pPr lvl="0"/>
            <a:r>
              <a:rPr lang="de-DE" dirty="0" err="1"/>
              <a:t>Verdana</a:t>
            </a:r>
            <a:r>
              <a:rPr lang="de-DE" dirty="0"/>
              <a:t> </a:t>
            </a:r>
            <a:r>
              <a:rPr lang="de-DE" dirty="0" err="1"/>
              <a:t>Bold</a:t>
            </a:r>
            <a:r>
              <a:rPr lang="de-DE" dirty="0"/>
              <a:t> 24 PT, ZAB 30 </a:t>
            </a:r>
            <a:r>
              <a:rPr lang="de-DE" dirty="0" err="1"/>
              <a:t>pt</a:t>
            </a:r>
            <a:endParaRPr lang="de-DE" dirty="0"/>
          </a:p>
        </p:txBody>
      </p:sp>
      <p:sp>
        <p:nvSpPr>
          <p:cNvPr id="9" name="Textplatzhalter 8"/>
          <p:cNvSpPr>
            <a:spLocks noGrp="1"/>
          </p:cNvSpPr>
          <p:nvPr>
            <p:ph type="body" sz="quarter" idx="16" hasCustomPrompt="1"/>
          </p:nvPr>
        </p:nvSpPr>
        <p:spPr>
          <a:xfrm>
            <a:off x="539750" y="2440800"/>
            <a:ext cx="7200000" cy="1641600"/>
          </a:xfrm>
        </p:spPr>
        <p:txBody>
          <a:bodyPr/>
          <a:lstStyle>
            <a:lvl1pPr>
              <a:lnSpc>
                <a:spcPts val="3000"/>
              </a:lnSpc>
              <a:defRPr sz="2400"/>
            </a:lvl1pPr>
          </a:lstStyle>
          <a:p>
            <a:pPr lvl="0"/>
            <a:r>
              <a:rPr lang="de-DE" dirty="0"/>
              <a:t>Untertitel </a:t>
            </a:r>
            <a:r>
              <a:rPr lang="de-DE" dirty="0" err="1"/>
              <a:t>Verdana</a:t>
            </a:r>
            <a:r>
              <a:rPr lang="de-DE" dirty="0"/>
              <a:t> Regular 24 </a:t>
            </a:r>
            <a:r>
              <a:rPr lang="de-DE" dirty="0" err="1"/>
              <a:t>pt</a:t>
            </a:r>
            <a:r>
              <a:rPr lang="de-DE" dirty="0"/>
              <a:t>, ZAB 30 </a:t>
            </a:r>
            <a:r>
              <a:rPr lang="de-DE" dirty="0" err="1"/>
              <a:t>pt</a:t>
            </a:r>
            <a:endParaRPr lang="de-DE" dirty="0"/>
          </a:p>
          <a:p>
            <a:pPr lvl="0"/>
            <a:r>
              <a:rPr lang="de-DE" dirty="0"/>
              <a:t>Maximal vier Zeilen</a:t>
            </a:r>
          </a:p>
          <a:p>
            <a:pPr lvl="0"/>
            <a:r>
              <a:rPr lang="de-DE" dirty="0"/>
              <a:t>Textfarbe BAM Schwarz</a:t>
            </a:r>
          </a:p>
        </p:txBody>
      </p:sp>
    </p:spTree>
    <p:extLst>
      <p:ext uri="{BB962C8B-B14F-4D97-AF65-F5344CB8AC3E}">
        <p14:creationId xmlns:p14="http://schemas.microsoft.com/office/powerpoint/2010/main" val="313498384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M: 1-spaltig, universa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540000" y="1288800"/>
            <a:ext cx="6480000" cy="3240000"/>
          </a:xfrm>
        </p:spPr>
        <p:txBody>
          <a:bodyPr/>
          <a:lstStyle>
            <a:lvl1pPr>
              <a:spcBef>
                <a:spcPts val="0"/>
              </a:spcBef>
              <a:defRPr/>
            </a:lvl1pPr>
            <a:lvl3pPr>
              <a:spcBef>
                <a:spcPts val="0"/>
              </a:spcBef>
              <a:defRPr/>
            </a:lvl3pPr>
            <a:lvl4pPr>
              <a:spcBef>
                <a:spcPts val="0"/>
              </a:spcBef>
              <a:defRPr/>
            </a:lvl4pPr>
            <a:lvl5pPr>
              <a:spcBef>
                <a:spcPts val="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24th Sept. 2019</a:t>
            </a:r>
          </a:p>
        </p:txBody>
      </p:sp>
      <p:sp>
        <p:nvSpPr>
          <p:cNvPr id="5" name="Fußzeilenplatzhalter 4"/>
          <p:cNvSpPr>
            <a:spLocks noGrp="1"/>
          </p:cNvSpPr>
          <p:nvPr>
            <p:ph type="ftr" sz="quarter" idx="11"/>
          </p:nvPr>
        </p:nvSpPr>
        <p:spPr/>
        <p:txBody>
          <a:bodyPr/>
          <a:lstStyle/>
          <a:p>
            <a:r>
              <a:rPr lang="en-US"/>
              <a:t>Mair@ICHS 2019: transport of hydrogen</a:t>
            </a:r>
            <a:endParaRPr lang="de-DE"/>
          </a:p>
        </p:txBody>
      </p:sp>
      <p:sp>
        <p:nvSpPr>
          <p:cNvPr id="6" name="Foliennummernplatzhalter 5"/>
          <p:cNvSpPr>
            <a:spLocks noGrp="1"/>
          </p:cNvSpPr>
          <p:nvPr>
            <p:ph type="sldNum" sz="quarter" idx="12"/>
          </p:nvPr>
        </p:nvSpPr>
        <p:spPr/>
        <p:txBody>
          <a:bodyPr/>
          <a:lstStyle/>
          <a:p>
            <a:fld id="{AA9ED74F-9508-4ED9-B334-15F84E4ED6ED}" type="slidenum">
              <a:rPr lang="de-DE" smtClean="0"/>
              <a:pPr/>
              <a:t>‹#›</a:t>
            </a:fld>
            <a:endParaRPr lang="de-DE"/>
          </a:p>
        </p:txBody>
      </p:sp>
    </p:spTree>
    <p:extLst>
      <p:ext uri="{BB962C8B-B14F-4D97-AF65-F5344CB8AC3E}">
        <p14:creationId xmlns:p14="http://schemas.microsoft.com/office/powerpoint/2010/main" val="26267024"/>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M: 2-spaltig, nu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p>
            <a:r>
              <a:rPr lang="de-DE"/>
              <a:t>24th Sept. 2019</a:t>
            </a:r>
          </a:p>
        </p:txBody>
      </p:sp>
      <p:sp>
        <p:nvSpPr>
          <p:cNvPr id="5" name="Fußzeilenplatzhalter 4"/>
          <p:cNvSpPr>
            <a:spLocks noGrp="1"/>
          </p:cNvSpPr>
          <p:nvPr>
            <p:ph type="ftr" sz="quarter" idx="11"/>
          </p:nvPr>
        </p:nvSpPr>
        <p:spPr/>
        <p:txBody>
          <a:bodyPr/>
          <a:lstStyle/>
          <a:p>
            <a:r>
              <a:rPr lang="en-US"/>
              <a:t>Mair@ICHS 2019: transport of hydrogen</a:t>
            </a:r>
            <a:endParaRPr lang="de-DE"/>
          </a:p>
        </p:txBody>
      </p:sp>
      <p:sp>
        <p:nvSpPr>
          <p:cNvPr id="6" name="Foliennummernplatzhalter 5"/>
          <p:cNvSpPr>
            <a:spLocks noGrp="1"/>
          </p:cNvSpPr>
          <p:nvPr>
            <p:ph type="sldNum" sz="quarter" idx="12"/>
          </p:nvPr>
        </p:nvSpPr>
        <p:spPr/>
        <p:txBody>
          <a:bodyPr/>
          <a:lstStyle/>
          <a:p>
            <a:fld id="{AA9ED74F-9508-4ED9-B334-15F84E4ED6ED}" type="slidenum">
              <a:rPr lang="de-DE" smtClean="0"/>
              <a:pPr/>
              <a:t>‹#›</a:t>
            </a:fld>
            <a:endParaRPr lang="de-DE"/>
          </a:p>
        </p:txBody>
      </p:sp>
      <p:sp>
        <p:nvSpPr>
          <p:cNvPr id="8" name="Textplatzhalter 7"/>
          <p:cNvSpPr>
            <a:spLocks noGrp="1"/>
          </p:cNvSpPr>
          <p:nvPr>
            <p:ph type="body" sz="quarter" idx="13"/>
          </p:nvPr>
        </p:nvSpPr>
        <p:spPr>
          <a:xfrm>
            <a:off x="539750" y="1288800"/>
            <a:ext cx="8064000" cy="3240000"/>
          </a:xfrm>
        </p:spPr>
        <p:txBody>
          <a:bodyPr numCol="2" spcCol="23040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52761234"/>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M: 2-spaltig, universa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540000" y="1288800"/>
            <a:ext cx="3924000" cy="3240000"/>
          </a:xfrm>
        </p:spPr>
        <p:txBody>
          <a:bodyPr/>
          <a:lstStyle>
            <a:lvl1pPr>
              <a:spcBef>
                <a:spcPts val="0"/>
              </a:spcBef>
              <a:defRPr/>
            </a:lvl1pPr>
            <a:lvl3pPr>
              <a:spcBef>
                <a:spcPts val="0"/>
              </a:spcBef>
              <a:defRPr/>
            </a:lvl3pPr>
            <a:lvl4pPr>
              <a:spcBef>
                <a:spcPts val="0"/>
              </a:spcBef>
              <a:defRPr/>
            </a:lvl4pPr>
            <a:lvl5pPr>
              <a:spcBef>
                <a:spcPts val="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a:t>24th Sept. 2019</a:t>
            </a:r>
          </a:p>
        </p:txBody>
      </p:sp>
      <p:sp>
        <p:nvSpPr>
          <p:cNvPr id="5" name="Fußzeilenplatzhalter 4"/>
          <p:cNvSpPr>
            <a:spLocks noGrp="1"/>
          </p:cNvSpPr>
          <p:nvPr>
            <p:ph type="ftr" sz="quarter" idx="11"/>
          </p:nvPr>
        </p:nvSpPr>
        <p:spPr/>
        <p:txBody>
          <a:bodyPr/>
          <a:lstStyle/>
          <a:p>
            <a:r>
              <a:rPr lang="en-US"/>
              <a:t>Mair@ICHS 2019: transport of hydrogen</a:t>
            </a:r>
            <a:endParaRPr lang="de-DE"/>
          </a:p>
        </p:txBody>
      </p:sp>
      <p:sp>
        <p:nvSpPr>
          <p:cNvPr id="6" name="Foliennummernplatzhalter 5"/>
          <p:cNvSpPr>
            <a:spLocks noGrp="1"/>
          </p:cNvSpPr>
          <p:nvPr>
            <p:ph type="sldNum" sz="quarter" idx="12"/>
          </p:nvPr>
        </p:nvSpPr>
        <p:spPr/>
        <p:txBody>
          <a:bodyPr/>
          <a:lstStyle/>
          <a:p>
            <a:fld id="{AA9ED74F-9508-4ED9-B334-15F84E4ED6ED}" type="slidenum">
              <a:rPr lang="de-DE" smtClean="0"/>
              <a:pPr/>
              <a:t>‹#›</a:t>
            </a:fld>
            <a:endParaRPr lang="de-DE"/>
          </a:p>
        </p:txBody>
      </p:sp>
      <p:sp>
        <p:nvSpPr>
          <p:cNvPr id="7" name="Inhaltsplatzhalter 2"/>
          <p:cNvSpPr>
            <a:spLocks noGrp="1"/>
          </p:cNvSpPr>
          <p:nvPr>
            <p:ph idx="13"/>
          </p:nvPr>
        </p:nvSpPr>
        <p:spPr>
          <a:xfrm>
            <a:off x="4680000" y="1288193"/>
            <a:ext cx="3924000" cy="3240000"/>
          </a:xfrm>
        </p:spPr>
        <p:txBody>
          <a:bodyPr/>
          <a:lstStyle>
            <a:lvl1pPr>
              <a:spcBef>
                <a:spcPts val="0"/>
              </a:spcBef>
              <a:defRPr/>
            </a:lvl1pPr>
            <a:lvl3pPr>
              <a:spcBef>
                <a:spcPts val="0"/>
              </a:spcBef>
              <a:defRPr/>
            </a:lvl3pPr>
            <a:lvl4pPr>
              <a:spcBef>
                <a:spcPts val="0"/>
              </a:spcBef>
              <a:defRPr/>
            </a:lvl4pPr>
            <a:lvl5pPr>
              <a:spcBef>
                <a:spcPts val="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74745145"/>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M: 2-spaltig,  1 zu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24th Sept. 2019</a:t>
            </a:r>
            <a:endParaRPr lang="de-DE" dirty="0"/>
          </a:p>
        </p:txBody>
      </p:sp>
      <p:sp>
        <p:nvSpPr>
          <p:cNvPr id="4" name="Fußzeilenplatzhalter 3"/>
          <p:cNvSpPr>
            <a:spLocks noGrp="1"/>
          </p:cNvSpPr>
          <p:nvPr>
            <p:ph type="ftr" sz="quarter" idx="11"/>
          </p:nvPr>
        </p:nvSpPr>
        <p:spPr/>
        <p:txBody>
          <a:bodyPr/>
          <a:lstStyle/>
          <a:p>
            <a:r>
              <a:rPr lang="en-US"/>
              <a:t>Mair@ICHS 2019: transport of hydrogen</a:t>
            </a:r>
            <a:endParaRPr lang="de-DE" dirty="0"/>
          </a:p>
        </p:txBody>
      </p:sp>
      <p:sp>
        <p:nvSpPr>
          <p:cNvPr id="5" name="Foliennummernplatzhalter 4"/>
          <p:cNvSpPr>
            <a:spLocks noGrp="1"/>
          </p:cNvSpPr>
          <p:nvPr>
            <p:ph type="sldNum" sz="quarter" idx="12"/>
          </p:nvPr>
        </p:nvSpPr>
        <p:spPr/>
        <p:txBody>
          <a:bodyPr/>
          <a:lstStyle/>
          <a:p>
            <a:fld id="{AA9ED74F-9508-4ED9-B334-15F84E4ED6ED}" type="slidenum">
              <a:rPr lang="de-DE" smtClean="0"/>
              <a:pPr/>
              <a:t>‹#›</a:t>
            </a:fld>
            <a:endParaRPr lang="de-DE" dirty="0"/>
          </a:p>
        </p:txBody>
      </p:sp>
      <p:sp>
        <p:nvSpPr>
          <p:cNvPr id="7" name="Textplatzhalter 6"/>
          <p:cNvSpPr>
            <a:spLocks noGrp="1"/>
          </p:cNvSpPr>
          <p:nvPr>
            <p:ph type="body" sz="quarter" idx="13"/>
          </p:nvPr>
        </p:nvSpPr>
        <p:spPr>
          <a:xfrm>
            <a:off x="539750" y="1288800"/>
            <a:ext cx="2544763" cy="3238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4"/>
          </p:nvPr>
        </p:nvSpPr>
        <p:spPr>
          <a:xfrm>
            <a:off x="3302000" y="1330325"/>
            <a:ext cx="5302250" cy="32004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45757526"/>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M: 2-spaltig, Bilder +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p>
            <a:r>
              <a:rPr lang="de-DE"/>
              <a:t>24th Sept. 2019</a:t>
            </a:r>
          </a:p>
        </p:txBody>
      </p:sp>
      <p:sp>
        <p:nvSpPr>
          <p:cNvPr id="5" name="Fußzeilenplatzhalter 4"/>
          <p:cNvSpPr>
            <a:spLocks noGrp="1"/>
          </p:cNvSpPr>
          <p:nvPr>
            <p:ph type="ftr" sz="quarter" idx="11"/>
          </p:nvPr>
        </p:nvSpPr>
        <p:spPr/>
        <p:txBody>
          <a:bodyPr/>
          <a:lstStyle/>
          <a:p>
            <a:r>
              <a:rPr lang="en-US"/>
              <a:t>Mair@ICHS 2019: transport of hydrogen</a:t>
            </a:r>
            <a:endParaRPr lang="de-DE"/>
          </a:p>
        </p:txBody>
      </p:sp>
      <p:sp>
        <p:nvSpPr>
          <p:cNvPr id="6" name="Foliennummernplatzhalter 5"/>
          <p:cNvSpPr>
            <a:spLocks noGrp="1"/>
          </p:cNvSpPr>
          <p:nvPr>
            <p:ph type="sldNum" sz="quarter" idx="12"/>
          </p:nvPr>
        </p:nvSpPr>
        <p:spPr/>
        <p:txBody>
          <a:bodyPr/>
          <a:lstStyle/>
          <a:p>
            <a:fld id="{AA9ED74F-9508-4ED9-B334-15F84E4ED6ED}" type="slidenum">
              <a:rPr lang="de-DE" smtClean="0"/>
              <a:pPr/>
              <a:t>‹#›</a:t>
            </a:fld>
            <a:endParaRPr lang="de-DE"/>
          </a:p>
        </p:txBody>
      </p:sp>
      <p:sp>
        <p:nvSpPr>
          <p:cNvPr id="8" name="Inhaltsplatzhalter 2"/>
          <p:cNvSpPr>
            <a:spLocks noGrp="1"/>
          </p:cNvSpPr>
          <p:nvPr>
            <p:ph idx="14"/>
          </p:nvPr>
        </p:nvSpPr>
        <p:spPr>
          <a:xfrm>
            <a:off x="541638" y="3765600"/>
            <a:ext cx="3924000" cy="765125"/>
          </a:xfrm>
        </p:spPr>
        <p:txBody>
          <a:bodyPr tIns="100800"/>
          <a:lstStyle>
            <a:lvl1pPr>
              <a:spcBef>
                <a:spcPts val="0"/>
              </a:spcBef>
              <a:defRPr/>
            </a:lvl1pPr>
            <a:lvl3pPr>
              <a:spcBef>
                <a:spcPts val="0"/>
              </a:spcBef>
              <a:defRPr/>
            </a:lvl3pPr>
            <a:lvl4pPr>
              <a:spcBef>
                <a:spcPts val="0"/>
              </a:spcBef>
              <a:defRPr/>
            </a:lvl4pPr>
            <a:lvl5pPr>
              <a:spcBef>
                <a:spcPts val="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idx="15"/>
          </p:nvPr>
        </p:nvSpPr>
        <p:spPr>
          <a:xfrm>
            <a:off x="4678363" y="3765600"/>
            <a:ext cx="3924000" cy="765125"/>
          </a:xfrm>
        </p:spPr>
        <p:txBody>
          <a:bodyPr tIns="100800"/>
          <a:lstStyle>
            <a:lvl1pPr>
              <a:spcBef>
                <a:spcPts val="0"/>
              </a:spcBef>
              <a:defRPr/>
            </a:lvl1pPr>
            <a:lvl3pPr>
              <a:spcBef>
                <a:spcPts val="0"/>
              </a:spcBef>
              <a:defRPr/>
            </a:lvl3pPr>
            <a:lvl4pPr>
              <a:spcBef>
                <a:spcPts val="0"/>
              </a:spcBef>
              <a:defRPr/>
            </a:lvl4pPr>
            <a:lvl5pPr>
              <a:spcBef>
                <a:spcPts val="0"/>
              </a:spcBef>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Bildplatzhalter 12"/>
          <p:cNvSpPr>
            <a:spLocks noGrp="1"/>
          </p:cNvSpPr>
          <p:nvPr>
            <p:ph type="pic" sz="quarter" idx="16"/>
          </p:nvPr>
        </p:nvSpPr>
        <p:spPr>
          <a:xfrm>
            <a:off x="539750" y="1332000"/>
            <a:ext cx="3924000" cy="2433600"/>
          </a:xfrm>
        </p:spPr>
        <p:txBody>
          <a:bodyPr/>
          <a:lstStyle/>
          <a:p>
            <a:endParaRPr lang="de-DE"/>
          </a:p>
        </p:txBody>
      </p:sp>
      <p:sp>
        <p:nvSpPr>
          <p:cNvPr id="14" name="Bildplatzhalter 12"/>
          <p:cNvSpPr>
            <a:spLocks noGrp="1"/>
          </p:cNvSpPr>
          <p:nvPr>
            <p:ph type="pic" sz="quarter" idx="17"/>
          </p:nvPr>
        </p:nvSpPr>
        <p:spPr>
          <a:xfrm>
            <a:off x="4680250" y="1330325"/>
            <a:ext cx="3924000" cy="2433600"/>
          </a:xfrm>
        </p:spPr>
        <p:txBody>
          <a:bodyPr/>
          <a:lstStyle/>
          <a:p>
            <a:endParaRPr lang="de-DE"/>
          </a:p>
        </p:txBody>
      </p:sp>
    </p:spTree>
    <p:extLst>
      <p:ext uri="{BB962C8B-B14F-4D97-AF65-F5344CB8AC3E}">
        <p14:creationId xmlns:p14="http://schemas.microsoft.com/office/powerpoint/2010/main" val="2648584830"/>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40000" y="270000"/>
            <a:ext cx="6480000" cy="717574"/>
          </a:xfrm>
          <a:prstGeom prst="rect">
            <a:avLst/>
          </a:prstGeom>
        </p:spPr>
        <p:txBody>
          <a:bodyPr vert="horz" lIns="0" tIns="0" rIns="0" bIns="0" rtlCol="0" anchor="t" anchorCtr="0">
            <a:noAutofit/>
          </a:bodyPr>
          <a:lstStyle/>
          <a:p>
            <a:r>
              <a:rPr lang="de-DE" dirty="0"/>
              <a:t>Überschrift</a:t>
            </a:r>
            <a:br>
              <a:rPr lang="de-DE" dirty="0"/>
            </a:br>
            <a:r>
              <a:rPr lang="de-DE" dirty="0" err="1"/>
              <a:t>Verdana</a:t>
            </a:r>
            <a:r>
              <a:rPr lang="de-DE" dirty="0"/>
              <a:t> </a:t>
            </a:r>
            <a:r>
              <a:rPr lang="de-DE" dirty="0" err="1"/>
              <a:t>Bold</a:t>
            </a:r>
            <a:r>
              <a:rPr lang="de-DE" dirty="0"/>
              <a:t>, 19 </a:t>
            </a:r>
            <a:r>
              <a:rPr lang="de-DE" dirty="0" err="1"/>
              <a:t>pt</a:t>
            </a:r>
            <a:r>
              <a:rPr lang="de-DE" dirty="0"/>
              <a:t>, ZAB 25 </a:t>
            </a:r>
            <a:r>
              <a:rPr lang="de-DE" dirty="0" err="1"/>
              <a:t>pt</a:t>
            </a:r>
            <a:endParaRPr lang="de-DE" dirty="0"/>
          </a:p>
        </p:txBody>
      </p:sp>
      <p:sp>
        <p:nvSpPr>
          <p:cNvPr id="3" name="Textplatzhalter 2"/>
          <p:cNvSpPr>
            <a:spLocks noGrp="1"/>
          </p:cNvSpPr>
          <p:nvPr>
            <p:ph type="body" idx="1"/>
          </p:nvPr>
        </p:nvSpPr>
        <p:spPr>
          <a:xfrm>
            <a:off x="540000" y="1288800"/>
            <a:ext cx="6480000" cy="3240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40000" y="4878000"/>
            <a:ext cx="965666" cy="180000"/>
          </a:xfrm>
          <a:prstGeom prst="rect">
            <a:avLst/>
          </a:prstGeom>
        </p:spPr>
        <p:txBody>
          <a:bodyPr vert="horz" lIns="0" tIns="0" rIns="0" bIns="0" rtlCol="0" anchor="ctr"/>
          <a:lstStyle>
            <a:lvl1pPr algn="l">
              <a:defRPr sz="900">
                <a:solidFill>
                  <a:schemeClr val="tx1">
                    <a:lumMod val="50000"/>
                    <a:lumOff val="50000"/>
                  </a:schemeClr>
                </a:solidFill>
              </a:defRPr>
            </a:lvl1pPr>
          </a:lstStyle>
          <a:p>
            <a:r>
              <a:rPr lang="de-DE"/>
              <a:t>24th Sept. 2019</a:t>
            </a:r>
            <a:endParaRPr lang="de-DE" dirty="0"/>
          </a:p>
        </p:txBody>
      </p:sp>
      <p:sp>
        <p:nvSpPr>
          <p:cNvPr id="5" name="Fußzeilenplatzhalter 4"/>
          <p:cNvSpPr>
            <a:spLocks noGrp="1"/>
          </p:cNvSpPr>
          <p:nvPr>
            <p:ph type="ftr" sz="quarter" idx="3"/>
          </p:nvPr>
        </p:nvSpPr>
        <p:spPr>
          <a:xfrm>
            <a:off x="1602000" y="4878000"/>
            <a:ext cx="5760000" cy="180000"/>
          </a:xfrm>
          <a:prstGeom prst="rect">
            <a:avLst/>
          </a:prstGeom>
        </p:spPr>
        <p:txBody>
          <a:bodyPr vert="horz" lIns="0" tIns="0" rIns="0" bIns="0" rtlCol="0" anchor="ctr"/>
          <a:lstStyle>
            <a:lvl1pPr algn="l">
              <a:defRPr sz="900">
                <a:solidFill>
                  <a:schemeClr val="tx1">
                    <a:lumMod val="50000"/>
                    <a:lumOff val="50000"/>
                  </a:schemeClr>
                </a:solidFill>
              </a:defRPr>
            </a:lvl1pPr>
          </a:lstStyle>
          <a:p>
            <a:r>
              <a:rPr lang="en-US"/>
              <a:t>Mair@ICHS 2019: transport of hydrogen</a:t>
            </a:r>
            <a:endParaRPr lang="de-DE" dirty="0"/>
          </a:p>
        </p:txBody>
      </p:sp>
      <p:sp>
        <p:nvSpPr>
          <p:cNvPr id="6" name="Foliennummernplatzhalter 5"/>
          <p:cNvSpPr>
            <a:spLocks noGrp="1"/>
          </p:cNvSpPr>
          <p:nvPr>
            <p:ph type="sldNum" sz="quarter" idx="4"/>
          </p:nvPr>
        </p:nvSpPr>
        <p:spPr>
          <a:xfrm>
            <a:off x="7884000" y="4878000"/>
            <a:ext cx="720000" cy="180000"/>
          </a:xfrm>
          <a:prstGeom prst="rect">
            <a:avLst/>
          </a:prstGeom>
        </p:spPr>
        <p:txBody>
          <a:bodyPr vert="horz" lIns="0" tIns="0" rIns="0" bIns="0" rtlCol="0" anchor="ctr"/>
          <a:lstStyle>
            <a:lvl1pPr algn="r">
              <a:defRPr sz="900">
                <a:solidFill>
                  <a:schemeClr val="tx1">
                    <a:lumMod val="50000"/>
                    <a:lumOff val="50000"/>
                  </a:schemeClr>
                </a:solidFill>
              </a:defRPr>
            </a:lvl1pPr>
          </a:lstStyle>
          <a:p>
            <a:fld id="{AA9ED74F-9508-4ED9-B334-15F84E4ED6ED}" type="slidenum">
              <a:rPr lang="de-DE" smtClean="0"/>
              <a:pPr/>
              <a:t>‹#›</a:t>
            </a:fld>
            <a:endParaRPr lang="de-DE" dirty="0"/>
          </a:p>
        </p:txBody>
      </p:sp>
      <p:cxnSp>
        <p:nvCxnSpPr>
          <p:cNvPr id="10" name="Gerade Verbindung 9"/>
          <p:cNvCxnSpPr/>
          <p:nvPr userDrawn="1"/>
        </p:nvCxnSpPr>
        <p:spPr>
          <a:xfrm>
            <a:off x="540000" y="1152000"/>
            <a:ext cx="396000" cy="0"/>
          </a:xfrm>
          <a:prstGeom prst="line">
            <a:avLst/>
          </a:prstGeom>
          <a:ln w="24130"/>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a:xfrm>
            <a:off x="539750" y="4737600"/>
            <a:ext cx="396000" cy="0"/>
          </a:xfrm>
          <a:prstGeom prst="line">
            <a:avLst/>
          </a:prstGeom>
          <a:ln w="24130"/>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60000" y="180000"/>
            <a:ext cx="1255743" cy="899999"/>
          </a:xfrm>
          <a:prstGeom prst="rect">
            <a:avLst/>
          </a:prstGeom>
        </p:spPr>
      </p:pic>
    </p:spTree>
    <p:extLst>
      <p:ext uri="{BB962C8B-B14F-4D97-AF65-F5344CB8AC3E}">
        <p14:creationId xmlns:p14="http://schemas.microsoft.com/office/powerpoint/2010/main" val="8083364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63" r:id="rId6"/>
    <p:sldLayoutId id="2147483664" r:id="rId7"/>
    <p:sldLayoutId id="2147483669" r:id="rId8"/>
    <p:sldLayoutId id="2147483666" r:id="rId9"/>
    <p:sldLayoutId id="2147483665" r:id="rId10"/>
    <p:sldLayoutId id="2147483667" r:id="rId11"/>
    <p:sldLayoutId id="2147483654" r:id="rId12"/>
  </p:sldLayoutIdLst>
  <p:transition spd="slow">
    <p:pull/>
  </p:transition>
  <p:hf hdr="0"/>
  <p:txStyles>
    <p:titleStyle>
      <a:lvl1pPr algn="l" defTabSz="914400" rtl="0" eaLnBrk="1" latinLnBrk="0" hangingPunct="1">
        <a:lnSpc>
          <a:spcPts val="2500"/>
        </a:lnSpc>
        <a:spcBef>
          <a:spcPct val="0"/>
        </a:spcBef>
        <a:buNone/>
        <a:defRPr sz="19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ts val="2100"/>
        </a:lnSpc>
        <a:spcBef>
          <a:spcPts val="0"/>
        </a:spcBef>
        <a:buFontTx/>
        <a:buNone/>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268288" indent="-268288" algn="l" defTabSz="914400" rtl="0" eaLnBrk="1" latinLnBrk="0" hangingPunct="1">
        <a:lnSpc>
          <a:spcPts val="2100"/>
        </a:lnSpc>
        <a:spcBef>
          <a:spcPts val="1000"/>
        </a:spcBef>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4988" indent="-266700" algn="l" defTabSz="914400" rtl="0" eaLnBrk="1" latinLnBrk="0" hangingPunct="1">
        <a:lnSpc>
          <a:spcPts val="2100"/>
        </a:lnSpc>
        <a:spcBef>
          <a:spcPts val="1000"/>
        </a:spcBef>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819150" indent="-282575" algn="l" defTabSz="914400" rtl="0" eaLnBrk="1" latinLnBrk="0" hangingPunct="1">
        <a:lnSpc>
          <a:spcPts val="2100"/>
        </a:lnSpc>
        <a:spcBef>
          <a:spcPts val="1000"/>
        </a:spcBef>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057275" indent="-250825" algn="l" defTabSz="914400" rtl="0" eaLnBrk="1" latinLnBrk="0" hangingPunct="1">
        <a:lnSpc>
          <a:spcPts val="2100"/>
        </a:lnSpc>
        <a:spcBef>
          <a:spcPts val="1000"/>
        </a:spcBef>
        <a:buFont typeface="Verdana" panose="020B0604030504040204" pitchFamily="34" charset="0"/>
        <a:buChar char="‒"/>
        <a:tabLst/>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p:cNvSpPr>
            <a:spLocks noGrp="1"/>
          </p:cNvSpPr>
          <p:nvPr>
            <p:ph type="body" sz="quarter" idx="15"/>
          </p:nvPr>
        </p:nvSpPr>
        <p:spPr>
          <a:xfrm>
            <a:off x="539999" y="1281600"/>
            <a:ext cx="2379307" cy="287288"/>
          </a:xfrm>
        </p:spPr>
        <p:txBody>
          <a:bodyPr/>
          <a:lstStyle/>
          <a:p>
            <a:r>
              <a:rPr lang="de-DE" dirty="0"/>
              <a:t>24</a:t>
            </a:r>
            <a:r>
              <a:rPr lang="de-DE" baseline="30000" dirty="0"/>
              <a:t>th </a:t>
            </a:r>
            <a:r>
              <a:rPr lang="de-DE" dirty="0"/>
              <a:t>Sept. 2019</a:t>
            </a:r>
          </a:p>
        </p:txBody>
      </p:sp>
      <p:pic>
        <p:nvPicPr>
          <p:cNvPr id="7" name="image.png"/>
          <p:cNvPicPr>
            <a:picLocks noChangeAspect="1" noChangeArrowheads="1"/>
          </p:cNvPicPr>
          <p:nvPr/>
        </p:nvPicPr>
        <p:blipFill>
          <a:blip r:embed="rId3" cstate="print"/>
          <a:srcRect/>
          <a:stretch>
            <a:fillRect/>
          </a:stretch>
        </p:blipFill>
        <p:spPr bwMode="auto">
          <a:xfrm>
            <a:off x="532966" y="434414"/>
            <a:ext cx="713929" cy="447601"/>
          </a:xfrm>
          <a:prstGeom prst="rect">
            <a:avLst/>
          </a:prstGeom>
          <a:noFill/>
          <a:ln w="9525">
            <a:round/>
            <a:headEnd/>
            <a:tailEnd/>
          </a:ln>
        </p:spPr>
      </p:pic>
      <p:sp>
        <p:nvSpPr>
          <p:cNvPr id="8" name="Textfeld 2">
            <a:extLst>
              <a:ext uri="{FF2B5EF4-FFF2-40B4-BE49-F238E27FC236}">
                <a16:creationId xmlns:a16="http://schemas.microsoft.com/office/drawing/2014/main" id="{9C1EBC72-772F-4668-AB8B-03F96F05F48A}"/>
              </a:ext>
            </a:extLst>
          </p:cNvPr>
          <p:cNvSpPr txBox="1">
            <a:spLocks noGrp="1"/>
          </p:cNvSpPr>
          <p:nvPr>
            <p:ph type="ctrTitle"/>
          </p:nvPr>
        </p:nvSpPr>
        <p:spPr>
          <a:xfrm>
            <a:off x="532966" y="1820862"/>
            <a:ext cx="7200900" cy="750888"/>
          </a:xfrm>
          <a:prstGeom prst="rect">
            <a:avLst/>
          </a:prstGeom>
          <a:noFill/>
        </p:spPr>
        <p:txBody>
          <a:bodyPr wrap="none" lIns="0" tIns="0" rIns="0" bIns="0" rtlCol="0">
            <a:noAutofit/>
          </a:bodyPr>
          <a:lstStyle/>
          <a:p>
            <a:r>
              <a:rPr lang="en-GB" sz="2400" b="1" cap="all" dirty="0"/>
              <a:t>Determination of Distribution Function</a:t>
            </a:r>
          </a:p>
          <a:p>
            <a:r>
              <a:rPr lang="en-GB" sz="2400" b="1" cap="all" dirty="0"/>
              <a:t>used in Monte Carlo Simulation on </a:t>
            </a:r>
          </a:p>
          <a:p>
            <a:r>
              <a:rPr lang="en-GB" sz="2400" b="1" cap="all" dirty="0"/>
              <a:t>Safety Analysis of H</a:t>
            </a:r>
            <a:r>
              <a:rPr lang="en-GB" sz="2400" b="1" cap="all" baseline="-25000" dirty="0"/>
              <a:t>2</a:t>
            </a:r>
            <a:r>
              <a:rPr lang="en-GB" sz="2400" b="1" cap="all" dirty="0"/>
              <a:t> Pressure Vessel</a:t>
            </a:r>
            <a:endParaRPr lang="de-DE" sz="2600" b="1" cap="all"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Inhaltsplatzhalter 1">
            <a:extLst>
              <a:ext uri="{FF2B5EF4-FFF2-40B4-BE49-F238E27FC236}">
                <a16:creationId xmlns:a16="http://schemas.microsoft.com/office/drawing/2014/main" id="{C6E25A5C-62C0-423E-BACC-823EB512A71F}"/>
              </a:ext>
            </a:extLst>
          </p:cNvPr>
          <p:cNvSpPr txBox="1">
            <a:spLocks/>
          </p:cNvSpPr>
          <p:nvPr/>
        </p:nvSpPr>
        <p:spPr>
          <a:xfrm>
            <a:off x="498600" y="3010768"/>
            <a:ext cx="8146800" cy="1349196"/>
          </a:xfrm>
          <a:prstGeom prst="rect">
            <a:avLst/>
          </a:prstGeom>
        </p:spPr>
        <p:txBody>
          <a:bodyPr vert="horz" lIns="0" tIns="0" rIns="0" bIns="0" rtlCol="0">
            <a:noAutofit/>
          </a:bodyPr>
          <a:lstStyle>
            <a:lvl1pPr marL="0" indent="0" algn="l" defTabSz="914400" rtl="0" eaLnBrk="1" latinLnBrk="0" hangingPunct="1">
              <a:lnSpc>
                <a:spcPts val="3000"/>
              </a:lnSpc>
              <a:spcBef>
                <a:spcPts val="0"/>
              </a:spcBef>
              <a:buFontTx/>
              <a:buNone/>
              <a:defRPr sz="2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268288" indent="-268288" algn="l" defTabSz="914400" rtl="0" eaLnBrk="1" latinLnBrk="0" hangingPunct="1">
              <a:lnSpc>
                <a:spcPts val="2100"/>
              </a:lnSpc>
              <a:spcBef>
                <a:spcPts val="1000"/>
              </a:spcBef>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4988" indent="-266700" algn="l" defTabSz="914400" rtl="0" eaLnBrk="1" latinLnBrk="0" hangingPunct="1">
              <a:lnSpc>
                <a:spcPts val="2100"/>
              </a:lnSpc>
              <a:spcBef>
                <a:spcPts val="1000"/>
              </a:spcBef>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819150" indent="-282575" algn="l" defTabSz="914400" rtl="0" eaLnBrk="1" latinLnBrk="0" hangingPunct="1">
              <a:lnSpc>
                <a:spcPts val="2100"/>
              </a:lnSpc>
              <a:spcBef>
                <a:spcPts val="1000"/>
              </a:spcBef>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057275" indent="-250825" algn="l" defTabSz="914400" rtl="0" eaLnBrk="1" latinLnBrk="0" hangingPunct="1">
              <a:lnSpc>
                <a:spcPts val="2100"/>
              </a:lnSpc>
              <a:spcBef>
                <a:spcPts val="1000"/>
              </a:spcBef>
              <a:buFont typeface="Verdana" panose="020B0604030504040204" pitchFamily="34" charset="0"/>
              <a:buChar char="‒"/>
              <a:tabLst/>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b="0" dirty="0"/>
              <a:t>Bin Wang, Georg W. Mair, Stephan Gesell </a:t>
            </a:r>
            <a:r>
              <a:rPr lang="en-GB" sz="1000" b="0" dirty="0"/>
              <a:t> </a:t>
            </a:r>
          </a:p>
          <a:p>
            <a:r>
              <a:rPr lang="de-DE" sz="2000" b="0" dirty="0"/>
              <a:t>8</a:t>
            </a:r>
            <a:r>
              <a:rPr lang="de-DE" sz="2000" b="0" baseline="30000" dirty="0"/>
              <a:t>th</a:t>
            </a:r>
            <a:r>
              <a:rPr lang="de-DE" sz="2000" b="0" dirty="0"/>
              <a:t> Internat. Conference on Hydrogen Safety</a:t>
            </a:r>
          </a:p>
          <a:p>
            <a:r>
              <a:rPr lang="de-DE" sz="2000" b="0" dirty="0"/>
              <a:t>ICHS 2019, Adelaide </a:t>
            </a:r>
          </a:p>
          <a:p>
            <a:endParaRPr lang="de-DE" sz="2000" b="0" dirty="0"/>
          </a:p>
        </p:txBody>
      </p:sp>
    </p:spTree>
    <p:extLst>
      <p:ext uri="{BB962C8B-B14F-4D97-AF65-F5344CB8AC3E}">
        <p14:creationId xmlns:p14="http://schemas.microsoft.com/office/powerpoint/2010/main" val="2249763711"/>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Goodness of Fit (</a:t>
            </a:r>
            <a:r>
              <a:rPr lang="en-GB" sz="2000" dirty="0" err="1"/>
              <a:t>GoF</a:t>
            </a:r>
            <a:r>
              <a:rPr lang="en-GB" sz="2000" dirty="0"/>
              <a:t>) test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10</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11" name="Rectangle 10">
            <a:extLst>
              <a:ext uri="{FF2B5EF4-FFF2-40B4-BE49-F238E27FC236}">
                <a16:creationId xmlns:a16="http://schemas.microsoft.com/office/drawing/2014/main" id="{B96854D9-9BE2-4C71-8F42-B7203A851AB7}"/>
              </a:ext>
            </a:extLst>
          </p:cNvPr>
          <p:cNvSpPr/>
          <p:nvPr/>
        </p:nvSpPr>
        <p:spPr>
          <a:xfrm>
            <a:off x="488016" y="1169835"/>
            <a:ext cx="6973983" cy="338554"/>
          </a:xfrm>
          <a:prstGeom prst="rect">
            <a:avLst/>
          </a:prstGeom>
        </p:spPr>
        <p:txBody>
          <a:bodyPr wrap="square">
            <a:spAutoFit/>
          </a:bodyPr>
          <a:lstStyle/>
          <a:p>
            <a:pPr marL="285750" indent="-285750">
              <a:buFont typeface="Arial" panose="020B0604020202020204" pitchFamily="34" charset="0"/>
              <a:buChar char="•"/>
            </a:pPr>
            <a:r>
              <a:rPr lang="en-GB" sz="1600" dirty="0">
                <a:latin typeface="+mj-lt"/>
                <a:cs typeface="Times New Roman" panose="02020603050405020304" pitchFamily="18" charset="0"/>
              </a:rPr>
              <a:t>Gaussian probability net &amp; Weibull distribution net </a:t>
            </a:r>
          </a:p>
        </p:txBody>
      </p:sp>
      <p:sp>
        <p:nvSpPr>
          <p:cNvPr id="12" name="Rectangle 11">
            <a:extLst>
              <a:ext uri="{FF2B5EF4-FFF2-40B4-BE49-F238E27FC236}">
                <a16:creationId xmlns:a16="http://schemas.microsoft.com/office/drawing/2014/main" id="{CCAFB361-C14E-4FFE-A10D-B519ED815C2D}"/>
              </a:ext>
            </a:extLst>
          </p:cNvPr>
          <p:cNvSpPr/>
          <p:nvPr/>
        </p:nvSpPr>
        <p:spPr>
          <a:xfrm>
            <a:off x="488016" y="1598887"/>
            <a:ext cx="8040825" cy="584775"/>
          </a:xfrm>
          <a:prstGeom prst="rect">
            <a:avLst/>
          </a:prstGeom>
        </p:spPr>
        <p:txBody>
          <a:bodyPr wrap="square">
            <a:spAutoFit/>
          </a:bodyPr>
          <a:lstStyle/>
          <a:p>
            <a:pPr marL="285750" indent="-285750">
              <a:buFont typeface="Arial" panose="020B0604020202020204" pitchFamily="34" charset="0"/>
              <a:buChar char="•"/>
            </a:pPr>
            <a:r>
              <a:rPr lang="en-GB" sz="1600" dirty="0">
                <a:latin typeface="+mj-lt"/>
                <a:cs typeface="Times New Roman" panose="02020603050405020304" pitchFamily="18" charset="0"/>
              </a:rPr>
              <a:t>Anderson-Darling (AD) [2,3], Kolmogorov-Smirnov (KS) tests, Kuiper's tests and Shapiro–Wilk test</a:t>
            </a:r>
          </a:p>
        </p:txBody>
      </p:sp>
      <p:sp>
        <p:nvSpPr>
          <p:cNvPr id="13" name="Rectangle 12">
            <a:extLst>
              <a:ext uri="{FF2B5EF4-FFF2-40B4-BE49-F238E27FC236}">
                <a16:creationId xmlns:a16="http://schemas.microsoft.com/office/drawing/2014/main" id="{34AFFFF4-008B-479B-9558-87C5EF243D79}"/>
              </a:ext>
            </a:extLst>
          </p:cNvPr>
          <p:cNvSpPr/>
          <p:nvPr/>
        </p:nvSpPr>
        <p:spPr>
          <a:xfrm>
            <a:off x="514802" y="2367934"/>
            <a:ext cx="7783868" cy="584775"/>
          </a:xfrm>
          <a:prstGeom prst="rect">
            <a:avLst/>
          </a:prstGeom>
        </p:spPr>
        <p:txBody>
          <a:bodyPr wrap="square">
            <a:spAutoFit/>
          </a:bodyPr>
          <a:lstStyle/>
          <a:p>
            <a:r>
              <a:rPr lang="en-GB" sz="1600" dirty="0">
                <a:latin typeface="+mj-lt"/>
                <a:cs typeface="Times New Roman" panose="02020603050405020304" pitchFamily="18" charset="0"/>
              </a:rPr>
              <a:t>Anderson darling test is performed to check the Goodness-of-Fit of data from real test or Monte-Carlo simulation. </a:t>
            </a:r>
          </a:p>
        </p:txBody>
      </p:sp>
      <p:sp>
        <p:nvSpPr>
          <p:cNvPr id="14" name="Rectangle 13">
            <a:extLst>
              <a:ext uri="{FF2B5EF4-FFF2-40B4-BE49-F238E27FC236}">
                <a16:creationId xmlns:a16="http://schemas.microsoft.com/office/drawing/2014/main" id="{0E90F2A3-8B24-4351-937E-A67E88DACE9D}"/>
              </a:ext>
            </a:extLst>
          </p:cNvPr>
          <p:cNvSpPr/>
          <p:nvPr/>
        </p:nvSpPr>
        <p:spPr>
          <a:xfrm>
            <a:off x="540000" y="3084357"/>
            <a:ext cx="7896990" cy="830997"/>
          </a:xfrm>
          <a:prstGeom prst="rect">
            <a:avLst/>
          </a:prstGeom>
        </p:spPr>
        <p:txBody>
          <a:bodyPr wrap="square">
            <a:spAutoFit/>
          </a:bodyPr>
          <a:lstStyle/>
          <a:p>
            <a:r>
              <a:rPr lang="en-GB" sz="1600" dirty="0">
                <a:latin typeface="+mj-lt"/>
                <a:cs typeface="Times New Roman" panose="02020603050405020304" pitchFamily="18" charset="0"/>
              </a:rPr>
              <a:t>The OSL (observed significance level) probability is used for quantifying the parameters of Weibull distribution [4]. If OSL &lt; 0.05 then the Weibull assumption is rejected.</a:t>
            </a:r>
          </a:p>
        </p:txBody>
      </p:sp>
      <p:sp>
        <p:nvSpPr>
          <p:cNvPr id="15" name="Rectangle 14">
            <a:extLst>
              <a:ext uri="{FF2B5EF4-FFF2-40B4-BE49-F238E27FC236}">
                <a16:creationId xmlns:a16="http://schemas.microsoft.com/office/drawing/2014/main" id="{C57405E0-8101-44E8-9DFB-BA3568ADA97F}"/>
              </a:ext>
            </a:extLst>
          </p:cNvPr>
          <p:cNvSpPr/>
          <p:nvPr/>
        </p:nvSpPr>
        <p:spPr>
          <a:xfrm>
            <a:off x="540000" y="4104289"/>
            <a:ext cx="8064000" cy="584775"/>
          </a:xfrm>
          <a:prstGeom prst="rect">
            <a:avLst/>
          </a:prstGeom>
        </p:spPr>
        <p:txBody>
          <a:bodyPr wrap="square">
            <a:spAutoFit/>
          </a:bodyPr>
          <a:lstStyle/>
          <a:p>
            <a:r>
              <a:rPr lang="en-GB" sz="1600" dirty="0">
                <a:latin typeface="+mj-lt"/>
                <a:cs typeface="Times New Roman" panose="02020603050405020304" pitchFamily="18" charset="0"/>
              </a:rPr>
              <a:t>The higher value of observed significance level (OSL) indicates a better fit of the assumed distribution function to the test data. </a:t>
            </a:r>
          </a:p>
        </p:txBody>
      </p:sp>
    </p:spTree>
    <p:extLst>
      <p:ext uri="{BB962C8B-B14F-4D97-AF65-F5344CB8AC3E}">
        <p14:creationId xmlns:p14="http://schemas.microsoft.com/office/powerpoint/2010/main" val="1651794954"/>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Anderson-Darling test and Observed Significance Level (OSL)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11</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ECE16F22-5508-4008-8487-DE36920BE3FB}"/>
                  </a:ext>
                </a:extLst>
              </p:cNvPr>
              <p:cNvSpPr/>
              <p:nvPr/>
            </p:nvSpPr>
            <p:spPr>
              <a:xfrm>
                <a:off x="526110" y="1228837"/>
                <a:ext cx="7697925" cy="7608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𝐴𝐷</m:t>
                      </m:r>
                      <m:r>
                        <a:rPr lang="en-GB" sz="1600" i="0">
                          <a:latin typeface="Cambria Math" panose="02040503050406030204" pitchFamily="18" charset="0"/>
                        </a:rPr>
                        <m:t>=</m:t>
                      </m:r>
                      <m:nary>
                        <m:naryPr>
                          <m:chr m:val="∑"/>
                          <m:limLoc m:val="undOvr"/>
                          <m:ctrlPr>
                            <a:rPr lang="en-GB" sz="1600" i="1">
                              <a:latin typeface="Cambria Math" panose="02040503050406030204" pitchFamily="18" charset="0"/>
                            </a:rPr>
                          </m:ctrlPr>
                        </m:naryPr>
                        <m:sub>
                          <m:r>
                            <a:rPr lang="en-GB" sz="1600" i="1">
                              <a:latin typeface="Cambria Math" panose="02040503050406030204" pitchFamily="18" charset="0"/>
                            </a:rPr>
                            <m:t>𝑖</m:t>
                          </m:r>
                          <m:r>
                            <a:rPr lang="en-GB" sz="1600" i="0">
                              <a:latin typeface="Cambria Math" panose="02040503050406030204" pitchFamily="18" charset="0"/>
                            </a:rPr>
                            <m:t>=1</m:t>
                          </m:r>
                        </m:sub>
                        <m:sup>
                          <m:r>
                            <a:rPr lang="en-GB" sz="1600" i="1">
                              <a:latin typeface="Cambria Math" panose="02040503050406030204" pitchFamily="18" charset="0"/>
                            </a:rPr>
                            <m:t>𝑛</m:t>
                          </m:r>
                        </m:sup>
                        <m:e>
                          <m:f>
                            <m:fPr>
                              <m:ctrlPr>
                                <a:rPr lang="en-GB" sz="1600" i="1">
                                  <a:latin typeface="Cambria Math" panose="02040503050406030204" pitchFamily="18" charset="0"/>
                                </a:rPr>
                              </m:ctrlPr>
                            </m:fPr>
                            <m:num>
                              <m:r>
                                <a:rPr lang="en-GB" sz="1600" i="0">
                                  <a:latin typeface="Cambria Math" panose="02040503050406030204" pitchFamily="18" charset="0"/>
                                </a:rPr>
                                <m:t>1−2</m:t>
                              </m:r>
                              <m:r>
                                <a:rPr lang="en-GB" sz="1600" i="1">
                                  <a:latin typeface="Cambria Math" panose="02040503050406030204" pitchFamily="18" charset="0"/>
                                </a:rPr>
                                <m:t>𝑖</m:t>
                              </m:r>
                            </m:num>
                            <m:den>
                              <m:r>
                                <a:rPr lang="en-GB" sz="1600" i="1">
                                  <a:latin typeface="Cambria Math" panose="02040503050406030204" pitchFamily="18" charset="0"/>
                                </a:rPr>
                                <m:t>𝑛</m:t>
                              </m:r>
                            </m:den>
                          </m:f>
                          <m:d>
                            <m:dPr>
                              <m:begChr m:val="{"/>
                              <m:endChr m:val="}"/>
                              <m:ctrlPr>
                                <a:rPr lang="en-GB" sz="1600" i="1">
                                  <a:latin typeface="Cambria Math" panose="02040503050406030204" pitchFamily="18" charset="0"/>
                                </a:rPr>
                              </m:ctrlPr>
                            </m:dPr>
                            <m:e>
                              <m:func>
                                <m:funcPr>
                                  <m:ctrlPr>
                                    <a:rPr lang="en-GB" sz="1600" i="1">
                                      <a:latin typeface="Cambria Math" panose="02040503050406030204" pitchFamily="18" charset="0"/>
                                    </a:rPr>
                                  </m:ctrlPr>
                                </m:funcPr>
                                <m:fName>
                                  <m:r>
                                    <m:rPr>
                                      <m:sty m:val="p"/>
                                    </m:rPr>
                                    <a:rPr lang="en-GB" sz="1600" i="0">
                                      <a:latin typeface="Cambria Math" panose="02040503050406030204" pitchFamily="18" charset="0"/>
                                    </a:rPr>
                                    <m:t>ln</m:t>
                                  </m:r>
                                </m:fName>
                                <m:e>
                                  <m:d>
                                    <m:dPr>
                                      <m:ctrlPr>
                                        <a:rPr lang="en-GB" sz="1600" i="1">
                                          <a:latin typeface="Cambria Math" panose="02040503050406030204" pitchFamily="18" charset="0"/>
                                        </a:rPr>
                                      </m:ctrlPr>
                                    </m:dPr>
                                    <m:e>
                                      <m:r>
                                        <a:rPr lang="en-GB" sz="1600" i="0">
                                          <a:latin typeface="Cambria Math" panose="02040503050406030204" pitchFamily="18" charset="0"/>
                                        </a:rPr>
                                        <m:t>1−</m:t>
                                      </m:r>
                                      <m:r>
                                        <a:rPr lang="en-GB" sz="1600" i="1">
                                          <a:latin typeface="Cambria Math" panose="02040503050406030204" pitchFamily="18" charset="0"/>
                                        </a:rPr>
                                        <m:t>𝑒𝑥𝑝</m:t>
                                      </m:r>
                                      <m:d>
                                        <m:dPr>
                                          <m:begChr m:val="["/>
                                          <m:endChr m:val="]"/>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GB" sz="1600" i="0">
                                                  <a:latin typeface="Cambria Math" panose="02040503050406030204" pitchFamily="18" charset="0"/>
                                                </a:rPr>
                                                <m:t>−</m:t>
                                              </m:r>
                                              <m:r>
                                                <a:rPr lang="en-GB" sz="1600" i="1">
                                                  <a:latin typeface="Cambria Math" panose="02040503050406030204" pitchFamily="18" charset="0"/>
                                                </a:rPr>
                                                <m:t>𝑍</m:t>
                                              </m:r>
                                            </m:e>
                                            <m:sub>
                                              <m:d>
                                                <m:dPr>
                                                  <m:ctrlPr>
                                                    <a:rPr lang="en-GB" sz="1600" i="1">
                                                      <a:latin typeface="Cambria Math" panose="02040503050406030204" pitchFamily="18" charset="0"/>
                                                    </a:rPr>
                                                  </m:ctrlPr>
                                                </m:dPr>
                                                <m:e>
                                                  <m:r>
                                                    <a:rPr lang="en-GB" sz="1600" i="1">
                                                      <a:latin typeface="Cambria Math" panose="02040503050406030204" pitchFamily="18" charset="0"/>
                                                    </a:rPr>
                                                    <m:t>𝑖</m:t>
                                                  </m:r>
                                                </m:e>
                                              </m:d>
                                            </m:sub>
                                          </m:sSub>
                                        </m:e>
                                      </m:d>
                                    </m:e>
                                  </m:d>
                                </m:e>
                              </m:func>
                              <m:r>
                                <a:rPr lang="en-GB" sz="1600" i="0">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𝑍</m:t>
                                  </m:r>
                                </m:e>
                                <m:sub>
                                  <m:d>
                                    <m:dPr>
                                      <m:ctrlPr>
                                        <a:rPr lang="en-GB" sz="1600" i="1">
                                          <a:latin typeface="Cambria Math" panose="02040503050406030204" pitchFamily="18" charset="0"/>
                                        </a:rPr>
                                      </m:ctrlPr>
                                    </m:dPr>
                                    <m:e>
                                      <m:r>
                                        <a:rPr lang="en-GB" sz="1600" i="1">
                                          <a:latin typeface="Cambria Math" panose="02040503050406030204" pitchFamily="18" charset="0"/>
                                        </a:rPr>
                                        <m:t>𝑛</m:t>
                                      </m:r>
                                      <m:r>
                                        <a:rPr lang="en-GB" sz="1600" i="0">
                                          <a:latin typeface="Cambria Math" panose="02040503050406030204" pitchFamily="18" charset="0"/>
                                        </a:rPr>
                                        <m:t>+1−</m:t>
                                      </m:r>
                                      <m:r>
                                        <a:rPr lang="en-GB" sz="1600" i="1">
                                          <a:latin typeface="Cambria Math" panose="02040503050406030204" pitchFamily="18" charset="0"/>
                                        </a:rPr>
                                        <m:t>𝑖</m:t>
                                      </m:r>
                                    </m:e>
                                  </m:d>
                                </m:sub>
                              </m:sSub>
                            </m:e>
                          </m:d>
                          <m:r>
                            <a:rPr lang="en-GB" sz="1600" i="0">
                              <a:latin typeface="Cambria Math" panose="02040503050406030204" pitchFamily="18" charset="0"/>
                            </a:rPr>
                            <m:t>−</m:t>
                          </m:r>
                          <m:r>
                            <a:rPr lang="en-GB" sz="1600" i="1">
                              <a:latin typeface="Cambria Math" panose="02040503050406030204" pitchFamily="18" charset="0"/>
                            </a:rPr>
                            <m:t>𝑛</m:t>
                          </m:r>
                        </m:e>
                      </m:nary>
                    </m:oMath>
                  </m:oMathPara>
                </a14:m>
                <a:endParaRPr lang="en-GB" sz="1600" dirty="0">
                  <a:latin typeface="+mj-lt"/>
                </a:endParaRPr>
              </a:p>
            </p:txBody>
          </p:sp>
        </mc:Choice>
        <mc:Fallback xmlns="">
          <p:sp>
            <p:nvSpPr>
              <p:cNvPr id="16" name="Rectangle 15">
                <a:extLst>
                  <a:ext uri="{FF2B5EF4-FFF2-40B4-BE49-F238E27FC236}">
                    <a16:creationId xmlns:a16="http://schemas.microsoft.com/office/drawing/2014/main" id="{ECE16F22-5508-4008-8487-DE36920BE3FB}"/>
                  </a:ext>
                </a:extLst>
              </p:cNvPr>
              <p:cNvSpPr>
                <a:spLocks noRot="1" noChangeAspect="1" noMove="1" noResize="1" noEditPoints="1" noAdjustHandles="1" noChangeArrowheads="1" noChangeShapeType="1" noTextEdit="1"/>
              </p:cNvSpPr>
              <p:nvPr/>
            </p:nvSpPr>
            <p:spPr>
              <a:xfrm>
                <a:off x="526110" y="1228837"/>
                <a:ext cx="7697925" cy="76084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6C76CF2-3079-4865-8330-98564386BA7D}"/>
                  </a:ext>
                </a:extLst>
              </p:cNvPr>
              <p:cNvSpPr/>
              <p:nvPr/>
            </p:nvSpPr>
            <p:spPr>
              <a:xfrm>
                <a:off x="381839" y="2648438"/>
                <a:ext cx="8601075" cy="684611"/>
              </a:xfrm>
              <a:prstGeom prst="rect">
                <a:avLst/>
              </a:prstGeom>
            </p:spPr>
            <p:txBody>
              <a:bodyPr wrap="square">
                <a:spAutoFit/>
              </a:bodyPr>
              <a:lstStyle/>
              <a:p>
                <a:r>
                  <a:rPr lang="en-GB" sz="1600" dirty="0">
                    <a:latin typeface="+mj-lt"/>
                    <a:ea typeface="Times New Roman" panose="02020603050405020304" pitchFamily="18" charset="0"/>
                    <a:cs typeface="Times New Roman" panose="02020603050405020304" pitchFamily="18" charset="0"/>
                  </a:rPr>
                  <a:t>Where </a:t>
                </a:r>
                <a14:m>
                  <m:oMath xmlns:m="http://schemas.openxmlformats.org/officeDocument/2006/math">
                    <m:sSub>
                      <m:sSubPr>
                        <m:ctrlPr>
                          <a:rPr lang="en-GB" sz="1600" i="1">
                            <a:effectLst/>
                            <a:latin typeface="Cambria Math" panose="02040503050406030204" pitchFamily="18" charset="0"/>
                          </a:rPr>
                        </m:ctrlPr>
                      </m:sSubPr>
                      <m:e>
                        <m:r>
                          <a:rPr lang="en-GB" sz="1600" i="1">
                            <a:latin typeface="Cambria Math" panose="02040503050406030204" pitchFamily="18" charset="0"/>
                            <a:ea typeface="Times New Roman" panose="02020603050405020304" pitchFamily="18" charset="0"/>
                            <a:cs typeface="Times New Roman" panose="02020603050405020304" pitchFamily="18" charset="0"/>
                          </a:rPr>
                          <m:t>𝑍</m:t>
                        </m:r>
                      </m:e>
                      <m:sub>
                        <m:r>
                          <a:rPr lang="en-GB" sz="1600" i="1">
                            <a:latin typeface="Cambria Math" panose="02040503050406030204" pitchFamily="18" charset="0"/>
                            <a:ea typeface="Times New Roman" panose="02020603050405020304" pitchFamily="18" charset="0"/>
                            <a:cs typeface="Times New Roman" panose="02020603050405020304" pitchFamily="18" charset="0"/>
                          </a:rPr>
                          <m:t>(</m:t>
                        </m:r>
                        <m:r>
                          <a:rPr lang="en-GB" sz="1600" i="1">
                            <a:latin typeface="Cambria Math" panose="02040503050406030204" pitchFamily="18" charset="0"/>
                            <a:ea typeface="Times New Roman" panose="02020603050405020304" pitchFamily="18" charset="0"/>
                            <a:cs typeface="Times New Roman" panose="02020603050405020304" pitchFamily="18" charset="0"/>
                          </a:rPr>
                          <m:t>𝑖</m:t>
                        </m:r>
                        <m:r>
                          <a:rPr lang="en-GB" sz="1600" i="1">
                            <a:latin typeface="Cambria Math" panose="02040503050406030204" pitchFamily="18" charset="0"/>
                            <a:ea typeface="Times New Roman" panose="02020603050405020304" pitchFamily="18" charset="0"/>
                            <a:cs typeface="Times New Roman" panose="02020603050405020304" pitchFamily="18" charset="0"/>
                          </a:rPr>
                          <m:t>)</m:t>
                        </m:r>
                      </m:sub>
                    </m:sSub>
                    <m:r>
                      <a:rPr lang="en-GB" sz="1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sz="1600" i="1">
                            <a:effectLst/>
                            <a:latin typeface="Cambria Math" panose="02040503050406030204" pitchFamily="18" charset="0"/>
                          </a:rPr>
                        </m:ctrlPr>
                      </m:sSupPr>
                      <m:e>
                        <m:d>
                          <m:dPr>
                            <m:begChr m:val="["/>
                            <m:endChr m:val="]"/>
                            <m:ctrlPr>
                              <a:rPr lang="en-GB" sz="1600" i="1">
                                <a:effectLst/>
                                <a:latin typeface="Cambria Math" panose="02040503050406030204" pitchFamily="18" charset="0"/>
                              </a:rPr>
                            </m:ctrlPr>
                          </m:dPr>
                          <m:e>
                            <m:sSub>
                              <m:sSubPr>
                                <m:ctrlPr>
                                  <a:rPr lang="en-GB" sz="1600" i="1">
                                    <a:effectLst/>
                                    <a:latin typeface="Cambria Math" panose="02040503050406030204" pitchFamily="18" charset="0"/>
                                  </a:rPr>
                                </m:ctrlPr>
                              </m:sSubPr>
                              <m:e>
                                <m:r>
                                  <a:rPr lang="en-GB" sz="1600" i="1">
                                    <a:latin typeface="Cambria Math" panose="02040503050406030204" pitchFamily="18" charset="0"/>
                                    <a:ea typeface="Times New Roman" panose="02020603050405020304" pitchFamily="18" charset="0"/>
                                    <a:cs typeface="Times New Roman" panose="02020603050405020304" pitchFamily="18" charset="0"/>
                                  </a:rPr>
                                  <m:t>𝑥</m:t>
                                </m:r>
                              </m:e>
                              <m:sub>
                                <m:r>
                                  <a:rPr lang="en-GB" sz="1600" i="1">
                                    <a:latin typeface="Cambria Math" panose="02040503050406030204" pitchFamily="18" charset="0"/>
                                    <a:ea typeface="Times New Roman" panose="02020603050405020304" pitchFamily="18" charset="0"/>
                                    <a:cs typeface="Times New Roman" panose="02020603050405020304" pitchFamily="18" charset="0"/>
                                  </a:rPr>
                                  <m:t>(</m:t>
                                </m:r>
                                <m:r>
                                  <a:rPr lang="en-GB" sz="1600" i="1">
                                    <a:latin typeface="Cambria Math" panose="02040503050406030204" pitchFamily="18" charset="0"/>
                                    <a:ea typeface="Times New Roman" panose="02020603050405020304" pitchFamily="18" charset="0"/>
                                    <a:cs typeface="Times New Roman" panose="02020603050405020304" pitchFamily="18" charset="0"/>
                                  </a:rPr>
                                  <m:t>𝑖</m:t>
                                </m:r>
                                <m:r>
                                  <a:rPr lang="en-GB" sz="1600" i="1">
                                    <a:latin typeface="Cambria Math" panose="02040503050406030204" pitchFamily="18" charset="0"/>
                                    <a:ea typeface="Times New Roman" panose="02020603050405020304" pitchFamily="18" charset="0"/>
                                    <a:cs typeface="Times New Roman" panose="02020603050405020304" pitchFamily="18" charset="0"/>
                                  </a:rPr>
                                  <m:t>)</m:t>
                                </m:r>
                              </m:sub>
                            </m:sSub>
                            <m:r>
                              <a:rPr lang="en-GB" sz="1600" i="1">
                                <a:latin typeface="Cambria Math" panose="02040503050406030204" pitchFamily="18" charset="0"/>
                                <a:ea typeface="Times New Roman" panose="02020603050405020304" pitchFamily="18" charset="0"/>
                                <a:cs typeface="Times New Roman" panose="02020603050405020304" pitchFamily="18" charset="0"/>
                              </a:rPr>
                              <m:t>/</m:t>
                            </m:r>
                            <m:r>
                              <a:rPr lang="en-GB" sz="1600" i="1">
                                <a:latin typeface="Cambria Math" panose="02040503050406030204" pitchFamily="18" charset="0"/>
                                <a:ea typeface="Times New Roman" panose="02020603050405020304" pitchFamily="18" charset="0"/>
                                <a:cs typeface="Times New Roman" panose="02020603050405020304" pitchFamily="18" charset="0"/>
                              </a:rPr>
                              <m:t>𝑇</m:t>
                            </m:r>
                          </m:e>
                        </m:d>
                      </m:e>
                      <m:sup>
                        <m:r>
                          <a:rPr lang="en-GB" sz="1600" i="1">
                            <a:latin typeface="Cambria Math" panose="02040503050406030204" pitchFamily="18" charset="0"/>
                            <a:ea typeface="Times New Roman" panose="02020603050405020304" pitchFamily="18" charset="0"/>
                            <a:cs typeface="Times New Roman" panose="02020603050405020304" pitchFamily="18" charset="0"/>
                          </a:rPr>
                          <m:t>𝑏</m:t>
                        </m:r>
                      </m:sup>
                    </m:sSup>
                  </m:oMath>
                </a14:m>
                <a:r>
                  <a:rPr lang="en-GB" sz="1600" dirty="0">
                    <a:latin typeface="+mj-lt"/>
                    <a:ea typeface="Times New Roman" panose="02020603050405020304" pitchFamily="18" charset="0"/>
                    <a:cs typeface="Times New Roman" panose="02020603050405020304" pitchFamily="18" charset="0"/>
                  </a:rPr>
                  <a:t>, T and b are the scale factor and shape factor, respectively [4].</a:t>
                </a:r>
                <a:endParaRPr lang="en-GB" sz="1600" dirty="0">
                  <a:latin typeface="+mj-lt"/>
                  <a:cs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id="{16C76CF2-3079-4865-8330-98564386BA7D}"/>
                  </a:ext>
                </a:extLst>
              </p:cNvPr>
              <p:cNvSpPr>
                <a:spLocks noRot="1" noChangeAspect="1" noMove="1" noResize="1" noEditPoints="1" noAdjustHandles="1" noChangeArrowheads="1" noChangeShapeType="1" noTextEdit="1"/>
              </p:cNvSpPr>
              <p:nvPr/>
            </p:nvSpPr>
            <p:spPr>
              <a:xfrm>
                <a:off x="381839" y="2648438"/>
                <a:ext cx="8601075" cy="684611"/>
              </a:xfrm>
              <a:prstGeom prst="rect">
                <a:avLst/>
              </a:prstGeom>
              <a:blipFill>
                <a:blip r:embed="rId5"/>
                <a:stretch>
                  <a:fillRect l="-425" b="-9735"/>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AD9DEA3A-D249-4B58-A03D-B8C3EE38688F}"/>
              </a:ext>
            </a:extLst>
          </p:cNvPr>
          <p:cNvSpPr/>
          <p:nvPr/>
        </p:nvSpPr>
        <p:spPr>
          <a:xfrm>
            <a:off x="381839" y="3407108"/>
            <a:ext cx="8343900" cy="584775"/>
          </a:xfrm>
          <a:prstGeom prst="rect">
            <a:avLst/>
          </a:prstGeom>
        </p:spPr>
        <p:txBody>
          <a:bodyPr wrap="square">
            <a:spAutoFit/>
          </a:bodyPr>
          <a:lstStyle/>
          <a:p>
            <a:pPr algn="just" hangingPunct="0">
              <a:spcAft>
                <a:spcPts val="1100"/>
              </a:spcAft>
            </a:pPr>
            <a:r>
              <a:rPr lang="en-GB" sz="1600" dirty="0">
                <a:latin typeface="+mj-lt"/>
                <a:ea typeface="Times New Roman" panose="02020603050405020304" pitchFamily="18" charset="0"/>
              </a:rPr>
              <a:t>If OSL &lt; 0.05 then the Weibull assumption is rejected, and the error committed is less than 5%. The OSL formula is given by [4]:</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01145C0-61F4-4137-805D-84616FF242BC}"/>
                  </a:ext>
                </a:extLst>
              </p:cNvPr>
              <p:cNvSpPr/>
              <p:nvPr/>
            </p:nvSpPr>
            <p:spPr>
              <a:xfrm>
                <a:off x="1847225" y="2006123"/>
                <a:ext cx="2216632"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1600" i="1">
                              <a:latin typeface="Cambria Math" panose="02040503050406030204" pitchFamily="18" charset="0"/>
                            </a:rPr>
                          </m:ctrlPr>
                        </m:sSupPr>
                        <m:e>
                          <m:r>
                            <a:rPr lang="en-GB" sz="1600" i="1">
                              <a:latin typeface="Cambria Math" panose="02040503050406030204" pitchFamily="18" charset="0"/>
                            </a:rPr>
                            <m:t>𝐴𝐷</m:t>
                          </m:r>
                        </m:e>
                        <m:sup>
                          <m:r>
                            <a:rPr lang="en-GB" sz="1600" i="0">
                              <a:latin typeface="Cambria Math" panose="02040503050406030204" pitchFamily="18" charset="0"/>
                            </a:rPr>
                            <m:t>∗</m:t>
                          </m:r>
                        </m:sup>
                      </m:sSup>
                      <m:r>
                        <a:rPr lang="en-GB" sz="1600" i="0">
                          <a:latin typeface="Cambria Math" panose="02040503050406030204" pitchFamily="18" charset="0"/>
                        </a:rPr>
                        <m:t>=</m:t>
                      </m:r>
                      <m:d>
                        <m:dPr>
                          <m:ctrlPr>
                            <a:rPr lang="en-GB" sz="1600" i="1">
                              <a:latin typeface="Cambria Math" panose="02040503050406030204" pitchFamily="18" charset="0"/>
                            </a:rPr>
                          </m:ctrlPr>
                        </m:dPr>
                        <m:e>
                          <m:r>
                            <a:rPr lang="en-GB" sz="1600" i="0">
                              <a:latin typeface="Cambria Math" panose="02040503050406030204" pitchFamily="18" charset="0"/>
                            </a:rPr>
                            <m:t>1+</m:t>
                          </m:r>
                          <m:f>
                            <m:fPr>
                              <m:ctrlPr>
                                <a:rPr lang="en-GB" sz="1600" i="1">
                                  <a:latin typeface="Cambria Math" panose="02040503050406030204" pitchFamily="18" charset="0"/>
                                </a:rPr>
                              </m:ctrlPr>
                            </m:fPr>
                            <m:num>
                              <m:r>
                                <a:rPr lang="en-GB" sz="1600" i="0">
                                  <a:latin typeface="Cambria Math" panose="02040503050406030204" pitchFamily="18" charset="0"/>
                                </a:rPr>
                                <m:t>0.2</m:t>
                              </m:r>
                            </m:num>
                            <m:den>
                              <m:rad>
                                <m:radPr>
                                  <m:degHide m:val="on"/>
                                  <m:ctrlPr>
                                    <a:rPr lang="en-GB" sz="1600" i="1">
                                      <a:latin typeface="Cambria Math" panose="02040503050406030204" pitchFamily="18" charset="0"/>
                                    </a:rPr>
                                  </m:ctrlPr>
                                </m:radPr>
                                <m:deg/>
                                <m:e>
                                  <m:r>
                                    <a:rPr lang="en-GB" sz="1600" i="1">
                                      <a:latin typeface="Cambria Math" panose="02040503050406030204" pitchFamily="18" charset="0"/>
                                    </a:rPr>
                                    <m:t>𝑛</m:t>
                                  </m:r>
                                </m:e>
                              </m:rad>
                            </m:den>
                          </m:f>
                        </m:e>
                      </m:d>
                      <m:r>
                        <a:rPr lang="en-GB" sz="1600" i="0">
                          <a:latin typeface="Cambria Math" panose="02040503050406030204" pitchFamily="18" charset="0"/>
                        </a:rPr>
                        <m:t>∗</m:t>
                      </m:r>
                      <m:r>
                        <a:rPr lang="en-GB" sz="1600" i="1">
                          <a:latin typeface="Cambria Math" panose="02040503050406030204" pitchFamily="18" charset="0"/>
                        </a:rPr>
                        <m:t>𝐴𝐷</m:t>
                      </m:r>
                    </m:oMath>
                  </m:oMathPara>
                </a14:m>
                <a:endParaRPr lang="en-GB" sz="1600" dirty="0">
                  <a:latin typeface="+mj-lt"/>
                </a:endParaRPr>
              </a:p>
            </p:txBody>
          </p:sp>
        </mc:Choice>
        <mc:Fallback xmlns="">
          <p:sp>
            <p:nvSpPr>
              <p:cNvPr id="21" name="Rectangle 20">
                <a:extLst>
                  <a:ext uri="{FF2B5EF4-FFF2-40B4-BE49-F238E27FC236}">
                    <a16:creationId xmlns:a16="http://schemas.microsoft.com/office/drawing/2014/main" id="{901145C0-61F4-4137-805D-84616FF242BC}"/>
                  </a:ext>
                </a:extLst>
              </p:cNvPr>
              <p:cNvSpPr>
                <a:spLocks noRot="1" noChangeAspect="1" noMove="1" noResize="1" noEditPoints="1" noAdjustHandles="1" noChangeArrowheads="1" noChangeShapeType="1" noTextEdit="1"/>
              </p:cNvSpPr>
              <p:nvPr/>
            </p:nvSpPr>
            <p:spPr>
              <a:xfrm>
                <a:off x="1847225" y="2006123"/>
                <a:ext cx="2216632" cy="64556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9947D08D-3A70-46F2-A45F-AF38E3DDC741}"/>
                  </a:ext>
                </a:extLst>
              </p:cNvPr>
              <p:cNvSpPr/>
              <p:nvPr/>
            </p:nvSpPr>
            <p:spPr>
              <a:xfrm>
                <a:off x="1218348" y="4219798"/>
                <a:ext cx="7668150" cy="400110"/>
              </a:xfrm>
              <a:prstGeom prst="rect">
                <a:avLst/>
              </a:prstGeom>
            </p:spPr>
            <p:txBody>
              <a:bodyPr wrap="square">
                <a:spAutoFit/>
              </a:bodyPr>
              <a:lstStyle/>
              <a:p>
                <a14:m>
                  <m:oMath xmlns:m="http://schemas.openxmlformats.org/officeDocument/2006/math">
                    <m:r>
                      <a:rPr lang="en-GB" sz="2000" i="1">
                        <a:latin typeface="Cambria Math" panose="02040503050406030204" pitchFamily="18" charset="0"/>
                        <a:ea typeface="Times New Roman" panose="02020603050405020304" pitchFamily="18" charset="0"/>
                        <a:cs typeface="Times New Roman" panose="02020603050405020304" pitchFamily="18" charset="0"/>
                      </a:rPr>
                      <m:t>𝑂𝑆𝐿</m:t>
                    </m:r>
                    <m:r>
                      <a:rPr lang="en-GB" sz="2000" i="1">
                        <a:latin typeface="Cambria Math" panose="02040503050406030204" pitchFamily="18" charset="0"/>
                        <a:ea typeface="Times New Roman" panose="02020603050405020304" pitchFamily="18" charset="0"/>
                        <a:cs typeface="Times New Roman" panose="02020603050405020304" pitchFamily="18" charset="0"/>
                      </a:rPr>
                      <m:t>=1/</m:t>
                    </m:r>
                    <m:d>
                      <m:dPr>
                        <m:begChr m:val="{"/>
                        <m:endChr m:val="}"/>
                        <m:ctrlPr>
                          <a:rPr lang="en-GB" sz="2000" i="1">
                            <a:effectLst/>
                            <a:latin typeface="Cambria Math" panose="02040503050406030204" pitchFamily="18" charset="0"/>
                          </a:rPr>
                        </m:ctrlPr>
                      </m:dPr>
                      <m:e>
                        <m:r>
                          <a:rPr lang="en-GB" sz="2000" i="1">
                            <a:latin typeface="Cambria Math" panose="02040503050406030204" pitchFamily="18" charset="0"/>
                            <a:ea typeface="Times New Roman" panose="02020603050405020304" pitchFamily="18" charset="0"/>
                            <a:cs typeface="Times New Roman" panose="02020603050405020304" pitchFamily="18" charset="0"/>
                          </a:rPr>
                          <m:t>1+</m:t>
                        </m:r>
                        <m:r>
                          <m:rPr>
                            <m:sty m:val="p"/>
                          </m:rPr>
                          <a:rPr lang="en-GB" sz="2000">
                            <a:latin typeface="Cambria Math" panose="02040503050406030204" pitchFamily="18" charset="0"/>
                            <a:ea typeface="Times New Roman" panose="02020603050405020304" pitchFamily="18" charset="0"/>
                            <a:cs typeface="Times New Roman" panose="02020603050405020304" pitchFamily="18" charset="0"/>
                          </a:rPr>
                          <m:t>exp</m:t>
                        </m:r>
                        <m:r>
                          <a:rPr lang="en-GB" sz="2000">
                            <a:latin typeface="Cambria Math" panose="02040503050406030204" pitchFamily="18" charset="0"/>
                            <a:ea typeface="Times New Roman" panose="02020603050405020304" pitchFamily="18" charset="0"/>
                            <a:cs typeface="Times New Roman" panose="02020603050405020304" pitchFamily="18" charset="0"/>
                          </a:rPr>
                          <m:t>⁡</m:t>
                        </m:r>
                        <m:r>
                          <a:rPr lang="en-GB" sz="2000" i="1">
                            <a:latin typeface="Cambria Math" panose="02040503050406030204" pitchFamily="18" charset="0"/>
                            <a:ea typeface="Times New Roman" panose="02020603050405020304" pitchFamily="18" charset="0"/>
                            <a:cs typeface="Times New Roman" panose="02020603050405020304" pitchFamily="18" charset="0"/>
                          </a:rPr>
                          <m:t>[−0.1+1.24∗</m:t>
                        </m:r>
                        <m:func>
                          <m:funcPr>
                            <m:ctrlPr>
                              <a:rPr lang="en-GB" sz="2000" i="1">
                                <a:effectLst/>
                                <a:latin typeface="Cambria Math" panose="02040503050406030204" pitchFamily="18" charset="0"/>
                              </a:rPr>
                            </m:ctrlPr>
                          </m:funcPr>
                          <m:fName>
                            <m:r>
                              <m:rPr>
                                <m:sty m:val="p"/>
                              </m:rPr>
                              <a:rPr lang="en-GB" sz="2000">
                                <a:latin typeface="Cambria Math" panose="02040503050406030204" pitchFamily="18" charset="0"/>
                                <a:ea typeface="Times New Roman" panose="02020603050405020304" pitchFamily="18" charset="0"/>
                                <a:cs typeface="Times New Roman" panose="02020603050405020304" pitchFamily="18" charset="0"/>
                              </a:rPr>
                              <m:t>ln</m:t>
                            </m:r>
                          </m:fName>
                          <m:e>
                            <m:d>
                              <m:dPr>
                                <m:ctrlPr>
                                  <a:rPr lang="en-GB" sz="2000" i="1">
                                    <a:effectLst/>
                                    <a:latin typeface="Cambria Math" panose="02040503050406030204" pitchFamily="18" charset="0"/>
                                  </a:rPr>
                                </m:ctrlPr>
                              </m:dPr>
                              <m:e>
                                <m:sSup>
                                  <m:sSupPr>
                                    <m:ctrlPr>
                                      <a:rPr lang="en-GB" sz="2000" i="1">
                                        <a:effectLst/>
                                        <a:latin typeface="Cambria Math" panose="02040503050406030204" pitchFamily="18" charset="0"/>
                                      </a:rPr>
                                    </m:ctrlPr>
                                  </m:sSupPr>
                                  <m:e>
                                    <m:r>
                                      <a:rPr lang="en-GB" sz="2000" i="1">
                                        <a:latin typeface="Cambria Math" panose="02040503050406030204" pitchFamily="18" charset="0"/>
                                        <a:ea typeface="Times New Roman" panose="02020603050405020304" pitchFamily="18" charset="0"/>
                                        <a:cs typeface="Times New Roman" panose="02020603050405020304" pitchFamily="18" charset="0"/>
                                      </a:rPr>
                                      <m:t>𝐴𝐷</m:t>
                                    </m:r>
                                  </m:e>
                                  <m:sup>
                                    <m:r>
                                      <a:rPr lang="en-GB" sz="2000" i="1">
                                        <a:latin typeface="Cambria Math" panose="02040503050406030204" pitchFamily="18" charset="0"/>
                                        <a:ea typeface="Times New Roman" panose="02020603050405020304" pitchFamily="18" charset="0"/>
                                        <a:cs typeface="Times New Roman" panose="02020603050405020304" pitchFamily="18" charset="0"/>
                                      </a:rPr>
                                      <m:t>∗</m:t>
                                    </m:r>
                                  </m:sup>
                                </m:sSup>
                              </m:e>
                            </m:d>
                          </m:e>
                        </m:func>
                        <m:r>
                          <a:rPr lang="en-GB" sz="2000" i="1">
                            <a:latin typeface="Cambria Math" panose="02040503050406030204" pitchFamily="18" charset="0"/>
                            <a:ea typeface="Times New Roman" panose="02020603050405020304" pitchFamily="18" charset="0"/>
                            <a:cs typeface="Times New Roman" panose="02020603050405020304" pitchFamily="18" charset="0"/>
                          </a:rPr>
                          <m:t>+4.48(</m:t>
                        </m:r>
                        <m:sSup>
                          <m:sSupPr>
                            <m:ctrlPr>
                              <a:rPr lang="en-GB" sz="2000" i="1">
                                <a:effectLst/>
                                <a:latin typeface="Cambria Math" panose="02040503050406030204" pitchFamily="18" charset="0"/>
                              </a:rPr>
                            </m:ctrlPr>
                          </m:sSupPr>
                          <m:e>
                            <m:r>
                              <a:rPr lang="en-GB" sz="2000" i="1">
                                <a:latin typeface="Cambria Math" panose="02040503050406030204" pitchFamily="18" charset="0"/>
                                <a:ea typeface="Times New Roman" panose="02020603050405020304" pitchFamily="18" charset="0"/>
                                <a:cs typeface="Times New Roman" panose="02020603050405020304" pitchFamily="18" charset="0"/>
                              </a:rPr>
                              <m:t>𝐴𝐷</m:t>
                            </m:r>
                          </m:e>
                          <m:sup>
                            <m:r>
                              <a:rPr lang="en-GB" sz="2000" i="1">
                                <a:latin typeface="Cambria Math" panose="02040503050406030204" pitchFamily="18" charset="0"/>
                                <a:ea typeface="Times New Roman" panose="02020603050405020304" pitchFamily="18" charset="0"/>
                                <a:cs typeface="Times New Roman" panose="02020603050405020304" pitchFamily="18" charset="0"/>
                              </a:rPr>
                              <m:t>∗</m:t>
                            </m:r>
                          </m:sup>
                        </m:sSup>
                        <m:r>
                          <a:rPr lang="en-GB" sz="2000" i="1">
                            <a:latin typeface="Cambria Math" panose="02040503050406030204" pitchFamily="18" charset="0"/>
                            <a:ea typeface="Times New Roman" panose="02020603050405020304" pitchFamily="18" charset="0"/>
                            <a:cs typeface="Times New Roman" panose="02020603050405020304" pitchFamily="18" charset="0"/>
                          </a:rPr>
                          <m:t>)]</m:t>
                        </m:r>
                      </m:e>
                    </m:d>
                  </m:oMath>
                </a14:m>
                <a:r>
                  <a:rPr lang="en-GB" sz="2000" dirty="0">
                    <a:latin typeface="Times New Roman" panose="02020603050405020304" pitchFamily="18" charset="0"/>
                    <a:ea typeface="Times New Roman" panose="02020603050405020304" pitchFamily="18" charset="0"/>
                  </a:rPr>
                  <a:t> </a:t>
                </a:r>
                <a:endParaRPr lang="en-GB" sz="2000" dirty="0"/>
              </a:p>
            </p:txBody>
          </p:sp>
        </mc:Choice>
        <mc:Fallback xmlns="">
          <p:sp>
            <p:nvSpPr>
              <p:cNvPr id="23" name="Rectangle 22">
                <a:extLst>
                  <a:ext uri="{FF2B5EF4-FFF2-40B4-BE49-F238E27FC236}">
                    <a16:creationId xmlns:a16="http://schemas.microsoft.com/office/drawing/2014/main" id="{9947D08D-3A70-46F2-A45F-AF38E3DDC741}"/>
                  </a:ext>
                </a:extLst>
              </p:cNvPr>
              <p:cNvSpPr>
                <a:spLocks noRot="1" noChangeAspect="1" noMove="1" noResize="1" noEditPoints="1" noAdjustHandles="1" noChangeArrowheads="1" noChangeShapeType="1" noTextEdit="1"/>
              </p:cNvSpPr>
              <p:nvPr/>
            </p:nvSpPr>
            <p:spPr>
              <a:xfrm>
                <a:off x="1218348" y="4219798"/>
                <a:ext cx="7668150" cy="400110"/>
              </a:xfrm>
              <a:prstGeom prst="rect">
                <a:avLst/>
              </a:prstGeom>
              <a:blipFill>
                <a:blip r:embed="rId7"/>
                <a:stretch>
                  <a:fillRect b="-16667"/>
                </a:stretch>
              </a:blipFill>
            </p:spPr>
            <p:txBody>
              <a:bodyPr/>
              <a:lstStyle/>
              <a:p>
                <a:r>
                  <a:rPr lang="en-GB">
                    <a:noFill/>
                  </a:rPr>
                  <a:t> </a:t>
                </a:r>
              </a:p>
            </p:txBody>
          </p:sp>
        </mc:Fallback>
      </mc:AlternateContent>
    </p:spTree>
    <p:extLst>
      <p:ext uri="{BB962C8B-B14F-4D97-AF65-F5344CB8AC3E}">
        <p14:creationId xmlns:p14="http://schemas.microsoft.com/office/powerpoint/2010/main" val="4030318485"/>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2109B3-1DB6-4312-B21D-0F6AF7DC9D8E}"/>
              </a:ext>
            </a:extLst>
          </p:cNvPr>
          <p:cNvGrpSpPr/>
          <p:nvPr/>
        </p:nvGrpSpPr>
        <p:grpSpPr>
          <a:xfrm>
            <a:off x="1815083" y="1482659"/>
            <a:ext cx="5881293" cy="3303972"/>
            <a:chOff x="1034336" y="1947278"/>
            <a:chExt cx="7075327" cy="4300809"/>
          </a:xfrm>
        </p:grpSpPr>
        <p:pic>
          <p:nvPicPr>
            <p:cNvPr id="12" name="Picture 11">
              <a:extLst>
                <a:ext uri="{FF2B5EF4-FFF2-40B4-BE49-F238E27FC236}">
                  <a16:creationId xmlns:a16="http://schemas.microsoft.com/office/drawing/2014/main" id="{26B61529-0307-4986-8D7D-62B94EF322E7}"/>
                </a:ext>
              </a:extLst>
            </p:cNvPr>
            <p:cNvPicPr>
              <a:picLocks noChangeAspect="1"/>
            </p:cNvPicPr>
            <p:nvPr/>
          </p:nvPicPr>
          <p:blipFill>
            <a:blip r:embed="rId3"/>
            <a:stretch>
              <a:fillRect/>
            </a:stretch>
          </p:blipFill>
          <p:spPr>
            <a:xfrm>
              <a:off x="1034336" y="1947278"/>
              <a:ext cx="7075327" cy="4300809"/>
            </a:xfrm>
            <a:prstGeom prst="rect">
              <a:avLst/>
            </a:prstGeom>
          </p:spPr>
        </p:pic>
        <p:sp>
          <p:nvSpPr>
            <p:cNvPr id="14" name="Rechteck 2">
              <a:extLst>
                <a:ext uri="{FF2B5EF4-FFF2-40B4-BE49-F238E27FC236}">
                  <a16:creationId xmlns:a16="http://schemas.microsoft.com/office/drawing/2014/main" id="{9ADFC130-7568-4684-B37D-26D8C15E7F6B}"/>
                </a:ext>
              </a:extLst>
            </p:cNvPr>
            <p:cNvSpPr/>
            <p:nvPr/>
          </p:nvSpPr>
          <p:spPr>
            <a:xfrm>
              <a:off x="5279571" y="2507556"/>
              <a:ext cx="468086" cy="100148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15" name="Rechteck 8">
              <a:extLst>
                <a:ext uri="{FF2B5EF4-FFF2-40B4-BE49-F238E27FC236}">
                  <a16:creationId xmlns:a16="http://schemas.microsoft.com/office/drawing/2014/main" id="{FB638D84-0A91-4D5F-BFA9-4FE60B7485DB}"/>
                </a:ext>
              </a:extLst>
            </p:cNvPr>
            <p:cNvSpPr/>
            <p:nvPr/>
          </p:nvSpPr>
          <p:spPr>
            <a:xfrm>
              <a:off x="2623457" y="4466985"/>
              <a:ext cx="859972" cy="112122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sp>
          <p:nvSpPr>
            <p:cNvPr id="20" name="Rechteck 9">
              <a:extLst>
                <a:ext uri="{FF2B5EF4-FFF2-40B4-BE49-F238E27FC236}">
                  <a16:creationId xmlns:a16="http://schemas.microsoft.com/office/drawing/2014/main" id="{8CBAA0E7-EDF2-4E81-A039-B6C8C00739C2}"/>
                </a:ext>
              </a:extLst>
            </p:cNvPr>
            <p:cNvSpPr/>
            <p:nvPr/>
          </p:nvSpPr>
          <p:spPr>
            <a:xfrm>
              <a:off x="6074228" y="4466985"/>
              <a:ext cx="859972" cy="112122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latin typeface="+mj-lt"/>
              </a:endParaRPr>
            </a:p>
          </p:txBody>
        </p:sp>
      </p:grpSp>
      <p:sp>
        <p:nvSpPr>
          <p:cNvPr id="5" name="Titel 4"/>
          <p:cNvSpPr>
            <a:spLocks noGrp="1"/>
          </p:cNvSpPr>
          <p:nvPr>
            <p:ph type="title"/>
          </p:nvPr>
        </p:nvSpPr>
        <p:spPr/>
        <p:txBody>
          <a:bodyPr/>
          <a:lstStyle/>
          <a:p>
            <a:r>
              <a:rPr lang="en-GB" sz="2000" dirty="0"/>
              <a:t>Performance index of data from MCS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12</a:t>
            </a:fld>
            <a:endParaRPr lang="de-DE" dirty="0"/>
          </a:p>
        </p:txBody>
      </p:sp>
      <p:pic>
        <p:nvPicPr>
          <p:cNvPr id="18" name="image.png"/>
          <p:cNvPicPr>
            <a:picLocks noChangeAspect="1" noChangeArrowheads="1"/>
          </p:cNvPicPr>
          <p:nvPr/>
        </p:nvPicPr>
        <p:blipFill>
          <a:blip r:embed="rId4" cstate="print"/>
          <a:srcRect/>
          <a:stretch>
            <a:fillRect/>
          </a:stretch>
        </p:blipFill>
        <p:spPr bwMode="auto">
          <a:xfrm>
            <a:off x="27093" y="41828"/>
            <a:ext cx="452075" cy="283430"/>
          </a:xfrm>
          <a:prstGeom prst="rect">
            <a:avLst/>
          </a:prstGeom>
          <a:noFill/>
          <a:ln w="9525">
            <a:round/>
            <a:headEnd/>
            <a:tailEnd/>
          </a:ln>
        </p:spPr>
      </p:pic>
      <p:sp>
        <p:nvSpPr>
          <p:cNvPr id="13" name="Rectangle 12">
            <a:extLst>
              <a:ext uri="{FF2B5EF4-FFF2-40B4-BE49-F238E27FC236}">
                <a16:creationId xmlns:a16="http://schemas.microsoft.com/office/drawing/2014/main" id="{E33885DC-83BF-40D8-BA9C-2D1A3DD2CAE7}"/>
              </a:ext>
            </a:extLst>
          </p:cNvPr>
          <p:cNvSpPr/>
          <p:nvPr/>
        </p:nvSpPr>
        <p:spPr>
          <a:xfrm>
            <a:off x="488017" y="1159995"/>
            <a:ext cx="8425462" cy="584775"/>
          </a:xfrm>
          <a:prstGeom prst="rect">
            <a:avLst/>
          </a:prstGeom>
        </p:spPr>
        <p:txBody>
          <a:bodyPr wrap="square">
            <a:spAutoFit/>
          </a:bodyPr>
          <a:lstStyle/>
          <a:p>
            <a:r>
              <a:rPr lang="en-GB" sz="1600" dirty="0">
                <a:latin typeface="+mj-lt"/>
                <a:cs typeface="Times New Roman" panose="02020603050405020304" pitchFamily="18" charset="0"/>
              </a:rPr>
              <a:t>As an example, T = 48186 and b = 4.281 are applied to </a:t>
            </a:r>
            <a:r>
              <a:rPr lang="en-GB" sz="1600" b="1" dirty="0">
                <a:latin typeface="+mj-lt"/>
                <a:cs typeface="Times New Roman" panose="02020603050405020304" pitchFamily="18" charset="0"/>
              </a:rPr>
              <a:t>MCS</a:t>
            </a:r>
            <a:r>
              <a:rPr lang="en-GB" sz="1600" dirty="0">
                <a:latin typeface="+mj-lt"/>
                <a:cs typeface="Times New Roman" panose="02020603050405020304" pitchFamily="18" charset="0"/>
              </a:rPr>
              <a:t> to generate fatigue life cycle data.</a:t>
            </a:r>
          </a:p>
        </p:txBody>
      </p:sp>
      <p:sp>
        <p:nvSpPr>
          <p:cNvPr id="22" name="Textfeld 7">
            <a:extLst>
              <a:ext uri="{FF2B5EF4-FFF2-40B4-BE49-F238E27FC236}">
                <a16:creationId xmlns:a16="http://schemas.microsoft.com/office/drawing/2014/main" id="{DEAB37E6-30FA-44AE-867B-A472966731C3}"/>
              </a:ext>
            </a:extLst>
          </p:cNvPr>
          <p:cNvSpPr txBox="1"/>
          <p:nvPr/>
        </p:nvSpPr>
        <p:spPr>
          <a:xfrm>
            <a:off x="4572000" y="1621934"/>
            <a:ext cx="625068" cy="197548"/>
          </a:xfrm>
          <a:prstGeom prst="rect">
            <a:avLst/>
          </a:prstGeom>
          <a:solidFill>
            <a:schemeClr val="bg1"/>
          </a:solidFill>
        </p:spPr>
        <p:txBody>
          <a:bodyPr wrap="square" lIns="0" tIns="0" rIns="0" bIns="0" rtlCol="0">
            <a:noAutofit/>
          </a:bodyPr>
          <a:lstStyle/>
          <a:p>
            <a:pPr>
              <a:lnSpc>
                <a:spcPts val="2100"/>
              </a:lnSpc>
            </a:pPr>
            <a:r>
              <a:rPr lang="de-DE" sz="1600" dirty="0"/>
              <a:t>n=10</a:t>
            </a:r>
          </a:p>
        </p:txBody>
      </p:sp>
      <p:sp>
        <p:nvSpPr>
          <p:cNvPr id="24" name="Textfeld 7">
            <a:extLst>
              <a:ext uri="{FF2B5EF4-FFF2-40B4-BE49-F238E27FC236}">
                <a16:creationId xmlns:a16="http://schemas.microsoft.com/office/drawing/2014/main" id="{209EED19-A009-4C14-BE85-173E8B5DBE81}"/>
              </a:ext>
            </a:extLst>
          </p:cNvPr>
          <p:cNvSpPr txBox="1"/>
          <p:nvPr/>
        </p:nvSpPr>
        <p:spPr>
          <a:xfrm>
            <a:off x="3053053" y="3175119"/>
            <a:ext cx="625068" cy="197548"/>
          </a:xfrm>
          <a:prstGeom prst="rect">
            <a:avLst/>
          </a:prstGeom>
          <a:solidFill>
            <a:schemeClr val="bg1"/>
          </a:solidFill>
        </p:spPr>
        <p:txBody>
          <a:bodyPr wrap="square" lIns="0" tIns="0" rIns="0" bIns="0" rtlCol="0">
            <a:noAutofit/>
          </a:bodyPr>
          <a:lstStyle/>
          <a:p>
            <a:pPr>
              <a:lnSpc>
                <a:spcPts val="2100"/>
              </a:lnSpc>
            </a:pPr>
            <a:r>
              <a:rPr lang="de-DE" sz="1600" dirty="0"/>
              <a:t>n=30</a:t>
            </a:r>
          </a:p>
        </p:txBody>
      </p:sp>
      <p:sp>
        <p:nvSpPr>
          <p:cNvPr id="25" name="Textfeld 7">
            <a:extLst>
              <a:ext uri="{FF2B5EF4-FFF2-40B4-BE49-F238E27FC236}">
                <a16:creationId xmlns:a16="http://schemas.microsoft.com/office/drawing/2014/main" id="{4EDE2E78-CDAB-4CF7-9468-378F0CD8969D}"/>
              </a:ext>
            </a:extLst>
          </p:cNvPr>
          <p:cNvSpPr txBox="1"/>
          <p:nvPr/>
        </p:nvSpPr>
        <p:spPr>
          <a:xfrm>
            <a:off x="5996758" y="3197751"/>
            <a:ext cx="625068" cy="197548"/>
          </a:xfrm>
          <a:prstGeom prst="rect">
            <a:avLst/>
          </a:prstGeom>
          <a:solidFill>
            <a:schemeClr val="bg1"/>
          </a:solidFill>
        </p:spPr>
        <p:txBody>
          <a:bodyPr wrap="square" lIns="0" tIns="0" rIns="0" bIns="0" rtlCol="0">
            <a:noAutofit/>
          </a:bodyPr>
          <a:lstStyle/>
          <a:p>
            <a:pPr>
              <a:lnSpc>
                <a:spcPts val="2100"/>
              </a:lnSpc>
            </a:pPr>
            <a:r>
              <a:rPr lang="de-DE" sz="1600" dirty="0"/>
              <a:t>n=20</a:t>
            </a:r>
          </a:p>
        </p:txBody>
      </p:sp>
    </p:spTree>
    <p:extLst>
      <p:ext uri="{BB962C8B-B14F-4D97-AF65-F5344CB8AC3E}">
        <p14:creationId xmlns:p14="http://schemas.microsoft.com/office/powerpoint/2010/main" val="3238551527"/>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Performance index of data from MCS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13</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grpSp>
        <p:nvGrpSpPr>
          <p:cNvPr id="16" name="Group 15">
            <a:extLst>
              <a:ext uri="{FF2B5EF4-FFF2-40B4-BE49-F238E27FC236}">
                <a16:creationId xmlns:a16="http://schemas.microsoft.com/office/drawing/2014/main" id="{BDB472A0-2198-4830-BE37-553873B43B7F}"/>
              </a:ext>
            </a:extLst>
          </p:cNvPr>
          <p:cNvGrpSpPr/>
          <p:nvPr/>
        </p:nvGrpSpPr>
        <p:grpSpPr>
          <a:xfrm>
            <a:off x="1550016" y="719248"/>
            <a:ext cx="5760000" cy="3382273"/>
            <a:chOff x="1002278" y="997626"/>
            <a:chExt cx="7139444" cy="4326156"/>
          </a:xfrm>
        </p:grpSpPr>
        <p:pic>
          <p:nvPicPr>
            <p:cNvPr id="17" name="Picture 16">
              <a:extLst>
                <a:ext uri="{FF2B5EF4-FFF2-40B4-BE49-F238E27FC236}">
                  <a16:creationId xmlns:a16="http://schemas.microsoft.com/office/drawing/2014/main" id="{55C8D6BD-3CDC-416D-A381-923371A57A93}"/>
                </a:ext>
              </a:extLst>
            </p:cNvPr>
            <p:cNvPicPr>
              <a:picLocks noChangeAspect="1"/>
            </p:cNvPicPr>
            <p:nvPr/>
          </p:nvPicPr>
          <p:blipFill>
            <a:blip r:embed="rId4"/>
            <a:stretch>
              <a:fillRect/>
            </a:stretch>
          </p:blipFill>
          <p:spPr>
            <a:xfrm>
              <a:off x="1002278" y="997626"/>
              <a:ext cx="7139444" cy="4326156"/>
            </a:xfrm>
            <a:prstGeom prst="rect">
              <a:avLst/>
            </a:prstGeom>
          </p:spPr>
        </p:pic>
        <p:sp>
          <p:nvSpPr>
            <p:cNvPr id="19" name="Rechteck 7">
              <a:extLst>
                <a:ext uri="{FF2B5EF4-FFF2-40B4-BE49-F238E27FC236}">
                  <a16:creationId xmlns:a16="http://schemas.microsoft.com/office/drawing/2014/main" id="{0D56F7D9-FCC9-42D0-B90F-5E99E21E3667}"/>
                </a:ext>
              </a:extLst>
            </p:cNvPr>
            <p:cNvSpPr/>
            <p:nvPr/>
          </p:nvSpPr>
          <p:spPr>
            <a:xfrm>
              <a:off x="4365169" y="1621963"/>
              <a:ext cx="838201" cy="100148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8">
              <a:extLst>
                <a:ext uri="{FF2B5EF4-FFF2-40B4-BE49-F238E27FC236}">
                  <a16:creationId xmlns:a16="http://schemas.microsoft.com/office/drawing/2014/main" id="{C65029BB-F033-4322-9469-208EEAE72551}"/>
                </a:ext>
              </a:extLst>
            </p:cNvPr>
            <p:cNvSpPr/>
            <p:nvPr/>
          </p:nvSpPr>
          <p:spPr>
            <a:xfrm>
              <a:off x="2601683" y="3547408"/>
              <a:ext cx="838201" cy="116610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9">
              <a:extLst>
                <a:ext uri="{FF2B5EF4-FFF2-40B4-BE49-F238E27FC236}">
                  <a16:creationId xmlns:a16="http://schemas.microsoft.com/office/drawing/2014/main" id="{BD9AB144-9231-427D-965B-16DD11010051}"/>
                </a:ext>
              </a:extLst>
            </p:cNvPr>
            <p:cNvSpPr/>
            <p:nvPr/>
          </p:nvSpPr>
          <p:spPr>
            <a:xfrm>
              <a:off x="6172197" y="3777335"/>
              <a:ext cx="838201" cy="892627"/>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Rectangle 2">
            <a:extLst>
              <a:ext uri="{FF2B5EF4-FFF2-40B4-BE49-F238E27FC236}">
                <a16:creationId xmlns:a16="http://schemas.microsoft.com/office/drawing/2014/main" id="{32E3EAC8-6D16-4CC3-B600-F9DD3443236B}"/>
              </a:ext>
            </a:extLst>
          </p:cNvPr>
          <p:cNvSpPr/>
          <p:nvPr/>
        </p:nvSpPr>
        <p:spPr>
          <a:xfrm>
            <a:off x="559527" y="3997478"/>
            <a:ext cx="8254059" cy="769441"/>
          </a:xfrm>
          <a:prstGeom prst="rect">
            <a:avLst/>
          </a:prstGeom>
        </p:spPr>
        <p:txBody>
          <a:bodyPr wrap="square">
            <a:spAutoFit/>
          </a:bodyPr>
          <a:lstStyle/>
          <a:p>
            <a:r>
              <a:rPr lang="en-GB" sz="1600" dirty="0">
                <a:latin typeface="+mj-lt"/>
                <a:cs typeface="Times New Roman" panose="02020603050405020304" pitchFamily="18" charset="0"/>
              </a:rPr>
              <a:t>WLR provides the best results in general </a:t>
            </a:r>
            <a:r>
              <a:rPr lang="en-US" sz="1600" dirty="0">
                <a:latin typeface="+mj-lt"/>
                <a:cs typeface="Times New Roman" panose="02020603050405020304" pitchFamily="18" charset="0"/>
              </a:rPr>
              <a:t>in conjunction with Harz’s ranking </a:t>
            </a:r>
            <a:r>
              <a:rPr lang="en-US" sz="1400" dirty="0">
                <a:latin typeface="+mj-lt"/>
                <a:cs typeface="Times New Roman" panose="02020603050405020304" pitchFamily="18" charset="0"/>
              </a:rPr>
              <a:t>function,</a:t>
            </a:r>
            <a:r>
              <a:rPr lang="en-GB" sz="1400" dirty="0">
                <a:latin typeface="+mj-lt"/>
                <a:cs typeface="Times New Roman" panose="02020603050405020304" pitchFamily="18" charset="0"/>
              </a:rPr>
              <a:t> (dotted square frame), exempt for sample size 10.</a:t>
            </a:r>
            <a:r>
              <a:rPr lang="en-US" sz="1400" dirty="0">
                <a:latin typeface="+mj-lt"/>
                <a:cs typeface="Times New Roman" panose="02020603050405020304" pitchFamily="18" charset="0"/>
              </a:rPr>
              <a:t> The ranks from best to worst are WLR_R</a:t>
            </a:r>
            <a:r>
              <a:rPr lang="en-US" sz="1400" baseline="-25000" dirty="0">
                <a:latin typeface="+mj-lt"/>
                <a:cs typeface="Times New Roman" panose="02020603050405020304" pitchFamily="18" charset="0"/>
              </a:rPr>
              <a:t>2</a:t>
            </a:r>
            <a:r>
              <a:rPr lang="en-US" sz="1400" dirty="0">
                <a:latin typeface="+mj-lt"/>
                <a:cs typeface="Times New Roman" panose="02020603050405020304" pitchFamily="18" charset="0"/>
              </a:rPr>
              <a:t>, WLR_R</a:t>
            </a:r>
            <a:r>
              <a:rPr lang="en-US" sz="1400" baseline="-25000" dirty="0">
                <a:latin typeface="+mj-lt"/>
                <a:cs typeface="Times New Roman" panose="02020603050405020304" pitchFamily="18" charset="0"/>
              </a:rPr>
              <a:t>4</a:t>
            </a:r>
            <a:r>
              <a:rPr lang="en-US" sz="1400" dirty="0">
                <a:latin typeface="+mj-lt"/>
                <a:cs typeface="Times New Roman" panose="02020603050405020304" pitchFamily="18" charset="0"/>
              </a:rPr>
              <a:t>, WLR_R</a:t>
            </a:r>
            <a:r>
              <a:rPr lang="en-US" sz="1400" baseline="-25000" dirty="0">
                <a:latin typeface="+mj-lt"/>
                <a:cs typeface="Times New Roman" panose="02020603050405020304" pitchFamily="18" charset="0"/>
              </a:rPr>
              <a:t>3</a:t>
            </a:r>
            <a:r>
              <a:rPr lang="en-US" sz="1400" dirty="0">
                <a:latin typeface="+mj-lt"/>
                <a:cs typeface="Times New Roman" panose="02020603050405020304" pitchFamily="18" charset="0"/>
              </a:rPr>
              <a:t> and WLR_R</a:t>
            </a:r>
            <a:r>
              <a:rPr lang="en-US" sz="1400" baseline="-25000" dirty="0">
                <a:latin typeface="+mj-lt"/>
                <a:cs typeface="Times New Roman" panose="02020603050405020304" pitchFamily="18" charset="0"/>
              </a:rPr>
              <a:t>1</a:t>
            </a:r>
            <a:r>
              <a:rPr lang="en-US" sz="1400" dirty="0">
                <a:latin typeface="+mj-lt"/>
                <a:cs typeface="Times New Roman" panose="02020603050405020304" pitchFamily="18" charset="0"/>
              </a:rPr>
              <a:t>. </a:t>
            </a:r>
            <a:endParaRPr lang="en-GB" sz="1400" dirty="0">
              <a:latin typeface="+mj-lt"/>
              <a:cs typeface="Times New Roman" panose="02020603050405020304" pitchFamily="18" charset="0"/>
            </a:endParaRPr>
          </a:p>
        </p:txBody>
      </p:sp>
      <p:sp>
        <p:nvSpPr>
          <p:cNvPr id="23" name="Textfeld 7">
            <a:extLst>
              <a:ext uri="{FF2B5EF4-FFF2-40B4-BE49-F238E27FC236}">
                <a16:creationId xmlns:a16="http://schemas.microsoft.com/office/drawing/2014/main" id="{77FC4E62-E92F-4837-948C-B1BA77C63DA3}"/>
              </a:ext>
            </a:extLst>
          </p:cNvPr>
          <p:cNvSpPr txBox="1"/>
          <p:nvPr/>
        </p:nvSpPr>
        <p:spPr>
          <a:xfrm>
            <a:off x="4117482" y="888800"/>
            <a:ext cx="625068" cy="197548"/>
          </a:xfrm>
          <a:prstGeom prst="rect">
            <a:avLst/>
          </a:prstGeom>
          <a:solidFill>
            <a:schemeClr val="bg1"/>
          </a:solidFill>
        </p:spPr>
        <p:txBody>
          <a:bodyPr wrap="square" lIns="0" tIns="0" rIns="0" bIns="0" rtlCol="0">
            <a:noAutofit/>
          </a:bodyPr>
          <a:lstStyle/>
          <a:p>
            <a:pPr>
              <a:lnSpc>
                <a:spcPts val="2100"/>
              </a:lnSpc>
            </a:pPr>
            <a:r>
              <a:rPr lang="de-DE" sz="1600" dirty="0"/>
              <a:t>n=40</a:t>
            </a:r>
          </a:p>
        </p:txBody>
      </p:sp>
      <p:sp>
        <p:nvSpPr>
          <p:cNvPr id="24" name="Textfeld 7">
            <a:extLst>
              <a:ext uri="{FF2B5EF4-FFF2-40B4-BE49-F238E27FC236}">
                <a16:creationId xmlns:a16="http://schemas.microsoft.com/office/drawing/2014/main" id="{04E694A1-9128-4D63-BA70-33C38BB5E199}"/>
              </a:ext>
            </a:extLst>
          </p:cNvPr>
          <p:cNvSpPr txBox="1"/>
          <p:nvPr/>
        </p:nvSpPr>
        <p:spPr>
          <a:xfrm>
            <a:off x="2707271" y="2472126"/>
            <a:ext cx="625068" cy="197548"/>
          </a:xfrm>
          <a:prstGeom prst="rect">
            <a:avLst/>
          </a:prstGeom>
          <a:solidFill>
            <a:schemeClr val="bg1"/>
          </a:solidFill>
        </p:spPr>
        <p:txBody>
          <a:bodyPr wrap="square" lIns="0" tIns="0" rIns="0" bIns="0" rtlCol="0">
            <a:noAutofit/>
          </a:bodyPr>
          <a:lstStyle/>
          <a:p>
            <a:pPr>
              <a:lnSpc>
                <a:spcPts val="2100"/>
              </a:lnSpc>
            </a:pPr>
            <a:r>
              <a:rPr lang="de-DE" sz="1600" dirty="0"/>
              <a:t>n=50</a:t>
            </a:r>
          </a:p>
        </p:txBody>
      </p:sp>
      <p:sp>
        <p:nvSpPr>
          <p:cNvPr id="25" name="Textfeld 7">
            <a:extLst>
              <a:ext uri="{FF2B5EF4-FFF2-40B4-BE49-F238E27FC236}">
                <a16:creationId xmlns:a16="http://schemas.microsoft.com/office/drawing/2014/main" id="{F80C950B-4F9B-41F6-A265-6ED1C96E899B}"/>
              </a:ext>
            </a:extLst>
          </p:cNvPr>
          <p:cNvSpPr txBox="1"/>
          <p:nvPr/>
        </p:nvSpPr>
        <p:spPr>
          <a:xfrm>
            <a:off x="5565732" y="2569081"/>
            <a:ext cx="625068" cy="197548"/>
          </a:xfrm>
          <a:prstGeom prst="rect">
            <a:avLst/>
          </a:prstGeom>
          <a:solidFill>
            <a:schemeClr val="bg1"/>
          </a:solidFill>
        </p:spPr>
        <p:txBody>
          <a:bodyPr wrap="square" lIns="0" tIns="0" rIns="0" bIns="0" rtlCol="0">
            <a:noAutofit/>
          </a:bodyPr>
          <a:lstStyle/>
          <a:p>
            <a:pPr>
              <a:lnSpc>
                <a:spcPts val="2100"/>
              </a:lnSpc>
            </a:pPr>
            <a:r>
              <a:rPr lang="de-DE" sz="1600" dirty="0"/>
              <a:t>n=60</a:t>
            </a:r>
          </a:p>
        </p:txBody>
      </p:sp>
    </p:spTree>
    <p:extLst>
      <p:ext uri="{BB962C8B-B14F-4D97-AF65-F5344CB8AC3E}">
        <p14:creationId xmlns:p14="http://schemas.microsoft.com/office/powerpoint/2010/main" val="717762219"/>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Test data of CPVs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14</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14" name="Rectangle 13">
            <a:extLst>
              <a:ext uri="{FF2B5EF4-FFF2-40B4-BE49-F238E27FC236}">
                <a16:creationId xmlns:a16="http://schemas.microsoft.com/office/drawing/2014/main" id="{C1590F7A-0181-4384-8CE3-50ABA1697695}"/>
              </a:ext>
            </a:extLst>
          </p:cNvPr>
          <p:cNvSpPr>
            <a:spLocks noChangeArrowheads="1"/>
          </p:cNvSpPr>
          <p:nvPr/>
        </p:nvSpPr>
        <p:spPr bwMode="auto">
          <a:xfrm>
            <a:off x="488016" y="1181373"/>
            <a:ext cx="85452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a:ln>
                  <a:noFill/>
                </a:ln>
                <a:solidFill>
                  <a:schemeClr val="tx1"/>
                </a:solidFill>
                <a:effectLst/>
                <a:latin typeface="+mj-lt"/>
                <a:ea typeface="Times New Roman" panose="02020603050405020304" pitchFamily="18" charset="0"/>
                <a:cs typeface="Times New Roman" panose="02020603050405020304" pitchFamily="18" charset="0"/>
              </a:rPr>
              <a:t>The following test data </a:t>
            </a:r>
            <a:r>
              <a:rPr lang="en-GB" altLang="zh-CN" sz="1600" dirty="0">
                <a:latin typeface="+mj-lt"/>
                <a:ea typeface="Times New Roman" panose="02020603050405020304" pitchFamily="18" charset="0"/>
                <a:cs typeface="Times New Roman" panose="02020603050405020304" pitchFamily="18" charset="0"/>
              </a:rPr>
              <a:t>of CPVs </a:t>
            </a:r>
            <a:r>
              <a:rPr kumimoji="0" lang="en-GB" altLang="zh-CN" sz="1600" b="0" i="0" u="none" strike="noStrike" cap="none" normalizeH="0" baseline="0" dirty="0">
                <a:ln>
                  <a:noFill/>
                </a:ln>
                <a:solidFill>
                  <a:schemeClr val="tx1"/>
                </a:solidFill>
                <a:effectLst/>
                <a:latin typeface="+mj-lt"/>
                <a:ea typeface="Times New Roman" panose="02020603050405020304" pitchFamily="18" charset="0"/>
                <a:cs typeface="Times New Roman" panose="02020603050405020304" pitchFamily="18" charset="0"/>
              </a:rPr>
              <a:t>are used to </a:t>
            </a:r>
            <a:r>
              <a:rPr lang="en-GB" altLang="zh-CN" sz="1600" dirty="0">
                <a:latin typeface="+mj-lt"/>
                <a:ea typeface="Times New Roman" panose="02020603050405020304" pitchFamily="18" charset="0"/>
                <a:cs typeface="Times New Roman" panose="02020603050405020304" pitchFamily="18" charset="0"/>
              </a:rPr>
              <a:t>investigated </a:t>
            </a:r>
          </a:p>
          <a:p>
            <a:pPr marL="0" marR="0" lvl="0" indent="0" algn="just" defTabSz="914400" rtl="0" eaLnBrk="0" fontAlgn="base" latinLnBrk="0" hangingPunct="0">
              <a:lnSpc>
                <a:spcPct val="100000"/>
              </a:lnSpc>
              <a:spcBef>
                <a:spcPct val="0"/>
              </a:spcBef>
              <a:spcAft>
                <a:spcPct val="0"/>
              </a:spcAft>
              <a:buClrTx/>
              <a:buSzTx/>
              <a:buFontTx/>
              <a:buNone/>
              <a:tabLst/>
            </a:pPr>
            <a:r>
              <a:rPr lang="en-GB" altLang="zh-CN" sz="1600" dirty="0">
                <a:latin typeface="+mj-lt"/>
                <a:ea typeface="Times New Roman" panose="02020603050405020304" pitchFamily="18" charset="0"/>
                <a:cs typeface="Times New Roman" panose="02020603050405020304" pitchFamily="18" charset="0"/>
              </a:rPr>
              <a:t>the performance of different estimation methods</a:t>
            </a:r>
            <a:r>
              <a:rPr kumimoji="0" lang="en-GB" altLang="zh-CN" sz="1600" b="0" i="0" u="none" strike="noStrike" cap="none" normalizeH="0" baseline="0" dirty="0">
                <a:ln>
                  <a:noFill/>
                </a:ln>
                <a:solidFill>
                  <a:schemeClr val="tx1"/>
                </a:solidFill>
                <a:effectLst/>
                <a:latin typeface="+mj-lt"/>
                <a:ea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zh-CN" sz="1600" b="0" i="0" u="none" strike="noStrike" cap="none" normalizeH="0" baseline="0" dirty="0">
              <a:ln>
                <a:noFill/>
              </a:ln>
              <a:solidFill>
                <a:schemeClr val="tx1"/>
              </a:solidFill>
              <a:effectLst/>
              <a:latin typeface="+mj-lt"/>
              <a:cs typeface="Times New Roman" panose="02020603050405020304" pitchFamily="18" charset="0"/>
            </a:endParaRPr>
          </a:p>
        </p:txBody>
      </p:sp>
      <p:sp>
        <p:nvSpPr>
          <p:cNvPr id="15" name="Rechteck 2">
            <a:extLst>
              <a:ext uri="{FF2B5EF4-FFF2-40B4-BE49-F238E27FC236}">
                <a16:creationId xmlns:a16="http://schemas.microsoft.com/office/drawing/2014/main" id="{DA372AFE-CAF6-408D-9F1C-6EEAC7B7647F}"/>
              </a:ext>
            </a:extLst>
          </p:cNvPr>
          <p:cNvSpPr/>
          <p:nvPr/>
        </p:nvSpPr>
        <p:spPr>
          <a:xfrm>
            <a:off x="488017" y="1882916"/>
            <a:ext cx="7456714" cy="338554"/>
          </a:xfrm>
          <a:prstGeom prst="rect">
            <a:avLst/>
          </a:prstGeom>
        </p:spPr>
        <p:txBody>
          <a:bodyPr wrap="square">
            <a:spAutoFit/>
          </a:bodyPr>
          <a:lstStyle/>
          <a:p>
            <a:pPr lvl="0" hangingPunct="0">
              <a:spcBef>
                <a:spcPts val="600"/>
              </a:spcBef>
              <a:spcAft>
                <a:spcPts val="1100"/>
              </a:spcAft>
            </a:pPr>
            <a:r>
              <a:rPr lang="en-GB" sz="1600" b="1" dirty="0">
                <a:solidFill>
                  <a:schemeClr val="accent1"/>
                </a:solidFill>
                <a:latin typeface="+mj-lt"/>
                <a:cs typeface="Times New Roman" panose="02020603050405020304" pitchFamily="18" charset="0"/>
              </a:rPr>
              <a:t>a) </a:t>
            </a:r>
            <a:r>
              <a:rPr lang="en-GB" sz="1600" dirty="0">
                <a:latin typeface="+mj-lt"/>
                <a:cs typeface="Times New Roman" panose="02020603050405020304" pitchFamily="18" charset="0"/>
              </a:rPr>
              <a:t>n = 10; type 4, GFRP cylinder, life cycle test. </a:t>
            </a:r>
            <a:endParaRPr lang="de-DE" sz="1600" dirty="0">
              <a:latin typeface="+mj-lt"/>
              <a:cs typeface="Times New Roman" panose="02020603050405020304" pitchFamily="18" charset="0"/>
            </a:endParaRPr>
          </a:p>
        </p:txBody>
      </p:sp>
      <p:sp>
        <p:nvSpPr>
          <p:cNvPr id="20" name="Rechteck 16">
            <a:extLst>
              <a:ext uri="{FF2B5EF4-FFF2-40B4-BE49-F238E27FC236}">
                <a16:creationId xmlns:a16="http://schemas.microsoft.com/office/drawing/2014/main" id="{7F1635E9-2C7F-41A4-A362-84C1E6E78403}"/>
              </a:ext>
            </a:extLst>
          </p:cNvPr>
          <p:cNvSpPr/>
          <p:nvPr/>
        </p:nvSpPr>
        <p:spPr>
          <a:xfrm>
            <a:off x="488016" y="2325376"/>
            <a:ext cx="5212261" cy="338554"/>
          </a:xfrm>
          <a:prstGeom prst="rect">
            <a:avLst/>
          </a:prstGeom>
        </p:spPr>
        <p:txBody>
          <a:bodyPr wrap="none">
            <a:spAutoFit/>
          </a:bodyPr>
          <a:lstStyle/>
          <a:p>
            <a:r>
              <a:rPr lang="en-GB" sz="1600" b="1" dirty="0">
                <a:solidFill>
                  <a:schemeClr val="accent1"/>
                </a:solidFill>
                <a:latin typeface="+mj-lt"/>
                <a:cs typeface="Times New Roman" panose="02020603050405020304" pitchFamily="18" charset="0"/>
              </a:rPr>
              <a:t>b) </a:t>
            </a:r>
            <a:r>
              <a:rPr lang="en-GB" sz="1600" dirty="0">
                <a:latin typeface="+mj-lt"/>
                <a:cs typeface="Times New Roman" panose="02020603050405020304" pitchFamily="18" charset="0"/>
              </a:rPr>
              <a:t>n = 12; GFRP-type II cylinder for medical O</a:t>
            </a:r>
            <a:r>
              <a:rPr lang="en-GB" sz="1600" baseline="-25000" dirty="0">
                <a:latin typeface="+mj-lt"/>
                <a:cs typeface="Times New Roman" panose="02020603050405020304" pitchFamily="18" charset="0"/>
              </a:rPr>
              <a:t>2</a:t>
            </a:r>
            <a:r>
              <a:rPr lang="en-GB" sz="1600" dirty="0">
                <a:latin typeface="+mj-lt"/>
                <a:cs typeface="Times New Roman" panose="02020603050405020304" pitchFamily="18" charset="0"/>
              </a:rPr>
              <a:t>.</a:t>
            </a:r>
            <a:endParaRPr lang="de-DE" sz="1600" dirty="0">
              <a:latin typeface="+mj-lt"/>
              <a:cs typeface="Times New Roman" panose="02020603050405020304" pitchFamily="18" charset="0"/>
            </a:endParaRPr>
          </a:p>
        </p:txBody>
      </p:sp>
      <p:sp>
        <p:nvSpPr>
          <p:cNvPr id="23" name="Rechteck 17">
            <a:extLst>
              <a:ext uri="{FF2B5EF4-FFF2-40B4-BE49-F238E27FC236}">
                <a16:creationId xmlns:a16="http://schemas.microsoft.com/office/drawing/2014/main" id="{5E49924F-7947-4922-A26C-89C572C5BBC8}"/>
              </a:ext>
            </a:extLst>
          </p:cNvPr>
          <p:cNvSpPr/>
          <p:nvPr/>
        </p:nvSpPr>
        <p:spPr>
          <a:xfrm>
            <a:off x="488017" y="2767836"/>
            <a:ext cx="8545284" cy="830997"/>
          </a:xfrm>
          <a:prstGeom prst="rect">
            <a:avLst/>
          </a:prstGeom>
        </p:spPr>
        <p:txBody>
          <a:bodyPr wrap="square">
            <a:spAutoFit/>
          </a:bodyPr>
          <a:lstStyle/>
          <a:p>
            <a:r>
              <a:rPr lang="en-GB" sz="1600" b="1" dirty="0">
                <a:solidFill>
                  <a:schemeClr val="accent1"/>
                </a:solidFill>
                <a:latin typeface="+mj-lt"/>
                <a:cs typeface="Times New Roman" panose="02020603050405020304" pitchFamily="18" charset="0"/>
              </a:rPr>
              <a:t>c) </a:t>
            </a:r>
            <a:r>
              <a:rPr lang="en-GB" sz="1600" dirty="0">
                <a:latin typeface="+mj-lt"/>
                <a:cs typeface="Times New Roman" panose="02020603050405020304" pitchFamily="18" charset="0"/>
              </a:rPr>
              <a:t>n = 24; test results of burst pressure of type 4 CFRP cylinder, composite cylinder design types, named design D (type IV, CFRP, for breathing air, PH =45MPa). </a:t>
            </a:r>
            <a:endParaRPr lang="de-DE" sz="1600" dirty="0">
              <a:latin typeface="+mj-lt"/>
              <a:cs typeface="Times New Roman" panose="02020603050405020304" pitchFamily="18" charset="0"/>
            </a:endParaRPr>
          </a:p>
        </p:txBody>
      </p:sp>
      <p:sp>
        <p:nvSpPr>
          <p:cNvPr id="24" name="Rechteck 19">
            <a:extLst>
              <a:ext uri="{FF2B5EF4-FFF2-40B4-BE49-F238E27FC236}">
                <a16:creationId xmlns:a16="http://schemas.microsoft.com/office/drawing/2014/main" id="{A69A2A61-EC4C-4EFF-8FAE-CA7279755A64}"/>
              </a:ext>
            </a:extLst>
          </p:cNvPr>
          <p:cNvSpPr/>
          <p:nvPr/>
        </p:nvSpPr>
        <p:spPr>
          <a:xfrm>
            <a:off x="479168" y="3702739"/>
            <a:ext cx="8447314" cy="830997"/>
          </a:xfrm>
          <a:prstGeom prst="rect">
            <a:avLst/>
          </a:prstGeom>
        </p:spPr>
        <p:txBody>
          <a:bodyPr wrap="square">
            <a:spAutoFit/>
          </a:bodyPr>
          <a:lstStyle/>
          <a:p>
            <a:r>
              <a:rPr lang="en-US" sz="1600" b="1" dirty="0">
                <a:solidFill>
                  <a:schemeClr val="accent1"/>
                </a:solidFill>
                <a:latin typeface="+mj-lt"/>
                <a:cs typeface="Times New Roman" panose="02020603050405020304" pitchFamily="18" charset="0"/>
              </a:rPr>
              <a:t>d) </a:t>
            </a:r>
            <a:r>
              <a:rPr lang="en-US" sz="1600" dirty="0">
                <a:latin typeface="+mj-lt"/>
                <a:cs typeface="Times New Roman" panose="02020603050405020304" pitchFamily="18" charset="0"/>
              </a:rPr>
              <a:t>n = 37; breathing air cylinders of type III made from CFRP with aluminum liner for 300 bar nominal working pressure after 15 years of service at the Berlin Fire Department.</a:t>
            </a:r>
            <a:endParaRPr lang="de-DE" sz="1600" dirty="0">
              <a:latin typeface="+mj-lt"/>
              <a:cs typeface="Times New Roman" panose="02020603050405020304" pitchFamily="18" charset="0"/>
            </a:endParaRPr>
          </a:p>
        </p:txBody>
      </p:sp>
    </p:spTree>
    <p:extLst>
      <p:ext uri="{BB962C8B-B14F-4D97-AF65-F5344CB8AC3E}">
        <p14:creationId xmlns:p14="http://schemas.microsoft.com/office/powerpoint/2010/main" val="2291515085"/>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Performance index of real test data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15</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12" name="Rectangle 11">
            <a:extLst>
              <a:ext uri="{FF2B5EF4-FFF2-40B4-BE49-F238E27FC236}">
                <a16:creationId xmlns:a16="http://schemas.microsoft.com/office/drawing/2014/main" id="{4C41B20F-9732-48F8-9A19-7DFAE6B2C1E9}"/>
              </a:ext>
            </a:extLst>
          </p:cNvPr>
          <p:cNvSpPr/>
          <p:nvPr/>
        </p:nvSpPr>
        <p:spPr>
          <a:xfrm>
            <a:off x="488016" y="1151111"/>
            <a:ext cx="8345624" cy="307777"/>
          </a:xfrm>
          <a:prstGeom prst="rect">
            <a:avLst/>
          </a:prstGeom>
        </p:spPr>
        <p:txBody>
          <a:bodyPr wrap="square">
            <a:spAutoFit/>
          </a:bodyPr>
          <a:lstStyle/>
          <a:p>
            <a:r>
              <a:rPr lang="en-US" sz="1400" dirty="0">
                <a:latin typeface="+mj-lt"/>
                <a:ea typeface="Times New Roman" panose="02020603050405020304" pitchFamily="18" charset="0"/>
              </a:rPr>
              <a:t>The sample sizes are 10, 12, 24 and 37. WLR_R2, WLR_R3 and WLR_R4 are better.</a:t>
            </a:r>
            <a:endParaRPr lang="en-GB" sz="1400" dirty="0">
              <a:latin typeface="+mj-lt"/>
              <a:cs typeface="Times New Roman" panose="02020603050405020304" pitchFamily="18" charset="0"/>
            </a:endParaRPr>
          </a:p>
        </p:txBody>
      </p:sp>
      <p:grpSp>
        <p:nvGrpSpPr>
          <p:cNvPr id="2" name="Group 1">
            <a:extLst>
              <a:ext uri="{FF2B5EF4-FFF2-40B4-BE49-F238E27FC236}">
                <a16:creationId xmlns:a16="http://schemas.microsoft.com/office/drawing/2014/main" id="{08C7167B-279D-411B-92FD-3D0A92E6C48A}"/>
              </a:ext>
            </a:extLst>
          </p:cNvPr>
          <p:cNvGrpSpPr/>
          <p:nvPr/>
        </p:nvGrpSpPr>
        <p:grpSpPr>
          <a:xfrm>
            <a:off x="1134076" y="1399152"/>
            <a:ext cx="6591879" cy="3478848"/>
            <a:chOff x="518229" y="1903199"/>
            <a:chExt cx="8495144" cy="4600801"/>
          </a:xfrm>
        </p:grpSpPr>
        <p:pic>
          <p:nvPicPr>
            <p:cNvPr id="29" name="Grafik 3">
              <a:extLst>
                <a:ext uri="{FF2B5EF4-FFF2-40B4-BE49-F238E27FC236}">
                  <a16:creationId xmlns:a16="http://schemas.microsoft.com/office/drawing/2014/main" id="{347AE970-C6D2-414B-AAA7-0D08459A917D}"/>
                </a:ext>
              </a:extLst>
            </p:cNvPr>
            <p:cNvPicPr>
              <a:picLocks noChangeAspect="1"/>
            </p:cNvPicPr>
            <p:nvPr/>
          </p:nvPicPr>
          <p:blipFill>
            <a:blip r:embed="rId4"/>
            <a:stretch>
              <a:fillRect/>
            </a:stretch>
          </p:blipFill>
          <p:spPr>
            <a:xfrm>
              <a:off x="518229" y="2164457"/>
              <a:ext cx="8495144" cy="4339543"/>
            </a:xfrm>
            <a:prstGeom prst="rect">
              <a:avLst/>
            </a:prstGeom>
          </p:spPr>
        </p:pic>
        <p:sp>
          <p:nvSpPr>
            <p:cNvPr id="30" name="Textfeld 7">
              <a:extLst>
                <a:ext uri="{FF2B5EF4-FFF2-40B4-BE49-F238E27FC236}">
                  <a16:creationId xmlns:a16="http://schemas.microsoft.com/office/drawing/2014/main" id="{D69EBB21-4803-47CE-AA1F-F02A6CAD9C10}"/>
                </a:ext>
              </a:extLst>
            </p:cNvPr>
            <p:cNvSpPr txBox="1"/>
            <p:nvPr/>
          </p:nvSpPr>
          <p:spPr>
            <a:xfrm>
              <a:off x="1981200" y="2087583"/>
              <a:ext cx="805543" cy="261258"/>
            </a:xfrm>
            <a:prstGeom prst="rect">
              <a:avLst/>
            </a:prstGeom>
            <a:solidFill>
              <a:schemeClr val="bg1"/>
            </a:solidFill>
          </p:spPr>
          <p:txBody>
            <a:bodyPr wrap="square" lIns="0" tIns="0" rIns="0" bIns="0" rtlCol="0">
              <a:noAutofit/>
            </a:bodyPr>
            <a:lstStyle/>
            <a:p>
              <a:pPr>
                <a:lnSpc>
                  <a:spcPts val="2100"/>
                </a:lnSpc>
              </a:pPr>
              <a:r>
                <a:rPr lang="de-DE" sz="1600" dirty="0"/>
                <a:t>n=10</a:t>
              </a:r>
            </a:p>
          </p:txBody>
        </p:sp>
        <p:sp>
          <p:nvSpPr>
            <p:cNvPr id="31" name="Textfeld 8">
              <a:extLst>
                <a:ext uri="{FF2B5EF4-FFF2-40B4-BE49-F238E27FC236}">
                  <a16:creationId xmlns:a16="http://schemas.microsoft.com/office/drawing/2014/main" id="{1BB678AA-685E-4F44-96A6-96E4201B622B}"/>
                </a:ext>
              </a:extLst>
            </p:cNvPr>
            <p:cNvSpPr txBox="1"/>
            <p:nvPr/>
          </p:nvSpPr>
          <p:spPr>
            <a:xfrm>
              <a:off x="6988629" y="1903199"/>
              <a:ext cx="805543" cy="261258"/>
            </a:xfrm>
            <a:prstGeom prst="rect">
              <a:avLst/>
            </a:prstGeom>
            <a:solidFill>
              <a:schemeClr val="bg1"/>
            </a:solidFill>
          </p:spPr>
          <p:txBody>
            <a:bodyPr wrap="square" lIns="0" tIns="0" rIns="0" bIns="0" rtlCol="0">
              <a:noAutofit/>
            </a:bodyPr>
            <a:lstStyle/>
            <a:p>
              <a:pPr>
                <a:lnSpc>
                  <a:spcPts val="2100"/>
                </a:lnSpc>
              </a:pPr>
              <a:r>
                <a:rPr lang="de-DE" sz="1600" dirty="0"/>
                <a:t>n=12</a:t>
              </a:r>
            </a:p>
          </p:txBody>
        </p:sp>
        <p:sp>
          <p:nvSpPr>
            <p:cNvPr id="32" name="Textfeld 9">
              <a:extLst>
                <a:ext uri="{FF2B5EF4-FFF2-40B4-BE49-F238E27FC236}">
                  <a16:creationId xmlns:a16="http://schemas.microsoft.com/office/drawing/2014/main" id="{3D19D893-4034-415C-A47B-23C0E3A6C8E8}"/>
                </a:ext>
              </a:extLst>
            </p:cNvPr>
            <p:cNvSpPr txBox="1"/>
            <p:nvPr/>
          </p:nvSpPr>
          <p:spPr>
            <a:xfrm>
              <a:off x="2177143" y="4353526"/>
              <a:ext cx="805543" cy="261258"/>
            </a:xfrm>
            <a:prstGeom prst="rect">
              <a:avLst/>
            </a:prstGeom>
            <a:solidFill>
              <a:schemeClr val="bg1"/>
            </a:solidFill>
          </p:spPr>
          <p:txBody>
            <a:bodyPr wrap="square" lIns="0" tIns="0" rIns="0" bIns="0" rtlCol="0">
              <a:noAutofit/>
            </a:bodyPr>
            <a:lstStyle/>
            <a:p>
              <a:pPr>
                <a:lnSpc>
                  <a:spcPts val="2100"/>
                </a:lnSpc>
              </a:pPr>
              <a:r>
                <a:rPr lang="de-DE" sz="1600" dirty="0"/>
                <a:t>n=24</a:t>
              </a:r>
            </a:p>
          </p:txBody>
        </p:sp>
        <p:sp>
          <p:nvSpPr>
            <p:cNvPr id="33" name="Textfeld 10">
              <a:extLst>
                <a:ext uri="{FF2B5EF4-FFF2-40B4-BE49-F238E27FC236}">
                  <a16:creationId xmlns:a16="http://schemas.microsoft.com/office/drawing/2014/main" id="{00FAD9BC-33F2-467A-90B3-00921BD6206E}"/>
                </a:ext>
              </a:extLst>
            </p:cNvPr>
            <p:cNvSpPr txBox="1"/>
            <p:nvPr/>
          </p:nvSpPr>
          <p:spPr>
            <a:xfrm>
              <a:off x="6607629" y="4203599"/>
              <a:ext cx="805543" cy="261258"/>
            </a:xfrm>
            <a:prstGeom prst="rect">
              <a:avLst/>
            </a:prstGeom>
            <a:solidFill>
              <a:schemeClr val="bg1"/>
            </a:solidFill>
          </p:spPr>
          <p:txBody>
            <a:bodyPr wrap="square" lIns="0" tIns="0" rIns="0" bIns="0" rtlCol="0">
              <a:noAutofit/>
            </a:bodyPr>
            <a:lstStyle/>
            <a:p>
              <a:pPr>
                <a:lnSpc>
                  <a:spcPts val="2100"/>
                </a:lnSpc>
              </a:pPr>
              <a:r>
                <a:rPr lang="de-DE" sz="1600" dirty="0"/>
                <a:t>n=37</a:t>
              </a:r>
            </a:p>
          </p:txBody>
        </p:sp>
        <p:sp>
          <p:nvSpPr>
            <p:cNvPr id="34" name="Rechteck 15">
              <a:extLst>
                <a:ext uri="{FF2B5EF4-FFF2-40B4-BE49-F238E27FC236}">
                  <a16:creationId xmlns:a16="http://schemas.microsoft.com/office/drawing/2014/main" id="{EF113C8B-A1A6-4056-A797-B44A6AA628C7}"/>
                </a:ext>
              </a:extLst>
            </p:cNvPr>
            <p:cNvSpPr/>
            <p:nvPr/>
          </p:nvSpPr>
          <p:spPr>
            <a:xfrm>
              <a:off x="2383971" y="4659086"/>
              <a:ext cx="1012372" cy="124097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16">
              <a:extLst>
                <a:ext uri="{FF2B5EF4-FFF2-40B4-BE49-F238E27FC236}">
                  <a16:creationId xmlns:a16="http://schemas.microsoft.com/office/drawing/2014/main" id="{46475AD3-2D29-4FB2-8C4D-B3126AE1A626}"/>
                </a:ext>
              </a:extLst>
            </p:cNvPr>
            <p:cNvSpPr/>
            <p:nvPr/>
          </p:nvSpPr>
          <p:spPr>
            <a:xfrm>
              <a:off x="2383971" y="2418137"/>
              <a:ext cx="1012372" cy="1163264"/>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17">
              <a:extLst>
                <a:ext uri="{FF2B5EF4-FFF2-40B4-BE49-F238E27FC236}">
                  <a16:creationId xmlns:a16="http://schemas.microsoft.com/office/drawing/2014/main" id="{F3B83703-3669-49C9-9253-462C2FB3E121}"/>
                </a:ext>
              </a:extLst>
            </p:cNvPr>
            <p:cNvSpPr/>
            <p:nvPr/>
          </p:nvSpPr>
          <p:spPr>
            <a:xfrm>
              <a:off x="6694717" y="4506843"/>
              <a:ext cx="1012372" cy="1393214"/>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18">
              <a:extLst>
                <a:ext uri="{FF2B5EF4-FFF2-40B4-BE49-F238E27FC236}">
                  <a16:creationId xmlns:a16="http://schemas.microsoft.com/office/drawing/2014/main" id="{21B3F19D-E18D-4631-B5F5-D3CC673155D7}"/>
                </a:ext>
              </a:extLst>
            </p:cNvPr>
            <p:cNvSpPr/>
            <p:nvPr/>
          </p:nvSpPr>
          <p:spPr>
            <a:xfrm>
              <a:off x="6656614" y="2264150"/>
              <a:ext cx="1012372" cy="1262821"/>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849317049"/>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Survival rate for test data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16</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19" name="Rectangle 18">
            <a:extLst>
              <a:ext uri="{FF2B5EF4-FFF2-40B4-BE49-F238E27FC236}">
                <a16:creationId xmlns:a16="http://schemas.microsoft.com/office/drawing/2014/main" id="{BE50EA59-A13B-4FF7-AE6C-9D9AA5DA35F3}"/>
              </a:ext>
            </a:extLst>
          </p:cNvPr>
          <p:cNvSpPr/>
          <p:nvPr/>
        </p:nvSpPr>
        <p:spPr>
          <a:xfrm>
            <a:off x="469325" y="1156935"/>
            <a:ext cx="8414657" cy="523220"/>
          </a:xfrm>
          <a:prstGeom prst="rect">
            <a:avLst/>
          </a:prstGeom>
        </p:spPr>
        <p:txBody>
          <a:bodyPr wrap="square">
            <a:spAutoFit/>
          </a:bodyPr>
          <a:lstStyle/>
          <a:p>
            <a:r>
              <a:rPr lang="en-GB" sz="1400" dirty="0">
                <a:latin typeface="+mj-lt"/>
                <a:cs typeface="Times New Roman" panose="02020603050405020304" pitchFamily="18" charset="0"/>
              </a:rPr>
              <a:t>Comparison of survival rate for burst test data (n=24), the best (WLR_R</a:t>
            </a:r>
            <a:r>
              <a:rPr lang="en-GB" sz="1400" baseline="-25000" dirty="0">
                <a:latin typeface="+mj-lt"/>
                <a:cs typeface="Times New Roman" panose="02020603050405020304" pitchFamily="18" charset="0"/>
              </a:rPr>
              <a:t>2</a:t>
            </a:r>
            <a:r>
              <a:rPr lang="en-GB" sz="1400" dirty="0">
                <a:latin typeface="+mj-lt"/>
                <a:cs typeface="Times New Roman" panose="02020603050405020304" pitchFamily="18" charset="0"/>
              </a:rPr>
              <a:t>) and the worst (GLUE). </a:t>
            </a:r>
          </a:p>
        </p:txBody>
      </p:sp>
      <p:pic>
        <p:nvPicPr>
          <p:cNvPr id="20" name="Picture 19">
            <a:extLst>
              <a:ext uri="{FF2B5EF4-FFF2-40B4-BE49-F238E27FC236}">
                <a16:creationId xmlns:a16="http://schemas.microsoft.com/office/drawing/2014/main" id="{36E0CF92-47EA-45C1-8183-EF21381A9F9A}"/>
              </a:ext>
            </a:extLst>
          </p:cNvPr>
          <p:cNvPicPr>
            <a:picLocks noChangeAspect="1"/>
          </p:cNvPicPr>
          <p:nvPr/>
        </p:nvPicPr>
        <p:blipFill>
          <a:blip r:embed="rId4"/>
          <a:stretch>
            <a:fillRect/>
          </a:stretch>
        </p:blipFill>
        <p:spPr>
          <a:xfrm>
            <a:off x="1950897" y="1449322"/>
            <a:ext cx="5479564" cy="3344478"/>
          </a:xfrm>
          <a:prstGeom prst="rect">
            <a:avLst/>
          </a:prstGeom>
        </p:spPr>
      </p:pic>
    </p:spTree>
    <p:extLst>
      <p:ext uri="{BB962C8B-B14F-4D97-AF65-F5344CB8AC3E}">
        <p14:creationId xmlns:p14="http://schemas.microsoft.com/office/powerpoint/2010/main" val="37565854"/>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Acceptance rates of life cycle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17</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pic>
        <p:nvPicPr>
          <p:cNvPr id="9" name="Picture 8">
            <a:extLst>
              <a:ext uri="{FF2B5EF4-FFF2-40B4-BE49-F238E27FC236}">
                <a16:creationId xmlns:a16="http://schemas.microsoft.com/office/drawing/2014/main" id="{B58BA9E8-D5F2-416B-81F6-318FCF991165}"/>
              </a:ext>
            </a:extLst>
          </p:cNvPr>
          <p:cNvPicPr>
            <a:picLocks noChangeAspect="1"/>
          </p:cNvPicPr>
          <p:nvPr/>
        </p:nvPicPr>
        <p:blipFill>
          <a:blip r:embed="rId4"/>
          <a:stretch>
            <a:fillRect/>
          </a:stretch>
        </p:blipFill>
        <p:spPr>
          <a:xfrm>
            <a:off x="1961281" y="1528232"/>
            <a:ext cx="5149917" cy="3283795"/>
          </a:xfrm>
          <a:prstGeom prst="rect">
            <a:avLst/>
          </a:prstGeom>
        </p:spPr>
      </p:pic>
      <p:sp>
        <p:nvSpPr>
          <p:cNvPr id="10" name="Rectangle 9">
            <a:extLst>
              <a:ext uri="{FF2B5EF4-FFF2-40B4-BE49-F238E27FC236}">
                <a16:creationId xmlns:a16="http://schemas.microsoft.com/office/drawing/2014/main" id="{102EBDE2-658B-45F1-8375-FB540B513E56}"/>
              </a:ext>
            </a:extLst>
          </p:cNvPr>
          <p:cNvSpPr/>
          <p:nvPr/>
        </p:nvSpPr>
        <p:spPr>
          <a:xfrm>
            <a:off x="479168" y="1148192"/>
            <a:ext cx="8114144" cy="523220"/>
          </a:xfrm>
          <a:prstGeom prst="rect">
            <a:avLst/>
          </a:prstGeom>
        </p:spPr>
        <p:txBody>
          <a:bodyPr wrap="square">
            <a:spAutoFit/>
          </a:bodyPr>
          <a:lstStyle/>
          <a:p>
            <a:r>
              <a:rPr lang="en-GB" sz="1400" dirty="0">
                <a:latin typeface="+mj-lt"/>
                <a:cs typeface="Times New Roman" panose="02020603050405020304" pitchFamily="18" charset="0"/>
              </a:rPr>
              <a:t>Different acceptance rates of life cycle according to GTR No. 13 test procedure 11000 life cycles requirement. </a:t>
            </a:r>
          </a:p>
        </p:txBody>
      </p:sp>
    </p:spTree>
    <p:extLst>
      <p:ext uri="{BB962C8B-B14F-4D97-AF65-F5344CB8AC3E}">
        <p14:creationId xmlns:p14="http://schemas.microsoft.com/office/powerpoint/2010/main" val="2363397744"/>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Randomness of MCS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18</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graphicFrame>
        <p:nvGraphicFramePr>
          <p:cNvPr id="11" name="Table 10">
            <a:extLst>
              <a:ext uri="{FF2B5EF4-FFF2-40B4-BE49-F238E27FC236}">
                <a16:creationId xmlns:a16="http://schemas.microsoft.com/office/drawing/2014/main" id="{7B68195B-767E-45A2-9DB3-9E74B5A6AD38}"/>
              </a:ext>
            </a:extLst>
          </p:cNvPr>
          <p:cNvGraphicFramePr>
            <a:graphicFrameLocks noGrp="1"/>
          </p:cNvGraphicFramePr>
          <p:nvPr>
            <p:extLst>
              <p:ext uri="{D42A27DB-BD31-4B8C-83A1-F6EECF244321}">
                <p14:modId xmlns:p14="http://schemas.microsoft.com/office/powerpoint/2010/main" val="1815405879"/>
              </p:ext>
            </p:extLst>
          </p:nvPr>
        </p:nvGraphicFramePr>
        <p:xfrm>
          <a:off x="1710375" y="2142662"/>
          <a:ext cx="5723249" cy="2098710"/>
        </p:xfrm>
        <a:graphic>
          <a:graphicData uri="http://schemas.openxmlformats.org/drawingml/2006/table">
            <a:tbl>
              <a:tblPr>
                <a:tableStyleId>{5C22544A-7EE6-4342-B048-85BDC9FD1C3A}</a:tableStyleId>
              </a:tblPr>
              <a:tblGrid>
                <a:gridCol w="1608510">
                  <a:extLst>
                    <a:ext uri="{9D8B030D-6E8A-4147-A177-3AD203B41FA5}">
                      <a16:colId xmlns:a16="http://schemas.microsoft.com/office/drawing/2014/main" val="2837967604"/>
                    </a:ext>
                  </a:extLst>
                </a:gridCol>
                <a:gridCol w="2483240">
                  <a:extLst>
                    <a:ext uri="{9D8B030D-6E8A-4147-A177-3AD203B41FA5}">
                      <a16:colId xmlns:a16="http://schemas.microsoft.com/office/drawing/2014/main" val="2871909212"/>
                    </a:ext>
                  </a:extLst>
                </a:gridCol>
                <a:gridCol w="1631499">
                  <a:extLst>
                    <a:ext uri="{9D8B030D-6E8A-4147-A177-3AD203B41FA5}">
                      <a16:colId xmlns:a16="http://schemas.microsoft.com/office/drawing/2014/main" val="332268049"/>
                    </a:ext>
                  </a:extLst>
                </a:gridCol>
              </a:tblGrid>
              <a:tr h="394736">
                <a:tc rowSpan="2">
                  <a:txBody>
                    <a:bodyPr/>
                    <a:lstStyle/>
                    <a:p>
                      <a:pPr marL="36195" marR="36195" hangingPunct="0">
                        <a:spcAft>
                          <a:spcPts val="0"/>
                        </a:spcAft>
                      </a:pPr>
                      <a:r>
                        <a:rPr lang="en-GB" sz="1400" dirty="0">
                          <a:effectLst/>
                        </a:rPr>
                        <a:t>Number of data</a:t>
                      </a:r>
                      <a:endParaRPr lang="en-GB" sz="1400" dirty="0">
                        <a:effectLst/>
                        <a:latin typeface="Times New Roman" panose="02020603050405020304" pitchFamily="18" charset="0"/>
                        <a:ea typeface="Times New Roman" panose="02020603050405020304" pitchFamily="18" charset="0"/>
                      </a:endParaRPr>
                    </a:p>
                  </a:txBody>
                  <a:tcPr marL="65405" marR="68580" marT="0" marB="0"/>
                </a:tc>
                <a:tc gridSpan="2">
                  <a:txBody>
                    <a:bodyPr/>
                    <a:lstStyle/>
                    <a:p>
                      <a:pPr marL="36195" marR="36195" hangingPunct="0">
                        <a:spcAft>
                          <a:spcPts val="0"/>
                        </a:spcAft>
                      </a:pPr>
                      <a:r>
                        <a:rPr lang="en-GB" sz="1400" dirty="0">
                          <a:effectLst/>
                        </a:rPr>
                        <a:t>Weighted Least Square (Harz’s ranking)</a:t>
                      </a:r>
                      <a:endParaRPr lang="en-GB" sz="1400" dirty="0">
                        <a:effectLst/>
                        <a:latin typeface="Times New Roman" panose="02020603050405020304" pitchFamily="18" charset="0"/>
                        <a:ea typeface="Times New Roman" panose="02020603050405020304" pitchFamily="18" charset="0"/>
                      </a:endParaRPr>
                    </a:p>
                  </a:txBody>
                  <a:tcPr marL="65405" marR="68580" marT="0" marB="0"/>
                </a:tc>
                <a:tc hMerge="1">
                  <a:txBody>
                    <a:bodyPr/>
                    <a:lstStyle/>
                    <a:p>
                      <a:endParaRPr lang="en-GB"/>
                    </a:p>
                  </a:txBody>
                  <a:tcPr/>
                </a:tc>
                <a:extLst>
                  <a:ext uri="{0D108BD9-81ED-4DB2-BD59-A6C34878D82A}">
                    <a16:rowId xmlns:a16="http://schemas.microsoft.com/office/drawing/2014/main" val="1919601868"/>
                  </a:ext>
                </a:extLst>
              </a:tr>
              <a:tr h="394736">
                <a:tc vMerge="1">
                  <a:txBody>
                    <a:bodyPr/>
                    <a:lstStyle/>
                    <a:p>
                      <a:endParaRPr lang="en-GB"/>
                    </a:p>
                  </a:txBody>
                  <a:tcPr/>
                </a:tc>
                <a:tc>
                  <a:txBody>
                    <a:bodyPr/>
                    <a:lstStyle/>
                    <a:p>
                      <a:pPr marL="36195" marR="36195" hangingPunct="0">
                        <a:spcAft>
                          <a:spcPts val="0"/>
                        </a:spcAft>
                      </a:pPr>
                      <a:r>
                        <a:rPr lang="en-GB" sz="1400" dirty="0">
                          <a:effectLst/>
                        </a:rPr>
                        <a:t>Scale factor T</a:t>
                      </a:r>
                      <a:endParaRPr lang="en-GB" sz="1400" dirty="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hangingPunct="0">
                        <a:spcAft>
                          <a:spcPts val="0"/>
                        </a:spcAft>
                      </a:pPr>
                      <a:r>
                        <a:rPr lang="en-GB" sz="1400" dirty="0">
                          <a:effectLst/>
                        </a:rPr>
                        <a:t>Shape factor b</a:t>
                      </a:r>
                      <a:endParaRPr lang="en-GB" sz="1400" dirty="0">
                        <a:effectLst/>
                        <a:latin typeface="Times New Roman" panose="02020603050405020304" pitchFamily="18" charset="0"/>
                        <a:ea typeface="Times New Roman" panose="02020603050405020304" pitchFamily="18" charset="0"/>
                      </a:endParaRPr>
                    </a:p>
                  </a:txBody>
                  <a:tcPr marL="65405" marR="68580" marT="0" marB="0"/>
                </a:tc>
                <a:extLst>
                  <a:ext uri="{0D108BD9-81ED-4DB2-BD59-A6C34878D82A}">
                    <a16:rowId xmlns:a16="http://schemas.microsoft.com/office/drawing/2014/main" val="3339103058"/>
                  </a:ext>
                </a:extLst>
              </a:tr>
              <a:tr h="197368">
                <a:tc>
                  <a:txBody>
                    <a:bodyPr/>
                    <a:lstStyle/>
                    <a:p>
                      <a:pPr marL="36195" marR="36195" algn="ctr" hangingPunct="0">
                        <a:spcAft>
                          <a:spcPts val="0"/>
                        </a:spcAft>
                      </a:pPr>
                      <a:r>
                        <a:rPr lang="en-GB" sz="1400">
                          <a:effectLst/>
                        </a:rPr>
                        <a:t>n10</a:t>
                      </a:r>
                      <a:endParaRPr lang="en-GB" sz="140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algn="ctr" hangingPunct="0">
                        <a:spcAft>
                          <a:spcPts val="0"/>
                        </a:spcAft>
                      </a:pPr>
                      <a:r>
                        <a:rPr lang="en-GB" sz="1400" dirty="0">
                          <a:effectLst/>
                        </a:rPr>
                        <a:t>50095</a:t>
                      </a:r>
                      <a:endParaRPr lang="en-GB" sz="1400" dirty="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algn="ctr" hangingPunct="0">
                        <a:spcAft>
                          <a:spcPts val="0"/>
                        </a:spcAft>
                      </a:pPr>
                      <a:r>
                        <a:rPr lang="en-GB" sz="1400" dirty="0">
                          <a:effectLst/>
                        </a:rPr>
                        <a:t>4.029</a:t>
                      </a:r>
                      <a:endParaRPr lang="en-GB" sz="1400" dirty="0">
                        <a:effectLst/>
                        <a:latin typeface="Times New Roman" panose="02020603050405020304" pitchFamily="18" charset="0"/>
                        <a:ea typeface="Times New Roman" panose="02020603050405020304" pitchFamily="18" charset="0"/>
                      </a:endParaRPr>
                    </a:p>
                  </a:txBody>
                  <a:tcPr marL="65405" marR="68580" marT="0" marB="0"/>
                </a:tc>
                <a:extLst>
                  <a:ext uri="{0D108BD9-81ED-4DB2-BD59-A6C34878D82A}">
                    <a16:rowId xmlns:a16="http://schemas.microsoft.com/office/drawing/2014/main" val="1262317326"/>
                  </a:ext>
                </a:extLst>
              </a:tr>
              <a:tr h="197368">
                <a:tc>
                  <a:txBody>
                    <a:bodyPr/>
                    <a:lstStyle/>
                    <a:p>
                      <a:pPr marL="36195" marR="36195" algn="ctr" hangingPunct="0">
                        <a:spcAft>
                          <a:spcPts val="0"/>
                        </a:spcAft>
                      </a:pPr>
                      <a:r>
                        <a:rPr lang="en-GB" sz="1400">
                          <a:effectLst/>
                        </a:rPr>
                        <a:t>n20</a:t>
                      </a:r>
                      <a:endParaRPr lang="en-GB" sz="140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algn="ctr" hangingPunct="0">
                        <a:spcAft>
                          <a:spcPts val="0"/>
                        </a:spcAft>
                      </a:pPr>
                      <a:r>
                        <a:rPr lang="en-GB" sz="1400">
                          <a:effectLst/>
                        </a:rPr>
                        <a:t>46967</a:t>
                      </a:r>
                      <a:endParaRPr lang="en-GB" sz="140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algn="ctr" hangingPunct="0">
                        <a:spcAft>
                          <a:spcPts val="0"/>
                        </a:spcAft>
                      </a:pPr>
                      <a:r>
                        <a:rPr lang="en-GB" sz="1400" dirty="0">
                          <a:effectLst/>
                        </a:rPr>
                        <a:t>4.682</a:t>
                      </a:r>
                      <a:endParaRPr lang="en-GB" sz="1400" dirty="0">
                        <a:effectLst/>
                        <a:latin typeface="Times New Roman" panose="02020603050405020304" pitchFamily="18" charset="0"/>
                        <a:ea typeface="Times New Roman" panose="02020603050405020304" pitchFamily="18" charset="0"/>
                      </a:endParaRPr>
                    </a:p>
                  </a:txBody>
                  <a:tcPr marL="65405" marR="68580" marT="0" marB="0"/>
                </a:tc>
                <a:extLst>
                  <a:ext uri="{0D108BD9-81ED-4DB2-BD59-A6C34878D82A}">
                    <a16:rowId xmlns:a16="http://schemas.microsoft.com/office/drawing/2014/main" val="2464175321"/>
                  </a:ext>
                </a:extLst>
              </a:tr>
              <a:tr h="197368">
                <a:tc>
                  <a:txBody>
                    <a:bodyPr/>
                    <a:lstStyle/>
                    <a:p>
                      <a:pPr marL="36195" marR="36195" algn="ctr" hangingPunct="0">
                        <a:spcAft>
                          <a:spcPts val="0"/>
                        </a:spcAft>
                      </a:pPr>
                      <a:r>
                        <a:rPr lang="en-GB" sz="1400">
                          <a:effectLst/>
                        </a:rPr>
                        <a:t>n30</a:t>
                      </a:r>
                      <a:endParaRPr lang="en-GB" sz="140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algn="ctr" hangingPunct="0">
                        <a:spcAft>
                          <a:spcPts val="0"/>
                        </a:spcAft>
                      </a:pPr>
                      <a:r>
                        <a:rPr lang="en-GB" sz="1400">
                          <a:effectLst/>
                        </a:rPr>
                        <a:t>49170</a:t>
                      </a:r>
                      <a:endParaRPr lang="en-GB" sz="140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algn="ctr" hangingPunct="0">
                        <a:spcAft>
                          <a:spcPts val="0"/>
                        </a:spcAft>
                      </a:pPr>
                      <a:r>
                        <a:rPr lang="en-GB" sz="1400" dirty="0">
                          <a:effectLst/>
                        </a:rPr>
                        <a:t>4.501</a:t>
                      </a:r>
                      <a:endParaRPr lang="en-GB" sz="1400" dirty="0">
                        <a:effectLst/>
                        <a:latin typeface="Times New Roman" panose="02020603050405020304" pitchFamily="18" charset="0"/>
                        <a:ea typeface="Times New Roman" panose="02020603050405020304" pitchFamily="18" charset="0"/>
                      </a:endParaRPr>
                    </a:p>
                  </a:txBody>
                  <a:tcPr marL="65405" marR="68580" marT="0" marB="0"/>
                </a:tc>
                <a:extLst>
                  <a:ext uri="{0D108BD9-81ED-4DB2-BD59-A6C34878D82A}">
                    <a16:rowId xmlns:a16="http://schemas.microsoft.com/office/drawing/2014/main" val="3186480955"/>
                  </a:ext>
                </a:extLst>
              </a:tr>
              <a:tr h="197368">
                <a:tc>
                  <a:txBody>
                    <a:bodyPr/>
                    <a:lstStyle/>
                    <a:p>
                      <a:pPr marL="36195" marR="36195" algn="ctr" hangingPunct="0">
                        <a:spcAft>
                          <a:spcPts val="0"/>
                        </a:spcAft>
                      </a:pPr>
                      <a:r>
                        <a:rPr lang="en-GB" sz="1400">
                          <a:effectLst/>
                        </a:rPr>
                        <a:t>n40</a:t>
                      </a:r>
                      <a:endParaRPr lang="en-GB" sz="140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algn="ctr" hangingPunct="0">
                        <a:spcAft>
                          <a:spcPts val="0"/>
                        </a:spcAft>
                      </a:pPr>
                      <a:r>
                        <a:rPr lang="en-GB" sz="1400">
                          <a:effectLst/>
                        </a:rPr>
                        <a:t>46753</a:t>
                      </a:r>
                      <a:endParaRPr lang="en-GB" sz="140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algn="ctr" hangingPunct="0">
                        <a:spcAft>
                          <a:spcPts val="0"/>
                        </a:spcAft>
                      </a:pPr>
                      <a:r>
                        <a:rPr lang="en-GB" sz="1400" dirty="0">
                          <a:effectLst/>
                        </a:rPr>
                        <a:t>4.317</a:t>
                      </a:r>
                      <a:endParaRPr lang="en-GB" sz="1400" dirty="0">
                        <a:effectLst/>
                        <a:latin typeface="Times New Roman" panose="02020603050405020304" pitchFamily="18" charset="0"/>
                        <a:ea typeface="Times New Roman" panose="02020603050405020304" pitchFamily="18" charset="0"/>
                      </a:endParaRPr>
                    </a:p>
                  </a:txBody>
                  <a:tcPr marL="65405" marR="68580" marT="0" marB="0"/>
                </a:tc>
                <a:extLst>
                  <a:ext uri="{0D108BD9-81ED-4DB2-BD59-A6C34878D82A}">
                    <a16:rowId xmlns:a16="http://schemas.microsoft.com/office/drawing/2014/main" val="651562756"/>
                  </a:ext>
                </a:extLst>
              </a:tr>
              <a:tr h="242438">
                <a:tc>
                  <a:txBody>
                    <a:bodyPr/>
                    <a:lstStyle/>
                    <a:p>
                      <a:pPr marL="36195" marR="36195" algn="ctr" hangingPunct="0">
                        <a:spcAft>
                          <a:spcPts val="0"/>
                        </a:spcAft>
                      </a:pPr>
                      <a:r>
                        <a:rPr lang="en-GB" sz="1400">
                          <a:effectLst/>
                        </a:rPr>
                        <a:t>n50</a:t>
                      </a:r>
                      <a:endParaRPr lang="en-GB" sz="140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algn="ctr" hangingPunct="0">
                        <a:spcAft>
                          <a:spcPts val="0"/>
                        </a:spcAft>
                      </a:pPr>
                      <a:r>
                        <a:rPr lang="en-GB" sz="1400">
                          <a:effectLst/>
                        </a:rPr>
                        <a:t>48821</a:t>
                      </a:r>
                      <a:endParaRPr lang="en-GB" sz="140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algn="ctr" hangingPunct="0">
                        <a:spcAft>
                          <a:spcPts val="0"/>
                        </a:spcAft>
                      </a:pPr>
                      <a:r>
                        <a:rPr lang="en-GB" sz="1400" dirty="0">
                          <a:effectLst/>
                        </a:rPr>
                        <a:t>3.592</a:t>
                      </a:r>
                      <a:endParaRPr lang="en-GB" sz="1400" dirty="0">
                        <a:effectLst/>
                        <a:latin typeface="Times New Roman" panose="02020603050405020304" pitchFamily="18" charset="0"/>
                        <a:ea typeface="Times New Roman" panose="02020603050405020304" pitchFamily="18" charset="0"/>
                      </a:endParaRPr>
                    </a:p>
                  </a:txBody>
                  <a:tcPr marL="65405" marR="68580" marT="0" marB="0"/>
                </a:tc>
                <a:extLst>
                  <a:ext uri="{0D108BD9-81ED-4DB2-BD59-A6C34878D82A}">
                    <a16:rowId xmlns:a16="http://schemas.microsoft.com/office/drawing/2014/main" val="3366994655"/>
                  </a:ext>
                </a:extLst>
              </a:tr>
              <a:tr h="197368">
                <a:tc>
                  <a:txBody>
                    <a:bodyPr/>
                    <a:lstStyle/>
                    <a:p>
                      <a:pPr marL="36195" marR="36195" algn="ctr" hangingPunct="0">
                        <a:spcAft>
                          <a:spcPts val="0"/>
                        </a:spcAft>
                      </a:pPr>
                      <a:r>
                        <a:rPr lang="en-GB" sz="1400">
                          <a:effectLst/>
                        </a:rPr>
                        <a:t>n60</a:t>
                      </a:r>
                      <a:endParaRPr lang="en-GB" sz="140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algn="ctr" hangingPunct="0">
                        <a:spcAft>
                          <a:spcPts val="0"/>
                        </a:spcAft>
                      </a:pPr>
                      <a:r>
                        <a:rPr lang="en-GB" sz="1400">
                          <a:effectLst/>
                        </a:rPr>
                        <a:t>50474</a:t>
                      </a:r>
                      <a:endParaRPr lang="en-GB" sz="1400">
                        <a:effectLst/>
                        <a:latin typeface="Times New Roman" panose="02020603050405020304" pitchFamily="18" charset="0"/>
                        <a:ea typeface="Times New Roman" panose="02020603050405020304" pitchFamily="18" charset="0"/>
                      </a:endParaRPr>
                    </a:p>
                  </a:txBody>
                  <a:tcPr marL="65405" marR="68580" marT="0" marB="0"/>
                </a:tc>
                <a:tc>
                  <a:txBody>
                    <a:bodyPr/>
                    <a:lstStyle/>
                    <a:p>
                      <a:pPr marL="36195" marR="36195" algn="ctr" hangingPunct="0">
                        <a:spcAft>
                          <a:spcPts val="0"/>
                        </a:spcAft>
                      </a:pPr>
                      <a:r>
                        <a:rPr lang="en-GB" sz="1400" dirty="0">
                          <a:effectLst/>
                        </a:rPr>
                        <a:t>4.618</a:t>
                      </a:r>
                      <a:endParaRPr lang="en-GB" sz="1400" dirty="0">
                        <a:effectLst/>
                        <a:latin typeface="Times New Roman" panose="02020603050405020304" pitchFamily="18" charset="0"/>
                        <a:ea typeface="Times New Roman" panose="02020603050405020304" pitchFamily="18" charset="0"/>
                      </a:endParaRPr>
                    </a:p>
                  </a:txBody>
                  <a:tcPr marL="65405" marR="68580" marT="0" marB="0"/>
                </a:tc>
                <a:extLst>
                  <a:ext uri="{0D108BD9-81ED-4DB2-BD59-A6C34878D82A}">
                    <a16:rowId xmlns:a16="http://schemas.microsoft.com/office/drawing/2014/main" val="2019781830"/>
                  </a:ext>
                </a:extLst>
              </a:tr>
            </a:tbl>
          </a:graphicData>
        </a:graphic>
      </p:graphicFrame>
      <p:sp>
        <p:nvSpPr>
          <p:cNvPr id="12" name="Rectangle 11">
            <a:extLst>
              <a:ext uri="{FF2B5EF4-FFF2-40B4-BE49-F238E27FC236}">
                <a16:creationId xmlns:a16="http://schemas.microsoft.com/office/drawing/2014/main" id="{ECB8C610-ED0D-43B5-937C-DD8EB247969C}"/>
              </a:ext>
            </a:extLst>
          </p:cNvPr>
          <p:cNvSpPr/>
          <p:nvPr/>
        </p:nvSpPr>
        <p:spPr>
          <a:xfrm>
            <a:off x="805303" y="4405797"/>
            <a:ext cx="8085871" cy="307777"/>
          </a:xfrm>
          <a:prstGeom prst="rect">
            <a:avLst/>
          </a:prstGeom>
        </p:spPr>
        <p:txBody>
          <a:bodyPr wrap="square">
            <a:spAutoFit/>
          </a:bodyPr>
          <a:lstStyle/>
          <a:p>
            <a:r>
              <a:rPr lang="en-GB" sz="1400" dirty="0">
                <a:latin typeface="+mj-lt"/>
                <a:cs typeface="Times New Roman" panose="02020603050405020304" pitchFamily="18" charset="0"/>
              </a:rPr>
              <a:t>Weibull parameters determined from WLR (Harz's ranking) for different sample size.</a:t>
            </a:r>
          </a:p>
        </p:txBody>
      </p:sp>
      <p:sp>
        <p:nvSpPr>
          <p:cNvPr id="13" name="Rectangle 12">
            <a:extLst>
              <a:ext uri="{FF2B5EF4-FFF2-40B4-BE49-F238E27FC236}">
                <a16:creationId xmlns:a16="http://schemas.microsoft.com/office/drawing/2014/main" id="{0B30E53F-20BB-4FB8-9F35-BBCA8BCE41FC}"/>
              </a:ext>
            </a:extLst>
          </p:cNvPr>
          <p:cNvSpPr/>
          <p:nvPr/>
        </p:nvSpPr>
        <p:spPr>
          <a:xfrm>
            <a:off x="569775" y="1188555"/>
            <a:ext cx="8228443" cy="954107"/>
          </a:xfrm>
          <a:prstGeom prst="rect">
            <a:avLst/>
          </a:prstGeom>
        </p:spPr>
        <p:txBody>
          <a:bodyPr wrap="square">
            <a:spAutoFit/>
          </a:bodyPr>
          <a:lstStyle/>
          <a:p>
            <a:r>
              <a:rPr lang="en-US" sz="1400" dirty="0">
                <a:latin typeface="+mj-lt"/>
                <a:ea typeface="Times New Roman" panose="02020603050405020304" pitchFamily="18" charset="0"/>
              </a:rPr>
              <a:t>Different Weibull distribution parameters are obtained from varied sample size, even the identical scale factor and shape factor are applied to MCS. Either large numbers of sample size or high numbers of repeated small sample size are needed to obtain similar distribution function of the data. </a:t>
            </a:r>
            <a:endParaRPr lang="en-GB" sz="1400" dirty="0">
              <a:latin typeface="+mj-lt"/>
            </a:endParaRPr>
          </a:p>
        </p:txBody>
      </p:sp>
    </p:spTree>
    <p:extLst>
      <p:ext uri="{BB962C8B-B14F-4D97-AF65-F5344CB8AC3E}">
        <p14:creationId xmlns:p14="http://schemas.microsoft.com/office/powerpoint/2010/main" val="489201678"/>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Randomness of MCS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19</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10" name="Rectangle 9">
            <a:extLst>
              <a:ext uri="{FF2B5EF4-FFF2-40B4-BE49-F238E27FC236}">
                <a16:creationId xmlns:a16="http://schemas.microsoft.com/office/drawing/2014/main" id="{3DF8FAF0-82C2-4E2F-BC3E-43851217934C}"/>
              </a:ext>
            </a:extLst>
          </p:cNvPr>
          <p:cNvSpPr/>
          <p:nvPr/>
        </p:nvSpPr>
        <p:spPr>
          <a:xfrm>
            <a:off x="539999" y="1148192"/>
            <a:ext cx="8381163" cy="523220"/>
          </a:xfrm>
          <a:prstGeom prst="rect">
            <a:avLst/>
          </a:prstGeom>
        </p:spPr>
        <p:txBody>
          <a:bodyPr wrap="square">
            <a:spAutoFit/>
          </a:bodyPr>
          <a:lstStyle/>
          <a:p>
            <a:r>
              <a:rPr lang="en-GB" sz="1400" dirty="0">
                <a:latin typeface="+mj-lt"/>
                <a:cs typeface="Times New Roman" panose="02020603050405020304" pitchFamily="18" charset="0"/>
              </a:rPr>
              <a:t>Simulated Weibull distributions (based on sample size) together with experimental results, (</a:t>
            </a:r>
            <a:r>
              <a:rPr lang="en-GB" sz="1400" dirty="0" err="1">
                <a:latin typeface="+mj-lt"/>
                <a:cs typeface="Times New Roman" panose="02020603050405020304" pitchFamily="18" charset="0"/>
              </a:rPr>
              <a:t>FibreMod</a:t>
            </a:r>
            <a:r>
              <a:rPr lang="en-GB" sz="1400" dirty="0">
                <a:latin typeface="+mj-lt"/>
                <a:cs typeface="Times New Roman" panose="02020603050405020304" pitchFamily="18" charset="0"/>
              </a:rPr>
              <a:t> Project). </a:t>
            </a:r>
          </a:p>
        </p:txBody>
      </p:sp>
      <p:pic>
        <p:nvPicPr>
          <p:cNvPr id="14" name="Picture 13">
            <a:extLst>
              <a:ext uri="{FF2B5EF4-FFF2-40B4-BE49-F238E27FC236}">
                <a16:creationId xmlns:a16="http://schemas.microsoft.com/office/drawing/2014/main" id="{F6875919-3730-4F1D-BCA3-B122E2AB735D}"/>
              </a:ext>
            </a:extLst>
          </p:cNvPr>
          <p:cNvPicPr>
            <a:picLocks noChangeAspect="1"/>
          </p:cNvPicPr>
          <p:nvPr/>
        </p:nvPicPr>
        <p:blipFill>
          <a:blip r:embed="rId4"/>
          <a:stretch>
            <a:fillRect/>
          </a:stretch>
        </p:blipFill>
        <p:spPr>
          <a:xfrm>
            <a:off x="2851960" y="1439218"/>
            <a:ext cx="3925358" cy="3510840"/>
          </a:xfrm>
          <a:prstGeom prst="rect">
            <a:avLst/>
          </a:prstGeom>
        </p:spPr>
      </p:pic>
    </p:spTree>
    <p:extLst>
      <p:ext uri="{BB962C8B-B14F-4D97-AF65-F5344CB8AC3E}">
        <p14:creationId xmlns:p14="http://schemas.microsoft.com/office/powerpoint/2010/main" val="1383399054"/>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Sample Test and population properties</a:t>
            </a:r>
            <a:endParaRPr lang="en-GB" dirty="0"/>
          </a:p>
        </p:txBody>
      </p:sp>
      <p:sp>
        <p:nvSpPr>
          <p:cNvPr id="7" name="Datumsplatzhalter 6"/>
          <p:cNvSpPr>
            <a:spLocks noGrp="1"/>
          </p:cNvSpPr>
          <p:nvPr>
            <p:ph type="dt" sz="half" idx="10"/>
          </p:nvPr>
        </p:nvSpPr>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2</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pic>
        <p:nvPicPr>
          <p:cNvPr id="13" name="Grafik 9">
            <a:extLst>
              <a:ext uri="{FF2B5EF4-FFF2-40B4-BE49-F238E27FC236}">
                <a16:creationId xmlns:a16="http://schemas.microsoft.com/office/drawing/2014/main" id="{DB03ADAE-B9D6-40D4-88E4-DA68BFCDA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40" y="1187498"/>
            <a:ext cx="2214920" cy="1809843"/>
          </a:xfrm>
          <a:prstGeom prst="rect">
            <a:avLst/>
          </a:prstGeom>
          <a:effectLst>
            <a:softEdge rad="114300"/>
          </a:effectLst>
        </p:spPr>
      </p:pic>
      <p:pic>
        <p:nvPicPr>
          <p:cNvPr id="14" name="Grafik 11">
            <a:extLst>
              <a:ext uri="{FF2B5EF4-FFF2-40B4-BE49-F238E27FC236}">
                <a16:creationId xmlns:a16="http://schemas.microsoft.com/office/drawing/2014/main" id="{FFFB735B-4BF1-47A3-925C-4F35911819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73" t="3210" r="4847" b="4181"/>
          <a:stretch/>
        </p:blipFill>
        <p:spPr>
          <a:xfrm>
            <a:off x="479168" y="2997342"/>
            <a:ext cx="2389431" cy="1584296"/>
          </a:xfrm>
          <a:prstGeom prst="rect">
            <a:avLst/>
          </a:prstGeom>
        </p:spPr>
      </p:pic>
      <p:sp>
        <p:nvSpPr>
          <p:cNvPr id="23" name="Rectangle 22">
            <a:extLst>
              <a:ext uri="{FF2B5EF4-FFF2-40B4-BE49-F238E27FC236}">
                <a16:creationId xmlns:a16="http://schemas.microsoft.com/office/drawing/2014/main" id="{F9B45627-B3AD-438A-A1AA-D3612FD906C3}"/>
              </a:ext>
            </a:extLst>
          </p:cNvPr>
          <p:cNvSpPr/>
          <p:nvPr/>
        </p:nvSpPr>
        <p:spPr>
          <a:xfrm>
            <a:off x="2916224" y="1235313"/>
            <a:ext cx="6227776" cy="3139321"/>
          </a:xfrm>
          <a:prstGeom prst="rect">
            <a:avLst/>
          </a:prstGeom>
        </p:spPr>
        <p:txBody>
          <a:bodyPr wrap="square">
            <a:spAutoFit/>
          </a:bodyPr>
          <a:lstStyle/>
          <a:p>
            <a:pPr marL="285750" indent="-285750">
              <a:buFont typeface="Arial" panose="020B0604020202020204" pitchFamily="34" charset="0"/>
              <a:buChar char="•"/>
            </a:pPr>
            <a:r>
              <a:rPr lang="en-GB" dirty="0">
                <a:solidFill>
                  <a:schemeClr val="tx2"/>
                </a:solidFill>
                <a:latin typeface="Verdana" panose="020B0604030504040204" pitchFamily="34" charset="0"/>
                <a:ea typeface="Verdana" panose="020B0604030504040204" pitchFamily="34" charset="0"/>
                <a:cs typeface="Verdana" panose="020B0604030504040204" pitchFamily="34" charset="0"/>
              </a:rPr>
              <a:t>The development of fuel cell car strongly relies  on the demonstration of safety of composite pressure vessels (CPV).</a:t>
            </a:r>
          </a:p>
          <a:p>
            <a:pPr marL="285750" indent="-285750">
              <a:buFont typeface="Arial" panose="020B0604020202020204" pitchFamily="34" charset="0"/>
              <a:buChar char="•"/>
            </a:pPr>
            <a:r>
              <a:rPr lang="en-GB" dirty="0">
                <a:solidFill>
                  <a:schemeClr val="tx2"/>
                </a:solidFill>
                <a:latin typeface="Verdana" panose="020B0604030504040204" pitchFamily="34" charset="0"/>
                <a:ea typeface="Verdana" panose="020B0604030504040204" pitchFamily="34" charset="0"/>
                <a:cs typeface="Verdana" panose="020B0604030504040204" pitchFamily="34" charset="0"/>
              </a:rPr>
              <a:t>The wall thickness of CPVs has to be reduced to save costs without compromise of safety.</a:t>
            </a:r>
          </a:p>
          <a:p>
            <a:pPr marL="285750" indent="-285750">
              <a:buFont typeface="Arial" panose="020B0604020202020204" pitchFamily="34" charset="0"/>
              <a:buChar char="•"/>
            </a:pPr>
            <a:r>
              <a:rPr lang="en-GB" dirty="0">
                <a:solidFill>
                  <a:schemeClr val="tx2"/>
                </a:solidFill>
                <a:latin typeface="Verdana" panose="020B0604030504040204" pitchFamily="34" charset="0"/>
                <a:ea typeface="Verdana" panose="020B0604030504040204" pitchFamily="34" charset="0"/>
                <a:cs typeface="Verdana" panose="020B0604030504040204" pitchFamily="34" charset="0"/>
              </a:rPr>
              <a:t>The safety of entire CPVs is often based on the limited numbers of test results.</a:t>
            </a:r>
          </a:p>
          <a:p>
            <a:pPr marL="285750" indent="-285750">
              <a:buFont typeface="Arial" panose="020B0604020202020204" pitchFamily="34" charset="0"/>
              <a:buChar char="•"/>
            </a:pPr>
            <a:r>
              <a:rPr lang="en-GB" dirty="0">
                <a:solidFill>
                  <a:schemeClr val="tx2"/>
                </a:solidFill>
                <a:latin typeface="Verdana" panose="020B0604030504040204" pitchFamily="34" charset="0"/>
                <a:ea typeface="Verdana" panose="020B0604030504040204" pitchFamily="34" charset="0"/>
                <a:cs typeface="Verdana" panose="020B0604030504040204" pitchFamily="34" charset="0"/>
              </a:rPr>
              <a:t>Statistics are often used to derive the properties of whole CPV populations based on sample results.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092018876"/>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Summary and Conclusions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20</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10" name="Rectangle 9">
            <a:extLst>
              <a:ext uri="{FF2B5EF4-FFF2-40B4-BE49-F238E27FC236}">
                <a16:creationId xmlns:a16="http://schemas.microsoft.com/office/drawing/2014/main" id="{B69177C2-11D0-4EC7-BD5F-F325E5E457D5}"/>
              </a:ext>
            </a:extLst>
          </p:cNvPr>
          <p:cNvSpPr/>
          <p:nvPr/>
        </p:nvSpPr>
        <p:spPr>
          <a:xfrm>
            <a:off x="488016" y="1254760"/>
            <a:ext cx="8064000" cy="3416320"/>
          </a:xfrm>
          <a:prstGeom prst="rect">
            <a:avLst/>
          </a:prstGeom>
        </p:spPr>
        <p:txBody>
          <a:bodyPr wrap="square">
            <a:spAutoFit/>
          </a:bodyPr>
          <a:lstStyle/>
          <a:p>
            <a:pPr marL="285750" indent="-285750">
              <a:buFont typeface="Arial" panose="020B0604020202020204" pitchFamily="34" charset="0"/>
              <a:buChar char="•"/>
            </a:pPr>
            <a:r>
              <a:rPr lang="en-GB" dirty="0">
                <a:latin typeface="+mj-lt"/>
                <a:cs typeface="Times New Roman" panose="02020603050405020304" pitchFamily="18" charset="0"/>
              </a:rPr>
              <a:t>The weighted least square method shows the better goodness of fit except for small sample size 10. </a:t>
            </a:r>
          </a:p>
          <a:p>
            <a:pPr marL="285750" indent="-285750">
              <a:buFont typeface="Arial" panose="020B0604020202020204" pitchFamily="34" charset="0"/>
              <a:buChar char="•"/>
            </a:pPr>
            <a:r>
              <a:rPr lang="en-GB" dirty="0">
                <a:latin typeface="+mj-lt"/>
                <a:cs typeface="Times New Roman" panose="02020603050405020304" pitchFamily="18" charset="0"/>
              </a:rPr>
              <a:t>The ranking function “Harz” shows the best performance combined with WLR method.</a:t>
            </a:r>
          </a:p>
          <a:p>
            <a:pPr marL="285750" indent="-285750">
              <a:buFont typeface="Arial" panose="020B0604020202020204" pitchFamily="34" charset="0"/>
              <a:buChar char="•"/>
            </a:pPr>
            <a:r>
              <a:rPr lang="en-GB" dirty="0">
                <a:latin typeface="+mj-lt"/>
                <a:cs typeface="Times New Roman" panose="02020603050405020304" pitchFamily="18" charset="0"/>
              </a:rPr>
              <a:t>The impacts of using different estimation methods to the survival rate and the acceptance rate of CPVs according to GTR 13 life cycle requirement are insignificant for the data concerned here.</a:t>
            </a:r>
          </a:p>
          <a:p>
            <a:pPr marL="285750" indent="-285750">
              <a:buFont typeface="Arial" panose="020B0604020202020204" pitchFamily="34" charset="0"/>
              <a:buChar char="•"/>
            </a:pPr>
            <a:r>
              <a:rPr lang="en-GB" dirty="0">
                <a:latin typeface="+mj-lt"/>
                <a:cs typeface="Times New Roman" panose="02020603050405020304" pitchFamily="18" charset="0"/>
              </a:rPr>
              <a:t>The result of MCS has randomness, care should be taken if the conclusion is drawn from single simulation. The </a:t>
            </a:r>
            <a:r>
              <a:rPr lang="en-GB" b="1" dirty="0">
                <a:latin typeface="+mj-lt"/>
                <a:cs typeface="Times New Roman" panose="02020603050405020304" pitchFamily="18" charset="0"/>
              </a:rPr>
              <a:t>mean</a:t>
            </a:r>
            <a:r>
              <a:rPr lang="en-GB" dirty="0">
                <a:latin typeface="+mj-lt"/>
                <a:cs typeface="Times New Roman" panose="02020603050405020304" pitchFamily="18" charset="0"/>
              </a:rPr>
              <a:t>, </a:t>
            </a:r>
            <a:r>
              <a:rPr lang="en-GB" b="1" dirty="0">
                <a:latin typeface="+mj-lt"/>
                <a:cs typeface="Times New Roman" panose="02020603050405020304" pitchFamily="18" charset="0"/>
              </a:rPr>
              <a:t>standard deviation </a:t>
            </a:r>
            <a:r>
              <a:rPr lang="en-GB" dirty="0">
                <a:latin typeface="+mj-lt"/>
                <a:cs typeface="Times New Roman" panose="02020603050405020304" pitchFamily="18" charset="0"/>
              </a:rPr>
              <a:t>and </a:t>
            </a:r>
            <a:r>
              <a:rPr lang="en-GB" b="1" dirty="0">
                <a:latin typeface="+mj-lt"/>
                <a:cs typeface="Times New Roman" panose="02020603050405020304" pitchFamily="18" charset="0"/>
              </a:rPr>
              <a:t>confidence bound </a:t>
            </a:r>
            <a:r>
              <a:rPr lang="en-GB" dirty="0">
                <a:latin typeface="+mj-lt"/>
                <a:cs typeface="Times New Roman" panose="02020603050405020304" pitchFamily="18" charset="0"/>
              </a:rPr>
              <a:t>should be taken into account for using MCS results.    </a:t>
            </a:r>
          </a:p>
          <a:p>
            <a:endParaRPr lang="en-GB" dirty="0">
              <a:latin typeface="+mj-lt"/>
              <a:cs typeface="Times New Roman" panose="02020603050405020304" pitchFamily="18" charset="0"/>
            </a:endParaRPr>
          </a:p>
        </p:txBody>
      </p:sp>
    </p:spTree>
    <p:extLst>
      <p:ext uri="{BB962C8B-B14F-4D97-AF65-F5344CB8AC3E}">
        <p14:creationId xmlns:p14="http://schemas.microsoft.com/office/powerpoint/2010/main" val="3260179928"/>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Future Works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21</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9" name="Rectangle 8">
            <a:extLst>
              <a:ext uri="{FF2B5EF4-FFF2-40B4-BE49-F238E27FC236}">
                <a16:creationId xmlns:a16="http://schemas.microsoft.com/office/drawing/2014/main" id="{79497684-AF6F-43E6-BB0C-BCC6BC13C3C1}"/>
              </a:ext>
            </a:extLst>
          </p:cNvPr>
          <p:cNvSpPr/>
          <p:nvPr/>
        </p:nvSpPr>
        <p:spPr>
          <a:xfrm>
            <a:off x="253130" y="1120515"/>
            <a:ext cx="6604347" cy="3416320"/>
          </a:xfrm>
          <a:prstGeom prst="rect">
            <a:avLst/>
          </a:prstGeom>
        </p:spPr>
        <p:txBody>
          <a:bodyPr wrap="square">
            <a:spAutoFit/>
          </a:bodyPr>
          <a:lstStyle/>
          <a:p>
            <a:pPr marL="285750" indent="-285750">
              <a:buFont typeface="Arial" panose="020B0604020202020204" pitchFamily="34" charset="0"/>
              <a:buChar char="•"/>
            </a:pPr>
            <a:endParaRPr lang="en-GB" dirty="0">
              <a:latin typeface="+mj-lt"/>
              <a:cs typeface="Times New Roman" panose="02020603050405020304" pitchFamily="18" charset="0"/>
            </a:endParaRPr>
          </a:p>
          <a:p>
            <a:pPr marL="285750" indent="-285750">
              <a:buFont typeface="Arial" panose="020B0604020202020204" pitchFamily="34" charset="0"/>
              <a:buChar char="•"/>
            </a:pPr>
            <a:r>
              <a:rPr lang="en-GB" dirty="0">
                <a:latin typeface="+mj-lt"/>
                <a:cs typeface="Times New Roman" panose="02020603050405020304" pitchFamily="18" charset="0"/>
              </a:rPr>
              <a:t>Develop a tool to find out </a:t>
            </a:r>
          </a:p>
          <a:p>
            <a:r>
              <a:rPr lang="en-GB" dirty="0">
                <a:latin typeface="+mj-lt"/>
                <a:cs typeface="Times New Roman" panose="02020603050405020304" pitchFamily="18" charset="0"/>
              </a:rPr>
              <a:t>    the best Weibull </a:t>
            </a:r>
          </a:p>
          <a:p>
            <a:r>
              <a:rPr lang="en-GB" dirty="0">
                <a:latin typeface="+mj-lt"/>
                <a:cs typeface="Times New Roman" panose="02020603050405020304" pitchFamily="18" charset="0"/>
              </a:rPr>
              <a:t>    parameters </a:t>
            </a:r>
          </a:p>
          <a:p>
            <a:endParaRPr lang="en-GB" dirty="0">
              <a:latin typeface="+mj-lt"/>
              <a:cs typeface="Times New Roman" panose="02020603050405020304" pitchFamily="18" charset="0"/>
            </a:endParaRPr>
          </a:p>
          <a:p>
            <a:pPr marL="285750" indent="-285750">
              <a:buFont typeface="Arial" panose="020B0604020202020204" pitchFamily="34" charset="0"/>
              <a:buChar char="•"/>
            </a:pPr>
            <a:r>
              <a:rPr lang="en-GB" dirty="0">
                <a:latin typeface="+mj-lt"/>
                <a:cs typeface="Times New Roman" panose="02020603050405020304" pitchFamily="18" charset="0"/>
              </a:rPr>
              <a:t>Three parameters </a:t>
            </a:r>
          </a:p>
          <a:p>
            <a:r>
              <a:rPr lang="en-GB" dirty="0">
                <a:latin typeface="+mj-lt"/>
                <a:cs typeface="Times New Roman" panose="02020603050405020304" pitchFamily="18" charset="0"/>
              </a:rPr>
              <a:t>    Weibull distribution.</a:t>
            </a:r>
          </a:p>
          <a:p>
            <a:endParaRPr lang="en-GB" dirty="0">
              <a:latin typeface="+mj-lt"/>
              <a:cs typeface="Times New Roman" panose="02020603050405020304" pitchFamily="18" charset="0"/>
            </a:endParaRPr>
          </a:p>
          <a:p>
            <a:pPr marL="285750" indent="-285750">
              <a:buFont typeface="Arial" panose="020B0604020202020204" pitchFamily="34" charset="0"/>
              <a:buChar char="•"/>
            </a:pPr>
            <a:r>
              <a:rPr lang="en-GB" dirty="0">
                <a:latin typeface="+mj-lt"/>
                <a:cs typeface="Times New Roman" panose="02020603050405020304" pitchFamily="18" charset="0"/>
              </a:rPr>
              <a:t>Complicated distributions.</a:t>
            </a:r>
          </a:p>
          <a:p>
            <a:pPr marL="285750" indent="-285750">
              <a:buFont typeface="Arial" panose="020B0604020202020204" pitchFamily="34" charset="0"/>
              <a:buChar char="•"/>
            </a:pPr>
            <a:endParaRPr lang="en-GB" dirty="0">
              <a:latin typeface="+mj-lt"/>
              <a:cs typeface="Times New Roman" panose="02020603050405020304" pitchFamily="18" charset="0"/>
            </a:endParaRPr>
          </a:p>
          <a:p>
            <a:pPr marL="285750" indent="-285750">
              <a:buFont typeface="Arial" panose="020B0604020202020204" pitchFamily="34" charset="0"/>
              <a:buChar char="•"/>
            </a:pPr>
            <a:r>
              <a:rPr lang="en-GB" dirty="0">
                <a:latin typeface="+mj-lt"/>
                <a:cs typeface="Times New Roman" panose="02020603050405020304" pitchFamily="18" charset="0"/>
              </a:rPr>
              <a:t>Machine learning.</a:t>
            </a:r>
          </a:p>
          <a:p>
            <a:pPr marL="285750" indent="-285750">
              <a:buFont typeface="Arial" panose="020B0604020202020204" pitchFamily="34" charset="0"/>
              <a:buChar char="•"/>
            </a:pPr>
            <a:endParaRPr lang="en-GB" dirty="0">
              <a:latin typeface="+mj-lt"/>
              <a:cs typeface="Times New Roman" panose="02020603050405020304" pitchFamily="18" charset="0"/>
            </a:endParaRPr>
          </a:p>
        </p:txBody>
      </p:sp>
      <p:pic>
        <p:nvPicPr>
          <p:cNvPr id="11" name="Picture 10">
            <a:extLst>
              <a:ext uri="{FF2B5EF4-FFF2-40B4-BE49-F238E27FC236}">
                <a16:creationId xmlns:a16="http://schemas.microsoft.com/office/drawing/2014/main" id="{F9671120-08E2-4EC7-9E0B-3D947EC085EB}"/>
              </a:ext>
            </a:extLst>
          </p:cNvPr>
          <p:cNvPicPr>
            <a:picLocks noChangeAspect="1"/>
          </p:cNvPicPr>
          <p:nvPr/>
        </p:nvPicPr>
        <p:blipFill>
          <a:blip r:embed="rId4"/>
          <a:stretch>
            <a:fillRect/>
          </a:stretch>
        </p:blipFill>
        <p:spPr>
          <a:xfrm>
            <a:off x="3664739" y="1120515"/>
            <a:ext cx="5350104" cy="3668993"/>
          </a:xfrm>
          <a:prstGeom prst="rect">
            <a:avLst/>
          </a:prstGeom>
        </p:spPr>
      </p:pic>
    </p:spTree>
    <p:extLst>
      <p:ext uri="{BB962C8B-B14F-4D97-AF65-F5344CB8AC3E}">
        <p14:creationId xmlns:p14="http://schemas.microsoft.com/office/powerpoint/2010/main" val="219948018"/>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References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22</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10" name="Rectangle 9">
            <a:extLst>
              <a:ext uri="{FF2B5EF4-FFF2-40B4-BE49-F238E27FC236}">
                <a16:creationId xmlns:a16="http://schemas.microsoft.com/office/drawing/2014/main" id="{18D26B29-28E7-43B5-BE91-603B8DF1A351}"/>
              </a:ext>
            </a:extLst>
          </p:cNvPr>
          <p:cNvSpPr/>
          <p:nvPr/>
        </p:nvSpPr>
        <p:spPr>
          <a:xfrm>
            <a:off x="395926" y="1348079"/>
            <a:ext cx="8474697" cy="2862322"/>
          </a:xfrm>
          <a:prstGeom prst="rect">
            <a:avLst/>
          </a:prstGeom>
        </p:spPr>
        <p:txBody>
          <a:bodyPr wrap="square">
            <a:spAutoFit/>
          </a:bodyPr>
          <a:lstStyle/>
          <a:p>
            <a:pPr marL="342900" indent="-342900">
              <a:buAutoNum type="arabicPeriod"/>
            </a:pPr>
            <a:r>
              <a:rPr lang="en-GB" dirty="0">
                <a:latin typeface="+mj-lt"/>
                <a:cs typeface="Times New Roman" panose="02020603050405020304" pitchFamily="18" charset="0"/>
              </a:rPr>
              <a:t>G.W. Mair, B. Becker, F. Scherer, “Burst Strength of Composite Cylinders – Assessment of the Type of Statistical Distribution”, © Carl </a:t>
            </a:r>
            <a:r>
              <a:rPr lang="en-GB" dirty="0" err="1">
                <a:latin typeface="+mj-lt"/>
                <a:cs typeface="Times New Roman" panose="02020603050405020304" pitchFamily="18" charset="0"/>
              </a:rPr>
              <a:t>Hanser</a:t>
            </a:r>
            <a:r>
              <a:rPr lang="en-GB" dirty="0">
                <a:latin typeface="+mj-lt"/>
                <a:cs typeface="Times New Roman" panose="02020603050405020304" pitchFamily="18" charset="0"/>
              </a:rPr>
              <a:t> Verlag München, Materials Testing 56 (2014) 9. </a:t>
            </a:r>
          </a:p>
          <a:p>
            <a:pPr marL="342900" indent="-342900">
              <a:buFontTx/>
              <a:buAutoNum type="arabicPeriod"/>
            </a:pPr>
            <a:r>
              <a:rPr lang="en-GB" dirty="0">
                <a:latin typeface="+mj-lt"/>
                <a:cs typeface="Times New Roman" panose="02020603050405020304" pitchFamily="18" charset="0"/>
              </a:rPr>
              <a:t>A practical guide to statistical analysis of material property data, Romeu, J.L. and C. </a:t>
            </a:r>
            <a:r>
              <a:rPr lang="en-GB" dirty="0" err="1">
                <a:latin typeface="+mj-lt"/>
                <a:cs typeface="Times New Roman" panose="02020603050405020304" pitchFamily="18" charset="0"/>
              </a:rPr>
              <a:t>Grethlein</a:t>
            </a:r>
            <a:r>
              <a:rPr lang="en-GB" dirty="0">
                <a:latin typeface="+mj-lt"/>
                <a:cs typeface="Times New Roman" panose="02020603050405020304" pitchFamily="18" charset="0"/>
              </a:rPr>
              <a:t>, AMPTIAC, 2000. </a:t>
            </a:r>
          </a:p>
          <a:p>
            <a:pPr marL="342900" indent="-342900">
              <a:buFontTx/>
              <a:buAutoNum type="arabicPeriod"/>
            </a:pPr>
            <a:r>
              <a:rPr lang="en-GB" dirty="0">
                <a:latin typeface="+mj-lt"/>
                <a:cs typeface="Times New Roman" panose="02020603050405020304" pitchFamily="18" charset="0"/>
              </a:rPr>
              <a:t>MIL-HDBK-17 (1E), Composite Material Handbook.</a:t>
            </a:r>
          </a:p>
          <a:p>
            <a:pPr marL="342900" indent="-342900">
              <a:buFontTx/>
              <a:buAutoNum type="arabicPeriod"/>
            </a:pPr>
            <a:r>
              <a:rPr lang="en-GB" dirty="0">
                <a:latin typeface="+mj-lt"/>
                <a:cs typeface="Times New Roman" panose="02020603050405020304" pitchFamily="18" charset="0"/>
              </a:rPr>
              <a:t>Anderson Darling: A Goodness of Fit test for small samples assumption, START, vol. 10, No. 5.</a:t>
            </a:r>
          </a:p>
          <a:p>
            <a:endParaRPr lang="en-GB" dirty="0"/>
          </a:p>
          <a:p>
            <a:pPr marL="342900" indent="-342900">
              <a:buAutoNum type="arabicPeriod"/>
            </a:pPr>
            <a:endParaRPr lang="en-GB" dirty="0"/>
          </a:p>
        </p:txBody>
      </p:sp>
    </p:spTree>
    <p:extLst>
      <p:ext uri="{BB962C8B-B14F-4D97-AF65-F5344CB8AC3E}">
        <p14:creationId xmlns:p14="http://schemas.microsoft.com/office/powerpoint/2010/main" val="4002774411"/>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23</a:t>
            </a:fld>
            <a:endParaRPr lang="de-DE" dirty="0"/>
          </a:p>
        </p:txBody>
      </p:sp>
      <p:pic>
        <p:nvPicPr>
          <p:cNvPr id="11" name="Picture 3">
            <a:extLst>
              <a:ext uri="{FF2B5EF4-FFF2-40B4-BE49-F238E27FC236}">
                <a16:creationId xmlns:a16="http://schemas.microsoft.com/office/drawing/2014/main" id="{990D2B87-76FF-4371-AAB2-9845887F2C5D}"/>
              </a:ext>
            </a:extLst>
          </p:cNvPr>
          <p:cNvPicPr>
            <a:picLocks noChangeAspect="1"/>
          </p:cNvPicPr>
          <p:nvPr/>
        </p:nvPicPr>
        <p:blipFill>
          <a:blip r:embed="rId3"/>
          <a:stretch>
            <a:fillRect/>
          </a:stretch>
        </p:blipFill>
        <p:spPr>
          <a:xfrm>
            <a:off x="207468" y="25377"/>
            <a:ext cx="2150606" cy="1132368"/>
          </a:xfrm>
          <a:prstGeom prst="rect">
            <a:avLst/>
          </a:prstGeom>
        </p:spPr>
      </p:pic>
      <p:pic>
        <p:nvPicPr>
          <p:cNvPr id="12" name="image.png">
            <a:extLst>
              <a:ext uri="{FF2B5EF4-FFF2-40B4-BE49-F238E27FC236}">
                <a16:creationId xmlns:a16="http://schemas.microsoft.com/office/drawing/2014/main" id="{28807240-E27C-4232-B135-64E4ADD28E7F}"/>
              </a:ext>
            </a:extLst>
          </p:cNvPr>
          <p:cNvPicPr>
            <a:picLocks noChangeAspect="1" noChangeArrowheads="1"/>
          </p:cNvPicPr>
          <p:nvPr/>
        </p:nvPicPr>
        <p:blipFill>
          <a:blip r:embed="rId4" cstate="print"/>
          <a:srcRect/>
          <a:stretch>
            <a:fillRect/>
          </a:stretch>
        </p:blipFill>
        <p:spPr bwMode="auto">
          <a:xfrm>
            <a:off x="3947016" y="391599"/>
            <a:ext cx="875705" cy="550661"/>
          </a:xfrm>
          <a:prstGeom prst="rect">
            <a:avLst/>
          </a:prstGeom>
          <a:noFill/>
          <a:ln w="9525">
            <a:round/>
            <a:headEnd/>
            <a:tailEnd/>
          </a:ln>
        </p:spPr>
      </p:pic>
      <p:sp>
        <p:nvSpPr>
          <p:cNvPr id="13" name="Textplatzhalter 10">
            <a:extLst>
              <a:ext uri="{FF2B5EF4-FFF2-40B4-BE49-F238E27FC236}">
                <a16:creationId xmlns:a16="http://schemas.microsoft.com/office/drawing/2014/main" id="{92C4D76B-9913-4790-8F19-E437EED23A74}"/>
              </a:ext>
            </a:extLst>
          </p:cNvPr>
          <p:cNvSpPr txBox="1">
            <a:spLocks/>
          </p:cNvSpPr>
          <p:nvPr/>
        </p:nvSpPr>
        <p:spPr>
          <a:xfrm>
            <a:off x="970849" y="1694507"/>
            <a:ext cx="6419769" cy="986970"/>
          </a:xfrm>
          <a:prstGeom prst="rect">
            <a:avLst/>
          </a:prstGeom>
        </p:spPr>
        <p:txBody>
          <a:bodyPr/>
          <a:lstStyle>
            <a:lvl1pPr marL="0" indent="0" algn="l" defTabSz="914400" rtl="0" eaLnBrk="1" latinLnBrk="0" hangingPunct="1">
              <a:lnSpc>
                <a:spcPts val="2100"/>
              </a:lnSpc>
              <a:spcBef>
                <a:spcPts val="0"/>
              </a:spcBef>
              <a:buFontTx/>
              <a:buNone/>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268288" indent="-268288" algn="l" defTabSz="914400" rtl="0" eaLnBrk="1" latinLnBrk="0" hangingPunct="1">
              <a:lnSpc>
                <a:spcPts val="2100"/>
              </a:lnSpc>
              <a:spcBef>
                <a:spcPts val="1000"/>
              </a:spcBef>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534988" indent="-266700" algn="l" defTabSz="914400" rtl="0" eaLnBrk="1" latinLnBrk="0" hangingPunct="1">
              <a:lnSpc>
                <a:spcPts val="2100"/>
              </a:lnSpc>
              <a:spcBef>
                <a:spcPts val="1000"/>
              </a:spcBef>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819150" indent="-282575" algn="l" defTabSz="914400" rtl="0" eaLnBrk="1" latinLnBrk="0" hangingPunct="1">
              <a:lnSpc>
                <a:spcPts val="2100"/>
              </a:lnSpc>
              <a:spcBef>
                <a:spcPts val="1000"/>
              </a:spcBef>
              <a:buFont typeface="Verdana" panose="020B0604030504040204" pitchFamily="34" charset="0"/>
              <a:buChar char="‒"/>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057275" indent="-250825" algn="l" defTabSz="914400" rtl="0" eaLnBrk="1" latinLnBrk="0" hangingPunct="1">
              <a:lnSpc>
                <a:spcPts val="2100"/>
              </a:lnSpc>
              <a:spcBef>
                <a:spcPts val="1000"/>
              </a:spcBef>
              <a:buFont typeface="Verdana" panose="020B0604030504040204" pitchFamily="34" charset="0"/>
              <a:buChar char="‒"/>
              <a:tabLst/>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US" sz="3600"/>
          </a:p>
          <a:p>
            <a:pPr algn="ctr"/>
            <a:r>
              <a:rPr lang="en-US" sz="3200">
                <a:latin typeface="Viner Hand ITC" panose="03070502030502020203" pitchFamily="66" charset="0"/>
              </a:rPr>
              <a:t>Thanks for your attention!</a:t>
            </a:r>
            <a:endParaRPr lang="en-US" sz="3600" dirty="0"/>
          </a:p>
        </p:txBody>
      </p:sp>
      <p:sp>
        <p:nvSpPr>
          <p:cNvPr id="14" name="Textfeld 1">
            <a:extLst>
              <a:ext uri="{FF2B5EF4-FFF2-40B4-BE49-F238E27FC236}">
                <a16:creationId xmlns:a16="http://schemas.microsoft.com/office/drawing/2014/main" id="{09EF2B85-6FD9-47FA-9D6D-38FECC67AA8F}"/>
              </a:ext>
            </a:extLst>
          </p:cNvPr>
          <p:cNvSpPr txBox="1"/>
          <p:nvPr/>
        </p:nvSpPr>
        <p:spPr>
          <a:xfrm>
            <a:off x="367939" y="3048066"/>
            <a:ext cx="8318125" cy="1077686"/>
          </a:xfrm>
          <a:prstGeom prst="rect">
            <a:avLst/>
          </a:prstGeom>
          <a:noFill/>
        </p:spPr>
        <p:txBody>
          <a:bodyPr wrap="square" lIns="0" tIns="0" rIns="0" bIns="0" rtlCol="0">
            <a:noAutofit/>
          </a:bodyPr>
          <a:lstStyle/>
          <a:p>
            <a:pPr algn="ctr">
              <a:lnSpc>
                <a:spcPts val="2100"/>
              </a:lnSpc>
            </a:pPr>
            <a:r>
              <a:rPr lang="de-DE" sz="2800" b="1" dirty="0" err="1">
                <a:latin typeface="Arial" panose="020B0604020202020204" pitchFamily="34" charset="0"/>
                <a:cs typeface="Arial" panose="020B0604020202020204" pitchFamily="34" charset="0"/>
              </a:rPr>
              <a:t>Thanks</a:t>
            </a:r>
            <a:r>
              <a:rPr lang="de-DE" sz="2800" b="1" dirty="0">
                <a:latin typeface="Arial" panose="020B0604020202020204" pitchFamily="34" charset="0"/>
                <a:cs typeface="Arial" panose="020B0604020202020204" pitchFamily="34" charset="0"/>
              </a:rPr>
              <a:t> </a:t>
            </a:r>
            <a:r>
              <a:rPr lang="de-DE" sz="2800" b="1" dirty="0" err="1">
                <a:latin typeface="Arial" panose="020B0604020202020204" pitchFamily="34" charset="0"/>
                <a:cs typeface="Arial" panose="020B0604020202020204" pitchFamily="34" charset="0"/>
              </a:rPr>
              <a:t>for</a:t>
            </a:r>
            <a:r>
              <a:rPr lang="de-DE" sz="2800" b="1" dirty="0">
                <a:latin typeface="Arial" panose="020B0604020202020204" pitchFamily="34" charset="0"/>
                <a:cs typeface="Arial" panose="020B0604020202020204" pitchFamily="34" charset="0"/>
              </a:rPr>
              <a:t> TAHYA Project! </a:t>
            </a:r>
          </a:p>
          <a:p>
            <a:pPr algn="ctr">
              <a:lnSpc>
                <a:spcPts val="2100"/>
              </a:lnSpc>
            </a:pPr>
            <a:endParaRPr lang="de-DE" sz="2000" dirty="0">
              <a:latin typeface="Arial" panose="020B0604020202020204" pitchFamily="34" charset="0"/>
              <a:cs typeface="Arial" panose="020B0604020202020204" pitchFamily="34" charset="0"/>
            </a:endParaRPr>
          </a:p>
          <a:p>
            <a:pPr algn="ctr">
              <a:lnSpc>
                <a:spcPts val="2100"/>
              </a:lnSpc>
            </a:pPr>
            <a:r>
              <a:rPr lang="de-DE" sz="2000" b="1" dirty="0">
                <a:latin typeface="Arial" panose="020B0604020202020204" pitchFamily="34" charset="0"/>
                <a:cs typeface="Arial" panose="020B0604020202020204" pitchFamily="34" charset="0"/>
              </a:rPr>
              <a:t>This </a:t>
            </a:r>
            <a:r>
              <a:rPr lang="de-DE" sz="2000" b="1" dirty="0" err="1">
                <a:latin typeface="Arial" panose="020B0604020202020204" pitchFamily="34" charset="0"/>
                <a:cs typeface="Arial" panose="020B0604020202020204" pitchFamily="34" charset="0"/>
              </a:rPr>
              <a:t>work</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is</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suported</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by</a:t>
            </a:r>
            <a:r>
              <a:rPr lang="de-DE" sz="2000" b="1" dirty="0">
                <a:latin typeface="Arial" panose="020B0604020202020204" pitchFamily="34" charset="0"/>
                <a:cs typeface="Arial" panose="020B0604020202020204" pitchFamily="34" charset="0"/>
              </a:rPr>
              <a:t> EU Hydrogen </a:t>
            </a:r>
            <a:r>
              <a:rPr lang="de-DE" sz="2000" b="1" dirty="0" err="1">
                <a:latin typeface="Arial" panose="020B0604020202020204" pitchFamily="34" charset="0"/>
                <a:cs typeface="Arial" panose="020B0604020202020204" pitchFamily="34" charset="0"/>
              </a:rPr>
              <a:t>car</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storage</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research</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project</a:t>
            </a:r>
            <a:r>
              <a:rPr lang="de-DE" sz="2000" b="1" dirty="0">
                <a:latin typeface="Arial" panose="020B0604020202020204" pitchFamily="34" charset="0"/>
                <a:cs typeface="Arial" panose="020B0604020202020204" pitchFamily="34" charset="0"/>
              </a:rPr>
              <a:t> TAHYA</a:t>
            </a:r>
          </a:p>
        </p:txBody>
      </p:sp>
    </p:spTree>
    <p:extLst>
      <p:ext uri="{BB962C8B-B14F-4D97-AF65-F5344CB8AC3E}">
        <p14:creationId xmlns:p14="http://schemas.microsoft.com/office/powerpoint/2010/main" val="286067686"/>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Survival rate and distribution function </a:t>
            </a:r>
            <a:endParaRPr lang="en-GB" dirty="0"/>
          </a:p>
        </p:txBody>
      </p:sp>
      <p:sp>
        <p:nvSpPr>
          <p:cNvPr id="7" name="Datumsplatzhalter 6"/>
          <p:cNvSpPr>
            <a:spLocks noGrp="1"/>
          </p:cNvSpPr>
          <p:nvPr>
            <p:ph type="dt" sz="half" idx="10"/>
          </p:nvPr>
        </p:nvSpPr>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3</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2" name="Rectangle 1">
            <a:extLst>
              <a:ext uri="{FF2B5EF4-FFF2-40B4-BE49-F238E27FC236}">
                <a16:creationId xmlns:a16="http://schemas.microsoft.com/office/drawing/2014/main" id="{D9BF5B42-5E15-4323-8B46-5FB7DD3704A7}"/>
              </a:ext>
            </a:extLst>
          </p:cNvPr>
          <p:cNvSpPr/>
          <p:nvPr/>
        </p:nvSpPr>
        <p:spPr>
          <a:xfrm>
            <a:off x="425380" y="1156334"/>
            <a:ext cx="8664832" cy="584775"/>
          </a:xfrm>
          <a:prstGeom prst="rect">
            <a:avLst/>
          </a:prstGeom>
        </p:spPr>
        <p:txBody>
          <a:bodyPr wrap="square">
            <a:spAutoFit/>
          </a:bodyPr>
          <a:lstStyle/>
          <a:p>
            <a:r>
              <a:rPr lang="en-GB" sz="1600" dirty="0">
                <a:solidFill>
                  <a:schemeClr val="tx2"/>
                </a:solidFill>
                <a:latin typeface="Verdana" panose="020B0604030504040204" pitchFamily="34" charset="0"/>
                <a:ea typeface="Verdana" panose="020B0604030504040204" pitchFamily="34" charset="0"/>
                <a:cs typeface="Verdana" panose="020B0604030504040204" pitchFamily="34" charset="0"/>
              </a:rPr>
              <a:t>Different survival rates are resulted from normal and Weibull distribution within the Gaussian probability net, [1]. </a:t>
            </a:r>
          </a:p>
        </p:txBody>
      </p:sp>
      <p:pic>
        <p:nvPicPr>
          <p:cNvPr id="11" name="Picture 10">
            <a:extLst>
              <a:ext uri="{FF2B5EF4-FFF2-40B4-BE49-F238E27FC236}">
                <a16:creationId xmlns:a16="http://schemas.microsoft.com/office/drawing/2014/main" id="{CA3D913A-3AD3-40B5-A71B-087497028AF5}"/>
              </a:ext>
            </a:extLst>
          </p:cNvPr>
          <p:cNvPicPr>
            <a:picLocks noChangeAspect="1"/>
          </p:cNvPicPr>
          <p:nvPr/>
        </p:nvPicPr>
        <p:blipFill>
          <a:blip r:embed="rId4"/>
          <a:stretch>
            <a:fillRect/>
          </a:stretch>
        </p:blipFill>
        <p:spPr>
          <a:xfrm>
            <a:off x="2205239" y="1741109"/>
            <a:ext cx="4553522" cy="2998661"/>
          </a:xfrm>
          <a:prstGeom prst="rect">
            <a:avLst/>
          </a:prstGeom>
        </p:spPr>
      </p:pic>
    </p:spTree>
    <p:extLst>
      <p:ext uri="{BB962C8B-B14F-4D97-AF65-F5344CB8AC3E}">
        <p14:creationId xmlns:p14="http://schemas.microsoft.com/office/powerpoint/2010/main" val="876138367"/>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Monte Carlo simulation and distribution function </a:t>
            </a:r>
            <a:endParaRPr lang="en-GB" dirty="0"/>
          </a:p>
        </p:txBody>
      </p:sp>
      <p:sp>
        <p:nvSpPr>
          <p:cNvPr id="7" name="Datumsplatzhalter 6"/>
          <p:cNvSpPr>
            <a:spLocks noGrp="1"/>
          </p:cNvSpPr>
          <p:nvPr>
            <p:ph type="dt" sz="half" idx="10"/>
          </p:nvPr>
        </p:nvSpPr>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4</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pic>
        <p:nvPicPr>
          <p:cNvPr id="9" name="Picture 8">
            <a:extLst>
              <a:ext uri="{FF2B5EF4-FFF2-40B4-BE49-F238E27FC236}">
                <a16:creationId xmlns:a16="http://schemas.microsoft.com/office/drawing/2014/main" id="{28249D20-306D-40A0-9F68-FBF49F399C18}"/>
              </a:ext>
            </a:extLst>
          </p:cNvPr>
          <p:cNvPicPr>
            <a:picLocks noChangeAspect="1"/>
          </p:cNvPicPr>
          <p:nvPr/>
        </p:nvPicPr>
        <p:blipFill>
          <a:blip r:embed="rId4"/>
          <a:stretch>
            <a:fillRect/>
          </a:stretch>
        </p:blipFill>
        <p:spPr>
          <a:xfrm>
            <a:off x="3907971" y="968941"/>
            <a:ext cx="5236029" cy="3815486"/>
          </a:xfrm>
          <a:prstGeom prst="rect">
            <a:avLst/>
          </a:prstGeom>
        </p:spPr>
      </p:pic>
      <p:sp>
        <p:nvSpPr>
          <p:cNvPr id="10" name="Textfeld 4">
            <a:extLst>
              <a:ext uri="{FF2B5EF4-FFF2-40B4-BE49-F238E27FC236}">
                <a16:creationId xmlns:a16="http://schemas.microsoft.com/office/drawing/2014/main" id="{1F3A5A3F-A09F-4B14-A82F-9B8459251E5F}"/>
              </a:ext>
            </a:extLst>
          </p:cNvPr>
          <p:cNvSpPr txBox="1"/>
          <p:nvPr/>
        </p:nvSpPr>
        <p:spPr>
          <a:xfrm>
            <a:off x="147507" y="1317053"/>
            <a:ext cx="3648406" cy="726902"/>
          </a:xfrm>
          <a:prstGeom prst="rect">
            <a:avLst/>
          </a:prstGeom>
          <a:noFill/>
        </p:spPr>
        <p:txBody>
          <a:bodyPr wrap="square" lIns="0" tIns="0" rIns="0" bIns="0" rtlCol="0">
            <a:noAutofit/>
          </a:bodyPr>
          <a:lstStyle/>
          <a:p>
            <a:pPr marL="285750" indent="-285750" algn="just">
              <a:spcBef>
                <a:spcPts val="300"/>
              </a:spcBef>
              <a:spcAft>
                <a:spcPts val="300"/>
              </a:spcAft>
              <a:buFont typeface="Arial" panose="020B0604020202020204" pitchFamily="34" charset="0"/>
              <a:buChar char="•"/>
              <a:tabLst>
                <a:tab pos="533400" algn="l"/>
              </a:tabLst>
            </a:pPr>
            <a:r>
              <a:rPr lang="en-GB" dirty="0">
                <a:latin typeface="+mj-lt"/>
                <a:cs typeface="Times New Roman" panose="02020603050405020304" pitchFamily="18" charset="0"/>
              </a:rPr>
              <a:t>Monte Carlo simulation (MCS) is often employed to generate numerical test data, such as burst strength and life cycle strength. </a:t>
            </a:r>
          </a:p>
          <a:p>
            <a:pPr marL="285750" indent="-285750" algn="just">
              <a:spcBef>
                <a:spcPts val="300"/>
              </a:spcBef>
              <a:spcAft>
                <a:spcPts val="300"/>
              </a:spcAft>
              <a:buFont typeface="Arial" panose="020B0604020202020204" pitchFamily="34" charset="0"/>
              <a:buChar char="•"/>
              <a:tabLst>
                <a:tab pos="533400" algn="l"/>
              </a:tabLst>
            </a:pPr>
            <a:r>
              <a:rPr lang="en-GB" dirty="0">
                <a:latin typeface="+mj-lt"/>
                <a:cs typeface="Times New Roman" panose="02020603050405020304" pitchFamily="18" charset="0"/>
              </a:rPr>
              <a:t>Distribution function is required for MCS. </a:t>
            </a:r>
          </a:p>
          <a:p>
            <a:pPr marL="285750" indent="-285750" algn="just">
              <a:spcBef>
                <a:spcPts val="300"/>
              </a:spcBef>
              <a:spcAft>
                <a:spcPts val="300"/>
              </a:spcAft>
              <a:buFont typeface="Arial" panose="020B0604020202020204" pitchFamily="34" charset="0"/>
              <a:buChar char="•"/>
              <a:tabLst>
                <a:tab pos="533400" algn="l"/>
              </a:tabLst>
            </a:pPr>
            <a:r>
              <a:rPr lang="en-GB" dirty="0">
                <a:latin typeface="+mj-lt"/>
                <a:cs typeface="Times New Roman" panose="02020603050405020304" pitchFamily="18" charset="0"/>
              </a:rPr>
              <a:t>The acceptance rate of CPVs according to standards (e.g. ISO11119-3) can be determined.  </a:t>
            </a:r>
            <a:endParaRPr lang="de-DE" b="1" dirty="0">
              <a:latin typeface="+mj-lt"/>
              <a:cs typeface="Times New Roman" panose="02020603050405020304" pitchFamily="18" charset="0"/>
            </a:endParaRPr>
          </a:p>
        </p:txBody>
      </p:sp>
      <p:sp>
        <p:nvSpPr>
          <p:cNvPr id="12" name="TextBox 11">
            <a:extLst>
              <a:ext uri="{FF2B5EF4-FFF2-40B4-BE49-F238E27FC236}">
                <a16:creationId xmlns:a16="http://schemas.microsoft.com/office/drawing/2014/main" id="{67F7EED2-80C2-4BFB-A528-8B1DA61A22D0}"/>
              </a:ext>
            </a:extLst>
          </p:cNvPr>
          <p:cNvSpPr txBox="1"/>
          <p:nvPr/>
        </p:nvSpPr>
        <p:spPr>
          <a:xfrm>
            <a:off x="8203950" y="4545464"/>
            <a:ext cx="800100" cy="285750"/>
          </a:xfrm>
          <a:prstGeom prst="rect">
            <a:avLst/>
          </a:prstGeom>
          <a:noFill/>
        </p:spPr>
        <p:txBody>
          <a:bodyPr wrap="square" lIns="0" tIns="0" rIns="0" bIns="0" rtlCol="0">
            <a:noAutofit/>
          </a:bodyPr>
          <a:lstStyle/>
          <a:p>
            <a:pPr>
              <a:lnSpc>
                <a:spcPts val="2100"/>
              </a:lnSpc>
            </a:pPr>
            <a:r>
              <a:rPr lang="de-DE" sz="1400" dirty="0" err="1"/>
              <a:t>Ref</a:t>
            </a:r>
            <a:r>
              <a:rPr lang="de-DE" sz="1400" dirty="0"/>
              <a:t>. [1]</a:t>
            </a:r>
            <a:endParaRPr lang="en-GB" sz="1400" dirty="0"/>
          </a:p>
        </p:txBody>
      </p:sp>
    </p:spTree>
    <p:extLst>
      <p:ext uri="{BB962C8B-B14F-4D97-AF65-F5344CB8AC3E}">
        <p14:creationId xmlns:p14="http://schemas.microsoft.com/office/powerpoint/2010/main" val="3052597393"/>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Monte Carlo simulation and Fibre Break Model </a:t>
            </a:r>
            <a:endParaRPr lang="en-GB" dirty="0"/>
          </a:p>
        </p:txBody>
      </p:sp>
      <p:sp>
        <p:nvSpPr>
          <p:cNvPr id="7" name="Datumsplatzhalter 6"/>
          <p:cNvSpPr>
            <a:spLocks noGrp="1"/>
          </p:cNvSpPr>
          <p:nvPr>
            <p:ph type="dt" sz="half" idx="10"/>
          </p:nvPr>
        </p:nvSpPr>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5</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78" name="Textfeld 6">
            <a:extLst>
              <a:ext uri="{FF2B5EF4-FFF2-40B4-BE49-F238E27FC236}">
                <a16:creationId xmlns:a16="http://schemas.microsoft.com/office/drawing/2014/main" id="{BAD0EA85-080E-4FE6-B200-F03E77995A0E}"/>
              </a:ext>
            </a:extLst>
          </p:cNvPr>
          <p:cNvSpPr txBox="1"/>
          <p:nvPr/>
        </p:nvSpPr>
        <p:spPr>
          <a:xfrm>
            <a:off x="5057497" y="2307770"/>
            <a:ext cx="3812046" cy="2523768"/>
          </a:xfrm>
          <a:prstGeom prst="rect">
            <a:avLst/>
          </a:prstGeom>
          <a:noFill/>
        </p:spPr>
        <p:txBody>
          <a:bodyPr wrap="square" rtlCol="0">
            <a:spAutoFit/>
          </a:bodyPr>
          <a:lstStyle/>
          <a:p>
            <a:r>
              <a:rPr lang="en-GB" sz="2000" dirty="0">
                <a:latin typeface="+mj-lt"/>
                <a:cs typeface="Times New Roman" panose="02020603050405020304" pitchFamily="18" charset="0"/>
              </a:rPr>
              <a:t>Random assignment of fibre strength at each Gauss Points is based on </a:t>
            </a:r>
            <a:r>
              <a:rPr lang="en-GB" sz="2000" b="1" dirty="0">
                <a:latin typeface="+mj-lt"/>
                <a:cs typeface="Times New Roman" panose="02020603050405020304" pitchFamily="18" charset="0"/>
              </a:rPr>
              <a:t>MCS</a:t>
            </a:r>
            <a:r>
              <a:rPr lang="en-GB" sz="2000" dirty="0">
                <a:latin typeface="+mj-lt"/>
                <a:cs typeface="Times New Roman" panose="02020603050405020304" pitchFamily="18" charset="0"/>
              </a:rPr>
              <a:t>; Weibull distribution parameters are calculated based on limited number of fibre strength test. </a:t>
            </a:r>
          </a:p>
          <a:p>
            <a:endParaRPr lang="en-GB" dirty="0">
              <a:latin typeface="Arial" panose="020B0604020202020204" pitchFamily="34" charset="0"/>
              <a:cs typeface="Arial" panose="020B0604020202020204" pitchFamily="34" charset="0"/>
            </a:endParaRPr>
          </a:p>
        </p:txBody>
      </p:sp>
      <p:grpSp>
        <p:nvGrpSpPr>
          <p:cNvPr id="79" name="Gruppieren 20">
            <a:extLst>
              <a:ext uri="{FF2B5EF4-FFF2-40B4-BE49-F238E27FC236}">
                <a16:creationId xmlns:a16="http://schemas.microsoft.com/office/drawing/2014/main" id="{C34DFB59-31AE-4232-BF12-D77B07810DED}"/>
              </a:ext>
            </a:extLst>
          </p:cNvPr>
          <p:cNvGrpSpPr/>
          <p:nvPr/>
        </p:nvGrpSpPr>
        <p:grpSpPr>
          <a:xfrm>
            <a:off x="453354" y="1380406"/>
            <a:ext cx="3987562" cy="1836349"/>
            <a:chOff x="838892" y="1860630"/>
            <a:chExt cx="5251940" cy="2626954"/>
          </a:xfrm>
        </p:grpSpPr>
        <p:sp>
          <p:nvSpPr>
            <p:cNvPr id="80" name="TextBox 2">
              <a:extLst>
                <a:ext uri="{FF2B5EF4-FFF2-40B4-BE49-F238E27FC236}">
                  <a16:creationId xmlns:a16="http://schemas.microsoft.com/office/drawing/2014/main" id="{3AA9DACD-50AA-4A3B-A64E-5D87DC3FF1A5}"/>
                </a:ext>
              </a:extLst>
            </p:cNvPr>
            <p:cNvSpPr txBox="1"/>
            <p:nvPr/>
          </p:nvSpPr>
          <p:spPr>
            <a:xfrm>
              <a:off x="4379509" y="1901718"/>
              <a:ext cx="1711323" cy="457896"/>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Macroscopic</a:t>
              </a:r>
            </a:p>
          </p:txBody>
        </p:sp>
        <p:sp>
          <p:nvSpPr>
            <p:cNvPr id="81" name="TextBox 29">
              <a:extLst>
                <a:ext uri="{FF2B5EF4-FFF2-40B4-BE49-F238E27FC236}">
                  <a16:creationId xmlns:a16="http://schemas.microsoft.com/office/drawing/2014/main" id="{F91C5812-E30C-407B-85E2-EA94535A3186}"/>
                </a:ext>
              </a:extLst>
            </p:cNvPr>
            <p:cNvSpPr txBox="1"/>
            <p:nvPr/>
          </p:nvSpPr>
          <p:spPr>
            <a:xfrm>
              <a:off x="2766107" y="3291557"/>
              <a:ext cx="1621804" cy="457896"/>
            </a:xfrm>
            <a:prstGeom prst="rect">
              <a:avLst/>
            </a:prstGeom>
            <a:ln w="38100">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GB" sz="2000" dirty="0">
                  <a:latin typeface="Arial" panose="020B0604020202020204" pitchFamily="34" charset="0"/>
                  <a:cs typeface="Arial" panose="020B0604020202020204" pitchFamily="34" charset="0"/>
                </a:rPr>
                <a:t>Microscopic</a:t>
              </a:r>
            </a:p>
          </p:txBody>
        </p:sp>
        <p:sp>
          <p:nvSpPr>
            <p:cNvPr id="82" name="TextBox 35">
              <a:extLst>
                <a:ext uri="{FF2B5EF4-FFF2-40B4-BE49-F238E27FC236}">
                  <a16:creationId xmlns:a16="http://schemas.microsoft.com/office/drawing/2014/main" id="{6625C831-2FF7-4A13-AF7C-0996FB1CF3FB}"/>
                </a:ext>
              </a:extLst>
            </p:cNvPr>
            <p:cNvSpPr txBox="1"/>
            <p:nvPr/>
          </p:nvSpPr>
          <p:spPr>
            <a:xfrm>
              <a:off x="838892" y="1860631"/>
              <a:ext cx="2064989" cy="707886"/>
            </a:xfrm>
            <a:prstGeom prst="rect">
              <a:avLst/>
            </a:prstGeom>
            <a:ln w="38100">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de-DE" sz="2000" dirty="0">
                  <a:latin typeface="Arial" panose="020B0604020202020204" pitchFamily="34" charset="0"/>
                  <a:cs typeface="Arial" panose="020B0604020202020204" pitchFamily="34" charset="0"/>
                </a:rPr>
                <a:t>Update Material </a:t>
              </a:r>
            </a:p>
            <a:p>
              <a:pPr algn="ctr"/>
              <a:r>
                <a:rPr lang="de-DE" sz="2000" dirty="0">
                  <a:latin typeface="Arial" panose="020B0604020202020204" pitchFamily="34" charset="0"/>
                  <a:cs typeface="Arial" panose="020B0604020202020204" pitchFamily="34" charset="0"/>
                </a:rPr>
                <a:t>Properties</a:t>
              </a:r>
            </a:p>
          </p:txBody>
        </p:sp>
        <p:cxnSp>
          <p:nvCxnSpPr>
            <p:cNvPr id="83" name="Connector: Curved 7">
              <a:extLst>
                <a:ext uri="{FF2B5EF4-FFF2-40B4-BE49-F238E27FC236}">
                  <a16:creationId xmlns:a16="http://schemas.microsoft.com/office/drawing/2014/main" id="{0DA37D7B-8510-4CA9-B889-C811679023E8}"/>
                </a:ext>
              </a:extLst>
            </p:cNvPr>
            <p:cNvCxnSpPr>
              <a:cxnSpLocks/>
              <a:stCxn id="82" idx="0"/>
              <a:endCxn id="80" idx="0"/>
            </p:cNvCxnSpPr>
            <p:nvPr/>
          </p:nvCxnSpPr>
          <p:spPr>
            <a:xfrm rot="16200000" flipH="1">
              <a:off x="3532735" y="199281"/>
              <a:ext cx="41086" cy="3363784"/>
            </a:xfrm>
            <a:prstGeom prst="curvedConnector3">
              <a:avLst>
                <a:gd name="adj1" fmla="val -795933"/>
              </a:avLst>
            </a:prstGeom>
            <a:ln w="57150">
              <a:solidFill>
                <a:schemeClr val="tx2">
                  <a:lumMod val="75000"/>
                  <a:lumOff val="2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84" name="Connector: Curved 36">
              <a:extLst>
                <a:ext uri="{FF2B5EF4-FFF2-40B4-BE49-F238E27FC236}">
                  <a16:creationId xmlns:a16="http://schemas.microsoft.com/office/drawing/2014/main" id="{EDC388BC-DAF3-4DDD-96CF-C4C4B2450E4C}"/>
                </a:ext>
              </a:extLst>
            </p:cNvPr>
            <p:cNvCxnSpPr>
              <a:cxnSpLocks/>
              <a:stCxn id="80" idx="2"/>
              <a:endCxn id="81" idx="3"/>
            </p:cNvCxnSpPr>
            <p:nvPr/>
          </p:nvCxnSpPr>
          <p:spPr>
            <a:xfrm rot="5400000">
              <a:off x="4231096" y="2516430"/>
              <a:ext cx="1160892" cy="847260"/>
            </a:xfrm>
            <a:prstGeom prst="curvedConnector2">
              <a:avLst/>
            </a:prstGeom>
            <a:ln w="57150">
              <a:solidFill>
                <a:schemeClr val="tx2">
                  <a:lumMod val="75000"/>
                  <a:lumOff val="2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85" name="Connector: Curved 37">
              <a:extLst>
                <a:ext uri="{FF2B5EF4-FFF2-40B4-BE49-F238E27FC236}">
                  <a16:creationId xmlns:a16="http://schemas.microsoft.com/office/drawing/2014/main" id="{A6CA89D0-DA15-492A-B69E-C7B8D20F59E5}"/>
                </a:ext>
              </a:extLst>
            </p:cNvPr>
            <p:cNvCxnSpPr>
              <a:cxnSpLocks/>
              <a:stCxn id="81" idx="1"/>
              <a:endCxn id="82" idx="2"/>
            </p:cNvCxnSpPr>
            <p:nvPr/>
          </p:nvCxnSpPr>
          <p:spPr>
            <a:xfrm rot="10800000">
              <a:off x="1871388" y="2568518"/>
              <a:ext cx="894720" cy="951988"/>
            </a:xfrm>
            <a:prstGeom prst="curvedConnector2">
              <a:avLst/>
            </a:prstGeom>
            <a:ln w="57150">
              <a:solidFill>
                <a:schemeClr val="tx2">
                  <a:lumMod val="75000"/>
                  <a:lumOff val="2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86" name="Arrow: U-Turn 55">
              <a:extLst>
                <a:ext uri="{FF2B5EF4-FFF2-40B4-BE49-F238E27FC236}">
                  <a16:creationId xmlns:a16="http://schemas.microsoft.com/office/drawing/2014/main" id="{DCFA6566-CCD4-464F-A65F-E94CBDF61A13}"/>
                </a:ext>
              </a:extLst>
            </p:cNvPr>
            <p:cNvSpPr/>
            <p:nvPr/>
          </p:nvSpPr>
          <p:spPr>
            <a:xfrm rot="10800000">
              <a:off x="3028258" y="3711013"/>
              <a:ext cx="1050042" cy="776571"/>
            </a:xfrm>
            <a:prstGeom prst="uturnArrow">
              <a:avLst>
                <a:gd name="adj1" fmla="val 22896"/>
                <a:gd name="adj2" fmla="val 25000"/>
                <a:gd name="adj3" fmla="val 35522"/>
                <a:gd name="adj4" fmla="val 63774"/>
                <a:gd name="adj5" fmla="val 10000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Arial" panose="020B0604020202020204" pitchFamily="34" charset="0"/>
                <a:cs typeface="Arial" panose="020B0604020202020204" pitchFamily="34" charset="0"/>
              </a:endParaRPr>
            </a:p>
          </p:txBody>
        </p:sp>
        <p:sp>
          <p:nvSpPr>
            <p:cNvPr id="87" name="Arrow: U-Turn 59">
              <a:extLst>
                <a:ext uri="{FF2B5EF4-FFF2-40B4-BE49-F238E27FC236}">
                  <a16:creationId xmlns:a16="http://schemas.microsoft.com/office/drawing/2014/main" id="{F2DCBC46-0809-46AF-BB6B-8B9B8520A10A}"/>
                </a:ext>
              </a:extLst>
            </p:cNvPr>
            <p:cNvSpPr/>
            <p:nvPr/>
          </p:nvSpPr>
          <p:spPr>
            <a:xfrm>
              <a:off x="3113656" y="2509043"/>
              <a:ext cx="1050042" cy="776571"/>
            </a:xfrm>
            <a:prstGeom prst="uturnArrow">
              <a:avLst>
                <a:gd name="adj1" fmla="val 22896"/>
                <a:gd name="adj2" fmla="val 25000"/>
                <a:gd name="adj3" fmla="val 35522"/>
                <a:gd name="adj4" fmla="val 63774"/>
                <a:gd name="adj5" fmla="val 10000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latin typeface="Arial" panose="020B0604020202020204" pitchFamily="34" charset="0"/>
                <a:cs typeface="Arial" panose="020B0604020202020204" pitchFamily="34" charset="0"/>
              </a:endParaRPr>
            </a:p>
          </p:txBody>
        </p:sp>
      </p:grpSp>
      <p:pic>
        <p:nvPicPr>
          <p:cNvPr id="88" name="Grafik 14">
            <a:extLst>
              <a:ext uri="{FF2B5EF4-FFF2-40B4-BE49-F238E27FC236}">
                <a16:creationId xmlns:a16="http://schemas.microsoft.com/office/drawing/2014/main" id="{184A7F7E-A0B1-49A8-8D11-990AA8DE4A4B}"/>
              </a:ext>
            </a:extLst>
          </p:cNvPr>
          <p:cNvPicPr>
            <a:picLocks noChangeAspect="1"/>
          </p:cNvPicPr>
          <p:nvPr/>
        </p:nvPicPr>
        <p:blipFill>
          <a:blip r:embed="rId4"/>
          <a:stretch>
            <a:fillRect/>
          </a:stretch>
        </p:blipFill>
        <p:spPr>
          <a:xfrm>
            <a:off x="309339" y="3432939"/>
            <a:ext cx="1855882" cy="858640"/>
          </a:xfrm>
          <a:prstGeom prst="rect">
            <a:avLst/>
          </a:prstGeom>
        </p:spPr>
      </p:pic>
      <p:cxnSp>
        <p:nvCxnSpPr>
          <p:cNvPr id="89" name="Straight Connector 88">
            <a:extLst>
              <a:ext uri="{FF2B5EF4-FFF2-40B4-BE49-F238E27FC236}">
                <a16:creationId xmlns:a16="http://schemas.microsoft.com/office/drawing/2014/main" id="{FEB64B13-C5FB-4EA0-9870-79E3077A4C62}"/>
              </a:ext>
            </a:extLst>
          </p:cNvPr>
          <p:cNvCxnSpPr>
            <a:cxnSpLocks/>
          </p:cNvCxnSpPr>
          <p:nvPr/>
        </p:nvCxnSpPr>
        <p:spPr>
          <a:xfrm flipH="1">
            <a:off x="1913596" y="1394744"/>
            <a:ext cx="3685109" cy="213059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7C81893-51D9-4561-BBED-EC6723960ACD}"/>
              </a:ext>
            </a:extLst>
          </p:cNvPr>
          <p:cNvCxnSpPr>
            <a:cxnSpLocks/>
          </p:cNvCxnSpPr>
          <p:nvPr/>
        </p:nvCxnSpPr>
        <p:spPr>
          <a:xfrm flipH="1">
            <a:off x="1313446" y="2978248"/>
            <a:ext cx="947960" cy="8589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1" name="Grafik 20">
            <a:extLst>
              <a:ext uri="{FF2B5EF4-FFF2-40B4-BE49-F238E27FC236}">
                <a16:creationId xmlns:a16="http://schemas.microsoft.com/office/drawing/2014/main" id="{BEAB0016-8480-42DF-9E2E-0AFF94AF0FF7}"/>
              </a:ext>
            </a:extLst>
          </p:cNvPr>
          <p:cNvPicPr>
            <a:picLocks noChangeAspect="1"/>
          </p:cNvPicPr>
          <p:nvPr/>
        </p:nvPicPr>
        <p:blipFill>
          <a:blip r:embed="rId5"/>
          <a:stretch>
            <a:fillRect/>
          </a:stretch>
        </p:blipFill>
        <p:spPr>
          <a:xfrm>
            <a:off x="5598705" y="628787"/>
            <a:ext cx="1842288" cy="972912"/>
          </a:xfrm>
          <a:prstGeom prst="rect">
            <a:avLst/>
          </a:prstGeom>
        </p:spPr>
      </p:pic>
      <p:pic>
        <p:nvPicPr>
          <p:cNvPr id="92" name="Picture 91">
            <a:extLst>
              <a:ext uri="{FF2B5EF4-FFF2-40B4-BE49-F238E27FC236}">
                <a16:creationId xmlns:a16="http://schemas.microsoft.com/office/drawing/2014/main" id="{7C61650C-3CA0-4371-8E10-BD8622065542}"/>
              </a:ext>
            </a:extLst>
          </p:cNvPr>
          <p:cNvPicPr>
            <a:picLocks noChangeAspect="1"/>
          </p:cNvPicPr>
          <p:nvPr/>
        </p:nvPicPr>
        <p:blipFill>
          <a:blip r:embed="rId6"/>
          <a:stretch>
            <a:fillRect/>
          </a:stretch>
        </p:blipFill>
        <p:spPr>
          <a:xfrm>
            <a:off x="3080522" y="2978248"/>
            <a:ext cx="1549613" cy="1574877"/>
          </a:xfrm>
          <a:prstGeom prst="rect">
            <a:avLst/>
          </a:prstGeom>
        </p:spPr>
      </p:pic>
      <p:sp>
        <p:nvSpPr>
          <p:cNvPr id="93" name="TextBox 92">
            <a:extLst>
              <a:ext uri="{FF2B5EF4-FFF2-40B4-BE49-F238E27FC236}">
                <a16:creationId xmlns:a16="http://schemas.microsoft.com/office/drawing/2014/main" id="{4F6F650B-1228-4B10-939A-3F4D95FAE9CE}"/>
              </a:ext>
            </a:extLst>
          </p:cNvPr>
          <p:cNvSpPr txBox="1"/>
          <p:nvPr/>
        </p:nvSpPr>
        <p:spPr>
          <a:xfrm>
            <a:off x="3141585" y="4530706"/>
            <a:ext cx="1959429" cy="137762"/>
          </a:xfrm>
          <a:prstGeom prst="rect">
            <a:avLst/>
          </a:prstGeom>
          <a:noFill/>
        </p:spPr>
        <p:txBody>
          <a:bodyPr wrap="square" lIns="0" tIns="0" rIns="0" bIns="0" rtlCol="0">
            <a:noAutofit/>
          </a:bodyPr>
          <a:lstStyle/>
          <a:p>
            <a:pPr>
              <a:lnSpc>
                <a:spcPts val="2100"/>
              </a:lnSpc>
            </a:pPr>
            <a:r>
              <a:rPr lang="de-DE" sz="1400" b="1" dirty="0" err="1">
                <a:solidFill>
                  <a:srgbClr val="FF0000"/>
                </a:solidFill>
              </a:rPr>
              <a:t>Fibre</a:t>
            </a:r>
            <a:r>
              <a:rPr lang="de-DE" sz="1400" b="1" dirty="0">
                <a:solidFill>
                  <a:srgbClr val="FF0000"/>
                </a:solidFill>
              </a:rPr>
              <a:t> break </a:t>
            </a:r>
            <a:r>
              <a:rPr lang="de-DE" sz="1400" b="1" dirty="0" err="1">
                <a:solidFill>
                  <a:srgbClr val="FF0000"/>
                </a:solidFill>
              </a:rPr>
              <a:t>test</a:t>
            </a:r>
            <a:endParaRPr lang="en-GB" sz="1400" b="1" dirty="0">
              <a:solidFill>
                <a:srgbClr val="FF0000"/>
              </a:solidFill>
            </a:endParaRPr>
          </a:p>
        </p:txBody>
      </p:sp>
    </p:spTree>
    <p:extLst>
      <p:ext uri="{BB962C8B-B14F-4D97-AF65-F5344CB8AC3E}">
        <p14:creationId xmlns:p14="http://schemas.microsoft.com/office/powerpoint/2010/main" val="35605231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Weibull distribution  </a:t>
            </a:r>
            <a:endParaRPr lang="en-GB" dirty="0"/>
          </a:p>
        </p:txBody>
      </p:sp>
      <p:sp>
        <p:nvSpPr>
          <p:cNvPr id="7" name="Datumsplatzhalter 6"/>
          <p:cNvSpPr>
            <a:spLocks noGrp="1"/>
          </p:cNvSpPr>
          <p:nvPr>
            <p:ph type="dt" sz="half" idx="10"/>
          </p:nvPr>
        </p:nvSpPr>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6</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23" name="Textfeld 4">
            <a:extLst>
              <a:ext uri="{FF2B5EF4-FFF2-40B4-BE49-F238E27FC236}">
                <a16:creationId xmlns:a16="http://schemas.microsoft.com/office/drawing/2014/main" id="{31CEBFA3-D8A6-475C-9274-F4B8B646EC3C}"/>
              </a:ext>
            </a:extLst>
          </p:cNvPr>
          <p:cNvSpPr txBox="1"/>
          <p:nvPr/>
        </p:nvSpPr>
        <p:spPr>
          <a:xfrm>
            <a:off x="526760" y="1302561"/>
            <a:ext cx="8473980" cy="726902"/>
          </a:xfrm>
          <a:prstGeom prst="rect">
            <a:avLst/>
          </a:prstGeom>
          <a:noFill/>
        </p:spPr>
        <p:txBody>
          <a:bodyPr wrap="square" lIns="0" tIns="0" rIns="0" bIns="0" rtlCol="0">
            <a:noAutofit/>
          </a:bodyPr>
          <a:lstStyle/>
          <a:p>
            <a:pPr algn="just">
              <a:spcBef>
                <a:spcPts val="300"/>
              </a:spcBef>
              <a:spcAft>
                <a:spcPts val="300"/>
              </a:spcAft>
              <a:tabLst>
                <a:tab pos="533400" algn="l"/>
              </a:tabLst>
            </a:pPr>
            <a:r>
              <a:rPr lang="en-GB" sz="1600" dirty="0">
                <a:latin typeface="+mj-lt"/>
              </a:rPr>
              <a:t>Weibull distribution has the ability to describe different types of distribution.  </a:t>
            </a:r>
            <a:endParaRPr lang="de-DE" sz="1600" dirty="0">
              <a:latin typeface="+mj-lt"/>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CF9B841E-460C-415D-8F6D-87A059022830}"/>
                  </a:ext>
                </a:extLst>
              </p:cNvPr>
              <p:cNvSpPr/>
              <p:nvPr/>
            </p:nvSpPr>
            <p:spPr>
              <a:xfrm>
                <a:off x="3570163" y="1773432"/>
                <a:ext cx="3227487" cy="556434"/>
              </a:xfrm>
              <a:prstGeom prst="rect">
                <a:avLst/>
              </a:prstGeom>
            </p:spPr>
            <p:txBody>
              <a:bodyPr wrap="none">
                <a:spAutoFit/>
              </a:bodyPr>
              <a:lstStyle/>
              <a:p>
                <a14:m>
                  <m:oMath xmlns:m="http://schemas.openxmlformats.org/officeDocument/2006/math">
                    <m:r>
                      <a:rPr lang="en-GB" sz="16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GB" sz="1600" i="1">
                            <a:effectLst/>
                            <a:latin typeface="Cambria Math" panose="02040503050406030204" pitchFamily="18" charset="0"/>
                          </a:rPr>
                        </m:ctrlPr>
                      </m:dPr>
                      <m:e>
                        <m:r>
                          <a:rPr lang="en-GB" sz="1600" i="1">
                            <a:latin typeface="Cambria Math" panose="02040503050406030204" pitchFamily="18" charset="0"/>
                            <a:ea typeface="Times New Roman" panose="02020603050405020304" pitchFamily="18" charset="0"/>
                            <a:cs typeface="Times New Roman" panose="02020603050405020304" pitchFamily="18" charset="0"/>
                          </a:rPr>
                          <m:t>𝑥</m:t>
                        </m:r>
                      </m:e>
                    </m:d>
                    <m:r>
                      <a:rPr lang="en-GB" sz="16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i="1">
                            <a:effectLst/>
                            <a:latin typeface="Cambria Math" panose="02040503050406030204" pitchFamily="18" charset="0"/>
                          </a:rPr>
                        </m:ctrlPr>
                      </m:fPr>
                      <m:num>
                        <m:r>
                          <a:rPr lang="en-GB" sz="1600" i="1">
                            <a:latin typeface="Cambria Math" panose="02040503050406030204" pitchFamily="18" charset="0"/>
                            <a:ea typeface="Times New Roman" panose="02020603050405020304" pitchFamily="18" charset="0"/>
                            <a:cs typeface="Times New Roman" panose="02020603050405020304" pitchFamily="18" charset="0"/>
                          </a:rPr>
                          <m:t>𝑏</m:t>
                        </m:r>
                      </m:num>
                      <m:den>
                        <m:r>
                          <a:rPr lang="en-GB" sz="1600" i="1">
                            <a:latin typeface="Cambria Math" panose="02040503050406030204" pitchFamily="18" charset="0"/>
                            <a:ea typeface="Times New Roman" panose="02020603050405020304" pitchFamily="18" charset="0"/>
                            <a:cs typeface="Times New Roman" panose="02020603050405020304" pitchFamily="18" charset="0"/>
                          </a:rPr>
                          <m:t>𝑇</m:t>
                        </m:r>
                      </m:den>
                    </m:f>
                    <m:sSup>
                      <m:sSupPr>
                        <m:ctrlPr>
                          <a:rPr lang="en-GB" sz="1600" i="1">
                            <a:effectLst/>
                            <a:latin typeface="Cambria Math" panose="02040503050406030204" pitchFamily="18" charset="0"/>
                          </a:rPr>
                        </m:ctrlPr>
                      </m:sSupPr>
                      <m:e>
                        <m:d>
                          <m:dPr>
                            <m:ctrlPr>
                              <a:rPr lang="en-GB" sz="1600" i="1">
                                <a:effectLst/>
                                <a:latin typeface="Cambria Math" panose="02040503050406030204" pitchFamily="18" charset="0"/>
                              </a:rPr>
                            </m:ctrlPr>
                          </m:dPr>
                          <m:e>
                            <m:f>
                              <m:fPr>
                                <m:ctrlPr>
                                  <a:rPr lang="en-GB" sz="1600" i="1">
                                    <a:effectLst/>
                                    <a:latin typeface="Cambria Math" panose="02040503050406030204" pitchFamily="18" charset="0"/>
                                  </a:rPr>
                                </m:ctrlPr>
                              </m:fPr>
                              <m:num>
                                <m:r>
                                  <a:rPr lang="en-GB" sz="1600" i="1">
                                    <a:latin typeface="Cambria Math" panose="02040503050406030204" pitchFamily="18" charset="0"/>
                                    <a:ea typeface="Times New Roman" panose="02020603050405020304" pitchFamily="18" charset="0"/>
                                    <a:cs typeface="Times New Roman" panose="02020603050405020304" pitchFamily="18" charset="0"/>
                                  </a:rPr>
                                  <m:t>𝑥</m:t>
                                </m:r>
                              </m:num>
                              <m:den>
                                <m:r>
                                  <a:rPr lang="en-GB" sz="1600" i="1">
                                    <a:latin typeface="Cambria Math" panose="02040503050406030204" pitchFamily="18" charset="0"/>
                                    <a:ea typeface="Times New Roman" panose="02020603050405020304" pitchFamily="18" charset="0"/>
                                    <a:cs typeface="Times New Roman" panose="02020603050405020304" pitchFamily="18" charset="0"/>
                                  </a:rPr>
                                  <m:t>𝑇</m:t>
                                </m:r>
                              </m:den>
                            </m:f>
                          </m:e>
                        </m:d>
                      </m:e>
                      <m:sup>
                        <m:r>
                          <a:rPr lang="en-GB" sz="1600" i="1">
                            <a:latin typeface="Cambria Math" panose="02040503050406030204" pitchFamily="18" charset="0"/>
                            <a:ea typeface="Times New Roman" panose="02020603050405020304" pitchFamily="18" charset="0"/>
                            <a:cs typeface="Times New Roman" panose="02020603050405020304" pitchFamily="18" charset="0"/>
                          </a:rPr>
                          <m:t>𝑏</m:t>
                        </m:r>
                        <m:r>
                          <a:rPr lang="en-GB" sz="1600" i="1">
                            <a:latin typeface="Cambria Math" panose="02040503050406030204" pitchFamily="18" charset="0"/>
                            <a:ea typeface="Times New Roman" panose="02020603050405020304" pitchFamily="18" charset="0"/>
                            <a:cs typeface="Times New Roman" panose="02020603050405020304" pitchFamily="18" charset="0"/>
                          </a:rPr>
                          <m:t>−1</m:t>
                        </m:r>
                      </m:sup>
                    </m:sSup>
                    <m:sSup>
                      <m:sSupPr>
                        <m:ctrlPr>
                          <a:rPr lang="en-GB" sz="1600" i="1">
                            <a:effectLst/>
                            <a:latin typeface="Cambria Math" panose="02040503050406030204" pitchFamily="18" charset="0"/>
                          </a:rPr>
                        </m:ctrlPr>
                      </m:sSupPr>
                      <m:e>
                        <m:r>
                          <a:rPr lang="en-GB" sz="1600" i="1">
                            <a:latin typeface="Cambria Math" panose="02040503050406030204" pitchFamily="18" charset="0"/>
                            <a:ea typeface="Times New Roman" panose="02020603050405020304" pitchFamily="18" charset="0"/>
                            <a:cs typeface="Times New Roman" panose="02020603050405020304" pitchFamily="18" charset="0"/>
                          </a:rPr>
                          <m:t>𝑒</m:t>
                        </m:r>
                      </m:e>
                      <m:sup>
                        <m:r>
                          <a:rPr lang="en-GB" sz="1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GB" sz="1600" i="1">
                                <a:effectLst/>
                                <a:latin typeface="Cambria Math" panose="02040503050406030204" pitchFamily="18" charset="0"/>
                              </a:rPr>
                            </m:ctrlPr>
                          </m:sSupPr>
                          <m:e>
                            <m:d>
                              <m:dPr>
                                <m:ctrlPr>
                                  <a:rPr lang="en-GB" sz="1600" i="1">
                                    <a:effectLst/>
                                    <a:latin typeface="Cambria Math" panose="02040503050406030204" pitchFamily="18" charset="0"/>
                                  </a:rPr>
                                </m:ctrlPr>
                              </m:dPr>
                              <m:e>
                                <m:f>
                                  <m:fPr>
                                    <m:ctrlPr>
                                      <a:rPr lang="en-GB" sz="1600" i="1">
                                        <a:effectLst/>
                                        <a:latin typeface="Cambria Math" panose="02040503050406030204" pitchFamily="18" charset="0"/>
                                      </a:rPr>
                                    </m:ctrlPr>
                                  </m:fPr>
                                  <m:num>
                                    <m:r>
                                      <a:rPr lang="en-GB" sz="1600" i="1">
                                        <a:latin typeface="Cambria Math" panose="02040503050406030204" pitchFamily="18" charset="0"/>
                                        <a:ea typeface="Times New Roman" panose="02020603050405020304" pitchFamily="18" charset="0"/>
                                        <a:cs typeface="Times New Roman" panose="02020603050405020304" pitchFamily="18" charset="0"/>
                                      </a:rPr>
                                      <m:t>𝑥</m:t>
                                    </m:r>
                                  </m:num>
                                  <m:den>
                                    <m:r>
                                      <a:rPr lang="en-GB" sz="1600" i="1">
                                        <a:latin typeface="Cambria Math" panose="02040503050406030204" pitchFamily="18" charset="0"/>
                                        <a:ea typeface="Times New Roman" panose="02020603050405020304" pitchFamily="18" charset="0"/>
                                        <a:cs typeface="Times New Roman" panose="02020603050405020304" pitchFamily="18" charset="0"/>
                                      </a:rPr>
                                      <m:t>𝑇</m:t>
                                    </m:r>
                                  </m:den>
                                </m:f>
                              </m:e>
                            </m:d>
                          </m:e>
                          <m:sup>
                            <m:r>
                              <a:rPr lang="en-GB" sz="1600" i="1">
                                <a:latin typeface="Cambria Math" panose="02040503050406030204" pitchFamily="18" charset="0"/>
                                <a:ea typeface="Times New Roman" panose="02020603050405020304" pitchFamily="18" charset="0"/>
                                <a:cs typeface="Times New Roman" panose="02020603050405020304" pitchFamily="18" charset="0"/>
                              </a:rPr>
                              <m:t>𝑏</m:t>
                            </m:r>
                          </m:sup>
                        </m:sSup>
                      </m:sup>
                    </m:sSup>
                    <m:r>
                      <a:rPr lang="en-GB" sz="1600" i="1">
                        <a:latin typeface="Cambria Math" panose="02040503050406030204" pitchFamily="18" charset="0"/>
                        <a:ea typeface="Times New Roman" panose="02020603050405020304" pitchFamily="18" charset="0"/>
                        <a:cs typeface="Times New Roman" panose="02020603050405020304" pitchFamily="18" charset="0"/>
                      </a:rPr>
                      <m:t>; </m:t>
                    </m:r>
                    <m:r>
                      <a:rPr lang="en-GB" sz="1600" i="1">
                        <a:latin typeface="Cambria Math" panose="02040503050406030204" pitchFamily="18" charset="0"/>
                        <a:ea typeface="Times New Roman" panose="02020603050405020304" pitchFamily="18" charset="0"/>
                        <a:cs typeface="Times New Roman" panose="02020603050405020304" pitchFamily="18" charset="0"/>
                      </a:rPr>
                      <m:t>𝑥</m:t>
                    </m:r>
                    <m:r>
                      <a:rPr lang="en-GB" sz="1600" i="1">
                        <a:latin typeface="Cambria Math" panose="02040503050406030204" pitchFamily="18" charset="0"/>
                        <a:ea typeface="Times New Roman" panose="02020603050405020304" pitchFamily="18" charset="0"/>
                        <a:cs typeface="Times New Roman" panose="02020603050405020304" pitchFamily="18" charset="0"/>
                      </a:rPr>
                      <m:t>,</m:t>
                    </m:r>
                    <m:r>
                      <a:rPr lang="en-GB" sz="1600" i="1">
                        <a:latin typeface="Cambria Math" panose="02040503050406030204" pitchFamily="18" charset="0"/>
                        <a:ea typeface="Times New Roman" panose="02020603050405020304" pitchFamily="18" charset="0"/>
                        <a:cs typeface="Times New Roman" panose="02020603050405020304" pitchFamily="18" charset="0"/>
                      </a:rPr>
                      <m:t>𝑇</m:t>
                    </m:r>
                    <m:r>
                      <a:rPr lang="en-GB" sz="1600" i="1">
                        <a:latin typeface="Cambria Math" panose="02040503050406030204" pitchFamily="18" charset="0"/>
                        <a:ea typeface="Times New Roman" panose="02020603050405020304" pitchFamily="18" charset="0"/>
                        <a:cs typeface="Times New Roman" panose="02020603050405020304" pitchFamily="18" charset="0"/>
                      </a:rPr>
                      <m:t>,</m:t>
                    </m:r>
                    <m:r>
                      <a:rPr lang="en-GB" sz="1600" i="1">
                        <a:latin typeface="Cambria Math" panose="02040503050406030204" pitchFamily="18" charset="0"/>
                        <a:ea typeface="Times New Roman" panose="02020603050405020304" pitchFamily="18" charset="0"/>
                        <a:cs typeface="Times New Roman" panose="02020603050405020304" pitchFamily="18" charset="0"/>
                      </a:rPr>
                      <m:t>𝑏</m:t>
                    </m:r>
                    <m:r>
                      <a:rPr lang="en-GB" sz="1600" i="1">
                        <a:latin typeface="Cambria Math" panose="02040503050406030204" pitchFamily="18" charset="0"/>
                        <a:ea typeface="Times New Roman" panose="02020603050405020304" pitchFamily="18" charset="0"/>
                        <a:cs typeface="Times New Roman" panose="02020603050405020304" pitchFamily="18" charset="0"/>
                      </a:rPr>
                      <m:t>≥0</m:t>
                    </m:r>
                  </m:oMath>
                </a14:m>
                <a:r>
                  <a:rPr lang="en-GB" sz="1600" dirty="0">
                    <a:latin typeface="+mj-lt"/>
                    <a:ea typeface="Times New Roman" panose="02020603050405020304" pitchFamily="18" charset="0"/>
                  </a:rPr>
                  <a:t> </a:t>
                </a:r>
                <a:endParaRPr lang="en-GB" sz="1600" dirty="0">
                  <a:latin typeface="+mj-lt"/>
                </a:endParaRPr>
              </a:p>
            </p:txBody>
          </p:sp>
        </mc:Choice>
        <mc:Fallback xmlns="">
          <p:sp>
            <p:nvSpPr>
              <p:cNvPr id="24" name="Rectangle 23">
                <a:extLst>
                  <a:ext uri="{FF2B5EF4-FFF2-40B4-BE49-F238E27FC236}">
                    <a16:creationId xmlns:a16="http://schemas.microsoft.com/office/drawing/2014/main" id="{CF9B841E-460C-415D-8F6D-87A059022830}"/>
                  </a:ext>
                </a:extLst>
              </p:cNvPr>
              <p:cNvSpPr>
                <a:spLocks noRot="1" noChangeAspect="1" noMove="1" noResize="1" noEditPoints="1" noAdjustHandles="1" noChangeArrowheads="1" noChangeShapeType="1" noTextEdit="1"/>
              </p:cNvSpPr>
              <p:nvPr/>
            </p:nvSpPr>
            <p:spPr>
              <a:xfrm>
                <a:off x="3570163" y="1773432"/>
                <a:ext cx="3227487" cy="55643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03F1C0E0-8789-4939-83E6-312EA18E2C0E}"/>
                  </a:ext>
                </a:extLst>
              </p:cNvPr>
              <p:cNvSpPr/>
              <p:nvPr/>
            </p:nvSpPr>
            <p:spPr>
              <a:xfrm>
                <a:off x="3475944" y="2577706"/>
                <a:ext cx="2918107"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0">
                          <a:latin typeface="Cambria Math" panose="02040503050406030204" pitchFamily="18" charset="0"/>
                        </a:rPr>
                        <m:t>=1−</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0">
                              <a:latin typeface="Cambria Math" panose="02040503050406030204" pitchFamily="18" charset="0"/>
                            </a:rPr>
                            <m:t>−</m:t>
                          </m:r>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f>
                                    <m:fPr>
                                      <m:ctrlPr>
                                        <a:rPr lang="en-GB" sz="1600" i="1">
                                          <a:latin typeface="Cambria Math" panose="02040503050406030204" pitchFamily="18" charset="0"/>
                                        </a:rPr>
                                      </m:ctrlPr>
                                    </m:fPr>
                                    <m:num>
                                      <m:r>
                                        <a:rPr lang="en-GB" sz="1600" i="1">
                                          <a:latin typeface="Cambria Math" panose="02040503050406030204" pitchFamily="18" charset="0"/>
                                        </a:rPr>
                                        <m:t>𝑥</m:t>
                                      </m:r>
                                    </m:num>
                                    <m:den>
                                      <m:r>
                                        <a:rPr lang="en-GB" sz="1600" i="1">
                                          <a:latin typeface="Cambria Math" panose="02040503050406030204" pitchFamily="18" charset="0"/>
                                        </a:rPr>
                                        <m:t>𝑇</m:t>
                                      </m:r>
                                    </m:den>
                                  </m:f>
                                </m:e>
                              </m:d>
                            </m:e>
                            <m:sup>
                              <m:r>
                                <a:rPr lang="en-GB" sz="1600" i="1">
                                  <a:latin typeface="Cambria Math" panose="02040503050406030204" pitchFamily="18" charset="0"/>
                                </a:rPr>
                                <m:t>𝑏</m:t>
                              </m:r>
                            </m:sup>
                          </m:sSup>
                        </m:sup>
                      </m:sSup>
                      <m:r>
                        <a:rPr lang="en-GB" sz="1600" i="0">
                          <a:latin typeface="Cambria Math" panose="02040503050406030204" pitchFamily="18" charset="0"/>
                        </a:rPr>
                        <m:t>; </m:t>
                      </m:r>
                      <m:r>
                        <a:rPr lang="en-GB" sz="1600" i="1">
                          <a:latin typeface="Cambria Math" panose="02040503050406030204" pitchFamily="18" charset="0"/>
                        </a:rPr>
                        <m:t>𝑥</m:t>
                      </m:r>
                      <m:r>
                        <a:rPr lang="en-GB" sz="1600" i="0">
                          <a:latin typeface="Cambria Math" panose="02040503050406030204" pitchFamily="18" charset="0"/>
                        </a:rPr>
                        <m:t>,</m:t>
                      </m:r>
                      <m:r>
                        <a:rPr lang="en-GB" sz="1600" i="1">
                          <a:latin typeface="Cambria Math" panose="02040503050406030204" pitchFamily="18" charset="0"/>
                        </a:rPr>
                        <m:t>𝑇</m:t>
                      </m:r>
                      <m:r>
                        <a:rPr lang="en-GB" sz="1600" i="0">
                          <a:latin typeface="Cambria Math" panose="02040503050406030204" pitchFamily="18" charset="0"/>
                        </a:rPr>
                        <m:t>,</m:t>
                      </m:r>
                      <m:r>
                        <a:rPr lang="en-GB" sz="1600" i="1">
                          <a:latin typeface="Cambria Math" panose="02040503050406030204" pitchFamily="18" charset="0"/>
                        </a:rPr>
                        <m:t>𝑏</m:t>
                      </m:r>
                      <m:r>
                        <a:rPr lang="en-GB" sz="1600" i="0">
                          <a:latin typeface="Cambria Math" panose="02040503050406030204" pitchFamily="18" charset="0"/>
                        </a:rPr>
                        <m:t>≥0 </m:t>
                      </m:r>
                    </m:oMath>
                  </m:oMathPara>
                </a14:m>
                <a:endParaRPr lang="en-GB" sz="1600" dirty="0">
                  <a:latin typeface="+mj-lt"/>
                </a:endParaRPr>
              </a:p>
            </p:txBody>
          </p:sp>
        </mc:Choice>
        <mc:Fallback xmlns="">
          <p:sp>
            <p:nvSpPr>
              <p:cNvPr id="25" name="Rectangle 24">
                <a:extLst>
                  <a:ext uri="{FF2B5EF4-FFF2-40B4-BE49-F238E27FC236}">
                    <a16:creationId xmlns:a16="http://schemas.microsoft.com/office/drawing/2014/main" id="{03F1C0E0-8789-4939-83E6-312EA18E2C0E}"/>
                  </a:ext>
                </a:extLst>
              </p:cNvPr>
              <p:cNvSpPr>
                <a:spLocks noRot="1" noChangeAspect="1" noMove="1" noResize="1" noEditPoints="1" noAdjustHandles="1" noChangeArrowheads="1" noChangeShapeType="1" noTextEdit="1"/>
              </p:cNvSpPr>
              <p:nvPr/>
            </p:nvSpPr>
            <p:spPr>
              <a:xfrm>
                <a:off x="3475944" y="2577706"/>
                <a:ext cx="2918107" cy="491417"/>
              </a:xfrm>
              <a:prstGeom prst="rect">
                <a:avLst/>
              </a:prstGeom>
              <a:blipFill>
                <a:blip r:embed="rId5"/>
                <a:stretch>
                  <a:fillRect/>
                </a:stretch>
              </a:blipFill>
            </p:spPr>
            <p:txBody>
              <a:bodyPr/>
              <a:lstStyle/>
              <a:p>
                <a:r>
                  <a:rPr lang="en-GB">
                    <a:noFill/>
                  </a:rPr>
                  <a:t> </a:t>
                </a:r>
              </a:p>
            </p:txBody>
          </p:sp>
        </mc:Fallback>
      </mc:AlternateContent>
      <p:sp>
        <p:nvSpPr>
          <p:cNvPr id="26" name="Rectangle 25">
            <a:extLst>
              <a:ext uri="{FF2B5EF4-FFF2-40B4-BE49-F238E27FC236}">
                <a16:creationId xmlns:a16="http://schemas.microsoft.com/office/drawing/2014/main" id="{DAF45631-106E-418B-B67C-6DCF484B898E}"/>
              </a:ext>
            </a:extLst>
          </p:cNvPr>
          <p:cNvSpPr/>
          <p:nvPr/>
        </p:nvSpPr>
        <p:spPr>
          <a:xfrm>
            <a:off x="482244" y="1932087"/>
            <a:ext cx="1954959" cy="338554"/>
          </a:xfrm>
          <a:prstGeom prst="rect">
            <a:avLst/>
          </a:prstGeom>
        </p:spPr>
        <p:txBody>
          <a:bodyPr wrap="none">
            <a:spAutoFit/>
          </a:bodyPr>
          <a:lstStyle/>
          <a:p>
            <a:pPr algn="just" hangingPunct="0">
              <a:spcAft>
                <a:spcPts val="1100"/>
              </a:spcAft>
            </a:pPr>
            <a:r>
              <a:rPr lang="en-GB" sz="1600" dirty="0">
                <a:latin typeface="+mj-lt"/>
                <a:ea typeface="Times New Roman" panose="02020603050405020304" pitchFamily="18" charset="0"/>
              </a:rPr>
              <a:t>Density function:</a:t>
            </a:r>
          </a:p>
        </p:txBody>
      </p:sp>
      <p:sp>
        <p:nvSpPr>
          <p:cNvPr id="27" name="Rectangle 26">
            <a:extLst>
              <a:ext uri="{FF2B5EF4-FFF2-40B4-BE49-F238E27FC236}">
                <a16:creationId xmlns:a16="http://schemas.microsoft.com/office/drawing/2014/main" id="{B17D6D0C-0A7D-450C-B035-3D6F6F40257B}"/>
              </a:ext>
            </a:extLst>
          </p:cNvPr>
          <p:cNvSpPr/>
          <p:nvPr/>
        </p:nvSpPr>
        <p:spPr>
          <a:xfrm>
            <a:off x="482244" y="2710513"/>
            <a:ext cx="2375971" cy="338554"/>
          </a:xfrm>
          <a:prstGeom prst="rect">
            <a:avLst/>
          </a:prstGeom>
        </p:spPr>
        <p:txBody>
          <a:bodyPr wrap="none">
            <a:spAutoFit/>
          </a:bodyPr>
          <a:lstStyle/>
          <a:p>
            <a:pPr algn="just" hangingPunct="0">
              <a:spcAft>
                <a:spcPts val="1100"/>
              </a:spcAft>
            </a:pPr>
            <a:r>
              <a:rPr lang="en-GB" sz="1600" dirty="0">
                <a:latin typeface="+mj-lt"/>
                <a:ea typeface="Times New Roman" panose="02020603050405020304" pitchFamily="18" charset="0"/>
              </a:rPr>
              <a:t>Distribution function:</a:t>
            </a:r>
          </a:p>
        </p:txBody>
      </p:sp>
      <p:sp>
        <p:nvSpPr>
          <p:cNvPr id="28" name="Rectangle 27">
            <a:extLst>
              <a:ext uri="{FF2B5EF4-FFF2-40B4-BE49-F238E27FC236}">
                <a16:creationId xmlns:a16="http://schemas.microsoft.com/office/drawing/2014/main" id="{CF446790-2771-41E0-B849-D3A728AF7855}"/>
              </a:ext>
            </a:extLst>
          </p:cNvPr>
          <p:cNvSpPr/>
          <p:nvPr/>
        </p:nvSpPr>
        <p:spPr>
          <a:xfrm>
            <a:off x="482244" y="3375703"/>
            <a:ext cx="4318426" cy="338554"/>
          </a:xfrm>
          <a:prstGeom prst="rect">
            <a:avLst/>
          </a:prstGeom>
        </p:spPr>
        <p:txBody>
          <a:bodyPr wrap="none">
            <a:spAutoFit/>
          </a:bodyPr>
          <a:lstStyle/>
          <a:p>
            <a:pPr algn="just" hangingPunct="0">
              <a:spcAft>
                <a:spcPts val="1100"/>
              </a:spcAft>
            </a:pPr>
            <a:r>
              <a:rPr lang="en-GB" sz="1600" dirty="0">
                <a:latin typeface="+mj-lt"/>
                <a:ea typeface="Times New Roman" panose="02020603050405020304" pitchFamily="18" charset="0"/>
              </a:rPr>
              <a:t>where T</a:t>
            </a:r>
            <a:r>
              <a:rPr lang="en-GB" sz="1600" i="1" dirty="0">
                <a:latin typeface="+mj-lt"/>
                <a:ea typeface="Times New Roman" panose="02020603050405020304" pitchFamily="18" charset="0"/>
              </a:rPr>
              <a:t> </a:t>
            </a:r>
            <a:r>
              <a:rPr lang="en-GB" sz="1600" dirty="0">
                <a:latin typeface="+mj-lt"/>
                <a:ea typeface="Times New Roman" panose="02020603050405020304" pitchFamily="18" charset="0"/>
              </a:rPr>
              <a:t>– scale factor, b – shape factor.</a:t>
            </a:r>
          </a:p>
        </p:txBody>
      </p:sp>
      <p:sp>
        <p:nvSpPr>
          <p:cNvPr id="29" name="Rectangle 28">
            <a:extLst>
              <a:ext uri="{FF2B5EF4-FFF2-40B4-BE49-F238E27FC236}">
                <a16:creationId xmlns:a16="http://schemas.microsoft.com/office/drawing/2014/main" id="{EDA0EABB-5909-4B71-9B7E-0C13F786883F}"/>
              </a:ext>
            </a:extLst>
          </p:cNvPr>
          <p:cNvSpPr/>
          <p:nvPr/>
        </p:nvSpPr>
        <p:spPr>
          <a:xfrm>
            <a:off x="482244" y="4040893"/>
            <a:ext cx="8473979" cy="338554"/>
          </a:xfrm>
          <a:prstGeom prst="rect">
            <a:avLst/>
          </a:prstGeom>
        </p:spPr>
        <p:txBody>
          <a:bodyPr wrap="square">
            <a:spAutoFit/>
          </a:bodyPr>
          <a:lstStyle/>
          <a:p>
            <a:r>
              <a:rPr lang="en-GB" sz="1600" dirty="0">
                <a:latin typeface="+mj-lt"/>
                <a:ea typeface="Times New Roman" panose="02020603050405020304" pitchFamily="18" charset="0"/>
              </a:rPr>
              <a:t>Assumption: CPVs are failure free in the initial stage of the testing (T</a:t>
            </a:r>
            <a:r>
              <a:rPr lang="en-GB" sz="1600" baseline="-25000" dirty="0">
                <a:latin typeface="+mj-lt"/>
                <a:ea typeface="Times New Roman" panose="02020603050405020304" pitchFamily="18" charset="0"/>
              </a:rPr>
              <a:t>0 </a:t>
            </a:r>
            <a:r>
              <a:rPr lang="en-GB" sz="1600" dirty="0">
                <a:latin typeface="+mj-lt"/>
                <a:ea typeface="Times New Roman" panose="02020603050405020304" pitchFamily="18" charset="0"/>
              </a:rPr>
              <a:t>= 0).</a:t>
            </a:r>
            <a:endParaRPr lang="en-GB" sz="1600" dirty="0">
              <a:latin typeface="+mj-lt"/>
            </a:endParaRPr>
          </a:p>
        </p:txBody>
      </p:sp>
    </p:spTree>
    <p:extLst>
      <p:ext uri="{BB962C8B-B14F-4D97-AF65-F5344CB8AC3E}">
        <p14:creationId xmlns:p14="http://schemas.microsoft.com/office/powerpoint/2010/main" val="3539051247"/>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Methods to determine the Weibull distribution parameters (b, T)   </a:t>
            </a:r>
            <a:endParaRPr lang="en-GB" dirty="0"/>
          </a:p>
        </p:txBody>
      </p:sp>
      <p:sp>
        <p:nvSpPr>
          <p:cNvPr id="7" name="Datumsplatzhalter 6"/>
          <p:cNvSpPr>
            <a:spLocks noGrp="1"/>
          </p:cNvSpPr>
          <p:nvPr>
            <p:ph type="dt" sz="half" idx="10"/>
          </p:nvPr>
        </p:nvSpPr>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7</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14" name="Textfeld 4">
            <a:extLst>
              <a:ext uri="{FF2B5EF4-FFF2-40B4-BE49-F238E27FC236}">
                <a16:creationId xmlns:a16="http://schemas.microsoft.com/office/drawing/2014/main" id="{E108890E-BC9C-4585-AB5C-C6E26E6246CB}"/>
              </a:ext>
            </a:extLst>
          </p:cNvPr>
          <p:cNvSpPr txBox="1"/>
          <p:nvPr/>
        </p:nvSpPr>
        <p:spPr>
          <a:xfrm>
            <a:off x="540000" y="1256068"/>
            <a:ext cx="8259863" cy="4797584"/>
          </a:xfrm>
          <a:prstGeom prst="rect">
            <a:avLst/>
          </a:prstGeom>
          <a:noFill/>
        </p:spPr>
        <p:txBody>
          <a:bodyPr wrap="square" lIns="0" tIns="0" rIns="0" bIns="0" rtlCol="0">
            <a:noAutofit/>
          </a:bodyPr>
          <a:lstStyle/>
          <a:p>
            <a:pPr algn="just">
              <a:spcBef>
                <a:spcPts val="300"/>
              </a:spcBef>
              <a:spcAft>
                <a:spcPts val="300"/>
              </a:spcAft>
              <a:tabLst>
                <a:tab pos="533400" algn="l"/>
              </a:tabLst>
            </a:pPr>
            <a:r>
              <a:rPr lang="de-DE" sz="1600" dirty="0">
                <a:latin typeface="+mj-lt"/>
                <a:cs typeface="Times New Roman" panose="02020603050405020304" pitchFamily="18" charset="0"/>
              </a:rPr>
              <a:t>The </a:t>
            </a:r>
            <a:r>
              <a:rPr lang="en-GB" sz="1600" dirty="0">
                <a:latin typeface="+mj-lt"/>
                <a:cs typeface="Times New Roman" panose="02020603050405020304" pitchFamily="18" charset="0"/>
              </a:rPr>
              <a:t>parameters of Weibull distribution can be determined by various methods:</a:t>
            </a:r>
          </a:p>
          <a:p>
            <a:pPr marL="342900" indent="-342900" algn="just">
              <a:spcBef>
                <a:spcPts val="300"/>
              </a:spcBef>
              <a:spcAft>
                <a:spcPts val="300"/>
              </a:spcAft>
              <a:buAutoNum type="alphaLcParenR"/>
              <a:tabLst>
                <a:tab pos="533400" algn="l"/>
              </a:tabLst>
            </a:pPr>
            <a:r>
              <a:rPr lang="en-GB" sz="1600" dirty="0">
                <a:latin typeface="+mj-lt"/>
                <a:cs typeface="Times New Roman" panose="02020603050405020304" pitchFamily="18" charset="0"/>
              </a:rPr>
              <a:t>Norm Log based method (L-N)</a:t>
            </a:r>
          </a:p>
          <a:p>
            <a:pPr marL="342900" indent="-342900" algn="just">
              <a:spcBef>
                <a:spcPts val="300"/>
              </a:spcBef>
              <a:spcAft>
                <a:spcPts val="300"/>
              </a:spcAft>
              <a:buAutoNum type="alphaLcParenR"/>
              <a:tabLst>
                <a:tab pos="533400" algn="l"/>
              </a:tabLst>
            </a:pPr>
            <a:r>
              <a:rPr lang="en-GB" sz="1600" dirty="0">
                <a:latin typeface="+mj-lt"/>
                <a:cs typeface="Times New Roman" panose="02020603050405020304" pitchFamily="18" charset="0"/>
              </a:rPr>
              <a:t>Least squares regression (LR)</a:t>
            </a:r>
          </a:p>
          <a:p>
            <a:pPr marL="342900" indent="-342900" algn="just">
              <a:spcBef>
                <a:spcPts val="300"/>
              </a:spcBef>
              <a:spcAft>
                <a:spcPts val="300"/>
              </a:spcAft>
              <a:buAutoNum type="alphaLcParenR"/>
              <a:tabLst>
                <a:tab pos="533400" algn="l"/>
              </a:tabLst>
            </a:pPr>
            <a:r>
              <a:rPr lang="en-GB" sz="1600" dirty="0">
                <a:latin typeface="+mj-lt"/>
                <a:cs typeface="Times New Roman" panose="02020603050405020304" pitchFamily="18" charset="0"/>
              </a:rPr>
              <a:t>Weighted least squares regression (WLR) </a:t>
            </a:r>
          </a:p>
          <a:p>
            <a:pPr marL="342900" indent="-342900" algn="just">
              <a:spcBef>
                <a:spcPts val="300"/>
              </a:spcBef>
              <a:spcAft>
                <a:spcPts val="300"/>
              </a:spcAft>
              <a:buAutoNum type="alphaLcParenR"/>
              <a:tabLst>
                <a:tab pos="533400" algn="l"/>
              </a:tabLst>
            </a:pPr>
            <a:r>
              <a:rPr lang="en-GB" sz="1600" dirty="0">
                <a:latin typeface="+mj-lt"/>
                <a:cs typeface="Times New Roman" panose="02020603050405020304" pitchFamily="18" charset="0"/>
              </a:rPr>
              <a:t>A linear approach based on good linear unbiased estimators (GLUE) </a:t>
            </a:r>
          </a:p>
          <a:p>
            <a:pPr marL="342900" indent="-342900" algn="just">
              <a:spcBef>
                <a:spcPts val="300"/>
              </a:spcBef>
              <a:spcAft>
                <a:spcPts val="300"/>
              </a:spcAft>
              <a:buAutoNum type="alphaLcParenR"/>
              <a:tabLst>
                <a:tab pos="533400" algn="l"/>
              </a:tabLst>
            </a:pPr>
            <a:r>
              <a:rPr lang="en-GB" sz="1600" dirty="0">
                <a:latin typeface="+mj-lt"/>
                <a:cs typeface="Times New Roman" panose="02020603050405020304" pitchFamily="18" charset="0"/>
              </a:rPr>
              <a:t>Maximum likelihood estimation (MLE)</a:t>
            </a:r>
          </a:p>
          <a:p>
            <a:pPr marL="342900" indent="-342900" algn="just">
              <a:spcBef>
                <a:spcPts val="300"/>
              </a:spcBef>
              <a:spcAft>
                <a:spcPts val="300"/>
              </a:spcAft>
              <a:buAutoNum type="alphaLcParenR"/>
              <a:tabLst>
                <a:tab pos="533400" algn="l"/>
              </a:tabLst>
            </a:pPr>
            <a:r>
              <a:rPr lang="en-GB" sz="1600" dirty="0">
                <a:latin typeface="+mj-lt"/>
                <a:cs typeface="Times New Roman" panose="02020603050405020304" pitchFamily="18" charset="0"/>
              </a:rPr>
              <a:t>The method of moments estimation (MME)</a:t>
            </a:r>
          </a:p>
          <a:p>
            <a:pPr algn="just">
              <a:spcBef>
                <a:spcPts val="300"/>
              </a:spcBef>
              <a:spcAft>
                <a:spcPts val="300"/>
              </a:spcAft>
              <a:tabLst>
                <a:tab pos="533400" algn="l"/>
              </a:tabLst>
            </a:pPr>
            <a:r>
              <a:rPr lang="de-DE" sz="1600" dirty="0">
                <a:latin typeface="+mj-lt"/>
                <a:cs typeface="Times New Roman" panose="02020603050405020304" pitchFamily="18" charset="0"/>
              </a:rPr>
              <a:t>LR and WLR</a:t>
            </a:r>
            <a:r>
              <a:rPr lang="en-GB" sz="1600" dirty="0">
                <a:latin typeface="+mj-lt"/>
                <a:cs typeface="Times New Roman" panose="02020603050405020304" pitchFamily="18" charset="0"/>
              </a:rPr>
              <a:t> work in conjunction with ranking functions (probability estimators).</a:t>
            </a:r>
          </a:p>
          <a:p>
            <a:pPr algn="just">
              <a:spcBef>
                <a:spcPts val="300"/>
              </a:spcBef>
              <a:spcAft>
                <a:spcPts val="300"/>
              </a:spcAft>
              <a:tabLst>
                <a:tab pos="533400" algn="l"/>
              </a:tabLst>
            </a:pPr>
            <a:endParaRPr lang="en-GB" sz="1600" dirty="0">
              <a:latin typeface="+mj-lt"/>
              <a:cs typeface="Times New Roman" panose="02020603050405020304" pitchFamily="18" charset="0"/>
            </a:endParaRPr>
          </a:p>
          <a:p>
            <a:pPr algn="just">
              <a:spcBef>
                <a:spcPts val="300"/>
              </a:spcBef>
              <a:spcAft>
                <a:spcPts val="300"/>
              </a:spcAft>
              <a:tabLst>
                <a:tab pos="533400" algn="l"/>
              </a:tabLst>
            </a:pPr>
            <a:r>
              <a:rPr lang="en-GB" sz="1600" dirty="0">
                <a:latin typeface="+mj-lt"/>
                <a:cs typeface="Times New Roman" panose="02020603050405020304" pitchFamily="18" charset="0"/>
              </a:rPr>
              <a:t>It is unclear which method is the best to fit the test data, how they impact the safety prediction of CPVs.</a:t>
            </a:r>
          </a:p>
          <a:p>
            <a:pPr algn="just">
              <a:spcBef>
                <a:spcPts val="300"/>
              </a:spcBef>
              <a:spcAft>
                <a:spcPts val="300"/>
              </a:spcAft>
              <a:tabLst>
                <a:tab pos="533400" algn="l"/>
              </a:tabLst>
            </a:pPr>
            <a:endParaRPr lang="de-DE" b="1" dirty="0"/>
          </a:p>
          <a:p>
            <a:pPr>
              <a:spcBef>
                <a:spcPts val="300"/>
              </a:spcBef>
              <a:spcAft>
                <a:spcPts val="300"/>
              </a:spcAft>
              <a:tabLst>
                <a:tab pos="533400" algn="l"/>
              </a:tabLst>
            </a:pPr>
            <a:endParaRPr lang="de-DE" sz="2000" b="1" dirty="0">
              <a:latin typeface="+mj-lt"/>
            </a:endParaRPr>
          </a:p>
        </p:txBody>
      </p:sp>
    </p:spTree>
    <p:extLst>
      <p:ext uri="{BB962C8B-B14F-4D97-AF65-F5344CB8AC3E}">
        <p14:creationId xmlns:p14="http://schemas.microsoft.com/office/powerpoint/2010/main" val="3832517278"/>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Ranking function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8</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9" name="Rectangle 8">
            <a:extLst>
              <a:ext uri="{FF2B5EF4-FFF2-40B4-BE49-F238E27FC236}">
                <a16:creationId xmlns:a16="http://schemas.microsoft.com/office/drawing/2014/main" id="{52C23FA2-C28D-4BF7-9711-211FCB00438A}"/>
              </a:ext>
            </a:extLst>
          </p:cNvPr>
          <p:cNvSpPr/>
          <p:nvPr/>
        </p:nvSpPr>
        <p:spPr>
          <a:xfrm>
            <a:off x="2683594" y="1620547"/>
            <a:ext cx="6045616" cy="307777"/>
          </a:xfrm>
          <a:prstGeom prst="rect">
            <a:avLst/>
          </a:prstGeom>
        </p:spPr>
        <p:txBody>
          <a:bodyPr wrap="square">
            <a:spAutoFit/>
          </a:bodyPr>
          <a:lstStyle/>
          <a:p>
            <a:r>
              <a:rPr lang="en-GB" sz="1400" dirty="0">
                <a:latin typeface="+mj-lt"/>
                <a:cs typeface="Times New Roman" panose="02020603050405020304" pitchFamily="18" charset="0"/>
              </a:rPr>
              <a:t>i is the index in ascending order and n is the sample size.</a:t>
            </a:r>
          </a:p>
        </p:txBody>
      </p:sp>
      <p:sp>
        <p:nvSpPr>
          <p:cNvPr id="10" name="Rectangle 9">
            <a:extLst>
              <a:ext uri="{FF2B5EF4-FFF2-40B4-BE49-F238E27FC236}">
                <a16:creationId xmlns:a16="http://schemas.microsoft.com/office/drawing/2014/main" id="{72C80EC4-F897-423C-BA44-1E8CB5E8D458}"/>
              </a:ext>
            </a:extLst>
          </p:cNvPr>
          <p:cNvSpPr/>
          <p:nvPr/>
        </p:nvSpPr>
        <p:spPr>
          <a:xfrm>
            <a:off x="6830707" y="2239610"/>
            <a:ext cx="787395" cy="307777"/>
          </a:xfrm>
          <a:prstGeom prst="rect">
            <a:avLst/>
          </a:prstGeom>
        </p:spPr>
        <p:txBody>
          <a:bodyPr wrap="none">
            <a:spAutoFit/>
          </a:bodyPr>
          <a:lstStyle/>
          <a:p>
            <a:r>
              <a:rPr lang="pt-BR" sz="1400" dirty="0">
                <a:latin typeface="+mj-lt"/>
              </a:rPr>
              <a:t> (_</a:t>
            </a:r>
            <a:r>
              <a:rPr lang="pt-BR" sz="1400" dirty="0">
                <a:solidFill>
                  <a:srgbClr val="FF0000"/>
                </a:solidFill>
                <a:latin typeface="+mj-lt"/>
              </a:rPr>
              <a:t>R</a:t>
            </a:r>
            <a:r>
              <a:rPr lang="pt-BR" sz="1400" baseline="-25000" dirty="0">
                <a:solidFill>
                  <a:srgbClr val="FF0000"/>
                </a:solidFill>
                <a:latin typeface="+mj-lt"/>
              </a:rPr>
              <a:t>1</a:t>
            </a:r>
            <a:r>
              <a:rPr lang="pt-BR" sz="1400" dirty="0">
                <a:latin typeface="+mj-lt"/>
              </a:rPr>
              <a:t>) </a:t>
            </a:r>
            <a:endParaRPr lang="en-GB" sz="1400" dirty="0">
              <a:latin typeface="+mj-lt"/>
            </a:endParaRPr>
          </a:p>
        </p:txBody>
      </p:sp>
      <p:sp>
        <p:nvSpPr>
          <p:cNvPr id="11" name="Rectangle 10">
            <a:extLst>
              <a:ext uri="{FF2B5EF4-FFF2-40B4-BE49-F238E27FC236}">
                <a16:creationId xmlns:a16="http://schemas.microsoft.com/office/drawing/2014/main" id="{4877A837-E566-4D72-A808-02E159BC29CC}"/>
              </a:ext>
            </a:extLst>
          </p:cNvPr>
          <p:cNvSpPr/>
          <p:nvPr/>
        </p:nvSpPr>
        <p:spPr>
          <a:xfrm>
            <a:off x="6830707" y="2924032"/>
            <a:ext cx="787395" cy="307777"/>
          </a:xfrm>
          <a:prstGeom prst="rect">
            <a:avLst/>
          </a:prstGeom>
        </p:spPr>
        <p:txBody>
          <a:bodyPr wrap="none">
            <a:spAutoFit/>
          </a:bodyPr>
          <a:lstStyle/>
          <a:p>
            <a:r>
              <a:rPr lang="pt-BR" sz="1400" dirty="0">
                <a:latin typeface="+mj-lt"/>
              </a:rPr>
              <a:t> (_</a:t>
            </a:r>
            <a:r>
              <a:rPr lang="pt-BR" sz="1400" dirty="0">
                <a:solidFill>
                  <a:srgbClr val="FF0000"/>
                </a:solidFill>
                <a:latin typeface="+mj-lt"/>
              </a:rPr>
              <a:t>R</a:t>
            </a:r>
            <a:r>
              <a:rPr lang="pt-BR" sz="1400" baseline="-25000" dirty="0">
                <a:solidFill>
                  <a:srgbClr val="FF0000"/>
                </a:solidFill>
                <a:latin typeface="+mj-lt"/>
              </a:rPr>
              <a:t>2</a:t>
            </a:r>
            <a:r>
              <a:rPr lang="pt-BR" sz="1400" dirty="0">
                <a:latin typeface="+mj-lt"/>
              </a:rPr>
              <a:t>) </a:t>
            </a:r>
            <a:endParaRPr lang="en-GB" sz="1400" dirty="0">
              <a:latin typeface="+mj-lt"/>
            </a:endParaRPr>
          </a:p>
        </p:txBody>
      </p:sp>
      <p:sp>
        <p:nvSpPr>
          <p:cNvPr id="12" name="Rectangle 11">
            <a:extLst>
              <a:ext uri="{FF2B5EF4-FFF2-40B4-BE49-F238E27FC236}">
                <a16:creationId xmlns:a16="http://schemas.microsoft.com/office/drawing/2014/main" id="{3DD7A9CE-310B-4ABE-8FC5-C84F6B08FD7F}"/>
              </a:ext>
            </a:extLst>
          </p:cNvPr>
          <p:cNvSpPr/>
          <p:nvPr/>
        </p:nvSpPr>
        <p:spPr>
          <a:xfrm>
            <a:off x="6902729" y="3558191"/>
            <a:ext cx="787395" cy="307777"/>
          </a:xfrm>
          <a:prstGeom prst="rect">
            <a:avLst/>
          </a:prstGeom>
        </p:spPr>
        <p:txBody>
          <a:bodyPr wrap="none">
            <a:spAutoFit/>
          </a:bodyPr>
          <a:lstStyle/>
          <a:p>
            <a:r>
              <a:rPr lang="pt-BR" sz="1400" dirty="0">
                <a:latin typeface="+mj-lt"/>
              </a:rPr>
              <a:t> (_</a:t>
            </a:r>
            <a:r>
              <a:rPr lang="pt-BR" sz="1400" dirty="0">
                <a:solidFill>
                  <a:srgbClr val="FF0000"/>
                </a:solidFill>
                <a:latin typeface="+mj-lt"/>
              </a:rPr>
              <a:t>R</a:t>
            </a:r>
            <a:r>
              <a:rPr lang="pt-BR" sz="1400" baseline="-25000" dirty="0">
                <a:solidFill>
                  <a:srgbClr val="FF0000"/>
                </a:solidFill>
                <a:latin typeface="+mj-lt"/>
              </a:rPr>
              <a:t>3</a:t>
            </a:r>
            <a:r>
              <a:rPr lang="pt-BR" sz="1400" dirty="0">
                <a:latin typeface="+mj-lt"/>
              </a:rPr>
              <a:t>) </a:t>
            </a:r>
            <a:endParaRPr lang="en-GB" sz="1400" dirty="0">
              <a:latin typeface="+mj-lt"/>
            </a:endParaRPr>
          </a:p>
        </p:txBody>
      </p:sp>
      <p:sp>
        <p:nvSpPr>
          <p:cNvPr id="13" name="Rectangle 12">
            <a:extLst>
              <a:ext uri="{FF2B5EF4-FFF2-40B4-BE49-F238E27FC236}">
                <a16:creationId xmlns:a16="http://schemas.microsoft.com/office/drawing/2014/main" id="{698C0CF8-1471-4493-AA3A-579A3285B13C}"/>
              </a:ext>
            </a:extLst>
          </p:cNvPr>
          <p:cNvSpPr/>
          <p:nvPr/>
        </p:nvSpPr>
        <p:spPr>
          <a:xfrm>
            <a:off x="6902730" y="4203312"/>
            <a:ext cx="787395" cy="307777"/>
          </a:xfrm>
          <a:prstGeom prst="rect">
            <a:avLst/>
          </a:prstGeom>
        </p:spPr>
        <p:txBody>
          <a:bodyPr wrap="none">
            <a:spAutoFit/>
          </a:bodyPr>
          <a:lstStyle/>
          <a:p>
            <a:r>
              <a:rPr lang="pt-BR" sz="1400" dirty="0">
                <a:latin typeface="+mj-lt"/>
              </a:rPr>
              <a:t> (_</a:t>
            </a:r>
            <a:r>
              <a:rPr lang="pt-BR" sz="1400" dirty="0">
                <a:solidFill>
                  <a:srgbClr val="FF0000"/>
                </a:solidFill>
                <a:latin typeface="+mj-lt"/>
              </a:rPr>
              <a:t>R</a:t>
            </a:r>
            <a:r>
              <a:rPr lang="pt-BR" sz="1400" baseline="-25000" dirty="0">
                <a:solidFill>
                  <a:srgbClr val="FF0000"/>
                </a:solidFill>
                <a:latin typeface="+mj-lt"/>
              </a:rPr>
              <a:t>4</a:t>
            </a:r>
            <a:r>
              <a:rPr lang="pt-BR" sz="1400" dirty="0">
                <a:latin typeface="+mj-lt"/>
              </a:rPr>
              <a:t>) </a:t>
            </a:r>
            <a:endParaRPr lang="en-GB" sz="1400" dirty="0">
              <a:latin typeface="+mj-lt"/>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9C82D9D-CF35-44E0-981E-34F621031906}"/>
                  </a:ext>
                </a:extLst>
              </p:cNvPr>
              <p:cNvSpPr/>
              <p:nvPr/>
            </p:nvSpPr>
            <p:spPr>
              <a:xfrm>
                <a:off x="472228" y="1527033"/>
                <a:ext cx="1534844" cy="570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𝑅</m:t>
                          </m:r>
                        </m:e>
                        <m:sub>
                          <m:r>
                            <a:rPr lang="en-GB" sz="1400" i="1">
                              <a:latin typeface="Cambria Math" panose="02040503050406030204" pitchFamily="18" charset="0"/>
                            </a:rPr>
                            <m:t>𝑗</m:t>
                          </m:r>
                        </m:sub>
                      </m:sSub>
                      <m:r>
                        <a:rPr lang="en-GB" sz="1400" i="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𝑖</m:t>
                          </m:r>
                          <m:r>
                            <a:rPr lang="en-GB" sz="1400" i="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𝑗</m:t>
                              </m:r>
                            </m:sub>
                          </m:sSub>
                        </m:num>
                        <m:den>
                          <m:r>
                            <a:rPr lang="en-GB" sz="1400" i="1">
                              <a:latin typeface="Cambria Math" panose="02040503050406030204" pitchFamily="18" charset="0"/>
                            </a:rPr>
                            <m:t>𝑛</m:t>
                          </m:r>
                          <m:r>
                            <a:rPr lang="en-GB" sz="1400" i="0">
                              <a:latin typeface="Cambria Math" panose="02040503050406030204" pitchFamily="18" charset="0"/>
                            </a:rPr>
                            <m:t>+1−2</m:t>
                          </m:r>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1">
                                  <a:latin typeface="Cambria Math" panose="02040503050406030204" pitchFamily="18" charset="0"/>
                                </a:rPr>
                                <m:t>𝑗</m:t>
                              </m:r>
                            </m:sub>
                          </m:sSub>
                        </m:den>
                      </m:f>
                    </m:oMath>
                  </m:oMathPara>
                </a14:m>
                <a:endParaRPr lang="en-GB" sz="1400" dirty="0">
                  <a:latin typeface="+mj-lt"/>
                </a:endParaRPr>
              </a:p>
            </p:txBody>
          </p:sp>
        </mc:Choice>
        <mc:Fallback xmlns="">
          <p:sp>
            <p:nvSpPr>
              <p:cNvPr id="15" name="Rectangle 14">
                <a:extLst>
                  <a:ext uri="{FF2B5EF4-FFF2-40B4-BE49-F238E27FC236}">
                    <a16:creationId xmlns:a16="http://schemas.microsoft.com/office/drawing/2014/main" id="{79C82D9D-CF35-44E0-981E-34F621031906}"/>
                  </a:ext>
                </a:extLst>
              </p:cNvPr>
              <p:cNvSpPr>
                <a:spLocks noRot="1" noChangeAspect="1" noMove="1" noResize="1" noEditPoints="1" noAdjustHandles="1" noChangeArrowheads="1" noChangeShapeType="1" noTextEdit="1"/>
              </p:cNvSpPr>
              <p:nvPr/>
            </p:nvSpPr>
            <p:spPr>
              <a:xfrm>
                <a:off x="472228" y="1527033"/>
                <a:ext cx="1534844" cy="570092"/>
              </a:xfrm>
              <a:prstGeom prst="rect">
                <a:avLst/>
              </a:prstGeom>
              <a:blipFill>
                <a:blip r:embed="rId4"/>
                <a:stretch>
                  <a:fillRect/>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2B331F20-5543-445E-A504-A140519CC21B}"/>
              </a:ext>
            </a:extLst>
          </p:cNvPr>
          <p:cNvSpPr/>
          <p:nvPr/>
        </p:nvSpPr>
        <p:spPr>
          <a:xfrm>
            <a:off x="472228" y="1170285"/>
            <a:ext cx="7002600" cy="307777"/>
          </a:xfrm>
          <a:prstGeom prst="rect">
            <a:avLst/>
          </a:prstGeom>
        </p:spPr>
        <p:txBody>
          <a:bodyPr wrap="square">
            <a:spAutoFit/>
          </a:bodyPr>
          <a:lstStyle/>
          <a:p>
            <a:r>
              <a:rPr lang="en-GB" sz="1400" dirty="0">
                <a:latin typeface="+mj-lt"/>
                <a:ea typeface="Times New Roman" panose="02020603050405020304" pitchFamily="18" charset="0"/>
              </a:rPr>
              <a:t>Probability can be determined using ranking function:</a:t>
            </a:r>
            <a:endParaRPr lang="en-GB" sz="1400" dirty="0">
              <a:latin typeface="+mj-lt"/>
            </a:endParaRPr>
          </a:p>
        </p:txBody>
      </p:sp>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id="{40CE6DAC-53EC-4E8B-979D-952557158A1C}"/>
                  </a:ext>
                </a:extLst>
              </p:cNvPr>
              <p:cNvSpPr/>
              <p:nvPr/>
            </p:nvSpPr>
            <p:spPr>
              <a:xfrm>
                <a:off x="2945272" y="2087513"/>
                <a:ext cx="2073901" cy="4977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0">
                              <a:latin typeface="Cambria Math" panose="02040503050406030204" pitchFamily="18" charset="0"/>
                            </a:rPr>
                            <m:t>1</m:t>
                          </m:r>
                        </m:sub>
                      </m:sSub>
                      <m:r>
                        <a:rPr lang="en-GB" sz="1400" i="0">
                          <a:latin typeface="Cambria Math" panose="02040503050406030204" pitchFamily="18" charset="0"/>
                        </a:rPr>
                        <m:t>=0, </m:t>
                      </m:r>
                      <m:r>
                        <a:rPr lang="en-GB" sz="1400" i="1">
                          <a:latin typeface="Cambria Math" panose="02040503050406030204" pitchFamily="18" charset="0"/>
                        </a:rPr>
                        <m:t>𝑡h𝑒𝑛</m:t>
                      </m:r>
                      <m:r>
                        <a:rPr lang="en-GB" sz="1400" i="0">
                          <a:latin typeface="Cambria Math" panose="02040503050406030204" pitchFamily="18" charset="0"/>
                        </a:rPr>
                        <m:t> </m:t>
                      </m:r>
                      <m:sSub>
                        <m:sSubPr>
                          <m:ctrlPr>
                            <a:rPr lang="en-GB" sz="1400" i="1">
                              <a:latin typeface="Cambria Math" panose="02040503050406030204" pitchFamily="18" charset="0"/>
                            </a:rPr>
                          </m:ctrlPr>
                        </m:sSubPr>
                        <m:e>
                          <m:r>
                            <a:rPr lang="en-GB" sz="1400" i="1">
                              <a:latin typeface="Cambria Math" panose="02040503050406030204" pitchFamily="18" charset="0"/>
                            </a:rPr>
                            <m:t>𝑅</m:t>
                          </m:r>
                        </m:e>
                        <m:sub>
                          <m:r>
                            <a:rPr lang="en-GB" sz="1400" i="0">
                              <a:latin typeface="Cambria Math" panose="02040503050406030204" pitchFamily="18" charset="0"/>
                            </a:rPr>
                            <m:t>1</m:t>
                          </m:r>
                        </m:sub>
                      </m:sSub>
                      <m:r>
                        <a:rPr lang="en-GB" sz="1400" i="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𝑖</m:t>
                          </m:r>
                        </m:num>
                        <m:den>
                          <m:r>
                            <a:rPr lang="en-GB" sz="1400" i="1">
                              <a:latin typeface="Cambria Math" panose="02040503050406030204" pitchFamily="18" charset="0"/>
                            </a:rPr>
                            <m:t>𝑛</m:t>
                          </m:r>
                          <m:r>
                            <a:rPr lang="en-GB" sz="1400" i="0">
                              <a:latin typeface="Cambria Math" panose="02040503050406030204" pitchFamily="18" charset="0"/>
                            </a:rPr>
                            <m:t>+1</m:t>
                          </m:r>
                        </m:den>
                      </m:f>
                    </m:oMath>
                  </m:oMathPara>
                </a14:m>
                <a:endParaRPr lang="en-GB" sz="1400" dirty="0">
                  <a:latin typeface="+mj-lt"/>
                </a:endParaRPr>
              </a:p>
            </p:txBody>
          </p:sp>
        </mc:Choice>
        <mc:Fallback>
          <p:sp>
            <p:nvSpPr>
              <p:cNvPr id="17" name="Rectangle 16">
                <a:extLst>
                  <a:ext uri="{FF2B5EF4-FFF2-40B4-BE49-F238E27FC236}">
                    <a16:creationId xmlns:a16="http://schemas.microsoft.com/office/drawing/2014/main" id="{40CE6DAC-53EC-4E8B-979D-952557158A1C}"/>
                  </a:ext>
                </a:extLst>
              </p:cNvPr>
              <p:cNvSpPr>
                <a:spLocks noRot="1" noChangeAspect="1" noMove="1" noResize="1" noEditPoints="1" noAdjustHandles="1" noChangeArrowheads="1" noChangeShapeType="1" noTextEdit="1"/>
              </p:cNvSpPr>
              <p:nvPr/>
            </p:nvSpPr>
            <p:spPr>
              <a:xfrm>
                <a:off x="2945272" y="2087513"/>
                <a:ext cx="2073901" cy="497765"/>
              </a:xfrm>
              <a:prstGeom prst="rect">
                <a:avLst/>
              </a:prstGeom>
              <a:blipFill>
                <a:blip r:embed="rId5"/>
                <a:stretch>
                  <a:fillRect b="-1220"/>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6E548A60-B4B9-4195-9805-DF22B803028E}"/>
              </a:ext>
            </a:extLst>
          </p:cNvPr>
          <p:cNvSpPr/>
          <p:nvPr/>
        </p:nvSpPr>
        <p:spPr>
          <a:xfrm>
            <a:off x="495435" y="2253644"/>
            <a:ext cx="1209049" cy="307777"/>
          </a:xfrm>
          <a:prstGeom prst="rect">
            <a:avLst/>
          </a:prstGeom>
        </p:spPr>
        <p:txBody>
          <a:bodyPr wrap="none">
            <a:spAutoFit/>
          </a:bodyPr>
          <a:lstStyle/>
          <a:p>
            <a:r>
              <a:rPr lang="en-GB" sz="1400" dirty="0">
                <a:latin typeface="+mj-lt"/>
              </a:rPr>
              <a:t>Mean rank:</a:t>
            </a:r>
          </a:p>
        </p:txBody>
      </p:sp>
      <p:sp>
        <p:nvSpPr>
          <p:cNvPr id="20" name="Rectangle 19">
            <a:extLst>
              <a:ext uri="{FF2B5EF4-FFF2-40B4-BE49-F238E27FC236}">
                <a16:creationId xmlns:a16="http://schemas.microsoft.com/office/drawing/2014/main" id="{53D3A965-96D4-4741-B365-DDE199E9AF6C}"/>
              </a:ext>
            </a:extLst>
          </p:cNvPr>
          <p:cNvSpPr/>
          <p:nvPr/>
        </p:nvSpPr>
        <p:spPr>
          <a:xfrm>
            <a:off x="516711" y="2883839"/>
            <a:ext cx="958147" cy="307777"/>
          </a:xfrm>
          <a:prstGeom prst="rect">
            <a:avLst/>
          </a:prstGeom>
        </p:spPr>
        <p:txBody>
          <a:bodyPr wrap="none">
            <a:spAutoFit/>
          </a:bodyPr>
          <a:lstStyle/>
          <a:p>
            <a:pPr algn="just" hangingPunct="0">
              <a:spcAft>
                <a:spcPts val="1100"/>
              </a:spcAft>
            </a:pPr>
            <a:r>
              <a:rPr lang="en-GB" sz="1400" dirty="0">
                <a:latin typeface="+mj-lt"/>
              </a:rPr>
              <a:t>Hazen’s:</a:t>
            </a:r>
          </a:p>
        </p:txBody>
      </p:sp>
      <p:sp>
        <p:nvSpPr>
          <p:cNvPr id="21" name="Rectangle 20">
            <a:extLst>
              <a:ext uri="{FF2B5EF4-FFF2-40B4-BE49-F238E27FC236}">
                <a16:creationId xmlns:a16="http://schemas.microsoft.com/office/drawing/2014/main" id="{18A8AEF2-F990-46D3-8826-DAC18744B90A}"/>
              </a:ext>
            </a:extLst>
          </p:cNvPr>
          <p:cNvSpPr/>
          <p:nvPr/>
        </p:nvSpPr>
        <p:spPr>
          <a:xfrm>
            <a:off x="547589" y="3503904"/>
            <a:ext cx="1370953" cy="307777"/>
          </a:xfrm>
          <a:prstGeom prst="rect">
            <a:avLst/>
          </a:prstGeom>
        </p:spPr>
        <p:txBody>
          <a:bodyPr wrap="none">
            <a:spAutoFit/>
          </a:bodyPr>
          <a:lstStyle/>
          <a:p>
            <a:pPr algn="just" hangingPunct="0">
              <a:spcAft>
                <a:spcPts val="1100"/>
              </a:spcAft>
            </a:pPr>
            <a:r>
              <a:rPr lang="en-GB" sz="1400" dirty="0">
                <a:latin typeface="+mj-lt"/>
              </a:rPr>
              <a:t>Median rank:</a:t>
            </a:r>
          </a:p>
        </p:txBody>
      </p:sp>
      <p:sp>
        <p:nvSpPr>
          <p:cNvPr id="22" name="Rectangle 21">
            <a:extLst>
              <a:ext uri="{FF2B5EF4-FFF2-40B4-BE49-F238E27FC236}">
                <a16:creationId xmlns:a16="http://schemas.microsoft.com/office/drawing/2014/main" id="{5589C0DB-F29C-43D6-81E6-EE4E24F25406}"/>
              </a:ext>
            </a:extLst>
          </p:cNvPr>
          <p:cNvSpPr/>
          <p:nvPr/>
        </p:nvSpPr>
        <p:spPr>
          <a:xfrm>
            <a:off x="567704" y="4205867"/>
            <a:ext cx="1478290" cy="307777"/>
          </a:xfrm>
          <a:prstGeom prst="rect">
            <a:avLst/>
          </a:prstGeom>
        </p:spPr>
        <p:txBody>
          <a:bodyPr wrap="none">
            <a:spAutoFit/>
          </a:bodyPr>
          <a:lstStyle/>
          <a:p>
            <a:pPr algn="just" hangingPunct="0">
              <a:spcAft>
                <a:spcPts val="1100"/>
              </a:spcAft>
            </a:pPr>
            <a:r>
              <a:rPr lang="en-GB" sz="1400" dirty="0">
                <a:latin typeface="+mj-lt"/>
              </a:rPr>
              <a:t>Small sample:</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DDEDC54-B784-4ADA-B646-0CCE8F38B820}"/>
                  </a:ext>
                </a:extLst>
              </p:cNvPr>
              <p:cNvSpPr/>
              <p:nvPr/>
            </p:nvSpPr>
            <p:spPr>
              <a:xfrm>
                <a:off x="2923343" y="4099644"/>
                <a:ext cx="2700098" cy="5050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0">
                              <a:latin typeface="Cambria Math" panose="02040503050406030204" pitchFamily="18" charset="0"/>
                            </a:rPr>
                            <m:t>4</m:t>
                          </m:r>
                        </m:sub>
                      </m:sSub>
                      <m:r>
                        <a:rPr lang="en-GB" sz="1400" i="0">
                          <a:latin typeface="Cambria Math" panose="02040503050406030204" pitchFamily="18" charset="0"/>
                        </a:rPr>
                        <m:t>=0.375, </m:t>
                      </m:r>
                      <m:r>
                        <a:rPr lang="en-GB" sz="1400" i="1">
                          <a:latin typeface="Cambria Math" panose="02040503050406030204" pitchFamily="18" charset="0"/>
                        </a:rPr>
                        <m:t>𝑡h𝑒𝑛</m:t>
                      </m:r>
                      <m:r>
                        <a:rPr lang="en-GB" sz="1400" i="0">
                          <a:latin typeface="Cambria Math" panose="02040503050406030204" pitchFamily="18" charset="0"/>
                        </a:rPr>
                        <m:t> </m:t>
                      </m:r>
                      <m:sSub>
                        <m:sSubPr>
                          <m:ctrlPr>
                            <a:rPr lang="en-GB" sz="1400" i="1">
                              <a:latin typeface="Cambria Math" panose="02040503050406030204" pitchFamily="18" charset="0"/>
                            </a:rPr>
                          </m:ctrlPr>
                        </m:sSubPr>
                        <m:e>
                          <m:r>
                            <a:rPr lang="en-GB" sz="1400" i="1">
                              <a:latin typeface="Cambria Math" panose="02040503050406030204" pitchFamily="18" charset="0"/>
                            </a:rPr>
                            <m:t>𝑅</m:t>
                          </m:r>
                        </m:e>
                        <m:sub>
                          <m:r>
                            <a:rPr lang="en-GB" sz="1400" i="0">
                              <a:latin typeface="Cambria Math" panose="02040503050406030204" pitchFamily="18" charset="0"/>
                            </a:rPr>
                            <m:t>4</m:t>
                          </m:r>
                        </m:sub>
                      </m:sSub>
                      <m:r>
                        <a:rPr lang="en-GB" sz="1400" i="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𝑖</m:t>
                          </m:r>
                          <m:r>
                            <a:rPr lang="en-GB" sz="1400" i="0">
                              <a:latin typeface="Cambria Math" panose="02040503050406030204" pitchFamily="18" charset="0"/>
                            </a:rPr>
                            <m:t>−0.375</m:t>
                          </m:r>
                        </m:num>
                        <m:den>
                          <m:r>
                            <a:rPr lang="en-GB" sz="1400" i="1">
                              <a:latin typeface="Cambria Math" panose="02040503050406030204" pitchFamily="18" charset="0"/>
                            </a:rPr>
                            <m:t>𝑛</m:t>
                          </m:r>
                          <m:r>
                            <a:rPr lang="en-GB" sz="1400" i="0">
                              <a:latin typeface="Cambria Math" panose="02040503050406030204" pitchFamily="18" charset="0"/>
                            </a:rPr>
                            <m:t>+0.25</m:t>
                          </m:r>
                        </m:den>
                      </m:f>
                    </m:oMath>
                  </m:oMathPara>
                </a14:m>
                <a:endParaRPr lang="en-GB" sz="1400" dirty="0">
                  <a:latin typeface="+mj-lt"/>
                </a:endParaRPr>
              </a:p>
            </p:txBody>
          </p:sp>
        </mc:Choice>
        <mc:Fallback xmlns="">
          <p:sp>
            <p:nvSpPr>
              <p:cNvPr id="23" name="Rectangle 22">
                <a:extLst>
                  <a:ext uri="{FF2B5EF4-FFF2-40B4-BE49-F238E27FC236}">
                    <a16:creationId xmlns:a16="http://schemas.microsoft.com/office/drawing/2014/main" id="{3DDEDC54-B784-4ADA-B646-0CCE8F38B820}"/>
                  </a:ext>
                </a:extLst>
              </p:cNvPr>
              <p:cNvSpPr>
                <a:spLocks noRot="1" noChangeAspect="1" noMove="1" noResize="1" noEditPoints="1" noAdjustHandles="1" noChangeArrowheads="1" noChangeShapeType="1" noTextEdit="1"/>
              </p:cNvSpPr>
              <p:nvPr/>
            </p:nvSpPr>
            <p:spPr>
              <a:xfrm>
                <a:off x="2923343" y="4099644"/>
                <a:ext cx="2700098" cy="505010"/>
              </a:xfrm>
              <a:prstGeom prst="rect">
                <a:avLst/>
              </a:prstGeom>
              <a:blipFill>
                <a:blip r:embed="rId6"/>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D7554035-191A-46CE-816A-DAC3890C23DC}"/>
                  </a:ext>
                </a:extLst>
              </p:cNvPr>
              <p:cNvSpPr/>
              <p:nvPr/>
            </p:nvSpPr>
            <p:spPr>
              <a:xfrm>
                <a:off x="2923343" y="3426062"/>
                <a:ext cx="2346412" cy="5006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0">
                              <a:latin typeface="Cambria Math" panose="02040503050406030204" pitchFamily="18" charset="0"/>
                            </a:rPr>
                            <m:t>3</m:t>
                          </m:r>
                        </m:sub>
                      </m:sSub>
                      <m:r>
                        <a:rPr lang="en-GB" sz="1400" i="0">
                          <a:latin typeface="Cambria Math" panose="02040503050406030204" pitchFamily="18" charset="0"/>
                        </a:rPr>
                        <m:t>=0.3, </m:t>
                      </m:r>
                      <m:r>
                        <a:rPr lang="en-GB" sz="1400" i="1">
                          <a:latin typeface="Cambria Math" panose="02040503050406030204" pitchFamily="18" charset="0"/>
                        </a:rPr>
                        <m:t>𝑡h𝑒𝑛</m:t>
                      </m:r>
                      <m:r>
                        <a:rPr lang="en-GB" sz="1400" i="0">
                          <a:latin typeface="Cambria Math" panose="02040503050406030204" pitchFamily="18" charset="0"/>
                        </a:rPr>
                        <m:t> </m:t>
                      </m:r>
                      <m:sSub>
                        <m:sSubPr>
                          <m:ctrlPr>
                            <a:rPr lang="en-GB" sz="1400" i="1">
                              <a:latin typeface="Cambria Math" panose="02040503050406030204" pitchFamily="18" charset="0"/>
                            </a:rPr>
                          </m:ctrlPr>
                        </m:sSubPr>
                        <m:e>
                          <m:r>
                            <a:rPr lang="en-GB" sz="1400" i="1">
                              <a:latin typeface="Cambria Math" panose="02040503050406030204" pitchFamily="18" charset="0"/>
                            </a:rPr>
                            <m:t>𝑅</m:t>
                          </m:r>
                        </m:e>
                        <m:sub>
                          <m:r>
                            <a:rPr lang="en-GB" sz="1400" i="0">
                              <a:latin typeface="Cambria Math" panose="02040503050406030204" pitchFamily="18" charset="0"/>
                            </a:rPr>
                            <m:t>3</m:t>
                          </m:r>
                        </m:sub>
                      </m:sSub>
                      <m:r>
                        <a:rPr lang="en-GB" sz="1400" i="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𝑖</m:t>
                          </m:r>
                          <m:r>
                            <a:rPr lang="en-GB" sz="1400" i="0">
                              <a:latin typeface="Cambria Math" panose="02040503050406030204" pitchFamily="18" charset="0"/>
                            </a:rPr>
                            <m:t>−0.3</m:t>
                          </m:r>
                        </m:num>
                        <m:den>
                          <m:r>
                            <a:rPr lang="en-GB" sz="1400" i="1">
                              <a:latin typeface="Cambria Math" panose="02040503050406030204" pitchFamily="18" charset="0"/>
                            </a:rPr>
                            <m:t>𝑛</m:t>
                          </m:r>
                          <m:r>
                            <a:rPr lang="en-GB" sz="1400" i="0">
                              <a:latin typeface="Cambria Math" panose="02040503050406030204" pitchFamily="18" charset="0"/>
                            </a:rPr>
                            <m:t>+0.4</m:t>
                          </m:r>
                        </m:den>
                      </m:f>
                    </m:oMath>
                  </m:oMathPara>
                </a14:m>
                <a:endParaRPr lang="en-GB" sz="1400" dirty="0">
                  <a:latin typeface="+mj-lt"/>
                </a:endParaRPr>
              </a:p>
            </p:txBody>
          </p:sp>
        </mc:Choice>
        <mc:Fallback xmlns="">
          <p:sp>
            <p:nvSpPr>
              <p:cNvPr id="24" name="Rectangle 23">
                <a:extLst>
                  <a:ext uri="{FF2B5EF4-FFF2-40B4-BE49-F238E27FC236}">
                    <a16:creationId xmlns:a16="http://schemas.microsoft.com/office/drawing/2014/main" id="{D7554035-191A-46CE-816A-DAC3890C23DC}"/>
                  </a:ext>
                </a:extLst>
              </p:cNvPr>
              <p:cNvSpPr>
                <a:spLocks noRot="1" noChangeAspect="1" noMove="1" noResize="1" noEditPoints="1" noAdjustHandles="1" noChangeArrowheads="1" noChangeShapeType="1" noTextEdit="1"/>
              </p:cNvSpPr>
              <p:nvPr/>
            </p:nvSpPr>
            <p:spPr>
              <a:xfrm>
                <a:off x="2923343" y="3426062"/>
                <a:ext cx="2346412" cy="500650"/>
              </a:xfrm>
              <a:prstGeom prst="rect">
                <a:avLst/>
              </a:prstGeom>
              <a:blipFill>
                <a:blip r:embed="rId7"/>
                <a:stretch>
                  <a:fillRect b="-122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Rectangle 24">
                <a:extLst>
                  <a:ext uri="{FF2B5EF4-FFF2-40B4-BE49-F238E27FC236}">
                    <a16:creationId xmlns:a16="http://schemas.microsoft.com/office/drawing/2014/main" id="{6EA6193C-F359-49E2-BB3C-39FD7C2AABD0}"/>
                  </a:ext>
                </a:extLst>
              </p:cNvPr>
              <p:cNvSpPr/>
              <p:nvPr/>
            </p:nvSpPr>
            <p:spPr>
              <a:xfrm>
                <a:off x="2945272" y="2751711"/>
                <a:ext cx="2302553" cy="501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𝐶</m:t>
                          </m:r>
                        </m:e>
                        <m:sub>
                          <m:r>
                            <a:rPr lang="en-GB" sz="1400" i="0">
                              <a:latin typeface="Cambria Math" panose="02040503050406030204" pitchFamily="18" charset="0"/>
                            </a:rPr>
                            <m:t>2</m:t>
                          </m:r>
                        </m:sub>
                      </m:sSub>
                      <m:r>
                        <a:rPr lang="en-GB" sz="1400" i="0">
                          <a:latin typeface="Cambria Math" panose="02040503050406030204" pitchFamily="18" charset="0"/>
                        </a:rPr>
                        <m:t>=0.5, </m:t>
                      </m:r>
                      <m:r>
                        <a:rPr lang="en-GB" sz="1400" i="1">
                          <a:latin typeface="Cambria Math" panose="02040503050406030204" pitchFamily="18" charset="0"/>
                        </a:rPr>
                        <m:t>𝑡h𝑒𝑛</m:t>
                      </m:r>
                      <m:r>
                        <a:rPr lang="en-GB" sz="1400" i="0">
                          <a:latin typeface="Cambria Math" panose="02040503050406030204" pitchFamily="18" charset="0"/>
                        </a:rPr>
                        <m:t> </m:t>
                      </m:r>
                      <m:sSub>
                        <m:sSubPr>
                          <m:ctrlPr>
                            <a:rPr lang="en-GB" sz="1400" i="1">
                              <a:latin typeface="Cambria Math" panose="02040503050406030204" pitchFamily="18" charset="0"/>
                            </a:rPr>
                          </m:ctrlPr>
                        </m:sSubPr>
                        <m:e>
                          <m:r>
                            <a:rPr lang="en-GB" sz="1400" i="1">
                              <a:latin typeface="Cambria Math" panose="02040503050406030204" pitchFamily="18" charset="0"/>
                            </a:rPr>
                            <m:t>𝑅</m:t>
                          </m:r>
                        </m:e>
                        <m:sub>
                          <m:r>
                            <a:rPr lang="en-GB" sz="1400" i="0">
                              <a:latin typeface="Cambria Math" panose="02040503050406030204" pitchFamily="18" charset="0"/>
                            </a:rPr>
                            <m:t>2</m:t>
                          </m:r>
                        </m:sub>
                      </m:sSub>
                      <m:r>
                        <a:rPr lang="en-GB" sz="1400" i="0">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𝑖</m:t>
                          </m:r>
                          <m:r>
                            <a:rPr lang="en-GB" sz="1400" i="0">
                              <a:latin typeface="Cambria Math" panose="02040503050406030204" pitchFamily="18" charset="0"/>
                            </a:rPr>
                            <m:t>−0.5</m:t>
                          </m:r>
                        </m:num>
                        <m:den>
                          <m:r>
                            <a:rPr lang="en-GB" sz="1400" i="1">
                              <a:latin typeface="Cambria Math" panose="02040503050406030204" pitchFamily="18" charset="0"/>
                            </a:rPr>
                            <m:t>𝑛</m:t>
                          </m:r>
                        </m:den>
                      </m:f>
                    </m:oMath>
                  </m:oMathPara>
                </a14:m>
                <a:endParaRPr lang="en-GB" sz="1400" dirty="0">
                  <a:latin typeface="+mj-lt"/>
                </a:endParaRPr>
              </a:p>
            </p:txBody>
          </p:sp>
        </mc:Choice>
        <mc:Fallback>
          <p:sp>
            <p:nvSpPr>
              <p:cNvPr id="25" name="Rectangle 24">
                <a:extLst>
                  <a:ext uri="{FF2B5EF4-FFF2-40B4-BE49-F238E27FC236}">
                    <a16:creationId xmlns:a16="http://schemas.microsoft.com/office/drawing/2014/main" id="{6EA6193C-F359-49E2-BB3C-39FD7C2AABD0}"/>
                  </a:ext>
                </a:extLst>
              </p:cNvPr>
              <p:cNvSpPr>
                <a:spLocks noRot="1" noChangeAspect="1" noMove="1" noResize="1" noEditPoints="1" noAdjustHandles="1" noChangeArrowheads="1" noChangeShapeType="1" noTextEdit="1"/>
              </p:cNvSpPr>
              <p:nvPr/>
            </p:nvSpPr>
            <p:spPr>
              <a:xfrm>
                <a:off x="2945272" y="2751711"/>
                <a:ext cx="2302553" cy="501419"/>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26206686"/>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sz="2000" dirty="0"/>
              <a:t>Monte Carlo simulation and Weibull parameters b, T </a:t>
            </a:r>
            <a:endParaRPr lang="en-GB" dirty="0"/>
          </a:p>
        </p:txBody>
      </p:sp>
      <p:sp>
        <p:nvSpPr>
          <p:cNvPr id="7" name="Datumsplatzhalter 6"/>
          <p:cNvSpPr>
            <a:spLocks noGrp="1"/>
          </p:cNvSpPr>
          <p:nvPr>
            <p:ph type="dt" sz="half" idx="10"/>
          </p:nvPr>
        </p:nvSpPr>
        <p:spPr>
          <a:xfrm>
            <a:off x="488016" y="4878000"/>
            <a:ext cx="965666" cy="180000"/>
          </a:xfrm>
        </p:spPr>
        <p:txBody>
          <a:bodyPr/>
          <a:lstStyle/>
          <a:p>
            <a:r>
              <a:rPr lang="de-DE" dirty="0"/>
              <a:t>24</a:t>
            </a:r>
            <a:r>
              <a:rPr lang="de-DE" baseline="30000" dirty="0"/>
              <a:t>th</a:t>
            </a:r>
            <a:r>
              <a:rPr lang="de-DE" dirty="0"/>
              <a:t> Sept. 2019</a:t>
            </a:r>
          </a:p>
        </p:txBody>
      </p:sp>
      <p:sp>
        <p:nvSpPr>
          <p:cNvPr id="8" name="Fußzeilenplatzhalter 7"/>
          <p:cNvSpPr>
            <a:spLocks noGrp="1"/>
          </p:cNvSpPr>
          <p:nvPr>
            <p:ph type="ftr" sz="quarter" idx="11"/>
          </p:nvPr>
        </p:nvSpPr>
        <p:spPr>
          <a:xfrm>
            <a:off x="1550016" y="4878000"/>
            <a:ext cx="5760000" cy="180000"/>
          </a:xfrm>
        </p:spPr>
        <p:txBody>
          <a:bodyPr/>
          <a:lstStyle/>
          <a:p>
            <a:r>
              <a:rPr lang="en-US" dirty="0" err="1"/>
              <a:t>Wang@ICHS</a:t>
            </a:r>
            <a:r>
              <a:rPr lang="en-US" dirty="0"/>
              <a:t> 2019</a:t>
            </a:r>
            <a:endParaRPr lang="de-DE" dirty="0"/>
          </a:p>
        </p:txBody>
      </p:sp>
      <p:sp>
        <p:nvSpPr>
          <p:cNvPr id="4" name="Foliennummernplatzhalter 3"/>
          <p:cNvSpPr>
            <a:spLocks noGrp="1"/>
          </p:cNvSpPr>
          <p:nvPr>
            <p:ph type="sldNum" sz="quarter" idx="12"/>
          </p:nvPr>
        </p:nvSpPr>
        <p:spPr/>
        <p:txBody>
          <a:bodyPr/>
          <a:lstStyle/>
          <a:p>
            <a:fld id="{AA9ED74F-9508-4ED9-B334-15F84E4ED6ED}" type="slidenum">
              <a:rPr lang="de-DE" smtClean="0"/>
              <a:pPr/>
              <a:t>9</a:t>
            </a:fld>
            <a:endParaRPr lang="de-DE" dirty="0"/>
          </a:p>
        </p:txBody>
      </p:sp>
      <p:pic>
        <p:nvPicPr>
          <p:cNvPr id="18" name="image.png"/>
          <p:cNvPicPr>
            <a:picLocks noChangeAspect="1" noChangeArrowheads="1"/>
          </p:cNvPicPr>
          <p:nvPr/>
        </p:nvPicPr>
        <p:blipFill>
          <a:blip r:embed="rId3" cstate="print"/>
          <a:srcRect/>
          <a:stretch>
            <a:fillRect/>
          </a:stretch>
        </p:blipFill>
        <p:spPr bwMode="auto">
          <a:xfrm>
            <a:off x="27093" y="41828"/>
            <a:ext cx="452075" cy="283430"/>
          </a:xfrm>
          <a:prstGeom prst="rect">
            <a:avLst/>
          </a:prstGeom>
          <a:noFill/>
          <a:ln w="9525">
            <a:round/>
            <a:headEnd/>
            <a:tailEnd/>
          </a:ln>
        </p:spPr>
      </p:pic>
      <p:sp>
        <p:nvSpPr>
          <p:cNvPr id="26" name="Rectangle 25">
            <a:extLst>
              <a:ext uri="{FF2B5EF4-FFF2-40B4-BE49-F238E27FC236}">
                <a16:creationId xmlns:a16="http://schemas.microsoft.com/office/drawing/2014/main" id="{95B68663-43F3-4FF7-9DF9-1E63F1B4C303}"/>
              </a:ext>
            </a:extLst>
          </p:cNvPr>
          <p:cNvSpPr/>
          <p:nvPr/>
        </p:nvSpPr>
        <p:spPr>
          <a:xfrm>
            <a:off x="393569" y="1177639"/>
            <a:ext cx="8356862" cy="1323439"/>
          </a:xfrm>
          <a:prstGeom prst="rect">
            <a:avLst/>
          </a:prstGeom>
        </p:spPr>
        <p:txBody>
          <a:bodyPr wrap="square">
            <a:spAutoFit/>
          </a:bodyPr>
          <a:lstStyle/>
          <a:p>
            <a:pPr marL="285750" indent="-285750">
              <a:buFont typeface="Arial" panose="020B0604020202020204" pitchFamily="34" charset="0"/>
              <a:buChar char="•"/>
            </a:pPr>
            <a:r>
              <a:rPr lang="en-GB" sz="1600" dirty="0">
                <a:latin typeface="+mj-lt"/>
                <a:cs typeface="Times New Roman" panose="02020603050405020304" pitchFamily="18" charset="0"/>
              </a:rPr>
              <a:t>In Monte-Carlo simulation (MCS), the random numbers are generated corresponding to the probability, Pi. </a:t>
            </a:r>
          </a:p>
          <a:p>
            <a:pPr marL="285750" indent="-285750">
              <a:buFont typeface="Arial" panose="020B0604020202020204" pitchFamily="34" charset="0"/>
              <a:buChar char="•"/>
            </a:pPr>
            <a:r>
              <a:rPr lang="en-GB" sz="1600" dirty="0">
                <a:latin typeface="+mj-lt"/>
                <a:cs typeface="Times New Roman" panose="02020603050405020304" pitchFamily="18" charset="0"/>
              </a:rPr>
              <a:t>Shape factor b and scale factor T are required.</a:t>
            </a:r>
          </a:p>
          <a:p>
            <a:pPr marL="285750" indent="-285750">
              <a:buFont typeface="Arial" panose="020B0604020202020204" pitchFamily="34" charset="0"/>
              <a:buChar char="•"/>
            </a:pPr>
            <a:endParaRPr lang="en-GB" sz="1600" dirty="0">
              <a:latin typeface="+mj-lt"/>
            </a:endParaRPr>
          </a:p>
          <a:p>
            <a:endParaRPr lang="en-GB" sz="1600" dirty="0">
              <a:latin typeface="+mj-lt"/>
            </a:endParaRPr>
          </a:p>
        </p:txBody>
      </p:sp>
      <p:pic>
        <p:nvPicPr>
          <p:cNvPr id="27" name="Picture 26">
            <a:extLst>
              <a:ext uri="{FF2B5EF4-FFF2-40B4-BE49-F238E27FC236}">
                <a16:creationId xmlns:a16="http://schemas.microsoft.com/office/drawing/2014/main" id="{1AC3D25E-EFB6-484B-B022-70EF59FD9E95}"/>
              </a:ext>
            </a:extLst>
          </p:cNvPr>
          <p:cNvPicPr>
            <a:picLocks noChangeAspect="1"/>
          </p:cNvPicPr>
          <p:nvPr/>
        </p:nvPicPr>
        <p:blipFill>
          <a:blip r:embed="rId4"/>
          <a:stretch>
            <a:fillRect/>
          </a:stretch>
        </p:blipFill>
        <p:spPr>
          <a:xfrm>
            <a:off x="1736592" y="2016575"/>
            <a:ext cx="1773558" cy="2128269"/>
          </a:xfrm>
          <a:prstGeom prst="rect">
            <a:avLst/>
          </a:prstGeom>
        </p:spPr>
      </p:pic>
      <p:sp>
        <p:nvSpPr>
          <p:cNvPr id="28" name="Rectangle 27">
            <a:extLst>
              <a:ext uri="{FF2B5EF4-FFF2-40B4-BE49-F238E27FC236}">
                <a16:creationId xmlns:a16="http://schemas.microsoft.com/office/drawing/2014/main" id="{6C8444BD-2665-4CC1-A6A8-29675989ED65}"/>
              </a:ext>
            </a:extLst>
          </p:cNvPr>
          <p:cNvSpPr/>
          <p:nvPr/>
        </p:nvSpPr>
        <p:spPr>
          <a:xfrm>
            <a:off x="790728" y="4214959"/>
            <a:ext cx="3182090" cy="338554"/>
          </a:xfrm>
          <a:prstGeom prst="rect">
            <a:avLst/>
          </a:prstGeom>
        </p:spPr>
        <p:txBody>
          <a:bodyPr wrap="none">
            <a:spAutoFit/>
          </a:bodyPr>
          <a:lstStyle/>
          <a:p>
            <a:r>
              <a:rPr lang="en-GB" sz="1600" dirty="0">
                <a:latin typeface="+mj-lt"/>
                <a:ea typeface="Calibri" panose="020F0502020204030204" pitchFamily="34" charset="0"/>
              </a:rPr>
              <a:t>N: fatigue life cycle of  CPVs.</a:t>
            </a:r>
            <a:endParaRPr lang="en-GB" sz="1600" dirty="0">
              <a:latin typeface="+mj-lt"/>
            </a:endParaRPr>
          </a:p>
        </p:txBody>
      </p:sp>
      <p:pic>
        <p:nvPicPr>
          <p:cNvPr id="29" name="Grafik 2">
            <a:extLst>
              <a:ext uri="{FF2B5EF4-FFF2-40B4-BE49-F238E27FC236}">
                <a16:creationId xmlns:a16="http://schemas.microsoft.com/office/drawing/2014/main" id="{3B077AA4-1AC1-4DCE-8848-CD50F105B0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5344" y="2066531"/>
            <a:ext cx="3468656" cy="2573856"/>
          </a:xfrm>
          <a:prstGeom prst="rect">
            <a:avLst/>
          </a:prstGeom>
        </p:spPr>
      </p:pic>
    </p:spTree>
    <p:extLst>
      <p:ext uri="{BB962C8B-B14F-4D97-AF65-F5344CB8AC3E}">
        <p14:creationId xmlns:p14="http://schemas.microsoft.com/office/powerpoint/2010/main" val="4038656903"/>
      </p:ext>
    </p:extLst>
  </p:cSld>
  <p:clrMapOvr>
    <a:masterClrMapping/>
  </p:clrMapOvr>
  <p:transition spd="slow">
    <p:pull/>
  </p:transition>
</p:sld>
</file>

<file path=ppt/theme/theme1.xml><?xml version="1.0" encoding="utf-8"?>
<a:theme xmlns:a="http://schemas.openxmlformats.org/drawingml/2006/main" name="BAM - Master">
  <a:themeElements>
    <a:clrScheme name="BAM">
      <a:dk1>
        <a:srgbClr val="000000"/>
      </a:dk1>
      <a:lt1>
        <a:sysClr val="window" lastClr="FFFFFF"/>
      </a:lt1>
      <a:dk2>
        <a:srgbClr val="002832"/>
      </a:dk2>
      <a:lt2>
        <a:srgbClr val="FFFFFF"/>
      </a:lt2>
      <a:accent1>
        <a:srgbClr val="D2001E"/>
      </a:accent1>
      <a:accent2>
        <a:srgbClr val="501919"/>
      </a:accent2>
      <a:accent3>
        <a:srgbClr val="00AFF0"/>
      </a:accent3>
      <a:accent4>
        <a:srgbClr val="00556E"/>
      </a:accent4>
      <a:accent5>
        <a:srgbClr val="8CB40F"/>
      </a:accent5>
      <a:accent6>
        <a:srgbClr val="FFFF00"/>
      </a:accent6>
      <a:hlink>
        <a:srgbClr val="002832"/>
      </a:hlink>
      <a:folHlink>
        <a:srgbClr val="002832"/>
      </a:folHlink>
    </a:clrScheme>
    <a:fontScheme name="BAM Text">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nSpc>
            <a:spcPts val="2100"/>
          </a:lnSpc>
          <a:defRPr sz="1600" dirty="0"/>
        </a:defPPr>
      </a:lstStyle>
    </a:txDef>
  </a:objectDefaults>
  <a:extraClrSchemeLst>
    <a:extraClrScheme>
      <a:clrScheme name="BAM Farben">
        <a:dk1>
          <a:sysClr val="windowText" lastClr="000000"/>
        </a:dk1>
        <a:lt1>
          <a:sysClr val="window" lastClr="FFFFFF"/>
        </a:lt1>
        <a:dk2>
          <a:srgbClr val="002832"/>
        </a:dk2>
        <a:lt2>
          <a:srgbClr val="FFFFFF"/>
        </a:lt2>
        <a:accent1>
          <a:srgbClr val="D2001E"/>
        </a:accent1>
        <a:accent2>
          <a:srgbClr val="501919"/>
        </a:accent2>
        <a:accent3>
          <a:srgbClr val="00AFF0"/>
        </a:accent3>
        <a:accent4>
          <a:srgbClr val="00556E"/>
        </a:accent4>
        <a:accent5>
          <a:srgbClr val="8CB40F"/>
        </a:accent5>
        <a:accent6>
          <a:srgbClr val="FFFF00"/>
        </a:accent6>
        <a:hlink>
          <a:srgbClr val="002832"/>
        </a:hlink>
        <a:folHlink>
          <a:srgbClr val="002832"/>
        </a:folHlink>
      </a:clrScheme>
    </a:extraClrScheme>
  </a:extraClrSchemeLst>
</a:theme>
</file>

<file path=ppt/theme/theme2.xml><?xml version="1.0" encoding="utf-8"?>
<a:theme xmlns:a="http://schemas.openxmlformats.org/drawingml/2006/main" name="BAM - Master">
  <a:themeElements>
    <a:clrScheme name="BAM">
      <a:dk1>
        <a:srgbClr val="002832"/>
      </a:dk1>
      <a:lt1>
        <a:sysClr val="window" lastClr="FFFFFF"/>
      </a:lt1>
      <a:dk2>
        <a:srgbClr val="002832"/>
      </a:dk2>
      <a:lt2>
        <a:srgbClr val="FFFFFF"/>
      </a:lt2>
      <a:accent1>
        <a:srgbClr val="D2001E"/>
      </a:accent1>
      <a:accent2>
        <a:srgbClr val="501919"/>
      </a:accent2>
      <a:accent3>
        <a:srgbClr val="00AFF0"/>
      </a:accent3>
      <a:accent4>
        <a:srgbClr val="00556E"/>
      </a:accent4>
      <a:accent5>
        <a:srgbClr val="8CB40F"/>
      </a:accent5>
      <a:accent6>
        <a:srgbClr val="FFDC00"/>
      </a:accent6>
      <a:hlink>
        <a:srgbClr val="DC2328"/>
      </a:hlink>
      <a:folHlink>
        <a:srgbClr val="00556E"/>
      </a:folHlink>
    </a:clrScheme>
    <a:fontScheme name="BAM Text">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nSpc>
            <a:spcPts val="2100"/>
          </a:lnSpc>
          <a:defRPr sz="1600" dirty="0"/>
        </a:defPPr>
      </a:lstStyle>
    </a:txDef>
  </a:objectDefaults>
  <a:extraClrSchemeLst>
    <a:extraClrScheme>
      <a:clrScheme name="BAM Farben">
        <a:dk1>
          <a:sysClr val="windowText" lastClr="000000"/>
        </a:dk1>
        <a:lt1>
          <a:sysClr val="window" lastClr="FFFFFF"/>
        </a:lt1>
        <a:dk2>
          <a:srgbClr val="002832"/>
        </a:dk2>
        <a:lt2>
          <a:srgbClr val="FFFFFF"/>
        </a:lt2>
        <a:accent1>
          <a:srgbClr val="D2001E"/>
        </a:accent1>
        <a:accent2>
          <a:srgbClr val="501919"/>
        </a:accent2>
        <a:accent3>
          <a:srgbClr val="00AFF0"/>
        </a:accent3>
        <a:accent4>
          <a:srgbClr val="00556E"/>
        </a:accent4>
        <a:accent5>
          <a:srgbClr val="8CB40F"/>
        </a:accent5>
        <a:accent6>
          <a:srgbClr val="FFDC00"/>
        </a:accent6>
        <a:hlink>
          <a:srgbClr val="002832"/>
        </a:hlink>
        <a:folHlink>
          <a:srgbClr val="002832"/>
        </a:folHlink>
      </a:clrScheme>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D66C621C9014FBD71EEE532C4DA23" ma:contentTypeVersion="7" ma:contentTypeDescription="Create a new document." ma:contentTypeScope="" ma:versionID="3375eb3042b868622c18baa0441ca84f">
  <xsd:schema xmlns:xsd="http://www.w3.org/2001/XMLSchema" xmlns:xs="http://www.w3.org/2001/XMLSchema" xmlns:p="http://schemas.microsoft.com/office/2006/metadata/properties" xmlns:ns2="6a051d52-bcea-4f87-8ee2-b5ac0a4bc05f" targetNamespace="http://schemas.microsoft.com/office/2006/metadata/properties" ma:root="true" ma:fieldsID="93d385ad5b44cc4ce7df21fd5b2fa4cd" ns2:_="">
    <xsd:import namespace="6a051d52-bcea-4f87-8ee2-b5ac0a4bc0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51d52-bcea-4f87-8ee2-b5ac0a4bc0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EFDEE4-48C5-4163-B8B3-91BB8C758A99}"/>
</file>

<file path=customXml/itemProps2.xml><?xml version="1.0" encoding="utf-8"?>
<ds:datastoreItem xmlns:ds="http://schemas.openxmlformats.org/officeDocument/2006/customXml" ds:itemID="{34B233DF-527A-4836-8DF6-2B5A2B78C1AF}"/>
</file>

<file path=customXml/itemProps3.xml><?xml version="1.0" encoding="utf-8"?>
<ds:datastoreItem xmlns:ds="http://schemas.openxmlformats.org/officeDocument/2006/customXml" ds:itemID="{5D31DE09-0C58-4BAA-909A-6BA7ED89B66F}"/>
</file>

<file path=docProps/app.xml><?xml version="1.0" encoding="utf-8"?>
<Properties xmlns="http://schemas.openxmlformats.org/officeDocument/2006/extended-properties" xmlns:vt="http://schemas.openxmlformats.org/officeDocument/2006/docPropsVTypes">
  <Template/>
  <TotalTime>0</TotalTime>
  <Words>1664</Words>
  <Application>Microsoft Office PowerPoint</Application>
  <PresentationFormat>On-screen Show (16:9)</PresentationFormat>
  <Paragraphs>247</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Cambria Math</vt:lpstr>
      <vt:lpstr>Times New Roman</vt:lpstr>
      <vt:lpstr>Verdana</vt:lpstr>
      <vt:lpstr>Viner Hand ITC</vt:lpstr>
      <vt:lpstr>BAM - Master</vt:lpstr>
      <vt:lpstr>Determination of Distribution Function used in Monte Carlo Simulation on  Safety Analysis of H2 Pressure Vessel</vt:lpstr>
      <vt:lpstr>Sample Test and population properties</vt:lpstr>
      <vt:lpstr>Survival rate and distribution function </vt:lpstr>
      <vt:lpstr>Monte Carlo simulation and distribution function </vt:lpstr>
      <vt:lpstr>Monte Carlo simulation and Fibre Break Model </vt:lpstr>
      <vt:lpstr>Weibull distribution  </vt:lpstr>
      <vt:lpstr>Methods to determine the Weibull distribution parameters (b, T)   </vt:lpstr>
      <vt:lpstr>Ranking function    </vt:lpstr>
      <vt:lpstr>Monte Carlo simulation and Weibull parameters b, T </vt:lpstr>
      <vt:lpstr>Goodness of Fit (GoF) test </vt:lpstr>
      <vt:lpstr>Anderson-Darling test and Observed Significance Level (OSL) </vt:lpstr>
      <vt:lpstr>Performance index of data from MCS </vt:lpstr>
      <vt:lpstr>Performance index of data from MCS </vt:lpstr>
      <vt:lpstr>Test data of CPVs </vt:lpstr>
      <vt:lpstr>Performance index of real test data </vt:lpstr>
      <vt:lpstr>Survival rate for test data  </vt:lpstr>
      <vt:lpstr>Acceptance rates of life cycle  </vt:lpstr>
      <vt:lpstr>Randomness of MCS  </vt:lpstr>
      <vt:lpstr>Randomness of MCS  </vt:lpstr>
      <vt:lpstr>Summary and Conclusions  </vt:lpstr>
      <vt:lpstr>Future Works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Bernd Göbel</dc:creator>
  <cp:lastModifiedBy>Wang, Bin</cp:lastModifiedBy>
  <cp:revision>692</cp:revision>
  <cp:lastPrinted>2016-04-28T07:38:01Z</cp:lastPrinted>
  <dcterms:created xsi:type="dcterms:W3CDTF">2015-04-16T11:51:54Z</dcterms:created>
  <dcterms:modified xsi:type="dcterms:W3CDTF">2019-09-09T11:13:10Z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0x0101002C4D66C621C9014FBD71EEE532C4DA23</vt:lpwstr>
  </property>
</Properties>
</file>