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1" r:id="rId4"/>
  </p:sldMasterIdLst>
  <p:notesMasterIdLst>
    <p:notesMasterId r:id="rId26"/>
  </p:notesMasterIdLst>
  <p:sldIdLst>
    <p:sldId id="447" r:id="rId5"/>
    <p:sldId id="560" r:id="rId6"/>
    <p:sldId id="551" r:id="rId7"/>
    <p:sldId id="565" r:id="rId8"/>
    <p:sldId id="559" r:id="rId9"/>
    <p:sldId id="298" r:id="rId10"/>
    <p:sldId id="553" r:id="rId11"/>
    <p:sldId id="562" r:id="rId12"/>
    <p:sldId id="563" r:id="rId13"/>
    <p:sldId id="561" r:id="rId14"/>
    <p:sldId id="566" r:id="rId15"/>
    <p:sldId id="564" r:id="rId16"/>
    <p:sldId id="533" r:id="rId17"/>
    <p:sldId id="567" r:id="rId18"/>
    <p:sldId id="554" r:id="rId19"/>
    <p:sldId id="555" r:id="rId20"/>
    <p:sldId id="550" r:id="rId21"/>
    <p:sldId id="568" r:id="rId22"/>
    <p:sldId id="552" r:id="rId23"/>
    <p:sldId id="557" r:id="rId24"/>
    <p:sldId id="558"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oth, Katrina" initials="KG" lastIdx="11" clrIdx="0"/>
  <p:cmAuthor id="1" name="Brian Somerday" initials="BPS" lastIdx="8" clrIdx="1"/>
  <p:cmAuthor id="2" name="Chris San Marchi" initials="c" lastIdx="0" clrIdx="2"/>
  <p:cmAuthor id="3" name="Charles James" initials="CJ" lastIdx="12" clrIdx="3"/>
  <p:cmAuthor id="4" name="Ned Stetson" initials="NS" lastIdx="12" clrIdx="4"/>
  <p:cmAuthor id="5" name="Ordaz, Grace" initials="OG" lastIdx="1" clrIdx="5"/>
  <p:cmAuthor id="6" name="Chris San Marchi" initials="" lastIdx="0" clrIdx="6"/>
  <p:cmAuthor id="7" name="San Marchi, Christopher W" initials="SMCW" lastIdx="2" clrIdx="7">
    <p:extLst/>
  </p:cmAuthor>
  <p:cmAuthor id="8" name="San Marchi, Christopher W" initials="SMCW [2]" lastIdx="1" clrIdx="8">
    <p:extLst/>
  </p:cmAuthor>
  <p:cmAuthor id="9" name="San Marchi, Christopher W" initials="SMCW [3]" lastIdx="1" clrIdx="9">
    <p:extLst/>
  </p:cmAuthor>
  <p:cmAuthor id="10" name="San Marchi, Christopher W" initials="SMCW [4]" lastIdx="1" clrIdx="10">
    <p:extLst/>
  </p:cmAuthor>
  <p:cmAuthor id="11" name="Hill, Laura" initials="HL" lastIdx="3" clrIdx="11">
    <p:extLst/>
  </p:cmAuthor>
  <p:cmAuthor id="12" name="James Jr, Charles" initials="JJC" lastIdx="4" clrIdx="1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B7F"/>
    <a:srgbClr val="071CD0"/>
    <a:srgbClr val="ED6423"/>
    <a:srgbClr val="EE6624"/>
    <a:srgbClr val="56B0FC"/>
    <a:srgbClr val="0096FF"/>
    <a:srgbClr val="C2DFFC"/>
    <a:srgbClr val="CBE4C6"/>
    <a:srgbClr val="8FDEF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69" autoAdjust="0"/>
    <p:restoredTop sz="94801" autoAdjust="0"/>
  </p:normalViewPr>
  <p:slideViewPr>
    <p:cSldViewPr snapToGrid="0">
      <p:cViewPr varScale="1">
        <p:scale>
          <a:sx n="105" d="100"/>
          <a:sy n="105" d="100"/>
        </p:scale>
        <p:origin x="1338" y="114"/>
      </p:cViewPr>
      <p:guideLst>
        <p:guide orient="horz" pos="2160"/>
        <p:guide pos="2880"/>
      </p:guideLst>
    </p:cSldViewPr>
  </p:slideViewPr>
  <p:notesTextViewPr>
    <p:cViewPr>
      <p:scale>
        <a:sx n="1" d="1"/>
        <a:sy n="1" d="1"/>
      </p:scale>
      <p:origin x="0" y="0"/>
    </p:cViewPr>
  </p:notesTextViewPr>
  <p:sorterViewPr>
    <p:cViewPr>
      <p:scale>
        <a:sx n="60" d="100"/>
        <a:sy n="60" d="100"/>
      </p:scale>
      <p:origin x="0" y="69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23D2FA-AB00-8E4D-9A95-D132FF7ED99C}" type="doc">
      <dgm:prSet loTypeId="urn:microsoft.com/office/officeart/2005/8/layout/venn1" loCatId="" qsTypeId="urn:microsoft.com/office/officeart/2005/8/quickstyle/simple4" qsCatId="simple" csTypeId="urn:microsoft.com/office/officeart/2005/8/colors/colorful2" csCatId="colorful" phldr="1"/>
      <dgm:spPr/>
    </dgm:pt>
    <dgm:pt modelId="{972A0D59-182D-F94B-9238-158AF9ECB0AB}">
      <dgm:prSet phldrT="[Text]" custT="1"/>
      <dgm:spPr>
        <a:effectLst>
          <a:outerShdw blurRad="50800" dist="38100" dir="2700000" algn="tl" rotWithShape="0">
            <a:prstClr val="black">
              <a:alpha val="40000"/>
            </a:prstClr>
          </a:outerShdw>
        </a:effectLst>
      </dgm:spPr>
      <dgm:t>
        <a:bodyPr/>
        <a:lstStyle/>
        <a:p>
          <a:pPr algn="ctr"/>
          <a:r>
            <a:rPr lang="en-US" sz="2000" b="1" dirty="0"/>
            <a:t>Environment</a:t>
          </a:r>
        </a:p>
      </dgm:t>
    </dgm:pt>
    <dgm:pt modelId="{062E6317-983A-B04B-B4BD-7E2D780F9770}" type="parTrans" cxnId="{ED30659C-A328-794C-AD29-EC46C9FE0688}">
      <dgm:prSet/>
      <dgm:spPr/>
      <dgm:t>
        <a:bodyPr/>
        <a:lstStyle/>
        <a:p>
          <a:endParaRPr lang="en-US"/>
        </a:p>
      </dgm:t>
    </dgm:pt>
    <dgm:pt modelId="{641D3F42-79C7-7E4C-8969-363958B186BA}" type="sibTrans" cxnId="{ED30659C-A328-794C-AD29-EC46C9FE0688}">
      <dgm:prSet/>
      <dgm:spPr/>
      <dgm:t>
        <a:bodyPr/>
        <a:lstStyle/>
        <a:p>
          <a:endParaRPr lang="en-US"/>
        </a:p>
      </dgm:t>
    </dgm:pt>
    <dgm:pt modelId="{FF33AFF2-D931-8B47-B4AE-04C8AA29E22C}">
      <dgm:prSet phldrT="[Text]" custT="1"/>
      <dgm:spPr>
        <a:effectLst>
          <a:outerShdw blurRad="50800" dist="38100" dir="2700000" algn="tl" rotWithShape="0">
            <a:prstClr val="black">
              <a:alpha val="40000"/>
            </a:prstClr>
          </a:outerShdw>
        </a:effectLst>
      </dgm:spPr>
      <dgm:t>
        <a:bodyPr/>
        <a:lstStyle/>
        <a:p>
          <a:pPr algn="ctr"/>
          <a:r>
            <a:rPr lang="en-US" sz="2000" b="1" dirty="0"/>
            <a:t>Stress</a:t>
          </a:r>
          <a:r>
            <a:rPr lang="en-US" sz="2000" b="1" baseline="0" dirty="0"/>
            <a:t> / Mechanics</a:t>
          </a:r>
          <a:endParaRPr lang="en-US" sz="2000" b="1" dirty="0"/>
        </a:p>
      </dgm:t>
    </dgm:pt>
    <dgm:pt modelId="{C09646DD-2210-274F-8F91-E275303C4E9D}" type="parTrans" cxnId="{EB9B8F73-65F5-6848-A49B-4AC50AADCF4D}">
      <dgm:prSet/>
      <dgm:spPr/>
      <dgm:t>
        <a:bodyPr/>
        <a:lstStyle/>
        <a:p>
          <a:endParaRPr lang="en-US"/>
        </a:p>
      </dgm:t>
    </dgm:pt>
    <dgm:pt modelId="{D87EFDF5-D982-4847-AF72-25E1148C7CBA}" type="sibTrans" cxnId="{EB9B8F73-65F5-6848-A49B-4AC50AADCF4D}">
      <dgm:prSet/>
      <dgm:spPr/>
      <dgm:t>
        <a:bodyPr/>
        <a:lstStyle/>
        <a:p>
          <a:endParaRPr lang="en-US"/>
        </a:p>
      </dgm:t>
    </dgm:pt>
    <dgm:pt modelId="{AB560DD3-D3A4-4C43-AE5B-7FC52D318495}">
      <dgm:prSet phldrT="[Text]" custT="1"/>
      <dgm:spPr>
        <a:effectLst>
          <a:outerShdw blurRad="50800" dist="38100" dir="2700000" algn="tl" rotWithShape="0">
            <a:prstClr val="black">
              <a:alpha val="40000"/>
            </a:prstClr>
          </a:outerShdw>
        </a:effectLst>
      </dgm:spPr>
      <dgm:t>
        <a:bodyPr/>
        <a:lstStyle/>
        <a:p>
          <a:pPr algn="ctr"/>
          <a:r>
            <a:rPr lang="en-US" sz="2000" b="1" dirty="0"/>
            <a:t>Materials</a:t>
          </a:r>
        </a:p>
      </dgm:t>
    </dgm:pt>
    <dgm:pt modelId="{1B8C4176-A19C-734F-95AE-A0D18550D339}" type="parTrans" cxnId="{60FB5C66-60E6-8B41-8DCC-3875D2FB8051}">
      <dgm:prSet/>
      <dgm:spPr/>
      <dgm:t>
        <a:bodyPr/>
        <a:lstStyle/>
        <a:p>
          <a:endParaRPr lang="en-US"/>
        </a:p>
      </dgm:t>
    </dgm:pt>
    <dgm:pt modelId="{6E110339-990B-C94A-8C4D-4B3DEAAFA261}" type="sibTrans" cxnId="{60FB5C66-60E6-8B41-8DCC-3875D2FB8051}">
      <dgm:prSet/>
      <dgm:spPr/>
      <dgm:t>
        <a:bodyPr/>
        <a:lstStyle/>
        <a:p>
          <a:endParaRPr lang="en-US"/>
        </a:p>
      </dgm:t>
    </dgm:pt>
    <dgm:pt modelId="{138B08F2-838F-9849-9108-D8FE992B25DD}" type="pres">
      <dgm:prSet presAssocID="{8723D2FA-AB00-8E4D-9A95-D132FF7ED99C}" presName="compositeShape" presStyleCnt="0">
        <dgm:presLayoutVars>
          <dgm:chMax val="7"/>
          <dgm:dir/>
          <dgm:resizeHandles val="exact"/>
        </dgm:presLayoutVars>
      </dgm:prSet>
      <dgm:spPr/>
    </dgm:pt>
    <dgm:pt modelId="{BA9D2FFC-3F66-CF49-B214-5FA5DEF7EBBE}" type="pres">
      <dgm:prSet presAssocID="{972A0D59-182D-F94B-9238-158AF9ECB0AB}" presName="circ1" presStyleLbl="vennNode1" presStyleIdx="0" presStyleCnt="3"/>
      <dgm:spPr/>
      <dgm:t>
        <a:bodyPr/>
        <a:lstStyle/>
        <a:p>
          <a:endParaRPr lang="en-US"/>
        </a:p>
      </dgm:t>
    </dgm:pt>
    <dgm:pt modelId="{01A84887-0504-E94C-A22C-391F2C4A1F08}" type="pres">
      <dgm:prSet presAssocID="{972A0D59-182D-F94B-9238-158AF9ECB0AB}" presName="circ1Tx" presStyleLbl="revTx" presStyleIdx="0" presStyleCnt="0">
        <dgm:presLayoutVars>
          <dgm:chMax val="0"/>
          <dgm:chPref val="0"/>
          <dgm:bulletEnabled val="1"/>
        </dgm:presLayoutVars>
      </dgm:prSet>
      <dgm:spPr/>
      <dgm:t>
        <a:bodyPr/>
        <a:lstStyle/>
        <a:p>
          <a:endParaRPr lang="en-US"/>
        </a:p>
      </dgm:t>
    </dgm:pt>
    <dgm:pt modelId="{03867640-C954-1D46-8425-CE00178ADB3D}" type="pres">
      <dgm:prSet presAssocID="{FF33AFF2-D931-8B47-B4AE-04C8AA29E22C}" presName="circ2" presStyleLbl="vennNode1" presStyleIdx="1" presStyleCnt="3"/>
      <dgm:spPr/>
      <dgm:t>
        <a:bodyPr/>
        <a:lstStyle/>
        <a:p>
          <a:endParaRPr lang="en-US"/>
        </a:p>
      </dgm:t>
    </dgm:pt>
    <dgm:pt modelId="{67BAF92A-BA66-3B44-BAE1-E04F717B2D5E}" type="pres">
      <dgm:prSet presAssocID="{FF33AFF2-D931-8B47-B4AE-04C8AA29E22C}" presName="circ2Tx" presStyleLbl="revTx" presStyleIdx="0" presStyleCnt="0">
        <dgm:presLayoutVars>
          <dgm:chMax val="0"/>
          <dgm:chPref val="0"/>
          <dgm:bulletEnabled val="1"/>
        </dgm:presLayoutVars>
      </dgm:prSet>
      <dgm:spPr/>
      <dgm:t>
        <a:bodyPr/>
        <a:lstStyle/>
        <a:p>
          <a:endParaRPr lang="en-US"/>
        </a:p>
      </dgm:t>
    </dgm:pt>
    <dgm:pt modelId="{D1A8D859-01A9-104E-AED1-1DAE5BCCA01B}" type="pres">
      <dgm:prSet presAssocID="{AB560DD3-D3A4-4C43-AE5B-7FC52D318495}" presName="circ3" presStyleLbl="vennNode1" presStyleIdx="2" presStyleCnt="3" custLinFactNeighborY="488"/>
      <dgm:spPr/>
      <dgm:t>
        <a:bodyPr/>
        <a:lstStyle/>
        <a:p>
          <a:endParaRPr lang="en-US"/>
        </a:p>
      </dgm:t>
    </dgm:pt>
    <dgm:pt modelId="{C2D7CB4C-53E9-D547-B287-AF8D16F2B88C}" type="pres">
      <dgm:prSet presAssocID="{AB560DD3-D3A4-4C43-AE5B-7FC52D318495}" presName="circ3Tx" presStyleLbl="revTx" presStyleIdx="0" presStyleCnt="0">
        <dgm:presLayoutVars>
          <dgm:chMax val="0"/>
          <dgm:chPref val="0"/>
          <dgm:bulletEnabled val="1"/>
        </dgm:presLayoutVars>
      </dgm:prSet>
      <dgm:spPr/>
      <dgm:t>
        <a:bodyPr/>
        <a:lstStyle/>
        <a:p>
          <a:endParaRPr lang="en-US"/>
        </a:p>
      </dgm:t>
    </dgm:pt>
  </dgm:ptLst>
  <dgm:cxnLst>
    <dgm:cxn modelId="{053E11AB-CDD1-3344-AE06-EF3D1D6B84F1}" type="presOf" srcId="{AB560DD3-D3A4-4C43-AE5B-7FC52D318495}" destId="{C2D7CB4C-53E9-D547-B287-AF8D16F2B88C}" srcOrd="1" destOrd="0" presId="urn:microsoft.com/office/officeart/2005/8/layout/venn1"/>
    <dgm:cxn modelId="{832A401A-8517-C145-AE31-4FD73B6959E6}" type="presOf" srcId="{8723D2FA-AB00-8E4D-9A95-D132FF7ED99C}" destId="{138B08F2-838F-9849-9108-D8FE992B25DD}" srcOrd="0" destOrd="0" presId="urn:microsoft.com/office/officeart/2005/8/layout/venn1"/>
    <dgm:cxn modelId="{ED30659C-A328-794C-AD29-EC46C9FE0688}" srcId="{8723D2FA-AB00-8E4D-9A95-D132FF7ED99C}" destId="{972A0D59-182D-F94B-9238-158AF9ECB0AB}" srcOrd="0" destOrd="0" parTransId="{062E6317-983A-B04B-B4BD-7E2D780F9770}" sibTransId="{641D3F42-79C7-7E4C-8969-363958B186BA}"/>
    <dgm:cxn modelId="{60FB5C66-60E6-8B41-8DCC-3875D2FB8051}" srcId="{8723D2FA-AB00-8E4D-9A95-D132FF7ED99C}" destId="{AB560DD3-D3A4-4C43-AE5B-7FC52D318495}" srcOrd="2" destOrd="0" parTransId="{1B8C4176-A19C-734F-95AE-A0D18550D339}" sibTransId="{6E110339-990B-C94A-8C4D-4B3DEAAFA261}"/>
    <dgm:cxn modelId="{577BB5CC-7D67-1E44-B181-22C92DE63CD7}" type="presOf" srcId="{FF33AFF2-D931-8B47-B4AE-04C8AA29E22C}" destId="{67BAF92A-BA66-3B44-BAE1-E04F717B2D5E}" srcOrd="1" destOrd="0" presId="urn:microsoft.com/office/officeart/2005/8/layout/venn1"/>
    <dgm:cxn modelId="{A24D84CB-4F1C-2440-8BE5-693505FE57D7}" type="presOf" srcId="{AB560DD3-D3A4-4C43-AE5B-7FC52D318495}" destId="{D1A8D859-01A9-104E-AED1-1DAE5BCCA01B}" srcOrd="0" destOrd="0" presId="urn:microsoft.com/office/officeart/2005/8/layout/venn1"/>
    <dgm:cxn modelId="{EB9B8F73-65F5-6848-A49B-4AC50AADCF4D}" srcId="{8723D2FA-AB00-8E4D-9A95-D132FF7ED99C}" destId="{FF33AFF2-D931-8B47-B4AE-04C8AA29E22C}" srcOrd="1" destOrd="0" parTransId="{C09646DD-2210-274F-8F91-E275303C4E9D}" sibTransId="{D87EFDF5-D982-4847-AF72-25E1148C7CBA}"/>
    <dgm:cxn modelId="{0FAC7122-8DBC-6E42-AECE-FE82914D742E}" type="presOf" srcId="{FF33AFF2-D931-8B47-B4AE-04C8AA29E22C}" destId="{03867640-C954-1D46-8425-CE00178ADB3D}" srcOrd="0" destOrd="0" presId="urn:microsoft.com/office/officeart/2005/8/layout/venn1"/>
    <dgm:cxn modelId="{949F3D90-C270-E84B-8402-D2F8AEC12426}" type="presOf" srcId="{972A0D59-182D-F94B-9238-158AF9ECB0AB}" destId="{01A84887-0504-E94C-A22C-391F2C4A1F08}" srcOrd="1" destOrd="0" presId="urn:microsoft.com/office/officeart/2005/8/layout/venn1"/>
    <dgm:cxn modelId="{2018F353-0085-CC45-8DF8-C513114BA2BB}" type="presOf" srcId="{972A0D59-182D-F94B-9238-158AF9ECB0AB}" destId="{BA9D2FFC-3F66-CF49-B214-5FA5DEF7EBBE}" srcOrd="0" destOrd="0" presId="urn:microsoft.com/office/officeart/2005/8/layout/venn1"/>
    <dgm:cxn modelId="{5AD05C41-17EA-2D4F-BE4A-655B82FF4CD0}" type="presParOf" srcId="{138B08F2-838F-9849-9108-D8FE992B25DD}" destId="{BA9D2FFC-3F66-CF49-B214-5FA5DEF7EBBE}" srcOrd="0" destOrd="0" presId="urn:microsoft.com/office/officeart/2005/8/layout/venn1"/>
    <dgm:cxn modelId="{CC7BAF44-898C-0548-ABE8-CF4CDE6B2F10}" type="presParOf" srcId="{138B08F2-838F-9849-9108-D8FE992B25DD}" destId="{01A84887-0504-E94C-A22C-391F2C4A1F08}" srcOrd="1" destOrd="0" presId="urn:microsoft.com/office/officeart/2005/8/layout/venn1"/>
    <dgm:cxn modelId="{2AE1F6D6-FDB9-1141-B776-09986F5ED3A6}" type="presParOf" srcId="{138B08F2-838F-9849-9108-D8FE992B25DD}" destId="{03867640-C954-1D46-8425-CE00178ADB3D}" srcOrd="2" destOrd="0" presId="urn:microsoft.com/office/officeart/2005/8/layout/venn1"/>
    <dgm:cxn modelId="{6C067550-CE85-5F41-A3C9-5FAE8A301ED2}" type="presParOf" srcId="{138B08F2-838F-9849-9108-D8FE992B25DD}" destId="{67BAF92A-BA66-3B44-BAE1-E04F717B2D5E}" srcOrd="3" destOrd="0" presId="urn:microsoft.com/office/officeart/2005/8/layout/venn1"/>
    <dgm:cxn modelId="{360506C4-1DC3-5B48-94B1-F44863087DB6}" type="presParOf" srcId="{138B08F2-838F-9849-9108-D8FE992B25DD}" destId="{D1A8D859-01A9-104E-AED1-1DAE5BCCA01B}" srcOrd="4" destOrd="0" presId="urn:microsoft.com/office/officeart/2005/8/layout/venn1"/>
    <dgm:cxn modelId="{08CD3E14-C9F7-DB4B-A231-AF48DFD2F131}" type="presParOf" srcId="{138B08F2-838F-9849-9108-D8FE992B25DD}" destId="{C2D7CB4C-53E9-D547-B287-AF8D16F2B88C}"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D2FFC-3F66-CF49-B214-5FA5DEF7EBBE}">
      <dsp:nvSpPr>
        <dsp:cNvPr id="0" name=""/>
        <dsp:cNvSpPr/>
      </dsp:nvSpPr>
      <dsp:spPr>
        <a:xfrm>
          <a:off x="1126414" y="48036"/>
          <a:ext cx="2305753" cy="2305753"/>
        </a:xfrm>
        <a:prstGeom prst="ellipse">
          <a:avLst/>
        </a:prstGeom>
        <a:gradFill rotWithShape="0">
          <a:gsLst>
            <a:gs pos="0">
              <a:schemeClr val="accent2">
                <a:alpha val="50000"/>
                <a:hueOff val="0"/>
                <a:satOff val="0"/>
                <a:lumOff val="0"/>
                <a:alphaOff val="0"/>
                <a:tint val="100000"/>
                <a:shade val="100000"/>
                <a:satMod val="130000"/>
              </a:schemeClr>
            </a:gs>
            <a:gs pos="100000">
              <a:schemeClr val="accent2">
                <a:alpha val="50000"/>
                <a:hueOff val="0"/>
                <a:satOff val="0"/>
                <a:lumOff val="0"/>
                <a:alphaOff val="0"/>
                <a:tint val="50000"/>
                <a:shade val="100000"/>
                <a:satMod val="350000"/>
              </a:schemeClr>
            </a:gs>
          </a:gsLst>
          <a:lin ang="16200000" scaled="0"/>
        </a:gradFill>
        <a:ln>
          <a:noFill/>
        </a:ln>
        <a:effectLst>
          <a:outerShdw blurRad="50800" dist="38100" dir="2700000" algn="tl" rotWithShape="0">
            <a:prstClr val="black">
              <a:alpha val="40000"/>
            </a:prstClr>
          </a:outerShdw>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a:t>Environment</a:t>
          </a:r>
        </a:p>
      </dsp:txBody>
      <dsp:txXfrm>
        <a:off x="1433848" y="451543"/>
        <a:ext cx="1690886" cy="1037589"/>
      </dsp:txXfrm>
    </dsp:sp>
    <dsp:sp modelId="{03867640-C954-1D46-8425-CE00178ADB3D}">
      <dsp:nvSpPr>
        <dsp:cNvPr id="0" name=""/>
        <dsp:cNvSpPr/>
      </dsp:nvSpPr>
      <dsp:spPr>
        <a:xfrm>
          <a:off x="1958407" y="1489132"/>
          <a:ext cx="2305753" cy="2305753"/>
        </a:xfrm>
        <a:prstGeom prst="ellipse">
          <a:avLst/>
        </a:prstGeom>
        <a:gradFill rotWithShape="0">
          <a:gsLst>
            <a:gs pos="0">
              <a:schemeClr val="accent2">
                <a:alpha val="50000"/>
                <a:hueOff val="-7200000"/>
                <a:satOff val="-25001"/>
                <a:lumOff val="30001"/>
                <a:alphaOff val="0"/>
                <a:tint val="100000"/>
                <a:shade val="100000"/>
                <a:satMod val="130000"/>
              </a:schemeClr>
            </a:gs>
            <a:gs pos="100000">
              <a:schemeClr val="accent2">
                <a:alpha val="50000"/>
                <a:hueOff val="-7200000"/>
                <a:satOff val="-25001"/>
                <a:lumOff val="30001"/>
                <a:alphaOff val="0"/>
                <a:tint val="50000"/>
                <a:shade val="100000"/>
                <a:satMod val="350000"/>
              </a:schemeClr>
            </a:gs>
          </a:gsLst>
          <a:lin ang="16200000" scaled="0"/>
        </a:gradFill>
        <a:ln>
          <a:noFill/>
        </a:ln>
        <a:effectLst>
          <a:outerShdw blurRad="50800" dist="38100" dir="2700000" algn="tl" rotWithShape="0">
            <a:prstClr val="black">
              <a:alpha val="40000"/>
            </a:prstClr>
          </a:outerShdw>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a:t>Stress</a:t>
          </a:r>
          <a:r>
            <a:rPr lang="en-US" sz="2000" b="1" kern="1200" baseline="0" dirty="0"/>
            <a:t> / Mechanics</a:t>
          </a:r>
          <a:endParaRPr lang="en-US" sz="2000" b="1" kern="1200" dirty="0"/>
        </a:p>
      </dsp:txBody>
      <dsp:txXfrm>
        <a:off x="2663583" y="2084785"/>
        <a:ext cx="1383452" cy="1268164"/>
      </dsp:txXfrm>
    </dsp:sp>
    <dsp:sp modelId="{D1A8D859-01A9-104E-AED1-1DAE5BCCA01B}">
      <dsp:nvSpPr>
        <dsp:cNvPr id="0" name=""/>
        <dsp:cNvSpPr/>
      </dsp:nvSpPr>
      <dsp:spPr>
        <a:xfrm>
          <a:off x="294421" y="1500384"/>
          <a:ext cx="2305753" cy="2305753"/>
        </a:xfrm>
        <a:prstGeom prst="ellipse">
          <a:avLst/>
        </a:prstGeom>
        <a:gradFill rotWithShape="0">
          <a:gsLst>
            <a:gs pos="0">
              <a:schemeClr val="accent2">
                <a:alpha val="50000"/>
                <a:hueOff val="-14400000"/>
                <a:satOff val="-50003"/>
                <a:lumOff val="60001"/>
                <a:alphaOff val="0"/>
                <a:tint val="100000"/>
                <a:shade val="100000"/>
                <a:satMod val="130000"/>
              </a:schemeClr>
            </a:gs>
            <a:gs pos="100000">
              <a:schemeClr val="accent2">
                <a:alpha val="50000"/>
                <a:hueOff val="-14400000"/>
                <a:satOff val="-50003"/>
                <a:lumOff val="60001"/>
                <a:alphaOff val="0"/>
                <a:tint val="50000"/>
                <a:shade val="100000"/>
                <a:satMod val="350000"/>
              </a:schemeClr>
            </a:gs>
          </a:gsLst>
          <a:lin ang="16200000" scaled="0"/>
        </a:gradFill>
        <a:ln>
          <a:noFill/>
        </a:ln>
        <a:effectLst>
          <a:outerShdw blurRad="50800" dist="38100" dir="2700000" algn="tl" rotWithShape="0">
            <a:prstClr val="black">
              <a:alpha val="40000"/>
            </a:prstClr>
          </a:outerShdw>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a:t>Materials</a:t>
          </a:r>
        </a:p>
      </dsp:txBody>
      <dsp:txXfrm>
        <a:off x="511546" y="2096037"/>
        <a:ext cx="1383452" cy="126816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B1364F8-1412-4B36-A3FB-32EDCC5625F0}" type="datetimeFigureOut">
              <a:rPr lang="en-US" smtClean="0"/>
              <a:t>9/24/2019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928C2FB-9556-4B83-A213-AD16C6904593}" type="slidenum">
              <a:rPr lang="en-US" smtClean="0"/>
              <a:t>‹#›</a:t>
            </a:fld>
            <a:endParaRPr lang="en-US"/>
          </a:p>
        </p:txBody>
      </p:sp>
    </p:spTree>
    <p:extLst>
      <p:ext uri="{BB962C8B-B14F-4D97-AF65-F5344CB8AC3E}">
        <p14:creationId xmlns:p14="http://schemas.microsoft.com/office/powerpoint/2010/main" val="3973302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530063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7772400" cy="1600200"/>
          </a:xfrm>
        </p:spPr>
        <p:txBody>
          <a:bodyPr/>
          <a:lstStyle>
            <a:lvl1pPr>
              <a:defRPr sz="3200">
                <a:solidFill>
                  <a:srgbClr val="034B7F"/>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038600"/>
            <a:ext cx="7086600" cy="1752600"/>
          </a:xfrm>
        </p:spPr>
        <p:txBody>
          <a:bodyPr/>
          <a:lstStyle>
            <a:lvl1pPr marL="0" indent="0" algn="l">
              <a:buNone/>
              <a:defRPr>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5" name="Date Placeholder 3"/>
          <p:cNvSpPr>
            <a:spLocks noGrp="1"/>
          </p:cNvSpPr>
          <p:nvPr>
            <p:ph type="dt" sz="half" idx="10"/>
          </p:nvPr>
        </p:nvSpPr>
        <p:spPr>
          <a:xfrm>
            <a:off x="3581400" y="6602413"/>
            <a:ext cx="1905000" cy="228600"/>
          </a:xfrm>
        </p:spPr>
        <p:txBody>
          <a:bodyPr/>
          <a:lstStyle>
            <a:lvl1pPr>
              <a:defRPr sz="1100" dirty="0">
                <a:solidFill>
                  <a:schemeClr val="tx1">
                    <a:lumMod val="50000"/>
                    <a:lumOff val="50000"/>
                  </a:schemeClr>
                </a:solidFill>
              </a:defRPr>
            </a:lvl1pPr>
          </a:lstStyle>
          <a:p>
            <a:fld id="{E3A661A9-AB95-644B-88B2-9DDC7A23F4F4}" type="datetime1">
              <a:rPr lang="en-US" smtClean="0"/>
              <a:pPr/>
              <a:t>9/24/2019</a:t>
            </a:fld>
            <a:endParaRPr lang="en-US" dirty="0"/>
          </a:p>
        </p:txBody>
      </p:sp>
      <p:sp>
        <p:nvSpPr>
          <p:cNvPr id="6" name="Slide Number Placeholder 4"/>
          <p:cNvSpPr>
            <a:spLocks noGrp="1"/>
          </p:cNvSpPr>
          <p:nvPr>
            <p:ph type="sldNum" sz="quarter" idx="11"/>
          </p:nvPr>
        </p:nvSpPr>
        <p:spPr>
          <a:xfrm>
            <a:off x="0" y="6597650"/>
            <a:ext cx="533400" cy="228600"/>
          </a:xfrm>
        </p:spPr>
        <p:txBody>
          <a:bodyPr anchor="t"/>
          <a:lstStyle>
            <a:lvl1pPr>
              <a:defRPr spc="-300" smtClean="0">
                <a:solidFill>
                  <a:srgbClr val="7F7F7F"/>
                </a:solidFill>
              </a:defRPr>
            </a:lvl1pPr>
          </a:lstStyle>
          <a:p>
            <a:pPr>
              <a:defRPr/>
            </a:pPr>
            <a:fld id="{8C823EA6-127D-E546-91B0-499AD6B9B25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199A187D-6C3F-6D41-880E-F6B6C4095670}" type="datetime1">
              <a:rPr lang="en-US" smtClean="0"/>
              <a:pPr/>
              <a:t>9/24/2019</a:t>
            </a:fld>
            <a:endParaRPr lang="en-US"/>
          </a:p>
        </p:txBody>
      </p:sp>
      <p:sp>
        <p:nvSpPr>
          <p:cNvPr id="5" name="Rectangle 6"/>
          <p:cNvSpPr>
            <a:spLocks noGrp="1" noChangeArrowheads="1"/>
          </p:cNvSpPr>
          <p:nvPr>
            <p:ph type="sldNum" sz="quarter" idx="11"/>
          </p:nvPr>
        </p:nvSpPr>
        <p:spPr>
          <a:ln/>
        </p:spPr>
        <p:txBody>
          <a:bodyPr/>
          <a:lstStyle>
            <a:lvl1pPr>
              <a:defRPr/>
            </a:lvl1pPr>
          </a:lstStyle>
          <a:p>
            <a:fld id="{A5E55A7B-7854-E145-92D9-B491DF4BAE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1450"/>
            <a:ext cx="2057400" cy="6000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71450"/>
            <a:ext cx="6019800" cy="6000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AA07F8E1-8F00-1645-9B46-B2F7ACC8F53A}" type="datetime1">
              <a:rPr lang="en-US" smtClean="0"/>
              <a:pPr/>
              <a:t>9/24/2019</a:t>
            </a:fld>
            <a:endParaRPr lang="en-US"/>
          </a:p>
        </p:txBody>
      </p:sp>
      <p:sp>
        <p:nvSpPr>
          <p:cNvPr id="5" name="Rectangle 6"/>
          <p:cNvSpPr>
            <a:spLocks noGrp="1" noChangeArrowheads="1"/>
          </p:cNvSpPr>
          <p:nvPr>
            <p:ph type="sldNum" sz="quarter" idx="11"/>
          </p:nvPr>
        </p:nvSpPr>
        <p:spPr>
          <a:ln/>
        </p:spPr>
        <p:txBody>
          <a:bodyPr/>
          <a:lstStyle>
            <a:lvl1pPr>
              <a:defRPr/>
            </a:lvl1pPr>
          </a:lstStyle>
          <a:p>
            <a:fld id="{A5E55A7B-7854-E145-92D9-B491DF4BAE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fld id="{C9CA6C2B-6061-6F46-BF6B-C0454CDDAB35}" type="datetime1">
              <a:rPr lang="en-US" smtClean="0"/>
              <a:pPr/>
              <a:t>9/24/2019</a:t>
            </a:fld>
            <a:endParaRPr lang="en-US"/>
          </a:p>
        </p:txBody>
      </p:sp>
      <p:sp>
        <p:nvSpPr>
          <p:cNvPr id="5" name="Rectangle 6"/>
          <p:cNvSpPr>
            <a:spLocks noGrp="1" noChangeArrowheads="1"/>
          </p:cNvSpPr>
          <p:nvPr>
            <p:ph type="sldNum" sz="quarter" idx="11"/>
          </p:nvPr>
        </p:nvSpPr>
        <p:spPr>
          <a:ln/>
        </p:spPr>
        <p:txBody>
          <a:bodyPr/>
          <a:lstStyle>
            <a:lvl1pPr>
              <a:defRPr/>
            </a:lvl1pPr>
          </a:lstStyle>
          <a:p>
            <a:fld id="{A5E55A7B-7854-E145-92D9-B491DF4BAE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ADE15B5-4D50-754D-8585-236811896E05}" type="datetime1">
              <a:rPr lang="en-US" smtClean="0"/>
              <a:pPr/>
              <a:t>9/24/2019</a:t>
            </a:fld>
            <a:endParaRPr lang="en-US"/>
          </a:p>
        </p:txBody>
      </p:sp>
      <p:sp>
        <p:nvSpPr>
          <p:cNvPr id="5" name="Rectangle 6"/>
          <p:cNvSpPr>
            <a:spLocks noGrp="1" noChangeArrowheads="1"/>
          </p:cNvSpPr>
          <p:nvPr>
            <p:ph type="sldNum" sz="quarter" idx="11"/>
          </p:nvPr>
        </p:nvSpPr>
        <p:spPr>
          <a:ln/>
        </p:spPr>
        <p:txBody>
          <a:bodyPr/>
          <a:lstStyle>
            <a:lvl1pPr>
              <a:defRPr/>
            </a:lvl1pPr>
          </a:lstStyle>
          <a:p>
            <a:fld id="{A5E55A7B-7854-E145-92D9-B491DF4BAE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114F66A0-55BE-484A-9667-5C4C7A46FB26}" type="datetime1">
              <a:rPr lang="en-US" smtClean="0"/>
              <a:pPr/>
              <a:t>9/24/2019</a:t>
            </a:fld>
            <a:endParaRPr lang="en-US"/>
          </a:p>
        </p:txBody>
      </p:sp>
      <p:sp>
        <p:nvSpPr>
          <p:cNvPr id="6" name="Rectangle 6"/>
          <p:cNvSpPr>
            <a:spLocks noGrp="1" noChangeArrowheads="1"/>
          </p:cNvSpPr>
          <p:nvPr>
            <p:ph type="sldNum" sz="quarter" idx="11"/>
          </p:nvPr>
        </p:nvSpPr>
        <p:spPr>
          <a:ln/>
        </p:spPr>
        <p:txBody>
          <a:bodyPr/>
          <a:lstStyle>
            <a:lvl1pPr>
              <a:defRPr/>
            </a:lvl1pPr>
          </a:lstStyle>
          <a:p>
            <a:fld id="{A5E55A7B-7854-E145-92D9-B491DF4BAE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2D31639C-5EF8-8C48-833F-078F90087180}" type="datetime1">
              <a:rPr lang="en-US" smtClean="0"/>
              <a:pPr/>
              <a:t>9/24/2019</a:t>
            </a:fld>
            <a:endParaRPr lang="en-US"/>
          </a:p>
        </p:txBody>
      </p:sp>
      <p:sp>
        <p:nvSpPr>
          <p:cNvPr id="8" name="Rectangle 6"/>
          <p:cNvSpPr>
            <a:spLocks noGrp="1" noChangeArrowheads="1"/>
          </p:cNvSpPr>
          <p:nvPr>
            <p:ph type="sldNum" sz="quarter" idx="11"/>
          </p:nvPr>
        </p:nvSpPr>
        <p:spPr>
          <a:ln/>
        </p:spPr>
        <p:txBody>
          <a:bodyPr/>
          <a:lstStyle>
            <a:lvl1pPr>
              <a:defRPr/>
            </a:lvl1pPr>
          </a:lstStyle>
          <a:p>
            <a:fld id="{A5E55A7B-7854-E145-92D9-B491DF4BAE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B535C3D4-B14E-194D-A22F-ABBD9D7BE7F7}" type="datetime1">
              <a:rPr lang="en-US" smtClean="0"/>
              <a:pPr/>
              <a:t>9/24/2019</a:t>
            </a:fld>
            <a:endParaRPr lang="en-US"/>
          </a:p>
        </p:txBody>
      </p:sp>
      <p:sp>
        <p:nvSpPr>
          <p:cNvPr id="4" name="Rectangle 6"/>
          <p:cNvSpPr>
            <a:spLocks noGrp="1" noChangeArrowheads="1"/>
          </p:cNvSpPr>
          <p:nvPr>
            <p:ph type="sldNum" sz="quarter" idx="11"/>
          </p:nvPr>
        </p:nvSpPr>
        <p:spPr>
          <a:ln/>
        </p:spPr>
        <p:txBody>
          <a:bodyPr/>
          <a:lstStyle>
            <a:lvl1pPr>
              <a:defRPr/>
            </a:lvl1pPr>
          </a:lstStyle>
          <a:p>
            <a:fld id="{A5E55A7B-7854-E145-92D9-B491DF4BAE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1CFF6A9-F7ED-464D-9ECE-18CDAAFFF013}" type="datetime1">
              <a:rPr lang="en-US" smtClean="0"/>
              <a:pPr/>
              <a:t>9/24/2019</a:t>
            </a:fld>
            <a:endParaRPr lang="en-US"/>
          </a:p>
        </p:txBody>
      </p:sp>
      <p:sp>
        <p:nvSpPr>
          <p:cNvPr id="3" name="Rectangle 6"/>
          <p:cNvSpPr>
            <a:spLocks noGrp="1" noChangeArrowheads="1"/>
          </p:cNvSpPr>
          <p:nvPr>
            <p:ph type="sldNum" sz="quarter" idx="11"/>
          </p:nvPr>
        </p:nvSpPr>
        <p:spPr>
          <a:ln/>
        </p:spPr>
        <p:txBody>
          <a:bodyPr/>
          <a:lstStyle>
            <a:lvl1pPr>
              <a:defRPr/>
            </a:lvl1pPr>
          </a:lstStyle>
          <a:p>
            <a:fld id="{A5E55A7B-7854-E145-92D9-B491DF4BAE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7865AE2-28C7-4947-8319-D60EEB07BE79}" type="datetime1">
              <a:rPr lang="en-US" smtClean="0"/>
              <a:pPr/>
              <a:t>9/24/2019</a:t>
            </a:fld>
            <a:endParaRPr lang="en-US"/>
          </a:p>
        </p:txBody>
      </p:sp>
      <p:sp>
        <p:nvSpPr>
          <p:cNvPr id="6" name="Rectangle 6"/>
          <p:cNvSpPr>
            <a:spLocks noGrp="1" noChangeArrowheads="1"/>
          </p:cNvSpPr>
          <p:nvPr>
            <p:ph type="sldNum" sz="quarter" idx="11"/>
          </p:nvPr>
        </p:nvSpPr>
        <p:spPr>
          <a:ln/>
        </p:spPr>
        <p:txBody>
          <a:bodyPr/>
          <a:lstStyle>
            <a:lvl1pPr>
              <a:defRPr/>
            </a:lvl1pPr>
          </a:lstStyle>
          <a:p>
            <a:fld id="{DB0E4600-0381-4CF3-88F2-7ED7D2E3F9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6782EBC-51D7-AB40-8702-393A26BF0924}" type="datetime1">
              <a:rPr lang="en-US" smtClean="0"/>
              <a:pPr/>
              <a:t>9/24/2019</a:t>
            </a:fld>
            <a:endParaRPr lang="en-US"/>
          </a:p>
        </p:txBody>
      </p:sp>
      <p:sp>
        <p:nvSpPr>
          <p:cNvPr id="6" name="Rectangle 6"/>
          <p:cNvSpPr>
            <a:spLocks noGrp="1" noChangeArrowheads="1"/>
          </p:cNvSpPr>
          <p:nvPr>
            <p:ph type="sldNum" sz="quarter" idx="11"/>
          </p:nvPr>
        </p:nvSpPr>
        <p:spPr>
          <a:ln/>
        </p:spPr>
        <p:txBody>
          <a:bodyPr/>
          <a:lstStyle>
            <a:lvl1pPr>
              <a:defRPr/>
            </a:lvl1pPr>
          </a:lstStyle>
          <a:p>
            <a:fld id="{A5E55A7B-7854-E145-92D9-B491DF4BAE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Hydrogen_PPT_Background.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7" name="Rectangle 2"/>
          <p:cNvSpPr>
            <a:spLocks noGrp="1" noChangeArrowheads="1"/>
          </p:cNvSpPr>
          <p:nvPr>
            <p:ph type="title"/>
          </p:nvPr>
        </p:nvSpPr>
        <p:spPr bwMode="auto">
          <a:xfrm>
            <a:off x="304800" y="533400"/>
            <a:ext cx="8534400" cy="78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a:t>
            </a:r>
          </a:p>
        </p:txBody>
      </p:sp>
      <p:sp>
        <p:nvSpPr>
          <p:cNvPr id="1028" name="Rectangle 3"/>
          <p:cNvSpPr>
            <a:spLocks noGrp="1" noChangeArrowheads="1"/>
          </p:cNvSpPr>
          <p:nvPr>
            <p:ph type="body" idx="1"/>
          </p:nvPr>
        </p:nvSpPr>
        <p:spPr bwMode="auto">
          <a:xfrm>
            <a:off x="304800" y="1752600"/>
            <a:ext cx="85344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4"/>
          <p:cNvSpPr>
            <a:spLocks noGrp="1" noChangeArrowheads="1"/>
          </p:cNvSpPr>
          <p:nvPr>
            <p:ph type="dt" sz="half" idx="2"/>
          </p:nvPr>
        </p:nvSpPr>
        <p:spPr bwMode="auto">
          <a:xfrm>
            <a:off x="3429000" y="6608763"/>
            <a:ext cx="19050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200" dirty="0">
                <a:solidFill>
                  <a:srgbClr val="7F7F7F"/>
                </a:solidFill>
                <a:latin typeface="Arial" pitchFamily="-111" charset="0"/>
                <a:ea typeface="ＭＳ Ｐゴシック" pitchFamily="-111" charset="-128"/>
                <a:cs typeface="ＭＳ Ｐゴシック" pitchFamily="-111" charset="-128"/>
              </a:defRPr>
            </a:lvl1pPr>
          </a:lstStyle>
          <a:p>
            <a:fld id="{30B37176-1C50-7042-8162-64D2C2671FE5}" type="datetime1">
              <a:rPr lang="en-US" smtClean="0"/>
              <a:pPr/>
              <a:t>9/24/2019</a:t>
            </a:fld>
            <a:endParaRPr lang="en-US" dirty="0"/>
          </a:p>
        </p:txBody>
      </p:sp>
      <p:sp>
        <p:nvSpPr>
          <p:cNvPr id="1030" name="Rectangle 6"/>
          <p:cNvSpPr>
            <a:spLocks noGrp="1" noChangeArrowheads="1"/>
          </p:cNvSpPr>
          <p:nvPr>
            <p:ph type="sldNum" sz="quarter" idx="4"/>
          </p:nvPr>
        </p:nvSpPr>
        <p:spPr bwMode="auto">
          <a:xfrm>
            <a:off x="0" y="6592888"/>
            <a:ext cx="5334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000" smtClean="0">
                <a:solidFill>
                  <a:schemeClr val="tx1">
                    <a:lumMod val="50000"/>
                    <a:lumOff val="50000"/>
                  </a:schemeClr>
                </a:solidFill>
                <a:latin typeface="Arial" pitchFamily="-111" charset="0"/>
                <a:ea typeface="ＭＳ Ｐゴシック" pitchFamily="-111" charset="-128"/>
                <a:cs typeface="ＭＳ Ｐゴシック" pitchFamily="-111" charset="-128"/>
              </a:defRPr>
            </a:lvl1pPr>
          </a:lstStyle>
          <a:p>
            <a:fld id="{A5E55A7B-7854-E145-92D9-B491DF4BAE2D}" type="slidenum">
              <a:rPr lang="en-US" smtClean="0"/>
              <a:pPr/>
              <a:t>‹#›</a:t>
            </a:fld>
            <a:endParaRPr lang="en-US" dirty="0"/>
          </a:p>
        </p:txBody>
      </p:sp>
      <p:sp>
        <p:nvSpPr>
          <p:cNvPr id="8" name="Rectangle 7"/>
          <p:cNvSpPr/>
          <p:nvPr userDrawn="1"/>
        </p:nvSpPr>
        <p:spPr bwMode="auto">
          <a:xfrm>
            <a:off x="3429000" y="0"/>
            <a:ext cx="5715000" cy="533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hf hdr="0" ftr="0" dt="0"/>
  <p:txStyles>
    <p:titleStyle>
      <a:lvl1pPr algn="l" rtl="0" eaLnBrk="1" fontAlgn="base" hangingPunct="1">
        <a:spcBef>
          <a:spcPct val="0"/>
        </a:spcBef>
        <a:spcAft>
          <a:spcPct val="0"/>
        </a:spcAft>
        <a:defRPr sz="3000" b="1">
          <a:solidFill>
            <a:srgbClr val="034B7F"/>
          </a:solidFill>
          <a:latin typeface="+mj-lt"/>
          <a:ea typeface="+mj-ea"/>
          <a:cs typeface="Calibri"/>
        </a:defRPr>
      </a:lvl1pPr>
      <a:lvl2pPr algn="ctr" rtl="0" eaLnBrk="1" fontAlgn="base" hangingPunct="1">
        <a:spcBef>
          <a:spcPct val="0"/>
        </a:spcBef>
        <a:spcAft>
          <a:spcPct val="0"/>
        </a:spcAft>
        <a:defRPr sz="3000" b="1">
          <a:solidFill>
            <a:srgbClr val="00317E"/>
          </a:solidFill>
          <a:latin typeface="Calibri" pitchFamily="-111" charset="0"/>
          <a:ea typeface="ＭＳ Ｐゴシック" pitchFamily="-111" charset="-128"/>
          <a:cs typeface="ＭＳ Ｐゴシック" pitchFamily="-111" charset="-128"/>
        </a:defRPr>
      </a:lvl2pPr>
      <a:lvl3pPr algn="ctr" rtl="0" eaLnBrk="1" fontAlgn="base" hangingPunct="1">
        <a:spcBef>
          <a:spcPct val="0"/>
        </a:spcBef>
        <a:spcAft>
          <a:spcPct val="0"/>
        </a:spcAft>
        <a:defRPr sz="3000" b="1">
          <a:solidFill>
            <a:srgbClr val="00317E"/>
          </a:solidFill>
          <a:latin typeface="Calibri" pitchFamily="-111" charset="0"/>
          <a:ea typeface="ＭＳ Ｐゴシック" pitchFamily="-111" charset="-128"/>
          <a:cs typeface="ＭＳ Ｐゴシック" pitchFamily="-111" charset="-128"/>
        </a:defRPr>
      </a:lvl3pPr>
      <a:lvl4pPr algn="ctr" rtl="0" eaLnBrk="1" fontAlgn="base" hangingPunct="1">
        <a:spcBef>
          <a:spcPct val="0"/>
        </a:spcBef>
        <a:spcAft>
          <a:spcPct val="0"/>
        </a:spcAft>
        <a:defRPr sz="3000" b="1">
          <a:solidFill>
            <a:srgbClr val="00317E"/>
          </a:solidFill>
          <a:latin typeface="Calibri" pitchFamily="-111" charset="0"/>
          <a:ea typeface="ＭＳ Ｐゴシック" pitchFamily="-111" charset="-128"/>
          <a:cs typeface="ＭＳ Ｐゴシック" pitchFamily="-111" charset="-128"/>
        </a:defRPr>
      </a:lvl4pPr>
      <a:lvl5pPr algn="ctr" rtl="0" eaLnBrk="1" fontAlgn="base" hangingPunct="1">
        <a:spcBef>
          <a:spcPct val="0"/>
        </a:spcBef>
        <a:spcAft>
          <a:spcPct val="0"/>
        </a:spcAft>
        <a:defRPr sz="3000" b="1">
          <a:solidFill>
            <a:srgbClr val="00317E"/>
          </a:solidFill>
          <a:latin typeface="Calibri" pitchFamily="-111" charset="0"/>
          <a:ea typeface="ＭＳ Ｐゴシック" pitchFamily="-111" charset="-128"/>
          <a:cs typeface="ＭＳ Ｐゴシック" pitchFamily="-111" charset="-128"/>
        </a:defRPr>
      </a:lvl5pPr>
      <a:lvl6pPr marL="457200" algn="l" rtl="0" eaLnBrk="1" fontAlgn="base" hangingPunct="1">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6pPr>
      <a:lvl7pPr marL="914400" algn="l" rtl="0" eaLnBrk="1" fontAlgn="base" hangingPunct="1">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7pPr>
      <a:lvl8pPr marL="1371600" algn="l" rtl="0" eaLnBrk="1" fontAlgn="base" hangingPunct="1">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8pPr>
      <a:lvl9pPr marL="1828800" algn="l" rtl="0" eaLnBrk="1" fontAlgn="base" hangingPunct="1">
        <a:spcBef>
          <a:spcPct val="0"/>
        </a:spcBef>
        <a:spcAft>
          <a:spcPct val="0"/>
        </a:spcAft>
        <a:defRPr sz="2800" b="1">
          <a:solidFill>
            <a:schemeClr val="bg1"/>
          </a:solidFill>
          <a:latin typeface="Arial" pitchFamily="-111" charset="0"/>
          <a:ea typeface="ＭＳ Ｐゴシック" pitchFamily="-111" charset="-128"/>
          <a:cs typeface="ＭＳ Ｐゴシック" pitchFamily="-111" charset="-128"/>
        </a:defRPr>
      </a:lvl9pPr>
    </p:titleStyle>
    <p:bodyStyle>
      <a:lvl1pPr marL="342900" indent="-342900" algn="l" rtl="0" eaLnBrk="1" fontAlgn="base" hangingPunct="1">
        <a:spcBef>
          <a:spcPct val="20000"/>
        </a:spcBef>
        <a:spcAft>
          <a:spcPct val="0"/>
        </a:spcAft>
        <a:buClr>
          <a:srgbClr val="328BB6"/>
        </a:buClr>
        <a:buChar char="•"/>
        <a:defRPr sz="2200">
          <a:solidFill>
            <a:srgbClr val="595959"/>
          </a:solidFill>
          <a:latin typeface="+mn-lt"/>
          <a:ea typeface="+mn-ea"/>
          <a:cs typeface="Calibri"/>
        </a:defRPr>
      </a:lvl1pPr>
      <a:lvl2pPr marL="742950" indent="-285750" algn="l" rtl="0" eaLnBrk="1" fontAlgn="base" hangingPunct="1">
        <a:spcBef>
          <a:spcPct val="20000"/>
        </a:spcBef>
        <a:spcAft>
          <a:spcPct val="0"/>
        </a:spcAft>
        <a:buClr>
          <a:srgbClr val="328BB6"/>
        </a:buClr>
        <a:buChar char="–"/>
        <a:defRPr sz="2000">
          <a:solidFill>
            <a:srgbClr val="595959"/>
          </a:solidFill>
          <a:latin typeface="+mn-lt"/>
          <a:ea typeface="+mn-ea"/>
          <a:cs typeface="Calibri"/>
        </a:defRPr>
      </a:lvl2pPr>
      <a:lvl3pPr marL="1143000" indent="-228600" algn="l" rtl="0" eaLnBrk="1" fontAlgn="base" hangingPunct="1">
        <a:spcBef>
          <a:spcPct val="20000"/>
        </a:spcBef>
        <a:spcAft>
          <a:spcPct val="0"/>
        </a:spcAft>
        <a:buClr>
          <a:srgbClr val="328BB6"/>
        </a:buClr>
        <a:buChar char="•"/>
        <a:defRPr>
          <a:solidFill>
            <a:srgbClr val="595959"/>
          </a:solidFill>
          <a:latin typeface="+mn-lt"/>
          <a:ea typeface="+mn-ea"/>
          <a:cs typeface="Calibri"/>
        </a:defRPr>
      </a:lvl3pPr>
      <a:lvl4pPr marL="1600200" indent="-228600" algn="l" rtl="0" eaLnBrk="1" fontAlgn="base" hangingPunct="1">
        <a:spcBef>
          <a:spcPct val="20000"/>
        </a:spcBef>
        <a:spcAft>
          <a:spcPct val="0"/>
        </a:spcAft>
        <a:buClr>
          <a:srgbClr val="328BB6"/>
        </a:buClr>
        <a:buChar char="–"/>
        <a:defRPr sz="1600">
          <a:solidFill>
            <a:srgbClr val="595959"/>
          </a:solidFill>
          <a:latin typeface="+mn-lt"/>
          <a:ea typeface="+mn-ea"/>
          <a:cs typeface="Calibri"/>
        </a:defRPr>
      </a:lvl4pPr>
      <a:lvl5pPr marL="2057400" indent="-228600" algn="l" rtl="0" eaLnBrk="1" fontAlgn="base" hangingPunct="1">
        <a:spcBef>
          <a:spcPct val="20000"/>
        </a:spcBef>
        <a:spcAft>
          <a:spcPct val="0"/>
        </a:spcAft>
        <a:buClr>
          <a:srgbClr val="328BB6"/>
        </a:buClr>
        <a:buChar char="»"/>
        <a:defRPr sz="1400">
          <a:solidFill>
            <a:srgbClr val="595959"/>
          </a:solidFill>
          <a:latin typeface="+mn-lt"/>
          <a:ea typeface="+mn-ea"/>
          <a:cs typeface="Calibri"/>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tif"/><Relationship Id="rId2" Type="http://schemas.openxmlformats.org/officeDocument/2006/relationships/image" Target="../media/image23.t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t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t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tif"/><Relationship Id="rId2" Type="http://schemas.openxmlformats.org/officeDocument/2006/relationships/image" Target="../media/image27.t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tif"/><Relationship Id="rId2" Type="http://schemas.openxmlformats.org/officeDocument/2006/relationships/image" Target="../media/image29.t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tif"/><Relationship Id="rId2" Type="http://schemas.openxmlformats.org/officeDocument/2006/relationships/image" Target="../media/image29.t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tif"/><Relationship Id="rId2" Type="http://schemas.openxmlformats.org/officeDocument/2006/relationships/image" Target="../media/image29.t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tif"/><Relationship Id="rId2" Type="http://schemas.openxmlformats.org/officeDocument/2006/relationships/image" Target="../media/image28.t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tif"/><Relationship Id="rId2" Type="http://schemas.openxmlformats.org/officeDocument/2006/relationships/image" Target="../media/image28.t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t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emf"/><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31.t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image" Target="../media/image15.tif"/><Relationship Id="rId1" Type="http://schemas.openxmlformats.org/officeDocument/2006/relationships/slideLayout" Target="../slideLayouts/slideLayout2.xml"/><Relationship Id="rId5" Type="http://schemas.openxmlformats.org/officeDocument/2006/relationships/image" Target="../media/image18.tif"/><Relationship Id="rId4" Type="http://schemas.openxmlformats.org/officeDocument/2006/relationships/image" Target="../media/image17.tif"/></Relationships>
</file>

<file path=ppt/slides/_rels/slide8.xml.rels><?xml version="1.0" encoding="UTF-8" standalone="yes"?>
<Relationships xmlns="http://schemas.openxmlformats.org/package/2006/relationships"><Relationship Id="rId3" Type="http://schemas.openxmlformats.org/officeDocument/2006/relationships/image" Target="../media/image20.tif"/><Relationship Id="rId2" Type="http://schemas.openxmlformats.org/officeDocument/2006/relationships/image" Target="../media/image19.t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tif"/><Relationship Id="rId2" Type="http://schemas.openxmlformats.org/officeDocument/2006/relationships/image" Target="../media/image21.t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ctrTitle"/>
          </p:nvPr>
        </p:nvSpPr>
        <p:spPr>
          <a:xfrm>
            <a:off x="304800" y="1449412"/>
            <a:ext cx="8534400" cy="1717460"/>
          </a:xfrm>
        </p:spPr>
        <p:txBody>
          <a:bodyPr/>
          <a:lstStyle/>
          <a:p>
            <a:pPr algn="ctr"/>
            <a:r>
              <a:rPr lang="en-US" dirty="0"/>
              <a:t>Effect of microstructural and environmental variables on ductility of austenitic stainless steels</a:t>
            </a:r>
            <a:endParaRPr lang="en-US" sz="2000" i="1" dirty="0">
              <a:latin typeface="+mj-lt"/>
            </a:endParaRPr>
          </a:p>
        </p:txBody>
      </p:sp>
      <p:sp>
        <p:nvSpPr>
          <p:cNvPr id="13" name="Subtitle 2"/>
          <p:cNvSpPr>
            <a:spLocks noGrp="1"/>
          </p:cNvSpPr>
          <p:nvPr>
            <p:ph type="subTitle" idx="1"/>
          </p:nvPr>
        </p:nvSpPr>
        <p:spPr>
          <a:xfrm>
            <a:off x="304799" y="3305580"/>
            <a:ext cx="8324317" cy="2008690"/>
          </a:xfrm>
        </p:spPr>
        <p:txBody>
          <a:bodyPr/>
          <a:lstStyle/>
          <a:p>
            <a:pPr algn="ctr"/>
            <a:r>
              <a:rPr lang="en-US" b="1" dirty="0">
                <a:latin typeface="+mj-lt"/>
              </a:rPr>
              <a:t>Chris San Marchi,</a:t>
            </a:r>
          </a:p>
          <a:p>
            <a:pPr algn="ctr"/>
            <a:r>
              <a:rPr lang="en-US" b="1" dirty="0">
                <a:latin typeface="+mj-lt"/>
              </a:rPr>
              <a:t>Sandia National Laboratories</a:t>
            </a:r>
          </a:p>
        </p:txBody>
      </p:sp>
      <p:sp>
        <p:nvSpPr>
          <p:cNvPr id="15" name="Subtitle 2"/>
          <p:cNvSpPr txBox="1">
            <a:spLocks/>
          </p:cNvSpPr>
          <p:nvPr/>
        </p:nvSpPr>
        <p:spPr bwMode="auto">
          <a:xfrm>
            <a:off x="304799" y="4309925"/>
            <a:ext cx="8324317"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328BB6"/>
              </a:buClr>
              <a:buNone/>
              <a:defRPr sz="2200">
                <a:solidFill>
                  <a:schemeClr val="tx1">
                    <a:lumMod val="65000"/>
                    <a:lumOff val="35000"/>
                  </a:schemeClr>
                </a:solidFill>
                <a:latin typeface="Calibri"/>
                <a:ea typeface="+mn-ea"/>
                <a:cs typeface="Calibri"/>
              </a:defRPr>
            </a:lvl1pPr>
            <a:lvl2pPr marL="457200" indent="0" algn="ctr" rtl="0" eaLnBrk="0" fontAlgn="base" hangingPunct="0">
              <a:spcBef>
                <a:spcPct val="20000"/>
              </a:spcBef>
              <a:spcAft>
                <a:spcPct val="0"/>
              </a:spcAft>
              <a:buClr>
                <a:srgbClr val="328BB6"/>
              </a:buClr>
              <a:buNone/>
              <a:defRPr sz="2000">
                <a:solidFill>
                  <a:srgbClr val="595959"/>
                </a:solidFill>
                <a:latin typeface="Calibri"/>
                <a:ea typeface="+mn-ea"/>
                <a:cs typeface="Calibri"/>
              </a:defRPr>
            </a:lvl2pPr>
            <a:lvl3pPr marL="914400" indent="0" algn="ctr" rtl="0" eaLnBrk="0" fontAlgn="base" hangingPunct="0">
              <a:spcBef>
                <a:spcPct val="20000"/>
              </a:spcBef>
              <a:spcAft>
                <a:spcPct val="0"/>
              </a:spcAft>
              <a:buClr>
                <a:srgbClr val="328BB6"/>
              </a:buClr>
              <a:buNone/>
              <a:defRPr>
                <a:solidFill>
                  <a:srgbClr val="595959"/>
                </a:solidFill>
                <a:latin typeface="Calibri"/>
                <a:ea typeface="+mn-ea"/>
                <a:cs typeface="Calibri"/>
              </a:defRPr>
            </a:lvl3pPr>
            <a:lvl4pPr marL="1371600" indent="0" algn="ctr" rtl="0" eaLnBrk="0" fontAlgn="base" hangingPunct="0">
              <a:spcBef>
                <a:spcPct val="20000"/>
              </a:spcBef>
              <a:spcAft>
                <a:spcPct val="0"/>
              </a:spcAft>
              <a:buClr>
                <a:srgbClr val="328BB6"/>
              </a:buClr>
              <a:buNone/>
              <a:defRPr sz="1600">
                <a:solidFill>
                  <a:srgbClr val="595959"/>
                </a:solidFill>
                <a:latin typeface="Calibri"/>
                <a:ea typeface="+mn-ea"/>
                <a:cs typeface="Calibri"/>
              </a:defRPr>
            </a:lvl4pPr>
            <a:lvl5pPr marL="1828800" indent="0" algn="ctr" rtl="0" eaLnBrk="0" fontAlgn="base" hangingPunct="0">
              <a:spcBef>
                <a:spcPct val="20000"/>
              </a:spcBef>
              <a:spcAft>
                <a:spcPct val="0"/>
              </a:spcAft>
              <a:buClr>
                <a:srgbClr val="328BB6"/>
              </a:buClr>
              <a:buNone/>
              <a:defRPr sz="1400">
                <a:solidFill>
                  <a:srgbClr val="595959"/>
                </a:solidFill>
                <a:latin typeface="Calibri"/>
                <a:ea typeface="+mn-ea"/>
                <a:cs typeface="Calibri"/>
              </a:defRPr>
            </a:lvl5pPr>
            <a:lvl6pPr marL="2286000" indent="0" algn="ctr" rtl="0" fontAlgn="base">
              <a:spcBef>
                <a:spcPct val="20000"/>
              </a:spcBef>
              <a:spcAft>
                <a:spcPct val="0"/>
              </a:spcAft>
              <a:buNone/>
              <a:defRPr sz="1400">
                <a:solidFill>
                  <a:schemeClr val="tx1"/>
                </a:solidFill>
                <a:latin typeface="+mn-lt"/>
                <a:ea typeface="+mn-ea"/>
              </a:defRPr>
            </a:lvl6pPr>
            <a:lvl7pPr marL="2743200" indent="0" algn="ctr" rtl="0" fontAlgn="base">
              <a:spcBef>
                <a:spcPct val="20000"/>
              </a:spcBef>
              <a:spcAft>
                <a:spcPct val="0"/>
              </a:spcAft>
              <a:buNone/>
              <a:defRPr sz="1400">
                <a:solidFill>
                  <a:schemeClr val="tx1"/>
                </a:solidFill>
                <a:latin typeface="+mn-lt"/>
                <a:ea typeface="+mn-ea"/>
              </a:defRPr>
            </a:lvl7pPr>
            <a:lvl8pPr marL="3200400" indent="0" algn="ctr" rtl="0" fontAlgn="base">
              <a:spcBef>
                <a:spcPct val="20000"/>
              </a:spcBef>
              <a:spcAft>
                <a:spcPct val="0"/>
              </a:spcAft>
              <a:buNone/>
              <a:defRPr sz="1400">
                <a:solidFill>
                  <a:schemeClr val="tx1"/>
                </a:solidFill>
                <a:latin typeface="+mn-lt"/>
                <a:ea typeface="+mn-ea"/>
              </a:defRPr>
            </a:lvl8pPr>
            <a:lvl9pPr marL="3657600" indent="0" algn="ctr" rtl="0" fontAlgn="base">
              <a:spcBef>
                <a:spcPct val="20000"/>
              </a:spcBef>
              <a:spcAft>
                <a:spcPct val="0"/>
              </a:spcAft>
              <a:buNone/>
              <a:defRPr sz="1400">
                <a:solidFill>
                  <a:schemeClr val="tx1"/>
                </a:solidFill>
                <a:latin typeface="+mn-lt"/>
                <a:ea typeface="+mn-ea"/>
              </a:defRPr>
            </a:lvl9pPr>
          </a:lstStyle>
          <a:p>
            <a:r>
              <a:rPr lang="en-US" sz="2000" b="1" kern="0" dirty="0">
                <a:latin typeface="+mn-lt"/>
              </a:rPr>
              <a:t>Joe Ronevich, Julian Sabisch, Josh Sugar, Doug Medlin (Sandia)</a:t>
            </a:r>
          </a:p>
          <a:p>
            <a:r>
              <a:rPr lang="en-US" sz="2000" b="1" kern="0" dirty="0">
                <a:latin typeface="+mn-lt"/>
              </a:rPr>
              <a:t>Brian </a:t>
            </a:r>
            <a:r>
              <a:rPr lang="en-US" sz="2000" b="1" kern="0" dirty="0" err="1">
                <a:latin typeface="+mn-lt"/>
              </a:rPr>
              <a:t>Somerday</a:t>
            </a:r>
            <a:r>
              <a:rPr lang="en-US" sz="2000" b="1" kern="0" dirty="0">
                <a:latin typeface="+mn-lt"/>
              </a:rPr>
              <a:t> (</a:t>
            </a:r>
            <a:r>
              <a:rPr lang="en-US" sz="2000" b="1" kern="0" dirty="0" err="1">
                <a:latin typeface="+mn-lt"/>
              </a:rPr>
              <a:t>Somerday</a:t>
            </a:r>
            <a:r>
              <a:rPr lang="en-US" sz="2000" b="1" kern="0" dirty="0">
                <a:latin typeface="+mn-lt"/>
              </a:rPr>
              <a:t> Consulting, LLC)</a:t>
            </a:r>
          </a:p>
        </p:txBody>
      </p:sp>
      <p:sp>
        <p:nvSpPr>
          <p:cNvPr id="8" name="TextBox 7"/>
          <p:cNvSpPr txBox="1"/>
          <p:nvPr/>
        </p:nvSpPr>
        <p:spPr>
          <a:xfrm>
            <a:off x="73709" y="6416981"/>
            <a:ext cx="8999688" cy="369332"/>
          </a:xfrm>
          <a:prstGeom prst="rect">
            <a:avLst/>
          </a:prstGeom>
          <a:noFill/>
        </p:spPr>
        <p:txBody>
          <a:bodyPr wrap="square" rtlCol="0">
            <a:spAutoFit/>
          </a:bodyPr>
          <a:lstStyle/>
          <a:p>
            <a:r>
              <a:rPr lang="en-US" sz="900" b="1" dirty="0"/>
              <a:t>Sandia National Laboratories is a multimission laboratory managed and operated by National Technology and Engineering Solutions of Sandia, LLC., a wholly owned subsidiary of Honeywell International, Inc., for the U.S. Department of Energy’s National Nuclear Security Administration under contract DE-NA-0003525.</a:t>
            </a:r>
          </a:p>
        </p:txBody>
      </p:sp>
      <p:sp>
        <p:nvSpPr>
          <p:cNvPr id="2" name="TextBox 1">
            <a:extLst>
              <a:ext uri="{FF2B5EF4-FFF2-40B4-BE49-F238E27FC236}">
                <a16:creationId xmlns:a16="http://schemas.microsoft.com/office/drawing/2014/main" id="{748A08FF-9B96-2C44-A2BD-852BDD86AD6B}"/>
              </a:ext>
            </a:extLst>
          </p:cNvPr>
          <p:cNvSpPr txBox="1"/>
          <p:nvPr/>
        </p:nvSpPr>
        <p:spPr>
          <a:xfrm>
            <a:off x="304800" y="5579533"/>
            <a:ext cx="8593668" cy="523220"/>
          </a:xfrm>
          <a:prstGeom prst="rect">
            <a:avLst/>
          </a:prstGeom>
          <a:noFill/>
        </p:spPr>
        <p:txBody>
          <a:bodyPr wrap="square" rtlCol="0">
            <a:spAutoFit/>
          </a:bodyPr>
          <a:lstStyle/>
          <a:p>
            <a:r>
              <a:rPr lang="en-US" sz="1400" dirty="0">
                <a:solidFill>
                  <a:schemeClr val="tx1">
                    <a:lumMod val="65000"/>
                    <a:lumOff val="35000"/>
                  </a:schemeClr>
                </a:solidFill>
              </a:rPr>
              <a:t>Funding partially provided by the Safety, Codes and Standards subprogram of the Fuel Cell Technologies Office of the Office of Energy Efficiency and Renewable Energy for the U.S. Department of Energy.</a:t>
            </a:r>
          </a:p>
        </p:txBody>
      </p:sp>
      <p:sp>
        <p:nvSpPr>
          <p:cNvPr id="3" name="Rectangle 2">
            <a:extLst>
              <a:ext uri="{FF2B5EF4-FFF2-40B4-BE49-F238E27FC236}">
                <a16:creationId xmlns:a16="http://schemas.microsoft.com/office/drawing/2014/main" id="{DF08E4E6-76FB-3C47-9397-31D04B00E5CE}"/>
              </a:ext>
            </a:extLst>
          </p:cNvPr>
          <p:cNvSpPr/>
          <p:nvPr/>
        </p:nvSpPr>
        <p:spPr>
          <a:xfrm>
            <a:off x="6856194" y="106990"/>
            <a:ext cx="2287806" cy="369332"/>
          </a:xfrm>
          <a:prstGeom prst="rect">
            <a:avLst/>
          </a:prstGeom>
        </p:spPr>
        <p:txBody>
          <a:bodyPr wrap="none">
            <a:spAutoFit/>
          </a:bodyPr>
          <a:lstStyle/>
          <a:p>
            <a:r>
              <a:rPr lang="en-US" dirty="0"/>
              <a:t>SAND2019-10874 C</a:t>
            </a:r>
          </a:p>
        </p:txBody>
      </p:sp>
    </p:spTree>
    <p:extLst>
      <p:ext uri="{BB962C8B-B14F-4D97-AF65-F5344CB8AC3E}">
        <p14:creationId xmlns:p14="http://schemas.microsoft.com/office/powerpoint/2010/main" val="1473033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2E98CF-A29D-462A-BE33-CF93E3C2D435}"/>
              </a:ext>
            </a:extLst>
          </p:cNvPr>
          <p:cNvSpPr>
            <a:spLocks noGrp="1"/>
          </p:cNvSpPr>
          <p:nvPr>
            <p:ph type="title"/>
          </p:nvPr>
        </p:nvSpPr>
        <p:spPr>
          <a:xfrm>
            <a:off x="98542" y="572037"/>
            <a:ext cx="9045458" cy="787400"/>
          </a:xfrm>
        </p:spPr>
        <p:txBody>
          <a:bodyPr/>
          <a:lstStyle/>
          <a:p>
            <a:r>
              <a:rPr lang="en-US" sz="2800" dirty="0"/>
              <a:t>Yield strength increases approximately linearly with hydrogen concentration for types 304L &amp; 316L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745" y="1733445"/>
            <a:ext cx="4114800" cy="3934659"/>
          </a:xfrm>
          <a:prstGeom prst="rect">
            <a:avLst/>
          </a:prstGeom>
        </p:spPr>
      </p:pic>
      <p:pic>
        <p:nvPicPr>
          <p:cNvPr id="3" name="Picture 2">
            <a:extLst>
              <a:ext uri="{FF2B5EF4-FFF2-40B4-BE49-F238E27FC236}">
                <a16:creationId xmlns:a16="http://schemas.microsoft.com/office/drawing/2014/main" id="{22E751F3-ABA3-1B40-BF62-8E1A3F8144EA}"/>
              </a:ext>
            </a:extLst>
          </p:cNvPr>
          <p:cNvPicPr>
            <a:picLocks noChangeAspect="1"/>
          </p:cNvPicPr>
          <p:nvPr/>
        </p:nvPicPr>
        <p:blipFill>
          <a:blip r:embed="rId3"/>
          <a:stretch>
            <a:fillRect/>
          </a:stretch>
        </p:blipFill>
        <p:spPr>
          <a:xfrm>
            <a:off x="4839989" y="1733445"/>
            <a:ext cx="4114800" cy="3908121"/>
          </a:xfrm>
          <a:prstGeom prst="rect">
            <a:avLst/>
          </a:prstGeom>
        </p:spPr>
      </p:pic>
      <p:sp>
        <p:nvSpPr>
          <p:cNvPr id="7" name="TextBox 6">
            <a:extLst>
              <a:ext uri="{FF2B5EF4-FFF2-40B4-BE49-F238E27FC236}">
                <a16:creationId xmlns:a16="http://schemas.microsoft.com/office/drawing/2014/main" id="{6D882689-EE23-EB42-A031-F17D1E4BBA23}"/>
              </a:ext>
            </a:extLst>
          </p:cNvPr>
          <p:cNvSpPr txBox="1"/>
          <p:nvPr/>
        </p:nvSpPr>
        <p:spPr>
          <a:xfrm>
            <a:off x="396403" y="5689601"/>
            <a:ext cx="8425863" cy="923330"/>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034B7F"/>
                </a:solidFill>
              </a:rPr>
              <a:t>Low temperature reduces yield strength of 304L while strength of 316L increases at low temperature </a:t>
            </a:r>
          </a:p>
          <a:p>
            <a:pPr marL="285750" indent="-285750">
              <a:buFont typeface="Arial" panose="020B0604020202020204" pitchFamily="34" charset="0"/>
              <a:buChar char="•"/>
            </a:pPr>
            <a:r>
              <a:rPr lang="en-US" b="1" dirty="0">
                <a:solidFill>
                  <a:srgbClr val="034B7F"/>
                </a:solidFill>
              </a:rPr>
              <a:t>Effect of hydrogen concentration, however, remains constant </a:t>
            </a:r>
          </a:p>
        </p:txBody>
      </p:sp>
      <p:sp>
        <p:nvSpPr>
          <p:cNvPr id="9" name="Down Arrow 8">
            <a:extLst>
              <a:ext uri="{FF2B5EF4-FFF2-40B4-BE49-F238E27FC236}">
                <a16:creationId xmlns:a16="http://schemas.microsoft.com/office/drawing/2014/main" id="{63F199A7-0283-F341-8010-C4A3CC832332}"/>
              </a:ext>
            </a:extLst>
          </p:cNvPr>
          <p:cNvSpPr/>
          <p:nvPr/>
        </p:nvSpPr>
        <p:spPr bwMode="auto">
          <a:xfrm>
            <a:off x="5622825" y="4058204"/>
            <a:ext cx="379389" cy="621868"/>
          </a:xfrm>
          <a:prstGeom prst="downArrow">
            <a:avLst/>
          </a:prstGeom>
          <a:gradFill>
            <a:gsLst>
              <a:gs pos="0">
                <a:srgbClr val="071CD0"/>
              </a:gs>
              <a:gs pos="100000">
                <a:srgbClr val="ED6423"/>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
        <p:nvSpPr>
          <p:cNvPr id="10" name="Down Arrow 9">
            <a:extLst>
              <a:ext uri="{FF2B5EF4-FFF2-40B4-BE49-F238E27FC236}">
                <a16:creationId xmlns:a16="http://schemas.microsoft.com/office/drawing/2014/main" id="{190FCEB6-27F4-7E4F-9C4F-FBE9D7FAD3F4}"/>
              </a:ext>
            </a:extLst>
          </p:cNvPr>
          <p:cNvSpPr/>
          <p:nvPr/>
        </p:nvSpPr>
        <p:spPr bwMode="auto">
          <a:xfrm rot="10800000">
            <a:off x="5622825" y="3156112"/>
            <a:ext cx="379389" cy="621868"/>
          </a:xfrm>
          <a:prstGeom prst="downArrow">
            <a:avLst/>
          </a:prstGeom>
          <a:gradFill>
            <a:gsLst>
              <a:gs pos="0">
                <a:srgbClr val="071CD0"/>
              </a:gs>
              <a:gs pos="100000">
                <a:srgbClr val="ED6423"/>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
        <p:nvSpPr>
          <p:cNvPr id="4" name="TextBox 3">
            <a:extLst>
              <a:ext uri="{FF2B5EF4-FFF2-40B4-BE49-F238E27FC236}">
                <a16:creationId xmlns:a16="http://schemas.microsoft.com/office/drawing/2014/main" id="{B8CB9383-A0CB-6F4E-AA4C-D43B6C9367DE}"/>
              </a:ext>
            </a:extLst>
          </p:cNvPr>
          <p:cNvSpPr txBox="1"/>
          <p:nvPr/>
        </p:nvSpPr>
        <p:spPr>
          <a:xfrm>
            <a:off x="5878072" y="4165730"/>
            <a:ext cx="651140" cy="338554"/>
          </a:xfrm>
          <a:prstGeom prst="rect">
            <a:avLst/>
          </a:prstGeom>
          <a:noFill/>
        </p:spPr>
        <p:txBody>
          <a:bodyPr wrap="none" rtlCol="0">
            <a:spAutoFit/>
          </a:bodyPr>
          <a:lstStyle/>
          <a:p>
            <a:r>
              <a:rPr lang="en-US" sz="1600" b="1" dirty="0"/>
              <a:t>304L</a:t>
            </a:r>
          </a:p>
        </p:txBody>
      </p:sp>
      <p:sp>
        <p:nvSpPr>
          <p:cNvPr id="11" name="TextBox 10">
            <a:extLst>
              <a:ext uri="{FF2B5EF4-FFF2-40B4-BE49-F238E27FC236}">
                <a16:creationId xmlns:a16="http://schemas.microsoft.com/office/drawing/2014/main" id="{E835159E-6DD2-1D48-A007-051D34770D71}"/>
              </a:ext>
            </a:extLst>
          </p:cNvPr>
          <p:cNvSpPr txBox="1"/>
          <p:nvPr/>
        </p:nvSpPr>
        <p:spPr>
          <a:xfrm>
            <a:off x="5847688" y="3334597"/>
            <a:ext cx="651140" cy="338554"/>
          </a:xfrm>
          <a:prstGeom prst="rect">
            <a:avLst/>
          </a:prstGeom>
          <a:noFill/>
        </p:spPr>
        <p:txBody>
          <a:bodyPr wrap="none" rtlCol="0">
            <a:spAutoFit/>
          </a:bodyPr>
          <a:lstStyle/>
          <a:p>
            <a:r>
              <a:rPr lang="en-US" sz="1600" b="1" dirty="0"/>
              <a:t>316L</a:t>
            </a:r>
          </a:p>
        </p:txBody>
      </p:sp>
    </p:spTree>
    <p:extLst>
      <p:ext uri="{BB962C8B-B14F-4D97-AF65-F5344CB8AC3E}">
        <p14:creationId xmlns:p14="http://schemas.microsoft.com/office/powerpoint/2010/main" val="1214662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2E98CF-A29D-462A-BE33-CF93E3C2D435}"/>
              </a:ext>
            </a:extLst>
          </p:cNvPr>
          <p:cNvSpPr>
            <a:spLocks noGrp="1"/>
          </p:cNvSpPr>
          <p:nvPr>
            <p:ph type="title"/>
          </p:nvPr>
        </p:nvSpPr>
        <p:spPr>
          <a:xfrm>
            <a:off x="98542" y="572037"/>
            <a:ext cx="9045458" cy="787400"/>
          </a:xfrm>
        </p:spPr>
        <p:txBody>
          <a:bodyPr/>
          <a:lstStyle/>
          <a:p>
            <a:r>
              <a:rPr lang="en-US" sz="2800" dirty="0"/>
              <a:t>Compositional effects are not straight forward when both stable and metastable alloys are considered</a:t>
            </a:r>
          </a:p>
        </p:txBody>
      </p:sp>
      <p:pic>
        <p:nvPicPr>
          <p:cNvPr id="3" name="Picture 2">
            <a:extLst>
              <a:ext uri="{FF2B5EF4-FFF2-40B4-BE49-F238E27FC236}">
                <a16:creationId xmlns:a16="http://schemas.microsoft.com/office/drawing/2014/main" id="{FCF4BA81-67C7-D14A-9A56-390C8AAEFA10}"/>
              </a:ext>
            </a:extLst>
          </p:cNvPr>
          <p:cNvPicPr>
            <a:picLocks noChangeAspect="1"/>
          </p:cNvPicPr>
          <p:nvPr/>
        </p:nvPicPr>
        <p:blipFill>
          <a:blip r:embed="rId2"/>
          <a:stretch>
            <a:fillRect/>
          </a:stretch>
        </p:blipFill>
        <p:spPr>
          <a:xfrm>
            <a:off x="4319954" y="1836127"/>
            <a:ext cx="4572000" cy="4539343"/>
          </a:xfrm>
          <a:prstGeom prst="rect">
            <a:avLst/>
          </a:prstGeom>
        </p:spPr>
      </p:pic>
      <p:sp>
        <p:nvSpPr>
          <p:cNvPr id="7" name="Content Placeholder 2">
            <a:extLst>
              <a:ext uri="{FF2B5EF4-FFF2-40B4-BE49-F238E27FC236}">
                <a16:creationId xmlns:a16="http://schemas.microsoft.com/office/drawing/2014/main" id="{A5D4CCAD-758D-4847-8FFA-5FECAC359376}"/>
              </a:ext>
            </a:extLst>
          </p:cNvPr>
          <p:cNvSpPr txBox="1">
            <a:spLocks/>
          </p:cNvSpPr>
          <p:nvPr/>
        </p:nvSpPr>
        <p:spPr>
          <a:xfrm>
            <a:off x="289169" y="1969477"/>
            <a:ext cx="4030785" cy="4736940"/>
          </a:xfrm>
          <a:prstGeom prst="rect">
            <a:avLst/>
          </a:prstGeom>
          <a:ln>
            <a:noFill/>
          </a:ln>
        </p:spPr>
        <p:txBody>
          <a:bodyPr anchor="t"/>
          <a:lstStyle>
            <a:lvl1pPr marL="342900" indent="-342900" algn="l" rtl="0" eaLnBrk="1" fontAlgn="base" hangingPunct="1">
              <a:spcBef>
                <a:spcPct val="20000"/>
              </a:spcBef>
              <a:spcAft>
                <a:spcPct val="0"/>
              </a:spcAft>
              <a:buClr>
                <a:srgbClr val="328BB6"/>
              </a:buClr>
              <a:buChar char="•"/>
              <a:defRPr sz="2200">
                <a:solidFill>
                  <a:srgbClr val="595959"/>
                </a:solidFill>
                <a:latin typeface="Calibri"/>
                <a:ea typeface="+mn-ea"/>
                <a:cs typeface="Calibri"/>
              </a:defRPr>
            </a:lvl1pPr>
            <a:lvl2pPr marL="742950" indent="-285750" algn="l" rtl="0" eaLnBrk="1" fontAlgn="base" hangingPunct="1">
              <a:spcBef>
                <a:spcPct val="20000"/>
              </a:spcBef>
              <a:spcAft>
                <a:spcPct val="0"/>
              </a:spcAft>
              <a:buClr>
                <a:srgbClr val="328BB6"/>
              </a:buClr>
              <a:buChar char="–"/>
              <a:defRPr sz="2000">
                <a:solidFill>
                  <a:srgbClr val="595959"/>
                </a:solidFill>
                <a:latin typeface="Calibri"/>
                <a:ea typeface="+mn-ea"/>
                <a:cs typeface="Calibri"/>
              </a:defRPr>
            </a:lvl2pPr>
            <a:lvl3pPr marL="1143000" indent="-228600" algn="l" rtl="0" eaLnBrk="1" fontAlgn="base" hangingPunct="1">
              <a:spcBef>
                <a:spcPct val="20000"/>
              </a:spcBef>
              <a:spcAft>
                <a:spcPct val="0"/>
              </a:spcAft>
              <a:buClr>
                <a:srgbClr val="328BB6"/>
              </a:buClr>
              <a:buChar char="•"/>
              <a:defRPr>
                <a:solidFill>
                  <a:srgbClr val="595959"/>
                </a:solidFill>
                <a:latin typeface="Calibri"/>
                <a:ea typeface="+mn-ea"/>
                <a:cs typeface="Calibri"/>
              </a:defRPr>
            </a:lvl3pPr>
            <a:lvl4pPr marL="1600200" indent="-228600" algn="l" rtl="0" eaLnBrk="1" fontAlgn="base" hangingPunct="1">
              <a:spcBef>
                <a:spcPct val="20000"/>
              </a:spcBef>
              <a:spcAft>
                <a:spcPct val="0"/>
              </a:spcAft>
              <a:buClr>
                <a:srgbClr val="328BB6"/>
              </a:buClr>
              <a:buChar char="–"/>
              <a:defRPr sz="1600">
                <a:solidFill>
                  <a:srgbClr val="595959"/>
                </a:solidFill>
                <a:latin typeface="Calibri"/>
                <a:ea typeface="+mn-ea"/>
                <a:cs typeface="Calibri"/>
              </a:defRPr>
            </a:lvl4pPr>
            <a:lvl5pPr marL="2057400" indent="-228600" algn="l" rtl="0" eaLnBrk="1" fontAlgn="base" hangingPunct="1">
              <a:spcBef>
                <a:spcPct val="20000"/>
              </a:spcBef>
              <a:spcAft>
                <a:spcPct val="0"/>
              </a:spcAft>
              <a:buClr>
                <a:srgbClr val="328BB6"/>
              </a:buClr>
              <a:buChar char="»"/>
              <a:defRPr sz="1400">
                <a:solidFill>
                  <a:srgbClr val="595959"/>
                </a:solidFill>
                <a:latin typeface="Calibri"/>
                <a:ea typeface="+mn-ea"/>
                <a:cs typeface="Calibri"/>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a:lstStyle>
          <a:p>
            <a:pPr marL="234950" indent="-234950" defTabSz="914400">
              <a:spcBef>
                <a:spcPts val="0"/>
              </a:spcBef>
              <a:spcAft>
                <a:spcPts val="600"/>
              </a:spcAft>
            </a:pPr>
            <a:r>
              <a:rPr lang="en-US" sz="2000" b="1" kern="0" dirty="0">
                <a:solidFill>
                  <a:srgbClr val="034B7F"/>
                </a:solidFill>
                <a:latin typeface="+mn-lt"/>
              </a:rPr>
              <a:t>All materials show a substantial loss of ductility with high concentration of hydrogen </a:t>
            </a:r>
          </a:p>
          <a:p>
            <a:pPr marL="234950" indent="-234950" defTabSz="914400">
              <a:spcBef>
                <a:spcPts val="0"/>
              </a:spcBef>
              <a:spcAft>
                <a:spcPts val="600"/>
              </a:spcAft>
            </a:pPr>
            <a:r>
              <a:rPr lang="en-US" sz="2000" b="1" kern="0" dirty="0">
                <a:solidFill>
                  <a:srgbClr val="034B7F"/>
                </a:solidFill>
                <a:latin typeface="+mn-lt"/>
              </a:rPr>
              <a:t>H-precharging reveals that even high-Ni 316L shows substantial loss of ductility</a:t>
            </a:r>
          </a:p>
          <a:p>
            <a:pPr marL="234950" indent="-234950" defTabSz="914400">
              <a:spcBef>
                <a:spcPts val="0"/>
              </a:spcBef>
              <a:spcAft>
                <a:spcPts val="600"/>
              </a:spcAft>
            </a:pPr>
            <a:r>
              <a:rPr lang="en-US" sz="2000" b="1" kern="0" dirty="0">
                <a:solidFill>
                  <a:srgbClr val="034B7F"/>
                </a:solidFill>
                <a:latin typeface="+mn-lt"/>
              </a:rPr>
              <a:t>Metastable 304L and stable XM-11 show similar loss of ductility </a:t>
            </a:r>
          </a:p>
          <a:p>
            <a:pPr marL="635000" lvl="1" indent="-234950" defTabSz="914400">
              <a:spcBef>
                <a:spcPts val="0"/>
              </a:spcBef>
              <a:spcAft>
                <a:spcPts val="600"/>
              </a:spcAft>
            </a:pPr>
            <a:r>
              <a:rPr lang="en-US" sz="1800" b="1" kern="0" dirty="0">
                <a:solidFill>
                  <a:srgbClr val="034B7F"/>
                </a:solidFill>
                <a:latin typeface="+mn-lt"/>
              </a:rPr>
              <a:t>Despite much lower nickel content of XM-11</a:t>
            </a:r>
          </a:p>
        </p:txBody>
      </p:sp>
      <p:sp>
        <p:nvSpPr>
          <p:cNvPr id="4" name="TextBox 3">
            <a:extLst>
              <a:ext uri="{FF2B5EF4-FFF2-40B4-BE49-F238E27FC236}">
                <a16:creationId xmlns:a16="http://schemas.microsoft.com/office/drawing/2014/main" id="{FE2C549C-8497-7E4F-B19A-371135DED9CE}"/>
              </a:ext>
            </a:extLst>
          </p:cNvPr>
          <p:cNvSpPr txBox="1"/>
          <p:nvPr/>
        </p:nvSpPr>
        <p:spPr>
          <a:xfrm>
            <a:off x="5662245" y="4689231"/>
            <a:ext cx="1329210" cy="430887"/>
          </a:xfrm>
          <a:prstGeom prst="rect">
            <a:avLst/>
          </a:prstGeom>
          <a:noFill/>
        </p:spPr>
        <p:txBody>
          <a:bodyPr wrap="none" rtlCol="0">
            <a:spAutoFit/>
          </a:bodyPr>
          <a:lstStyle/>
          <a:p>
            <a:r>
              <a:rPr lang="en-US" sz="1100" b="1" dirty="0"/>
              <a:t>304L/316L: 140 H</a:t>
            </a:r>
          </a:p>
          <a:p>
            <a:r>
              <a:rPr lang="en-US" sz="1100" b="1" dirty="0"/>
              <a:t>XM-11: 220 H </a:t>
            </a:r>
          </a:p>
        </p:txBody>
      </p:sp>
    </p:spTree>
    <p:extLst>
      <p:ext uri="{BB962C8B-B14F-4D97-AF65-F5344CB8AC3E}">
        <p14:creationId xmlns:p14="http://schemas.microsoft.com/office/powerpoint/2010/main" val="1977457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2E98CF-A29D-462A-BE33-CF93E3C2D435}"/>
              </a:ext>
            </a:extLst>
          </p:cNvPr>
          <p:cNvSpPr>
            <a:spLocks noGrp="1"/>
          </p:cNvSpPr>
          <p:nvPr>
            <p:ph type="title"/>
          </p:nvPr>
        </p:nvSpPr>
        <p:spPr>
          <a:xfrm>
            <a:off x="98542" y="572037"/>
            <a:ext cx="9045458" cy="787400"/>
          </a:xfrm>
        </p:spPr>
        <p:txBody>
          <a:bodyPr/>
          <a:lstStyle/>
          <a:p>
            <a:r>
              <a:rPr lang="en-US" sz="2800" dirty="0"/>
              <a:t>Ductility loss is nominally a linear function of hydrogen concentration for type 304L &amp; 316L</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116" y="1902778"/>
            <a:ext cx="4572000" cy="4485736"/>
          </a:xfrm>
          <a:prstGeom prst="rect">
            <a:avLst/>
          </a:prstGeom>
        </p:spPr>
      </p:pic>
      <p:sp>
        <p:nvSpPr>
          <p:cNvPr id="7" name="Content Placeholder 2">
            <a:extLst>
              <a:ext uri="{FF2B5EF4-FFF2-40B4-BE49-F238E27FC236}">
                <a16:creationId xmlns:a16="http://schemas.microsoft.com/office/drawing/2014/main" id="{C7D418CC-5587-2A46-8908-9CECD5AF696A}"/>
              </a:ext>
            </a:extLst>
          </p:cNvPr>
          <p:cNvSpPr txBox="1">
            <a:spLocks/>
          </p:cNvSpPr>
          <p:nvPr/>
        </p:nvSpPr>
        <p:spPr>
          <a:xfrm>
            <a:off x="4935415" y="1720666"/>
            <a:ext cx="4030785" cy="4997474"/>
          </a:xfrm>
          <a:prstGeom prst="rect">
            <a:avLst/>
          </a:prstGeom>
          <a:ln>
            <a:noFill/>
          </a:ln>
        </p:spPr>
        <p:txBody>
          <a:bodyPr anchor="t"/>
          <a:lstStyle>
            <a:lvl1pPr marL="342900" indent="-342900" algn="l" rtl="0" eaLnBrk="1" fontAlgn="base" hangingPunct="1">
              <a:spcBef>
                <a:spcPct val="20000"/>
              </a:spcBef>
              <a:spcAft>
                <a:spcPct val="0"/>
              </a:spcAft>
              <a:buClr>
                <a:srgbClr val="328BB6"/>
              </a:buClr>
              <a:buChar char="•"/>
              <a:defRPr sz="2200">
                <a:solidFill>
                  <a:srgbClr val="595959"/>
                </a:solidFill>
                <a:latin typeface="Calibri"/>
                <a:ea typeface="+mn-ea"/>
                <a:cs typeface="Calibri"/>
              </a:defRPr>
            </a:lvl1pPr>
            <a:lvl2pPr marL="742950" indent="-285750" algn="l" rtl="0" eaLnBrk="1" fontAlgn="base" hangingPunct="1">
              <a:spcBef>
                <a:spcPct val="20000"/>
              </a:spcBef>
              <a:spcAft>
                <a:spcPct val="0"/>
              </a:spcAft>
              <a:buClr>
                <a:srgbClr val="328BB6"/>
              </a:buClr>
              <a:buChar char="–"/>
              <a:defRPr sz="2000">
                <a:solidFill>
                  <a:srgbClr val="595959"/>
                </a:solidFill>
                <a:latin typeface="Calibri"/>
                <a:ea typeface="+mn-ea"/>
                <a:cs typeface="Calibri"/>
              </a:defRPr>
            </a:lvl2pPr>
            <a:lvl3pPr marL="1143000" indent="-228600" algn="l" rtl="0" eaLnBrk="1" fontAlgn="base" hangingPunct="1">
              <a:spcBef>
                <a:spcPct val="20000"/>
              </a:spcBef>
              <a:spcAft>
                <a:spcPct val="0"/>
              </a:spcAft>
              <a:buClr>
                <a:srgbClr val="328BB6"/>
              </a:buClr>
              <a:buChar char="•"/>
              <a:defRPr>
                <a:solidFill>
                  <a:srgbClr val="595959"/>
                </a:solidFill>
                <a:latin typeface="Calibri"/>
                <a:ea typeface="+mn-ea"/>
                <a:cs typeface="Calibri"/>
              </a:defRPr>
            </a:lvl3pPr>
            <a:lvl4pPr marL="1600200" indent="-228600" algn="l" rtl="0" eaLnBrk="1" fontAlgn="base" hangingPunct="1">
              <a:spcBef>
                <a:spcPct val="20000"/>
              </a:spcBef>
              <a:spcAft>
                <a:spcPct val="0"/>
              </a:spcAft>
              <a:buClr>
                <a:srgbClr val="328BB6"/>
              </a:buClr>
              <a:buChar char="–"/>
              <a:defRPr sz="1600">
                <a:solidFill>
                  <a:srgbClr val="595959"/>
                </a:solidFill>
                <a:latin typeface="Calibri"/>
                <a:ea typeface="+mn-ea"/>
                <a:cs typeface="Calibri"/>
              </a:defRPr>
            </a:lvl4pPr>
            <a:lvl5pPr marL="2057400" indent="-228600" algn="l" rtl="0" eaLnBrk="1" fontAlgn="base" hangingPunct="1">
              <a:spcBef>
                <a:spcPct val="20000"/>
              </a:spcBef>
              <a:spcAft>
                <a:spcPct val="0"/>
              </a:spcAft>
              <a:buClr>
                <a:srgbClr val="328BB6"/>
              </a:buClr>
              <a:buChar char="»"/>
              <a:defRPr sz="1400">
                <a:solidFill>
                  <a:srgbClr val="595959"/>
                </a:solidFill>
                <a:latin typeface="Calibri"/>
                <a:ea typeface="+mn-ea"/>
                <a:cs typeface="Calibri"/>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a:lstStyle>
          <a:p>
            <a:pPr marL="234950" indent="-234950" defTabSz="914400">
              <a:spcBef>
                <a:spcPts val="0"/>
              </a:spcBef>
              <a:spcAft>
                <a:spcPts val="600"/>
              </a:spcAft>
            </a:pPr>
            <a:r>
              <a:rPr lang="en-US" sz="1800" b="1" kern="0" dirty="0">
                <a:solidFill>
                  <a:srgbClr val="034B7F"/>
                </a:solidFill>
                <a:latin typeface="+mn-lt"/>
              </a:rPr>
              <a:t>‘Offset’ of ductility with hydrogen depends on composition and temperature (i.e., extrapolated value of RA)</a:t>
            </a:r>
          </a:p>
          <a:p>
            <a:pPr marL="234950" indent="-234950" defTabSz="914400">
              <a:spcBef>
                <a:spcPts val="0"/>
              </a:spcBef>
              <a:spcAft>
                <a:spcPts val="600"/>
              </a:spcAft>
            </a:pPr>
            <a:r>
              <a:rPr lang="en-US" sz="1800" b="1" kern="0" dirty="0">
                <a:solidFill>
                  <a:srgbClr val="034B7F"/>
                </a:solidFill>
                <a:latin typeface="+mn-lt"/>
              </a:rPr>
              <a:t>Dependence on hydrogen concentration (‘slope’) is similar for type 304L at both temperatures and type 316L at room temperature</a:t>
            </a:r>
          </a:p>
          <a:p>
            <a:pPr marL="234950" indent="-234950" defTabSz="914400">
              <a:spcBef>
                <a:spcPts val="0"/>
              </a:spcBef>
              <a:spcAft>
                <a:spcPts val="600"/>
              </a:spcAft>
            </a:pPr>
            <a:r>
              <a:rPr lang="en-US" sz="1800" b="1" kern="0" dirty="0">
                <a:solidFill>
                  <a:srgbClr val="034B7F"/>
                </a:solidFill>
                <a:latin typeface="+mn-lt"/>
              </a:rPr>
              <a:t>Slope of ductility loss with hydrogen concentration  is significantly greater for type 316L at low temperature</a:t>
            </a:r>
          </a:p>
          <a:p>
            <a:pPr marL="635000" lvl="1" indent="-234950" defTabSz="914400">
              <a:spcBef>
                <a:spcPts val="0"/>
              </a:spcBef>
              <a:spcAft>
                <a:spcPts val="600"/>
              </a:spcAft>
            </a:pPr>
            <a:r>
              <a:rPr lang="en-US" sz="1800" b="1" i="1" kern="0" dirty="0">
                <a:solidFill>
                  <a:srgbClr val="034B7F"/>
                </a:solidFill>
                <a:latin typeface="+mn-lt"/>
              </a:rPr>
              <a:t>Results suggest that high-Ni 316L is not as resistant to hydrogen as generally assumed</a:t>
            </a:r>
          </a:p>
          <a:p>
            <a:pPr marL="234950" indent="-234950" defTabSz="914400">
              <a:spcBef>
                <a:spcPts val="0"/>
              </a:spcBef>
              <a:spcAft>
                <a:spcPts val="600"/>
              </a:spcAft>
            </a:pPr>
            <a:endParaRPr lang="en-US" sz="1800" b="1" kern="0" dirty="0">
              <a:solidFill>
                <a:srgbClr val="034B7F"/>
              </a:solidFill>
              <a:latin typeface="+mn-lt"/>
            </a:endParaRPr>
          </a:p>
        </p:txBody>
      </p:sp>
    </p:spTree>
    <p:extLst>
      <p:ext uri="{BB962C8B-B14F-4D97-AF65-F5344CB8AC3E}">
        <p14:creationId xmlns:p14="http://schemas.microsoft.com/office/powerpoint/2010/main" val="3220311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2E98CF-A29D-462A-BE33-CF93E3C2D435}"/>
              </a:ext>
            </a:extLst>
          </p:cNvPr>
          <p:cNvSpPr>
            <a:spLocks noGrp="1"/>
          </p:cNvSpPr>
          <p:nvPr>
            <p:ph type="title"/>
          </p:nvPr>
        </p:nvSpPr>
        <p:spPr>
          <a:xfrm>
            <a:off x="98542" y="572037"/>
            <a:ext cx="9045458" cy="787400"/>
          </a:xfrm>
        </p:spPr>
        <p:txBody>
          <a:bodyPr/>
          <a:lstStyle/>
          <a:p>
            <a:r>
              <a:rPr lang="en-US" sz="2400" dirty="0"/>
              <a:t>Strain-induced </a:t>
            </a:r>
            <a:r>
              <a:rPr lang="en-US" sz="2400" dirty="0">
                <a:latin typeface="Symbol" charset="2"/>
                <a:ea typeface="Symbol" charset="2"/>
                <a:cs typeface="Symbol" charset="2"/>
              </a:rPr>
              <a:t>a</a:t>
            </a:r>
            <a:r>
              <a:rPr lang="en-US" sz="2400" dirty="0"/>
              <a:t>’-martensite transformation in metastable austenitic stainless steels depends on composition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014" y="2289629"/>
            <a:ext cx="4114800" cy="3983276"/>
          </a:xfrm>
          <a:prstGeom prst="rect">
            <a:avLst/>
          </a:prstGeom>
        </p:spPr>
      </p:pic>
      <p:pic>
        <p:nvPicPr>
          <p:cNvPr id="5" name="Picture 4">
            <a:extLst>
              <a:ext uri="{FF2B5EF4-FFF2-40B4-BE49-F238E27FC236}">
                <a16:creationId xmlns:a16="http://schemas.microsoft.com/office/drawing/2014/main" id="{6609A747-B602-9C4C-81BC-46C9EDC8C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0814" y="2261445"/>
            <a:ext cx="4114800" cy="4011460"/>
          </a:xfrm>
          <a:prstGeom prst="rect">
            <a:avLst/>
          </a:prstGeom>
        </p:spPr>
      </p:pic>
      <p:sp>
        <p:nvSpPr>
          <p:cNvPr id="2" name="TextBox 1">
            <a:extLst>
              <a:ext uri="{FF2B5EF4-FFF2-40B4-BE49-F238E27FC236}">
                <a16:creationId xmlns:a16="http://schemas.microsoft.com/office/drawing/2014/main" id="{4F3A7D2E-8DD7-8042-92F5-2CA3E38F7A1E}"/>
              </a:ext>
            </a:extLst>
          </p:cNvPr>
          <p:cNvSpPr txBox="1"/>
          <p:nvPr/>
        </p:nvSpPr>
        <p:spPr>
          <a:xfrm>
            <a:off x="1780674" y="1861335"/>
            <a:ext cx="2119491" cy="400110"/>
          </a:xfrm>
          <a:prstGeom prst="rect">
            <a:avLst/>
          </a:prstGeom>
          <a:noFill/>
        </p:spPr>
        <p:txBody>
          <a:bodyPr wrap="none" rtlCol="0">
            <a:spAutoFit/>
          </a:bodyPr>
          <a:lstStyle/>
          <a:p>
            <a:r>
              <a:rPr lang="en-US" sz="2000" b="1" dirty="0">
                <a:solidFill>
                  <a:srgbClr val="034B7F"/>
                </a:solidFill>
              </a:rPr>
              <a:t>304L: 10.6% Ni  </a:t>
            </a:r>
          </a:p>
        </p:txBody>
      </p:sp>
      <p:sp>
        <p:nvSpPr>
          <p:cNvPr id="8" name="TextBox 7">
            <a:extLst>
              <a:ext uri="{FF2B5EF4-FFF2-40B4-BE49-F238E27FC236}">
                <a16:creationId xmlns:a16="http://schemas.microsoft.com/office/drawing/2014/main" id="{3D0BE7F6-9BEB-3C46-9615-AAB0C9129ED5}"/>
              </a:ext>
            </a:extLst>
          </p:cNvPr>
          <p:cNvSpPr txBox="1"/>
          <p:nvPr/>
        </p:nvSpPr>
        <p:spPr>
          <a:xfrm>
            <a:off x="5895474" y="1861335"/>
            <a:ext cx="2119491" cy="400110"/>
          </a:xfrm>
          <a:prstGeom prst="rect">
            <a:avLst/>
          </a:prstGeom>
          <a:noFill/>
        </p:spPr>
        <p:txBody>
          <a:bodyPr wrap="none" rtlCol="0">
            <a:spAutoFit/>
          </a:bodyPr>
          <a:lstStyle/>
          <a:p>
            <a:r>
              <a:rPr lang="en-US" sz="2000" b="1" dirty="0">
                <a:solidFill>
                  <a:srgbClr val="034B7F"/>
                </a:solidFill>
              </a:rPr>
              <a:t>316L: 12.7% Ni  </a:t>
            </a:r>
          </a:p>
        </p:txBody>
      </p:sp>
    </p:spTree>
    <p:extLst>
      <p:ext uri="{BB962C8B-B14F-4D97-AF65-F5344CB8AC3E}">
        <p14:creationId xmlns:p14="http://schemas.microsoft.com/office/powerpoint/2010/main" val="1448956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2E98CF-A29D-462A-BE33-CF93E3C2D435}"/>
              </a:ext>
            </a:extLst>
          </p:cNvPr>
          <p:cNvSpPr>
            <a:spLocks noGrp="1"/>
          </p:cNvSpPr>
          <p:nvPr>
            <p:ph type="title"/>
          </p:nvPr>
        </p:nvSpPr>
        <p:spPr>
          <a:xfrm>
            <a:off x="98542" y="572037"/>
            <a:ext cx="9045458" cy="787400"/>
          </a:xfrm>
        </p:spPr>
        <p:txBody>
          <a:bodyPr/>
          <a:lstStyle/>
          <a:p>
            <a:r>
              <a:rPr lang="en-US" sz="2800" dirty="0"/>
              <a:t>Strain-induced </a:t>
            </a:r>
            <a:r>
              <a:rPr lang="en-US" sz="2800" dirty="0">
                <a:latin typeface="Symbol" charset="2"/>
                <a:ea typeface="Symbol" charset="2"/>
                <a:cs typeface="Symbol" charset="2"/>
              </a:rPr>
              <a:t>a</a:t>
            </a:r>
            <a:r>
              <a:rPr lang="en-US" sz="2800" dirty="0"/>
              <a:t>’-</a:t>
            </a:r>
            <a:r>
              <a:rPr lang="en-US" sz="2800" dirty="0" err="1"/>
              <a:t>martensite</a:t>
            </a:r>
            <a:r>
              <a:rPr lang="en-US" sz="2800" dirty="0"/>
              <a:t> transformation in 304L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814" y="2289629"/>
            <a:ext cx="4114800" cy="398327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14" y="2289629"/>
            <a:ext cx="4114800" cy="3983276"/>
          </a:xfrm>
          <a:prstGeom prst="rect">
            <a:avLst/>
          </a:prstGeom>
        </p:spPr>
      </p:pic>
    </p:spTree>
    <p:extLst>
      <p:ext uri="{BB962C8B-B14F-4D97-AF65-F5344CB8AC3E}">
        <p14:creationId xmlns:p14="http://schemas.microsoft.com/office/powerpoint/2010/main" val="827668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2E98CF-A29D-462A-BE33-CF93E3C2D435}"/>
              </a:ext>
            </a:extLst>
          </p:cNvPr>
          <p:cNvSpPr>
            <a:spLocks noGrp="1"/>
          </p:cNvSpPr>
          <p:nvPr>
            <p:ph type="title"/>
          </p:nvPr>
        </p:nvSpPr>
        <p:spPr>
          <a:xfrm>
            <a:off x="98542" y="572037"/>
            <a:ext cx="9045458" cy="787400"/>
          </a:xfrm>
        </p:spPr>
        <p:txBody>
          <a:bodyPr/>
          <a:lstStyle/>
          <a:p>
            <a:r>
              <a:rPr lang="en-US" sz="2800" dirty="0"/>
              <a:t>Strain-induced </a:t>
            </a:r>
            <a:r>
              <a:rPr lang="en-US" sz="2800" dirty="0">
                <a:latin typeface="Symbol" charset="2"/>
                <a:ea typeface="Symbol" charset="2"/>
                <a:cs typeface="Symbol" charset="2"/>
              </a:rPr>
              <a:t>a</a:t>
            </a:r>
            <a:r>
              <a:rPr lang="en-US" sz="2800" dirty="0"/>
              <a:t>’-</a:t>
            </a:r>
            <a:r>
              <a:rPr lang="en-US" sz="2800" dirty="0" err="1"/>
              <a:t>martensite</a:t>
            </a:r>
            <a:r>
              <a:rPr lang="en-US" sz="2800" dirty="0"/>
              <a:t> transformation in 304L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814" y="2289629"/>
            <a:ext cx="4114800" cy="398327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14" y="2289629"/>
            <a:ext cx="4114800" cy="3983276"/>
          </a:xfrm>
          <a:prstGeom prst="rect">
            <a:avLst/>
          </a:prstGeom>
        </p:spPr>
      </p:pic>
      <p:sp>
        <p:nvSpPr>
          <p:cNvPr id="2" name="Oval 1"/>
          <p:cNvSpPr/>
          <p:nvPr/>
        </p:nvSpPr>
        <p:spPr bwMode="auto">
          <a:xfrm>
            <a:off x="7487478" y="4691270"/>
            <a:ext cx="874644" cy="940904"/>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
        <p:nvSpPr>
          <p:cNvPr id="3" name="Up Arrow 2"/>
          <p:cNvSpPr/>
          <p:nvPr/>
        </p:nvSpPr>
        <p:spPr bwMode="auto">
          <a:xfrm rot="9854347">
            <a:off x="7176176" y="2046982"/>
            <a:ext cx="397565" cy="2639920"/>
          </a:xfrm>
          <a:prstGeom prst="up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
        <p:nvSpPr>
          <p:cNvPr id="5" name="TextBox 4"/>
          <p:cNvSpPr txBox="1"/>
          <p:nvPr/>
        </p:nvSpPr>
        <p:spPr>
          <a:xfrm>
            <a:off x="817927" y="1359437"/>
            <a:ext cx="7765774" cy="830997"/>
          </a:xfrm>
          <a:prstGeom prst="rect">
            <a:avLst/>
          </a:prstGeom>
          <a:noFill/>
        </p:spPr>
        <p:txBody>
          <a:bodyPr wrap="square" rtlCol="0">
            <a:spAutoFit/>
          </a:bodyPr>
          <a:lstStyle/>
          <a:p>
            <a:r>
              <a:rPr lang="en-US" sz="2400" b="1" dirty="0">
                <a:solidFill>
                  <a:srgbClr val="034B7F"/>
                </a:solidFill>
              </a:rPr>
              <a:t>At </a:t>
            </a:r>
            <a:r>
              <a:rPr lang="en-US" sz="2400" b="1" i="1" dirty="0">
                <a:solidFill>
                  <a:srgbClr val="034B7F"/>
                </a:solidFill>
              </a:rPr>
              <a:t>low</a:t>
            </a:r>
            <a:r>
              <a:rPr lang="en-US" sz="2400" b="1" dirty="0">
                <a:solidFill>
                  <a:srgbClr val="034B7F"/>
                </a:solidFill>
              </a:rPr>
              <a:t> volume of transformation, hydrogen </a:t>
            </a:r>
            <a:r>
              <a:rPr lang="en-US" sz="2400" b="1" i="1" dirty="0">
                <a:solidFill>
                  <a:srgbClr val="034B7F"/>
                </a:solidFill>
              </a:rPr>
              <a:t>promotes</a:t>
            </a:r>
            <a:r>
              <a:rPr lang="en-US" sz="2400" b="1" dirty="0">
                <a:solidFill>
                  <a:srgbClr val="034B7F"/>
                </a:solidFill>
              </a:rPr>
              <a:t> strain-induced transformation</a:t>
            </a:r>
          </a:p>
        </p:txBody>
      </p:sp>
    </p:spTree>
    <p:extLst>
      <p:ext uri="{BB962C8B-B14F-4D97-AF65-F5344CB8AC3E}">
        <p14:creationId xmlns:p14="http://schemas.microsoft.com/office/powerpoint/2010/main" val="568953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2E98CF-A29D-462A-BE33-CF93E3C2D435}"/>
              </a:ext>
            </a:extLst>
          </p:cNvPr>
          <p:cNvSpPr>
            <a:spLocks noGrp="1"/>
          </p:cNvSpPr>
          <p:nvPr>
            <p:ph type="title"/>
          </p:nvPr>
        </p:nvSpPr>
        <p:spPr>
          <a:xfrm>
            <a:off x="98542" y="572037"/>
            <a:ext cx="9045458" cy="787400"/>
          </a:xfrm>
        </p:spPr>
        <p:txBody>
          <a:bodyPr/>
          <a:lstStyle/>
          <a:p>
            <a:r>
              <a:rPr lang="en-US" sz="2800" dirty="0"/>
              <a:t>Strain-induced </a:t>
            </a:r>
            <a:r>
              <a:rPr lang="en-US" sz="2800" dirty="0">
                <a:latin typeface="Symbol" charset="2"/>
                <a:ea typeface="Symbol" charset="2"/>
                <a:cs typeface="Symbol" charset="2"/>
              </a:rPr>
              <a:t>a</a:t>
            </a:r>
            <a:r>
              <a:rPr lang="en-US" sz="2800" dirty="0"/>
              <a:t>’-</a:t>
            </a:r>
            <a:r>
              <a:rPr lang="en-US" sz="2800" dirty="0" err="1"/>
              <a:t>martensite</a:t>
            </a:r>
            <a:r>
              <a:rPr lang="en-US" sz="2800" dirty="0"/>
              <a:t> transformation in 304L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814" y="2289629"/>
            <a:ext cx="4114800" cy="398327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14" y="2289629"/>
            <a:ext cx="4114800" cy="3983276"/>
          </a:xfrm>
          <a:prstGeom prst="rect">
            <a:avLst/>
          </a:prstGeom>
        </p:spPr>
      </p:pic>
      <p:sp>
        <p:nvSpPr>
          <p:cNvPr id="2" name="Oval 1"/>
          <p:cNvSpPr/>
          <p:nvPr/>
        </p:nvSpPr>
        <p:spPr bwMode="auto">
          <a:xfrm>
            <a:off x="1890046" y="4246065"/>
            <a:ext cx="874644" cy="1274182"/>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
        <p:nvSpPr>
          <p:cNvPr id="3" name="Up Arrow 2"/>
          <p:cNvSpPr/>
          <p:nvPr/>
        </p:nvSpPr>
        <p:spPr bwMode="auto">
          <a:xfrm rot="12311997">
            <a:off x="2901773" y="2067351"/>
            <a:ext cx="397565" cy="2352998"/>
          </a:xfrm>
          <a:prstGeom prst="up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
        <p:nvSpPr>
          <p:cNvPr id="5" name="TextBox 4"/>
          <p:cNvSpPr txBox="1"/>
          <p:nvPr/>
        </p:nvSpPr>
        <p:spPr>
          <a:xfrm>
            <a:off x="817927" y="1359437"/>
            <a:ext cx="7765774" cy="830997"/>
          </a:xfrm>
          <a:prstGeom prst="rect">
            <a:avLst/>
          </a:prstGeom>
          <a:noFill/>
        </p:spPr>
        <p:txBody>
          <a:bodyPr wrap="square" rtlCol="0">
            <a:spAutoFit/>
          </a:bodyPr>
          <a:lstStyle/>
          <a:p>
            <a:r>
              <a:rPr lang="en-US" sz="2400" b="1" dirty="0">
                <a:solidFill>
                  <a:srgbClr val="034B7F"/>
                </a:solidFill>
              </a:rPr>
              <a:t>At </a:t>
            </a:r>
            <a:r>
              <a:rPr lang="en-US" sz="2400" b="1" i="1" dirty="0">
                <a:solidFill>
                  <a:srgbClr val="034B7F"/>
                </a:solidFill>
              </a:rPr>
              <a:t>high</a:t>
            </a:r>
            <a:r>
              <a:rPr lang="en-US" sz="2400" b="1" dirty="0">
                <a:solidFill>
                  <a:srgbClr val="034B7F"/>
                </a:solidFill>
              </a:rPr>
              <a:t> volume of transformation, hydrogen </a:t>
            </a:r>
            <a:r>
              <a:rPr lang="en-US" sz="2400" b="1" i="1" dirty="0">
                <a:solidFill>
                  <a:srgbClr val="034B7F"/>
                </a:solidFill>
              </a:rPr>
              <a:t>suppresses </a:t>
            </a:r>
            <a:r>
              <a:rPr lang="en-US" sz="2400" b="1" dirty="0">
                <a:solidFill>
                  <a:srgbClr val="034B7F"/>
                </a:solidFill>
              </a:rPr>
              <a:t>strain-induced transformation</a:t>
            </a:r>
          </a:p>
        </p:txBody>
      </p:sp>
      <p:sp>
        <p:nvSpPr>
          <p:cNvPr id="8" name="Oval 7"/>
          <p:cNvSpPr/>
          <p:nvPr/>
        </p:nvSpPr>
        <p:spPr bwMode="auto">
          <a:xfrm>
            <a:off x="6199616" y="3485322"/>
            <a:ext cx="744523" cy="623568"/>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516961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2E98CF-A29D-462A-BE33-CF93E3C2D435}"/>
              </a:ext>
            </a:extLst>
          </p:cNvPr>
          <p:cNvSpPr>
            <a:spLocks noGrp="1"/>
          </p:cNvSpPr>
          <p:nvPr>
            <p:ph type="title"/>
          </p:nvPr>
        </p:nvSpPr>
        <p:spPr>
          <a:xfrm>
            <a:off x="98542" y="572037"/>
            <a:ext cx="9045458" cy="787400"/>
          </a:xfrm>
        </p:spPr>
        <p:txBody>
          <a:bodyPr/>
          <a:lstStyle/>
          <a:p>
            <a:r>
              <a:rPr lang="en-US" sz="2800" dirty="0"/>
              <a:t>Strain-induced </a:t>
            </a:r>
            <a:r>
              <a:rPr lang="en-US" sz="2800" dirty="0">
                <a:latin typeface="Symbol" charset="2"/>
                <a:ea typeface="Symbol" charset="2"/>
                <a:cs typeface="Symbol" charset="2"/>
              </a:rPr>
              <a:t>a</a:t>
            </a:r>
            <a:r>
              <a:rPr lang="en-US" sz="2800" dirty="0"/>
              <a:t>’-</a:t>
            </a:r>
            <a:r>
              <a:rPr lang="en-US" sz="2800" dirty="0" err="1"/>
              <a:t>martensite</a:t>
            </a:r>
            <a:r>
              <a:rPr lang="en-US" sz="2800" dirty="0"/>
              <a:t> transformation in 316L</a:t>
            </a:r>
          </a:p>
        </p:txBody>
      </p:sp>
      <p:pic>
        <p:nvPicPr>
          <p:cNvPr id="5" name="Picture 4">
            <a:extLst>
              <a:ext uri="{FF2B5EF4-FFF2-40B4-BE49-F238E27FC236}">
                <a16:creationId xmlns:a16="http://schemas.microsoft.com/office/drawing/2014/main" id="{24AACB09-785D-3F4F-9C8D-352D822F1D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014" y="2240335"/>
            <a:ext cx="4114800" cy="4011460"/>
          </a:xfrm>
          <a:prstGeom prst="rect">
            <a:avLst/>
          </a:prstGeom>
        </p:spPr>
      </p:pic>
      <p:pic>
        <p:nvPicPr>
          <p:cNvPr id="7" name="Picture 6">
            <a:extLst>
              <a:ext uri="{FF2B5EF4-FFF2-40B4-BE49-F238E27FC236}">
                <a16:creationId xmlns:a16="http://schemas.microsoft.com/office/drawing/2014/main" id="{4D5F287C-6F18-DF4C-85DC-3E737FB2EF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1271" y="2255258"/>
            <a:ext cx="4114800" cy="4011460"/>
          </a:xfrm>
          <a:prstGeom prst="rect">
            <a:avLst/>
          </a:prstGeom>
        </p:spPr>
      </p:pic>
    </p:spTree>
    <p:extLst>
      <p:ext uri="{BB962C8B-B14F-4D97-AF65-F5344CB8AC3E}">
        <p14:creationId xmlns:p14="http://schemas.microsoft.com/office/powerpoint/2010/main" val="12412285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2E98CF-A29D-462A-BE33-CF93E3C2D435}"/>
              </a:ext>
            </a:extLst>
          </p:cNvPr>
          <p:cNvSpPr>
            <a:spLocks noGrp="1"/>
          </p:cNvSpPr>
          <p:nvPr>
            <p:ph type="title"/>
          </p:nvPr>
        </p:nvSpPr>
        <p:spPr>
          <a:xfrm>
            <a:off x="98542" y="572037"/>
            <a:ext cx="9045458" cy="787400"/>
          </a:xfrm>
        </p:spPr>
        <p:txBody>
          <a:bodyPr/>
          <a:lstStyle/>
          <a:p>
            <a:r>
              <a:rPr lang="en-US" sz="2800" dirty="0"/>
              <a:t>Strain-induced </a:t>
            </a:r>
            <a:r>
              <a:rPr lang="en-US" sz="2800" dirty="0">
                <a:latin typeface="Symbol" charset="2"/>
                <a:ea typeface="Symbol" charset="2"/>
                <a:cs typeface="Symbol" charset="2"/>
              </a:rPr>
              <a:t>a</a:t>
            </a:r>
            <a:r>
              <a:rPr lang="en-US" sz="2800" dirty="0"/>
              <a:t>’-</a:t>
            </a:r>
            <a:r>
              <a:rPr lang="en-US" sz="2800" dirty="0" err="1"/>
              <a:t>martensite</a:t>
            </a:r>
            <a:r>
              <a:rPr lang="en-US" sz="2800" dirty="0"/>
              <a:t> transformation in 316L</a:t>
            </a:r>
          </a:p>
        </p:txBody>
      </p:sp>
      <p:pic>
        <p:nvPicPr>
          <p:cNvPr id="5" name="Picture 4">
            <a:extLst>
              <a:ext uri="{FF2B5EF4-FFF2-40B4-BE49-F238E27FC236}">
                <a16:creationId xmlns:a16="http://schemas.microsoft.com/office/drawing/2014/main" id="{24AACB09-785D-3F4F-9C8D-352D822F1D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014" y="2240335"/>
            <a:ext cx="4114800" cy="4011460"/>
          </a:xfrm>
          <a:prstGeom prst="rect">
            <a:avLst/>
          </a:prstGeom>
        </p:spPr>
      </p:pic>
      <p:pic>
        <p:nvPicPr>
          <p:cNvPr id="7" name="Picture 6">
            <a:extLst>
              <a:ext uri="{FF2B5EF4-FFF2-40B4-BE49-F238E27FC236}">
                <a16:creationId xmlns:a16="http://schemas.microsoft.com/office/drawing/2014/main" id="{4D5F287C-6F18-DF4C-85DC-3E737FB2EF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1271" y="2255258"/>
            <a:ext cx="4114800" cy="4011460"/>
          </a:xfrm>
          <a:prstGeom prst="rect">
            <a:avLst/>
          </a:prstGeom>
        </p:spPr>
      </p:pic>
      <p:sp>
        <p:nvSpPr>
          <p:cNvPr id="8" name="Oval 7">
            <a:extLst>
              <a:ext uri="{FF2B5EF4-FFF2-40B4-BE49-F238E27FC236}">
                <a16:creationId xmlns:a16="http://schemas.microsoft.com/office/drawing/2014/main" id="{D79FDB87-EF04-E24B-BEA5-566AA023B93D}"/>
              </a:ext>
            </a:extLst>
          </p:cNvPr>
          <p:cNvSpPr/>
          <p:nvPr/>
        </p:nvSpPr>
        <p:spPr bwMode="auto">
          <a:xfrm>
            <a:off x="7752521" y="5293207"/>
            <a:ext cx="766225" cy="524177"/>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
        <p:nvSpPr>
          <p:cNvPr id="9" name="Oval 8">
            <a:extLst>
              <a:ext uri="{FF2B5EF4-FFF2-40B4-BE49-F238E27FC236}">
                <a16:creationId xmlns:a16="http://schemas.microsoft.com/office/drawing/2014/main" id="{C6C5BA34-98FB-764F-A211-CD4F95520595}"/>
              </a:ext>
            </a:extLst>
          </p:cNvPr>
          <p:cNvSpPr/>
          <p:nvPr/>
        </p:nvSpPr>
        <p:spPr bwMode="auto">
          <a:xfrm>
            <a:off x="7644103" y="2788545"/>
            <a:ext cx="969810" cy="115294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
        <p:nvSpPr>
          <p:cNvPr id="10" name="TextBox 9">
            <a:extLst>
              <a:ext uri="{FF2B5EF4-FFF2-40B4-BE49-F238E27FC236}">
                <a16:creationId xmlns:a16="http://schemas.microsoft.com/office/drawing/2014/main" id="{40154985-2C7F-BA4A-BAA9-748D865AA2E7}"/>
              </a:ext>
            </a:extLst>
          </p:cNvPr>
          <p:cNvSpPr txBox="1"/>
          <p:nvPr/>
        </p:nvSpPr>
        <p:spPr>
          <a:xfrm>
            <a:off x="817927" y="1359437"/>
            <a:ext cx="7765774" cy="830997"/>
          </a:xfrm>
          <a:prstGeom prst="rect">
            <a:avLst/>
          </a:prstGeom>
          <a:noFill/>
        </p:spPr>
        <p:txBody>
          <a:bodyPr wrap="square" rtlCol="0">
            <a:spAutoFit/>
          </a:bodyPr>
          <a:lstStyle/>
          <a:p>
            <a:r>
              <a:rPr lang="en-US" sz="2400" b="1" dirty="0">
                <a:solidFill>
                  <a:srgbClr val="034B7F"/>
                </a:solidFill>
              </a:rPr>
              <a:t>At </a:t>
            </a:r>
            <a:r>
              <a:rPr lang="en-US" sz="2400" b="1" i="1" dirty="0">
                <a:solidFill>
                  <a:srgbClr val="034B7F"/>
                </a:solidFill>
              </a:rPr>
              <a:t>low</a:t>
            </a:r>
            <a:r>
              <a:rPr lang="en-US" sz="2400" b="1" dirty="0">
                <a:solidFill>
                  <a:srgbClr val="034B7F"/>
                </a:solidFill>
              </a:rPr>
              <a:t> volume of transformation, hydrogen </a:t>
            </a:r>
            <a:r>
              <a:rPr lang="en-US" sz="2400" b="1" i="1" dirty="0">
                <a:solidFill>
                  <a:srgbClr val="034B7F"/>
                </a:solidFill>
              </a:rPr>
              <a:t>promotes</a:t>
            </a:r>
            <a:r>
              <a:rPr lang="en-US" sz="2400" b="1" dirty="0">
                <a:solidFill>
                  <a:srgbClr val="034B7F"/>
                </a:solidFill>
              </a:rPr>
              <a:t> strain-induced transformation</a:t>
            </a:r>
          </a:p>
        </p:txBody>
      </p:sp>
    </p:spTree>
    <p:extLst>
      <p:ext uri="{BB962C8B-B14F-4D97-AF65-F5344CB8AC3E}">
        <p14:creationId xmlns:p14="http://schemas.microsoft.com/office/powerpoint/2010/main" val="2078318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2E98CF-A29D-462A-BE33-CF93E3C2D435}"/>
              </a:ext>
            </a:extLst>
          </p:cNvPr>
          <p:cNvSpPr>
            <a:spLocks noGrp="1"/>
          </p:cNvSpPr>
          <p:nvPr>
            <p:ph type="title"/>
          </p:nvPr>
        </p:nvSpPr>
        <p:spPr>
          <a:xfrm>
            <a:off x="98542" y="572037"/>
            <a:ext cx="9045458" cy="787400"/>
          </a:xfrm>
        </p:spPr>
        <p:txBody>
          <a:bodyPr/>
          <a:lstStyle/>
          <a:p>
            <a:r>
              <a:rPr lang="en-US" sz="2400" dirty="0"/>
              <a:t>Ductility loss in austenitic stainless steels with internal hydrogen does NOT correlate with </a:t>
            </a:r>
            <a:r>
              <a:rPr lang="en-US" sz="2400" dirty="0">
                <a:latin typeface="Symbol" pitchFamily="2" charset="2"/>
              </a:rPr>
              <a:t>a</a:t>
            </a:r>
            <a:r>
              <a:rPr lang="en-US" sz="2400" dirty="0"/>
              <a:t>’-martensite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244" y="1562100"/>
            <a:ext cx="5334000" cy="5295900"/>
          </a:xfrm>
          <a:prstGeom prst="rect">
            <a:avLst/>
          </a:prstGeom>
        </p:spPr>
      </p:pic>
      <p:sp>
        <p:nvSpPr>
          <p:cNvPr id="5" name="Oval 4"/>
          <p:cNvSpPr/>
          <p:nvPr/>
        </p:nvSpPr>
        <p:spPr bwMode="auto">
          <a:xfrm>
            <a:off x="3552412" y="4089103"/>
            <a:ext cx="2067339" cy="781879"/>
          </a:xfrm>
          <a:prstGeom prst="ellipse">
            <a:avLst/>
          </a:prstGeom>
          <a:noFill/>
          <a:ln w="9525" cap="flat" cmpd="sng" algn="ctr">
            <a:solidFill>
              <a:srgbClr val="034B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
        <p:nvSpPr>
          <p:cNvPr id="8" name="TextBox 7"/>
          <p:cNvSpPr txBox="1"/>
          <p:nvPr/>
        </p:nvSpPr>
        <p:spPr>
          <a:xfrm>
            <a:off x="6599581" y="2792044"/>
            <a:ext cx="2338285" cy="369332"/>
          </a:xfrm>
          <a:prstGeom prst="rect">
            <a:avLst/>
          </a:prstGeom>
          <a:noFill/>
        </p:spPr>
        <p:txBody>
          <a:bodyPr wrap="square" rtlCol="0">
            <a:spAutoFit/>
          </a:bodyPr>
          <a:lstStyle/>
          <a:p>
            <a:r>
              <a:rPr lang="en-US" b="1" dirty="0">
                <a:solidFill>
                  <a:srgbClr val="C00000"/>
                </a:solidFill>
              </a:rPr>
              <a:t>3% </a:t>
            </a:r>
            <a:r>
              <a:rPr lang="en-US" b="1" dirty="0">
                <a:solidFill>
                  <a:srgbClr val="C00000"/>
                </a:solidFill>
                <a:latin typeface="Symbol" charset="2"/>
                <a:ea typeface="Symbol" charset="2"/>
                <a:cs typeface="Symbol" charset="2"/>
              </a:rPr>
              <a:t>a</a:t>
            </a:r>
            <a:r>
              <a:rPr lang="en-US" b="1" dirty="0">
                <a:solidFill>
                  <a:srgbClr val="C00000"/>
                </a:solidFill>
              </a:rPr>
              <a:t>’- </a:t>
            </a:r>
            <a:r>
              <a:rPr lang="en-US" b="1" dirty="0" err="1">
                <a:solidFill>
                  <a:srgbClr val="C00000"/>
                </a:solidFill>
              </a:rPr>
              <a:t>martensite</a:t>
            </a:r>
            <a:endParaRPr lang="en-US" b="1" dirty="0">
              <a:solidFill>
                <a:srgbClr val="C00000"/>
              </a:solidFill>
            </a:endParaRPr>
          </a:p>
        </p:txBody>
      </p:sp>
      <p:sp>
        <p:nvSpPr>
          <p:cNvPr id="7" name="TextBox 6"/>
          <p:cNvSpPr txBox="1"/>
          <p:nvPr/>
        </p:nvSpPr>
        <p:spPr>
          <a:xfrm>
            <a:off x="6666702" y="3847063"/>
            <a:ext cx="2271164" cy="369332"/>
          </a:xfrm>
          <a:prstGeom prst="rect">
            <a:avLst/>
          </a:prstGeom>
          <a:noFill/>
        </p:spPr>
        <p:txBody>
          <a:bodyPr wrap="square" rtlCol="0">
            <a:spAutoFit/>
          </a:bodyPr>
          <a:lstStyle/>
          <a:p>
            <a:r>
              <a:rPr lang="en-US" b="1" dirty="0">
                <a:solidFill>
                  <a:srgbClr val="C00000"/>
                </a:solidFill>
              </a:rPr>
              <a:t>14% </a:t>
            </a:r>
            <a:r>
              <a:rPr lang="en-US" b="1" dirty="0">
                <a:solidFill>
                  <a:srgbClr val="C00000"/>
                </a:solidFill>
                <a:latin typeface="Symbol" charset="2"/>
                <a:ea typeface="Symbol" charset="2"/>
                <a:cs typeface="Symbol" charset="2"/>
              </a:rPr>
              <a:t>a</a:t>
            </a:r>
            <a:r>
              <a:rPr lang="en-US" b="1" dirty="0">
                <a:solidFill>
                  <a:srgbClr val="C00000"/>
                </a:solidFill>
              </a:rPr>
              <a:t>’-</a:t>
            </a:r>
            <a:r>
              <a:rPr lang="en-US" b="1" dirty="0" err="1">
                <a:solidFill>
                  <a:srgbClr val="C00000"/>
                </a:solidFill>
              </a:rPr>
              <a:t>martensite</a:t>
            </a:r>
            <a:endParaRPr lang="en-US" b="1" dirty="0">
              <a:solidFill>
                <a:srgbClr val="C00000"/>
              </a:solidFill>
            </a:endParaRPr>
          </a:p>
        </p:txBody>
      </p:sp>
      <p:sp>
        <p:nvSpPr>
          <p:cNvPr id="9" name="Up Arrow 8"/>
          <p:cNvSpPr/>
          <p:nvPr/>
        </p:nvSpPr>
        <p:spPr bwMode="auto">
          <a:xfrm rot="14286306">
            <a:off x="5124790" y="2381821"/>
            <a:ext cx="397565" cy="2713372"/>
          </a:xfrm>
          <a:prstGeom prst="up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
        <p:nvSpPr>
          <p:cNvPr id="10" name="Up Arrow 9"/>
          <p:cNvSpPr/>
          <p:nvPr/>
        </p:nvSpPr>
        <p:spPr bwMode="auto">
          <a:xfrm rot="14799192">
            <a:off x="5735705" y="3621716"/>
            <a:ext cx="397565" cy="1351171"/>
          </a:xfrm>
          <a:prstGeom prst="up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
        <p:nvSpPr>
          <p:cNvPr id="11" name="TextBox 10"/>
          <p:cNvSpPr txBox="1"/>
          <p:nvPr/>
        </p:nvSpPr>
        <p:spPr>
          <a:xfrm>
            <a:off x="6395756" y="4841212"/>
            <a:ext cx="2271164" cy="369332"/>
          </a:xfrm>
          <a:prstGeom prst="rect">
            <a:avLst/>
          </a:prstGeom>
          <a:noFill/>
        </p:spPr>
        <p:txBody>
          <a:bodyPr wrap="square" rtlCol="0">
            <a:spAutoFit/>
          </a:bodyPr>
          <a:lstStyle/>
          <a:p>
            <a:r>
              <a:rPr lang="en-US" b="1" dirty="0">
                <a:solidFill>
                  <a:srgbClr val="C00000"/>
                </a:solidFill>
              </a:rPr>
              <a:t>11% </a:t>
            </a:r>
            <a:r>
              <a:rPr lang="en-US" b="1" dirty="0">
                <a:solidFill>
                  <a:srgbClr val="C00000"/>
                </a:solidFill>
                <a:latin typeface="Symbol" charset="2"/>
                <a:ea typeface="Symbol" charset="2"/>
                <a:cs typeface="Symbol" charset="2"/>
              </a:rPr>
              <a:t>a</a:t>
            </a:r>
            <a:r>
              <a:rPr lang="en-US" b="1" dirty="0">
                <a:solidFill>
                  <a:srgbClr val="C00000"/>
                </a:solidFill>
              </a:rPr>
              <a:t>’-</a:t>
            </a:r>
            <a:r>
              <a:rPr lang="en-US" b="1" dirty="0" err="1">
                <a:solidFill>
                  <a:srgbClr val="C00000"/>
                </a:solidFill>
              </a:rPr>
              <a:t>martensite</a:t>
            </a:r>
            <a:endParaRPr lang="en-US" b="1" dirty="0">
              <a:solidFill>
                <a:srgbClr val="C00000"/>
              </a:solidFill>
            </a:endParaRPr>
          </a:p>
        </p:txBody>
      </p:sp>
      <p:sp>
        <p:nvSpPr>
          <p:cNvPr id="12" name="Up Arrow 11"/>
          <p:cNvSpPr/>
          <p:nvPr/>
        </p:nvSpPr>
        <p:spPr bwMode="auto">
          <a:xfrm rot="15446883">
            <a:off x="5036656" y="4155187"/>
            <a:ext cx="397565" cy="2068060"/>
          </a:xfrm>
          <a:prstGeom prst="upArrow">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89604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9" grpId="0" animBg="1"/>
      <p:bldP spid="10" grpId="0" animBg="1"/>
      <p:bldP spid="11" grpId="0"/>
      <p:bldP spid="1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2E98CF-A29D-462A-BE33-CF93E3C2D435}"/>
              </a:ext>
            </a:extLst>
          </p:cNvPr>
          <p:cNvSpPr>
            <a:spLocks noGrp="1"/>
          </p:cNvSpPr>
          <p:nvPr>
            <p:ph type="title"/>
          </p:nvPr>
        </p:nvSpPr>
        <p:spPr>
          <a:xfrm>
            <a:off x="98542" y="572037"/>
            <a:ext cx="9045458" cy="787400"/>
          </a:xfrm>
        </p:spPr>
        <p:txBody>
          <a:bodyPr/>
          <a:lstStyle/>
          <a:p>
            <a:r>
              <a:rPr lang="en-US" sz="2800" dirty="0"/>
              <a:t>H-Mat</a:t>
            </a:r>
            <a:r>
              <a:rPr lang="en-US" sz="2400" dirty="0"/>
              <a:t> – Hydrogen Materials Compatibility Consortium:</a:t>
            </a:r>
          </a:p>
        </p:txBody>
      </p:sp>
      <p:sp>
        <p:nvSpPr>
          <p:cNvPr id="2" name="Rectangle 1">
            <a:extLst>
              <a:ext uri="{FF2B5EF4-FFF2-40B4-BE49-F238E27FC236}">
                <a16:creationId xmlns:a16="http://schemas.microsoft.com/office/drawing/2014/main" id="{B5745920-A5D2-6B44-BC30-7941AEAB145C}"/>
              </a:ext>
            </a:extLst>
          </p:cNvPr>
          <p:cNvSpPr/>
          <p:nvPr/>
        </p:nvSpPr>
        <p:spPr bwMode="auto">
          <a:xfrm>
            <a:off x="98542" y="3589"/>
            <a:ext cx="2500725" cy="49880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pic>
        <p:nvPicPr>
          <p:cNvPr id="30" name="Picture 29">
            <a:extLst>
              <a:ext uri="{FF2B5EF4-FFF2-40B4-BE49-F238E27FC236}">
                <a16:creationId xmlns:a16="http://schemas.microsoft.com/office/drawing/2014/main" id="{55AE4F85-4E05-154A-8FC1-312A8703080D}"/>
              </a:ext>
            </a:extLst>
          </p:cNvPr>
          <p:cNvPicPr>
            <a:picLocks noChangeAspect="1"/>
          </p:cNvPicPr>
          <p:nvPr/>
        </p:nvPicPr>
        <p:blipFill rotWithShape="1">
          <a:blip r:embed="rId2"/>
          <a:srcRect l="7199" t="18957" r="77181" b="27050"/>
          <a:stretch/>
        </p:blipFill>
        <p:spPr>
          <a:xfrm>
            <a:off x="901779" y="155850"/>
            <a:ext cx="176357" cy="228600"/>
          </a:xfrm>
          <a:prstGeom prst="rect">
            <a:avLst/>
          </a:prstGeom>
        </p:spPr>
      </p:pic>
      <p:pic>
        <p:nvPicPr>
          <p:cNvPr id="31" name="Picture 30">
            <a:extLst>
              <a:ext uri="{FF2B5EF4-FFF2-40B4-BE49-F238E27FC236}">
                <a16:creationId xmlns:a16="http://schemas.microsoft.com/office/drawing/2014/main" id="{D8055FBB-77A2-EE42-BFD3-46FC1BD651A9}"/>
              </a:ext>
            </a:extLst>
          </p:cNvPr>
          <p:cNvPicPr>
            <a:picLocks noChangeAspect="1"/>
          </p:cNvPicPr>
          <p:nvPr/>
        </p:nvPicPr>
        <p:blipFill rotWithShape="1">
          <a:blip r:embed="rId3"/>
          <a:srcRect t="-514" r="61777"/>
          <a:stretch/>
        </p:blipFill>
        <p:spPr>
          <a:xfrm>
            <a:off x="1170750" y="155850"/>
            <a:ext cx="324304" cy="228600"/>
          </a:xfrm>
          <a:prstGeom prst="rect">
            <a:avLst/>
          </a:prstGeom>
        </p:spPr>
      </p:pic>
      <p:pic>
        <p:nvPicPr>
          <p:cNvPr id="32" name="Picture 31" descr="C:\Users\itrujil\AppData\Local\Microsoft\Windows\INetCache\Content.Word\SNL_Horizontal_Black_Blue.jpg">
            <a:extLst>
              <a:ext uri="{FF2B5EF4-FFF2-40B4-BE49-F238E27FC236}">
                <a16:creationId xmlns:a16="http://schemas.microsoft.com/office/drawing/2014/main" id="{5CEC8161-84F6-D549-9045-1BE3FC594DF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895" r="83684" b="-1"/>
          <a:stretch/>
        </p:blipFill>
        <p:spPr bwMode="auto">
          <a:xfrm>
            <a:off x="111500" y="155850"/>
            <a:ext cx="254811" cy="228600"/>
          </a:xfrm>
          <a:prstGeom prst="rect">
            <a:avLst/>
          </a:prstGeom>
          <a:noFill/>
          <a:ln>
            <a:noFill/>
          </a:ln>
        </p:spPr>
      </p:pic>
      <p:pic>
        <p:nvPicPr>
          <p:cNvPr id="33" name="Picture 32">
            <a:extLst>
              <a:ext uri="{FF2B5EF4-FFF2-40B4-BE49-F238E27FC236}">
                <a16:creationId xmlns:a16="http://schemas.microsoft.com/office/drawing/2014/main" id="{CC234FD3-4DD3-CA4E-AE77-14C72AF0A410}"/>
              </a:ext>
            </a:extLst>
          </p:cNvPr>
          <p:cNvPicPr>
            <a:picLocks noChangeAspect="1"/>
          </p:cNvPicPr>
          <p:nvPr/>
        </p:nvPicPr>
        <p:blipFill rotWithShape="1">
          <a:blip r:embed="rId5"/>
          <a:srcRect l="50000" b="38966"/>
          <a:stretch/>
        </p:blipFill>
        <p:spPr>
          <a:xfrm>
            <a:off x="420175" y="155850"/>
            <a:ext cx="448159" cy="228600"/>
          </a:xfrm>
          <a:prstGeom prst="rect">
            <a:avLst/>
          </a:prstGeom>
        </p:spPr>
      </p:pic>
      <p:pic>
        <p:nvPicPr>
          <p:cNvPr id="34" name="Picture 33">
            <a:extLst>
              <a:ext uri="{FF2B5EF4-FFF2-40B4-BE49-F238E27FC236}">
                <a16:creationId xmlns:a16="http://schemas.microsoft.com/office/drawing/2014/main" id="{67558598-89D5-6B4F-AA55-D5F8A0D42F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7668" y="155850"/>
            <a:ext cx="246185" cy="228600"/>
          </a:xfrm>
          <a:prstGeom prst="rect">
            <a:avLst/>
          </a:prstGeom>
        </p:spPr>
      </p:pic>
      <p:grpSp>
        <p:nvGrpSpPr>
          <p:cNvPr id="15" name="Group 14">
            <a:extLst>
              <a:ext uri="{FF2B5EF4-FFF2-40B4-BE49-F238E27FC236}">
                <a16:creationId xmlns:a16="http://schemas.microsoft.com/office/drawing/2014/main" id="{78FB929C-C436-CE44-B21A-2A5C789DC9EA}"/>
              </a:ext>
            </a:extLst>
          </p:cNvPr>
          <p:cNvGrpSpPr/>
          <p:nvPr/>
        </p:nvGrpSpPr>
        <p:grpSpPr>
          <a:xfrm>
            <a:off x="238905" y="2075576"/>
            <a:ext cx="4236983" cy="4473465"/>
            <a:chOff x="4342086" y="1211974"/>
            <a:chExt cx="4236983" cy="4473465"/>
          </a:xfrm>
        </p:grpSpPr>
        <p:grpSp>
          <p:nvGrpSpPr>
            <p:cNvPr id="16" name="Group 15">
              <a:extLst>
                <a:ext uri="{FF2B5EF4-FFF2-40B4-BE49-F238E27FC236}">
                  <a16:creationId xmlns:a16="http://schemas.microsoft.com/office/drawing/2014/main" id="{F16A84DB-0C8C-0547-80FC-53CE01E165A0}"/>
                </a:ext>
              </a:extLst>
            </p:cNvPr>
            <p:cNvGrpSpPr/>
            <p:nvPr/>
          </p:nvGrpSpPr>
          <p:grpSpPr>
            <a:xfrm>
              <a:off x="4342086" y="1211974"/>
              <a:ext cx="4236983" cy="4473465"/>
              <a:chOff x="5031971" y="888378"/>
              <a:chExt cx="5769034" cy="6140335"/>
            </a:xfrm>
          </p:grpSpPr>
          <p:sp>
            <p:nvSpPr>
              <p:cNvPr id="18" name="Rectangle 17">
                <a:extLst>
                  <a:ext uri="{FF2B5EF4-FFF2-40B4-BE49-F238E27FC236}">
                    <a16:creationId xmlns:a16="http://schemas.microsoft.com/office/drawing/2014/main" id="{F230B76E-3BF2-B34F-9157-68749DA2F2C1}"/>
                  </a:ext>
                </a:extLst>
              </p:cNvPr>
              <p:cNvSpPr/>
              <p:nvPr/>
            </p:nvSpPr>
            <p:spPr>
              <a:xfrm>
                <a:off x="5031971" y="888378"/>
                <a:ext cx="5769034" cy="614033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Arial"/>
                </a:endParaRPr>
              </a:p>
            </p:txBody>
          </p:sp>
          <p:pic>
            <p:nvPicPr>
              <p:cNvPr id="19" name="Picture 18" descr="A picture containing sky, object&#10;&#10;Description generated with very high confidence">
                <a:extLst>
                  <a:ext uri="{FF2B5EF4-FFF2-40B4-BE49-F238E27FC236}">
                    <a16:creationId xmlns:a16="http://schemas.microsoft.com/office/drawing/2014/main" id="{683135BE-D3DC-EF47-B315-FE02B524BCC3}"/>
                  </a:ext>
                </a:extLst>
              </p:cNvPr>
              <p:cNvPicPr>
                <a:picLocks noChangeAspect="1"/>
              </p:cNvPicPr>
              <p:nvPr/>
            </p:nvPicPr>
            <p:blipFill>
              <a:blip r:embed="rId7"/>
              <a:stretch>
                <a:fillRect/>
              </a:stretch>
            </p:blipFill>
            <p:spPr>
              <a:xfrm>
                <a:off x="5179514" y="1136582"/>
                <a:ext cx="5491114" cy="1353665"/>
              </a:xfrm>
              <a:prstGeom prst="rect">
                <a:avLst/>
              </a:prstGeom>
              <a:ln>
                <a:noFill/>
              </a:ln>
            </p:spPr>
          </p:pic>
          <p:pic>
            <p:nvPicPr>
              <p:cNvPr id="20" name="Picture 19">
                <a:extLst>
                  <a:ext uri="{FF2B5EF4-FFF2-40B4-BE49-F238E27FC236}">
                    <a16:creationId xmlns:a16="http://schemas.microsoft.com/office/drawing/2014/main" id="{316B337C-72EA-5941-9F5A-5C60A88C88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4986" y="3712538"/>
                <a:ext cx="2010144" cy="104694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a:extLst>
                  <a:ext uri="{FF2B5EF4-FFF2-40B4-BE49-F238E27FC236}">
                    <a16:creationId xmlns:a16="http://schemas.microsoft.com/office/drawing/2014/main" id="{422736EA-3ABC-344E-BD29-E1766F6DE67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67343" y="2490246"/>
                <a:ext cx="2681876" cy="112669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a:extLst>
                  <a:ext uri="{FF2B5EF4-FFF2-40B4-BE49-F238E27FC236}">
                    <a16:creationId xmlns:a16="http://schemas.microsoft.com/office/drawing/2014/main" id="{1467BB80-91C2-C04F-A511-F8FF29275BA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97965" y="3667580"/>
                <a:ext cx="2439614" cy="104693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a:extLst>
                  <a:ext uri="{FF2B5EF4-FFF2-40B4-BE49-F238E27FC236}">
                    <a16:creationId xmlns:a16="http://schemas.microsoft.com/office/drawing/2014/main" id="{89C2436A-A233-C24F-9BFB-BCC655C9C513}"/>
                  </a:ext>
                </a:extLst>
              </p:cNvPr>
              <p:cNvPicPr>
                <a:picLocks noChangeAspect="1"/>
              </p:cNvPicPr>
              <p:nvPr/>
            </p:nvPicPr>
            <p:blipFill>
              <a:blip r:embed="rId11"/>
              <a:stretch>
                <a:fillRect/>
              </a:stretch>
            </p:blipFill>
            <p:spPr>
              <a:xfrm>
                <a:off x="8304595" y="4809197"/>
                <a:ext cx="1719221" cy="1713123"/>
              </a:xfrm>
              <a:prstGeom prst="rect">
                <a:avLst/>
              </a:prstGeom>
              <a:ln>
                <a:noFill/>
              </a:ln>
            </p:spPr>
          </p:pic>
        </p:grpSp>
        <p:pic>
          <p:nvPicPr>
            <p:cNvPr id="17" name="Picture 16">
              <a:extLst>
                <a:ext uri="{FF2B5EF4-FFF2-40B4-BE49-F238E27FC236}">
                  <a16:creationId xmlns:a16="http://schemas.microsoft.com/office/drawing/2014/main" id="{FDD75DCF-8A53-3A4D-8E7D-6A66BF50E8EE}"/>
                </a:ext>
              </a:extLst>
            </p:cNvPr>
            <p:cNvPicPr>
              <a:picLocks noChangeAspect="1"/>
            </p:cNvPicPr>
            <p:nvPr/>
          </p:nvPicPr>
          <p:blipFill>
            <a:blip r:embed="rId12"/>
            <a:stretch>
              <a:fillRect/>
            </a:stretch>
          </p:blipFill>
          <p:spPr>
            <a:xfrm>
              <a:off x="4631121" y="4396248"/>
              <a:ext cx="1969664" cy="526454"/>
            </a:xfrm>
            <a:prstGeom prst="rect">
              <a:avLst/>
            </a:prstGeom>
          </p:spPr>
        </p:pic>
      </p:grpSp>
      <p:sp>
        <p:nvSpPr>
          <p:cNvPr id="3" name="TextBox 2">
            <a:extLst>
              <a:ext uri="{FF2B5EF4-FFF2-40B4-BE49-F238E27FC236}">
                <a16:creationId xmlns:a16="http://schemas.microsoft.com/office/drawing/2014/main" id="{D804763D-9BAF-9348-9C0F-DEA6BDF3DD73}"/>
              </a:ext>
            </a:extLst>
          </p:cNvPr>
          <p:cNvSpPr txBox="1"/>
          <p:nvPr/>
        </p:nvSpPr>
        <p:spPr>
          <a:xfrm>
            <a:off x="4715934" y="2180199"/>
            <a:ext cx="4326466" cy="2308324"/>
          </a:xfrm>
          <a:prstGeom prst="rect">
            <a:avLst/>
          </a:prstGeom>
          <a:noFill/>
        </p:spPr>
        <p:txBody>
          <a:bodyPr wrap="square" rtlCol="0">
            <a:spAutoFit/>
          </a:bodyPr>
          <a:lstStyle/>
          <a:p>
            <a:r>
              <a:rPr lang="en-US" b="1" i="1" dirty="0">
                <a:solidFill>
                  <a:srgbClr val="034B7F"/>
                </a:solidFill>
              </a:rPr>
              <a:t>H-Mat addresses the challenges of </a:t>
            </a:r>
            <a:r>
              <a:rPr lang="en-US" b="1" i="1" dirty="0">
                <a:solidFill>
                  <a:srgbClr val="C00000"/>
                </a:solidFill>
              </a:rPr>
              <a:t>hydrogen degradation </a:t>
            </a:r>
            <a:r>
              <a:rPr lang="en-US" b="1" i="1" dirty="0">
                <a:solidFill>
                  <a:srgbClr val="034B7F"/>
                </a:solidFill>
              </a:rPr>
              <a:t>by elucidating the</a:t>
            </a:r>
            <a:r>
              <a:rPr lang="en-US" b="1" i="1" dirty="0">
                <a:solidFill>
                  <a:schemeClr val="accent2"/>
                </a:solidFill>
              </a:rPr>
              <a:t> </a:t>
            </a:r>
            <a:r>
              <a:rPr lang="en-US" b="1" i="1" dirty="0">
                <a:solidFill>
                  <a:srgbClr val="C00000"/>
                </a:solidFill>
              </a:rPr>
              <a:t>mechanisms of hydrogen-materials interactions </a:t>
            </a:r>
            <a:r>
              <a:rPr lang="en-US" b="1" i="1" dirty="0">
                <a:solidFill>
                  <a:srgbClr val="034B7F"/>
                </a:solidFill>
              </a:rPr>
              <a:t>with the goal of providing science-based </a:t>
            </a:r>
            <a:r>
              <a:rPr lang="en-US" b="1" i="1" dirty="0">
                <a:solidFill>
                  <a:srgbClr val="C00000"/>
                </a:solidFill>
              </a:rPr>
              <a:t>strategies to design materials</a:t>
            </a:r>
            <a:r>
              <a:rPr lang="en-US" b="1" i="1" dirty="0">
                <a:solidFill>
                  <a:srgbClr val="FF0000"/>
                </a:solidFill>
              </a:rPr>
              <a:t> </a:t>
            </a:r>
            <a:r>
              <a:rPr lang="en-US" b="1" i="1" dirty="0">
                <a:solidFill>
                  <a:srgbClr val="034B7F"/>
                </a:solidFill>
              </a:rPr>
              <a:t>(micro)structures and morphology with improved </a:t>
            </a:r>
            <a:r>
              <a:rPr lang="en-US" b="1" i="1" dirty="0">
                <a:solidFill>
                  <a:srgbClr val="C00000"/>
                </a:solidFill>
              </a:rPr>
              <a:t>resistance to hydrogen degradation.</a:t>
            </a:r>
          </a:p>
        </p:txBody>
      </p:sp>
      <p:sp>
        <p:nvSpPr>
          <p:cNvPr id="4" name="TextBox 3">
            <a:extLst>
              <a:ext uri="{FF2B5EF4-FFF2-40B4-BE49-F238E27FC236}">
                <a16:creationId xmlns:a16="http://schemas.microsoft.com/office/drawing/2014/main" id="{615A60E8-CA6F-6A4D-9E6F-6C8FD1577661}"/>
              </a:ext>
            </a:extLst>
          </p:cNvPr>
          <p:cNvSpPr txBox="1"/>
          <p:nvPr/>
        </p:nvSpPr>
        <p:spPr>
          <a:xfrm>
            <a:off x="4783667" y="4995333"/>
            <a:ext cx="4021666" cy="1200329"/>
          </a:xfrm>
          <a:prstGeom prst="rect">
            <a:avLst/>
          </a:prstGeom>
          <a:noFill/>
          <a:ln>
            <a:solidFill>
              <a:schemeClr val="tx1"/>
            </a:solidFill>
          </a:ln>
        </p:spPr>
        <p:txBody>
          <a:bodyPr wrap="square" rtlCol="0">
            <a:spAutoFit/>
          </a:bodyPr>
          <a:lstStyle/>
          <a:p>
            <a:r>
              <a:rPr lang="en-US" b="1" dirty="0">
                <a:solidFill>
                  <a:srgbClr val="034B7F"/>
                </a:solidFill>
              </a:rPr>
              <a:t>Six new projects with universities and industry currently being negotiated with DOE for inclusion under the H-Mat umbrella</a:t>
            </a:r>
          </a:p>
        </p:txBody>
      </p:sp>
      <p:sp>
        <p:nvSpPr>
          <p:cNvPr id="5" name="TextBox 4">
            <a:extLst>
              <a:ext uri="{FF2B5EF4-FFF2-40B4-BE49-F238E27FC236}">
                <a16:creationId xmlns:a16="http://schemas.microsoft.com/office/drawing/2014/main" id="{A4DDD75B-1560-9641-A248-F12AE4A15529}"/>
              </a:ext>
            </a:extLst>
          </p:cNvPr>
          <p:cNvSpPr txBox="1"/>
          <p:nvPr/>
        </p:nvSpPr>
        <p:spPr>
          <a:xfrm>
            <a:off x="1204615" y="1124764"/>
            <a:ext cx="6548466" cy="830997"/>
          </a:xfrm>
          <a:prstGeom prst="rect">
            <a:avLst/>
          </a:prstGeom>
          <a:noFill/>
        </p:spPr>
        <p:txBody>
          <a:bodyPr wrap="square" rtlCol="0">
            <a:spAutoFit/>
          </a:bodyPr>
          <a:lstStyle/>
          <a:p>
            <a:pPr algn="ctr"/>
            <a:r>
              <a:rPr lang="en-US" sz="2400" b="1" i="1" dirty="0">
                <a:solidFill>
                  <a:srgbClr val="034B7F"/>
                </a:solidFill>
              </a:rPr>
              <a:t>Science-based advancement of materials for hydrogen technologies</a:t>
            </a:r>
          </a:p>
        </p:txBody>
      </p:sp>
      <p:pic>
        <p:nvPicPr>
          <p:cNvPr id="25" name="Picture 24" descr="A picture containing sky, object&#10;&#10;Description generated with very high confidence">
            <a:extLst>
              <a:ext uri="{FF2B5EF4-FFF2-40B4-BE49-F238E27FC236}">
                <a16:creationId xmlns:a16="http://schemas.microsoft.com/office/drawing/2014/main" id="{E23F4AC5-3C6B-DF45-B0E1-0CCBDA44F455}"/>
              </a:ext>
            </a:extLst>
          </p:cNvPr>
          <p:cNvPicPr>
            <a:picLocks noChangeAspect="1"/>
          </p:cNvPicPr>
          <p:nvPr/>
        </p:nvPicPr>
        <p:blipFill>
          <a:blip r:embed="rId7"/>
          <a:stretch>
            <a:fillRect/>
          </a:stretch>
        </p:blipFill>
        <p:spPr>
          <a:xfrm>
            <a:off x="6885561" y="-1784"/>
            <a:ext cx="2253455" cy="551059"/>
          </a:xfrm>
          <a:prstGeom prst="rect">
            <a:avLst/>
          </a:prstGeom>
          <a:ln>
            <a:noFill/>
          </a:ln>
        </p:spPr>
      </p:pic>
    </p:spTree>
    <p:extLst>
      <p:ext uri="{BB962C8B-B14F-4D97-AF65-F5344CB8AC3E}">
        <p14:creationId xmlns:p14="http://schemas.microsoft.com/office/powerpoint/2010/main" val="9336945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2E98CF-A29D-462A-BE33-CF93E3C2D435}"/>
              </a:ext>
            </a:extLst>
          </p:cNvPr>
          <p:cNvSpPr>
            <a:spLocks noGrp="1"/>
          </p:cNvSpPr>
          <p:nvPr>
            <p:ph type="title"/>
          </p:nvPr>
        </p:nvSpPr>
        <p:spPr>
          <a:xfrm>
            <a:off x="98542" y="572037"/>
            <a:ext cx="9045458" cy="787400"/>
          </a:xfrm>
        </p:spPr>
        <p:txBody>
          <a:bodyPr/>
          <a:lstStyle/>
          <a:p>
            <a:r>
              <a:rPr lang="en-US" sz="2400" dirty="0"/>
              <a:t>Ductility loss in austenitic stainless steels with internal hydrogen does NOT correlate with </a:t>
            </a:r>
            <a:r>
              <a:rPr lang="en-US" sz="2400" dirty="0">
                <a:latin typeface="Symbol" pitchFamily="2" charset="2"/>
              </a:rPr>
              <a:t>a</a:t>
            </a:r>
            <a:r>
              <a:rPr lang="en-US" sz="2400" dirty="0"/>
              <a:t>’-martensite</a:t>
            </a:r>
          </a:p>
        </p:txBody>
      </p:sp>
      <p:sp>
        <p:nvSpPr>
          <p:cNvPr id="4" name="Content Placeholder 2">
            <a:extLst>
              <a:ext uri="{FF2B5EF4-FFF2-40B4-BE49-F238E27FC236}">
                <a16:creationId xmlns:a16="http://schemas.microsoft.com/office/drawing/2014/main" id="{8D4A6243-0ECA-9940-835C-AB5F18E7C036}"/>
              </a:ext>
            </a:extLst>
          </p:cNvPr>
          <p:cNvSpPr txBox="1">
            <a:spLocks/>
          </p:cNvSpPr>
          <p:nvPr/>
        </p:nvSpPr>
        <p:spPr>
          <a:xfrm>
            <a:off x="4935415" y="1720666"/>
            <a:ext cx="4030785" cy="1900839"/>
          </a:xfrm>
          <a:prstGeom prst="rect">
            <a:avLst/>
          </a:prstGeom>
          <a:ln>
            <a:noFill/>
          </a:ln>
        </p:spPr>
        <p:txBody>
          <a:bodyPr anchor="t"/>
          <a:lstStyle>
            <a:lvl1pPr marL="342900" indent="-342900" algn="l" rtl="0" eaLnBrk="1" fontAlgn="base" hangingPunct="1">
              <a:spcBef>
                <a:spcPct val="20000"/>
              </a:spcBef>
              <a:spcAft>
                <a:spcPct val="0"/>
              </a:spcAft>
              <a:buClr>
                <a:srgbClr val="328BB6"/>
              </a:buClr>
              <a:buChar char="•"/>
              <a:defRPr sz="2200">
                <a:solidFill>
                  <a:srgbClr val="595959"/>
                </a:solidFill>
                <a:latin typeface="Calibri"/>
                <a:ea typeface="+mn-ea"/>
                <a:cs typeface="Calibri"/>
              </a:defRPr>
            </a:lvl1pPr>
            <a:lvl2pPr marL="742950" indent="-285750" algn="l" rtl="0" eaLnBrk="1" fontAlgn="base" hangingPunct="1">
              <a:spcBef>
                <a:spcPct val="20000"/>
              </a:spcBef>
              <a:spcAft>
                <a:spcPct val="0"/>
              </a:spcAft>
              <a:buClr>
                <a:srgbClr val="328BB6"/>
              </a:buClr>
              <a:buChar char="–"/>
              <a:defRPr sz="2000">
                <a:solidFill>
                  <a:srgbClr val="595959"/>
                </a:solidFill>
                <a:latin typeface="Calibri"/>
                <a:ea typeface="+mn-ea"/>
                <a:cs typeface="Calibri"/>
              </a:defRPr>
            </a:lvl2pPr>
            <a:lvl3pPr marL="1143000" indent="-228600" algn="l" rtl="0" eaLnBrk="1" fontAlgn="base" hangingPunct="1">
              <a:spcBef>
                <a:spcPct val="20000"/>
              </a:spcBef>
              <a:spcAft>
                <a:spcPct val="0"/>
              </a:spcAft>
              <a:buClr>
                <a:srgbClr val="328BB6"/>
              </a:buClr>
              <a:buChar char="•"/>
              <a:defRPr>
                <a:solidFill>
                  <a:srgbClr val="595959"/>
                </a:solidFill>
                <a:latin typeface="Calibri"/>
                <a:ea typeface="+mn-ea"/>
                <a:cs typeface="Calibri"/>
              </a:defRPr>
            </a:lvl3pPr>
            <a:lvl4pPr marL="1600200" indent="-228600" algn="l" rtl="0" eaLnBrk="1" fontAlgn="base" hangingPunct="1">
              <a:spcBef>
                <a:spcPct val="20000"/>
              </a:spcBef>
              <a:spcAft>
                <a:spcPct val="0"/>
              </a:spcAft>
              <a:buClr>
                <a:srgbClr val="328BB6"/>
              </a:buClr>
              <a:buChar char="–"/>
              <a:defRPr sz="1600">
                <a:solidFill>
                  <a:srgbClr val="595959"/>
                </a:solidFill>
                <a:latin typeface="Calibri"/>
                <a:ea typeface="+mn-ea"/>
                <a:cs typeface="Calibri"/>
              </a:defRPr>
            </a:lvl4pPr>
            <a:lvl5pPr marL="2057400" indent="-228600" algn="l" rtl="0" eaLnBrk="1" fontAlgn="base" hangingPunct="1">
              <a:spcBef>
                <a:spcPct val="20000"/>
              </a:spcBef>
              <a:spcAft>
                <a:spcPct val="0"/>
              </a:spcAft>
              <a:buClr>
                <a:srgbClr val="328BB6"/>
              </a:buClr>
              <a:buChar char="»"/>
              <a:defRPr sz="1400">
                <a:solidFill>
                  <a:srgbClr val="595959"/>
                </a:solidFill>
                <a:latin typeface="Calibri"/>
                <a:ea typeface="+mn-ea"/>
                <a:cs typeface="Calibri"/>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a:lstStyle>
          <a:p>
            <a:pPr marL="234950" indent="-234950" defTabSz="914400">
              <a:spcBef>
                <a:spcPts val="0"/>
              </a:spcBef>
              <a:spcAft>
                <a:spcPts val="600"/>
              </a:spcAft>
            </a:pPr>
            <a:r>
              <a:rPr lang="en-US" sz="1800" b="1" kern="0" dirty="0">
                <a:solidFill>
                  <a:srgbClr val="034B7F"/>
                </a:solidFill>
                <a:latin typeface="+mn-lt"/>
              </a:rPr>
              <a:t>Low ductility with hydrogen is observed in both stable and metastable alloys</a:t>
            </a:r>
          </a:p>
          <a:p>
            <a:pPr marL="234950" indent="-234950" defTabSz="914400">
              <a:spcBef>
                <a:spcPts val="0"/>
              </a:spcBef>
              <a:spcAft>
                <a:spcPts val="600"/>
              </a:spcAft>
            </a:pPr>
            <a:r>
              <a:rPr lang="en-US" sz="1800" b="1" kern="0" dirty="0">
                <a:solidFill>
                  <a:srgbClr val="034B7F"/>
                </a:solidFill>
                <a:latin typeface="+mn-lt"/>
              </a:rPr>
              <a:t>Moderate ductility with hydrogen is observed with both low and high martensite transformation</a:t>
            </a:r>
          </a:p>
        </p:txBody>
      </p:sp>
      <p:sp>
        <p:nvSpPr>
          <p:cNvPr id="3" name="TextBox 2">
            <a:extLst>
              <a:ext uri="{FF2B5EF4-FFF2-40B4-BE49-F238E27FC236}">
                <a16:creationId xmlns:a16="http://schemas.microsoft.com/office/drawing/2014/main" id="{526FA4BC-C022-BD45-B9F1-44D4F59EC935}"/>
              </a:ext>
            </a:extLst>
          </p:cNvPr>
          <p:cNvSpPr txBox="1"/>
          <p:nvPr/>
        </p:nvSpPr>
        <p:spPr>
          <a:xfrm>
            <a:off x="4997927" y="3681116"/>
            <a:ext cx="3968273" cy="2939266"/>
          </a:xfrm>
          <a:prstGeom prst="rect">
            <a:avLst/>
          </a:prstGeom>
          <a:noFill/>
          <a:ln>
            <a:solidFill>
              <a:srgbClr val="034B7F"/>
            </a:solidFill>
          </a:ln>
        </p:spPr>
        <p:txBody>
          <a:bodyPr wrap="square" rtlCol="0">
            <a:spAutoFit/>
          </a:bodyPr>
          <a:lstStyle/>
          <a:p>
            <a:pPr marL="285750" indent="-285750" defTabSz="914400">
              <a:spcBef>
                <a:spcPts val="0"/>
              </a:spcBef>
              <a:spcAft>
                <a:spcPts val="600"/>
              </a:spcAft>
              <a:buFont typeface="Arial" panose="020B0604020202020204" pitchFamily="34" charset="0"/>
              <a:buChar char="•"/>
            </a:pPr>
            <a:r>
              <a:rPr lang="en-US" b="1" kern="0" dirty="0">
                <a:solidFill>
                  <a:srgbClr val="034B7F"/>
                </a:solidFill>
              </a:rPr>
              <a:t>Promotion of martensite formation at low martensite content is likely related to greater nucleation sites due to hydrogen-promoted planar slip</a:t>
            </a:r>
          </a:p>
          <a:p>
            <a:pPr marL="285750" indent="-285750" defTabSz="914400">
              <a:spcBef>
                <a:spcPts val="0"/>
              </a:spcBef>
              <a:spcAft>
                <a:spcPts val="600"/>
              </a:spcAft>
              <a:buFont typeface="Arial" panose="020B0604020202020204" pitchFamily="34" charset="0"/>
              <a:buChar char="•"/>
            </a:pPr>
            <a:r>
              <a:rPr lang="en-US" b="1" kern="0" dirty="0">
                <a:solidFill>
                  <a:srgbClr val="034B7F"/>
                </a:solidFill>
              </a:rPr>
              <a:t>Suppression of martensite formation at high martensite content is likely related to stabilization of austenite by interstitial hydrogen</a:t>
            </a:r>
          </a:p>
        </p:txBody>
      </p:sp>
      <p:pic>
        <p:nvPicPr>
          <p:cNvPr id="7" name="Picture 6">
            <a:extLst>
              <a:ext uri="{FF2B5EF4-FFF2-40B4-BE49-F238E27FC236}">
                <a16:creationId xmlns:a16="http://schemas.microsoft.com/office/drawing/2014/main" id="{BEF48012-F8FF-C141-8555-740E7707F209}"/>
              </a:ext>
            </a:extLst>
          </p:cNvPr>
          <p:cNvPicPr>
            <a:picLocks noChangeAspect="1"/>
          </p:cNvPicPr>
          <p:nvPr/>
        </p:nvPicPr>
        <p:blipFill>
          <a:blip r:embed="rId2"/>
          <a:stretch>
            <a:fillRect/>
          </a:stretch>
        </p:blipFill>
        <p:spPr>
          <a:xfrm>
            <a:off x="234950" y="2010833"/>
            <a:ext cx="4572000" cy="4394952"/>
          </a:xfrm>
          <a:prstGeom prst="rect">
            <a:avLst/>
          </a:prstGeom>
        </p:spPr>
      </p:pic>
    </p:spTree>
    <p:extLst>
      <p:ext uri="{BB962C8B-B14F-4D97-AF65-F5344CB8AC3E}">
        <p14:creationId xmlns:p14="http://schemas.microsoft.com/office/powerpoint/2010/main" val="205020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2E98CF-A29D-462A-BE33-CF93E3C2D435}"/>
              </a:ext>
            </a:extLst>
          </p:cNvPr>
          <p:cNvSpPr>
            <a:spLocks noGrp="1"/>
          </p:cNvSpPr>
          <p:nvPr>
            <p:ph type="title"/>
          </p:nvPr>
        </p:nvSpPr>
        <p:spPr>
          <a:xfrm>
            <a:off x="98542" y="572037"/>
            <a:ext cx="9045458" cy="787400"/>
          </a:xfrm>
        </p:spPr>
        <p:txBody>
          <a:bodyPr/>
          <a:lstStyle/>
          <a:p>
            <a:r>
              <a:rPr lang="en-US" sz="2800" dirty="0"/>
              <a:t>Summary and conclusions</a:t>
            </a:r>
          </a:p>
        </p:txBody>
      </p:sp>
      <p:sp>
        <p:nvSpPr>
          <p:cNvPr id="7" name="Content Placeholder 2"/>
          <p:cNvSpPr txBox="1">
            <a:spLocks/>
          </p:cNvSpPr>
          <p:nvPr/>
        </p:nvSpPr>
        <p:spPr>
          <a:xfrm>
            <a:off x="266699" y="1106774"/>
            <a:ext cx="8744954" cy="4644321"/>
          </a:xfrm>
          <a:prstGeom prst="rect">
            <a:avLst/>
          </a:prstGeom>
          <a:ln>
            <a:noFill/>
          </a:ln>
        </p:spPr>
        <p:txBody>
          <a:bodyPr anchor="t"/>
          <a:lstStyle>
            <a:lvl1pPr marL="342900" indent="-342900" algn="l" rtl="0" eaLnBrk="1" fontAlgn="base" hangingPunct="1">
              <a:spcBef>
                <a:spcPct val="20000"/>
              </a:spcBef>
              <a:spcAft>
                <a:spcPct val="0"/>
              </a:spcAft>
              <a:buClr>
                <a:srgbClr val="328BB6"/>
              </a:buClr>
              <a:buChar char="•"/>
              <a:defRPr sz="2200">
                <a:solidFill>
                  <a:srgbClr val="595959"/>
                </a:solidFill>
                <a:latin typeface="Calibri"/>
                <a:ea typeface="+mn-ea"/>
                <a:cs typeface="Calibri"/>
              </a:defRPr>
            </a:lvl1pPr>
            <a:lvl2pPr marL="742950" indent="-285750" algn="l" rtl="0" eaLnBrk="1" fontAlgn="base" hangingPunct="1">
              <a:spcBef>
                <a:spcPct val="20000"/>
              </a:spcBef>
              <a:spcAft>
                <a:spcPct val="0"/>
              </a:spcAft>
              <a:buClr>
                <a:srgbClr val="328BB6"/>
              </a:buClr>
              <a:buChar char="–"/>
              <a:defRPr sz="2000">
                <a:solidFill>
                  <a:srgbClr val="595959"/>
                </a:solidFill>
                <a:latin typeface="Calibri"/>
                <a:ea typeface="+mn-ea"/>
                <a:cs typeface="Calibri"/>
              </a:defRPr>
            </a:lvl2pPr>
            <a:lvl3pPr marL="1143000" indent="-228600" algn="l" rtl="0" eaLnBrk="1" fontAlgn="base" hangingPunct="1">
              <a:spcBef>
                <a:spcPct val="20000"/>
              </a:spcBef>
              <a:spcAft>
                <a:spcPct val="0"/>
              </a:spcAft>
              <a:buClr>
                <a:srgbClr val="328BB6"/>
              </a:buClr>
              <a:buChar char="•"/>
              <a:defRPr>
                <a:solidFill>
                  <a:srgbClr val="595959"/>
                </a:solidFill>
                <a:latin typeface="Calibri"/>
                <a:ea typeface="+mn-ea"/>
                <a:cs typeface="Calibri"/>
              </a:defRPr>
            </a:lvl3pPr>
            <a:lvl4pPr marL="1600200" indent="-228600" algn="l" rtl="0" eaLnBrk="1" fontAlgn="base" hangingPunct="1">
              <a:spcBef>
                <a:spcPct val="20000"/>
              </a:spcBef>
              <a:spcAft>
                <a:spcPct val="0"/>
              </a:spcAft>
              <a:buClr>
                <a:srgbClr val="328BB6"/>
              </a:buClr>
              <a:buChar char="–"/>
              <a:defRPr sz="1600">
                <a:solidFill>
                  <a:srgbClr val="595959"/>
                </a:solidFill>
                <a:latin typeface="Calibri"/>
                <a:ea typeface="+mn-ea"/>
                <a:cs typeface="Calibri"/>
              </a:defRPr>
            </a:lvl4pPr>
            <a:lvl5pPr marL="2057400" indent="-228600" algn="l" rtl="0" eaLnBrk="1" fontAlgn="base" hangingPunct="1">
              <a:spcBef>
                <a:spcPct val="20000"/>
              </a:spcBef>
              <a:spcAft>
                <a:spcPct val="0"/>
              </a:spcAft>
              <a:buClr>
                <a:srgbClr val="328BB6"/>
              </a:buClr>
              <a:buChar char="»"/>
              <a:defRPr sz="1400">
                <a:solidFill>
                  <a:srgbClr val="595959"/>
                </a:solidFill>
                <a:latin typeface="Calibri"/>
                <a:ea typeface="+mn-ea"/>
                <a:cs typeface="Calibri"/>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a:lstStyle>
          <a:p>
            <a:pPr marL="234950" indent="-234950" defTabSz="914400">
              <a:spcBef>
                <a:spcPts val="0"/>
              </a:spcBef>
              <a:spcAft>
                <a:spcPts val="600"/>
              </a:spcAft>
            </a:pPr>
            <a:r>
              <a:rPr lang="en-US" b="1" kern="0" dirty="0">
                <a:solidFill>
                  <a:srgbClr val="034B7F"/>
                </a:solidFill>
                <a:latin typeface="+mn-lt"/>
              </a:rPr>
              <a:t>Internal H strengthens alloys approximately linearly with hydrogen content</a:t>
            </a:r>
          </a:p>
          <a:p>
            <a:pPr marL="234950" indent="-234950" defTabSz="914400">
              <a:spcBef>
                <a:spcPts val="0"/>
              </a:spcBef>
              <a:spcAft>
                <a:spcPts val="600"/>
              </a:spcAft>
            </a:pPr>
            <a:r>
              <a:rPr lang="en-US" b="1" kern="0" dirty="0">
                <a:solidFill>
                  <a:srgbClr val="034B7F"/>
                </a:solidFill>
                <a:latin typeface="+mn-lt"/>
              </a:rPr>
              <a:t>Internal H reduces tensile ductility</a:t>
            </a:r>
          </a:p>
          <a:p>
            <a:pPr marL="635000" lvl="1" indent="-234950" defTabSz="914400">
              <a:spcBef>
                <a:spcPts val="0"/>
              </a:spcBef>
              <a:spcAft>
                <a:spcPts val="600"/>
              </a:spcAft>
            </a:pPr>
            <a:r>
              <a:rPr lang="en-US" b="1" kern="0" dirty="0">
                <a:solidFill>
                  <a:srgbClr val="034B7F"/>
                </a:solidFill>
                <a:latin typeface="+mn-lt"/>
              </a:rPr>
              <a:t>Temperature reduces RA by about the same amount for all alloys</a:t>
            </a:r>
          </a:p>
          <a:p>
            <a:pPr marL="234950" indent="-234950" defTabSz="914400">
              <a:spcBef>
                <a:spcPts val="0"/>
              </a:spcBef>
              <a:spcAft>
                <a:spcPts val="600"/>
              </a:spcAft>
            </a:pPr>
            <a:r>
              <a:rPr lang="en-US" b="1" kern="0" dirty="0">
                <a:solidFill>
                  <a:srgbClr val="034B7F"/>
                </a:solidFill>
                <a:latin typeface="+mn-lt"/>
              </a:rPr>
              <a:t>Internal H promotes strain-induced </a:t>
            </a:r>
            <a:r>
              <a:rPr lang="en-US" b="1" dirty="0">
                <a:solidFill>
                  <a:srgbClr val="034B7F"/>
                </a:solidFill>
                <a:latin typeface="Symbol" charset="2"/>
                <a:ea typeface="Symbol" charset="2"/>
                <a:cs typeface="Symbol" charset="2"/>
              </a:rPr>
              <a:t>a</a:t>
            </a:r>
            <a:r>
              <a:rPr lang="en-US" b="1" dirty="0">
                <a:solidFill>
                  <a:srgbClr val="034B7F"/>
                </a:solidFill>
                <a:latin typeface="+mn-lt"/>
              </a:rPr>
              <a:t>’-martensite</a:t>
            </a:r>
            <a:br>
              <a:rPr lang="en-US" b="1" dirty="0">
                <a:solidFill>
                  <a:srgbClr val="034B7F"/>
                </a:solidFill>
                <a:latin typeface="+mn-lt"/>
              </a:rPr>
            </a:br>
            <a:r>
              <a:rPr lang="en-US" b="1" dirty="0">
                <a:solidFill>
                  <a:srgbClr val="034B7F"/>
                </a:solidFill>
                <a:latin typeface="+mn-lt"/>
              </a:rPr>
              <a:t>when volume of martensite is small (&lt;20%)</a:t>
            </a:r>
            <a:endParaRPr lang="en-US" b="1" kern="0" dirty="0">
              <a:solidFill>
                <a:srgbClr val="034B7F"/>
              </a:solidFill>
              <a:latin typeface="+mn-lt"/>
            </a:endParaRPr>
          </a:p>
          <a:p>
            <a:pPr marL="234950" indent="-234950" defTabSz="914400">
              <a:spcBef>
                <a:spcPts val="0"/>
              </a:spcBef>
              <a:spcAft>
                <a:spcPts val="600"/>
              </a:spcAft>
            </a:pPr>
            <a:r>
              <a:rPr lang="en-US" b="1" kern="0" dirty="0">
                <a:solidFill>
                  <a:srgbClr val="034B7F"/>
                </a:solidFill>
                <a:latin typeface="+mn-lt"/>
              </a:rPr>
              <a:t>Internal H suppresses strain-induced </a:t>
            </a:r>
            <a:r>
              <a:rPr lang="en-US" b="1" dirty="0">
                <a:solidFill>
                  <a:srgbClr val="034B7F"/>
                </a:solidFill>
                <a:latin typeface="Symbol" charset="2"/>
                <a:ea typeface="Symbol" charset="2"/>
                <a:cs typeface="Symbol" charset="2"/>
              </a:rPr>
              <a:t>a</a:t>
            </a:r>
            <a:r>
              <a:rPr lang="en-US" b="1" dirty="0">
                <a:solidFill>
                  <a:srgbClr val="034B7F"/>
                </a:solidFill>
                <a:latin typeface="+mn-lt"/>
              </a:rPr>
              <a:t>’-martensite</a:t>
            </a:r>
            <a:br>
              <a:rPr lang="en-US" b="1" dirty="0">
                <a:solidFill>
                  <a:srgbClr val="034B7F"/>
                </a:solidFill>
                <a:latin typeface="+mn-lt"/>
              </a:rPr>
            </a:br>
            <a:r>
              <a:rPr lang="en-US" b="1" dirty="0">
                <a:solidFill>
                  <a:srgbClr val="034B7F"/>
                </a:solidFill>
                <a:latin typeface="+mn-lt"/>
              </a:rPr>
              <a:t>when volume of martensite is large (&gt;20%)</a:t>
            </a:r>
          </a:p>
          <a:p>
            <a:pPr marL="234950" indent="-234950" defTabSz="914400">
              <a:spcBef>
                <a:spcPts val="0"/>
              </a:spcBef>
              <a:spcAft>
                <a:spcPts val="600"/>
              </a:spcAft>
            </a:pPr>
            <a:r>
              <a:rPr lang="en-US" b="1" dirty="0">
                <a:solidFill>
                  <a:srgbClr val="034B7F"/>
                </a:solidFill>
                <a:latin typeface="+mn-lt"/>
              </a:rPr>
              <a:t>No apparent correlation between </a:t>
            </a:r>
            <a:r>
              <a:rPr lang="en-US" b="1" dirty="0">
                <a:solidFill>
                  <a:srgbClr val="034B7F"/>
                </a:solidFill>
                <a:latin typeface="Symbol" charset="2"/>
                <a:ea typeface="Symbol" charset="2"/>
                <a:cs typeface="Symbol" charset="2"/>
              </a:rPr>
              <a:t>a</a:t>
            </a:r>
            <a:r>
              <a:rPr lang="en-US" b="1" dirty="0">
                <a:solidFill>
                  <a:srgbClr val="034B7F"/>
                </a:solidFill>
                <a:latin typeface="+mn-lt"/>
              </a:rPr>
              <a:t>’-</a:t>
            </a:r>
            <a:r>
              <a:rPr lang="en-US" b="1" dirty="0" err="1">
                <a:solidFill>
                  <a:srgbClr val="034B7F"/>
                </a:solidFill>
                <a:latin typeface="+mn-lt"/>
              </a:rPr>
              <a:t>martensite</a:t>
            </a:r>
            <a:r>
              <a:rPr lang="en-US" b="1" dirty="0">
                <a:solidFill>
                  <a:srgbClr val="034B7F"/>
                </a:solidFill>
                <a:latin typeface="+mn-lt"/>
              </a:rPr>
              <a:t> and ductility with internal H</a:t>
            </a:r>
          </a:p>
          <a:p>
            <a:pPr marL="234950" indent="-234950" defTabSz="914400">
              <a:spcBef>
                <a:spcPts val="0"/>
              </a:spcBef>
              <a:spcAft>
                <a:spcPts val="600"/>
              </a:spcAft>
            </a:pPr>
            <a:endParaRPr lang="en-US" sz="2400" b="1" kern="0" dirty="0">
              <a:solidFill>
                <a:srgbClr val="034B7F"/>
              </a:solidFill>
              <a:latin typeface="+mn-lt"/>
            </a:endParaRPr>
          </a:p>
          <a:p>
            <a:pPr marL="635000" lvl="1" indent="-234950" defTabSz="914400">
              <a:spcBef>
                <a:spcPts val="0"/>
              </a:spcBef>
              <a:spcAft>
                <a:spcPts val="0"/>
              </a:spcAft>
            </a:pPr>
            <a:endParaRPr lang="en-US" sz="1800" b="1" kern="0" dirty="0">
              <a:solidFill>
                <a:srgbClr val="034B7F"/>
              </a:solidFill>
              <a:latin typeface="+mn-lt"/>
            </a:endParaRPr>
          </a:p>
        </p:txBody>
      </p:sp>
      <p:sp>
        <p:nvSpPr>
          <p:cNvPr id="2" name="TextBox 1">
            <a:extLst>
              <a:ext uri="{FF2B5EF4-FFF2-40B4-BE49-F238E27FC236}">
                <a16:creationId xmlns:a16="http://schemas.microsoft.com/office/drawing/2014/main" id="{7305CEAE-BA64-4247-9F89-5A01AD4C6C48}"/>
              </a:ext>
            </a:extLst>
          </p:cNvPr>
          <p:cNvSpPr txBox="1"/>
          <p:nvPr/>
        </p:nvSpPr>
        <p:spPr>
          <a:xfrm>
            <a:off x="266699" y="5027820"/>
            <a:ext cx="8744954" cy="1446550"/>
          </a:xfrm>
          <a:prstGeom prst="rect">
            <a:avLst/>
          </a:prstGeom>
          <a:noFill/>
          <a:ln>
            <a:solidFill>
              <a:srgbClr val="034B7F"/>
            </a:solidFill>
          </a:ln>
        </p:spPr>
        <p:txBody>
          <a:bodyPr wrap="square" rtlCol="0">
            <a:spAutoFit/>
          </a:bodyPr>
          <a:lstStyle/>
          <a:p>
            <a:pPr marL="179388" indent="-179388">
              <a:buFont typeface="Arial" panose="020B0604020202020204" pitchFamily="34" charset="0"/>
              <a:buChar char="•"/>
            </a:pPr>
            <a:r>
              <a:rPr lang="en-US" sz="2200" b="1" i="1" dirty="0">
                <a:solidFill>
                  <a:srgbClr val="034B7F"/>
                </a:solidFill>
              </a:rPr>
              <a:t>Hydrogen has strong effects on ductility of all stainless steels (which are not always captured by tests in external H)</a:t>
            </a:r>
          </a:p>
          <a:p>
            <a:pPr marL="179388" indent="-179388">
              <a:buFont typeface="Arial" panose="020B0604020202020204" pitchFamily="34" charset="0"/>
              <a:buChar char="•"/>
            </a:pPr>
            <a:r>
              <a:rPr lang="en-US" sz="2200" b="1" i="1" dirty="0">
                <a:solidFill>
                  <a:srgbClr val="034B7F"/>
                </a:solidFill>
              </a:rPr>
              <a:t>Hydrogen-assisted fracture cannot be understood by hydrogen-induced fracture of strain-induced martensite</a:t>
            </a:r>
          </a:p>
        </p:txBody>
      </p:sp>
    </p:spTree>
    <p:extLst>
      <p:ext uri="{BB962C8B-B14F-4D97-AF65-F5344CB8AC3E}">
        <p14:creationId xmlns:p14="http://schemas.microsoft.com/office/powerpoint/2010/main" val="2129514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2E98CF-A29D-462A-BE33-CF93E3C2D435}"/>
              </a:ext>
            </a:extLst>
          </p:cNvPr>
          <p:cNvSpPr>
            <a:spLocks noGrp="1"/>
          </p:cNvSpPr>
          <p:nvPr>
            <p:ph type="title"/>
          </p:nvPr>
        </p:nvSpPr>
        <p:spPr>
          <a:xfrm>
            <a:off x="98542" y="572037"/>
            <a:ext cx="9045458" cy="787400"/>
          </a:xfrm>
        </p:spPr>
        <p:txBody>
          <a:bodyPr/>
          <a:lstStyle/>
          <a:p>
            <a:r>
              <a:rPr lang="en-US" sz="2800" dirty="0"/>
              <a:t>H-Mat approach: integrate innovative computational &amp; experimental activities across length scales</a:t>
            </a:r>
          </a:p>
        </p:txBody>
      </p:sp>
      <p:pic>
        <p:nvPicPr>
          <p:cNvPr id="24" name="Picture 23">
            <a:extLst>
              <a:ext uri="{FF2B5EF4-FFF2-40B4-BE49-F238E27FC236}">
                <a16:creationId xmlns:a16="http://schemas.microsoft.com/office/drawing/2014/main" id="{EB3B93C9-94AD-6447-B732-C7E6C6409EED}"/>
              </a:ext>
            </a:extLst>
          </p:cNvPr>
          <p:cNvPicPr>
            <a:picLocks noChangeAspect="1"/>
          </p:cNvPicPr>
          <p:nvPr/>
        </p:nvPicPr>
        <p:blipFill>
          <a:blip r:embed="rId2"/>
          <a:stretch>
            <a:fillRect/>
          </a:stretch>
        </p:blipFill>
        <p:spPr>
          <a:xfrm>
            <a:off x="98542" y="1808408"/>
            <a:ext cx="8946915" cy="4795762"/>
          </a:xfrm>
          <a:prstGeom prst="rect">
            <a:avLst/>
          </a:prstGeom>
        </p:spPr>
      </p:pic>
      <p:sp>
        <p:nvSpPr>
          <p:cNvPr id="2" name="Rectangle 1">
            <a:extLst>
              <a:ext uri="{FF2B5EF4-FFF2-40B4-BE49-F238E27FC236}">
                <a16:creationId xmlns:a16="http://schemas.microsoft.com/office/drawing/2014/main" id="{B5745920-A5D2-6B44-BC30-7941AEAB145C}"/>
              </a:ext>
            </a:extLst>
          </p:cNvPr>
          <p:cNvSpPr/>
          <p:nvPr/>
        </p:nvSpPr>
        <p:spPr bwMode="auto">
          <a:xfrm>
            <a:off x="98542" y="3589"/>
            <a:ext cx="2500725" cy="49880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pic>
        <p:nvPicPr>
          <p:cNvPr id="30" name="Picture 29">
            <a:extLst>
              <a:ext uri="{FF2B5EF4-FFF2-40B4-BE49-F238E27FC236}">
                <a16:creationId xmlns:a16="http://schemas.microsoft.com/office/drawing/2014/main" id="{55AE4F85-4E05-154A-8FC1-312A8703080D}"/>
              </a:ext>
            </a:extLst>
          </p:cNvPr>
          <p:cNvPicPr>
            <a:picLocks noChangeAspect="1"/>
          </p:cNvPicPr>
          <p:nvPr/>
        </p:nvPicPr>
        <p:blipFill rotWithShape="1">
          <a:blip r:embed="rId3"/>
          <a:srcRect l="7199" t="18957" r="77181" b="27050"/>
          <a:stretch/>
        </p:blipFill>
        <p:spPr>
          <a:xfrm>
            <a:off x="901779" y="155850"/>
            <a:ext cx="176357" cy="228600"/>
          </a:xfrm>
          <a:prstGeom prst="rect">
            <a:avLst/>
          </a:prstGeom>
        </p:spPr>
      </p:pic>
      <p:pic>
        <p:nvPicPr>
          <p:cNvPr id="31" name="Picture 30">
            <a:extLst>
              <a:ext uri="{FF2B5EF4-FFF2-40B4-BE49-F238E27FC236}">
                <a16:creationId xmlns:a16="http://schemas.microsoft.com/office/drawing/2014/main" id="{D8055FBB-77A2-EE42-BFD3-46FC1BD651A9}"/>
              </a:ext>
            </a:extLst>
          </p:cNvPr>
          <p:cNvPicPr>
            <a:picLocks noChangeAspect="1"/>
          </p:cNvPicPr>
          <p:nvPr/>
        </p:nvPicPr>
        <p:blipFill rotWithShape="1">
          <a:blip r:embed="rId4"/>
          <a:srcRect t="-514" r="61777"/>
          <a:stretch/>
        </p:blipFill>
        <p:spPr>
          <a:xfrm>
            <a:off x="1170750" y="155850"/>
            <a:ext cx="324304" cy="228600"/>
          </a:xfrm>
          <a:prstGeom prst="rect">
            <a:avLst/>
          </a:prstGeom>
        </p:spPr>
      </p:pic>
      <p:pic>
        <p:nvPicPr>
          <p:cNvPr id="32" name="Picture 31" descr="C:\Users\itrujil\AppData\Local\Microsoft\Windows\INetCache\Content.Word\SNL_Horizontal_Black_Blue.jpg">
            <a:extLst>
              <a:ext uri="{FF2B5EF4-FFF2-40B4-BE49-F238E27FC236}">
                <a16:creationId xmlns:a16="http://schemas.microsoft.com/office/drawing/2014/main" id="{5CEC8161-84F6-D549-9045-1BE3FC594DF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895" r="83684" b="-1"/>
          <a:stretch/>
        </p:blipFill>
        <p:spPr bwMode="auto">
          <a:xfrm>
            <a:off x="111500" y="155850"/>
            <a:ext cx="254811" cy="228600"/>
          </a:xfrm>
          <a:prstGeom prst="rect">
            <a:avLst/>
          </a:prstGeom>
          <a:noFill/>
          <a:ln>
            <a:noFill/>
          </a:ln>
        </p:spPr>
      </p:pic>
      <p:pic>
        <p:nvPicPr>
          <p:cNvPr id="33" name="Picture 32">
            <a:extLst>
              <a:ext uri="{FF2B5EF4-FFF2-40B4-BE49-F238E27FC236}">
                <a16:creationId xmlns:a16="http://schemas.microsoft.com/office/drawing/2014/main" id="{CC234FD3-4DD3-CA4E-AE77-14C72AF0A410}"/>
              </a:ext>
            </a:extLst>
          </p:cNvPr>
          <p:cNvPicPr>
            <a:picLocks noChangeAspect="1"/>
          </p:cNvPicPr>
          <p:nvPr/>
        </p:nvPicPr>
        <p:blipFill rotWithShape="1">
          <a:blip r:embed="rId6"/>
          <a:srcRect l="50000" b="38966"/>
          <a:stretch/>
        </p:blipFill>
        <p:spPr>
          <a:xfrm>
            <a:off x="420175" y="155850"/>
            <a:ext cx="448159" cy="228600"/>
          </a:xfrm>
          <a:prstGeom prst="rect">
            <a:avLst/>
          </a:prstGeom>
        </p:spPr>
      </p:pic>
      <p:pic>
        <p:nvPicPr>
          <p:cNvPr id="34" name="Picture 33">
            <a:extLst>
              <a:ext uri="{FF2B5EF4-FFF2-40B4-BE49-F238E27FC236}">
                <a16:creationId xmlns:a16="http://schemas.microsoft.com/office/drawing/2014/main" id="{67558598-89D5-6B4F-AA55-D5F8A0D42F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87668" y="155850"/>
            <a:ext cx="246185" cy="228600"/>
          </a:xfrm>
          <a:prstGeom prst="rect">
            <a:avLst/>
          </a:prstGeom>
        </p:spPr>
      </p:pic>
      <p:pic>
        <p:nvPicPr>
          <p:cNvPr id="35" name="Picture 34" descr="A picture containing sky, object&#10;&#10;Description generated with very high confidence">
            <a:extLst>
              <a:ext uri="{FF2B5EF4-FFF2-40B4-BE49-F238E27FC236}">
                <a16:creationId xmlns:a16="http://schemas.microsoft.com/office/drawing/2014/main" id="{F459BF96-9EFB-AF4B-B9EA-FCE24854DBAA}"/>
              </a:ext>
            </a:extLst>
          </p:cNvPr>
          <p:cNvPicPr>
            <a:picLocks noChangeAspect="1"/>
          </p:cNvPicPr>
          <p:nvPr/>
        </p:nvPicPr>
        <p:blipFill>
          <a:blip r:embed="rId8"/>
          <a:stretch>
            <a:fillRect/>
          </a:stretch>
        </p:blipFill>
        <p:spPr>
          <a:xfrm>
            <a:off x="6885561" y="-1784"/>
            <a:ext cx="2253455" cy="551059"/>
          </a:xfrm>
          <a:prstGeom prst="rect">
            <a:avLst/>
          </a:prstGeom>
          <a:ln>
            <a:noFill/>
          </a:ln>
        </p:spPr>
      </p:pic>
    </p:spTree>
    <p:extLst>
      <p:ext uri="{BB962C8B-B14F-4D97-AF65-F5344CB8AC3E}">
        <p14:creationId xmlns:p14="http://schemas.microsoft.com/office/powerpoint/2010/main" val="466164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2E98CF-A29D-462A-BE33-CF93E3C2D435}"/>
              </a:ext>
            </a:extLst>
          </p:cNvPr>
          <p:cNvSpPr>
            <a:spLocks noGrp="1"/>
          </p:cNvSpPr>
          <p:nvPr>
            <p:ph type="title"/>
          </p:nvPr>
        </p:nvSpPr>
        <p:spPr>
          <a:xfrm>
            <a:off x="98542" y="572037"/>
            <a:ext cx="9045458" cy="787400"/>
          </a:xfrm>
        </p:spPr>
        <p:txBody>
          <a:bodyPr/>
          <a:lstStyle/>
          <a:p>
            <a:r>
              <a:rPr lang="en-US" sz="2800" dirty="0"/>
              <a:t>Microstructural and environmental variables are considered in this study</a:t>
            </a:r>
          </a:p>
        </p:txBody>
      </p:sp>
      <p:sp>
        <p:nvSpPr>
          <p:cNvPr id="7" name="Content Placeholder 2"/>
          <p:cNvSpPr txBox="1">
            <a:spLocks/>
          </p:cNvSpPr>
          <p:nvPr/>
        </p:nvSpPr>
        <p:spPr>
          <a:xfrm>
            <a:off x="266699" y="1720666"/>
            <a:ext cx="8509977" cy="4997474"/>
          </a:xfrm>
          <a:prstGeom prst="rect">
            <a:avLst/>
          </a:prstGeom>
          <a:ln>
            <a:noFill/>
          </a:ln>
        </p:spPr>
        <p:txBody>
          <a:bodyPr anchor="t"/>
          <a:lstStyle>
            <a:lvl1pPr marL="342900" indent="-342900" algn="l" rtl="0" eaLnBrk="1" fontAlgn="base" hangingPunct="1">
              <a:spcBef>
                <a:spcPct val="20000"/>
              </a:spcBef>
              <a:spcAft>
                <a:spcPct val="0"/>
              </a:spcAft>
              <a:buClr>
                <a:srgbClr val="328BB6"/>
              </a:buClr>
              <a:buChar char="•"/>
              <a:defRPr sz="2200">
                <a:solidFill>
                  <a:srgbClr val="595959"/>
                </a:solidFill>
                <a:latin typeface="Calibri"/>
                <a:ea typeface="+mn-ea"/>
                <a:cs typeface="Calibri"/>
              </a:defRPr>
            </a:lvl1pPr>
            <a:lvl2pPr marL="742950" indent="-285750" algn="l" rtl="0" eaLnBrk="1" fontAlgn="base" hangingPunct="1">
              <a:spcBef>
                <a:spcPct val="20000"/>
              </a:spcBef>
              <a:spcAft>
                <a:spcPct val="0"/>
              </a:spcAft>
              <a:buClr>
                <a:srgbClr val="328BB6"/>
              </a:buClr>
              <a:buChar char="–"/>
              <a:defRPr sz="2000">
                <a:solidFill>
                  <a:srgbClr val="595959"/>
                </a:solidFill>
                <a:latin typeface="Calibri"/>
                <a:ea typeface="+mn-ea"/>
                <a:cs typeface="Calibri"/>
              </a:defRPr>
            </a:lvl2pPr>
            <a:lvl3pPr marL="1143000" indent="-228600" algn="l" rtl="0" eaLnBrk="1" fontAlgn="base" hangingPunct="1">
              <a:spcBef>
                <a:spcPct val="20000"/>
              </a:spcBef>
              <a:spcAft>
                <a:spcPct val="0"/>
              </a:spcAft>
              <a:buClr>
                <a:srgbClr val="328BB6"/>
              </a:buClr>
              <a:buChar char="•"/>
              <a:defRPr>
                <a:solidFill>
                  <a:srgbClr val="595959"/>
                </a:solidFill>
                <a:latin typeface="Calibri"/>
                <a:ea typeface="+mn-ea"/>
                <a:cs typeface="Calibri"/>
              </a:defRPr>
            </a:lvl3pPr>
            <a:lvl4pPr marL="1600200" indent="-228600" algn="l" rtl="0" eaLnBrk="1" fontAlgn="base" hangingPunct="1">
              <a:spcBef>
                <a:spcPct val="20000"/>
              </a:spcBef>
              <a:spcAft>
                <a:spcPct val="0"/>
              </a:spcAft>
              <a:buClr>
                <a:srgbClr val="328BB6"/>
              </a:buClr>
              <a:buChar char="–"/>
              <a:defRPr sz="1600">
                <a:solidFill>
                  <a:srgbClr val="595959"/>
                </a:solidFill>
                <a:latin typeface="Calibri"/>
                <a:ea typeface="+mn-ea"/>
                <a:cs typeface="Calibri"/>
              </a:defRPr>
            </a:lvl4pPr>
            <a:lvl5pPr marL="2057400" indent="-228600" algn="l" rtl="0" eaLnBrk="1" fontAlgn="base" hangingPunct="1">
              <a:spcBef>
                <a:spcPct val="20000"/>
              </a:spcBef>
              <a:spcAft>
                <a:spcPct val="0"/>
              </a:spcAft>
              <a:buClr>
                <a:srgbClr val="328BB6"/>
              </a:buClr>
              <a:buChar char="»"/>
              <a:defRPr sz="1400">
                <a:solidFill>
                  <a:srgbClr val="595959"/>
                </a:solidFill>
                <a:latin typeface="Calibri"/>
                <a:ea typeface="+mn-ea"/>
                <a:cs typeface="Calibri"/>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a:lstStyle>
          <a:p>
            <a:pPr marL="234950" indent="-234950" defTabSz="914400">
              <a:spcBef>
                <a:spcPts val="0"/>
              </a:spcBef>
              <a:spcAft>
                <a:spcPts val="0"/>
              </a:spcAft>
            </a:pPr>
            <a:r>
              <a:rPr lang="en-US" sz="2400" b="1" kern="0" dirty="0">
                <a:solidFill>
                  <a:srgbClr val="034B7F"/>
                </a:solidFill>
                <a:latin typeface="+mn-lt"/>
              </a:rPr>
              <a:t>Microstructural variables</a:t>
            </a:r>
          </a:p>
          <a:p>
            <a:pPr marL="635000" lvl="1" indent="-234950" defTabSz="914400">
              <a:spcBef>
                <a:spcPts val="600"/>
              </a:spcBef>
              <a:spcAft>
                <a:spcPts val="0"/>
              </a:spcAft>
            </a:pPr>
            <a:r>
              <a:rPr lang="en-US" b="1" kern="0" dirty="0">
                <a:solidFill>
                  <a:srgbClr val="034B7F"/>
                </a:solidFill>
                <a:latin typeface="+mn-lt"/>
              </a:rPr>
              <a:t>Composition</a:t>
            </a:r>
          </a:p>
          <a:p>
            <a:pPr marL="1035050" lvl="2" indent="-234950" defTabSz="914400">
              <a:spcBef>
                <a:spcPts val="0"/>
              </a:spcBef>
              <a:spcAft>
                <a:spcPts val="0"/>
              </a:spcAft>
            </a:pPr>
            <a:r>
              <a:rPr lang="en-US" sz="2000" b="1" kern="0" dirty="0">
                <a:solidFill>
                  <a:srgbClr val="034B7F"/>
                </a:solidFill>
                <a:latin typeface="+mn-lt"/>
              </a:rPr>
              <a:t>304L – 316L (nickel)</a:t>
            </a:r>
          </a:p>
          <a:p>
            <a:pPr marL="1035050" lvl="2" indent="-234950" defTabSz="914400">
              <a:spcBef>
                <a:spcPts val="0"/>
              </a:spcBef>
              <a:spcAft>
                <a:spcPts val="0"/>
              </a:spcAft>
            </a:pPr>
            <a:r>
              <a:rPr lang="en-US" sz="2000" b="1" kern="0" dirty="0">
                <a:solidFill>
                  <a:srgbClr val="034B7F"/>
                </a:solidFill>
                <a:latin typeface="+mn-lt"/>
              </a:rPr>
              <a:t>XM-11 (nickel-manganese)</a:t>
            </a:r>
          </a:p>
          <a:p>
            <a:pPr marL="635000" lvl="1" indent="-234950" defTabSz="914400">
              <a:spcBef>
                <a:spcPts val="600"/>
              </a:spcBef>
              <a:spcAft>
                <a:spcPts val="0"/>
              </a:spcAft>
            </a:pPr>
            <a:r>
              <a:rPr lang="en-US" b="1" kern="0" dirty="0">
                <a:solidFill>
                  <a:srgbClr val="034B7F"/>
                </a:solidFill>
                <a:latin typeface="+mn-lt"/>
              </a:rPr>
              <a:t>Alloy stability</a:t>
            </a:r>
          </a:p>
          <a:p>
            <a:pPr marL="1035050" lvl="2" indent="-234950" defTabSz="914400">
              <a:spcBef>
                <a:spcPts val="0"/>
              </a:spcBef>
              <a:spcAft>
                <a:spcPts val="0"/>
              </a:spcAft>
            </a:pPr>
            <a:r>
              <a:rPr lang="en-US" sz="2000" b="1" kern="0" dirty="0">
                <a:solidFill>
                  <a:srgbClr val="034B7F"/>
                </a:solidFill>
                <a:latin typeface="+mn-lt"/>
              </a:rPr>
              <a:t>Metastable (304L, 316L)</a:t>
            </a:r>
          </a:p>
          <a:p>
            <a:pPr marL="1035050" lvl="2" indent="-234950" defTabSz="914400">
              <a:spcBef>
                <a:spcPts val="0"/>
              </a:spcBef>
              <a:spcAft>
                <a:spcPts val="0"/>
              </a:spcAft>
            </a:pPr>
            <a:r>
              <a:rPr lang="en-US" sz="2000" b="1" kern="0" dirty="0">
                <a:solidFill>
                  <a:srgbClr val="034B7F"/>
                </a:solidFill>
                <a:latin typeface="+mn-lt"/>
              </a:rPr>
              <a:t>Stable (XM-11)</a:t>
            </a:r>
          </a:p>
          <a:p>
            <a:pPr marL="635000" lvl="1" indent="-234950" defTabSz="914400">
              <a:spcBef>
                <a:spcPts val="600"/>
              </a:spcBef>
              <a:spcAft>
                <a:spcPts val="0"/>
              </a:spcAft>
            </a:pPr>
            <a:r>
              <a:rPr lang="en-US" b="1" kern="0" dirty="0">
                <a:solidFill>
                  <a:srgbClr val="034B7F"/>
                </a:solidFill>
                <a:latin typeface="+mn-lt"/>
              </a:rPr>
              <a:t>Strength</a:t>
            </a:r>
          </a:p>
          <a:p>
            <a:pPr marL="1035050" lvl="2" indent="-234950" defTabSz="914400">
              <a:spcBef>
                <a:spcPts val="0"/>
              </a:spcBef>
              <a:spcAft>
                <a:spcPts val="0"/>
              </a:spcAft>
            </a:pPr>
            <a:r>
              <a:rPr lang="en-US" sz="2000" b="1" kern="0" dirty="0">
                <a:solidFill>
                  <a:srgbClr val="034B7F"/>
                </a:solidFill>
                <a:latin typeface="+mn-lt"/>
              </a:rPr>
              <a:t>Forged – Annealed (XM-11)</a:t>
            </a:r>
          </a:p>
          <a:p>
            <a:pPr marL="234950" indent="-234950" defTabSz="914400">
              <a:spcBef>
                <a:spcPts val="600"/>
              </a:spcBef>
              <a:spcAft>
                <a:spcPts val="0"/>
              </a:spcAft>
            </a:pPr>
            <a:r>
              <a:rPr lang="en-US" sz="2400" b="1" kern="0" dirty="0">
                <a:solidFill>
                  <a:srgbClr val="034B7F"/>
                </a:solidFill>
                <a:latin typeface="+mn-lt"/>
              </a:rPr>
              <a:t>Environmental variables </a:t>
            </a:r>
          </a:p>
          <a:p>
            <a:pPr marL="635000" lvl="1" indent="-234950" defTabSz="914400">
              <a:spcBef>
                <a:spcPts val="600"/>
              </a:spcBef>
              <a:spcAft>
                <a:spcPts val="0"/>
              </a:spcAft>
            </a:pPr>
            <a:r>
              <a:rPr lang="en-US" b="1" kern="0" dirty="0">
                <a:solidFill>
                  <a:srgbClr val="034B7F"/>
                </a:solidFill>
                <a:latin typeface="+mn-lt"/>
              </a:rPr>
              <a:t>Hydrogen concentration</a:t>
            </a:r>
          </a:p>
          <a:p>
            <a:pPr marL="1035050" lvl="2" indent="-234950" defTabSz="914400">
              <a:spcBef>
                <a:spcPts val="0"/>
              </a:spcBef>
              <a:spcAft>
                <a:spcPts val="0"/>
              </a:spcAft>
            </a:pPr>
            <a:r>
              <a:rPr lang="en-US" sz="2000" b="1" kern="0" dirty="0">
                <a:solidFill>
                  <a:srgbClr val="034B7F"/>
                </a:solidFill>
                <a:latin typeface="+mn-lt"/>
              </a:rPr>
              <a:t>0 to 140 </a:t>
            </a:r>
            <a:r>
              <a:rPr lang="en-US" sz="2000" b="1" kern="0" dirty="0" err="1">
                <a:solidFill>
                  <a:srgbClr val="034B7F"/>
                </a:solidFill>
                <a:latin typeface="+mn-lt"/>
              </a:rPr>
              <a:t>wt</a:t>
            </a:r>
            <a:r>
              <a:rPr lang="en-US" sz="2000" b="1" kern="0" dirty="0">
                <a:solidFill>
                  <a:srgbClr val="034B7F"/>
                </a:solidFill>
                <a:latin typeface="+mn-lt"/>
              </a:rPr>
              <a:t> ppm H (to 220 </a:t>
            </a:r>
            <a:r>
              <a:rPr lang="en-US" sz="2000" b="1" kern="0" dirty="0" err="1">
                <a:solidFill>
                  <a:srgbClr val="034B7F"/>
                </a:solidFill>
                <a:latin typeface="+mn-lt"/>
              </a:rPr>
              <a:t>wt</a:t>
            </a:r>
            <a:r>
              <a:rPr lang="en-US" sz="2000" b="1" kern="0" dirty="0">
                <a:solidFill>
                  <a:srgbClr val="034B7F"/>
                </a:solidFill>
                <a:latin typeface="+mn-lt"/>
              </a:rPr>
              <a:t> ppm H in XM-11)</a:t>
            </a:r>
          </a:p>
          <a:p>
            <a:pPr marL="635000" lvl="1" indent="-234950" defTabSz="914400">
              <a:spcBef>
                <a:spcPts val="600"/>
              </a:spcBef>
              <a:spcAft>
                <a:spcPts val="0"/>
              </a:spcAft>
            </a:pPr>
            <a:r>
              <a:rPr lang="en-US" b="1" kern="0" dirty="0">
                <a:solidFill>
                  <a:srgbClr val="034B7F"/>
                </a:solidFill>
                <a:latin typeface="+mn-lt"/>
              </a:rPr>
              <a:t>Temperature</a:t>
            </a:r>
          </a:p>
          <a:p>
            <a:pPr marL="1035050" lvl="2" indent="-234950" defTabSz="914400">
              <a:spcBef>
                <a:spcPts val="0"/>
              </a:spcBef>
              <a:spcAft>
                <a:spcPts val="0"/>
              </a:spcAft>
            </a:pPr>
            <a:r>
              <a:rPr lang="en-US" sz="2000" b="1" kern="0" dirty="0">
                <a:solidFill>
                  <a:srgbClr val="034B7F"/>
                </a:solidFill>
                <a:latin typeface="+mn-lt"/>
              </a:rPr>
              <a:t>Room temperature (293 K) and low temperature (223K) </a:t>
            </a:r>
            <a:endParaRPr lang="en-US" sz="2000" b="1" dirty="0">
              <a:solidFill>
                <a:srgbClr val="034B7F"/>
              </a:solidFill>
              <a:latin typeface="+mn-lt"/>
            </a:endParaRPr>
          </a:p>
        </p:txBody>
      </p:sp>
      <p:graphicFrame>
        <p:nvGraphicFramePr>
          <p:cNvPr id="4" name="Content Placeholder 3">
            <a:extLst>
              <a:ext uri="{FF2B5EF4-FFF2-40B4-BE49-F238E27FC236}">
                <a16:creationId xmlns:a16="http://schemas.microsoft.com/office/drawing/2014/main" id="{FFA57BC1-5420-DD45-A786-BF358928F299}"/>
              </a:ext>
            </a:extLst>
          </p:cNvPr>
          <p:cNvGraphicFramePr>
            <a:graphicFrameLocks noGrp="1"/>
          </p:cNvGraphicFramePr>
          <p:nvPr>
            <p:ph idx="1"/>
            <p:extLst>
              <p:ext uri="{D42A27DB-BD31-4B8C-83A1-F6EECF244321}">
                <p14:modId xmlns:p14="http://schemas.microsoft.com/office/powerpoint/2010/main" val="3564389988"/>
              </p:ext>
            </p:extLst>
          </p:nvPr>
        </p:nvGraphicFramePr>
        <p:xfrm>
          <a:off x="4621271" y="1645272"/>
          <a:ext cx="4558583" cy="3842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Up Arrow 7">
            <a:extLst>
              <a:ext uri="{FF2B5EF4-FFF2-40B4-BE49-F238E27FC236}">
                <a16:creationId xmlns:a16="http://schemas.microsoft.com/office/drawing/2014/main" id="{40093934-5571-5E40-AABF-7D4D4DFE8157}"/>
              </a:ext>
            </a:extLst>
          </p:cNvPr>
          <p:cNvSpPr/>
          <p:nvPr/>
        </p:nvSpPr>
        <p:spPr bwMode="auto">
          <a:xfrm rot="8275670">
            <a:off x="5828781" y="1799038"/>
            <a:ext cx="326596" cy="1957374"/>
          </a:xfrm>
          <a:prstGeom prst="upArrow">
            <a:avLst/>
          </a:prstGeom>
          <a:solidFill>
            <a:srgbClr val="034B7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
        <p:nvSpPr>
          <p:cNvPr id="9" name="Oval 8">
            <a:extLst>
              <a:ext uri="{FF2B5EF4-FFF2-40B4-BE49-F238E27FC236}">
                <a16:creationId xmlns:a16="http://schemas.microsoft.com/office/drawing/2014/main" id="{D90DE3DA-21FA-CE40-A335-DD390F0B08F1}"/>
              </a:ext>
            </a:extLst>
          </p:cNvPr>
          <p:cNvSpPr/>
          <p:nvPr/>
        </p:nvSpPr>
        <p:spPr bwMode="auto">
          <a:xfrm>
            <a:off x="6579737" y="3479509"/>
            <a:ext cx="641648" cy="637518"/>
          </a:xfrm>
          <a:prstGeom prst="ellipse">
            <a:avLst/>
          </a:prstGeom>
          <a:noFill/>
          <a:ln w="57150" cap="flat" cmpd="sng" algn="ctr">
            <a:solidFill>
              <a:srgbClr val="034B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
        <p:nvSpPr>
          <p:cNvPr id="5" name="TextBox 4">
            <a:extLst>
              <a:ext uri="{FF2B5EF4-FFF2-40B4-BE49-F238E27FC236}">
                <a16:creationId xmlns:a16="http://schemas.microsoft.com/office/drawing/2014/main" id="{9AE2F904-B052-B348-A39E-263A00C05C32}"/>
              </a:ext>
            </a:extLst>
          </p:cNvPr>
          <p:cNvSpPr txBox="1"/>
          <p:nvPr/>
        </p:nvSpPr>
        <p:spPr>
          <a:xfrm>
            <a:off x="4860746" y="1361232"/>
            <a:ext cx="4079631" cy="923330"/>
          </a:xfrm>
          <a:prstGeom prst="rect">
            <a:avLst/>
          </a:prstGeom>
          <a:solidFill>
            <a:schemeClr val="bg1"/>
          </a:solidFill>
          <a:ln w="28575">
            <a:solidFill>
              <a:srgbClr val="034B7F"/>
            </a:solidFill>
          </a:ln>
        </p:spPr>
        <p:txBody>
          <a:bodyPr wrap="square" rtlCol="0">
            <a:spAutoFit/>
          </a:bodyPr>
          <a:lstStyle/>
          <a:p>
            <a:pPr algn="ctr"/>
            <a:r>
              <a:rPr lang="en-US" i="1" dirty="0">
                <a:solidFill>
                  <a:srgbClr val="034B7F"/>
                </a:solidFill>
              </a:rPr>
              <a:t>Hydrogen embrittlement occurs in </a:t>
            </a:r>
            <a:r>
              <a:rPr lang="en-US" b="1" i="1" dirty="0">
                <a:solidFill>
                  <a:srgbClr val="034B7F"/>
                </a:solidFill>
              </a:rPr>
              <a:t>materials </a:t>
            </a:r>
            <a:r>
              <a:rPr lang="en-US" i="1" dirty="0">
                <a:solidFill>
                  <a:srgbClr val="034B7F"/>
                </a:solidFill>
              </a:rPr>
              <a:t>under the influence of </a:t>
            </a:r>
            <a:r>
              <a:rPr lang="en-US" b="1" i="1" dirty="0">
                <a:solidFill>
                  <a:srgbClr val="034B7F"/>
                </a:solidFill>
              </a:rPr>
              <a:t>stress </a:t>
            </a:r>
            <a:r>
              <a:rPr lang="en-US" i="1" dirty="0">
                <a:solidFill>
                  <a:srgbClr val="034B7F"/>
                </a:solidFill>
              </a:rPr>
              <a:t>in hydrogen</a:t>
            </a:r>
            <a:r>
              <a:rPr lang="en-US" b="1" i="1" dirty="0">
                <a:solidFill>
                  <a:srgbClr val="034B7F"/>
                </a:solidFill>
              </a:rPr>
              <a:t> environments</a:t>
            </a:r>
          </a:p>
        </p:txBody>
      </p:sp>
    </p:spTree>
    <p:extLst>
      <p:ext uri="{BB962C8B-B14F-4D97-AF65-F5344CB8AC3E}">
        <p14:creationId xmlns:p14="http://schemas.microsoft.com/office/powerpoint/2010/main" val="3937314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2E98CF-A29D-462A-BE33-CF93E3C2D435}"/>
              </a:ext>
            </a:extLst>
          </p:cNvPr>
          <p:cNvSpPr>
            <a:spLocks noGrp="1"/>
          </p:cNvSpPr>
          <p:nvPr>
            <p:ph type="title"/>
          </p:nvPr>
        </p:nvSpPr>
        <p:spPr>
          <a:xfrm>
            <a:off x="98542" y="572037"/>
            <a:ext cx="9045458" cy="787400"/>
          </a:xfrm>
        </p:spPr>
        <p:txBody>
          <a:bodyPr/>
          <a:lstStyle/>
          <a:p>
            <a:r>
              <a:rPr lang="en-US" sz="2800" dirty="0"/>
              <a:t>Austenitic stainless steels in this study</a:t>
            </a:r>
          </a:p>
        </p:txBody>
      </p:sp>
      <p:graphicFrame>
        <p:nvGraphicFramePr>
          <p:cNvPr id="4" name="Table 3"/>
          <p:cNvGraphicFramePr>
            <a:graphicFrameLocks noGrp="1"/>
          </p:cNvGraphicFramePr>
          <p:nvPr>
            <p:extLst>
              <p:ext uri="{D42A27DB-BD31-4B8C-83A1-F6EECF244321}">
                <p14:modId xmlns:p14="http://schemas.microsoft.com/office/powerpoint/2010/main" val="2599616492"/>
              </p:ext>
            </p:extLst>
          </p:nvPr>
        </p:nvGraphicFramePr>
        <p:xfrm>
          <a:off x="247650" y="1581150"/>
          <a:ext cx="8629651" cy="1988820"/>
        </p:xfrm>
        <a:graphic>
          <a:graphicData uri="http://schemas.openxmlformats.org/drawingml/2006/table">
            <a:tbl>
              <a:tblPr>
                <a:tableStyleId>{5C22544A-7EE6-4342-B048-85BDC9FD1C3A}</a:tableStyleId>
              </a:tblPr>
              <a:tblGrid>
                <a:gridCol w="1436370">
                  <a:extLst>
                    <a:ext uri="{9D8B030D-6E8A-4147-A177-3AD203B41FA5}">
                      <a16:colId xmlns:a16="http://schemas.microsoft.com/office/drawing/2014/main" val="20000"/>
                    </a:ext>
                  </a:extLst>
                </a:gridCol>
                <a:gridCol w="57912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694373">
                  <a:extLst>
                    <a:ext uri="{9D8B030D-6E8A-4147-A177-3AD203B41FA5}">
                      <a16:colId xmlns:a16="http://schemas.microsoft.com/office/drawing/2014/main" val="20004"/>
                    </a:ext>
                  </a:extLst>
                </a:gridCol>
                <a:gridCol w="656272">
                  <a:extLst>
                    <a:ext uri="{9D8B030D-6E8A-4147-A177-3AD203B41FA5}">
                      <a16:colId xmlns:a16="http://schemas.microsoft.com/office/drawing/2014/main" val="20005"/>
                    </a:ext>
                  </a:extLst>
                </a:gridCol>
                <a:gridCol w="677227">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gridCol w="664845">
                  <a:extLst>
                    <a:ext uri="{9D8B030D-6E8A-4147-A177-3AD203B41FA5}">
                      <a16:colId xmlns:a16="http://schemas.microsoft.com/office/drawing/2014/main" val="20008"/>
                    </a:ext>
                  </a:extLst>
                </a:gridCol>
                <a:gridCol w="873444">
                  <a:extLst>
                    <a:ext uri="{9D8B030D-6E8A-4147-A177-3AD203B41FA5}">
                      <a16:colId xmlns:a16="http://schemas.microsoft.com/office/drawing/2014/main" val="20009"/>
                    </a:ext>
                  </a:extLst>
                </a:gridCol>
                <a:gridCol w="762000">
                  <a:extLst>
                    <a:ext uri="{9D8B030D-6E8A-4147-A177-3AD203B41FA5}">
                      <a16:colId xmlns:a16="http://schemas.microsoft.com/office/drawing/2014/main" val="20010"/>
                    </a:ext>
                  </a:extLst>
                </a:gridCol>
              </a:tblGrid>
              <a:tr h="389117">
                <a:tc>
                  <a:txBody>
                    <a:bodyPr/>
                    <a:lstStyle/>
                    <a:p>
                      <a:pPr marL="36195" marR="36195" algn="ctr" hangingPunct="0">
                        <a:spcBef>
                          <a:spcPts val="0"/>
                        </a:spcBef>
                        <a:spcAft>
                          <a:spcPts val="0"/>
                        </a:spcAft>
                      </a:pPr>
                      <a:r>
                        <a:rPr lang="en-GB" sz="1600" b="1" dirty="0">
                          <a:effectLst/>
                        </a:rPr>
                        <a:t>Designation</a:t>
                      </a:r>
                      <a:endParaRPr lang="en-US" sz="1600" b="1" dirty="0">
                        <a:effectLst/>
                        <a:latin typeface="Times New Roman" charset="0"/>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r>
                        <a:rPr lang="en-GB" sz="1600" b="1" dirty="0">
                          <a:effectLst/>
                        </a:rPr>
                        <a:t>Fe</a:t>
                      </a:r>
                      <a:endParaRPr lang="en-US" sz="1600" b="1" dirty="0">
                        <a:effectLst/>
                        <a:latin typeface="Times New Roman" charset="0"/>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r>
                        <a:rPr lang="en-GB" sz="1600" b="1" dirty="0">
                          <a:effectLst/>
                        </a:rPr>
                        <a:t>Cr</a:t>
                      </a:r>
                      <a:endParaRPr lang="en-US" sz="1600" b="1" dirty="0">
                        <a:effectLst/>
                        <a:latin typeface="Times New Roman" charset="0"/>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r>
                        <a:rPr lang="en-GB" sz="1600" b="1" dirty="0">
                          <a:effectLst/>
                        </a:rPr>
                        <a:t>Ni</a:t>
                      </a:r>
                      <a:endParaRPr lang="en-US" sz="1600" b="1" dirty="0">
                        <a:effectLst/>
                        <a:latin typeface="Times New Roman" charset="0"/>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r>
                        <a:rPr lang="en-GB" sz="1600" b="1" dirty="0">
                          <a:effectLst/>
                        </a:rPr>
                        <a:t>Mn</a:t>
                      </a:r>
                      <a:endParaRPr lang="en-US" sz="1600" b="1" dirty="0">
                        <a:effectLst/>
                        <a:latin typeface="Times New Roman" charset="0"/>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r>
                        <a:rPr lang="en-GB" sz="1600" b="1" dirty="0">
                          <a:effectLst/>
                        </a:rPr>
                        <a:t>Mo</a:t>
                      </a:r>
                      <a:endParaRPr lang="en-US" sz="1600" b="1" dirty="0">
                        <a:effectLst/>
                        <a:latin typeface="Times New Roman" charset="0"/>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r>
                        <a:rPr lang="en-GB" sz="1600" b="1" dirty="0">
                          <a:effectLst/>
                        </a:rPr>
                        <a:t>Si</a:t>
                      </a:r>
                      <a:endParaRPr lang="en-US" sz="1600" b="1" dirty="0">
                        <a:effectLst/>
                        <a:latin typeface="Times New Roman" charset="0"/>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r>
                        <a:rPr lang="en-GB" sz="1600" b="1" dirty="0">
                          <a:effectLst/>
                        </a:rPr>
                        <a:t>C</a:t>
                      </a:r>
                      <a:endParaRPr lang="en-US" sz="1600" b="1" dirty="0">
                        <a:effectLst/>
                        <a:latin typeface="Times New Roman" charset="0"/>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r>
                        <a:rPr lang="en-GB" sz="1600" b="1" dirty="0">
                          <a:effectLst/>
                        </a:rPr>
                        <a:t>N</a:t>
                      </a:r>
                      <a:endParaRPr lang="en-US" sz="1600" b="1" dirty="0">
                        <a:effectLst/>
                        <a:latin typeface="Times New Roman" charset="0"/>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r>
                        <a:rPr lang="en-GB" sz="1600" b="1" dirty="0">
                          <a:effectLst/>
                        </a:rPr>
                        <a:t>S</a:t>
                      </a:r>
                      <a:endParaRPr lang="en-US" sz="1600" b="1" dirty="0">
                        <a:effectLst/>
                        <a:latin typeface="Times New Roman" charset="0"/>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r>
                        <a:rPr lang="en-GB" sz="1600" b="1" dirty="0">
                          <a:effectLst/>
                        </a:rPr>
                        <a:t>P</a:t>
                      </a:r>
                      <a:endParaRPr lang="en-US" sz="1600" b="1" dirty="0">
                        <a:effectLst/>
                        <a:latin typeface="Times New Roman" charset="0"/>
                        <a:ea typeface="Times New Roman" charset="0"/>
                        <a:cs typeface="Times New Roman" charset="0"/>
                      </a:endParaRPr>
                    </a:p>
                  </a:txBody>
                  <a:tcPr marL="68580" marR="68580" marT="0" marB="0" anchor="ctr">
                    <a:solidFill>
                      <a:srgbClr val="CBE4C6"/>
                    </a:solidFill>
                  </a:tcPr>
                </a:tc>
                <a:extLst>
                  <a:ext uri="{0D108BD9-81ED-4DB2-BD59-A6C34878D82A}">
                    <a16:rowId xmlns:a16="http://schemas.microsoft.com/office/drawing/2014/main" val="10000"/>
                  </a:ext>
                </a:extLst>
              </a:tr>
              <a:tr h="389117">
                <a:tc>
                  <a:txBody>
                    <a:bodyPr/>
                    <a:lstStyle/>
                    <a:p>
                      <a:pPr marL="36195" marR="36195" algn="ctr" hangingPunct="0">
                        <a:spcBef>
                          <a:spcPts val="0"/>
                        </a:spcBef>
                        <a:spcAft>
                          <a:spcPts val="0"/>
                        </a:spcAft>
                      </a:pPr>
                      <a:r>
                        <a:rPr lang="en-GB" sz="1600" b="1" dirty="0">
                          <a:effectLst/>
                        </a:rPr>
                        <a:t>304L - F</a:t>
                      </a:r>
                      <a:endParaRPr lang="en-US" sz="1600" b="1" dirty="0">
                        <a:effectLst/>
                        <a:latin typeface="Times New Roman" charset="0"/>
                        <a:ea typeface="Times New Roman" charset="0"/>
                        <a:cs typeface="Times New Roman" charset="0"/>
                      </a:endParaRPr>
                    </a:p>
                  </a:txBody>
                  <a:tcPr marL="68580" marR="68580" marT="0" marB="0" anchor="ctr">
                    <a:solidFill>
                      <a:srgbClr val="C2DFFC"/>
                    </a:solidFill>
                  </a:tcPr>
                </a:tc>
                <a:tc>
                  <a:txBody>
                    <a:bodyPr/>
                    <a:lstStyle/>
                    <a:p>
                      <a:pPr marL="36195" marR="36195" algn="ctr" hangingPunct="0">
                        <a:spcBef>
                          <a:spcPts val="0"/>
                        </a:spcBef>
                        <a:spcAft>
                          <a:spcPts val="0"/>
                        </a:spcAft>
                      </a:pPr>
                      <a:r>
                        <a:rPr lang="en-GB" sz="1600" dirty="0">
                          <a:effectLst/>
                        </a:rPr>
                        <a:t>Bal</a:t>
                      </a:r>
                      <a:endParaRPr lang="en-US" sz="1600" dirty="0">
                        <a:effectLst/>
                        <a:latin typeface="Times New Roman" charset="0"/>
                        <a:ea typeface="Times New Roman" charset="0"/>
                        <a:cs typeface="Times New Roman" charset="0"/>
                      </a:endParaRPr>
                    </a:p>
                  </a:txBody>
                  <a:tcPr marL="68580" marR="68580" marT="0" marB="0" anchor="ctr">
                    <a:solidFill>
                      <a:srgbClr val="C2DFFC"/>
                    </a:solidFill>
                  </a:tcPr>
                </a:tc>
                <a:tc>
                  <a:txBody>
                    <a:bodyPr/>
                    <a:lstStyle/>
                    <a:p>
                      <a:pPr marL="36195" marR="36195" algn="ctr" hangingPunct="0">
                        <a:spcBef>
                          <a:spcPts val="0"/>
                        </a:spcBef>
                        <a:spcAft>
                          <a:spcPts val="0"/>
                        </a:spcAft>
                      </a:pPr>
                      <a:r>
                        <a:rPr lang="en-GB" sz="1600" dirty="0">
                          <a:effectLst/>
                        </a:rPr>
                        <a:t>19.6</a:t>
                      </a:r>
                      <a:endParaRPr lang="en-US" sz="1600" dirty="0">
                        <a:effectLst/>
                        <a:latin typeface="Times New Roman" charset="0"/>
                        <a:ea typeface="Times New Roman" charset="0"/>
                        <a:cs typeface="Times New Roman" charset="0"/>
                      </a:endParaRPr>
                    </a:p>
                  </a:txBody>
                  <a:tcPr marL="68580" marR="68580" marT="0" marB="0" anchor="ctr">
                    <a:solidFill>
                      <a:srgbClr val="C2DFFC"/>
                    </a:solidFill>
                  </a:tcPr>
                </a:tc>
                <a:tc>
                  <a:txBody>
                    <a:bodyPr/>
                    <a:lstStyle/>
                    <a:p>
                      <a:pPr marL="36195" marR="36195" algn="ctr" hangingPunct="0">
                        <a:spcBef>
                          <a:spcPts val="0"/>
                        </a:spcBef>
                        <a:spcAft>
                          <a:spcPts val="0"/>
                        </a:spcAft>
                      </a:pPr>
                      <a:r>
                        <a:rPr lang="en-GB" sz="1600" dirty="0">
                          <a:effectLst/>
                        </a:rPr>
                        <a:t>10.6</a:t>
                      </a:r>
                      <a:endParaRPr lang="en-US" sz="1600" dirty="0">
                        <a:effectLst/>
                        <a:latin typeface="Times New Roman" charset="0"/>
                        <a:ea typeface="Times New Roman" charset="0"/>
                        <a:cs typeface="Times New Roman" charset="0"/>
                      </a:endParaRPr>
                    </a:p>
                  </a:txBody>
                  <a:tcPr marL="68580" marR="68580" marT="0" marB="0" anchor="ctr">
                    <a:solidFill>
                      <a:srgbClr val="C2DFFC"/>
                    </a:solidFill>
                  </a:tcPr>
                </a:tc>
                <a:tc>
                  <a:txBody>
                    <a:bodyPr/>
                    <a:lstStyle/>
                    <a:p>
                      <a:pPr marL="36195" marR="36195" algn="ctr" hangingPunct="0">
                        <a:spcBef>
                          <a:spcPts val="0"/>
                        </a:spcBef>
                        <a:spcAft>
                          <a:spcPts val="0"/>
                        </a:spcAft>
                      </a:pPr>
                      <a:r>
                        <a:rPr lang="en-GB" sz="1600" dirty="0">
                          <a:effectLst/>
                        </a:rPr>
                        <a:t>1.6</a:t>
                      </a:r>
                      <a:endParaRPr lang="en-US" sz="1600" dirty="0">
                        <a:effectLst/>
                        <a:latin typeface="Times New Roman" charset="0"/>
                        <a:ea typeface="Times New Roman" charset="0"/>
                        <a:cs typeface="Times New Roman" charset="0"/>
                      </a:endParaRPr>
                    </a:p>
                  </a:txBody>
                  <a:tcPr marL="68580" marR="68580" marT="0" marB="0" anchor="ctr">
                    <a:solidFill>
                      <a:srgbClr val="C2DFFC"/>
                    </a:solidFill>
                  </a:tcPr>
                </a:tc>
                <a:tc>
                  <a:txBody>
                    <a:bodyPr/>
                    <a:lstStyle/>
                    <a:p>
                      <a:pPr marL="36195" marR="36195" algn="ctr" hangingPunct="0">
                        <a:spcBef>
                          <a:spcPts val="0"/>
                        </a:spcBef>
                        <a:spcAft>
                          <a:spcPts val="0"/>
                        </a:spcAft>
                      </a:pPr>
                      <a:r>
                        <a:rPr lang="en-GB" sz="1600" dirty="0">
                          <a:effectLst/>
                        </a:rPr>
                        <a:t>–</a:t>
                      </a:r>
                      <a:endParaRPr lang="en-US" sz="1600" dirty="0">
                        <a:effectLst/>
                        <a:latin typeface="Times New Roman" charset="0"/>
                        <a:ea typeface="Times New Roman" charset="0"/>
                        <a:cs typeface="Times New Roman" charset="0"/>
                      </a:endParaRPr>
                    </a:p>
                  </a:txBody>
                  <a:tcPr marL="68580" marR="68580" marT="0" marB="0" anchor="ctr">
                    <a:solidFill>
                      <a:srgbClr val="C2DFFC"/>
                    </a:solidFill>
                  </a:tcPr>
                </a:tc>
                <a:tc>
                  <a:txBody>
                    <a:bodyPr/>
                    <a:lstStyle/>
                    <a:p>
                      <a:pPr marL="36195" marR="36195" algn="ctr" hangingPunct="0">
                        <a:spcBef>
                          <a:spcPts val="0"/>
                        </a:spcBef>
                        <a:spcAft>
                          <a:spcPts val="0"/>
                        </a:spcAft>
                      </a:pPr>
                      <a:r>
                        <a:rPr lang="en-GB" sz="1600" dirty="0">
                          <a:effectLst/>
                        </a:rPr>
                        <a:t>0.65</a:t>
                      </a:r>
                      <a:endParaRPr lang="en-US" sz="1600" dirty="0">
                        <a:effectLst/>
                        <a:latin typeface="Times New Roman" charset="0"/>
                        <a:ea typeface="Times New Roman" charset="0"/>
                        <a:cs typeface="Times New Roman" charset="0"/>
                      </a:endParaRPr>
                    </a:p>
                  </a:txBody>
                  <a:tcPr marL="68580" marR="68580" marT="0" marB="0" anchor="ctr">
                    <a:solidFill>
                      <a:srgbClr val="C2DFFC"/>
                    </a:solidFill>
                  </a:tcPr>
                </a:tc>
                <a:tc>
                  <a:txBody>
                    <a:bodyPr/>
                    <a:lstStyle/>
                    <a:p>
                      <a:pPr marL="36195" marR="36195" algn="ctr" hangingPunct="0">
                        <a:spcBef>
                          <a:spcPts val="0"/>
                        </a:spcBef>
                        <a:spcAft>
                          <a:spcPts val="0"/>
                        </a:spcAft>
                      </a:pPr>
                      <a:r>
                        <a:rPr lang="en-GB" sz="1600" dirty="0">
                          <a:effectLst/>
                        </a:rPr>
                        <a:t>0.028</a:t>
                      </a:r>
                      <a:endParaRPr lang="en-US" sz="1600" dirty="0">
                        <a:effectLst/>
                        <a:latin typeface="Times New Roman" charset="0"/>
                        <a:ea typeface="Times New Roman" charset="0"/>
                        <a:cs typeface="Times New Roman" charset="0"/>
                      </a:endParaRPr>
                    </a:p>
                  </a:txBody>
                  <a:tcPr marL="68580" marR="68580" marT="0" marB="0" anchor="ctr">
                    <a:solidFill>
                      <a:srgbClr val="C2DFFC"/>
                    </a:solidFill>
                  </a:tcPr>
                </a:tc>
                <a:tc>
                  <a:txBody>
                    <a:bodyPr/>
                    <a:lstStyle/>
                    <a:p>
                      <a:pPr marL="36195" marR="36195" algn="ctr" hangingPunct="0">
                        <a:spcBef>
                          <a:spcPts val="0"/>
                        </a:spcBef>
                        <a:spcAft>
                          <a:spcPts val="0"/>
                        </a:spcAft>
                      </a:pPr>
                      <a:r>
                        <a:rPr lang="en-GB" sz="1600" dirty="0">
                          <a:effectLst/>
                        </a:rPr>
                        <a:t>0.04</a:t>
                      </a:r>
                      <a:endParaRPr lang="en-US" sz="1600" dirty="0">
                        <a:effectLst/>
                        <a:latin typeface="Times New Roman" charset="0"/>
                        <a:ea typeface="Times New Roman" charset="0"/>
                        <a:cs typeface="Times New Roman" charset="0"/>
                      </a:endParaRPr>
                    </a:p>
                  </a:txBody>
                  <a:tcPr marL="68580" marR="68580" marT="0" marB="0" anchor="ctr">
                    <a:solidFill>
                      <a:srgbClr val="C2DFFC"/>
                    </a:solidFill>
                  </a:tcPr>
                </a:tc>
                <a:tc>
                  <a:txBody>
                    <a:bodyPr/>
                    <a:lstStyle/>
                    <a:p>
                      <a:pPr marL="36195" marR="36195" algn="ctr" hangingPunct="0">
                        <a:spcBef>
                          <a:spcPts val="0"/>
                        </a:spcBef>
                        <a:spcAft>
                          <a:spcPts val="0"/>
                        </a:spcAft>
                      </a:pPr>
                      <a:r>
                        <a:rPr lang="en-GB" sz="1600" dirty="0">
                          <a:effectLst/>
                        </a:rPr>
                        <a:t>0.0042</a:t>
                      </a:r>
                      <a:endParaRPr lang="en-US" sz="1600" dirty="0">
                        <a:effectLst/>
                        <a:latin typeface="Times New Roman" charset="0"/>
                        <a:ea typeface="Times New Roman" charset="0"/>
                        <a:cs typeface="Times New Roman" charset="0"/>
                      </a:endParaRPr>
                    </a:p>
                  </a:txBody>
                  <a:tcPr marL="68580" marR="68580" marT="0" marB="0" anchor="ctr">
                    <a:solidFill>
                      <a:srgbClr val="C2DFFC"/>
                    </a:solidFill>
                  </a:tcPr>
                </a:tc>
                <a:tc>
                  <a:txBody>
                    <a:bodyPr/>
                    <a:lstStyle/>
                    <a:p>
                      <a:pPr marL="36195" marR="36195" algn="ctr" hangingPunct="0">
                        <a:spcBef>
                          <a:spcPts val="0"/>
                        </a:spcBef>
                        <a:spcAft>
                          <a:spcPts val="0"/>
                        </a:spcAft>
                      </a:pPr>
                      <a:r>
                        <a:rPr lang="en-GB" sz="1600" dirty="0">
                          <a:effectLst/>
                        </a:rPr>
                        <a:t>0.02</a:t>
                      </a:r>
                      <a:endParaRPr lang="en-US" sz="1600" dirty="0">
                        <a:effectLst/>
                        <a:latin typeface="Times New Roman" charset="0"/>
                        <a:ea typeface="Times New Roman" charset="0"/>
                        <a:cs typeface="Times New Roman" charset="0"/>
                      </a:endParaRPr>
                    </a:p>
                  </a:txBody>
                  <a:tcPr marL="68580" marR="68580" marT="0" marB="0" anchor="ctr">
                    <a:solidFill>
                      <a:srgbClr val="C2DFFC"/>
                    </a:solidFill>
                  </a:tcPr>
                </a:tc>
                <a:extLst>
                  <a:ext uri="{0D108BD9-81ED-4DB2-BD59-A6C34878D82A}">
                    <a16:rowId xmlns:a16="http://schemas.microsoft.com/office/drawing/2014/main" val="10001"/>
                  </a:ext>
                </a:extLst>
              </a:tr>
              <a:tr h="389117">
                <a:tc>
                  <a:txBody>
                    <a:bodyPr/>
                    <a:lstStyle/>
                    <a:p>
                      <a:pPr marL="36195" marR="36195" algn="ctr" hangingPunct="0">
                        <a:spcBef>
                          <a:spcPts val="0"/>
                        </a:spcBef>
                        <a:spcAft>
                          <a:spcPts val="0"/>
                        </a:spcAft>
                      </a:pPr>
                      <a:r>
                        <a:rPr lang="en-GB" sz="1600" b="1" dirty="0">
                          <a:effectLst/>
                        </a:rPr>
                        <a:t>316L - F</a:t>
                      </a:r>
                      <a:endParaRPr lang="en-US" sz="1600" b="1" dirty="0">
                        <a:effectLst/>
                        <a:latin typeface="Times New Roman" charset="0"/>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r>
                        <a:rPr lang="en-GB" sz="1600" dirty="0">
                          <a:effectLst/>
                        </a:rPr>
                        <a:t>Bal</a:t>
                      </a:r>
                      <a:endParaRPr lang="en-US" sz="1600" dirty="0">
                        <a:effectLst/>
                        <a:latin typeface="Times New Roman" charset="0"/>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r>
                        <a:rPr lang="en-GB" sz="1600" dirty="0">
                          <a:effectLst/>
                        </a:rPr>
                        <a:t>16.7</a:t>
                      </a:r>
                      <a:endParaRPr lang="en-US" sz="1600" dirty="0">
                        <a:effectLst/>
                        <a:latin typeface="Times New Roman" charset="0"/>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r>
                        <a:rPr lang="en-GB" sz="1600" dirty="0">
                          <a:effectLst/>
                        </a:rPr>
                        <a:t>12.7</a:t>
                      </a:r>
                      <a:endParaRPr lang="en-US" sz="1600" dirty="0">
                        <a:effectLst/>
                        <a:latin typeface="Times New Roman" charset="0"/>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r>
                        <a:rPr lang="en-GB" sz="1600" dirty="0">
                          <a:effectLst/>
                        </a:rPr>
                        <a:t>0.64</a:t>
                      </a:r>
                      <a:endParaRPr lang="en-US" sz="1600" dirty="0">
                        <a:effectLst/>
                        <a:latin typeface="Times New Roman" charset="0"/>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r>
                        <a:rPr lang="en-GB" sz="1600" dirty="0">
                          <a:effectLst/>
                        </a:rPr>
                        <a:t>2.8</a:t>
                      </a:r>
                      <a:endParaRPr lang="en-US" sz="1600" dirty="0">
                        <a:effectLst/>
                        <a:latin typeface="Times New Roman" charset="0"/>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r>
                        <a:rPr lang="en-GB" sz="1600" dirty="0">
                          <a:effectLst/>
                        </a:rPr>
                        <a:t>0.62</a:t>
                      </a:r>
                      <a:endParaRPr lang="en-US" sz="1600" dirty="0">
                        <a:effectLst/>
                        <a:latin typeface="Times New Roman" charset="0"/>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r>
                        <a:rPr lang="en-GB" sz="1600" dirty="0">
                          <a:effectLst/>
                        </a:rPr>
                        <a:t>0.020</a:t>
                      </a:r>
                      <a:endParaRPr lang="en-US" sz="1600" dirty="0">
                        <a:effectLst/>
                        <a:latin typeface="Times New Roman" charset="0"/>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r>
                        <a:rPr lang="en-GB" sz="1600" dirty="0">
                          <a:effectLst/>
                        </a:rPr>
                        <a:t>0.04</a:t>
                      </a:r>
                      <a:endParaRPr lang="en-US" sz="1600" dirty="0">
                        <a:effectLst/>
                        <a:latin typeface="Times New Roman" charset="0"/>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r>
                        <a:rPr lang="en-GB" sz="1600" dirty="0">
                          <a:effectLst/>
                        </a:rPr>
                        <a:t>0.0023</a:t>
                      </a:r>
                      <a:endParaRPr lang="en-US" sz="1600" dirty="0">
                        <a:effectLst/>
                        <a:latin typeface="Times New Roman" charset="0"/>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r>
                        <a:rPr lang="en-GB" sz="1600" dirty="0">
                          <a:effectLst/>
                        </a:rPr>
                        <a:t>0.008</a:t>
                      </a:r>
                      <a:endParaRPr lang="en-US" sz="1600" dirty="0">
                        <a:effectLst/>
                        <a:latin typeface="Times New Roman" charset="0"/>
                        <a:ea typeface="Times New Roman" charset="0"/>
                        <a:cs typeface="Times New Roman" charset="0"/>
                      </a:endParaRPr>
                    </a:p>
                  </a:txBody>
                  <a:tcPr marL="68580" marR="68580" marT="0" marB="0" anchor="ctr">
                    <a:solidFill>
                      <a:srgbClr val="CBE4C6"/>
                    </a:solidFill>
                  </a:tcPr>
                </a:tc>
                <a:extLst>
                  <a:ext uri="{0D108BD9-81ED-4DB2-BD59-A6C34878D82A}">
                    <a16:rowId xmlns:a16="http://schemas.microsoft.com/office/drawing/2014/main" val="10002"/>
                  </a:ext>
                </a:extLst>
              </a:tr>
              <a:tr h="389117">
                <a:tc>
                  <a:txBody>
                    <a:bodyPr/>
                    <a:lstStyle/>
                    <a:p>
                      <a:pPr marL="36195" marR="36195" algn="ctr" hangingPunct="0">
                        <a:spcBef>
                          <a:spcPts val="0"/>
                        </a:spcBef>
                        <a:spcAft>
                          <a:spcPts val="0"/>
                        </a:spcAft>
                      </a:pPr>
                      <a:r>
                        <a:rPr lang="en-GB" sz="1600" b="1" dirty="0">
                          <a:effectLst/>
                        </a:rPr>
                        <a:t>XM-11 - F</a:t>
                      </a:r>
                      <a:endParaRPr lang="en-US" sz="1600" b="1" dirty="0">
                        <a:effectLst/>
                        <a:latin typeface="Times New Roman" charset="0"/>
                        <a:ea typeface="Times New Roman" charset="0"/>
                        <a:cs typeface="Times New Roman" charset="0"/>
                      </a:endParaRPr>
                    </a:p>
                  </a:txBody>
                  <a:tcPr marL="68580" marR="68580" marT="0" marB="0" anchor="ctr">
                    <a:solidFill>
                      <a:srgbClr val="C2DFFC"/>
                    </a:solidFill>
                  </a:tcPr>
                </a:tc>
                <a:tc>
                  <a:txBody>
                    <a:bodyPr/>
                    <a:lstStyle/>
                    <a:p>
                      <a:pPr marL="36195" marR="36195" algn="ctr" hangingPunct="0">
                        <a:spcBef>
                          <a:spcPts val="0"/>
                        </a:spcBef>
                        <a:spcAft>
                          <a:spcPts val="0"/>
                        </a:spcAft>
                      </a:pPr>
                      <a:r>
                        <a:rPr lang="en-GB" sz="1600" dirty="0">
                          <a:effectLst/>
                        </a:rPr>
                        <a:t>Bal</a:t>
                      </a:r>
                      <a:endParaRPr lang="en-US" sz="1600" dirty="0">
                        <a:effectLst/>
                        <a:latin typeface="Times New Roman" charset="0"/>
                        <a:ea typeface="Times New Roman" charset="0"/>
                        <a:cs typeface="Times New Roman" charset="0"/>
                      </a:endParaRPr>
                    </a:p>
                  </a:txBody>
                  <a:tcPr marL="68580" marR="68580" marT="0" marB="0" anchor="ctr">
                    <a:solidFill>
                      <a:srgbClr val="C2DFFC"/>
                    </a:solidFill>
                  </a:tcPr>
                </a:tc>
                <a:tc>
                  <a:txBody>
                    <a:bodyPr/>
                    <a:lstStyle/>
                    <a:p>
                      <a:pPr marL="36195" marR="36195" algn="ctr" hangingPunct="0">
                        <a:spcBef>
                          <a:spcPts val="0"/>
                        </a:spcBef>
                        <a:spcAft>
                          <a:spcPts val="0"/>
                        </a:spcAft>
                      </a:pPr>
                      <a:r>
                        <a:rPr lang="en-GB" sz="1600" dirty="0">
                          <a:effectLst/>
                        </a:rPr>
                        <a:t>21.1</a:t>
                      </a:r>
                      <a:endParaRPr lang="en-US" sz="1600" dirty="0">
                        <a:effectLst/>
                        <a:latin typeface="Times New Roman" charset="0"/>
                        <a:ea typeface="Times New Roman" charset="0"/>
                        <a:cs typeface="Times New Roman" charset="0"/>
                      </a:endParaRPr>
                    </a:p>
                  </a:txBody>
                  <a:tcPr marL="68580" marR="68580" marT="0" marB="0" anchor="ctr">
                    <a:solidFill>
                      <a:srgbClr val="C2DFFC"/>
                    </a:solidFill>
                  </a:tcPr>
                </a:tc>
                <a:tc>
                  <a:txBody>
                    <a:bodyPr/>
                    <a:lstStyle/>
                    <a:p>
                      <a:pPr marL="36195" marR="36195" algn="ctr" hangingPunct="0">
                        <a:spcBef>
                          <a:spcPts val="0"/>
                        </a:spcBef>
                        <a:spcAft>
                          <a:spcPts val="0"/>
                        </a:spcAft>
                      </a:pPr>
                      <a:r>
                        <a:rPr lang="en-GB" sz="1600" dirty="0">
                          <a:effectLst/>
                        </a:rPr>
                        <a:t>7.2</a:t>
                      </a:r>
                      <a:endParaRPr lang="en-US" sz="1600" dirty="0">
                        <a:effectLst/>
                        <a:latin typeface="Times New Roman" charset="0"/>
                        <a:ea typeface="Times New Roman" charset="0"/>
                        <a:cs typeface="Times New Roman" charset="0"/>
                      </a:endParaRPr>
                    </a:p>
                  </a:txBody>
                  <a:tcPr marL="68580" marR="68580" marT="0" marB="0" anchor="ctr">
                    <a:solidFill>
                      <a:srgbClr val="C2DFFC"/>
                    </a:solidFill>
                  </a:tcPr>
                </a:tc>
                <a:tc>
                  <a:txBody>
                    <a:bodyPr/>
                    <a:lstStyle/>
                    <a:p>
                      <a:pPr marL="36195" marR="36195" algn="ctr" hangingPunct="0">
                        <a:spcBef>
                          <a:spcPts val="0"/>
                        </a:spcBef>
                        <a:spcAft>
                          <a:spcPts val="0"/>
                        </a:spcAft>
                      </a:pPr>
                      <a:r>
                        <a:rPr lang="en-GB" sz="1600" dirty="0">
                          <a:effectLst/>
                        </a:rPr>
                        <a:t>9.1</a:t>
                      </a:r>
                      <a:endParaRPr lang="en-US" sz="1600" dirty="0">
                        <a:effectLst/>
                        <a:latin typeface="Times New Roman" charset="0"/>
                        <a:ea typeface="Times New Roman" charset="0"/>
                        <a:cs typeface="Times New Roman" charset="0"/>
                      </a:endParaRPr>
                    </a:p>
                  </a:txBody>
                  <a:tcPr marL="68580" marR="68580" marT="0" marB="0" anchor="ctr">
                    <a:solidFill>
                      <a:srgbClr val="C2DFFC"/>
                    </a:solidFill>
                  </a:tcPr>
                </a:tc>
                <a:tc>
                  <a:txBody>
                    <a:bodyPr/>
                    <a:lstStyle/>
                    <a:p>
                      <a:pPr marL="36195" marR="36195" algn="ctr" hangingPunct="0">
                        <a:spcBef>
                          <a:spcPts val="0"/>
                        </a:spcBef>
                        <a:spcAft>
                          <a:spcPts val="0"/>
                        </a:spcAft>
                      </a:pPr>
                      <a:r>
                        <a:rPr lang="en-GB" sz="1600" dirty="0">
                          <a:effectLst/>
                        </a:rPr>
                        <a:t>­–</a:t>
                      </a:r>
                      <a:endParaRPr lang="en-US" sz="1600" dirty="0">
                        <a:effectLst/>
                        <a:latin typeface="Times New Roman" charset="0"/>
                        <a:ea typeface="Times New Roman" charset="0"/>
                        <a:cs typeface="Times New Roman" charset="0"/>
                      </a:endParaRPr>
                    </a:p>
                  </a:txBody>
                  <a:tcPr marL="68580" marR="68580" marT="0" marB="0" anchor="ctr">
                    <a:solidFill>
                      <a:srgbClr val="C2DFFC"/>
                    </a:solidFill>
                  </a:tcPr>
                </a:tc>
                <a:tc>
                  <a:txBody>
                    <a:bodyPr/>
                    <a:lstStyle/>
                    <a:p>
                      <a:pPr marL="36195" marR="36195" algn="ctr" hangingPunct="0">
                        <a:spcBef>
                          <a:spcPts val="0"/>
                        </a:spcBef>
                        <a:spcAft>
                          <a:spcPts val="0"/>
                        </a:spcAft>
                      </a:pPr>
                      <a:r>
                        <a:rPr lang="en-GB" sz="1600" dirty="0">
                          <a:effectLst/>
                        </a:rPr>
                        <a:t>0.53</a:t>
                      </a:r>
                      <a:endParaRPr lang="en-US" sz="1600" dirty="0">
                        <a:effectLst/>
                        <a:latin typeface="Times New Roman" charset="0"/>
                        <a:ea typeface="Times New Roman" charset="0"/>
                        <a:cs typeface="Times New Roman" charset="0"/>
                      </a:endParaRPr>
                    </a:p>
                  </a:txBody>
                  <a:tcPr marL="68580" marR="68580" marT="0" marB="0" anchor="ctr">
                    <a:solidFill>
                      <a:srgbClr val="C2DFFC"/>
                    </a:solidFill>
                  </a:tcPr>
                </a:tc>
                <a:tc>
                  <a:txBody>
                    <a:bodyPr/>
                    <a:lstStyle/>
                    <a:p>
                      <a:pPr marL="36195" marR="36195" algn="ctr" hangingPunct="0">
                        <a:spcBef>
                          <a:spcPts val="0"/>
                        </a:spcBef>
                        <a:spcAft>
                          <a:spcPts val="0"/>
                        </a:spcAft>
                      </a:pPr>
                      <a:r>
                        <a:rPr lang="en-GB" sz="1600" dirty="0">
                          <a:effectLst/>
                        </a:rPr>
                        <a:t>0.031</a:t>
                      </a:r>
                      <a:endParaRPr lang="en-US" sz="1600" dirty="0">
                        <a:effectLst/>
                        <a:latin typeface="Times New Roman" charset="0"/>
                        <a:ea typeface="Times New Roman" charset="0"/>
                        <a:cs typeface="Times New Roman" charset="0"/>
                      </a:endParaRPr>
                    </a:p>
                  </a:txBody>
                  <a:tcPr marL="68580" marR="68580" marT="0" marB="0" anchor="ctr">
                    <a:solidFill>
                      <a:srgbClr val="C2DFFC"/>
                    </a:solidFill>
                  </a:tcPr>
                </a:tc>
                <a:tc>
                  <a:txBody>
                    <a:bodyPr/>
                    <a:lstStyle/>
                    <a:p>
                      <a:pPr marL="36195" marR="36195" algn="ctr" hangingPunct="0">
                        <a:spcBef>
                          <a:spcPts val="0"/>
                        </a:spcBef>
                        <a:spcAft>
                          <a:spcPts val="0"/>
                        </a:spcAft>
                      </a:pPr>
                      <a:r>
                        <a:rPr lang="en-GB" sz="1600" dirty="0">
                          <a:effectLst/>
                        </a:rPr>
                        <a:t>0.28</a:t>
                      </a:r>
                      <a:endParaRPr lang="en-US" sz="1600" dirty="0">
                        <a:effectLst/>
                        <a:latin typeface="Times New Roman" charset="0"/>
                        <a:ea typeface="Times New Roman" charset="0"/>
                        <a:cs typeface="Times New Roman" charset="0"/>
                      </a:endParaRPr>
                    </a:p>
                  </a:txBody>
                  <a:tcPr marL="68580" marR="68580" marT="0" marB="0" anchor="ctr">
                    <a:solidFill>
                      <a:srgbClr val="C2DFFC"/>
                    </a:solidFill>
                  </a:tcPr>
                </a:tc>
                <a:tc>
                  <a:txBody>
                    <a:bodyPr/>
                    <a:lstStyle/>
                    <a:p>
                      <a:pPr marL="36195" marR="36195" algn="ctr" hangingPunct="0">
                        <a:spcBef>
                          <a:spcPts val="0"/>
                        </a:spcBef>
                        <a:spcAft>
                          <a:spcPts val="0"/>
                        </a:spcAft>
                      </a:pPr>
                      <a:r>
                        <a:rPr lang="en-GB" sz="1600" dirty="0">
                          <a:effectLst/>
                        </a:rPr>
                        <a:t>0.001</a:t>
                      </a:r>
                      <a:endParaRPr lang="en-US" sz="1600" dirty="0">
                        <a:effectLst/>
                        <a:latin typeface="Times New Roman" charset="0"/>
                        <a:ea typeface="Times New Roman" charset="0"/>
                        <a:cs typeface="Times New Roman" charset="0"/>
                      </a:endParaRPr>
                    </a:p>
                  </a:txBody>
                  <a:tcPr marL="68580" marR="68580" marT="0" marB="0" anchor="ctr">
                    <a:solidFill>
                      <a:srgbClr val="C2DFFC"/>
                    </a:solidFill>
                  </a:tcPr>
                </a:tc>
                <a:tc>
                  <a:txBody>
                    <a:bodyPr/>
                    <a:lstStyle/>
                    <a:p>
                      <a:pPr marL="36195" marR="36195" algn="ctr" hangingPunct="0">
                        <a:spcBef>
                          <a:spcPts val="0"/>
                        </a:spcBef>
                        <a:spcAft>
                          <a:spcPts val="0"/>
                        </a:spcAft>
                      </a:pPr>
                      <a:r>
                        <a:rPr lang="en-GB" sz="1600" dirty="0">
                          <a:effectLst/>
                        </a:rPr>
                        <a:t>0.015</a:t>
                      </a:r>
                      <a:endParaRPr lang="en-US" sz="1600" dirty="0">
                        <a:effectLst/>
                        <a:latin typeface="Times New Roman" charset="0"/>
                        <a:ea typeface="Times New Roman" charset="0"/>
                        <a:cs typeface="Times New Roman" charset="0"/>
                      </a:endParaRPr>
                    </a:p>
                  </a:txBody>
                  <a:tcPr marL="68580" marR="68580" marT="0" marB="0" anchor="ctr">
                    <a:solidFill>
                      <a:srgbClr val="C2DFFC"/>
                    </a:solidFill>
                  </a:tcPr>
                </a:tc>
                <a:extLst>
                  <a:ext uri="{0D108BD9-81ED-4DB2-BD59-A6C34878D82A}">
                    <a16:rowId xmlns:a16="http://schemas.microsoft.com/office/drawing/2014/main" val="10003"/>
                  </a:ext>
                </a:extLst>
              </a:tr>
              <a:tr h="432352">
                <a:tc>
                  <a:txBody>
                    <a:bodyPr/>
                    <a:lstStyle/>
                    <a:p>
                      <a:pPr marL="36195" marR="36195" algn="ctr" hangingPunct="0">
                        <a:spcBef>
                          <a:spcPts val="0"/>
                        </a:spcBef>
                        <a:spcAft>
                          <a:spcPts val="0"/>
                        </a:spcAft>
                      </a:pPr>
                      <a:r>
                        <a:rPr lang="en-GB" sz="1600" b="1" dirty="0">
                          <a:effectLst/>
                        </a:rPr>
                        <a:t>XM-11</a:t>
                      </a:r>
                      <a:r>
                        <a:rPr lang="en-GB" sz="1600" b="1" baseline="0" dirty="0">
                          <a:effectLst/>
                        </a:rPr>
                        <a:t> - A</a:t>
                      </a:r>
                      <a:endParaRPr lang="en-US" sz="1600" b="1" dirty="0">
                        <a:effectLst/>
                        <a:latin typeface="Times New Roman" charset="0"/>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r>
                        <a:rPr lang="en-GB" sz="1600" dirty="0">
                          <a:effectLst/>
                        </a:rPr>
                        <a:t>Bal</a:t>
                      </a:r>
                      <a:endParaRPr lang="en-US" sz="1600" dirty="0">
                        <a:effectLst/>
                        <a:latin typeface="Times New Roman" charset="0"/>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r>
                        <a:rPr lang="en-GB" sz="1600" dirty="0">
                          <a:effectLst/>
                        </a:rPr>
                        <a:t>19.3</a:t>
                      </a:r>
                      <a:endParaRPr lang="en-US" sz="1600" dirty="0">
                        <a:effectLst/>
                        <a:latin typeface="Times New Roman" charset="0"/>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r>
                        <a:rPr lang="en-GB" sz="1600" dirty="0">
                          <a:effectLst/>
                        </a:rPr>
                        <a:t>6.8</a:t>
                      </a:r>
                      <a:endParaRPr lang="en-US" sz="1600" dirty="0">
                        <a:effectLst/>
                        <a:latin typeface="Times New Roman" charset="0"/>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r>
                        <a:rPr lang="en-GB" sz="1600" dirty="0">
                          <a:effectLst/>
                        </a:rPr>
                        <a:t>9.0</a:t>
                      </a:r>
                      <a:endParaRPr lang="en-US" sz="1600" dirty="0">
                        <a:effectLst/>
                        <a:latin typeface="Times New Roman" charset="0"/>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r>
                        <a:rPr lang="en-GB" sz="1600" dirty="0">
                          <a:effectLst/>
                        </a:rPr>
                        <a:t>–</a:t>
                      </a:r>
                      <a:endParaRPr lang="en-US" sz="1600" dirty="0">
                        <a:effectLst/>
                        <a:latin typeface="Times New Roman" charset="0"/>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r>
                        <a:rPr lang="en-GB" sz="1600" dirty="0">
                          <a:effectLst/>
                        </a:rPr>
                        <a:t>0.39</a:t>
                      </a:r>
                      <a:endParaRPr lang="en-US" sz="1600" dirty="0">
                        <a:effectLst/>
                        <a:latin typeface="Times New Roman" charset="0"/>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r>
                        <a:rPr lang="en-GB" sz="1600" dirty="0">
                          <a:effectLst/>
                        </a:rPr>
                        <a:t>0.022</a:t>
                      </a:r>
                      <a:endParaRPr lang="en-US" sz="1600" dirty="0">
                        <a:effectLst/>
                        <a:latin typeface="Times New Roman" charset="0"/>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r>
                        <a:rPr lang="en-GB" sz="1600" dirty="0">
                          <a:effectLst/>
                        </a:rPr>
                        <a:t>0.25</a:t>
                      </a:r>
                      <a:endParaRPr lang="en-US" sz="1600" dirty="0">
                        <a:effectLst/>
                        <a:latin typeface="Times New Roman" charset="0"/>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r>
                        <a:rPr lang="en-GB" sz="1600" dirty="0">
                          <a:effectLst/>
                        </a:rPr>
                        <a:t>&lt;0.001</a:t>
                      </a:r>
                      <a:endParaRPr lang="en-US" sz="1600" dirty="0">
                        <a:effectLst/>
                        <a:latin typeface="Times New Roman" charset="0"/>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r>
                        <a:rPr lang="en-GB" sz="1600" dirty="0">
                          <a:effectLst/>
                        </a:rPr>
                        <a:t>0.017</a:t>
                      </a:r>
                      <a:endParaRPr lang="en-US" sz="1600" dirty="0">
                        <a:effectLst/>
                        <a:latin typeface="Times New Roman" charset="0"/>
                        <a:ea typeface="Times New Roman" charset="0"/>
                        <a:cs typeface="Times New Roman" charset="0"/>
                      </a:endParaRPr>
                    </a:p>
                  </a:txBody>
                  <a:tcPr marL="68580" marR="68580" marT="0" marB="0" anchor="ctr">
                    <a:solidFill>
                      <a:srgbClr val="CBE4C6"/>
                    </a:solidFill>
                  </a:tcPr>
                </a:tc>
                <a:extLst>
                  <a:ext uri="{0D108BD9-81ED-4DB2-BD59-A6C34878D82A}">
                    <a16:rowId xmlns:a16="http://schemas.microsoft.com/office/drawing/2014/main" val="10004"/>
                  </a:ext>
                </a:extLst>
              </a:tr>
            </a:tbl>
          </a:graphicData>
        </a:graphic>
      </p:graphicFrame>
      <p:sp>
        <p:nvSpPr>
          <p:cNvPr id="5" name="TextBox 4"/>
          <p:cNvSpPr txBox="1"/>
          <p:nvPr/>
        </p:nvSpPr>
        <p:spPr>
          <a:xfrm>
            <a:off x="417444" y="3607017"/>
            <a:ext cx="2647135" cy="369332"/>
          </a:xfrm>
          <a:prstGeom prst="rect">
            <a:avLst/>
          </a:prstGeom>
          <a:noFill/>
        </p:spPr>
        <p:txBody>
          <a:bodyPr wrap="none" rtlCol="0">
            <a:spAutoFit/>
          </a:bodyPr>
          <a:lstStyle/>
          <a:p>
            <a:r>
              <a:rPr lang="en-US" dirty="0"/>
              <a:t>F</a:t>
            </a:r>
            <a:r>
              <a:rPr lang="en-US"/>
              <a:t>= forged</a:t>
            </a:r>
            <a:r>
              <a:rPr lang="en-US" dirty="0"/>
              <a:t>; A = annealed</a:t>
            </a:r>
          </a:p>
        </p:txBody>
      </p:sp>
      <p:graphicFrame>
        <p:nvGraphicFramePr>
          <p:cNvPr id="8" name="Table 7"/>
          <p:cNvGraphicFramePr>
            <a:graphicFrameLocks noGrp="1"/>
          </p:cNvGraphicFramePr>
          <p:nvPr>
            <p:extLst>
              <p:ext uri="{D42A27DB-BD31-4B8C-83A1-F6EECF244321}">
                <p14:modId xmlns:p14="http://schemas.microsoft.com/office/powerpoint/2010/main" val="1580703683"/>
              </p:ext>
            </p:extLst>
          </p:nvPr>
        </p:nvGraphicFramePr>
        <p:xfrm>
          <a:off x="457869" y="4253304"/>
          <a:ext cx="8209213" cy="2331223"/>
        </p:xfrm>
        <a:graphic>
          <a:graphicData uri="http://schemas.openxmlformats.org/drawingml/2006/table">
            <a:tbl>
              <a:tblPr>
                <a:tableStyleId>{5C22544A-7EE6-4342-B048-85BDC9FD1C3A}</a:tableStyleId>
              </a:tblPr>
              <a:tblGrid>
                <a:gridCol w="1460257">
                  <a:extLst>
                    <a:ext uri="{9D8B030D-6E8A-4147-A177-3AD203B41FA5}">
                      <a16:colId xmlns:a16="http://schemas.microsoft.com/office/drawing/2014/main" val="20000"/>
                    </a:ext>
                  </a:extLst>
                </a:gridCol>
                <a:gridCol w="1262556">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89117">
                <a:tc>
                  <a:txBody>
                    <a:bodyPr/>
                    <a:lstStyle/>
                    <a:p>
                      <a:pPr marL="36195" marR="36195" algn="ctr" hangingPunct="0">
                        <a:spcBef>
                          <a:spcPts val="0"/>
                        </a:spcBef>
                        <a:spcAft>
                          <a:spcPts val="0"/>
                        </a:spcAft>
                      </a:pPr>
                      <a:r>
                        <a:rPr lang="en-GB" sz="1600" b="1" dirty="0">
                          <a:effectLst/>
                        </a:rPr>
                        <a:t>Designation</a:t>
                      </a:r>
                      <a:endParaRPr lang="en-US" sz="1600" b="1" dirty="0">
                        <a:effectLst/>
                        <a:latin typeface="Times New Roman" charset="0"/>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endParaRPr lang="en-US" sz="1600" b="1" dirty="0">
                        <a:effectLst/>
                        <a:latin typeface="Times New Roman" charset="0"/>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r>
                        <a:rPr lang="en-GB" sz="1600" b="1" dirty="0">
                          <a:effectLst/>
                        </a:rPr>
                        <a:t>Yield Strength (MPa)</a:t>
                      </a:r>
                      <a:endParaRPr lang="en-US" sz="1600" b="1" dirty="0">
                        <a:effectLst/>
                        <a:latin typeface="Times New Roman" charset="0"/>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r>
                        <a:rPr lang="en-GB" sz="1600" b="1" dirty="0">
                          <a:effectLst/>
                        </a:rPr>
                        <a:t>Tensile Strength (MPa)</a:t>
                      </a:r>
                      <a:endParaRPr lang="en-US" sz="1600" b="1" dirty="0">
                        <a:effectLst/>
                        <a:latin typeface="Times New Roman" charset="0"/>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r>
                        <a:rPr lang="en-GB" sz="1600" b="1" dirty="0">
                          <a:effectLst/>
                        </a:rPr>
                        <a:t>Elongation (%)</a:t>
                      </a:r>
                      <a:endParaRPr lang="en-US" sz="1600" b="1" dirty="0">
                        <a:effectLst/>
                        <a:latin typeface="Times New Roman" charset="0"/>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r>
                        <a:rPr lang="en-GB" sz="1600" b="1" dirty="0">
                          <a:effectLst/>
                        </a:rPr>
                        <a:t>Reduction of Area (%)</a:t>
                      </a:r>
                      <a:endParaRPr lang="en-US" sz="1600" b="1" dirty="0">
                        <a:effectLst/>
                        <a:latin typeface="Times New Roman" charset="0"/>
                        <a:ea typeface="Times New Roman" charset="0"/>
                        <a:cs typeface="Times New Roman" charset="0"/>
                      </a:endParaRPr>
                    </a:p>
                  </a:txBody>
                  <a:tcPr marL="68580" marR="68580" marT="0" marB="0" anchor="ctr">
                    <a:solidFill>
                      <a:srgbClr val="CBE4C6"/>
                    </a:solidFill>
                  </a:tcPr>
                </a:tc>
                <a:extLst>
                  <a:ext uri="{0D108BD9-81ED-4DB2-BD59-A6C34878D82A}">
                    <a16:rowId xmlns:a16="http://schemas.microsoft.com/office/drawing/2014/main" val="10000"/>
                  </a:ext>
                </a:extLst>
              </a:tr>
              <a:tr h="389117">
                <a:tc>
                  <a:txBody>
                    <a:bodyPr/>
                    <a:lstStyle/>
                    <a:p>
                      <a:pPr marL="36195" marR="36195" algn="ctr" hangingPunct="0">
                        <a:spcBef>
                          <a:spcPts val="0"/>
                        </a:spcBef>
                        <a:spcAft>
                          <a:spcPts val="0"/>
                        </a:spcAft>
                      </a:pPr>
                      <a:r>
                        <a:rPr lang="en-GB" sz="1600" b="1" dirty="0">
                          <a:effectLst/>
                        </a:rPr>
                        <a:t>304L - F</a:t>
                      </a:r>
                      <a:endParaRPr lang="en-US" sz="1600" b="1" dirty="0">
                        <a:effectLst/>
                        <a:latin typeface="Times New Roman" charset="0"/>
                        <a:ea typeface="Times New Roman" charset="0"/>
                        <a:cs typeface="Times New Roman" charset="0"/>
                      </a:endParaRPr>
                    </a:p>
                  </a:txBody>
                  <a:tcPr marL="68580" marR="68580" marT="0" marB="0" anchor="ctr">
                    <a:solidFill>
                      <a:srgbClr val="C2DFFC"/>
                    </a:solidFill>
                  </a:tcPr>
                </a:tc>
                <a:tc>
                  <a:txBody>
                    <a:bodyPr/>
                    <a:lstStyle/>
                    <a:p>
                      <a:pPr marL="36195" marR="36195" algn="ctr" hangingPunct="0">
                        <a:spcBef>
                          <a:spcPts val="0"/>
                        </a:spcBef>
                        <a:spcAft>
                          <a:spcPts val="0"/>
                        </a:spcAft>
                      </a:pPr>
                      <a:r>
                        <a:rPr lang="en-GB" sz="1600" dirty="0">
                          <a:effectLst/>
                        </a:rPr>
                        <a:t>Metastable</a:t>
                      </a:r>
                      <a:endParaRPr lang="en-US" sz="1600" dirty="0">
                        <a:effectLst/>
                        <a:latin typeface="Times New Roman" charset="0"/>
                        <a:ea typeface="Times New Roman" charset="0"/>
                        <a:cs typeface="Times New Roman" charset="0"/>
                      </a:endParaRPr>
                    </a:p>
                  </a:txBody>
                  <a:tcPr marL="68580" marR="68580" marT="0" marB="0" anchor="ctr">
                    <a:solidFill>
                      <a:srgbClr val="C2DFFC"/>
                    </a:solidFill>
                  </a:tcPr>
                </a:tc>
                <a:tc>
                  <a:txBody>
                    <a:bodyPr/>
                    <a:lstStyle/>
                    <a:p>
                      <a:pPr marL="36195" marR="36195" algn="ctr" hangingPunct="0">
                        <a:spcBef>
                          <a:spcPts val="0"/>
                        </a:spcBef>
                        <a:spcAft>
                          <a:spcPts val="0"/>
                        </a:spcAft>
                      </a:pPr>
                      <a:r>
                        <a:rPr lang="en-GB" sz="1600" dirty="0">
                          <a:effectLst/>
                          <a:latin typeface="+mn-lt"/>
                          <a:ea typeface="Times New Roman" charset="0"/>
                          <a:cs typeface="Times New Roman" charset="0"/>
                        </a:rPr>
                        <a:t>436</a:t>
                      </a:r>
                      <a:endParaRPr lang="en-US" sz="1600" dirty="0">
                        <a:effectLst/>
                        <a:latin typeface="+mn-lt"/>
                        <a:ea typeface="Times New Roman" charset="0"/>
                        <a:cs typeface="Times New Roman" charset="0"/>
                      </a:endParaRPr>
                    </a:p>
                  </a:txBody>
                  <a:tcPr marL="68580" marR="68580" marT="0" marB="0" anchor="ctr">
                    <a:solidFill>
                      <a:srgbClr val="C2DFFC"/>
                    </a:solidFill>
                  </a:tcPr>
                </a:tc>
                <a:tc>
                  <a:txBody>
                    <a:bodyPr/>
                    <a:lstStyle/>
                    <a:p>
                      <a:pPr marL="36195" marR="36195" algn="ctr" hangingPunct="0">
                        <a:spcBef>
                          <a:spcPts val="0"/>
                        </a:spcBef>
                        <a:spcAft>
                          <a:spcPts val="0"/>
                        </a:spcAft>
                      </a:pPr>
                      <a:r>
                        <a:rPr lang="en-GB" sz="1600" dirty="0">
                          <a:effectLst/>
                          <a:latin typeface="+mn-lt"/>
                          <a:ea typeface="Times New Roman" charset="0"/>
                          <a:cs typeface="Times New Roman" charset="0"/>
                        </a:rPr>
                        <a:t>611</a:t>
                      </a:r>
                      <a:endParaRPr lang="en-US" sz="1600" dirty="0">
                        <a:effectLst/>
                        <a:latin typeface="+mn-lt"/>
                        <a:ea typeface="Times New Roman" charset="0"/>
                        <a:cs typeface="Times New Roman" charset="0"/>
                      </a:endParaRPr>
                    </a:p>
                  </a:txBody>
                  <a:tcPr marL="68580" marR="68580" marT="0" marB="0" anchor="ctr">
                    <a:solidFill>
                      <a:srgbClr val="C2DFFC"/>
                    </a:solidFill>
                  </a:tcPr>
                </a:tc>
                <a:tc>
                  <a:txBody>
                    <a:bodyPr/>
                    <a:lstStyle/>
                    <a:p>
                      <a:pPr marL="36195" marR="36195" algn="ctr" hangingPunct="0">
                        <a:spcBef>
                          <a:spcPts val="0"/>
                        </a:spcBef>
                        <a:spcAft>
                          <a:spcPts val="0"/>
                        </a:spcAft>
                      </a:pPr>
                      <a:r>
                        <a:rPr lang="en-GB" sz="1600" dirty="0">
                          <a:effectLst/>
                          <a:latin typeface="+mn-lt"/>
                          <a:ea typeface="Times New Roman" charset="0"/>
                          <a:cs typeface="Times New Roman" charset="0"/>
                        </a:rPr>
                        <a:t>69</a:t>
                      </a:r>
                      <a:endParaRPr lang="en-US" sz="1600" dirty="0">
                        <a:effectLst/>
                        <a:latin typeface="+mn-lt"/>
                        <a:ea typeface="Times New Roman" charset="0"/>
                        <a:cs typeface="Times New Roman" charset="0"/>
                      </a:endParaRPr>
                    </a:p>
                  </a:txBody>
                  <a:tcPr marL="68580" marR="68580" marT="0" marB="0" anchor="ctr">
                    <a:solidFill>
                      <a:srgbClr val="C2DFFC"/>
                    </a:solidFill>
                  </a:tcPr>
                </a:tc>
                <a:tc>
                  <a:txBody>
                    <a:bodyPr/>
                    <a:lstStyle/>
                    <a:p>
                      <a:pPr marL="36195" marR="36195" algn="ctr" hangingPunct="0">
                        <a:spcBef>
                          <a:spcPts val="0"/>
                        </a:spcBef>
                        <a:spcAft>
                          <a:spcPts val="0"/>
                        </a:spcAft>
                      </a:pPr>
                      <a:r>
                        <a:rPr lang="en-GB" sz="1600" dirty="0">
                          <a:effectLst/>
                          <a:latin typeface="+mn-lt"/>
                          <a:ea typeface="Times New Roman" charset="0"/>
                          <a:cs typeface="Times New Roman" charset="0"/>
                        </a:rPr>
                        <a:t>85</a:t>
                      </a:r>
                      <a:endParaRPr lang="en-US" sz="1600" dirty="0">
                        <a:effectLst/>
                        <a:latin typeface="+mn-lt"/>
                        <a:ea typeface="Times New Roman" charset="0"/>
                        <a:cs typeface="Times New Roman" charset="0"/>
                      </a:endParaRPr>
                    </a:p>
                  </a:txBody>
                  <a:tcPr marL="68580" marR="68580" marT="0" marB="0" anchor="ctr">
                    <a:solidFill>
                      <a:srgbClr val="C2DFFC"/>
                    </a:solidFill>
                  </a:tcPr>
                </a:tc>
                <a:extLst>
                  <a:ext uri="{0D108BD9-81ED-4DB2-BD59-A6C34878D82A}">
                    <a16:rowId xmlns:a16="http://schemas.microsoft.com/office/drawing/2014/main" val="10001"/>
                  </a:ext>
                </a:extLst>
              </a:tr>
              <a:tr h="389117">
                <a:tc>
                  <a:txBody>
                    <a:bodyPr/>
                    <a:lstStyle/>
                    <a:p>
                      <a:pPr marL="36195" marR="36195" algn="ctr" hangingPunct="0">
                        <a:spcBef>
                          <a:spcPts val="0"/>
                        </a:spcBef>
                        <a:spcAft>
                          <a:spcPts val="0"/>
                        </a:spcAft>
                      </a:pPr>
                      <a:r>
                        <a:rPr lang="en-GB" sz="1600" b="1" dirty="0">
                          <a:effectLst/>
                        </a:rPr>
                        <a:t>316L - F</a:t>
                      </a:r>
                      <a:endParaRPr lang="en-US" sz="1600" b="1" dirty="0">
                        <a:effectLst/>
                        <a:latin typeface="Times New Roman" charset="0"/>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r>
                        <a:rPr lang="en-GB" sz="1600" dirty="0">
                          <a:effectLst/>
                        </a:rPr>
                        <a:t>Metastable</a:t>
                      </a:r>
                      <a:endParaRPr lang="en-US" sz="1600" dirty="0">
                        <a:effectLst/>
                        <a:latin typeface="Times New Roman" charset="0"/>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r>
                        <a:rPr lang="en-GB" sz="1600" dirty="0">
                          <a:effectLst/>
                          <a:latin typeface="+mn-lt"/>
                          <a:ea typeface="Times New Roman" charset="0"/>
                          <a:cs typeface="Times New Roman" charset="0"/>
                        </a:rPr>
                        <a:t>422</a:t>
                      </a:r>
                      <a:endParaRPr lang="en-US" sz="1600" dirty="0">
                        <a:effectLst/>
                        <a:latin typeface="+mn-lt"/>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r>
                        <a:rPr lang="en-GB" sz="1600" dirty="0">
                          <a:effectLst/>
                          <a:latin typeface="+mn-lt"/>
                          <a:ea typeface="Times New Roman" charset="0"/>
                          <a:cs typeface="Times New Roman" charset="0"/>
                        </a:rPr>
                        <a:t>571</a:t>
                      </a:r>
                      <a:endParaRPr lang="en-US" sz="1600" dirty="0">
                        <a:effectLst/>
                        <a:latin typeface="+mn-lt"/>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r>
                        <a:rPr lang="en-GB" sz="1600" dirty="0">
                          <a:effectLst/>
                          <a:latin typeface="+mn-lt"/>
                          <a:ea typeface="Times New Roman" charset="0"/>
                          <a:cs typeface="Times New Roman" charset="0"/>
                        </a:rPr>
                        <a:t>70</a:t>
                      </a:r>
                      <a:endParaRPr lang="en-US" sz="1600" dirty="0">
                        <a:effectLst/>
                        <a:latin typeface="+mn-lt"/>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r>
                        <a:rPr lang="en-GB" sz="1600" dirty="0">
                          <a:effectLst/>
                          <a:latin typeface="+mn-lt"/>
                          <a:ea typeface="Times New Roman" charset="0"/>
                          <a:cs typeface="Times New Roman" charset="0"/>
                        </a:rPr>
                        <a:t>84</a:t>
                      </a:r>
                      <a:endParaRPr lang="en-US" sz="1600" dirty="0">
                        <a:effectLst/>
                        <a:latin typeface="+mn-lt"/>
                        <a:ea typeface="Times New Roman" charset="0"/>
                        <a:cs typeface="Times New Roman" charset="0"/>
                      </a:endParaRPr>
                    </a:p>
                  </a:txBody>
                  <a:tcPr marL="68580" marR="68580" marT="0" marB="0" anchor="ctr">
                    <a:solidFill>
                      <a:srgbClr val="CBE4C6"/>
                    </a:solidFill>
                  </a:tcPr>
                </a:tc>
                <a:extLst>
                  <a:ext uri="{0D108BD9-81ED-4DB2-BD59-A6C34878D82A}">
                    <a16:rowId xmlns:a16="http://schemas.microsoft.com/office/drawing/2014/main" val="10002"/>
                  </a:ext>
                </a:extLst>
              </a:tr>
              <a:tr h="389117">
                <a:tc>
                  <a:txBody>
                    <a:bodyPr/>
                    <a:lstStyle/>
                    <a:p>
                      <a:pPr marL="36195" marR="36195" algn="ctr" hangingPunct="0">
                        <a:spcBef>
                          <a:spcPts val="0"/>
                        </a:spcBef>
                        <a:spcAft>
                          <a:spcPts val="0"/>
                        </a:spcAft>
                      </a:pPr>
                      <a:r>
                        <a:rPr lang="en-GB" sz="1600" b="1" dirty="0">
                          <a:effectLst/>
                        </a:rPr>
                        <a:t>XM-11 - F</a:t>
                      </a:r>
                      <a:endParaRPr lang="en-US" sz="1600" b="1" dirty="0">
                        <a:effectLst/>
                        <a:latin typeface="Times New Roman" charset="0"/>
                        <a:ea typeface="Times New Roman" charset="0"/>
                        <a:cs typeface="Times New Roman" charset="0"/>
                      </a:endParaRPr>
                    </a:p>
                  </a:txBody>
                  <a:tcPr marL="68580" marR="68580" marT="0" marB="0" anchor="ctr">
                    <a:solidFill>
                      <a:srgbClr val="C2DFFC"/>
                    </a:solidFill>
                  </a:tcPr>
                </a:tc>
                <a:tc>
                  <a:txBody>
                    <a:bodyPr/>
                    <a:lstStyle/>
                    <a:p>
                      <a:pPr marL="36195" marR="36195" algn="ctr" hangingPunct="0">
                        <a:spcBef>
                          <a:spcPts val="0"/>
                        </a:spcBef>
                        <a:spcAft>
                          <a:spcPts val="0"/>
                        </a:spcAft>
                      </a:pPr>
                      <a:r>
                        <a:rPr lang="en-GB" sz="1600" dirty="0">
                          <a:effectLst/>
                        </a:rPr>
                        <a:t>Stable</a:t>
                      </a:r>
                      <a:endParaRPr lang="en-US" sz="1600" dirty="0">
                        <a:effectLst/>
                        <a:latin typeface="Times New Roman" charset="0"/>
                        <a:ea typeface="Times New Roman" charset="0"/>
                        <a:cs typeface="Times New Roman" charset="0"/>
                      </a:endParaRPr>
                    </a:p>
                  </a:txBody>
                  <a:tcPr marL="68580" marR="68580" marT="0" marB="0" anchor="ctr">
                    <a:solidFill>
                      <a:srgbClr val="C2DFFC"/>
                    </a:solidFill>
                  </a:tcPr>
                </a:tc>
                <a:tc>
                  <a:txBody>
                    <a:bodyPr/>
                    <a:lstStyle/>
                    <a:p>
                      <a:pPr marL="36195" marR="36195" algn="ctr" hangingPunct="0">
                        <a:spcBef>
                          <a:spcPts val="0"/>
                        </a:spcBef>
                        <a:spcAft>
                          <a:spcPts val="0"/>
                        </a:spcAft>
                      </a:pPr>
                      <a:r>
                        <a:rPr lang="en-US" sz="1600" dirty="0">
                          <a:effectLst/>
                          <a:latin typeface="+mn-lt"/>
                          <a:ea typeface="Times New Roman" charset="0"/>
                          <a:cs typeface="Times New Roman" charset="0"/>
                        </a:rPr>
                        <a:t>674</a:t>
                      </a:r>
                    </a:p>
                  </a:txBody>
                  <a:tcPr marL="68580" marR="68580" marT="0" marB="0" anchor="ctr">
                    <a:solidFill>
                      <a:srgbClr val="C2DFFC"/>
                    </a:solidFill>
                  </a:tcPr>
                </a:tc>
                <a:tc>
                  <a:txBody>
                    <a:bodyPr/>
                    <a:lstStyle/>
                    <a:p>
                      <a:pPr marL="36195" marR="36195" algn="ctr" hangingPunct="0">
                        <a:spcBef>
                          <a:spcPts val="0"/>
                        </a:spcBef>
                        <a:spcAft>
                          <a:spcPts val="0"/>
                        </a:spcAft>
                      </a:pPr>
                      <a:r>
                        <a:rPr lang="en-US" sz="1600" dirty="0">
                          <a:effectLst/>
                          <a:latin typeface="+mn-lt"/>
                          <a:ea typeface="Times New Roman" charset="0"/>
                          <a:cs typeface="Times New Roman" charset="0"/>
                        </a:rPr>
                        <a:t>830</a:t>
                      </a:r>
                    </a:p>
                  </a:txBody>
                  <a:tcPr marL="68580" marR="68580" marT="0" marB="0" anchor="ctr">
                    <a:solidFill>
                      <a:srgbClr val="C2DFFC"/>
                    </a:solidFill>
                  </a:tcPr>
                </a:tc>
                <a:tc>
                  <a:txBody>
                    <a:bodyPr/>
                    <a:lstStyle/>
                    <a:p>
                      <a:pPr marL="36195" marR="36195" algn="ctr" hangingPunct="0">
                        <a:spcBef>
                          <a:spcPts val="0"/>
                        </a:spcBef>
                        <a:spcAft>
                          <a:spcPts val="0"/>
                        </a:spcAft>
                      </a:pPr>
                      <a:r>
                        <a:rPr lang="en-US" sz="1600" dirty="0">
                          <a:effectLst/>
                          <a:latin typeface="+mn-lt"/>
                          <a:ea typeface="Times New Roman" charset="0"/>
                          <a:cs typeface="Times New Roman" charset="0"/>
                        </a:rPr>
                        <a:t>48</a:t>
                      </a:r>
                    </a:p>
                  </a:txBody>
                  <a:tcPr marL="68580" marR="68580" marT="0" marB="0" anchor="ctr">
                    <a:solidFill>
                      <a:srgbClr val="C2DFFC"/>
                    </a:solidFill>
                  </a:tcPr>
                </a:tc>
                <a:tc>
                  <a:txBody>
                    <a:bodyPr/>
                    <a:lstStyle/>
                    <a:p>
                      <a:pPr marL="36195" marR="36195" algn="ctr" hangingPunct="0">
                        <a:spcBef>
                          <a:spcPts val="0"/>
                        </a:spcBef>
                        <a:spcAft>
                          <a:spcPts val="0"/>
                        </a:spcAft>
                      </a:pPr>
                      <a:r>
                        <a:rPr lang="en-US" sz="1600" dirty="0">
                          <a:effectLst/>
                          <a:latin typeface="+mn-lt"/>
                          <a:ea typeface="Times New Roman" charset="0"/>
                          <a:cs typeface="Times New Roman" charset="0"/>
                        </a:rPr>
                        <a:t>76</a:t>
                      </a:r>
                    </a:p>
                  </a:txBody>
                  <a:tcPr marL="68580" marR="68580" marT="0" marB="0" anchor="ctr">
                    <a:solidFill>
                      <a:srgbClr val="C2DFFC"/>
                    </a:solidFill>
                  </a:tcPr>
                </a:tc>
                <a:extLst>
                  <a:ext uri="{0D108BD9-81ED-4DB2-BD59-A6C34878D82A}">
                    <a16:rowId xmlns:a16="http://schemas.microsoft.com/office/drawing/2014/main" val="10003"/>
                  </a:ext>
                </a:extLst>
              </a:tr>
              <a:tr h="432352">
                <a:tc>
                  <a:txBody>
                    <a:bodyPr/>
                    <a:lstStyle/>
                    <a:p>
                      <a:pPr marL="36195" marR="36195" algn="ctr" hangingPunct="0">
                        <a:spcBef>
                          <a:spcPts val="0"/>
                        </a:spcBef>
                        <a:spcAft>
                          <a:spcPts val="0"/>
                        </a:spcAft>
                      </a:pPr>
                      <a:r>
                        <a:rPr lang="en-GB" sz="1600" b="1" dirty="0">
                          <a:effectLst/>
                        </a:rPr>
                        <a:t>XM-11</a:t>
                      </a:r>
                      <a:r>
                        <a:rPr lang="en-GB" sz="1600" b="1" baseline="0" dirty="0">
                          <a:effectLst/>
                        </a:rPr>
                        <a:t> - A</a:t>
                      </a:r>
                      <a:endParaRPr lang="en-US" sz="1600" b="1" dirty="0">
                        <a:effectLst/>
                        <a:latin typeface="Times New Roman" charset="0"/>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r>
                        <a:rPr lang="en-GB" sz="1600" dirty="0">
                          <a:effectLst/>
                          <a:latin typeface="+mn-lt"/>
                          <a:ea typeface="+mn-ea"/>
                          <a:cs typeface="+mn-cs"/>
                        </a:rPr>
                        <a:t>Stable</a:t>
                      </a:r>
                      <a:endParaRPr lang="en-US" sz="1600" dirty="0">
                        <a:effectLst/>
                        <a:latin typeface="Times New Roman" charset="0"/>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r>
                        <a:rPr lang="en-GB" sz="1600" dirty="0">
                          <a:effectLst/>
                          <a:latin typeface="+mn-lt"/>
                          <a:ea typeface="Times New Roman" charset="0"/>
                          <a:cs typeface="Times New Roman" charset="0"/>
                        </a:rPr>
                        <a:t>457</a:t>
                      </a:r>
                      <a:endParaRPr lang="en-US" sz="1600" dirty="0">
                        <a:effectLst/>
                        <a:latin typeface="+mn-lt"/>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r>
                        <a:rPr lang="en-GB" sz="1600" dirty="0">
                          <a:effectLst/>
                          <a:latin typeface="+mn-lt"/>
                          <a:ea typeface="Times New Roman" charset="0"/>
                          <a:cs typeface="Times New Roman" charset="0"/>
                        </a:rPr>
                        <a:t>755</a:t>
                      </a:r>
                      <a:endParaRPr lang="en-US" sz="1600" dirty="0">
                        <a:effectLst/>
                        <a:latin typeface="+mn-lt"/>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r>
                        <a:rPr lang="en-GB" sz="1600" dirty="0">
                          <a:effectLst/>
                          <a:latin typeface="+mn-lt"/>
                          <a:ea typeface="Times New Roman" charset="0"/>
                          <a:cs typeface="Times New Roman" charset="0"/>
                        </a:rPr>
                        <a:t>65</a:t>
                      </a:r>
                      <a:endParaRPr lang="en-US" sz="1600" dirty="0">
                        <a:effectLst/>
                        <a:latin typeface="+mn-lt"/>
                        <a:ea typeface="Times New Roman" charset="0"/>
                        <a:cs typeface="Times New Roman" charset="0"/>
                      </a:endParaRPr>
                    </a:p>
                  </a:txBody>
                  <a:tcPr marL="68580" marR="68580" marT="0" marB="0" anchor="ctr">
                    <a:solidFill>
                      <a:srgbClr val="CBE4C6"/>
                    </a:solidFill>
                  </a:tcPr>
                </a:tc>
                <a:tc>
                  <a:txBody>
                    <a:bodyPr/>
                    <a:lstStyle/>
                    <a:p>
                      <a:pPr marL="36195" marR="36195" algn="ctr" hangingPunct="0">
                        <a:spcBef>
                          <a:spcPts val="0"/>
                        </a:spcBef>
                        <a:spcAft>
                          <a:spcPts val="0"/>
                        </a:spcAft>
                      </a:pPr>
                      <a:r>
                        <a:rPr lang="en-GB" sz="1600" dirty="0">
                          <a:effectLst/>
                          <a:latin typeface="+mn-lt"/>
                          <a:ea typeface="Times New Roman" charset="0"/>
                          <a:cs typeface="Times New Roman" charset="0"/>
                        </a:rPr>
                        <a:t>83</a:t>
                      </a:r>
                      <a:endParaRPr lang="en-US" sz="1600" dirty="0">
                        <a:effectLst/>
                        <a:latin typeface="+mn-lt"/>
                        <a:ea typeface="Times New Roman" charset="0"/>
                        <a:cs typeface="Times New Roman" charset="0"/>
                      </a:endParaRPr>
                    </a:p>
                  </a:txBody>
                  <a:tcPr marL="68580" marR="68580" marT="0" marB="0" anchor="ctr">
                    <a:solidFill>
                      <a:srgbClr val="CBE4C6"/>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43135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17"/>
          <p:cNvSpPr txBox="1">
            <a:spLocks noChangeArrowheads="1"/>
          </p:cNvSpPr>
          <p:nvPr/>
        </p:nvSpPr>
        <p:spPr bwMode="auto">
          <a:xfrm>
            <a:off x="457200" y="1721770"/>
            <a:ext cx="8100645" cy="28007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230188" indent="-230188" eaLnBrk="0" hangingPunct="0">
              <a:spcAft>
                <a:spcPts val="600"/>
              </a:spcAft>
              <a:buFont typeface="Arial" charset="0"/>
              <a:buChar char="•"/>
            </a:pPr>
            <a:r>
              <a:rPr lang="en-US" altLang="en-US" sz="2400" b="1" dirty="0">
                <a:solidFill>
                  <a:srgbClr val="034B7F"/>
                </a:solidFill>
              </a:rPr>
              <a:t>Thermal H-</a:t>
            </a:r>
            <a:r>
              <a:rPr lang="en-US" altLang="en-US" sz="2400" b="1" dirty="0" err="1">
                <a:solidFill>
                  <a:srgbClr val="034B7F"/>
                </a:solidFill>
              </a:rPr>
              <a:t>precharging</a:t>
            </a:r>
            <a:endParaRPr lang="en-US" altLang="en-US" sz="2400" b="1" dirty="0">
              <a:solidFill>
                <a:srgbClr val="034B7F"/>
              </a:solidFill>
            </a:endParaRPr>
          </a:p>
          <a:p>
            <a:pPr marL="800100" lvl="1" indent="-342900" eaLnBrk="0" hangingPunct="0">
              <a:spcAft>
                <a:spcPts val="600"/>
              </a:spcAft>
              <a:buFont typeface=".AppleSystemUIFont" charset="-120"/>
              <a:buChar char="-"/>
            </a:pPr>
            <a:r>
              <a:rPr lang="en-US" altLang="en-US" sz="2400" b="1" dirty="0">
                <a:solidFill>
                  <a:srgbClr val="034B7F"/>
                </a:solidFill>
              </a:rPr>
              <a:t>Exposure to gaseous hydrogen until </a:t>
            </a:r>
            <a:br>
              <a:rPr lang="en-US" altLang="en-US" sz="2400" b="1" dirty="0">
                <a:solidFill>
                  <a:srgbClr val="034B7F"/>
                </a:solidFill>
              </a:rPr>
            </a:br>
            <a:r>
              <a:rPr lang="en-US" altLang="en-US" sz="2400" b="1" dirty="0">
                <a:solidFill>
                  <a:srgbClr val="034B7F"/>
                </a:solidFill>
              </a:rPr>
              <a:t>specimen is saturated with hydrogen</a:t>
            </a:r>
          </a:p>
          <a:p>
            <a:pPr marL="1257300" lvl="2" indent="-342900" eaLnBrk="0" hangingPunct="0">
              <a:spcAft>
                <a:spcPts val="600"/>
              </a:spcAft>
              <a:buFont typeface=".AppleSystemUIFont" charset="-120"/>
              <a:buChar char="-"/>
            </a:pPr>
            <a:r>
              <a:rPr lang="en-US" altLang="en-US" sz="2000" b="1" dirty="0">
                <a:solidFill>
                  <a:srgbClr val="034B7F"/>
                </a:solidFill>
              </a:rPr>
              <a:t>Pressure: varied to achieve target [H] </a:t>
            </a:r>
            <a:br>
              <a:rPr lang="en-US" altLang="en-US" sz="2000" b="1" dirty="0">
                <a:solidFill>
                  <a:srgbClr val="034B7F"/>
                </a:solidFill>
              </a:rPr>
            </a:br>
            <a:r>
              <a:rPr lang="en-US" altLang="en-US" sz="2000" b="1" dirty="0">
                <a:solidFill>
                  <a:srgbClr val="034B7F"/>
                </a:solidFill>
              </a:rPr>
              <a:t>(up to 138 MPa) </a:t>
            </a:r>
          </a:p>
          <a:p>
            <a:pPr marL="1257300" lvl="2" indent="-342900" eaLnBrk="0" hangingPunct="0">
              <a:spcAft>
                <a:spcPts val="600"/>
              </a:spcAft>
              <a:buFont typeface=".AppleSystemUIFont" charset="-120"/>
              <a:buChar char="-"/>
            </a:pPr>
            <a:r>
              <a:rPr lang="en-US" altLang="en-US" sz="2000" b="1" dirty="0">
                <a:solidFill>
                  <a:srgbClr val="034B7F"/>
                </a:solidFill>
              </a:rPr>
              <a:t>Temperature: 300˚C</a:t>
            </a:r>
            <a:endParaRPr lang="en-US" altLang="en-US" sz="2400" b="1" dirty="0">
              <a:solidFill>
                <a:srgbClr val="034B7F"/>
              </a:solidFill>
            </a:endParaRPr>
          </a:p>
          <a:p>
            <a:pPr marL="230188" indent="-230188" eaLnBrk="0" hangingPunct="0">
              <a:spcAft>
                <a:spcPts val="600"/>
              </a:spcAft>
              <a:buFont typeface="Arial" charset="0"/>
              <a:buChar char="•"/>
            </a:pPr>
            <a:r>
              <a:rPr lang="en-US" altLang="en-US" sz="2400" b="1" dirty="0">
                <a:solidFill>
                  <a:srgbClr val="034B7F"/>
                </a:solidFill>
              </a:rPr>
              <a:t>Testing in air after </a:t>
            </a:r>
            <a:r>
              <a:rPr lang="en-US" altLang="en-US" sz="2400" b="1" dirty="0" err="1">
                <a:solidFill>
                  <a:srgbClr val="034B7F"/>
                </a:solidFill>
              </a:rPr>
              <a:t>precharging</a:t>
            </a:r>
            <a:r>
              <a:rPr lang="en-US" altLang="en-US" sz="2400" b="1" dirty="0">
                <a:solidFill>
                  <a:srgbClr val="034B7F"/>
                </a:solidFill>
              </a:rPr>
              <a:t> with hydrogen</a:t>
            </a:r>
          </a:p>
        </p:txBody>
      </p:sp>
      <p:sp>
        <p:nvSpPr>
          <p:cNvPr id="2" name="Title 1"/>
          <p:cNvSpPr>
            <a:spLocks noGrp="1"/>
          </p:cNvSpPr>
          <p:nvPr>
            <p:ph type="title"/>
          </p:nvPr>
        </p:nvSpPr>
        <p:spPr>
          <a:xfrm>
            <a:off x="117230" y="570006"/>
            <a:ext cx="8783147" cy="991675"/>
          </a:xfrm>
        </p:spPr>
        <p:txBody>
          <a:bodyPr/>
          <a:lstStyle/>
          <a:p>
            <a:r>
              <a:rPr lang="en-US" sz="2800" b="1" dirty="0">
                <a:latin typeface="+mj-lt"/>
              </a:rPr>
              <a:t>H-</a:t>
            </a:r>
            <a:r>
              <a:rPr lang="en-US" sz="2800" b="1" dirty="0" err="1">
                <a:latin typeface="+mj-lt"/>
              </a:rPr>
              <a:t>precharging</a:t>
            </a:r>
            <a:r>
              <a:rPr lang="en-US" sz="2800" b="1" dirty="0">
                <a:latin typeface="+mj-lt"/>
              </a:rPr>
              <a:t> is used to simulate hydrogen service environment</a:t>
            </a:r>
          </a:p>
        </p:txBody>
      </p:sp>
      <p:sp>
        <p:nvSpPr>
          <p:cNvPr id="5" name="TextBox 4"/>
          <p:cNvSpPr txBox="1"/>
          <p:nvPr/>
        </p:nvSpPr>
        <p:spPr>
          <a:xfrm flipH="1">
            <a:off x="153326" y="4757472"/>
            <a:ext cx="8783146" cy="1862048"/>
          </a:xfrm>
          <a:prstGeom prst="rect">
            <a:avLst/>
          </a:prstGeom>
          <a:noFill/>
          <a:ln>
            <a:solidFill>
              <a:schemeClr val="tx1"/>
            </a:solidFill>
          </a:ln>
        </p:spPr>
        <p:txBody>
          <a:bodyPr wrap="square" rtlCol="0">
            <a:spAutoFit/>
          </a:bodyPr>
          <a:lstStyle/>
          <a:p>
            <a:pPr marL="230188" indent="-230188" eaLnBrk="0" hangingPunct="0">
              <a:spcAft>
                <a:spcPts val="600"/>
              </a:spcAft>
              <a:buFont typeface="Arial" charset="0"/>
              <a:buChar char="•"/>
            </a:pPr>
            <a:r>
              <a:rPr lang="en-US" altLang="en-US" sz="2200" b="1" dirty="0">
                <a:solidFill>
                  <a:srgbClr val="034B7F"/>
                </a:solidFill>
              </a:rPr>
              <a:t>Mechanical testing in H-precharged condition (internal H) is similar to </a:t>
            </a:r>
            <a:r>
              <a:rPr lang="en-US" altLang="en-US" sz="2200" b="1" i="1" dirty="0">
                <a:solidFill>
                  <a:srgbClr val="034B7F"/>
                </a:solidFill>
              </a:rPr>
              <a:t>in situ</a:t>
            </a:r>
            <a:r>
              <a:rPr lang="en-US" altLang="en-US" sz="2200" b="1" dirty="0">
                <a:solidFill>
                  <a:srgbClr val="034B7F"/>
                </a:solidFill>
              </a:rPr>
              <a:t> testing in high-pressure gaseous hydrogen (external H) for tension, fatigue and fracture</a:t>
            </a:r>
          </a:p>
          <a:p>
            <a:pPr marL="238125" indent="-238125" eaLnBrk="0" hangingPunct="0">
              <a:spcAft>
                <a:spcPts val="600"/>
              </a:spcAft>
              <a:buFont typeface="Arial" panose="020B0604020202020204" pitchFamily="34" charset="0"/>
              <a:buChar char="•"/>
            </a:pPr>
            <a:r>
              <a:rPr lang="en-US" altLang="en-US" sz="2200" b="1" dirty="0">
                <a:solidFill>
                  <a:srgbClr val="034B7F"/>
                </a:solidFill>
              </a:rPr>
              <a:t>Conditions simulate the high concentration anticipated under high triaxial stress (i.e., near crack tip) in gaseous hydrogen </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7370" t="13056" r="65130" b="24722"/>
          <a:stretch/>
        </p:blipFill>
        <p:spPr>
          <a:xfrm>
            <a:off x="8165591" y="982405"/>
            <a:ext cx="734786" cy="3657600"/>
          </a:xfrm>
          <a:prstGeom prst="rect">
            <a:avLst/>
          </a:prstGeom>
        </p:spPr>
      </p:pic>
    </p:spTree>
    <p:extLst>
      <p:ext uri="{BB962C8B-B14F-4D97-AF65-F5344CB8AC3E}">
        <p14:creationId xmlns:p14="http://schemas.microsoft.com/office/powerpoint/2010/main" val="1867577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F8FEBC-C317-A741-BF6E-2250E1BAB03B}"/>
              </a:ext>
            </a:extLst>
          </p:cNvPr>
          <p:cNvPicPr>
            <a:picLocks noChangeAspect="1"/>
          </p:cNvPicPr>
          <p:nvPr/>
        </p:nvPicPr>
        <p:blipFill>
          <a:blip r:embed="rId2"/>
          <a:stretch>
            <a:fillRect/>
          </a:stretch>
        </p:blipFill>
        <p:spPr>
          <a:xfrm>
            <a:off x="81608" y="1734284"/>
            <a:ext cx="2743200" cy="2647729"/>
          </a:xfrm>
          <a:prstGeom prst="rect">
            <a:avLst/>
          </a:prstGeom>
        </p:spPr>
      </p:pic>
      <p:pic>
        <p:nvPicPr>
          <p:cNvPr id="23" name="Picture 22">
            <a:extLst>
              <a:ext uri="{FF2B5EF4-FFF2-40B4-BE49-F238E27FC236}">
                <a16:creationId xmlns:a16="http://schemas.microsoft.com/office/drawing/2014/main" id="{D7676A6A-B490-524A-8FF6-15CDD323055F}"/>
              </a:ext>
            </a:extLst>
          </p:cNvPr>
          <p:cNvPicPr>
            <a:picLocks noChangeAspect="1"/>
          </p:cNvPicPr>
          <p:nvPr/>
        </p:nvPicPr>
        <p:blipFill>
          <a:blip r:embed="rId3"/>
          <a:stretch>
            <a:fillRect/>
          </a:stretch>
        </p:blipFill>
        <p:spPr>
          <a:xfrm>
            <a:off x="107009" y="4098991"/>
            <a:ext cx="2743200" cy="2698124"/>
          </a:xfrm>
          <a:prstGeom prst="rect">
            <a:avLst/>
          </a:prstGeom>
        </p:spPr>
      </p:pic>
      <p:pic>
        <p:nvPicPr>
          <p:cNvPr id="21" name="Picture 20">
            <a:extLst>
              <a:ext uri="{FF2B5EF4-FFF2-40B4-BE49-F238E27FC236}">
                <a16:creationId xmlns:a16="http://schemas.microsoft.com/office/drawing/2014/main" id="{9CD98E68-7487-FA47-A675-6D8465181C9A}"/>
              </a:ext>
            </a:extLst>
          </p:cNvPr>
          <p:cNvPicPr>
            <a:picLocks noChangeAspect="1"/>
          </p:cNvPicPr>
          <p:nvPr/>
        </p:nvPicPr>
        <p:blipFill>
          <a:blip r:embed="rId4"/>
          <a:stretch>
            <a:fillRect/>
          </a:stretch>
        </p:blipFill>
        <p:spPr>
          <a:xfrm>
            <a:off x="2946401" y="1734717"/>
            <a:ext cx="2743200" cy="2672697"/>
          </a:xfrm>
          <a:prstGeom prst="rect">
            <a:avLst/>
          </a:prstGeom>
        </p:spPr>
      </p:pic>
      <p:sp>
        <p:nvSpPr>
          <p:cNvPr id="6" name="Title 5">
            <a:extLst>
              <a:ext uri="{FF2B5EF4-FFF2-40B4-BE49-F238E27FC236}">
                <a16:creationId xmlns:a16="http://schemas.microsoft.com/office/drawing/2014/main" id="{202E98CF-A29D-462A-BE33-CF93E3C2D435}"/>
              </a:ext>
            </a:extLst>
          </p:cNvPr>
          <p:cNvSpPr>
            <a:spLocks noGrp="1"/>
          </p:cNvSpPr>
          <p:nvPr>
            <p:ph type="title"/>
          </p:nvPr>
        </p:nvSpPr>
        <p:spPr>
          <a:xfrm>
            <a:off x="98542" y="572037"/>
            <a:ext cx="9045458" cy="787400"/>
          </a:xfrm>
        </p:spPr>
        <p:txBody>
          <a:bodyPr/>
          <a:lstStyle/>
          <a:p>
            <a:r>
              <a:rPr lang="en-US" sz="2800" dirty="0"/>
              <a:t>Tensile stress-strain curves show similar behavior for all materials in general</a:t>
            </a:r>
          </a:p>
        </p:txBody>
      </p:sp>
      <p:sp>
        <p:nvSpPr>
          <p:cNvPr id="19" name="Content Placeholder 2">
            <a:extLst>
              <a:ext uri="{FF2B5EF4-FFF2-40B4-BE49-F238E27FC236}">
                <a16:creationId xmlns:a16="http://schemas.microsoft.com/office/drawing/2014/main" id="{7A955A32-0ADA-1B46-8E43-66612E8C0992}"/>
              </a:ext>
            </a:extLst>
          </p:cNvPr>
          <p:cNvSpPr txBox="1">
            <a:spLocks/>
          </p:cNvSpPr>
          <p:nvPr/>
        </p:nvSpPr>
        <p:spPr>
          <a:xfrm>
            <a:off x="5777326" y="1720666"/>
            <a:ext cx="3188874" cy="4997474"/>
          </a:xfrm>
          <a:prstGeom prst="rect">
            <a:avLst/>
          </a:prstGeom>
          <a:ln>
            <a:noFill/>
          </a:ln>
        </p:spPr>
        <p:txBody>
          <a:bodyPr anchor="t"/>
          <a:lstStyle>
            <a:lvl1pPr marL="342900" indent="-342900" algn="l" rtl="0" eaLnBrk="1" fontAlgn="base" hangingPunct="1">
              <a:spcBef>
                <a:spcPct val="20000"/>
              </a:spcBef>
              <a:spcAft>
                <a:spcPct val="0"/>
              </a:spcAft>
              <a:buClr>
                <a:srgbClr val="328BB6"/>
              </a:buClr>
              <a:buChar char="•"/>
              <a:defRPr sz="2200">
                <a:solidFill>
                  <a:srgbClr val="595959"/>
                </a:solidFill>
                <a:latin typeface="Calibri"/>
                <a:ea typeface="+mn-ea"/>
                <a:cs typeface="Calibri"/>
              </a:defRPr>
            </a:lvl1pPr>
            <a:lvl2pPr marL="742950" indent="-285750" algn="l" rtl="0" eaLnBrk="1" fontAlgn="base" hangingPunct="1">
              <a:spcBef>
                <a:spcPct val="20000"/>
              </a:spcBef>
              <a:spcAft>
                <a:spcPct val="0"/>
              </a:spcAft>
              <a:buClr>
                <a:srgbClr val="328BB6"/>
              </a:buClr>
              <a:buChar char="–"/>
              <a:defRPr sz="2000">
                <a:solidFill>
                  <a:srgbClr val="595959"/>
                </a:solidFill>
                <a:latin typeface="Calibri"/>
                <a:ea typeface="+mn-ea"/>
                <a:cs typeface="Calibri"/>
              </a:defRPr>
            </a:lvl2pPr>
            <a:lvl3pPr marL="1143000" indent="-228600" algn="l" rtl="0" eaLnBrk="1" fontAlgn="base" hangingPunct="1">
              <a:spcBef>
                <a:spcPct val="20000"/>
              </a:spcBef>
              <a:spcAft>
                <a:spcPct val="0"/>
              </a:spcAft>
              <a:buClr>
                <a:srgbClr val="328BB6"/>
              </a:buClr>
              <a:buChar char="•"/>
              <a:defRPr>
                <a:solidFill>
                  <a:srgbClr val="595959"/>
                </a:solidFill>
                <a:latin typeface="Calibri"/>
                <a:ea typeface="+mn-ea"/>
                <a:cs typeface="Calibri"/>
              </a:defRPr>
            </a:lvl3pPr>
            <a:lvl4pPr marL="1600200" indent="-228600" algn="l" rtl="0" eaLnBrk="1" fontAlgn="base" hangingPunct="1">
              <a:spcBef>
                <a:spcPct val="20000"/>
              </a:spcBef>
              <a:spcAft>
                <a:spcPct val="0"/>
              </a:spcAft>
              <a:buClr>
                <a:srgbClr val="328BB6"/>
              </a:buClr>
              <a:buChar char="–"/>
              <a:defRPr sz="1600">
                <a:solidFill>
                  <a:srgbClr val="595959"/>
                </a:solidFill>
                <a:latin typeface="Calibri"/>
                <a:ea typeface="+mn-ea"/>
                <a:cs typeface="Calibri"/>
              </a:defRPr>
            </a:lvl4pPr>
            <a:lvl5pPr marL="2057400" indent="-228600" algn="l" rtl="0" eaLnBrk="1" fontAlgn="base" hangingPunct="1">
              <a:spcBef>
                <a:spcPct val="20000"/>
              </a:spcBef>
              <a:spcAft>
                <a:spcPct val="0"/>
              </a:spcAft>
              <a:buClr>
                <a:srgbClr val="328BB6"/>
              </a:buClr>
              <a:buChar char="»"/>
              <a:defRPr sz="1400">
                <a:solidFill>
                  <a:srgbClr val="595959"/>
                </a:solidFill>
                <a:latin typeface="Calibri"/>
                <a:ea typeface="+mn-ea"/>
                <a:cs typeface="Calibri"/>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a:lstStyle>
          <a:p>
            <a:pPr marL="0" indent="0" defTabSz="914400">
              <a:spcBef>
                <a:spcPts val="0"/>
              </a:spcBef>
              <a:spcAft>
                <a:spcPts val="0"/>
              </a:spcAft>
              <a:buNone/>
            </a:pPr>
            <a:r>
              <a:rPr lang="en-US" sz="1800" b="1" i="1" kern="0" dirty="0">
                <a:solidFill>
                  <a:srgbClr val="034B7F"/>
                </a:solidFill>
                <a:latin typeface="+mn-lt"/>
              </a:rPr>
              <a:t>Elongation</a:t>
            </a:r>
          </a:p>
          <a:p>
            <a:pPr marL="234950" indent="-234950" defTabSz="914400">
              <a:spcBef>
                <a:spcPts val="0"/>
              </a:spcBef>
              <a:spcAft>
                <a:spcPts val="0"/>
              </a:spcAft>
            </a:pPr>
            <a:r>
              <a:rPr lang="en-US" sz="1800" b="1" kern="0" dirty="0">
                <a:solidFill>
                  <a:srgbClr val="034B7F"/>
                </a:solidFill>
                <a:latin typeface="+mn-lt"/>
              </a:rPr>
              <a:t>Type 304L shows the lowest elongation to failure</a:t>
            </a:r>
          </a:p>
          <a:p>
            <a:pPr marL="234950" indent="-234950" defTabSz="914400">
              <a:spcBef>
                <a:spcPts val="0"/>
              </a:spcBef>
              <a:spcAft>
                <a:spcPts val="0"/>
              </a:spcAft>
            </a:pPr>
            <a:r>
              <a:rPr lang="en-US" sz="1800" b="1" kern="0" dirty="0">
                <a:solidFill>
                  <a:srgbClr val="034B7F"/>
                </a:solidFill>
                <a:latin typeface="+mn-lt"/>
              </a:rPr>
              <a:t>Low temperature has the greatest effect on tensile elongation of 304L</a:t>
            </a:r>
          </a:p>
          <a:p>
            <a:pPr marL="0" indent="0" defTabSz="914400">
              <a:spcBef>
                <a:spcPts val="1200"/>
              </a:spcBef>
              <a:spcAft>
                <a:spcPts val="0"/>
              </a:spcAft>
              <a:buNone/>
            </a:pPr>
            <a:r>
              <a:rPr lang="en-US" sz="1800" b="1" i="1" kern="0" dirty="0">
                <a:solidFill>
                  <a:srgbClr val="034B7F"/>
                </a:solidFill>
                <a:latin typeface="+mn-lt"/>
              </a:rPr>
              <a:t>Strength</a:t>
            </a:r>
          </a:p>
          <a:p>
            <a:pPr marL="234950" indent="-234950" defTabSz="914400">
              <a:spcBef>
                <a:spcPts val="0"/>
              </a:spcBef>
              <a:spcAft>
                <a:spcPts val="0"/>
              </a:spcAft>
            </a:pPr>
            <a:r>
              <a:rPr lang="en-US" sz="1800" b="1" kern="0" dirty="0">
                <a:solidFill>
                  <a:srgbClr val="034B7F"/>
                </a:solidFill>
                <a:latin typeface="+mn-lt"/>
              </a:rPr>
              <a:t>Temperature seems to have a greater effect on strength properties of XM-11 compared to 304L and 316L</a:t>
            </a:r>
          </a:p>
          <a:p>
            <a:pPr marL="234950" indent="-234950" defTabSz="914400">
              <a:spcBef>
                <a:spcPts val="0"/>
              </a:spcBef>
              <a:spcAft>
                <a:spcPts val="0"/>
              </a:spcAft>
            </a:pPr>
            <a:r>
              <a:rPr lang="en-US" sz="1800" b="1" kern="0" dirty="0">
                <a:solidFill>
                  <a:srgbClr val="034B7F"/>
                </a:solidFill>
                <a:latin typeface="+mn-lt"/>
              </a:rPr>
              <a:t>In general, temperature strengthens austenitic stainless steels</a:t>
            </a:r>
          </a:p>
          <a:p>
            <a:pPr marL="635000" lvl="1" indent="-234950" defTabSz="914400">
              <a:spcBef>
                <a:spcPts val="0"/>
              </a:spcBef>
              <a:spcAft>
                <a:spcPts val="0"/>
              </a:spcAft>
            </a:pPr>
            <a:r>
              <a:rPr lang="en-US" sz="1600" b="1" kern="0" dirty="0">
                <a:solidFill>
                  <a:srgbClr val="034B7F"/>
                </a:solidFill>
                <a:latin typeface="+mn-lt"/>
              </a:rPr>
              <a:t>Exception: Type 304L  </a:t>
            </a:r>
            <a:endParaRPr lang="en-US" sz="1400" b="1" dirty="0">
              <a:solidFill>
                <a:srgbClr val="034B7F"/>
              </a:solidFill>
              <a:latin typeface="+mn-lt"/>
            </a:endParaRPr>
          </a:p>
        </p:txBody>
      </p:sp>
      <p:pic>
        <p:nvPicPr>
          <p:cNvPr id="25" name="Picture 24">
            <a:extLst>
              <a:ext uri="{FF2B5EF4-FFF2-40B4-BE49-F238E27FC236}">
                <a16:creationId xmlns:a16="http://schemas.microsoft.com/office/drawing/2014/main" id="{111907A3-53FE-354B-94D7-B07961B97683}"/>
              </a:ext>
            </a:extLst>
          </p:cNvPr>
          <p:cNvPicPr>
            <a:picLocks noChangeAspect="1"/>
          </p:cNvPicPr>
          <p:nvPr/>
        </p:nvPicPr>
        <p:blipFill>
          <a:blip r:embed="rId5"/>
          <a:stretch>
            <a:fillRect/>
          </a:stretch>
        </p:blipFill>
        <p:spPr>
          <a:xfrm>
            <a:off x="2954868" y="4111733"/>
            <a:ext cx="2743200" cy="2685381"/>
          </a:xfrm>
          <a:prstGeom prst="rect">
            <a:avLst/>
          </a:prstGeom>
        </p:spPr>
      </p:pic>
    </p:spTree>
    <p:extLst>
      <p:ext uri="{BB962C8B-B14F-4D97-AF65-F5344CB8AC3E}">
        <p14:creationId xmlns:p14="http://schemas.microsoft.com/office/powerpoint/2010/main" val="1100033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2E98CF-A29D-462A-BE33-CF93E3C2D435}"/>
              </a:ext>
            </a:extLst>
          </p:cNvPr>
          <p:cNvSpPr>
            <a:spLocks noGrp="1"/>
          </p:cNvSpPr>
          <p:nvPr>
            <p:ph type="title"/>
          </p:nvPr>
        </p:nvSpPr>
        <p:spPr>
          <a:xfrm>
            <a:off x="98542" y="572037"/>
            <a:ext cx="9045458" cy="787400"/>
          </a:xfrm>
        </p:spPr>
        <p:txBody>
          <a:bodyPr/>
          <a:lstStyle/>
          <a:p>
            <a:r>
              <a:rPr lang="en-US" sz="2800" dirty="0"/>
              <a:t>Tensile stress response roughly scales with hydrogen concentration for type 304L</a:t>
            </a:r>
          </a:p>
        </p:txBody>
      </p:sp>
      <p:pic>
        <p:nvPicPr>
          <p:cNvPr id="4" name="Picture 3">
            <a:extLst>
              <a:ext uri="{FF2B5EF4-FFF2-40B4-BE49-F238E27FC236}">
                <a16:creationId xmlns:a16="http://schemas.microsoft.com/office/drawing/2014/main" id="{799952C8-32F6-C741-9893-8A59DD939A79}"/>
              </a:ext>
            </a:extLst>
          </p:cNvPr>
          <p:cNvPicPr>
            <a:picLocks noChangeAspect="1"/>
          </p:cNvPicPr>
          <p:nvPr/>
        </p:nvPicPr>
        <p:blipFill>
          <a:blip r:embed="rId2"/>
          <a:stretch>
            <a:fillRect/>
          </a:stretch>
        </p:blipFill>
        <p:spPr>
          <a:xfrm>
            <a:off x="660602" y="1765445"/>
            <a:ext cx="3657600" cy="3555527"/>
          </a:xfrm>
          <a:prstGeom prst="rect">
            <a:avLst/>
          </a:prstGeom>
        </p:spPr>
      </p:pic>
      <p:pic>
        <p:nvPicPr>
          <p:cNvPr id="11" name="Picture 10">
            <a:extLst>
              <a:ext uri="{FF2B5EF4-FFF2-40B4-BE49-F238E27FC236}">
                <a16:creationId xmlns:a16="http://schemas.microsoft.com/office/drawing/2014/main" id="{F5F7B8C0-7FE3-944A-8130-5D3A6C91643A}"/>
              </a:ext>
            </a:extLst>
          </p:cNvPr>
          <p:cNvPicPr>
            <a:picLocks noChangeAspect="1"/>
          </p:cNvPicPr>
          <p:nvPr/>
        </p:nvPicPr>
        <p:blipFill>
          <a:blip r:embed="rId3"/>
          <a:stretch>
            <a:fillRect/>
          </a:stretch>
        </p:blipFill>
        <p:spPr>
          <a:xfrm>
            <a:off x="4621271" y="1757238"/>
            <a:ext cx="3657600" cy="3571942"/>
          </a:xfrm>
          <a:prstGeom prst="rect">
            <a:avLst/>
          </a:prstGeom>
        </p:spPr>
      </p:pic>
      <p:sp>
        <p:nvSpPr>
          <p:cNvPr id="12" name="TextBox 11">
            <a:extLst>
              <a:ext uri="{FF2B5EF4-FFF2-40B4-BE49-F238E27FC236}">
                <a16:creationId xmlns:a16="http://schemas.microsoft.com/office/drawing/2014/main" id="{BE7FBAC0-D059-5A42-827C-31FC67FC45A0}"/>
              </a:ext>
            </a:extLst>
          </p:cNvPr>
          <p:cNvSpPr txBox="1"/>
          <p:nvPr/>
        </p:nvSpPr>
        <p:spPr>
          <a:xfrm>
            <a:off x="396404" y="5461000"/>
            <a:ext cx="8315796" cy="1323439"/>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rgbClr val="034B7F"/>
                </a:solidFill>
              </a:rPr>
              <a:t>Hydrogen acts similar to a solid-solution strengthening element</a:t>
            </a:r>
          </a:p>
          <a:p>
            <a:pPr marL="285750" indent="-285750">
              <a:buFont typeface="Arial" panose="020B0604020202020204" pitchFamily="34" charset="0"/>
              <a:buChar char="•"/>
            </a:pPr>
            <a:r>
              <a:rPr lang="en-US" sz="2000" b="1" dirty="0">
                <a:solidFill>
                  <a:srgbClr val="034B7F"/>
                </a:solidFill>
              </a:rPr>
              <a:t>Hydrogen substantially reduces tensile ductility in 304L</a:t>
            </a:r>
          </a:p>
          <a:p>
            <a:pPr marL="800100" lvl="1" indent="-342900">
              <a:buFont typeface="System Font Regular"/>
              <a:buChar char="-"/>
            </a:pPr>
            <a:r>
              <a:rPr lang="en-US" sz="2000" b="1" dirty="0">
                <a:solidFill>
                  <a:srgbClr val="034B7F"/>
                </a:solidFill>
              </a:rPr>
              <a:t>At low temperature, reduction of ductility results in decreased tensile strength</a:t>
            </a:r>
          </a:p>
        </p:txBody>
      </p:sp>
      <p:sp>
        <p:nvSpPr>
          <p:cNvPr id="13" name="Down Arrow 12">
            <a:extLst>
              <a:ext uri="{FF2B5EF4-FFF2-40B4-BE49-F238E27FC236}">
                <a16:creationId xmlns:a16="http://schemas.microsoft.com/office/drawing/2014/main" id="{1B09EF4C-EAE2-884E-993D-D5623231B575}"/>
              </a:ext>
            </a:extLst>
          </p:cNvPr>
          <p:cNvSpPr/>
          <p:nvPr/>
        </p:nvSpPr>
        <p:spPr bwMode="auto">
          <a:xfrm>
            <a:off x="5850466" y="2294470"/>
            <a:ext cx="143933" cy="220133"/>
          </a:xfrm>
          <a:prstGeom prst="downArrow">
            <a:avLst/>
          </a:prstGeom>
          <a:solidFill>
            <a:srgbClr val="071CD0"/>
          </a:solidFill>
          <a:ln w="9525" cap="flat" cmpd="sng" algn="ctr">
            <a:solidFill>
              <a:srgbClr val="034B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
        <p:nvSpPr>
          <p:cNvPr id="15" name="Down Arrow 14">
            <a:extLst>
              <a:ext uri="{FF2B5EF4-FFF2-40B4-BE49-F238E27FC236}">
                <a16:creationId xmlns:a16="http://schemas.microsoft.com/office/drawing/2014/main" id="{880A1B70-0FD4-9A47-B2D4-980739FE6BE1}"/>
              </a:ext>
            </a:extLst>
          </p:cNvPr>
          <p:cNvSpPr/>
          <p:nvPr/>
        </p:nvSpPr>
        <p:spPr bwMode="auto">
          <a:xfrm>
            <a:off x="6831835" y="2032005"/>
            <a:ext cx="143933" cy="220133"/>
          </a:xfrm>
          <a:prstGeom prst="downArrow">
            <a:avLst/>
          </a:prstGeom>
          <a:solidFill>
            <a:srgbClr val="56B0FC"/>
          </a:solidFill>
          <a:ln w="9525" cap="flat" cmpd="sng" algn="ctr">
            <a:solidFill>
              <a:srgbClr val="034B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
        <p:nvSpPr>
          <p:cNvPr id="17" name="Down Arrow 16">
            <a:extLst>
              <a:ext uri="{FF2B5EF4-FFF2-40B4-BE49-F238E27FC236}">
                <a16:creationId xmlns:a16="http://schemas.microsoft.com/office/drawing/2014/main" id="{412BA3CF-8997-AA49-A9F6-EEDA2E1980D7}"/>
              </a:ext>
            </a:extLst>
          </p:cNvPr>
          <p:cNvSpPr/>
          <p:nvPr/>
        </p:nvSpPr>
        <p:spPr bwMode="auto">
          <a:xfrm rot="10800000">
            <a:off x="2853266" y="2573870"/>
            <a:ext cx="143933" cy="220133"/>
          </a:xfrm>
          <a:prstGeom prst="downArrow">
            <a:avLst/>
          </a:prstGeom>
          <a:solidFill>
            <a:srgbClr val="EE6624"/>
          </a:solidFill>
          <a:ln w="9525" cap="flat" cmpd="sng" algn="ctr">
            <a:solidFill>
              <a:srgbClr val="034B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
        <p:nvSpPr>
          <p:cNvPr id="18" name="Down Arrow 17">
            <a:extLst>
              <a:ext uri="{FF2B5EF4-FFF2-40B4-BE49-F238E27FC236}">
                <a16:creationId xmlns:a16="http://schemas.microsoft.com/office/drawing/2014/main" id="{8FFCF3FB-CA85-5543-B878-B20956A47496}"/>
              </a:ext>
            </a:extLst>
          </p:cNvPr>
          <p:cNvSpPr/>
          <p:nvPr/>
        </p:nvSpPr>
        <p:spPr bwMode="auto">
          <a:xfrm rot="10800000">
            <a:off x="3241969" y="3080019"/>
            <a:ext cx="143933" cy="220133"/>
          </a:xfrm>
          <a:prstGeom prst="downArrow">
            <a:avLst/>
          </a:prstGeom>
          <a:solidFill>
            <a:srgbClr val="ED6423"/>
          </a:solidFill>
          <a:ln w="9525" cap="flat" cmpd="sng" algn="ctr">
            <a:solidFill>
              <a:srgbClr val="034B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310893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AF886FC-C28E-7B49-BD83-919EC71DFE9C}"/>
              </a:ext>
            </a:extLst>
          </p:cNvPr>
          <p:cNvPicPr>
            <a:picLocks noChangeAspect="1"/>
          </p:cNvPicPr>
          <p:nvPr/>
        </p:nvPicPr>
        <p:blipFill>
          <a:blip r:embed="rId2"/>
          <a:stretch>
            <a:fillRect/>
          </a:stretch>
        </p:blipFill>
        <p:spPr>
          <a:xfrm>
            <a:off x="4621271" y="1790230"/>
            <a:ext cx="3657600" cy="3538238"/>
          </a:xfrm>
          <a:prstGeom prst="rect">
            <a:avLst/>
          </a:prstGeom>
        </p:spPr>
      </p:pic>
      <p:sp>
        <p:nvSpPr>
          <p:cNvPr id="6" name="Title 5">
            <a:extLst>
              <a:ext uri="{FF2B5EF4-FFF2-40B4-BE49-F238E27FC236}">
                <a16:creationId xmlns:a16="http://schemas.microsoft.com/office/drawing/2014/main" id="{202E98CF-A29D-462A-BE33-CF93E3C2D435}"/>
              </a:ext>
            </a:extLst>
          </p:cNvPr>
          <p:cNvSpPr>
            <a:spLocks noGrp="1"/>
          </p:cNvSpPr>
          <p:nvPr>
            <p:ph type="title"/>
          </p:nvPr>
        </p:nvSpPr>
        <p:spPr>
          <a:xfrm>
            <a:off x="98542" y="572037"/>
            <a:ext cx="9045458" cy="787400"/>
          </a:xfrm>
        </p:spPr>
        <p:txBody>
          <a:bodyPr/>
          <a:lstStyle/>
          <a:p>
            <a:r>
              <a:rPr lang="en-US" sz="2800" dirty="0"/>
              <a:t>Tensile stress response roughly scales with hydrogen concentration for type 316L</a:t>
            </a:r>
          </a:p>
        </p:txBody>
      </p:sp>
      <p:pic>
        <p:nvPicPr>
          <p:cNvPr id="3" name="Picture 2">
            <a:extLst>
              <a:ext uri="{FF2B5EF4-FFF2-40B4-BE49-F238E27FC236}">
                <a16:creationId xmlns:a16="http://schemas.microsoft.com/office/drawing/2014/main" id="{6510531A-CFC5-AE4F-850B-77842BDC042C}"/>
              </a:ext>
            </a:extLst>
          </p:cNvPr>
          <p:cNvPicPr>
            <a:picLocks noChangeAspect="1"/>
          </p:cNvPicPr>
          <p:nvPr/>
        </p:nvPicPr>
        <p:blipFill>
          <a:blip r:embed="rId3"/>
          <a:stretch>
            <a:fillRect/>
          </a:stretch>
        </p:blipFill>
        <p:spPr>
          <a:xfrm>
            <a:off x="614366" y="1764812"/>
            <a:ext cx="3657600" cy="3589074"/>
          </a:xfrm>
          <a:prstGeom prst="rect">
            <a:avLst/>
          </a:prstGeom>
        </p:spPr>
      </p:pic>
      <p:sp>
        <p:nvSpPr>
          <p:cNvPr id="10" name="TextBox 9">
            <a:extLst>
              <a:ext uri="{FF2B5EF4-FFF2-40B4-BE49-F238E27FC236}">
                <a16:creationId xmlns:a16="http://schemas.microsoft.com/office/drawing/2014/main" id="{D9310330-A4DE-1849-8DEA-AF4AC6103AAD}"/>
              </a:ext>
            </a:extLst>
          </p:cNvPr>
          <p:cNvSpPr txBox="1"/>
          <p:nvPr/>
        </p:nvSpPr>
        <p:spPr>
          <a:xfrm>
            <a:off x="396403" y="5461000"/>
            <a:ext cx="8425863" cy="1323439"/>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rgbClr val="034B7F"/>
                </a:solidFill>
              </a:rPr>
              <a:t>Hydrogen acts similar to a solid-solution strengthening element</a:t>
            </a:r>
          </a:p>
          <a:p>
            <a:pPr marL="285750" indent="-285750">
              <a:buFont typeface="Arial" panose="020B0604020202020204" pitchFamily="34" charset="0"/>
              <a:buChar char="•"/>
            </a:pPr>
            <a:r>
              <a:rPr lang="en-US" sz="2000" b="1" dirty="0">
                <a:solidFill>
                  <a:srgbClr val="034B7F"/>
                </a:solidFill>
              </a:rPr>
              <a:t>Hydrogen has modest effect on tensile ductility</a:t>
            </a:r>
          </a:p>
          <a:p>
            <a:pPr marL="800100" lvl="1" indent="-342900">
              <a:buFont typeface="System Font Regular"/>
              <a:buChar char="-"/>
            </a:pPr>
            <a:r>
              <a:rPr lang="en-US" sz="2000" b="1" dirty="0">
                <a:solidFill>
                  <a:srgbClr val="034B7F"/>
                </a:solidFill>
              </a:rPr>
              <a:t>At low temperature, tensile ductility remains high and tensile strength with hydrogen is greater than without hydrogen </a:t>
            </a:r>
          </a:p>
        </p:txBody>
      </p:sp>
      <p:sp>
        <p:nvSpPr>
          <p:cNvPr id="13" name="Down Arrow 12">
            <a:extLst>
              <a:ext uri="{FF2B5EF4-FFF2-40B4-BE49-F238E27FC236}">
                <a16:creationId xmlns:a16="http://schemas.microsoft.com/office/drawing/2014/main" id="{446D73BD-F383-FC45-8BDB-731B468BA412}"/>
              </a:ext>
            </a:extLst>
          </p:cNvPr>
          <p:cNvSpPr/>
          <p:nvPr/>
        </p:nvSpPr>
        <p:spPr bwMode="auto">
          <a:xfrm rot="10800000">
            <a:off x="6976532" y="2150538"/>
            <a:ext cx="143933" cy="220133"/>
          </a:xfrm>
          <a:prstGeom prst="downArrow">
            <a:avLst/>
          </a:prstGeom>
          <a:solidFill>
            <a:srgbClr val="071CD0"/>
          </a:solidFill>
          <a:ln w="9525" cap="flat" cmpd="sng" algn="ctr">
            <a:solidFill>
              <a:srgbClr val="034B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
        <p:nvSpPr>
          <p:cNvPr id="14" name="Down Arrow 13">
            <a:extLst>
              <a:ext uri="{FF2B5EF4-FFF2-40B4-BE49-F238E27FC236}">
                <a16:creationId xmlns:a16="http://schemas.microsoft.com/office/drawing/2014/main" id="{F6A804C8-0028-AB44-A718-FB49B7440C76}"/>
              </a:ext>
            </a:extLst>
          </p:cNvPr>
          <p:cNvSpPr/>
          <p:nvPr/>
        </p:nvSpPr>
        <p:spPr bwMode="auto">
          <a:xfrm rot="10800000">
            <a:off x="7449902" y="2683937"/>
            <a:ext cx="143933" cy="220133"/>
          </a:xfrm>
          <a:prstGeom prst="downArrow">
            <a:avLst/>
          </a:prstGeom>
          <a:solidFill>
            <a:srgbClr val="56B0FC"/>
          </a:solidFill>
          <a:ln w="9525" cap="flat" cmpd="sng" algn="ctr">
            <a:solidFill>
              <a:srgbClr val="034B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
        <p:nvSpPr>
          <p:cNvPr id="15" name="Down Arrow 14">
            <a:extLst>
              <a:ext uri="{FF2B5EF4-FFF2-40B4-BE49-F238E27FC236}">
                <a16:creationId xmlns:a16="http://schemas.microsoft.com/office/drawing/2014/main" id="{1920917E-E164-6C49-8F7D-8D086CDD7C6B}"/>
              </a:ext>
            </a:extLst>
          </p:cNvPr>
          <p:cNvSpPr/>
          <p:nvPr/>
        </p:nvSpPr>
        <p:spPr bwMode="auto">
          <a:xfrm rot="10800000">
            <a:off x="3415534" y="2742379"/>
            <a:ext cx="143933" cy="220133"/>
          </a:xfrm>
          <a:prstGeom prst="downArrow">
            <a:avLst/>
          </a:prstGeom>
          <a:solidFill>
            <a:srgbClr val="EE6624"/>
          </a:solidFill>
          <a:ln w="9525" cap="flat" cmpd="sng" algn="ctr">
            <a:solidFill>
              <a:srgbClr val="034B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
        <p:nvSpPr>
          <p:cNvPr id="16" name="Down Arrow 15">
            <a:extLst>
              <a:ext uri="{FF2B5EF4-FFF2-40B4-BE49-F238E27FC236}">
                <a16:creationId xmlns:a16="http://schemas.microsoft.com/office/drawing/2014/main" id="{C8510CE5-C669-DE43-9E60-D845B8464168}"/>
              </a:ext>
            </a:extLst>
          </p:cNvPr>
          <p:cNvSpPr/>
          <p:nvPr/>
        </p:nvSpPr>
        <p:spPr bwMode="auto">
          <a:xfrm rot="10800000">
            <a:off x="3267369" y="3207019"/>
            <a:ext cx="143933" cy="220133"/>
          </a:xfrm>
          <a:prstGeom prst="downArrow">
            <a:avLst/>
          </a:prstGeom>
          <a:solidFill>
            <a:srgbClr val="ED6423"/>
          </a:solidFill>
          <a:ln w="9525" cap="flat" cmpd="sng" algn="ctr">
            <a:solidFill>
              <a:srgbClr val="034B7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535113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H2FCprogram">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C4D66C621C9014FBD71EEE532C4DA23" ma:contentTypeVersion="7" ma:contentTypeDescription="Create a new document." ma:contentTypeScope="" ma:versionID="3375eb3042b868622c18baa0441ca84f">
  <xsd:schema xmlns:xsd="http://www.w3.org/2001/XMLSchema" xmlns:xs="http://www.w3.org/2001/XMLSchema" xmlns:p="http://schemas.microsoft.com/office/2006/metadata/properties" xmlns:ns2="6a051d52-bcea-4f87-8ee2-b5ac0a4bc05f" targetNamespace="http://schemas.microsoft.com/office/2006/metadata/properties" ma:root="true" ma:fieldsID="93d385ad5b44cc4ce7df21fd5b2fa4cd" ns2:_="">
    <xsd:import namespace="6a051d52-bcea-4f87-8ee2-b5ac0a4bc05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51d52-bcea-4f87-8ee2-b5ac0a4bc0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38F975-097B-411D-BDBC-A2C8A500BC41}">
  <ds:schemaRefs>
    <ds:schemaRef ds:uri="http://schemas.microsoft.com/office/2006/metadata/properties"/>
    <ds:schemaRef ds:uri="http://purl.org/dc/elements/1.1/"/>
    <ds:schemaRef ds:uri="141889da-6701-4e6f-b9e4-b09c66ae48a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D1A79566-73E9-4A25-BF5B-CAD0C9E25615}">
  <ds:schemaRefs>
    <ds:schemaRef ds:uri="http://schemas.microsoft.com/sharepoint/v3/contenttype/forms"/>
  </ds:schemaRefs>
</ds:datastoreItem>
</file>

<file path=customXml/itemProps3.xml><?xml version="1.0" encoding="utf-8"?>
<ds:datastoreItem xmlns:ds="http://schemas.openxmlformats.org/officeDocument/2006/customXml" ds:itemID="{ED3530DE-B205-4C5E-BBD4-BF7A409A3DFC}"/>
</file>

<file path=docProps/app.xml><?xml version="1.0" encoding="utf-8"?>
<Properties xmlns="http://schemas.openxmlformats.org/officeDocument/2006/extended-properties" xmlns:vt="http://schemas.openxmlformats.org/officeDocument/2006/docPropsVTypes">
  <Template>Wood Type</Template>
  <TotalTime>84129</TotalTime>
  <Words>1039</Words>
  <Application>Microsoft Office PowerPoint</Application>
  <PresentationFormat>On-screen Show (4:3)</PresentationFormat>
  <Paragraphs>188</Paragraphs>
  <Slides>21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ＭＳ Ｐゴシック</vt:lpstr>
      <vt:lpstr>.AppleSystemUIFont</vt:lpstr>
      <vt:lpstr>Arial</vt:lpstr>
      <vt:lpstr>Calibri</vt:lpstr>
      <vt:lpstr>Symbol</vt:lpstr>
      <vt:lpstr>System Font Regular</vt:lpstr>
      <vt:lpstr>Times New Roman</vt:lpstr>
      <vt:lpstr>H2FCprogram</vt:lpstr>
      <vt:lpstr>Effect of microstructural and environmental variables on ductility of austenitic stainless steels</vt:lpstr>
      <vt:lpstr>H-Mat – Hydrogen Materials Compatibility Consortium:</vt:lpstr>
      <vt:lpstr>H-Mat approach: integrate innovative computational &amp; experimental activities across length scales</vt:lpstr>
      <vt:lpstr>Microstructural and environmental variables are considered in this study</vt:lpstr>
      <vt:lpstr>Austenitic stainless steels in this study</vt:lpstr>
      <vt:lpstr>H-precharging is used to simulate hydrogen service environment</vt:lpstr>
      <vt:lpstr>Tensile stress-strain curves show similar behavior for all materials in general</vt:lpstr>
      <vt:lpstr>Tensile stress response roughly scales with hydrogen concentration for type 304L</vt:lpstr>
      <vt:lpstr>Tensile stress response roughly scales with hydrogen concentration for type 316L</vt:lpstr>
      <vt:lpstr>Yield strength increases approximately linearly with hydrogen concentration for types 304L &amp; 316L</vt:lpstr>
      <vt:lpstr>Compositional effects are not straight forward when both stable and metastable alloys are considered</vt:lpstr>
      <vt:lpstr>Ductility loss is nominally a linear function of hydrogen concentration for type 304L &amp; 316L</vt:lpstr>
      <vt:lpstr>Strain-induced a’-martensite transformation in metastable austenitic stainless steels depends on composition</vt:lpstr>
      <vt:lpstr>Strain-induced a’-martensite transformation in 304L</vt:lpstr>
      <vt:lpstr>Strain-induced a’-martensite transformation in 304L</vt:lpstr>
      <vt:lpstr>Strain-induced a’-martensite transformation in 304L</vt:lpstr>
      <vt:lpstr>Strain-induced a’-martensite transformation in 316L</vt:lpstr>
      <vt:lpstr>Strain-induced a’-martensite transformation in 316L</vt:lpstr>
      <vt:lpstr>Ductility loss in austenitic stainless steels with internal hydrogen does NOT correlate with a’-martensite </vt:lpstr>
      <vt:lpstr>Ductility loss in austenitic stainless steels with internal hydrogen does NOT correlate with a’-martensite</vt:lpstr>
      <vt:lpstr>Summary and conclusions</vt:lpstr>
    </vt:vector>
  </TitlesOfParts>
  <Manager/>
  <Company>Sandia National Laboratories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H-Mat Overview: Steels</dc:title>
  <dc:subject>IN001</dc:subject>
  <dc:creator>San Marchi, Chris</dc:creator>
  <cp:keywords/>
  <dc:description/>
  <cp:lastModifiedBy>Admin</cp:lastModifiedBy>
  <cp:revision>1062</cp:revision>
  <cp:lastPrinted>2018-04-18T01:44:00Z</cp:lastPrinted>
  <dcterms:created xsi:type="dcterms:W3CDTF">2014-02-25T15:51:22Z</dcterms:created>
  <dcterms:modified xsi:type="dcterms:W3CDTF">2019-09-23T22:40:34Z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0x0101002C4D66C621C9014FBD71EEE532C4DA23</vt:lpwstr>
  </property>
  <property fmtid="{D5CDD505-2E9C-101B-9397-08002B2CF9AE}" pid="3" name="WorkflowChangePath">
    <vt:lpwstr>eaafccf3-2378-4ea2-9671-20ef72659e84,2;eaafccf3-2378-4ea2-9671-20ef72659e84,3;eaafccf3-2378-4ea2-9671-20ef72659e84,3;eaafccf3-2378-4ea2-9671-20ef72659e84,3;eaafccf3-2378-4ea2-9671-20ef72659e84,3;eaafccf3-2378-4ea2-9671-20ef72659e84,3;eaafccf3-2378-4ea2-96</vt:lpwstr>
  </property>
  <property fmtid="{D5CDD505-2E9C-101B-9397-08002B2CF9AE}" pid="4" name="Order">
    <vt:r8>21400</vt:r8>
  </property>
  <property fmtid="{D5CDD505-2E9C-101B-9397-08002B2CF9AE}" pid="5" name="TDMEmail">
    <vt:lpwstr/>
  </property>
</Properties>
</file>