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18"/>
  </p:notesMasterIdLst>
  <p:sldIdLst>
    <p:sldId id="256" r:id="rId3"/>
    <p:sldId id="260" r:id="rId4"/>
    <p:sldId id="274" r:id="rId5"/>
    <p:sldId id="261" r:id="rId6"/>
    <p:sldId id="257" r:id="rId7"/>
    <p:sldId id="258" r:id="rId8"/>
    <p:sldId id="262" r:id="rId9"/>
    <p:sldId id="263" r:id="rId10"/>
    <p:sldId id="264" r:id="rId11"/>
    <p:sldId id="267" r:id="rId12"/>
    <p:sldId id="266" r:id="rId13"/>
    <p:sldId id="265" r:id="rId14"/>
    <p:sldId id="271" r:id="rId15"/>
    <p:sldId id="270" r:id="rId16"/>
    <p:sldId id="275" r:id="rId17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9pPr>
  </p:defaultTextStyle>
  <p:extLst>
    <p:ext uri="{521415D9-36F7-43E2-AB2F-B90AF26B5E84}">
      <p14:sectionLst xmlns:p14="http://schemas.microsoft.com/office/powerpoint/2010/main">
        <p14:section name="Default Section" id="{590D46B6-6CF9-4323-882E-982934B10C62}">
          <p14:sldIdLst>
            <p14:sldId id="256"/>
            <p14:sldId id="260"/>
            <p14:sldId id="274"/>
            <p14:sldId id="261"/>
            <p14:sldId id="257"/>
            <p14:sldId id="258"/>
            <p14:sldId id="262"/>
            <p14:sldId id="263"/>
            <p14:sldId id="264"/>
            <p14:sldId id="267"/>
            <p14:sldId id="266"/>
            <p14:sldId id="265"/>
            <p14:sldId id="271"/>
            <p14:sldId id="270"/>
          </p14:sldIdLst>
        </p14:section>
        <p14:section name="Backup" id="{38B33DE6-F4E5-459D-B577-5ECBA76D9B39}">
          <p14:sldIdLst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97" d="100"/>
          <a:sy n="97" d="100"/>
        </p:scale>
        <p:origin x="606" y="8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549E2-B330-408D-AD4B-A89B67572B42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888BC-4B17-4AE3-AC74-66E48CC94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9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704EB-565D-4D1E-B51B-01A9EB67B5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26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704EB-565D-4D1E-B51B-01A9EB67B51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56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43050"/>
            <a:ext cx="7772400" cy="1200150"/>
          </a:xfrm>
        </p:spPr>
        <p:txBody>
          <a:bodyPr/>
          <a:lstStyle>
            <a:lvl1pPr>
              <a:defRPr sz="2400">
                <a:solidFill>
                  <a:srgbClr val="034B7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28950"/>
            <a:ext cx="70866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581400" y="4951810"/>
            <a:ext cx="1905000" cy="171450"/>
          </a:xfrm>
        </p:spPr>
        <p:txBody>
          <a:bodyPr/>
          <a:lstStyle>
            <a:lvl1pPr>
              <a:defRPr sz="825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7FE0C71-34B5-4CFD-B887-BE9188EBAE4C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4948238"/>
            <a:ext cx="533400" cy="171450"/>
          </a:xfrm>
        </p:spPr>
        <p:txBody>
          <a:bodyPr anchor="t"/>
          <a:lstStyle>
            <a:lvl1pPr>
              <a:defRPr spc="-225" smtClean="0">
                <a:solidFill>
                  <a:srgbClr val="7F7F7F"/>
                </a:solidFill>
              </a:defRPr>
            </a:lvl1pPr>
          </a:lstStyle>
          <a:p>
            <a:fld id="{7AA001BA-C34C-4344-B994-93ED17AE0C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8575"/>
            <a:ext cx="609600" cy="35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92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FE0C71-34B5-4CFD-B887-BE9188EBAE4C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A001BA-C34C-4344-B994-93ED17AE0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56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8587"/>
            <a:ext cx="2057400" cy="4500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8587"/>
            <a:ext cx="6019800" cy="450056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FE0C71-34B5-4CFD-B887-BE9188EBAE4C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A001BA-C34C-4344-B994-93ED17AE0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01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E8F5-4A15-4B52-962B-715AEFB6DED0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4C25-CC38-4629-9C80-A8A1A2687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29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 sz="1650" kern="1200" smtClean="0">
                <a:solidFill>
                  <a:srgbClr val="595959"/>
                </a:solidFill>
                <a:latin typeface="Calibri"/>
                <a:ea typeface="+mn-ea"/>
                <a:cs typeface="Calibri"/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E8F5-4A15-4B52-962B-715AEFB6DED0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4C25-CC38-4629-9C80-A8A1A2687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71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E8F5-4A15-4B52-962B-715AEFB6DED0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4C25-CC38-4629-9C80-A8A1A2687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91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E8F5-4A15-4B52-962B-715AEFB6DED0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4C25-CC38-4629-9C80-A8A1A2687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65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E8F5-4A15-4B52-962B-715AEFB6DED0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4C25-CC38-4629-9C80-A8A1A2687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3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E8F5-4A15-4B52-962B-715AEFB6DED0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4C25-CC38-4629-9C80-A8A1A2687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541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E8F5-4A15-4B52-962B-715AEFB6DED0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4C25-CC38-4629-9C80-A8A1A2687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10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E8F5-4A15-4B52-962B-715AEFB6DED0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4C25-CC38-4629-9C80-A8A1A2687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80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FE0C71-34B5-4CFD-B887-BE9188EBAE4C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A001BA-C34C-4344-B994-93ED17AE0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550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E8F5-4A15-4B52-962B-715AEFB6DED0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4C25-CC38-4629-9C80-A8A1A2687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58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E8F5-4A15-4B52-962B-715AEFB6DED0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4C25-CC38-4629-9C80-A8A1A2687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38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E8F5-4A15-4B52-962B-715AEFB6DED0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4C25-CC38-4629-9C80-A8A1A2687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8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FE0C71-34B5-4CFD-B887-BE9188EBAE4C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A001BA-C34C-4344-B994-93ED17AE0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02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85850"/>
            <a:ext cx="4038600" cy="35433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5850"/>
            <a:ext cx="4038600" cy="35433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FE0C71-34B5-4CFD-B887-BE9188EBAE4C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A001BA-C34C-4344-B994-93ED17AE0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6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FE0C71-34B5-4CFD-B887-BE9188EBAE4C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A001BA-C34C-4344-B994-93ED17AE0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0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FE0C71-34B5-4CFD-B887-BE9188EBAE4C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A001BA-C34C-4344-B994-93ED17AE0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6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FE0C71-34B5-4CFD-B887-BE9188EBAE4C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A001BA-C34C-4344-B994-93ED17AE0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5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FE0C71-34B5-4CFD-B887-BE9188EBAE4C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A001BA-C34C-4344-B994-93ED17AE0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85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FE0C71-34B5-4CFD-B887-BE9188EBAE4C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A001BA-C34C-4344-B994-93ED17AE0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04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38150"/>
            <a:ext cx="85344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14450"/>
            <a:ext cx="8534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4956572"/>
            <a:ext cx="19050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 dirty="0">
                <a:solidFill>
                  <a:srgbClr val="7F7F7F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fld id="{37FE0C71-34B5-4CFD-B887-BE9188EBAE4C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4944666"/>
            <a:ext cx="5334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75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fld id="{7AA001BA-C34C-4344-B994-93ED17AE0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1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34B7F"/>
          </a:solidFill>
          <a:latin typeface="Calibri"/>
          <a:ea typeface="+mj-ea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0317E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0317E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0317E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0317E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rgbClr val="328BB6"/>
        </a:buClr>
        <a:buChar char="•"/>
        <a:defRPr sz="1650">
          <a:solidFill>
            <a:srgbClr val="595959"/>
          </a:solidFill>
          <a:latin typeface="Calibri"/>
          <a:ea typeface="+mn-ea"/>
          <a:cs typeface="Calibri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rgbClr val="328BB6"/>
        </a:buClr>
        <a:buChar char="–"/>
        <a:defRPr sz="1500">
          <a:solidFill>
            <a:srgbClr val="595959"/>
          </a:solidFill>
          <a:latin typeface="Calibri"/>
          <a:ea typeface="+mn-ea"/>
          <a:cs typeface="Calibri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rgbClr val="328BB6"/>
        </a:buClr>
        <a:buChar char="•"/>
        <a:defRPr>
          <a:solidFill>
            <a:srgbClr val="595959"/>
          </a:solidFill>
          <a:latin typeface="Calibri"/>
          <a:ea typeface="+mn-ea"/>
          <a:cs typeface="Calibri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rgbClr val="328BB6"/>
        </a:buClr>
        <a:buChar char="–"/>
        <a:defRPr sz="1200">
          <a:solidFill>
            <a:srgbClr val="595959"/>
          </a:solidFill>
          <a:latin typeface="Calibri"/>
          <a:ea typeface="+mn-ea"/>
          <a:cs typeface="Calibri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rgbClr val="328BB6"/>
        </a:buClr>
        <a:buChar char="»"/>
        <a:defRPr sz="1050">
          <a:solidFill>
            <a:srgbClr val="595959"/>
          </a:solidFill>
          <a:latin typeface="Calibri"/>
          <a:ea typeface="+mn-ea"/>
          <a:cs typeface="Calibri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05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05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05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05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299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0"/>
            <a:ext cx="1638773" cy="5782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3068"/>
            <a:ext cx="9144000" cy="11704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48800"/>
            <a:ext cx="7886700" cy="8402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81878"/>
            <a:ext cx="7886700" cy="3450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57175" lvl="0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28BB6"/>
              </a:buClr>
              <a:buChar char="•"/>
            </a:pPr>
            <a:r>
              <a:rPr lang="en-US" dirty="0" smtClean="0"/>
              <a:t>Edit Master text styles</a:t>
            </a:r>
          </a:p>
          <a:p>
            <a:pPr marL="557213" lvl="1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28BB6"/>
              </a:buClr>
              <a:buChar char="–"/>
            </a:pPr>
            <a:r>
              <a:rPr lang="en-US" dirty="0" smtClean="0"/>
              <a:t>Second level</a:t>
            </a:r>
          </a:p>
          <a:p>
            <a:pPr marL="857250" lvl="2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28BB6"/>
              </a:buClr>
              <a:buChar char="•"/>
            </a:pPr>
            <a:r>
              <a:rPr lang="en-US" dirty="0" smtClean="0"/>
              <a:t>Third level</a:t>
            </a:r>
          </a:p>
          <a:p>
            <a:pPr marL="1200150" lvl="3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28BB6"/>
              </a:buClr>
              <a:buChar char="–"/>
            </a:pPr>
            <a:r>
              <a:rPr lang="en-US" dirty="0" smtClean="0"/>
              <a:t>Fourth level</a:t>
            </a:r>
          </a:p>
          <a:p>
            <a:pPr marL="1543050" lvl="4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28BB6"/>
              </a:buClr>
              <a:buChar char="»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3E8F5-4A15-4B52-962B-715AEFB6DED0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24C25-CC38-4629-9C80-A8A1A2687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98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250" b="1" kern="1200" dirty="0">
          <a:solidFill>
            <a:srgbClr val="034B7F"/>
          </a:solidFill>
          <a:latin typeface="Calibri"/>
          <a:ea typeface="+mj-ea"/>
          <a:cs typeface="Calibri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1650" kern="1200" dirty="0" smtClean="0">
          <a:solidFill>
            <a:srgbClr val="595959"/>
          </a:solidFill>
          <a:latin typeface="Calibri"/>
          <a:ea typeface="+mn-ea"/>
          <a:cs typeface="Calibri"/>
        </a:defRPr>
      </a:lvl1pPr>
      <a:lvl2pPr marL="6286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500" kern="1200" dirty="0" smtClean="0">
          <a:solidFill>
            <a:srgbClr val="595959"/>
          </a:solidFill>
          <a:latin typeface="Calibri"/>
          <a:ea typeface="+mn-ea"/>
          <a:cs typeface="Calibri"/>
        </a:defRPr>
      </a:lvl2pPr>
      <a:lvl3pPr marL="9715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 smtClean="0">
          <a:solidFill>
            <a:srgbClr val="595959"/>
          </a:solidFill>
          <a:latin typeface="Calibri"/>
          <a:ea typeface="+mn-ea"/>
          <a:cs typeface="Calibri"/>
        </a:defRPr>
      </a:lvl3pPr>
      <a:lvl4pPr marL="13144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200" kern="1200" dirty="0" smtClean="0">
          <a:solidFill>
            <a:srgbClr val="595959"/>
          </a:solidFill>
          <a:latin typeface="Calibri"/>
          <a:ea typeface="+mn-ea"/>
          <a:cs typeface="Calibri"/>
        </a:defRPr>
      </a:lvl4pPr>
      <a:lvl5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050" kern="1200" dirty="0">
          <a:solidFill>
            <a:srgbClr val="595959"/>
          </a:solidFill>
          <a:latin typeface="Calibri"/>
          <a:ea typeface="+mn-ea"/>
          <a:cs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Dispersion of cryogenic hydrogen through high-aspect ratio nozzles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43201"/>
            <a:ext cx="7086600" cy="1758461"/>
          </a:xfrm>
        </p:spPr>
        <p:txBody>
          <a:bodyPr/>
          <a:lstStyle/>
          <a:p>
            <a:r>
              <a:rPr lang="en-US" sz="2000" dirty="0"/>
              <a:t>Bikram Roy Chowdhury </a:t>
            </a:r>
            <a:r>
              <a:rPr lang="en-US" sz="2000" dirty="0" smtClean="0"/>
              <a:t>and Ethan S. Hecht</a:t>
            </a:r>
          </a:p>
          <a:p>
            <a:r>
              <a:rPr lang="en-US" dirty="0" smtClean="0"/>
              <a:t>Sandia National Laboratories, Livermore, CA 94550, USA</a:t>
            </a:r>
          </a:p>
          <a:p>
            <a:endParaRPr lang="en-US" dirty="0" smtClean="0"/>
          </a:p>
          <a:p>
            <a:r>
              <a:rPr lang="en-US" dirty="0" smtClean="0"/>
              <a:t>International Conference on Hydrogen Safety, September 24-26, 2019, </a:t>
            </a:r>
          </a:p>
          <a:p>
            <a:r>
              <a:rPr lang="en-US" dirty="0" smtClean="0"/>
              <a:t>Adelaide Australia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974223"/>
            <a:ext cx="9144000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 smtClean="0">
                <a:latin typeface="Arial"/>
                <a:ea typeface="+mn-ea"/>
                <a:cs typeface="Arial"/>
              </a:rPr>
              <a:t>Sandia </a:t>
            </a:r>
            <a:r>
              <a:rPr lang="en-US" sz="500" dirty="0">
                <a:latin typeface="Arial"/>
                <a:ea typeface="+mn-ea"/>
                <a:cs typeface="Arial"/>
              </a:rPr>
              <a:t>National Laboratories is a multi-mission laboratory managed and operated by National Technology and Engineering Solutions of Sandia, LLC., a wholly owned subsidiary of Honeywell International, Inc., for the U.S. Department of Energy’s National Nuclear Security Administration under contract DE-NA0003525</a:t>
            </a:r>
            <a:r>
              <a:rPr lang="en-US" sz="500" dirty="0" smtClean="0">
                <a:latin typeface="Arial"/>
                <a:ea typeface="+mn-ea"/>
                <a:cs typeface="Arial"/>
              </a:rPr>
              <a:t>. </a:t>
            </a:r>
            <a:endParaRPr lang="en-US" sz="5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18371" y="4756556"/>
            <a:ext cx="112562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Arial"/>
                <a:cs typeface="Arial"/>
              </a:rPr>
              <a:t>SAND2019-10522 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756556"/>
            <a:ext cx="46038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ID132</a:t>
            </a:r>
            <a:endParaRPr lang="en-US" sz="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6611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 normalization leads to collapse of centerline temperature increase and half-width spread rate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64595"/>
            <a:ext cx="5737860" cy="2931188"/>
          </a:xfrm>
        </p:spPr>
      </p:pic>
      <p:sp>
        <p:nvSpPr>
          <p:cNvPr id="6" name="TextBox 5"/>
          <p:cNvSpPr txBox="1"/>
          <p:nvPr/>
        </p:nvSpPr>
        <p:spPr>
          <a:xfrm>
            <a:off x="950970" y="4017038"/>
            <a:ext cx="771392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eaLnBrk="1" hangingPunct="1">
              <a:spcBef>
                <a:spcPct val="20000"/>
              </a:spcBef>
              <a:buClr>
                <a:srgbClr val="328BB6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595959"/>
                </a:solidFill>
                <a:latin typeface="Calibri"/>
                <a:ea typeface="+mn-ea"/>
                <a:cs typeface="Calibri"/>
              </a:rPr>
              <a:t>Inverse centerline temperature decay slope smaller than for round jet (0.026 vs 0.028 – Hecht, Panda, IJHE 2019)</a:t>
            </a:r>
          </a:p>
          <a:p>
            <a:pPr marL="257175" indent="-257175" eaLnBrk="1" hangingPunct="1">
              <a:spcBef>
                <a:spcPct val="20000"/>
              </a:spcBef>
              <a:buClr>
                <a:srgbClr val="328BB6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595959"/>
                </a:solidFill>
                <a:latin typeface="Calibri"/>
                <a:ea typeface="+mn-ea"/>
                <a:cs typeface="Calibri"/>
              </a:rPr>
              <a:t>Temperature half-width increases slightly faster than concentration half-width (0.07 mm vs 0.06 mm) and round nozzle (also 0.06 mm – Hecht, Panda IJHE 2019)</a:t>
            </a:r>
          </a:p>
        </p:txBody>
      </p:sp>
    </p:spTree>
    <p:extLst>
      <p:ext uri="{BB962C8B-B14F-4D97-AF65-F5344CB8AC3E}">
        <p14:creationId xmlns:p14="http://schemas.microsoft.com/office/powerpoint/2010/main" val="4154609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≥ </a:t>
            </a:r>
            <a:r>
              <a:rPr lang="en-US" dirty="0"/>
              <a:t>40 </a:t>
            </a:r>
            <a:r>
              <a:rPr lang="en-US" dirty="0" smtClean="0"/>
              <a:t>diameters downstream, temperature profiles are Gaussian, self-similar, and the same along the major and minor axes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45" y="1446300"/>
            <a:ext cx="3836509" cy="299004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304" y="1447125"/>
            <a:ext cx="3834392" cy="2988390"/>
          </a:xfrm>
        </p:spPr>
      </p:pic>
      <p:sp>
        <p:nvSpPr>
          <p:cNvPr id="8" name="Rectangle 7"/>
          <p:cNvSpPr/>
          <p:nvPr/>
        </p:nvSpPr>
        <p:spPr>
          <a:xfrm>
            <a:off x="1821180" y="1112520"/>
            <a:ext cx="16078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Aspect ratio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12180" y="1075417"/>
            <a:ext cx="16078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Aspect ratio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8245" y="4585454"/>
            <a:ext cx="84943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Temperatures slightly wider than round nozzle temperature profiles (solid black line)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30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Concentrations decay hyperbolically, decay rate collapses when normalized by the effective diameter</a:t>
            </a:r>
          </a:p>
          <a:p>
            <a:r>
              <a:rPr lang="en-US" dirty="0" smtClean="0"/>
              <a:t>Centerline concentration and temperature decay rate for AR 16 and 32 nozzles is the same as for round nozzles under these conditions (1 mm equivalent diameter, ≈55 K, 3 and 5 </a:t>
            </a:r>
            <a:r>
              <a:rPr lang="en-US" dirty="0" err="1" smtClean="0"/>
              <a:t>bar</a:t>
            </a:r>
            <a:r>
              <a:rPr lang="en-US" baseline="-25000" dirty="0" err="1" smtClean="0"/>
              <a:t>abs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Concentration and temperature profiles are Gaussian, self-similar, and nearly equivalent along the major and minor axes (starting 40 diameters downstream)</a:t>
            </a:r>
          </a:p>
          <a:p>
            <a:r>
              <a:rPr lang="en-US" dirty="0" smtClean="0"/>
              <a:t>Contrary to faster mixing observed in the literature for warmer (and often higher pressure) releases</a:t>
            </a:r>
          </a:p>
          <a:p>
            <a:r>
              <a:rPr lang="en-US" dirty="0" smtClean="0"/>
              <a:t>Simulations using a round nozzle should be accurate, even for high aspect-ratio release geometries</a:t>
            </a:r>
          </a:p>
        </p:txBody>
      </p:sp>
    </p:spTree>
    <p:extLst>
      <p:ext uri="{BB962C8B-B14F-4D97-AF65-F5344CB8AC3E}">
        <p14:creationId xmlns:p14="http://schemas.microsoft.com/office/powerpoint/2010/main" val="370594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38149"/>
            <a:ext cx="8721811" cy="693441"/>
          </a:xfrm>
        </p:spPr>
        <p:txBody>
          <a:bodyPr/>
          <a:lstStyle/>
          <a:p>
            <a:r>
              <a:rPr lang="en-US" sz="2100" dirty="0" smtClean="0"/>
              <a:t>Future work: our lab-scale Raman diagnostic has been scaled up to study LH</a:t>
            </a:r>
            <a:r>
              <a:rPr lang="en-US" sz="2100" baseline="-25000" dirty="0" smtClean="0"/>
              <a:t>2</a:t>
            </a:r>
            <a:r>
              <a:rPr lang="en-US" sz="2100" dirty="0" smtClean="0"/>
              <a:t> vents and large-scale experiments</a:t>
            </a:r>
            <a:endParaRPr lang="en-US" sz="2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4752D-9A38-6041-85A1-52DE7A69E22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300" y="1162259"/>
            <a:ext cx="2216612" cy="171283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 bwMode="auto">
          <a:xfrm>
            <a:off x="6045485" y="1904077"/>
            <a:ext cx="333632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8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049" y="1125537"/>
            <a:ext cx="2630813" cy="17856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60" y="4044463"/>
            <a:ext cx="1876583" cy="10716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1" t="8734" r="2314" b="9755"/>
          <a:stretch/>
        </p:blipFill>
        <p:spPr>
          <a:xfrm>
            <a:off x="3830470" y="3326986"/>
            <a:ext cx="2320213" cy="176037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830470" y="2962144"/>
            <a:ext cx="17855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kern="0" dirty="0" smtClean="0">
                <a:solidFill>
                  <a:srgbClr val="595959"/>
                </a:solidFill>
                <a:latin typeface="Calibri"/>
                <a:ea typeface="ＭＳ Ｐゴシック"/>
                <a:cs typeface="Calibri"/>
              </a:rPr>
              <a:t>Raman signal overlaid on laboratory scene </a:t>
            </a:r>
            <a:endParaRPr lang="en-US" sz="1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147350"/>
            <a:ext cx="3366568" cy="3059824"/>
          </a:xfrm>
        </p:spPr>
        <p:txBody>
          <a:bodyPr/>
          <a:lstStyle/>
          <a:p>
            <a:r>
              <a:rPr lang="en-US" sz="1800" dirty="0" smtClean="0"/>
              <a:t>Enables application of diagnostic </a:t>
            </a:r>
            <a:r>
              <a:rPr lang="en-US" sz="1800" dirty="0"/>
              <a:t>to releases with more </a:t>
            </a:r>
            <a:r>
              <a:rPr lang="en-US" sz="1800" dirty="0" smtClean="0"/>
              <a:t>flow (larger orifices or higher-pressures)</a:t>
            </a:r>
            <a:endParaRPr lang="en-US" sz="1800" dirty="0"/>
          </a:p>
          <a:p>
            <a:r>
              <a:rPr lang="en-US" sz="1800" dirty="0" smtClean="0"/>
              <a:t>Focused experiments to explore additional LH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physics:</a:t>
            </a:r>
          </a:p>
          <a:p>
            <a:pPr lvl="1"/>
            <a:r>
              <a:rPr lang="en-US" sz="1250" dirty="0"/>
              <a:t>Pooling</a:t>
            </a:r>
          </a:p>
          <a:p>
            <a:pPr lvl="1"/>
            <a:r>
              <a:rPr lang="en-US" sz="1250" dirty="0"/>
              <a:t>Evaporation from LH</a:t>
            </a:r>
            <a:r>
              <a:rPr lang="en-US" sz="1250" baseline="-25000" dirty="0"/>
              <a:t>2</a:t>
            </a:r>
            <a:r>
              <a:rPr lang="en-US" sz="1250" dirty="0"/>
              <a:t> pools</a:t>
            </a:r>
          </a:p>
          <a:p>
            <a:pPr lvl="1"/>
            <a:r>
              <a:rPr lang="en-US" sz="1250" dirty="0"/>
              <a:t>Details of plume interactions with ambient air</a:t>
            </a:r>
          </a:p>
          <a:p>
            <a:pPr lvl="1"/>
            <a:r>
              <a:rPr lang="en-US" sz="1250" dirty="0"/>
              <a:t>Impact of barrier walls as a mitigation</a:t>
            </a:r>
          </a:p>
          <a:p>
            <a:pPr lvl="1"/>
            <a:endParaRPr lang="en-US" sz="1650" dirty="0" smtClean="0"/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049" y="3232160"/>
            <a:ext cx="2447520" cy="171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8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45140" y="1489965"/>
            <a:ext cx="4033340" cy="588800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2680996"/>
            <a:ext cx="7992479" cy="2363756"/>
          </a:xfrm>
        </p:spPr>
        <p:txBody>
          <a:bodyPr/>
          <a:lstStyle/>
          <a:p>
            <a:r>
              <a:rPr lang="en-US" sz="1600" dirty="0" smtClean="0"/>
              <a:t>Thanks for funding </a:t>
            </a:r>
            <a:r>
              <a:rPr lang="en-US" sz="1600" dirty="0"/>
              <a:t>support from: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United States Department of Energy, Energy Efficiency &amp;Renewable Energy, Fuel Cell Technologies Office, Safety, Codes, and Standards subprogram managed by Laura Hill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Industry support including the OEM Group at the California Fuel Cell Partnership, Linde, and </a:t>
            </a:r>
            <a:r>
              <a:rPr lang="en-US" sz="1200" dirty="0" smtClean="0"/>
              <a:t>Shell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Air Liquide and partners</a:t>
            </a:r>
          </a:p>
          <a:p>
            <a:r>
              <a:rPr lang="en-US" sz="1600" dirty="0"/>
              <a:t>And thanks to the h</a:t>
            </a:r>
            <a:r>
              <a:rPr lang="en-US" sz="1600" dirty="0" smtClean="0"/>
              <a:t>ydrogen research team </a:t>
            </a:r>
            <a:r>
              <a:rPr lang="en-US" sz="1600" dirty="0"/>
              <a:t>at Sandia including: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Jon Zimmerman (H</a:t>
            </a:r>
            <a:r>
              <a:rPr lang="en-US" sz="1100" baseline="-25000" dirty="0"/>
              <a:t>2</a:t>
            </a:r>
            <a:r>
              <a:rPr lang="en-US" sz="1100" dirty="0"/>
              <a:t> program manager), </a:t>
            </a:r>
            <a:r>
              <a:rPr lang="en-US" sz="1100" dirty="0" smtClean="0"/>
              <a:t>Chris </a:t>
            </a:r>
            <a:r>
              <a:rPr lang="en-US" sz="1100" dirty="0"/>
              <a:t>LaFleur (Risk, Codes &amp; Standards) , Alice Muna (Risk), Brian </a:t>
            </a:r>
            <a:r>
              <a:rPr lang="en-US" sz="1100" dirty="0" err="1"/>
              <a:t>Ehrhart</a:t>
            </a:r>
            <a:r>
              <a:rPr lang="en-US" sz="1100" dirty="0"/>
              <a:t> (H</a:t>
            </a:r>
            <a:r>
              <a:rPr lang="en-US" sz="1100" baseline="-25000" dirty="0"/>
              <a:t>2</a:t>
            </a:r>
            <a:r>
              <a:rPr lang="en-US" sz="1100" dirty="0"/>
              <a:t>FIRST), Gaby Bran-</a:t>
            </a:r>
            <a:r>
              <a:rPr lang="en-US" sz="1100" dirty="0" err="1"/>
              <a:t>Anleu</a:t>
            </a:r>
            <a:r>
              <a:rPr lang="en-US" sz="1100" dirty="0"/>
              <a:t> (H</a:t>
            </a:r>
            <a:r>
              <a:rPr lang="en-US" sz="1100" baseline="-25000" dirty="0"/>
              <a:t>2</a:t>
            </a:r>
            <a:r>
              <a:rPr lang="en-US" sz="1100" dirty="0"/>
              <a:t>FIRST), Scott </a:t>
            </a:r>
            <a:r>
              <a:rPr lang="en-US" sz="1100" dirty="0" err="1"/>
              <a:t>Bisson</a:t>
            </a:r>
            <a:r>
              <a:rPr lang="en-US" sz="1100" dirty="0"/>
              <a:t> (optics), Tony McDaniel (experiments), Rad Bozinoski (modeling), Myra Blaylock (CFD), Chris San Marchi (materials/metal interactions with H</a:t>
            </a:r>
            <a:r>
              <a:rPr lang="en-US" sz="1100" baseline="-25000" dirty="0"/>
              <a:t>2</a:t>
            </a:r>
            <a:r>
              <a:rPr lang="en-US" sz="1100" dirty="0"/>
              <a:t>), Joe Ronevich(materials/metal interactions with H</a:t>
            </a:r>
            <a:r>
              <a:rPr lang="en-US" sz="1100" baseline="-25000" dirty="0"/>
              <a:t>2</a:t>
            </a:r>
            <a:r>
              <a:rPr lang="en-US" sz="1100" dirty="0"/>
              <a:t>), John Reynolds (</a:t>
            </a:r>
            <a:r>
              <a:rPr lang="en-US" sz="1100" dirty="0" err="1"/>
              <a:t>HyRAM</a:t>
            </a:r>
            <a:r>
              <a:rPr lang="en-US" sz="1100" dirty="0"/>
              <a:t>), Nalini Menon (polymer interactions with H</a:t>
            </a:r>
            <a:r>
              <a:rPr lang="en-US" sz="1100" baseline="-25000" dirty="0"/>
              <a:t>2</a:t>
            </a:r>
            <a:r>
              <a:rPr lang="en-US" sz="1100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Previous researchers: Pratikash Panda, Joe Pratt, Katrina Groth, Isaac Ekoto, Adam </a:t>
            </a:r>
            <a:r>
              <a:rPr lang="en-US" sz="1100" dirty="0" err="1"/>
              <a:t>Ruggles</a:t>
            </a:r>
            <a:r>
              <a:rPr lang="en-US" sz="1100" dirty="0"/>
              <a:t>, Bob </a:t>
            </a:r>
            <a:r>
              <a:rPr lang="en-US" sz="1100" dirty="0" err="1"/>
              <a:t>Schefer</a:t>
            </a:r>
            <a:r>
              <a:rPr lang="en-US" sz="1100" dirty="0"/>
              <a:t>, Bill </a:t>
            </a:r>
            <a:r>
              <a:rPr lang="en-US" sz="1100" dirty="0" err="1"/>
              <a:t>Houf</a:t>
            </a:r>
            <a:r>
              <a:rPr lang="en-US" sz="1100" dirty="0"/>
              <a:t>, Greg Evans, Bill </a:t>
            </a:r>
            <a:r>
              <a:rPr lang="en-US" sz="1100" dirty="0" smtClean="0"/>
              <a:t>Winters</a:t>
            </a:r>
            <a:endParaRPr lang="en-US" sz="11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96733" y="446746"/>
            <a:ext cx="531964" cy="223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5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laser scanning system is </a:t>
            </a:r>
            <a:r>
              <a:rPr lang="en-US" dirty="0" smtClean="0"/>
              <a:t>ready for use when LH2 is available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34" y="928149"/>
            <a:ext cx="8651132" cy="4215351"/>
          </a:xfrm>
        </p:spPr>
      </p:pic>
    </p:spTree>
    <p:extLst>
      <p:ext uri="{BB962C8B-B14F-4D97-AF65-F5344CB8AC3E}">
        <p14:creationId xmlns:p14="http://schemas.microsoft.com/office/powerpoint/2010/main" val="32719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563" y="428401"/>
            <a:ext cx="8338416" cy="857250"/>
          </a:xfrm>
        </p:spPr>
        <p:txBody>
          <a:bodyPr/>
          <a:lstStyle/>
          <a:p>
            <a:r>
              <a:rPr lang="en-US" dirty="0"/>
              <a:t>Current separation distances for liquid hydrogen </a:t>
            </a:r>
            <a:r>
              <a:rPr lang="en-US" dirty="0" smtClean="0"/>
              <a:t>systems in the U.S. </a:t>
            </a:r>
            <a:r>
              <a:rPr lang="en-US" dirty="0"/>
              <a:t>are based on consensus rather than a comprehensive scientific basis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824" y="1022743"/>
            <a:ext cx="4040188" cy="479822"/>
          </a:xfrm>
        </p:spPr>
        <p:txBody>
          <a:bodyPr/>
          <a:lstStyle/>
          <a:p>
            <a:pPr algn="ctr"/>
            <a:r>
              <a:rPr lang="en-US" dirty="0"/>
              <a:t>Compressed H</a:t>
            </a:r>
            <a:r>
              <a:rPr lang="en-US" baseline="-25000" dirty="0"/>
              <a:t>2</a:t>
            </a:r>
            <a:r>
              <a:rPr lang="en-US" dirty="0"/>
              <a:t> storage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1992" y="1466375"/>
            <a:ext cx="4040188" cy="705743"/>
          </a:xfrm>
        </p:spPr>
        <p:txBody>
          <a:bodyPr/>
          <a:lstStyle/>
          <a:p>
            <a:r>
              <a:rPr lang="en-US" sz="1725" dirty="0"/>
              <a:t>Previous work by Sandia led to science-based gaseous H</a:t>
            </a:r>
            <a:r>
              <a:rPr lang="en-US" sz="1725" baseline="-25000" dirty="0"/>
              <a:t>2</a:t>
            </a:r>
            <a:r>
              <a:rPr lang="en-US" sz="1725" dirty="0"/>
              <a:t> separation distances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5922" y="1022743"/>
            <a:ext cx="4041775" cy="479822"/>
          </a:xfrm>
        </p:spPr>
        <p:txBody>
          <a:bodyPr/>
          <a:lstStyle/>
          <a:p>
            <a:pPr algn="ctr"/>
            <a:r>
              <a:rPr lang="en-US" dirty="0"/>
              <a:t> Liquid H</a:t>
            </a:r>
            <a:r>
              <a:rPr lang="en-US" baseline="-25000" dirty="0"/>
              <a:t>2</a:t>
            </a:r>
            <a:r>
              <a:rPr lang="en-US" dirty="0"/>
              <a:t> storage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858" y="1466375"/>
            <a:ext cx="4409902" cy="926312"/>
          </a:xfrm>
        </p:spPr>
        <p:txBody>
          <a:bodyPr/>
          <a:lstStyle/>
          <a:p>
            <a:r>
              <a:rPr lang="en-US" sz="1725" dirty="0"/>
              <a:t>Even with credits for insulation and fire-rated barrier wall, 75 ft. offset to building intakes and parking make footprint large</a:t>
            </a:r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4766" y="2323166"/>
            <a:ext cx="4973999" cy="202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3491508" y="2998591"/>
            <a:ext cx="292894" cy="714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7" tIns="34289" rIns="68577" bIns="34289" numCol="1" rtlCol="0" anchor="t" anchorCtr="0" compatLnSpc="1">
            <a:prstTxWarp prst="textNoShape">
              <a:avLst/>
            </a:prstTxWarp>
          </a:bodyPr>
          <a:lstStyle/>
          <a:p>
            <a:pPr defTabSz="685766"/>
            <a:endParaRPr lang="en-US" sz="1800"/>
          </a:p>
        </p:txBody>
      </p:sp>
      <p:sp>
        <p:nvSpPr>
          <p:cNvPr id="11" name="Oval 10"/>
          <p:cNvSpPr/>
          <p:nvPr/>
        </p:nvSpPr>
        <p:spPr bwMode="auto">
          <a:xfrm>
            <a:off x="3320058" y="2955729"/>
            <a:ext cx="171450" cy="73223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7" tIns="34289" rIns="68577" bIns="34289" numCol="1" rtlCol="0" anchor="t" anchorCtr="0" compatLnSpc="1">
            <a:prstTxWarp prst="textNoShape">
              <a:avLst/>
            </a:prstTxWarp>
          </a:bodyPr>
          <a:lstStyle/>
          <a:p>
            <a:pPr defTabSz="685766"/>
            <a:endParaRPr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3457220" y="3034311"/>
            <a:ext cx="34289" cy="342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7" tIns="34289" rIns="68577" bIns="34289" numCol="1" rtlCol="0" anchor="t" anchorCtr="0" compatLnSpc="1">
            <a:prstTxWarp prst="textNoShape">
              <a:avLst/>
            </a:prstTxWarp>
          </a:bodyPr>
          <a:lstStyle/>
          <a:p>
            <a:pPr defTabSz="685766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98" y="2241944"/>
            <a:ext cx="3572796" cy="209854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8964" y="4374427"/>
            <a:ext cx="8813915" cy="738664"/>
          </a:xfrm>
          <a:prstGeom prst="rect">
            <a:avLst/>
          </a:prstGeom>
          <a:solidFill>
            <a:srgbClr val="85CA8F"/>
          </a:solidFill>
          <a:ln w="25400">
            <a:solidFill>
              <a:srgbClr val="1BC2F4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34B7F"/>
                </a:solidFill>
                <a:latin typeface="Calibri" panose="020F0502020204030204" pitchFamily="34" charset="0"/>
              </a:rPr>
              <a:t>DOE goal</a:t>
            </a:r>
            <a:r>
              <a:rPr lang="en-US" sz="1400" dirty="0" smtClean="0">
                <a:solidFill>
                  <a:srgbClr val="034B7F"/>
                </a:solidFill>
                <a:latin typeface="Calibri" panose="020F0502020204030204" pitchFamily="34" charset="0"/>
              </a:rPr>
              <a:t>: By </a:t>
            </a:r>
            <a:r>
              <a:rPr lang="en-US" sz="1400" dirty="0">
                <a:solidFill>
                  <a:srgbClr val="034B7F"/>
                </a:solidFill>
                <a:latin typeface="Calibri" panose="020F0502020204030204" pitchFamily="34" charset="0"/>
              </a:rPr>
              <a:t>September 30, 2022, identify ways to reduce the siting burdens that prohibit expansion of hydrogen fueling stations, through hydrogen research and development that enables a 40% reduction in station footprint, compared to the 2016 baseline of 18,000 square feet </a:t>
            </a:r>
          </a:p>
        </p:txBody>
      </p:sp>
    </p:spTree>
    <p:extLst>
      <p:ext uri="{BB962C8B-B14F-4D97-AF65-F5344CB8AC3E}">
        <p14:creationId xmlns:p14="http://schemas.microsoft.com/office/powerpoint/2010/main" val="395273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38150"/>
            <a:ext cx="8534400" cy="738588"/>
          </a:xfrm>
        </p:spPr>
        <p:txBody>
          <a:bodyPr/>
          <a:lstStyle/>
          <a:p>
            <a:r>
              <a:rPr lang="en-US" dirty="0" smtClean="0"/>
              <a:t>The fire code in the U.S. (NFPA 2) bases gaseous separation distances on the distance to a certain concentration level for a typical leak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5080"/>
            <a:ext cx="4627880" cy="3448349"/>
          </a:xfrm>
        </p:spPr>
        <p:txBody>
          <a:bodyPr/>
          <a:lstStyle/>
          <a:p>
            <a:pPr marL="0" indent="0">
              <a:buNone/>
            </a:pPr>
            <a:r>
              <a:rPr lang="en-US" sz="1100" b="1" dirty="0">
                <a:solidFill>
                  <a:srgbClr val="0070C0"/>
                </a:solidFill>
              </a:rPr>
              <a:t>Selected text from annex (I - NFPA 2, H – NFPA 55</a:t>
            </a:r>
            <a:r>
              <a:rPr lang="en-US" sz="1100" b="1" dirty="0" smtClean="0">
                <a:solidFill>
                  <a:srgbClr val="0070C0"/>
                </a:solidFill>
              </a:rPr>
              <a:t>)</a:t>
            </a:r>
            <a:endParaRPr lang="en-US" sz="1100" dirty="0" smtClean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368" y="1216066"/>
            <a:ext cx="3392702" cy="2490705"/>
          </a:xfrm>
        </p:spPr>
      </p:pic>
      <p:sp>
        <p:nvSpPr>
          <p:cNvPr id="4" name="Rectangle 3"/>
          <p:cNvSpPr/>
          <p:nvPr/>
        </p:nvSpPr>
        <p:spPr>
          <a:xfrm>
            <a:off x="4303059" y="3729038"/>
            <a:ext cx="4801107" cy="1317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328BB6"/>
              </a:buClr>
            </a:pPr>
            <a:r>
              <a:rPr lang="en-US" sz="1800" dirty="0">
                <a:solidFill>
                  <a:srgbClr val="595959"/>
                </a:solidFill>
                <a:latin typeface="Calibri"/>
                <a:ea typeface="+mn-ea"/>
                <a:cs typeface="Calibri"/>
              </a:rPr>
              <a:t>Gaseous distance reduction </a:t>
            </a:r>
            <a:r>
              <a:rPr lang="en-US" sz="1800" dirty="0" smtClean="0">
                <a:solidFill>
                  <a:srgbClr val="595959"/>
                </a:solidFill>
                <a:latin typeface="Calibri"/>
                <a:ea typeface="+mn-ea"/>
                <a:cs typeface="Calibri"/>
              </a:rPr>
              <a:t>method:</a:t>
            </a:r>
          </a:p>
          <a:p>
            <a:pPr marL="557213" lvl="1" indent="-214313" eaLnBrk="1" hangingPunct="1">
              <a:spcBef>
                <a:spcPct val="20000"/>
              </a:spcBef>
              <a:buClr>
                <a:srgbClr val="328BB6"/>
              </a:buClr>
              <a:buFont typeface="Arial" panose="020B0604020202020204" pitchFamily="34" charset="0"/>
              <a:buChar char="–"/>
            </a:pPr>
            <a:r>
              <a:rPr lang="en-US" sz="1400" dirty="0" smtClean="0">
                <a:solidFill>
                  <a:srgbClr val="595959"/>
                </a:solidFill>
                <a:latin typeface="Calibri"/>
                <a:ea typeface="+mn-ea"/>
                <a:cs typeface="Calibri"/>
              </a:rPr>
              <a:t>QRA performed on </a:t>
            </a:r>
            <a:r>
              <a:rPr lang="en-US" sz="1400" dirty="0">
                <a:solidFill>
                  <a:srgbClr val="595959"/>
                </a:solidFill>
                <a:latin typeface="Calibri"/>
                <a:ea typeface="+mn-ea"/>
                <a:cs typeface="Calibri"/>
              </a:rPr>
              <a:t>typical system</a:t>
            </a:r>
          </a:p>
          <a:p>
            <a:pPr marL="557213" lvl="1" indent="-214313" eaLnBrk="1" hangingPunct="1">
              <a:spcBef>
                <a:spcPct val="20000"/>
              </a:spcBef>
              <a:buClr>
                <a:srgbClr val="328BB6"/>
              </a:buClr>
              <a:buFont typeface="Arial" panose="020B0604020202020204" pitchFamily="34" charset="0"/>
              <a:buChar char="–"/>
            </a:pPr>
            <a:r>
              <a:rPr lang="en-US" sz="1400" dirty="0">
                <a:solidFill>
                  <a:srgbClr val="595959"/>
                </a:solidFill>
                <a:latin typeface="Calibri"/>
                <a:ea typeface="+mn-ea"/>
                <a:cs typeface="Calibri"/>
              </a:rPr>
              <a:t>O</a:t>
            </a:r>
            <a:r>
              <a:rPr lang="en-US" sz="1400" dirty="0" smtClean="0">
                <a:solidFill>
                  <a:srgbClr val="595959"/>
                </a:solidFill>
                <a:latin typeface="Calibri"/>
                <a:ea typeface="+mn-ea"/>
                <a:cs typeface="Calibri"/>
              </a:rPr>
              <a:t>verall </a:t>
            </a:r>
            <a:r>
              <a:rPr lang="en-US" sz="1400" dirty="0">
                <a:solidFill>
                  <a:srgbClr val="595959"/>
                </a:solidFill>
                <a:latin typeface="Calibri"/>
                <a:ea typeface="+mn-ea"/>
                <a:cs typeface="Calibri"/>
              </a:rPr>
              <a:t>risk </a:t>
            </a:r>
            <a:r>
              <a:rPr lang="en-US" sz="1400" dirty="0" smtClean="0">
                <a:solidFill>
                  <a:srgbClr val="595959"/>
                </a:solidFill>
                <a:latin typeface="Calibri"/>
                <a:ea typeface="+mn-ea"/>
                <a:cs typeface="Calibri"/>
              </a:rPr>
              <a:t>compared to </a:t>
            </a:r>
            <a:r>
              <a:rPr lang="en-US" sz="1400" dirty="0">
                <a:solidFill>
                  <a:srgbClr val="595959"/>
                </a:solidFill>
                <a:latin typeface="Calibri"/>
                <a:ea typeface="+mn-ea"/>
                <a:cs typeface="Calibri"/>
              </a:rPr>
              <a:t>deterministic hazard distances (jet flame radiation, </a:t>
            </a:r>
            <a:r>
              <a:rPr lang="en-US" sz="1400" dirty="0" smtClean="0">
                <a:solidFill>
                  <a:srgbClr val="595959"/>
                </a:solidFill>
                <a:latin typeface="Calibri"/>
                <a:ea typeface="+mn-ea"/>
                <a:cs typeface="Calibri"/>
              </a:rPr>
              <a:t>unignited flammable </a:t>
            </a:r>
            <a:r>
              <a:rPr lang="en-US" sz="1400" dirty="0">
                <a:solidFill>
                  <a:srgbClr val="595959"/>
                </a:solidFill>
                <a:latin typeface="Calibri"/>
                <a:ea typeface="+mn-ea"/>
                <a:cs typeface="Calibri"/>
              </a:rPr>
              <a:t>concentration)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28" y="1487363"/>
            <a:ext cx="3243079" cy="1572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04800" y="4323399"/>
            <a:ext cx="34884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3% leak area reduced to 1% in </a:t>
            </a:r>
            <a:r>
              <a:rPr lang="en-US" sz="14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 </a:t>
            </a:r>
            <a:r>
              <a:rPr lang="en-US" sz="1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NFPA 2 update – gaseous hydrogen setback distances further reduced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92" y="3079178"/>
            <a:ext cx="3133350" cy="588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88" y="3729038"/>
            <a:ext cx="3121158" cy="594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395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 showed that non-circular orifices enhance mixing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36" y="1080494"/>
            <a:ext cx="3073940" cy="2900271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098" y="1139169"/>
            <a:ext cx="3559570" cy="2908976"/>
          </a:xfrm>
        </p:spPr>
      </p:pic>
      <p:sp>
        <p:nvSpPr>
          <p:cNvPr id="3" name="TextBox 2"/>
          <p:cNvSpPr txBox="1"/>
          <p:nvPr/>
        </p:nvSpPr>
        <p:spPr>
          <a:xfrm>
            <a:off x="1838527" y="3276414"/>
            <a:ext cx="184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Ruggles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Ekoto. Int. J. Hydrogen </a:t>
            </a:r>
            <a:r>
              <a:rPr lang="en-US" sz="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2014. 20331-20338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12498" y="1139169"/>
            <a:ext cx="19941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Deo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Nathan. Phys. Fluids 2005. 068102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165" y="4133883"/>
            <a:ext cx="3696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Lower concentration at a given normalized distance than round hydrogen jet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68238" y="4133883"/>
            <a:ext cx="4425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Round jet initial velocity penetrates further downstream than higher aspect ratios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Lower centerline velocity for equivalent normalized downstream distance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078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1950"/>
            <a:ext cx="8534400" cy="804430"/>
          </a:xfrm>
        </p:spPr>
        <p:txBody>
          <a:bodyPr/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-N</a:t>
            </a:r>
            <a:r>
              <a:rPr lang="en-US" baseline="-25000" dirty="0" smtClean="0"/>
              <a:t>2</a:t>
            </a:r>
            <a:r>
              <a:rPr lang="en-US" dirty="0" smtClean="0"/>
              <a:t> Raman imaging was used to measure concentration and temperature of cryogenic H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4752D-9A38-6041-85A1-52DE7A69E22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93" y="1242695"/>
            <a:ext cx="4901724" cy="3787696"/>
          </a:xfrm>
          <a:prstGeom prst="rect">
            <a:avLst/>
          </a:prstGeom>
        </p:spPr>
      </p:pic>
      <p:pic>
        <p:nvPicPr>
          <p:cNvPr id="5" name="Picture 4" descr="3 example non-circular (rectangular) nozzles with different aspect ratios." title="AR nozzl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9" t="32000" r="12001" b="24000"/>
          <a:stretch/>
        </p:blipFill>
        <p:spPr>
          <a:xfrm>
            <a:off x="7557630" y="2335103"/>
            <a:ext cx="1446100" cy="662796"/>
          </a:xfrm>
          <a:prstGeom prst="rect">
            <a:avLst/>
          </a:prstGeom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5768340" y="1242695"/>
            <a:ext cx="3070860" cy="3329305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28BB6"/>
              </a:buClr>
              <a:buChar char="•"/>
              <a:defRPr sz="1650">
                <a:solidFill>
                  <a:srgbClr val="595959"/>
                </a:solidFill>
                <a:latin typeface="Calibri"/>
                <a:ea typeface="+mn-ea"/>
                <a:cs typeface="Calibri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28BB6"/>
              </a:buClr>
              <a:buChar char="–"/>
              <a:defRPr sz="1500">
                <a:solidFill>
                  <a:srgbClr val="595959"/>
                </a:solidFill>
                <a:latin typeface="Calibri"/>
                <a:ea typeface="+mn-ea"/>
                <a:cs typeface="Calibri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28BB6"/>
              </a:buClr>
              <a:buChar char="•"/>
              <a:defRPr>
                <a:solidFill>
                  <a:srgbClr val="595959"/>
                </a:solidFill>
                <a:latin typeface="Calibri"/>
                <a:ea typeface="+mn-ea"/>
                <a:cs typeface="Calibri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28BB6"/>
              </a:buClr>
              <a:buChar char="–"/>
              <a:defRPr sz="1200">
                <a:solidFill>
                  <a:srgbClr val="595959"/>
                </a:solidFill>
                <a:latin typeface="Calibri"/>
                <a:ea typeface="+mn-ea"/>
                <a:cs typeface="Calibri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28BB6"/>
              </a:buClr>
              <a:buChar char="»"/>
              <a:defRPr sz="1050">
                <a:solidFill>
                  <a:srgbClr val="595959"/>
                </a:solidFill>
                <a:latin typeface="Calibri"/>
                <a:ea typeface="+mn-ea"/>
                <a:cs typeface="Calibri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5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5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5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5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kern="0" dirty="0" smtClean="0"/>
              <a:t>4 separate experiments:</a:t>
            </a:r>
          </a:p>
          <a:p>
            <a:r>
              <a:rPr lang="en-US" kern="0" dirty="0" smtClean="0"/>
              <a:t>Temperature: 50-64 K</a:t>
            </a:r>
          </a:p>
          <a:p>
            <a:r>
              <a:rPr lang="en-US" kern="0" dirty="0" smtClean="0"/>
              <a:t>Pressure: </a:t>
            </a:r>
          </a:p>
          <a:p>
            <a:pPr lvl="1"/>
            <a:r>
              <a:rPr lang="en-US" kern="0" dirty="0" smtClean="0"/>
              <a:t>3 </a:t>
            </a:r>
            <a:r>
              <a:rPr lang="en-US" kern="0" dirty="0" err="1"/>
              <a:t>bar</a:t>
            </a:r>
            <a:r>
              <a:rPr lang="en-US" kern="0" baseline="-25000" dirty="0" err="1"/>
              <a:t>abs</a:t>
            </a:r>
            <a:endParaRPr lang="en-US" kern="0" dirty="0" smtClean="0"/>
          </a:p>
          <a:p>
            <a:pPr lvl="1"/>
            <a:r>
              <a:rPr lang="en-US" kern="0" dirty="0" smtClean="0"/>
              <a:t>5 </a:t>
            </a:r>
            <a:r>
              <a:rPr lang="en-US" kern="0" dirty="0" err="1" smtClean="0"/>
              <a:t>bar</a:t>
            </a:r>
            <a:r>
              <a:rPr lang="en-US" kern="0" baseline="-25000" dirty="0" err="1" smtClean="0"/>
              <a:t>abs</a:t>
            </a:r>
            <a:endParaRPr lang="en-US" kern="0" baseline="-25000" dirty="0" smtClean="0"/>
          </a:p>
          <a:p>
            <a:r>
              <a:rPr lang="en-US" kern="0" dirty="0" smtClean="0"/>
              <a:t>Aspect ratios:</a:t>
            </a:r>
          </a:p>
          <a:p>
            <a:pPr lvl="1"/>
            <a:r>
              <a:rPr lang="en-US" kern="0" dirty="0" smtClean="0"/>
              <a:t>16 (0.22 mm x 3.55 mm)</a:t>
            </a:r>
          </a:p>
          <a:p>
            <a:pPr lvl="1"/>
            <a:r>
              <a:rPr lang="en-US" kern="0" dirty="0" smtClean="0"/>
              <a:t>32 (0.16 mm x 5.01 mm)</a:t>
            </a:r>
            <a:endParaRPr lang="en-US" kern="0" dirty="0"/>
          </a:p>
          <a:p>
            <a:r>
              <a:rPr lang="en-US" kern="0" dirty="0" smtClean="0"/>
              <a:t>Approximate mass flows: </a:t>
            </a:r>
          </a:p>
          <a:p>
            <a:pPr lvl="1"/>
            <a:r>
              <a:rPr lang="en-US" kern="0" dirty="0" smtClean="0"/>
              <a:t>0.30 g/s (</a:t>
            </a:r>
            <a:r>
              <a:rPr lang="en-US" kern="0" dirty="0"/>
              <a:t>3 </a:t>
            </a:r>
            <a:r>
              <a:rPr lang="en-US" kern="0" dirty="0" err="1" smtClean="0"/>
              <a:t>bar</a:t>
            </a:r>
            <a:r>
              <a:rPr lang="en-US" kern="0" baseline="-25000" dirty="0" err="1" smtClean="0"/>
              <a:t>abs</a:t>
            </a:r>
            <a:r>
              <a:rPr lang="en-US" kern="0" dirty="0" smtClean="0"/>
              <a:t>)</a:t>
            </a:r>
            <a:endParaRPr lang="en-US" kern="0" dirty="0"/>
          </a:p>
          <a:p>
            <a:pPr lvl="1"/>
            <a:r>
              <a:rPr lang="en-US" kern="0" dirty="0" smtClean="0"/>
              <a:t>0.48 g/s (5 </a:t>
            </a:r>
            <a:r>
              <a:rPr lang="en-US" kern="0" dirty="0" err="1" smtClean="0"/>
              <a:t>bar</a:t>
            </a:r>
            <a:r>
              <a:rPr lang="en-US" kern="0" baseline="-25000" dirty="0" err="1" smtClean="0"/>
              <a:t>abs</a:t>
            </a:r>
            <a:r>
              <a:rPr lang="en-US" kern="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9470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centerline concentration is higher and temperature lower for a higher backpressure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09" y="1147217"/>
            <a:ext cx="2446472" cy="364721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440940" y="4838532"/>
            <a:ext cx="63500" cy="247631"/>
            <a:chOff x="3924300" y="3040380"/>
            <a:chExt cx="205740" cy="633888"/>
          </a:xfrm>
          <a:solidFill>
            <a:schemeClr val="bg1">
              <a:lumMod val="75000"/>
            </a:schemeClr>
          </a:solidFill>
        </p:grpSpPr>
        <p:sp>
          <p:nvSpPr>
            <p:cNvPr id="9" name="Trapezoid 8"/>
            <p:cNvSpPr/>
            <p:nvPr/>
          </p:nvSpPr>
          <p:spPr bwMode="auto">
            <a:xfrm>
              <a:off x="3924300" y="3040380"/>
              <a:ext cx="205740" cy="388620"/>
            </a:xfrm>
            <a:prstGeom prst="trapezoid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924300" y="3429000"/>
              <a:ext cx="205740" cy="245268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639" y="1508760"/>
            <a:ext cx="5139561" cy="298628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1050" y="4630778"/>
            <a:ext cx="2259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AR16 nozzle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maging along minor axis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57003" y="4684643"/>
            <a:ext cx="4203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Some discontinuities where images are stitched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132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 normalization leads to collapse of centerline concentration decay rate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70" y="1254630"/>
            <a:ext cx="6233070" cy="2509649"/>
          </a:xfrm>
        </p:spPr>
      </p:pic>
      <p:sp>
        <p:nvSpPr>
          <p:cNvPr id="6" name="TextBox 5"/>
          <p:cNvSpPr txBox="1"/>
          <p:nvPr/>
        </p:nvSpPr>
        <p:spPr>
          <a:xfrm>
            <a:off x="950970" y="4141503"/>
            <a:ext cx="7713920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eaLnBrk="1" hangingPunct="1">
              <a:spcBef>
                <a:spcPct val="20000"/>
              </a:spcBef>
              <a:buClr>
                <a:srgbClr val="328BB6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  <a:latin typeface="Calibri"/>
                <a:ea typeface="+mn-ea"/>
                <a:cs typeface="Calibri"/>
              </a:rPr>
              <a:t>Aspect ratio of 16 and 32 have nearly equivalent decay rates</a:t>
            </a:r>
          </a:p>
          <a:p>
            <a:pPr marL="257175" indent="-257175" eaLnBrk="1" hangingPunct="1">
              <a:spcBef>
                <a:spcPct val="20000"/>
              </a:spcBef>
              <a:buClr>
                <a:srgbClr val="328BB6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  <a:latin typeface="Calibri"/>
                <a:ea typeface="+mn-ea"/>
                <a:cs typeface="Calibri"/>
              </a:rPr>
              <a:t>Decay rate of 0.280 nearly equivalent to round jet decay rate of 0.277 (Hecht &amp; Panda, Int. J. Hydrogen Energy (2019) 8960-8970)</a:t>
            </a:r>
          </a:p>
        </p:txBody>
      </p:sp>
    </p:spTree>
    <p:extLst>
      <p:ext uri="{BB962C8B-B14F-4D97-AF65-F5344CB8AC3E}">
        <p14:creationId xmlns:p14="http://schemas.microsoft.com/office/powerpoint/2010/main" val="1510159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≥ </a:t>
            </a:r>
            <a:r>
              <a:rPr lang="en-US" dirty="0" smtClean="0"/>
              <a:t>40 diameters downstream, concentration profiles are Gaussian, self-similar, and the same along the major and minor axes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45" y="1444957"/>
            <a:ext cx="3836509" cy="2992726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304" y="1444749"/>
            <a:ext cx="3834392" cy="2993142"/>
          </a:xfrm>
        </p:spPr>
      </p:pic>
      <p:sp>
        <p:nvSpPr>
          <p:cNvPr id="8" name="Rectangle 7"/>
          <p:cNvSpPr/>
          <p:nvPr/>
        </p:nvSpPr>
        <p:spPr>
          <a:xfrm>
            <a:off x="1821180" y="1112520"/>
            <a:ext cx="16078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Aspect ratio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12180" y="1075417"/>
            <a:ext cx="16078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Aspect ratio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8245" y="4585454"/>
            <a:ext cx="84943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No significant difference between high aspect-ratio nozzles and round nozzle profile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302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jet half width data collapses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04076"/>
            <a:ext cx="4038600" cy="310684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4038600" cy="3143250"/>
          </a:xfrm>
        </p:spPr>
        <p:txBody>
          <a:bodyPr/>
          <a:lstStyle/>
          <a:p>
            <a:r>
              <a:rPr lang="en-US" sz="1800" dirty="0" smtClean="0"/>
              <a:t>No two-dimensional flow region</a:t>
            </a:r>
          </a:p>
          <a:p>
            <a:r>
              <a:rPr lang="en-US" sz="1800" dirty="0" smtClean="0"/>
              <a:t>Axis-switching phenomena not observed</a:t>
            </a:r>
          </a:p>
          <a:p>
            <a:r>
              <a:rPr lang="en-US" sz="1800" dirty="0" smtClean="0"/>
              <a:t>Spread rate of 0.06 slightly slower than round nozzles of 0.07 (Hecht </a:t>
            </a:r>
            <a:r>
              <a:rPr lang="en-US" sz="1800" dirty="0"/>
              <a:t>&amp; Panda, Int. J. Hydrogen Energy (2019) 8960-8970</a:t>
            </a:r>
            <a:r>
              <a:rPr lang="en-US" sz="1800" dirty="0" smtClean="0"/>
              <a:t>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30315760"/>
      </p:ext>
    </p:extLst>
  </p:cSld>
  <p:clrMapOvr>
    <a:masterClrMapping/>
  </p:clrMapOvr>
</p:sld>
</file>

<file path=ppt/theme/theme1.xml><?xml version="1.0" encoding="utf-8"?>
<a:theme xmlns:a="http://schemas.openxmlformats.org/drawingml/2006/main" name="H2FC_and_or_H2FIRST_16by9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H2FC_and_or_H2FIRST_16by9" id="{E9F0DD0B-B793-4071-9C51-BB5D6CDD82F4}" vid="{EBA688BC-5BE0-4708-ABFB-E8942CD5BA92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4D66C621C9014FBD71EEE532C4DA23" ma:contentTypeVersion="7" ma:contentTypeDescription="Create a new document." ma:contentTypeScope="" ma:versionID="3375eb3042b868622c18baa0441ca84f">
  <xsd:schema xmlns:xsd="http://www.w3.org/2001/XMLSchema" xmlns:xs="http://www.w3.org/2001/XMLSchema" xmlns:p="http://schemas.microsoft.com/office/2006/metadata/properties" xmlns:ns2="6a051d52-bcea-4f87-8ee2-b5ac0a4bc05f" targetNamespace="http://schemas.microsoft.com/office/2006/metadata/properties" ma:root="true" ma:fieldsID="93d385ad5b44cc4ce7df21fd5b2fa4cd" ns2:_="">
    <xsd:import namespace="6a051d52-bcea-4f87-8ee2-b5ac0a4bc0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051d52-bcea-4f87-8ee2-b5ac0a4bc0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FD70363-07F9-4674-AB1E-AE1D43676E03}"/>
</file>

<file path=customXml/itemProps2.xml><?xml version="1.0" encoding="utf-8"?>
<ds:datastoreItem xmlns:ds="http://schemas.openxmlformats.org/officeDocument/2006/customXml" ds:itemID="{AABF983C-A5E0-41FC-9BE3-D79CF597AF90}"/>
</file>

<file path=customXml/itemProps3.xml><?xml version="1.0" encoding="utf-8"?>
<ds:datastoreItem xmlns:ds="http://schemas.openxmlformats.org/officeDocument/2006/customXml" ds:itemID="{A84032BB-BF12-4034-89E3-5BFCF97202EF}"/>
</file>

<file path=docProps/app.xml><?xml version="1.0" encoding="utf-8"?>
<Properties xmlns="http://schemas.openxmlformats.org/officeDocument/2006/extended-properties" xmlns:vt="http://schemas.openxmlformats.org/officeDocument/2006/docPropsVTypes">
  <Template>H2FC_and_or_H2FIRST_16by9</Template>
  <TotalTime>503</TotalTime>
  <Words>1035</Words>
  <Application>Microsoft Office PowerPoint</Application>
  <PresentationFormat>On-screen Show (16:9)</PresentationFormat>
  <Paragraphs>89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ＭＳ Ｐゴシック</vt:lpstr>
      <vt:lpstr>Arial</vt:lpstr>
      <vt:lpstr>Calibri</vt:lpstr>
      <vt:lpstr>H2FC_and_or_H2FIRST_16by9</vt:lpstr>
      <vt:lpstr>Custom Design</vt:lpstr>
      <vt:lpstr>Dispersion of cryogenic hydrogen through high-aspect ratio nozzles</vt:lpstr>
      <vt:lpstr>Current separation distances for liquid hydrogen systems in the U.S. are based on consensus rather than a comprehensive scientific basis </vt:lpstr>
      <vt:lpstr>The fire code in the U.S. (NFPA 2) bases gaseous separation distances on the distance to a certain concentration level for a typical leak</vt:lpstr>
      <vt:lpstr>Previous work showed that non-circular orifices enhance mixing</vt:lpstr>
      <vt:lpstr>H2-N2 Raman imaging was used to measure concentration and temperature of cryogenic H2</vt:lpstr>
      <vt:lpstr>The centerline concentration is higher and temperature lower for a higher backpressure</vt:lpstr>
      <vt:lpstr>Proper normalization leads to collapse of centerline concentration decay rate</vt:lpstr>
      <vt:lpstr>At ≥ 40 diameters downstream, concentration profiles are Gaussian, self-similar, and the same along the major and minor axes</vt:lpstr>
      <vt:lpstr>The jet half width data collapses</vt:lpstr>
      <vt:lpstr>Proper normalization leads to collapse of centerline temperature increase and half-width spread rate</vt:lpstr>
      <vt:lpstr>At ≥ 40 diameters downstream, temperature profiles are Gaussian, self-similar, and the same along the major and minor axes</vt:lpstr>
      <vt:lpstr>Summary</vt:lpstr>
      <vt:lpstr>Future work: our lab-scale Raman diagnostic has been scaled up to study LH2 vents and large-scale experiments</vt:lpstr>
      <vt:lpstr>Acknowledgements</vt:lpstr>
      <vt:lpstr>The laser scanning system is ready for use when LH2 is available</vt:lpstr>
    </vt:vector>
  </TitlesOfParts>
  <Company>Sandia National Laboratories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Characteristic of cryogenic hydrogen flames from high-aspect ratio nozzles</dc:title>
  <dc:creator>Hecht, Ethan</dc:creator>
  <cp:lastModifiedBy>Hecht, Ethan</cp:lastModifiedBy>
  <cp:revision>27</cp:revision>
  <dcterms:created xsi:type="dcterms:W3CDTF">2019-08-26T17:02:08Z</dcterms:created>
  <dcterms:modified xsi:type="dcterms:W3CDTF">2019-09-06T15:25:38Z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0x0101002C4D66C621C9014FBD71EEE532C4DA23</vt:lpwstr>
  </property>
</Properties>
</file>