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491" r:id="rId5"/>
    <p:sldId id="493" r:id="rId6"/>
    <p:sldId id="494" r:id="rId7"/>
    <p:sldId id="495" r:id="rId8"/>
    <p:sldId id="519" r:id="rId9"/>
    <p:sldId id="496" r:id="rId10"/>
    <p:sldId id="497" r:id="rId11"/>
    <p:sldId id="535" r:id="rId12"/>
    <p:sldId id="529" r:id="rId13"/>
    <p:sldId id="531" r:id="rId14"/>
    <p:sldId id="530" r:id="rId15"/>
    <p:sldId id="532" r:id="rId16"/>
    <p:sldId id="533" r:id="rId17"/>
    <p:sldId id="509" r:id="rId18"/>
    <p:sldId id="522" r:id="rId19"/>
    <p:sldId id="527" r:id="rId20"/>
    <p:sldId id="518" r:id="rId21"/>
  </p:sldIdLst>
  <p:sldSz cx="9144000" cy="5143500" type="screen16x9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3" autoAdjust="0"/>
    <p:restoredTop sz="91507" autoAdjust="0"/>
  </p:normalViewPr>
  <p:slideViewPr>
    <p:cSldViewPr snapToGrid="0" snapToObjects="1">
      <p:cViewPr varScale="1">
        <p:scale>
          <a:sx n="91" d="100"/>
          <a:sy n="91" d="100"/>
        </p:scale>
        <p:origin x="100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37" d="100"/>
          <a:sy n="37" d="100"/>
        </p:scale>
        <p:origin x="235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r">
              <a:defRPr sz="1300"/>
            </a:lvl1pPr>
          </a:lstStyle>
          <a:p>
            <a:fld id="{E00C0AB1-7777-EA48-9872-393DAA530DA8}" type="datetimeFigureOut">
              <a:rPr lang="en-US" smtClean="0"/>
              <a:t>11/11/2019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r">
              <a:defRPr sz="1300"/>
            </a:lvl1pPr>
          </a:lstStyle>
          <a:p>
            <a:fld id="{49933263-C1CE-E34A-AD46-7ADCC4573628}" type="slidenum">
              <a:rPr lang="nb-NO" smtClean="0"/>
              <a:t>‹N›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2109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/>
          <a:lstStyle>
            <a:lvl1pPr algn="r">
              <a:defRPr sz="1300"/>
            </a:lvl1pPr>
          </a:lstStyle>
          <a:p>
            <a:fld id="{71B59900-1D02-0848-AA82-6ED8C4CCA000}" type="datetimeFigureOut">
              <a:rPr lang="en-US" smtClean="0"/>
              <a:t>11/11/2019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27" tIns="47764" rIns="95527" bIns="47764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5527" tIns="47764" rIns="95527" bIns="47764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5527" tIns="47764" rIns="95527" bIns="47764" rtlCol="0" anchor="b"/>
          <a:lstStyle>
            <a:lvl1pPr algn="r">
              <a:defRPr sz="1300"/>
            </a:lvl1pPr>
          </a:lstStyle>
          <a:p>
            <a:fld id="{BE5E6AF7-0F88-4448-99BD-1AC252BB1A7B}" type="slidenum">
              <a:rPr lang="nb-NO" smtClean="0"/>
              <a:t>‹N›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85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2042319"/>
            <a:ext cx="4316012" cy="1551781"/>
          </a:xfrm>
        </p:spPr>
        <p:txBody>
          <a:bodyPr anchor="b"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39243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C9DAF2-E044-8B4E-A86C-B69EB5271587}" type="datetime1">
              <a:rPr lang="en-US" smtClean="0"/>
              <a:t>11/11/2019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‹N›</a:t>
            </a:fld>
            <a:endParaRPr lang="nb-NO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2" y="266792"/>
            <a:ext cx="3406110" cy="108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2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+ Tex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1529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9E23-93F5-F746-89BC-5BD2B0929EBC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05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BA5FE-711F-EA47-96EF-625BC7044AC5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11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4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ex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1529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F2F44-5AFD-D34E-8B92-58F8898F0824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15240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15240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noProof="0" smtClean="0"/>
              <a:t>Graph / Smartart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99126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48322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0D61-A13E-3E45-A265-D55FAFCB0DF0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515611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515611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noProof="0" smtClean="0"/>
              <a:t>Graph / Smartart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6329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E48C-408F-AD4C-82E0-480B961C7F1F}" type="datetime1">
              <a:rPr lang="en-US" smtClean="0"/>
              <a:t>11/11/2019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&lt;Title of presentation&gt;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‹N›</a:t>
            </a:fld>
            <a:endParaRPr lang="nb-NO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219075"/>
            <a:ext cx="8832850" cy="4476610"/>
          </a:xfrm>
          <a:solidFill>
            <a:srgbClr val="BCCCD1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1015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4070" y="219282"/>
            <a:ext cx="8831090" cy="44764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latin typeface="Times New Roman"/>
                <a:cs typeface="Times New Roman"/>
              </a:defRPr>
            </a:lvl1pPr>
          </a:lstStyle>
          <a:p>
            <a:pPr lvl="0"/>
            <a:r>
              <a:rPr lang="en-GB" noProof="0" smtClean="0"/>
              <a:t>«Quote»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35D3-88DA-CE4D-A326-62A44BD8AA95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56504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2079-DB16-154D-A39F-4884D6CC0170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288000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Rectangle 10"/>
          <p:cNvSpPr/>
          <p:nvPr userDrawn="1"/>
        </p:nvSpPr>
        <p:spPr>
          <a:xfrm>
            <a:off x="6105160" y="165723"/>
            <a:ext cx="2880000" cy="5355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tangle 11"/>
          <p:cNvSpPr/>
          <p:nvPr userDrawn="1"/>
        </p:nvSpPr>
        <p:spPr>
          <a:xfrm>
            <a:off x="3129615" y="165723"/>
            <a:ext cx="2880000" cy="535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219075"/>
            <a:ext cx="2881670" cy="1495734"/>
          </a:xfrm>
          <a:solidFill>
            <a:srgbClr val="BCCCD1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7945" y="219075"/>
            <a:ext cx="2881670" cy="1495734"/>
          </a:xfrm>
          <a:solidFill>
            <a:srgbClr val="BCCCD1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03490" y="219075"/>
            <a:ext cx="2881670" cy="1495734"/>
          </a:xfrm>
          <a:solidFill>
            <a:srgbClr val="BCCCD1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4071" y="1803709"/>
            <a:ext cx="2880000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3129615" y="1803709"/>
            <a:ext cx="2880000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6103490" y="1803709"/>
            <a:ext cx="2880000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8420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4C26B5-7A06-7C45-AE88-68CEB8F24371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‹N›</a:t>
            </a:fld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9100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rgbClr val="007C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CE802-EA64-4A48-B1C7-C0EE853B4C0F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‹N›</a:t>
            </a:fld>
            <a:endParaRPr lang="en-GB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27546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F49D4B-9861-5645-9B1C-3419A18E9F33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‹N›</a:t>
            </a:fld>
            <a:endParaRPr lang="en-GB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9431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ICHS 2019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7" name="Rectangle 6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5844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9A3BB2-4D9C-AD4E-8B4D-A69880551F61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‹N›</a:t>
            </a:fld>
            <a:endParaRPr lang="en-GB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188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88" y="1244601"/>
            <a:ext cx="4316012" cy="11557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88" y="2743200"/>
            <a:ext cx="4316012" cy="5334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C173FE-FF69-E04E-9988-939EF0616E31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en-GB" noProof="0" smtClean="0"/>
              <a:pPr/>
              <a:t>‹N›</a:t>
            </a:fld>
            <a:endParaRPr lang="en-GB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200" y="219282"/>
            <a:ext cx="3829050" cy="4476403"/>
          </a:xfrm>
          <a:solidFill>
            <a:srgbClr val="7E9492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19936" y="2582921"/>
            <a:ext cx="323133" cy="0"/>
          </a:xfrm>
          <a:prstGeom prst="line">
            <a:avLst/>
          </a:prstGeom>
          <a:ln w="63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3369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8F0C-83EE-794E-9CC9-3FF7405580DF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ICHS 2019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7" name="Rectangle 6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5402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+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C7347-21CC-EB4E-B3D7-EE4885E7589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ICHS 2019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48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F25B-9EB4-1E47-85F8-C6280E7A3270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156110" y="165100"/>
            <a:ext cx="3829050" cy="4530585"/>
          </a:xfrm>
          <a:solidFill>
            <a:srgbClr val="7E9492"/>
          </a:solidFill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58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03" y="428161"/>
            <a:ext cx="4093697" cy="85725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353" y="1594843"/>
            <a:ext cx="4162547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54574-9909-674F-A5DE-8D4B46504626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41538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2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15240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15240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noProof="0" smtClean="0"/>
              <a:t>Graph / Smartart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30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3" y="428161"/>
            <a:ext cx="4093697" cy="85725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53" y="1594843"/>
            <a:ext cx="4162547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9BA9-EBA5-5C4F-BB8E-FBA372F5FB33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3314" y="165723"/>
            <a:ext cx="4831346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37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5156110" y="165100"/>
            <a:ext cx="3829050" cy="45305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3" hasCustomPrompt="1"/>
          </p:nvPr>
        </p:nvSpPr>
        <p:spPr>
          <a:xfrm>
            <a:off x="5156110" y="165100"/>
            <a:ext cx="3829050" cy="45305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GB" noProof="0" smtClean="0"/>
              <a:t>Graph / Smartart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1303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90F5-E4A8-6F49-8ED0-6A2C8DA2DD36}" type="datetime1">
              <a:rPr lang="en-US" smtClean="0"/>
              <a:t>11/11/2019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&lt;Title of presentation&gt;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t>‹N›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868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2400" y="165100"/>
            <a:ext cx="8832760" cy="453058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5A75D-0632-BE42-94AA-1FA387F7D3C3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>
          <a:xfrm>
            <a:off x="154070" y="165723"/>
            <a:ext cx="8831090" cy="53559"/>
          </a:xfrm>
          <a:prstGeom prst="rect">
            <a:avLst/>
          </a:prstGeom>
          <a:solidFill>
            <a:srgbClr val="4B4C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56103" y="1335106"/>
            <a:ext cx="323133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87253" y="1594843"/>
            <a:ext cx="3944079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73870" y="1594843"/>
            <a:ext cx="3944079" cy="285015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92189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103" y="428161"/>
            <a:ext cx="7961846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noProof="0" smtClean="0"/>
              <a:t>Klikk for å redigere tittelstil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253" y="1594843"/>
            <a:ext cx="8030696" cy="2850156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GB" noProof="0" dirty="0" err="1" smtClean="0"/>
              <a:t>Klikk</a:t>
            </a:r>
            <a:r>
              <a:rPr lang="en-GB" noProof="0" dirty="0" smtClean="0"/>
              <a:t> for å </a:t>
            </a:r>
            <a:r>
              <a:rPr lang="en-GB" noProof="0" dirty="0" err="1" smtClean="0"/>
              <a:t>redigere</a:t>
            </a:r>
            <a:r>
              <a:rPr lang="en-GB" noProof="0" dirty="0" smtClean="0"/>
              <a:t> </a:t>
            </a:r>
            <a:r>
              <a:rPr lang="en-GB" noProof="0" dirty="0" err="1" smtClean="0"/>
              <a:t>tekststiler</a:t>
            </a:r>
            <a:r>
              <a:rPr lang="en-GB" noProof="0" dirty="0" smtClean="0"/>
              <a:t> </a:t>
            </a:r>
            <a:r>
              <a:rPr lang="en-GB" noProof="0" dirty="0" err="1" smtClean="0"/>
              <a:t>i</a:t>
            </a:r>
            <a:r>
              <a:rPr lang="en-GB" noProof="0" dirty="0" smtClean="0"/>
              <a:t> </a:t>
            </a:r>
            <a:r>
              <a:rPr lang="en-GB" noProof="0" dirty="0" err="1" smtClean="0"/>
              <a:t>malen</a:t>
            </a:r>
            <a:endParaRPr lang="en-GB" noProof="0" dirty="0" smtClean="0"/>
          </a:p>
          <a:p>
            <a:pPr lvl="1"/>
            <a:r>
              <a:rPr lang="en-GB" noProof="0" dirty="0" smtClean="0"/>
              <a:t>Andre </a:t>
            </a:r>
            <a:r>
              <a:rPr lang="en-GB" noProof="0" dirty="0" err="1" smtClean="0"/>
              <a:t>nivå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Tredje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nivå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Fjerde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nivå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Femte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nivå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7392" y="4834789"/>
            <a:ext cx="1308296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DD0A9CF-A1FD-9946-816A-7B11A5E2C95D}" type="datetime1">
              <a:rPr lang="en-US" smtClean="0"/>
              <a:t>11/11/2019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6488" y="4834789"/>
            <a:ext cx="2895600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ICHS 2019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1560" y="4834789"/>
            <a:ext cx="2133600" cy="1596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8385D78-4187-AD4C-B928-A8579EE9A756}" type="slidenum">
              <a:rPr lang="nb-NO" smtClean="0"/>
              <a:pPr/>
              <a:t>‹N›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" y="4649627"/>
            <a:ext cx="1553044" cy="49387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xmlns="" id="{9830F842-EE48-4E34-B74A-EB70319696D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26" y="4834789"/>
            <a:ext cx="1060523" cy="2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2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57" r:id="rId4"/>
    <p:sldLayoutId id="2147483658" r:id="rId5"/>
    <p:sldLayoutId id="2147483659" r:id="rId6"/>
    <p:sldLayoutId id="2147483660" r:id="rId7"/>
    <p:sldLayoutId id="2147483656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62" r:id="rId14"/>
    <p:sldLayoutId id="2147483661" r:id="rId15"/>
    <p:sldLayoutId id="2147483668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176213" indent="-176213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1pPr>
      <a:lvl2pPr marL="452438" indent="-207963" algn="l" defTabSz="45085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627063" indent="-158750" algn="l" defTabSz="627063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804863" indent="-161925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987425" indent="-174625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8.wdp"/><Relationship Id="rId18" Type="http://schemas.openxmlformats.org/officeDocument/2006/relationships/image" Target="../media/image31.png"/><Relationship Id="rId3" Type="http://schemas.microsoft.com/office/2007/relationships/hdphoto" Target="../media/hdphoto3.wdp"/><Relationship Id="rId21" Type="http://schemas.openxmlformats.org/officeDocument/2006/relationships/image" Target="../media/image12.png"/><Relationship Id="rId7" Type="http://schemas.microsoft.com/office/2007/relationships/hdphoto" Target="../media/hdphoto5.wdp"/><Relationship Id="rId12" Type="http://schemas.openxmlformats.org/officeDocument/2006/relationships/image" Target="../media/image28.png"/><Relationship Id="rId17" Type="http://schemas.microsoft.com/office/2007/relationships/hdphoto" Target="../media/hdphoto10.wdp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7.png"/><Relationship Id="rId19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microsoft.com/office/2007/relationships/hdphoto" Target="../media/hdphoto6.wdp"/><Relationship Id="rId14" Type="http://schemas.openxmlformats.org/officeDocument/2006/relationships/image" Target="../media/image29.png"/><Relationship Id="rId22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7287" y="1110985"/>
            <a:ext cx="5446312" cy="1551781"/>
          </a:xfrm>
        </p:spPr>
        <p:txBody>
          <a:bodyPr>
            <a:normAutofit/>
          </a:bodyPr>
          <a:lstStyle/>
          <a:p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b="0" dirty="0" smtClean="0"/>
              <a:t>Experimental </a:t>
            </a:r>
            <a:r>
              <a:rPr lang="en-US" b="0" dirty="0"/>
              <a:t>study of light gas</a:t>
            </a:r>
            <a:br>
              <a:rPr lang="en-US" b="0" dirty="0"/>
            </a:br>
            <a:r>
              <a:rPr lang="en-US" b="0" dirty="0"/>
              <a:t>dispersion in a channel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1400" b="0" i="1" dirty="0" smtClean="0"/>
              <a:t> </a:t>
            </a:r>
            <a:br>
              <a:rPr lang="en-US" sz="1400" b="0" i="1" dirty="0" smtClean="0"/>
            </a:br>
            <a:r>
              <a:rPr lang="en-US" sz="1400" b="0" dirty="0" smtClean="0"/>
              <a:t>ICHS 2019 - ID216</a:t>
            </a:r>
            <a:endParaRPr lang="nb-NO" sz="1400" b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7287" y="3149608"/>
            <a:ext cx="5530979" cy="5334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Osama K. Ibrahim, Knut </a:t>
            </a:r>
            <a:r>
              <a:rPr lang="en-US" sz="1800" b="1" dirty="0" err="1" smtClean="0"/>
              <a:t>Vaagsaether</a:t>
            </a:r>
            <a:r>
              <a:rPr lang="en-US" sz="1800" b="1" dirty="0" smtClean="0"/>
              <a:t> and </a:t>
            </a:r>
            <a:r>
              <a:rPr lang="en-US" sz="1800" b="1" u="sng" dirty="0" smtClean="0"/>
              <a:t>Dag Bjerketvedt </a:t>
            </a:r>
            <a:r>
              <a:rPr lang="en-US" sz="1400" dirty="0" smtClean="0"/>
              <a:t>Department of Process, Energy and Environmental Technology</a:t>
            </a:r>
            <a:br>
              <a:rPr lang="en-US" sz="1400" dirty="0" smtClean="0"/>
            </a:br>
            <a:r>
              <a:rPr lang="en-US" sz="1400" dirty="0" smtClean="0"/>
              <a:t>Faculty of Technology, Natural Science and Maritime Science University of South-Eastern Norway (USN)</a:t>
            </a:r>
            <a:br>
              <a:rPr lang="en-US" sz="1400" dirty="0" smtClean="0"/>
            </a:br>
            <a:r>
              <a:rPr lang="en-US" sz="1400" dirty="0" smtClean="0"/>
              <a:t>Porsgrunn, Norway</a:t>
            </a:r>
            <a:endParaRPr lang="en-US" sz="14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DAF2-E044-8B4E-A86C-B69EB5271587}" type="datetime1">
              <a:rPr lang="en-US" smtClean="0"/>
              <a:t>11/11/2019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4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>
            <a:extLst>
              <a:ext uri="{FF2B5EF4-FFF2-40B4-BE49-F238E27FC236}">
                <a16:creationId xmlns:a16="http://schemas.microsoft.com/office/drawing/2014/main" xmlns="" id="{D308E315-834C-47B8-9399-614CA2058A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08" y="4157848"/>
            <a:ext cx="2444492" cy="9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Nozzle</a:t>
            </a:r>
            <a:r>
              <a:rPr lang="nb-NO" dirty="0"/>
              <a:t> </a:t>
            </a:r>
            <a:r>
              <a:rPr lang="nb-NO" dirty="0" err="1"/>
              <a:t>size</a:t>
            </a:r>
            <a:r>
              <a:rPr lang="nb-NO" dirty="0"/>
              <a:t> </a:t>
            </a:r>
            <a:r>
              <a:rPr lang="nb-NO" dirty="0" err="1" smtClean="0"/>
              <a:t>effects</a:t>
            </a:r>
            <a:r>
              <a:rPr lang="nb-NO" dirty="0" smtClean="0"/>
              <a:t> </a:t>
            </a:r>
            <a:r>
              <a:rPr lang="en-US" dirty="0" smtClean="0"/>
              <a:t>– </a:t>
            </a:r>
            <a:r>
              <a:rPr lang="nb-NO" dirty="0" err="1" smtClean="0"/>
              <a:t>Vertical</a:t>
            </a:r>
            <a:r>
              <a:rPr lang="nb-NO" dirty="0" smtClean="0"/>
              <a:t> </a:t>
            </a:r>
            <a:r>
              <a:rPr lang="en-US" dirty="0" smtClean="0"/>
              <a:t>distribution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1678" y="1203954"/>
            <a:ext cx="8030696" cy="2850156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Vertical concentration distribution over time of helium downward release at 40 Ndm</a:t>
            </a:r>
            <a:r>
              <a:rPr lang="en-US" baseline="300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3</a:t>
            </a:r>
            <a:r>
              <a:rPr lang="en-US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/min and through nozzle sizes, 2.5 mm (left)  and pipe diameter 4 mm (right).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7AAF5D3A-356B-4D37-80A8-AF6B9802E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40" y="2049033"/>
            <a:ext cx="6965244" cy="2229125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4381519" y="1840631"/>
            <a:ext cx="143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 = 4.0 mm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883299" y="1826870"/>
            <a:ext cx="143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 = 2.5 mm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6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influence of release </a:t>
            </a:r>
            <a:r>
              <a:rPr lang="en-US" dirty="0" smtClean="0"/>
              <a:t>direction – Horizontal distribution 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7253" y="1203954"/>
            <a:ext cx="8030696" cy="2850156"/>
          </a:xfrm>
        </p:spPr>
        <p:txBody>
          <a:bodyPr/>
          <a:lstStyle/>
          <a:p>
            <a:r>
              <a:rPr lang="en-US" dirty="0"/>
              <a:t>Output helium concentration versus time for upward release, left and downward, right at flow </a:t>
            </a:r>
            <a:r>
              <a:rPr lang="en-US" dirty="0" smtClean="0"/>
              <a:t>rate 15 </a:t>
            </a:r>
            <a:r>
              <a:rPr lang="en-US" dirty="0"/>
              <a:t>Ndm</a:t>
            </a:r>
            <a:r>
              <a:rPr lang="en-US" baseline="30000" dirty="0"/>
              <a:t>3</a:t>
            </a:r>
            <a:r>
              <a:rPr lang="en-US" dirty="0"/>
              <a:t>/min and  2.5 mm nozzle size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56BB7C13-8A95-4341-A736-701D6B0DC5B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1" y="1918740"/>
            <a:ext cx="8342851" cy="26127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l ned 7"/>
          <p:cNvSpPr/>
          <p:nvPr/>
        </p:nvSpPr>
        <p:spPr>
          <a:xfrm rot="10800000">
            <a:off x="3818683" y="2931217"/>
            <a:ext cx="258210" cy="4941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Pil ned 8"/>
          <p:cNvSpPr/>
          <p:nvPr/>
        </p:nvSpPr>
        <p:spPr>
          <a:xfrm>
            <a:off x="8009102" y="2924282"/>
            <a:ext cx="258210" cy="4941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010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The influence of inclination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8939" y="1210935"/>
            <a:ext cx="5262905" cy="2850156"/>
          </a:xfrm>
        </p:spPr>
        <p:txBody>
          <a:bodyPr/>
          <a:lstStyle/>
          <a:p>
            <a:r>
              <a:rPr lang="en-US" dirty="0"/>
              <a:t>Helium concentration over time for downward release through 4 mm pipe at 40 Ndm</a:t>
            </a:r>
            <a:r>
              <a:rPr lang="en-US" baseline="30000" dirty="0"/>
              <a:t>3</a:t>
            </a:r>
            <a:r>
              <a:rPr lang="en-US" dirty="0"/>
              <a:t>/min and in the channel with an inclination of </a:t>
            </a:r>
            <a:r>
              <a:rPr lang="en-US" dirty="0" smtClean="0"/>
              <a:t>-10</a:t>
            </a:r>
            <a:r>
              <a:rPr lang="en-US" dirty="0"/>
              <a:t>°, left, horizontal, middle and inclination of </a:t>
            </a:r>
            <a:r>
              <a:rPr lang="en-US" dirty="0" smtClean="0"/>
              <a:t>10</a:t>
            </a:r>
            <a:r>
              <a:rPr lang="en-US" dirty="0"/>
              <a:t>°, right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7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xmlns="" id="{71F1C2F8-19E5-4C01-AB2E-BB2FBCCCD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971" y="1117043"/>
            <a:ext cx="2750179" cy="1639390"/>
          </a:xfrm>
          <a:prstGeom prst="rect">
            <a:avLst/>
          </a:prstGeom>
        </p:spPr>
      </p:pic>
      <p:pic>
        <p:nvPicPr>
          <p:cNvPr id="8" name="Picture 12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F5DE352E-8851-40D8-8A58-99842EFB7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15" y="2756265"/>
            <a:ext cx="8194035" cy="1948582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DE528A74-24A2-4DB8-A65D-250FEE2BD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699" y="2005897"/>
            <a:ext cx="2680272" cy="721959"/>
          </a:xfrm>
          <a:prstGeom prst="rect">
            <a:avLst/>
          </a:prstGeom>
          <a:gradFill>
            <a:gsLst>
              <a:gs pos="92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rect">
              <a:fillToRect l="50000" t="50000" r="50000" b="50000"/>
            </a:path>
          </a:gradFill>
        </p:spPr>
      </p:pic>
      <p:cxnSp>
        <p:nvCxnSpPr>
          <p:cNvPr id="10" name="Rett linje 9"/>
          <p:cNvCxnSpPr/>
          <p:nvPr/>
        </p:nvCxnSpPr>
        <p:spPr>
          <a:xfrm flipV="1">
            <a:off x="1093160" y="3168987"/>
            <a:ext cx="984202" cy="15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/>
        </p:nvCxnSpPr>
        <p:spPr>
          <a:xfrm flipV="1">
            <a:off x="3750291" y="3197806"/>
            <a:ext cx="998340" cy="130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>
            <a:off x="6664332" y="4118672"/>
            <a:ext cx="984202" cy="15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/>
        </p:nvCxnSpPr>
        <p:spPr>
          <a:xfrm>
            <a:off x="4434288" y="2415133"/>
            <a:ext cx="984202" cy="1458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hydrogen and helium </a:t>
            </a:r>
            <a:r>
              <a:rPr lang="en-US" dirty="0" smtClean="0"/>
              <a:t>results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7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DFE59BC4-E926-4B32-8184-3A1230888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25"/>
          <a:stretch/>
        </p:blipFill>
        <p:spPr>
          <a:xfrm>
            <a:off x="166180" y="1464221"/>
            <a:ext cx="4273198" cy="2669115"/>
          </a:xfrm>
          <a:prstGeom prst="rect">
            <a:avLst/>
          </a:prstGeom>
        </p:spPr>
      </p:pic>
      <p:pic>
        <p:nvPicPr>
          <p:cNvPr id="8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D757A2EA-636E-48C2-96C3-5409303FC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26"/>
          <a:stretch/>
        </p:blipFill>
        <p:spPr>
          <a:xfrm>
            <a:off x="4593678" y="1410029"/>
            <a:ext cx="4312998" cy="2782497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7993945" y="2492882"/>
            <a:ext cx="56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He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3504311" y="2454184"/>
            <a:ext cx="48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H</a:t>
            </a:r>
            <a:r>
              <a:rPr lang="nb-NO" baseline="-25000" dirty="0" smtClean="0"/>
              <a:t>2</a:t>
            </a:r>
            <a:endParaRPr lang="nb-NO" baseline="-25000" dirty="0"/>
          </a:p>
        </p:txBody>
      </p:sp>
    </p:spTree>
    <p:extLst>
      <p:ext uri="{BB962C8B-B14F-4D97-AF65-F5344CB8AC3E}">
        <p14:creationId xmlns:p14="http://schemas.microsoft.com/office/powerpoint/2010/main" val="160471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455999-3972-4F0E-933D-4C7B27ACA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594B0A-217F-4239-A8FF-58C78E54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&lt;Title of presentation&gt;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43A2A6-22F8-4110-B246-F4610B33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14</a:t>
            </a:fld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02998BC-A6E7-40AF-8DFA-3DA38A158454}"/>
              </a:ext>
            </a:extLst>
          </p:cNvPr>
          <p:cNvSpPr/>
          <p:nvPr/>
        </p:nvSpPr>
        <p:spPr>
          <a:xfrm>
            <a:off x="936136" y="1772178"/>
            <a:ext cx="880533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2">
                <a:lumMod val="9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5B4A317-A372-4DD2-BAC7-67F9FA96D0B7}"/>
              </a:ext>
            </a:extLst>
          </p:cNvPr>
          <p:cNvSpPr/>
          <p:nvPr/>
        </p:nvSpPr>
        <p:spPr>
          <a:xfrm>
            <a:off x="688622" y="400994"/>
            <a:ext cx="7766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hangingPunct="0">
              <a:spcAft>
                <a:spcPts val="11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Concentration gradients of helium, upper series, and hydrogen, lower series, visualized by shadowgraph while the cloud propagating through the channel for at 1.5 m from the channel closed end for downward releases through 4 mm pipe and flow rate 40 Ndm</a:t>
            </a:r>
            <a:r>
              <a:rPr lang="en-GB" baseline="30000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3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/min.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F741B28-5FFF-41F8-B12C-5A6613312515}"/>
              </a:ext>
            </a:extLst>
          </p:cNvPr>
          <p:cNvSpPr/>
          <p:nvPr/>
        </p:nvSpPr>
        <p:spPr>
          <a:xfrm>
            <a:off x="7608623" y="2059437"/>
            <a:ext cx="9003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Helium</a:t>
            </a:r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A54182-FEFD-4373-A2E5-07A7A9BF00B1}"/>
              </a:ext>
            </a:extLst>
          </p:cNvPr>
          <p:cNvSpPr/>
          <p:nvPr/>
        </p:nvSpPr>
        <p:spPr>
          <a:xfrm>
            <a:off x="7565275" y="2991087"/>
            <a:ext cx="13331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Hydrogen</a:t>
            </a:r>
            <a:endParaRPr lang="en-GB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317A461-795C-4F76-987F-ECA463047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244" y="1772181"/>
            <a:ext cx="1147734" cy="8332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9F1FB8-404C-45B0-B1A4-16B06119E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8486" y="1772179"/>
            <a:ext cx="1147733" cy="833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0A0CCA9-933E-4F1A-BAE8-AED0FA8B1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4727" y="1772178"/>
            <a:ext cx="1147733" cy="8332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2FDBB0F-52FA-47FA-B53E-9C2962A1D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968" y="1772178"/>
            <a:ext cx="1147734" cy="8332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9DDC772-DEE3-4380-906E-5982013D3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7210" y="1772178"/>
            <a:ext cx="1147734" cy="833259"/>
          </a:xfrm>
          <a:prstGeom prst="rect">
            <a:avLst/>
          </a:prstGeom>
        </p:spPr>
      </p:pic>
      <p:pic>
        <p:nvPicPr>
          <p:cNvPr id="28" name="Picture 27" descr="A close up of a blue background&#10;&#10;Description generated with high confidence">
            <a:extLst>
              <a:ext uri="{FF2B5EF4-FFF2-40B4-BE49-F238E27FC236}">
                <a16:creationId xmlns:a16="http://schemas.microsoft.com/office/drawing/2014/main" xmlns="" id="{E407A56A-450D-4F2B-B0FE-4D57515F92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0041" y="2672715"/>
            <a:ext cx="1147733" cy="833259"/>
          </a:xfrm>
          <a:prstGeom prst="rect">
            <a:avLst/>
          </a:prstGeom>
        </p:spPr>
      </p:pic>
      <p:pic>
        <p:nvPicPr>
          <p:cNvPr id="30" name="Picture 29" descr="A close up of a blue background&#10;&#10;Description generated with high confidence">
            <a:extLst>
              <a:ext uri="{FF2B5EF4-FFF2-40B4-BE49-F238E27FC236}">
                <a16:creationId xmlns:a16="http://schemas.microsoft.com/office/drawing/2014/main" xmlns="" id="{82D2BECF-7370-44E1-8677-888FCF2183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917" y="2672715"/>
            <a:ext cx="1147734" cy="833258"/>
          </a:xfrm>
          <a:prstGeom prst="rect">
            <a:avLst/>
          </a:prstGeom>
        </p:spPr>
      </p:pic>
      <p:pic>
        <p:nvPicPr>
          <p:cNvPr id="34" name="Picture 33" descr="A close up of a blue background&#10;&#10;Description generated with high confidence">
            <a:extLst>
              <a:ext uri="{FF2B5EF4-FFF2-40B4-BE49-F238E27FC236}">
                <a16:creationId xmlns:a16="http://schemas.microsoft.com/office/drawing/2014/main" xmlns="" id="{BBBFFDE8-C8A3-426A-8514-1E1DBB7370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4726" y="2672714"/>
            <a:ext cx="1147733" cy="833259"/>
          </a:xfrm>
          <a:prstGeom prst="rect">
            <a:avLst/>
          </a:prstGeom>
        </p:spPr>
      </p:pic>
      <p:pic>
        <p:nvPicPr>
          <p:cNvPr id="35" name="Picture 34" descr="A picture containing blue&#10;&#10;Description generated with very high confidence">
            <a:extLst>
              <a:ext uri="{FF2B5EF4-FFF2-40B4-BE49-F238E27FC236}">
                <a16:creationId xmlns:a16="http://schemas.microsoft.com/office/drawing/2014/main" xmlns="" id="{043925FB-EE90-42DA-97AB-779F10FF50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983" y="2672714"/>
            <a:ext cx="1147733" cy="8332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FBD6570-64FD-4E04-BB7B-92819E9D916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37210" y="2672714"/>
            <a:ext cx="1147733" cy="833259"/>
          </a:xfrm>
          <a:prstGeom prst="rect">
            <a:avLst/>
          </a:prstGeom>
        </p:spPr>
      </p:pic>
      <p:pic>
        <p:nvPicPr>
          <p:cNvPr id="23" name="Picture 17" descr="A picture containing indoor, table, wall, cake&#10;&#10;Description generated with very high confidence">
            <a:extLst>
              <a:ext uri="{FF2B5EF4-FFF2-40B4-BE49-F238E27FC236}">
                <a16:creationId xmlns:a16="http://schemas.microsoft.com/office/drawing/2014/main" xmlns="" id="{648D7DF1-AABC-4028-9965-8A337439DA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961" y="3575271"/>
            <a:ext cx="2853187" cy="1140661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100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Froude</a:t>
            </a:r>
            <a:r>
              <a:rPr lang="nb-NO" dirty="0" smtClean="0"/>
              <a:t> </a:t>
            </a:r>
            <a:r>
              <a:rPr lang="nb-NO" dirty="0" err="1"/>
              <a:t>S</a:t>
            </a:r>
            <a:r>
              <a:rPr lang="nb-NO" dirty="0" err="1" smtClean="0"/>
              <a:t>caling</a:t>
            </a:r>
            <a:endParaRPr lang="nb-NO" dirty="0"/>
          </a:p>
        </p:txBody>
      </p:sp>
      <p:pic>
        <p:nvPicPr>
          <p:cNvPr id="13" name="Plassholder for innhold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68" y="1252126"/>
            <a:ext cx="5521440" cy="3442139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15</a:t>
            </a:fld>
            <a:endParaRPr lang="en-GB" noProof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133681"/>
              </p:ext>
            </p:extLst>
          </p:nvPr>
        </p:nvGraphicFramePr>
        <p:xfrm>
          <a:off x="3910513" y="264906"/>
          <a:ext cx="3309896" cy="98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Visio" r:id="rId4" imgW="3004185" imgH="895731" progId="Visio.Drawing.11">
                  <p:embed/>
                </p:oleObj>
              </mc:Choice>
              <mc:Fallback>
                <p:oleObj name="Visio" r:id="rId4" imgW="3004185" imgH="895731" progId="Visio.Drawing.11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0513" y="264906"/>
                        <a:ext cx="3309896" cy="987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945565"/>
              </p:ext>
            </p:extLst>
          </p:nvPr>
        </p:nvGraphicFramePr>
        <p:xfrm>
          <a:off x="4556810" y="1794786"/>
          <a:ext cx="1008651" cy="62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Formel" r:id="rId6" imgW="723586" imgH="457002" progId="Equation.3">
                  <p:embed/>
                </p:oleObj>
              </mc:Choice>
              <mc:Fallback>
                <p:oleObj name="Formel" r:id="rId6" imgW="723586" imgH="457002" progId="Equation.3">
                  <p:embed/>
                  <p:pic>
                    <p:nvPicPr>
                      <p:cNvPr id="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810" y="1794786"/>
                        <a:ext cx="1008651" cy="629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69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Conclusion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7253" y="1285411"/>
            <a:ext cx="8030696" cy="285015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We have investigate dispersion of helium and hydrogen in partly confined 3 m long steel using concentration sensors with WI-FI </a:t>
            </a:r>
            <a:r>
              <a:rPr lang="en-US" dirty="0"/>
              <a:t>read out 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Concentrations were measured at various horizontal and vertical positions for releases at different flow rates, through different nozzle sizes and different injection directions.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The experiments </a:t>
            </a:r>
            <a:r>
              <a:rPr lang="en-US" dirty="0"/>
              <a:t>confirmed that jet momentum- induced mixing happen close to release point and wave buoyancy-induced, away from it. Dispersion of helium in the channel characterized by the formation of inhomogeneous and stratified </a:t>
            </a:r>
            <a:r>
              <a:rPr lang="en-US" dirty="0" smtClean="0"/>
              <a:t>cloud.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The </a:t>
            </a:r>
            <a:r>
              <a:rPr lang="en-US" dirty="0"/>
              <a:t>average Froude number obtained from concentration measurements is not in complete accord with the results from previous studies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study contributes to the existing knowledge of hydrogen dispersion in confined spaces by providing practical data for further analyses and validation of CFD codes.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00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Acknowledgement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9520" y="1374710"/>
            <a:ext cx="8030696" cy="2850156"/>
          </a:xfrm>
        </p:spPr>
        <p:txBody>
          <a:bodyPr/>
          <a:lstStyle/>
          <a:p>
            <a:r>
              <a:rPr lang="en-US" dirty="0" smtClean="0"/>
              <a:t>This </a:t>
            </a:r>
            <a:r>
              <a:rPr lang="en-US" dirty="0"/>
              <a:t>work was performed within </a:t>
            </a:r>
            <a:r>
              <a:rPr lang="en-US" dirty="0" err="1"/>
              <a:t>MoZEES</a:t>
            </a:r>
            <a:r>
              <a:rPr lang="en-US" dirty="0"/>
              <a:t>, a Norwegian Centre for Environment-friendly Energy Research (FME), co-sponsored by the Research Council of Norway (project number 257653) and 40 partners from research, industry, and public sector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The project has received funding from the Fuel Cells and Hydrogen 2 Joint Undertaking (JU) under grant agreement No 826193. The JU receives support from the European Union’s Horizon 2020 research and innovation </a:t>
            </a:r>
            <a:r>
              <a:rPr lang="en-US" dirty="0" err="1"/>
              <a:t>programme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The authors will like to thank the NREL sensor lab and William </a:t>
            </a:r>
            <a:r>
              <a:rPr lang="en-US" dirty="0" err="1"/>
              <a:t>Buttner</a:t>
            </a:r>
            <a:r>
              <a:rPr lang="en-US" dirty="0"/>
              <a:t> for contributing to this work and discussions regarding the sensors. The contribution is greatly appreciated.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51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620048" y="1142845"/>
            <a:ext cx="4457830" cy="37089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consequences of a gas explosion following  a leak of hydrogen depends strongly on the dispersion process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Hydrogen is a light gas and disperse rapidly in open area, however confinement will hindered the dispersion and </a:t>
            </a:r>
            <a:r>
              <a:rPr lang="en-US" dirty="0"/>
              <a:t>gravity </a:t>
            </a:r>
            <a:r>
              <a:rPr lang="en-US" dirty="0" smtClean="0"/>
              <a:t>currents may occurs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Previously we used a continuous ignition source </a:t>
            </a:r>
            <a:r>
              <a:rPr lang="en-US" dirty="0"/>
              <a:t>to monitor </a:t>
            </a:r>
            <a:r>
              <a:rPr lang="en-US" dirty="0" smtClean="0"/>
              <a:t>propagation of </a:t>
            </a:r>
            <a:r>
              <a:rPr lang="en-US" dirty="0"/>
              <a:t>gravity currents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this work we are </a:t>
            </a:r>
            <a:r>
              <a:rPr lang="en-US" dirty="0"/>
              <a:t>using </a:t>
            </a:r>
            <a:r>
              <a:rPr lang="en-US" dirty="0" smtClean="0"/>
              <a:t>concentration sensors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Objectives;  Test concentration diagnostics, and </a:t>
            </a:r>
            <a:br>
              <a:rPr lang="en-US" dirty="0" smtClean="0"/>
            </a:br>
            <a:r>
              <a:rPr lang="en-US" dirty="0" smtClean="0"/>
              <a:t>providing data </a:t>
            </a:r>
            <a:r>
              <a:rPr lang="en-US" dirty="0"/>
              <a:t>for </a:t>
            </a:r>
            <a:r>
              <a:rPr lang="en-US" dirty="0" smtClean="0"/>
              <a:t>analyses (Fr-scaling) and </a:t>
            </a:r>
            <a:r>
              <a:rPr lang="en-US" dirty="0"/>
              <a:t>validation of CFD </a:t>
            </a:r>
            <a:r>
              <a:rPr lang="en-US" dirty="0" smtClean="0"/>
              <a:t>codes (Open-FOAM)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446" y="718010"/>
            <a:ext cx="3737072" cy="129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213552"/>
              </p:ext>
            </p:extLst>
          </p:nvPr>
        </p:nvGraphicFramePr>
        <p:xfrm>
          <a:off x="5308053" y="3724462"/>
          <a:ext cx="3309896" cy="98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Visio" r:id="rId4" imgW="3004185" imgH="895731" progId="Visio.Drawing.11">
                  <p:embed/>
                </p:oleObj>
              </mc:Choice>
              <mc:Fallback>
                <p:oleObj name="Visio" r:id="rId4" imgW="3004185" imgH="895731" progId="Visio.Drawing.11">
                  <p:embed/>
                  <p:pic>
                    <p:nvPicPr>
                      <p:cNvPr id="13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053" y="3724462"/>
                        <a:ext cx="3309896" cy="987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001810"/>
              </p:ext>
            </p:extLst>
          </p:nvPr>
        </p:nvGraphicFramePr>
        <p:xfrm>
          <a:off x="6304148" y="3093936"/>
          <a:ext cx="1008651" cy="62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Formel" r:id="rId6" imgW="723586" imgH="457002" progId="Equation.3">
                  <p:embed/>
                </p:oleObj>
              </mc:Choice>
              <mc:Fallback>
                <p:oleObj name="Formel" r:id="rId6" imgW="723586" imgH="457002" progId="Equation.3">
                  <p:embed/>
                  <p:pic>
                    <p:nvPicPr>
                      <p:cNvPr id="133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4148" y="3093936"/>
                        <a:ext cx="1008651" cy="629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llipse 12"/>
          <p:cNvSpPr/>
          <p:nvPr/>
        </p:nvSpPr>
        <p:spPr>
          <a:xfrm>
            <a:off x="5540561" y="3993824"/>
            <a:ext cx="113548" cy="1135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5" name="Rett linje 14"/>
          <p:cNvCxnSpPr/>
          <p:nvPr/>
        </p:nvCxnSpPr>
        <p:spPr>
          <a:xfrm flipH="1" flipV="1">
            <a:off x="5540561" y="3860659"/>
            <a:ext cx="16629" cy="171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 flipV="1">
            <a:off x="5637480" y="3860061"/>
            <a:ext cx="16629" cy="171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/>
          <p:cNvSpPr txBox="1"/>
          <p:nvPr/>
        </p:nvSpPr>
        <p:spPr>
          <a:xfrm>
            <a:off x="5308053" y="3607776"/>
            <a:ext cx="905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spark</a:t>
            </a:r>
            <a:endParaRPr lang="nb-NO" sz="1400" dirty="0"/>
          </a:p>
        </p:txBody>
      </p:sp>
      <p:pic>
        <p:nvPicPr>
          <p:cNvPr id="18" name="Picture 6" descr="eksp_setup_im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25" b="36371"/>
          <a:stretch/>
        </p:blipFill>
        <p:spPr bwMode="auto">
          <a:xfrm>
            <a:off x="5231404" y="2191258"/>
            <a:ext cx="3386545" cy="94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27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Experimental</a:t>
            </a:r>
            <a:r>
              <a:rPr lang="nb-NO" dirty="0" smtClean="0"/>
              <a:t> Set-Up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485653" y="1285411"/>
            <a:ext cx="8030696" cy="2850156"/>
          </a:xfrm>
        </p:spPr>
        <p:txBody>
          <a:bodyPr/>
          <a:lstStyle/>
          <a:p>
            <a:pPr fontAlgn="t"/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Channel 3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 length, 0.1 m width, and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height</a:t>
            </a:r>
          </a:p>
          <a:p>
            <a:pPr fontAlgn="t"/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Injected gas</a:t>
            </a:r>
            <a:r>
              <a:rPr lang="nb-NO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Helium or hydrogen</a:t>
            </a:r>
            <a:endParaRPr lang="nb-NO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t"/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Geometry</a:t>
            </a:r>
            <a:r>
              <a:rPr lang="nb-NO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Circular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nozzle, pipe</a:t>
            </a:r>
            <a:endParaRPr lang="nb-NO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t"/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Diameter</a:t>
            </a:r>
            <a:r>
              <a:rPr lang="nb-NO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, 2.5, 1, 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0.5 mm </a:t>
            </a:r>
          </a:p>
          <a:p>
            <a:pPr fontAlgn="t"/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Releasing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flow 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rate</a:t>
            </a:r>
            <a:r>
              <a:rPr lang="nb-NO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b-NO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GB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5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to 90 </a:t>
            </a:r>
            <a:r>
              <a:rPr lang="nb-NO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Ndm</a:t>
            </a:r>
            <a:r>
              <a:rPr lang="nb-NO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nb-NO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/min(Liter/min</a:t>
            </a:r>
            <a:r>
              <a:rPr lang="nb-NO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7" name="Picture 45">
            <a:extLst>
              <a:ext uri="{FF2B5EF4-FFF2-40B4-BE49-F238E27FC236}">
                <a16:creationId xmlns:a16="http://schemas.microsoft.com/office/drawing/2014/main" xmlns="" id="{34BF1673-5506-4461-AAA5-4F98250AF9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96" y="2906648"/>
            <a:ext cx="6440259" cy="185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3" descr="A picture containing blue&#10;&#10;Description generated with high confidence">
            <a:extLst>
              <a:ext uri="{FF2B5EF4-FFF2-40B4-BE49-F238E27FC236}">
                <a16:creationId xmlns:a16="http://schemas.microsoft.com/office/drawing/2014/main" xmlns="" id="{7A693130-51B7-4289-B042-EABB4F3D4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32" y="734643"/>
            <a:ext cx="3680843" cy="1549354"/>
          </a:xfrm>
          <a:prstGeom prst="rect">
            <a:avLst/>
          </a:prstGeom>
          <a:effectLst>
            <a:glow rad="63500">
              <a:schemeClr val="bg2">
                <a:lumMod val="50000"/>
                <a:alpha val="50000"/>
              </a:schemeClr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3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Concentration Sensors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Concentration sensors XEN-5320 from </a:t>
            </a:r>
            <a:r>
              <a:rPr lang="en-US" dirty="0" err="1"/>
              <a:t>Xensor</a:t>
            </a:r>
            <a:r>
              <a:rPr lang="en-US" dirty="0"/>
              <a:t> Integration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WI-FI </a:t>
            </a:r>
            <a:r>
              <a:rPr lang="en-US" dirty="0"/>
              <a:t>read </a:t>
            </a:r>
            <a:r>
              <a:rPr lang="en-US" dirty="0" smtClean="0"/>
              <a:t>out</a:t>
            </a:r>
            <a:br>
              <a:rPr lang="en-US" dirty="0" smtClean="0"/>
            </a:br>
            <a:endParaRPr lang="en-US" dirty="0" smtClean="0"/>
          </a:p>
          <a:p>
            <a:r>
              <a:rPr lang="sv-SE" dirty="0" smtClean="0"/>
              <a:t>Signal output:</a:t>
            </a:r>
            <a:br>
              <a:rPr lang="sv-SE" dirty="0" smtClean="0"/>
            </a:br>
            <a:r>
              <a:rPr lang="sv-SE" dirty="0" smtClean="0"/>
              <a:t>- </a:t>
            </a:r>
            <a:r>
              <a:rPr lang="sv-SE" dirty="0"/>
              <a:t>Hydrogen 0-100</a:t>
            </a:r>
            <a:r>
              <a:rPr lang="sv-SE" dirty="0" smtClean="0"/>
              <a:t>%</a:t>
            </a:r>
            <a:br>
              <a:rPr lang="sv-SE" dirty="0" smtClean="0"/>
            </a:br>
            <a:r>
              <a:rPr lang="sv-SE" dirty="0" smtClean="0"/>
              <a:t>- </a:t>
            </a:r>
            <a:r>
              <a:rPr lang="sv-SE" dirty="0"/>
              <a:t>Helium 0-100%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Measurement </a:t>
            </a:r>
            <a:r>
              <a:rPr lang="en-US" dirty="0" smtClean="0"/>
              <a:t>speed:</a:t>
            </a:r>
            <a:br>
              <a:rPr lang="en-US" dirty="0" smtClean="0"/>
            </a:br>
            <a:r>
              <a:rPr lang="en-US" dirty="0" smtClean="0"/>
              <a:t>Standard</a:t>
            </a:r>
            <a:r>
              <a:rPr lang="en-US" dirty="0"/>
              <a:t>: All data 3 Hz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&lt;Title of presentation&gt;</a:t>
            </a:r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5051A48D-B024-433D-B37C-714455E85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33" y="338455"/>
            <a:ext cx="1735667" cy="434619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Picture 46">
            <a:extLst>
              <a:ext uri="{FF2B5EF4-FFF2-40B4-BE49-F238E27FC236}">
                <a16:creationId xmlns:a16="http://schemas.microsoft.com/office/drawing/2014/main" xmlns="" id="{101A614B-E725-468A-918D-564845C0CC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58" y="2074334"/>
            <a:ext cx="2661277" cy="227898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529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Concentration Sensors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Concentration sensors XEN-5320 from </a:t>
            </a:r>
            <a:r>
              <a:rPr lang="en-US" dirty="0" err="1"/>
              <a:t>Xensor</a:t>
            </a:r>
            <a:r>
              <a:rPr lang="en-US" dirty="0"/>
              <a:t> Integration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WI-FI </a:t>
            </a:r>
            <a:r>
              <a:rPr lang="en-US" dirty="0"/>
              <a:t>read </a:t>
            </a:r>
            <a:r>
              <a:rPr lang="en-US" dirty="0" smtClean="0"/>
              <a:t>out</a:t>
            </a:r>
            <a:br>
              <a:rPr lang="en-US" dirty="0" smtClean="0"/>
            </a:br>
            <a:endParaRPr lang="en-US" dirty="0" smtClean="0"/>
          </a:p>
          <a:p>
            <a:r>
              <a:rPr lang="sv-SE" dirty="0" smtClean="0"/>
              <a:t>Signal output:</a:t>
            </a:r>
            <a:br>
              <a:rPr lang="sv-SE" dirty="0" smtClean="0"/>
            </a:br>
            <a:r>
              <a:rPr lang="sv-SE" dirty="0" smtClean="0"/>
              <a:t>- </a:t>
            </a:r>
            <a:r>
              <a:rPr lang="sv-SE" dirty="0"/>
              <a:t>Hydrogen 0-100</a:t>
            </a:r>
            <a:r>
              <a:rPr lang="sv-SE" dirty="0" smtClean="0"/>
              <a:t>%</a:t>
            </a:r>
            <a:br>
              <a:rPr lang="sv-SE" dirty="0" smtClean="0"/>
            </a:br>
            <a:r>
              <a:rPr lang="sv-SE" dirty="0" smtClean="0"/>
              <a:t>- </a:t>
            </a:r>
            <a:r>
              <a:rPr lang="sv-SE" dirty="0"/>
              <a:t>Helium 0-100%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Measurement </a:t>
            </a:r>
            <a:r>
              <a:rPr lang="en-US" dirty="0" smtClean="0"/>
              <a:t>speed: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5051A48D-B024-433D-B37C-714455E85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33" y="338455"/>
            <a:ext cx="1735667" cy="434619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D308E315-834C-47B8-9399-614CA2058A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2" y="1851660"/>
            <a:ext cx="6378222" cy="2085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6">
            <a:extLst>
              <a:ext uri="{FF2B5EF4-FFF2-40B4-BE49-F238E27FC236}">
                <a16:creationId xmlns:a16="http://schemas.microsoft.com/office/drawing/2014/main" xmlns="" id="{101A614B-E725-468A-918D-564845C0CC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83" y="3860384"/>
            <a:ext cx="1325814" cy="113536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cxnSp>
        <p:nvCxnSpPr>
          <p:cNvPr id="11" name="Rett pilkobling 10"/>
          <p:cNvCxnSpPr/>
          <p:nvPr/>
        </p:nvCxnSpPr>
        <p:spPr>
          <a:xfrm flipV="1">
            <a:off x="2841555" y="3090333"/>
            <a:ext cx="471395" cy="997771"/>
          </a:xfrm>
          <a:prstGeom prst="straightConnector1">
            <a:avLst/>
          </a:prstGeom>
          <a:ln w="3175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5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Shadowgraph Lens System (SLS)</a:t>
            </a:r>
            <a:endParaRPr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&lt;Title of presentation&gt;</a:t>
            </a:r>
            <a:endParaRPr lang="en-US" dirty="0"/>
          </a:p>
        </p:txBody>
      </p:sp>
      <p:pic>
        <p:nvPicPr>
          <p:cNvPr id="7" name="Picture 17" descr="A picture containing indoor, table, wall, cake&#10;&#10;Description generated with very high confidence">
            <a:extLst>
              <a:ext uri="{FF2B5EF4-FFF2-40B4-BE49-F238E27FC236}">
                <a16:creationId xmlns:a16="http://schemas.microsoft.com/office/drawing/2014/main" xmlns="" id="{648D7DF1-AABC-4028-9965-8A337439D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696" y="1594843"/>
            <a:ext cx="6779184" cy="2710214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04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Results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&lt;Title of presentation&gt;</a:t>
            </a:r>
            <a:endParaRPr lang="en-GB" noProof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88" y="1492674"/>
            <a:ext cx="4463247" cy="2952325"/>
          </a:xfrm>
          <a:prstGeom prst="rect">
            <a:avLst/>
          </a:prstGeom>
        </p:spPr>
      </p:pic>
      <p:pic>
        <p:nvPicPr>
          <p:cNvPr id="8" name="Picture 13" descr="A picture containing blue&#10;&#10;Description generated with high confidence">
            <a:extLst>
              <a:ext uri="{FF2B5EF4-FFF2-40B4-BE49-F238E27FC236}">
                <a16:creationId xmlns:a16="http://schemas.microsoft.com/office/drawing/2014/main" xmlns="" id="{7A693130-51B7-4289-B042-EABB4F3D4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3" y="2315863"/>
            <a:ext cx="3680843" cy="1549354"/>
          </a:xfrm>
          <a:prstGeom prst="rect">
            <a:avLst/>
          </a:prstGeom>
          <a:effectLst>
            <a:glow rad="63500">
              <a:schemeClr val="bg2">
                <a:lumMod val="50000"/>
                <a:alpha val="50000"/>
              </a:schemeClr>
            </a:glow>
            <a:reflection endPos="0" dir="5400000" sy="-100000" algn="bl" rotWithShape="0"/>
          </a:effec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5051A48D-B024-433D-B37C-714455E85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252248" y="-63317"/>
            <a:ext cx="779499" cy="195190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2442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Flow</a:t>
            </a:r>
            <a:r>
              <a:rPr lang="nb-NO" dirty="0"/>
              <a:t> rate </a:t>
            </a:r>
            <a:r>
              <a:rPr lang="nb-NO" dirty="0" err="1"/>
              <a:t>effect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7252" y="1281799"/>
            <a:ext cx="8030696" cy="2850156"/>
          </a:xfrm>
        </p:spPr>
        <p:txBody>
          <a:bodyPr/>
          <a:lstStyle/>
          <a:p>
            <a:r>
              <a:rPr lang="en-US" dirty="0"/>
              <a:t>Helium output concentration over time for upward release through 4 mm diameter pipe and at flow rates: (a) 5, (b) 15 and (c) 40 Ndm</a:t>
            </a:r>
            <a:r>
              <a:rPr lang="en-US" baseline="30000" dirty="0"/>
              <a:t>3</a:t>
            </a:r>
            <a:r>
              <a:rPr lang="en-US" dirty="0"/>
              <a:t>/min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9" y="1988245"/>
            <a:ext cx="9100343" cy="207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Nozzle</a:t>
            </a:r>
            <a:r>
              <a:rPr lang="nb-NO" dirty="0"/>
              <a:t> </a:t>
            </a:r>
            <a:r>
              <a:rPr lang="nb-NO" dirty="0" err="1"/>
              <a:t>size</a:t>
            </a:r>
            <a:r>
              <a:rPr lang="nb-NO" dirty="0"/>
              <a:t> </a:t>
            </a:r>
            <a:r>
              <a:rPr lang="nb-NO" dirty="0" err="1" smtClean="0"/>
              <a:t>effects</a:t>
            </a:r>
            <a:r>
              <a:rPr lang="nb-NO" dirty="0" smtClean="0"/>
              <a:t> - Helium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2562" y="1285411"/>
            <a:ext cx="8030696" cy="2850156"/>
          </a:xfrm>
        </p:spPr>
        <p:txBody>
          <a:bodyPr/>
          <a:lstStyle/>
          <a:p>
            <a:r>
              <a:rPr lang="en-US" dirty="0" smtClean="0"/>
              <a:t>Helium </a:t>
            </a:r>
            <a:r>
              <a:rPr lang="en-US" dirty="0"/>
              <a:t>downward release at 40 Ndm3/min and through nozzle sizes: (a)  0.5, </a:t>
            </a:r>
            <a:r>
              <a:rPr lang="en-US" dirty="0" smtClean="0"/>
              <a:t>and </a:t>
            </a:r>
            <a:r>
              <a:rPr lang="en-US" dirty="0"/>
              <a:t>(d)  pipe diameter 4 mm.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3071A-A6F7-3B4F-818E-46F44080C142}" type="datetime1">
              <a:rPr lang="en-US" noProof="0" smtClean="0"/>
              <a:t>11/11/2019</a:t>
            </a:fld>
            <a:endParaRPr lang="en-GB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ICHS 2019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85D78-4187-AD4C-B928-A8579EE9A756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7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9C30A865-6444-4A50-BBFD-D4ED63AA0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85" t="50116"/>
          <a:stretch/>
        </p:blipFill>
        <p:spPr>
          <a:xfrm>
            <a:off x="4575827" y="1869640"/>
            <a:ext cx="4240290" cy="2828674"/>
          </a:xfrm>
          <a:prstGeom prst="rect">
            <a:avLst/>
          </a:prstGeom>
        </p:spPr>
      </p:pic>
      <p:pic>
        <p:nvPicPr>
          <p:cNvPr id="8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9C30A865-6444-4A50-BBFD-D4ED63AA0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50" b="49276"/>
          <a:stretch/>
        </p:blipFill>
        <p:spPr>
          <a:xfrm>
            <a:off x="191911" y="1758537"/>
            <a:ext cx="4371833" cy="2939777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711976" y="1957995"/>
            <a:ext cx="143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 = 0.5 mm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5051716" y="1957995"/>
            <a:ext cx="143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 = 4.0 mm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87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N Bokmål">
  <a:themeElements>
    <a:clrScheme name="Custom 39">
      <a:dk1>
        <a:srgbClr val="252525"/>
      </a:dk1>
      <a:lt1>
        <a:sysClr val="window" lastClr="FFFFFF"/>
      </a:lt1>
      <a:dk2>
        <a:srgbClr val="7E9492"/>
      </a:dk2>
      <a:lt2>
        <a:srgbClr val="D6E0E3"/>
      </a:lt2>
      <a:accent1>
        <a:srgbClr val="4B4CAD"/>
      </a:accent1>
      <a:accent2>
        <a:srgbClr val="3BAFA2"/>
      </a:accent2>
      <a:accent3>
        <a:srgbClr val="00978A"/>
      </a:accent3>
      <a:accent4>
        <a:srgbClr val="FFD240"/>
      </a:accent4>
      <a:accent5>
        <a:srgbClr val="D64349"/>
      </a:accent5>
      <a:accent6>
        <a:srgbClr val="27B2D0"/>
      </a:accent6>
      <a:hlink>
        <a:srgbClr val="005B9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owerpointmal - kort" id="{7D1D20C5-6BFA-48F3-8A1D-D77F2F91790B}" vid="{D5979A9F-98C0-4C7C-98FD-1335ABF593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D66C621C9014FBD71EEE532C4DA23" ma:contentTypeVersion="7" ma:contentTypeDescription="Create a new document." ma:contentTypeScope="" ma:versionID="3375eb3042b868622c18baa0441ca84f">
  <xsd:schema xmlns:xsd="http://www.w3.org/2001/XMLSchema" xmlns:xs="http://www.w3.org/2001/XMLSchema" xmlns:p="http://schemas.microsoft.com/office/2006/metadata/properties" xmlns:ns2="6a051d52-bcea-4f87-8ee2-b5ac0a4bc05f" targetNamespace="http://schemas.microsoft.com/office/2006/metadata/properties" ma:root="true" ma:fieldsID="93d385ad5b44cc4ce7df21fd5b2fa4cd" ns2:_="">
    <xsd:import namespace="6a051d52-bcea-4f87-8ee2-b5ac0a4b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51d52-bcea-4f87-8ee2-b5ac0a4bc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7633F9-F5B7-47A0-BCF1-8970774E00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051d52-bcea-4f87-8ee2-b5ac0a4bc0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38D607-3676-4FD6-B1E4-127F479546D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313DD29-145F-4568-9E65-56FED7F007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Powerpointmal -EN</Template>
  <TotalTime>23807</TotalTime>
  <Words>597</Words>
  <Application>Microsoft Office PowerPoint</Application>
  <PresentationFormat>Presentazione su schermo (16:9)</PresentationFormat>
  <Paragraphs>104</Paragraphs>
  <Slides>17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0" baseType="lpstr">
      <vt:lpstr>HSN Bokmål</vt:lpstr>
      <vt:lpstr>Visio</vt:lpstr>
      <vt:lpstr>Formel</vt:lpstr>
      <vt:lpstr> Experimental study of light gas dispersion in a channel   ICHS 2019 - ID216</vt:lpstr>
      <vt:lpstr>Background</vt:lpstr>
      <vt:lpstr>Experimental Set-Up</vt:lpstr>
      <vt:lpstr>Concentration Sensors</vt:lpstr>
      <vt:lpstr>Concentration Sensors</vt:lpstr>
      <vt:lpstr>Shadowgraph Lens System (SLS)</vt:lpstr>
      <vt:lpstr>Results</vt:lpstr>
      <vt:lpstr>Flow rate effect</vt:lpstr>
      <vt:lpstr>Nozzle size effects - Helium</vt:lpstr>
      <vt:lpstr>Nozzle size effects – Vertical distribution</vt:lpstr>
      <vt:lpstr>The influence of release direction – Horizontal distribution </vt:lpstr>
      <vt:lpstr>The influence of inclination</vt:lpstr>
      <vt:lpstr>Comparison of hydrogen and helium results</vt:lpstr>
      <vt:lpstr>Presentazione standard di PowerPoint</vt:lpstr>
      <vt:lpstr>Froude Scaling</vt:lpstr>
      <vt:lpstr>Conclusion</vt:lpstr>
      <vt:lpstr>Acknowledgement</vt:lpstr>
    </vt:vector>
  </TitlesOfParts>
  <Company>HBV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Markus Myhre</dc:creator>
  <cp:lastModifiedBy>Hewlett-Packard Company</cp:lastModifiedBy>
  <cp:revision>176</cp:revision>
  <cp:lastPrinted>2019-08-14T08:39:35Z</cp:lastPrinted>
  <dcterms:created xsi:type="dcterms:W3CDTF">2016-07-26T07:32:16Z</dcterms:created>
  <dcterms:modified xsi:type="dcterms:W3CDTF">2019-11-11T12:58:18Z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0x0101002C4D66C621C9014FBD71EEE532C4DA23</vt:lpwstr>
  </property>
</Properties>
</file>