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2"/>
  </p:notesMasterIdLst>
  <p:handoutMasterIdLst>
    <p:handoutMasterId r:id="rId23"/>
  </p:handoutMasterIdLst>
  <p:sldIdLst>
    <p:sldId id="286" r:id="rId2"/>
    <p:sldId id="300" r:id="rId3"/>
    <p:sldId id="301" r:id="rId4"/>
    <p:sldId id="305" r:id="rId5"/>
    <p:sldId id="316" r:id="rId6"/>
    <p:sldId id="302" r:id="rId7"/>
    <p:sldId id="318" r:id="rId8"/>
    <p:sldId id="304" r:id="rId9"/>
    <p:sldId id="308" r:id="rId10"/>
    <p:sldId id="319" r:id="rId11"/>
    <p:sldId id="322" r:id="rId12"/>
    <p:sldId id="323" r:id="rId13"/>
    <p:sldId id="326" r:id="rId14"/>
    <p:sldId id="324" r:id="rId15"/>
    <p:sldId id="327" r:id="rId16"/>
    <p:sldId id="328" r:id="rId17"/>
    <p:sldId id="329" r:id="rId18"/>
    <p:sldId id="315" r:id="rId19"/>
    <p:sldId id="270" r:id="rId20"/>
    <p:sldId id="325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66FF"/>
    <a:srgbClr val="FF00FF"/>
    <a:srgbClr val="33CC33"/>
    <a:srgbClr val="000066"/>
    <a:srgbClr val="CC6600"/>
    <a:srgbClr val="993300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9944" autoAdjust="0"/>
  </p:normalViewPr>
  <p:slideViewPr>
    <p:cSldViewPr>
      <p:cViewPr varScale="1">
        <p:scale>
          <a:sx n="107" d="100"/>
          <a:sy n="107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E879B-71A0-457B-AB8C-501C4A2DF218}" type="datetimeFigureOut">
              <a:rPr lang="el-GR" altLang="en-US"/>
              <a:pPr/>
              <a:t>20/9/2019</a:t>
            </a:fld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4F5D1-64AC-41A9-809C-A283E143901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4073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70972EF-9B38-4F0F-B313-D6830B6D656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865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performed the following changes in the model in order to improve</a:t>
            </a:r>
            <a:r>
              <a:rPr lang="en-US" baseline="0" dirty="0" smtClean="0"/>
              <a:t> its accuracy:</a:t>
            </a:r>
          </a:p>
          <a:p>
            <a:r>
              <a:rPr lang="en-US" baseline="0" dirty="0" smtClean="0"/>
              <a:t>The first change is about how we account for the </a:t>
            </a:r>
            <a:r>
              <a:rPr lang="en-US" baseline="0" dirty="0" err="1" smtClean="0"/>
              <a:t>subgrid</a:t>
            </a:r>
            <a:r>
              <a:rPr lang="en-US" baseline="0" dirty="0" smtClean="0"/>
              <a:t> scale phenomena.</a:t>
            </a:r>
          </a:p>
          <a:p>
            <a:r>
              <a:rPr lang="en-US" baseline="0" dirty="0" smtClean="0"/>
              <a:t>We do not modify the laminar burning velocity in the turbulent burning velocity relation. As a result the impact of turbulence on the flame remains unchanged.</a:t>
            </a:r>
          </a:p>
          <a:p>
            <a:r>
              <a:rPr lang="en-US" baseline="0" dirty="0" smtClean="0"/>
              <a:t>In order to account for the instabilities, the </a:t>
            </a:r>
            <a:r>
              <a:rPr lang="el-GR" baseline="0" dirty="0" smtClean="0"/>
              <a:t>Ξ</a:t>
            </a:r>
            <a:r>
              <a:rPr lang="en-US" baseline="0" dirty="0" smtClean="0"/>
              <a:t> factors multiples the turbulent flame velocity and not the laminar one like in the initial model.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2EF-9B38-4F0F-B313-D6830B6D6565}" type="slidenum">
              <a:rPr lang="el-GR" altLang="el-GR" smtClean="0"/>
              <a:pPr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650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EFE5F-2A76-4F7A-9965-A2DA6B370A64}" type="slidenum">
              <a:rPr lang="el-GR" altLang="el-GR"/>
              <a:pPr eaLnBrk="1" hangingPunct="1">
                <a:spcBef>
                  <a:spcPct val="0"/>
                </a:spcBef>
              </a:pPr>
              <a:t>19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44525" y="289560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C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3" descr="demokritos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6800" cy="9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60500"/>
            <a:ext cx="7772400" cy="12827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l-GR" altLang="el-GR" noProof="0" dirty="0" err="1" smtClean="0"/>
              <a:t>Click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to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edit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Master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title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style</a:t>
            </a:r>
            <a:endParaRPr lang="el-GR" altLang="el-GR" noProof="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1146" y="41148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l-GR" altLang="el-GR" noProof="0" dirty="0" err="1" smtClean="0"/>
              <a:t>Click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to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edit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Master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subtitle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style</a:t>
            </a:r>
            <a:endParaRPr lang="el-GR" altLang="el-GR" noProof="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324600"/>
            <a:ext cx="9144000" cy="381000"/>
          </a:xfrm>
          <a:solidFill>
            <a:srgbClr val="0033CC"/>
          </a:solidFill>
        </p:spPr>
        <p:txBody>
          <a:bodyPr anchor="ctr"/>
          <a:lstStyle>
            <a:lvl1pPr>
              <a:defRPr sz="1000" b="1">
                <a:solidFill>
                  <a:srgbClr val="FFC000"/>
                </a:solidFill>
              </a:defRPr>
            </a:lvl1pPr>
          </a:lstStyle>
          <a:p>
            <a:endParaRPr lang="el-GR" altLang="el-G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1142D5C-2529-4B8B-BAA6-3D52E05FFDA8}" type="slidenum">
              <a:rPr lang="el-GR" altLang="el-GR"/>
              <a:pPr/>
              <a:t>‹#›</a:t>
            </a:fld>
            <a:endParaRPr lang="el-GR" altLang="el-GR"/>
          </a:p>
        </p:txBody>
      </p:sp>
      <p:pic>
        <p:nvPicPr>
          <p:cNvPr id="8196" name="Picture 4" descr="D:\Sinedria\17. ICHS2019\2. Vented deflagration\presentation\photos\logo-vert-2 - Cop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43" y="-1"/>
            <a:ext cx="2131557" cy="9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5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3CB48-82A0-42DE-A974-D12087805A74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77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2400"/>
            <a:ext cx="200183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52400"/>
            <a:ext cx="5854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C746-6990-4EBA-9DF7-D19F30FAA22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6408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EE482-02C9-4D1C-A516-3FC035B7C099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80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371600"/>
            <a:ext cx="8001000" cy="46482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B186-C1D4-4DA0-B389-FDD6B769B9A8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9991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3716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7719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158F-5C5E-4443-A734-B6ECCB6F815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67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7883525" cy="4572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257800"/>
          </a:xfrm>
        </p:spPr>
        <p:txBody>
          <a:bodyPr/>
          <a:lstStyle>
            <a:lvl1pPr marL="398463" indent="-398463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2200"/>
            </a:lvl1pPr>
            <a:lvl2pPr marL="798513" indent="-327025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sz="2000"/>
            </a:lvl2pPr>
            <a:lvl3pPr marL="1196975" indent="-287338">
              <a:lnSpc>
                <a:spcPct val="110000"/>
              </a:lnSpc>
              <a:buSzPct val="120000"/>
              <a:buFont typeface="Wingdings" panose="05000000000000000000" pitchFamily="2" charset="2"/>
              <a:buChar char="Ø"/>
              <a:defRPr sz="1800"/>
            </a:lvl3pPr>
            <a:lvl4pPr marL="1604963" indent="-298450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1600"/>
            </a:lvl4pPr>
            <a:lvl5pPr marL="2093913" indent="-398463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6931"/>
            <a:ext cx="1295400" cy="2286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625244"/>
            <a:ext cx="914400" cy="228600"/>
          </a:xfrm>
          <a:ln/>
        </p:spPr>
        <p:txBody>
          <a:bodyPr/>
          <a:lstStyle>
            <a:lvl1pPr>
              <a:defRPr/>
            </a:lvl1pPr>
          </a:lstStyle>
          <a:p>
            <a:fld id="{9B027165-23CA-4072-B9CA-3B1B98849CB1}" type="slidenum">
              <a:rPr lang="el-GR" altLang="el-GR" smtClean="0"/>
              <a:pPr/>
              <a:t>‹#›</a:t>
            </a:fld>
            <a:r>
              <a:rPr lang="en-US" altLang="el-GR" dirty="0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3380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09728-6099-40E7-9AB3-328A319FD10D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844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AD65-861B-4354-9120-9F6D9B463FB3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180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5722-D6EC-46FB-97E2-650EBC6BB40A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99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C6997-A2BB-4DAE-8916-AA5D7112F79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13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35F3-369E-448C-9431-58E1D29747FF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1612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FFD3-31E3-4490-8A4A-ECE3D3CD67B8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69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24 Sep. 2019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27366-68CA-42F5-B393-9743CD7F6AB6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76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Sinedria\17. ICHS2019\2. Vented deflagration\presentation\photos\logo-vert-2 - Copy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36000"/>
            <a:ext cx="1172317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10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sz="1000" b="1" dirty="0" smtClean="0">
                <a:solidFill>
                  <a:srgbClr val="FFC000"/>
                </a:solidFill>
              </a:rPr>
              <a:t>Evaluation of an improved vented deflagration CFD model against nine experimental cases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-76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err="1" smtClean="0"/>
              <a:t>Click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edit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Master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title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style</a:t>
            </a:r>
            <a:endParaRPr lang="el-GR" altLang="el-GR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err="1" smtClean="0"/>
              <a:t>Click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edit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Master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text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styles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Second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2"/>
            <a:r>
              <a:rPr lang="el-GR" altLang="el-GR" dirty="0" err="1" smtClean="0"/>
              <a:t>Third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3"/>
            <a:r>
              <a:rPr lang="el-GR" altLang="el-GR" dirty="0" err="1" smtClean="0"/>
              <a:t>Fourth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4"/>
            <a:r>
              <a:rPr lang="el-GR" altLang="el-GR" dirty="0" err="1" smtClean="0"/>
              <a:t>Fifth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609600" y="533400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C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l-GR" altLang="el-GR" dirty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ACD64ED-F9DA-4836-A15A-3F803A8F3BE3}" type="slidenum">
              <a:rPr lang="el-GR" altLang="el-GR" smtClean="0"/>
              <a:pPr/>
              <a:t>‹#›</a:t>
            </a:fld>
            <a:r>
              <a:rPr lang="en-US" altLang="el-GR" dirty="0" smtClean="0"/>
              <a:t>/16</a:t>
            </a:r>
            <a:endParaRPr lang="el-GR" altLang="el-GR" dirty="0"/>
          </a:p>
        </p:txBody>
      </p:sp>
      <p:pic>
        <p:nvPicPr>
          <p:cNvPr id="1033" name="Picture 13" descr="demokritos_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1" r:id="rId2"/>
    <p:sldLayoutId id="214748377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9pPr>
    </p:titleStyle>
    <p:bodyStyle>
      <a:lvl1pPr marL="469900" indent="-469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o"/>
        <a:defRPr sz="30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908050" indent="-436563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n"/>
        <a:defRPr sz="2600">
          <a:solidFill>
            <a:srgbClr val="000066"/>
          </a:solidFill>
          <a:latin typeface="Calibri" panose="020F0502020204030204" pitchFamily="34" charset="0"/>
          <a:cs typeface="+mn-cs"/>
        </a:defRPr>
      </a:lvl2pPr>
      <a:lvl3pPr marL="1304925" indent="-3952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SzPct val="70000"/>
        <a:buFont typeface="Wingdings" pitchFamily="2" charset="2"/>
        <a:buChar char="Ø"/>
        <a:defRPr sz="2300">
          <a:solidFill>
            <a:srgbClr val="000066"/>
          </a:solidFill>
          <a:latin typeface="Calibri" panose="020F0502020204030204" pitchFamily="34" charset="0"/>
          <a:cs typeface="+mn-cs"/>
        </a:defRPr>
      </a:lvl3pPr>
      <a:lvl4pPr marL="1693863" indent="-3873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n"/>
        <a:defRPr sz="2000">
          <a:solidFill>
            <a:srgbClr val="000066"/>
          </a:solidFill>
          <a:latin typeface="Calibri" panose="020F0502020204030204" pitchFamily="34" charset="0"/>
          <a:cs typeface="+mn-cs"/>
        </a:defRPr>
      </a:lvl4pPr>
      <a:lvl5pPr marL="2093913" indent="-398463" algn="just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Calibri" panose="020F0502020204030204" pitchFamily="34" charset="0"/>
          <a:cs typeface="+mn-cs"/>
        </a:defRPr>
      </a:lvl5pPr>
      <a:lvl6pPr marL="25511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6pPr>
      <a:lvl7pPr marL="30083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7pPr>
      <a:lvl8pPr marL="34655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8pPr>
      <a:lvl9pPr marL="39227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lias@ipta.demokritos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l-G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Evaluation of an improved vented deflagration CFD model against nine experimental </a:t>
            </a:r>
            <a:r>
              <a:rPr lang="en-US" altLang="el-G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cases</a:t>
            </a:r>
            <a:endParaRPr lang="el-GR" altLang="el-GR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200400"/>
            <a:ext cx="8839200" cy="2895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66FF"/>
                </a:solidFill>
              </a:rPr>
              <a:t>Tolias</a:t>
            </a:r>
            <a:r>
              <a:rPr lang="en-US" b="1" u="sng" dirty="0">
                <a:solidFill>
                  <a:srgbClr val="0066FF"/>
                </a:solidFill>
              </a:rPr>
              <a:t>, </a:t>
            </a:r>
            <a:r>
              <a:rPr lang="en-US" b="1" u="sng" dirty="0" smtClean="0">
                <a:solidFill>
                  <a:srgbClr val="0066FF"/>
                </a:solidFill>
              </a:rPr>
              <a:t>I.C.</a:t>
            </a:r>
            <a:r>
              <a:rPr lang="en-US" b="1" u="sng" baseline="30000" dirty="0" smtClean="0">
                <a:solidFill>
                  <a:srgbClr val="0066FF"/>
                </a:solidFill>
              </a:rPr>
              <a:t>1</a:t>
            </a:r>
            <a:r>
              <a:rPr lang="en-US" b="1" dirty="0" smtClean="0">
                <a:solidFill>
                  <a:srgbClr val="0066FF"/>
                </a:solidFill>
              </a:rPr>
              <a:t>, </a:t>
            </a:r>
            <a:r>
              <a:rPr lang="en-US" b="1" dirty="0">
                <a:solidFill>
                  <a:srgbClr val="0066FF"/>
                </a:solidFill>
              </a:rPr>
              <a:t>Venetsanos, </a:t>
            </a:r>
            <a:r>
              <a:rPr lang="en-US" b="1" dirty="0" smtClean="0">
                <a:solidFill>
                  <a:srgbClr val="0066FF"/>
                </a:solidFill>
              </a:rPr>
              <a:t>A.G.</a:t>
            </a:r>
            <a:r>
              <a:rPr lang="en-US" b="1" baseline="30000" dirty="0">
                <a:solidFill>
                  <a:srgbClr val="0066FF"/>
                </a:solidFill>
              </a:rPr>
              <a:t>1</a:t>
            </a:r>
            <a:r>
              <a:rPr lang="en-US" b="1" dirty="0" smtClean="0">
                <a:solidFill>
                  <a:srgbClr val="0066FF"/>
                </a:solidFill>
              </a:rPr>
              <a:t>, </a:t>
            </a:r>
            <a:r>
              <a:rPr lang="en-US" b="1" dirty="0" err="1" smtClean="0">
                <a:solidFill>
                  <a:srgbClr val="0066FF"/>
                </a:solidFill>
              </a:rPr>
              <a:t>Kuznetsov</a:t>
            </a:r>
            <a:r>
              <a:rPr lang="en-US" b="1" dirty="0" smtClean="0">
                <a:solidFill>
                  <a:srgbClr val="0066FF"/>
                </a:solidFill>
              </a:rPr>
              <a:t>, M.</a:t>
            </a:r>
            <a:r>
              <a:rPr lang="en-US" b="1" baseline="30000" dirty="0" smtClean="0">
                <a:solidFill>
                  <a:srgbClr val="0066FF"/>
                </a:solidFill>
              </a:rPr>
              <a:t>2</a:t>
            </a:r>
            <a:endParaRPr lang="en-US" b="1" dirty="0" smtClean="0">
              <a:solidFill>
                <a:srgbClr val="0066FF"/>
              </a:solidFill>
            </a:endParaRPr>
          </a:p>
          <a:p>
            <a:pPr algn="l"/>
            <a:endParaRPr lang="en-US" altLang="zh-CN" sz="1400" i="1" baseline="30000" dirty="0">
              <a:ea typeface="宋体" pitchFamily="2" charset="-122"/>
            </a:endParaRPr>
          </a:p>
          <a:p>
            <a:pPr algn="ctr"/>
            <a:r>
              <a:rPr lang="en-US" altLang="zh-CN" sz="1600" i="1" baseline="30000" dirty="0" smtClean="0">
                <a:ea typeface="宋体" pitchFamily="2" charset="-122"/>
              </a:rPr>
              <a:t>1</a:t>
            </a:r>
            <a:r>
              <a:rPr lang="en-US" altLang="zh-CN" sz="1600" i="1" dirty="0" smtClean="0">
                <a:ea typeface="宋体" pitchFamily="2" charset="-122"/>
              </a:rPr>
              <a:t>Environmental Research Laboratory, </a:t>
            </a:r>
            <a:r>
              <a:rPr lang="en-US" altLang="zh-CN" sz="1600" b="1" i="1" dirty="0" smtClean="0">
                <a:ea typeface="宋体" pitchFamily="2" charset="-122"/>
              </a:rPr>
              <a:t>National Centre for Scientific Research Demokritos</a:t>
            </a:r>
            <a:r>
              <a:rPr lang="en-US" altLang="zh-CN" sz="1600" i="1" dirty="0" smtClean="0">
                <a:ea typeface="宋体" pitchFamily="2" charset="-122"/>
              </a:rPr>
              <a:t>, </a:t>
            </a:r>
            <a:r>
              <a:rPr lang="en-US" altLang="zh-CN" sz="1600" i="1" dirty="0" err="1" smtClean="0">
                <a:ea typeface="宋体" pitchFamily="2" charset="-122"/>
              </a:rPr>
              <a:t>Agia</a:t>
            </a:r>
            <a:r>
              <a:rPr lang="en-US" altLang="zh-CN" sz="1600" i="1" dirty="0" smtClean="0">
                <a:ea typeface="宋体" pitchFamily="2" charset="-122"/>
              </a:rPr>
              <a:t> Paraskevi, Athens, 15341, Greece</a:t>
            </a:r>
            <a:endParaRPr lang="en-US" altLang="zh-CN" sz="1600" i="1" u="sng" dirty="0" smtClean="0">
              <a:ea typeface="宋体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 i="1" baseline="30000" dirty="0" smtClean="0">
                <a:ea typeface="宋体" pitchFamily="2" charset="-122"/>
              </a:rPr>
              <a:t>2</a:t>
            </a:r>
            <a:r>
              <a:rPr lang="el-GR" sz="1600" dirty="0" err="1"/>
              <a:t>Institute</a:t>
            </a:r>
            <a:r>
              <a:rPr lang="el-GR" sz="1600" dirty="0"/>
              <a:t> </a:t>
            </a:r>
            <a:r>
              <a:rPr lang="el-GR" sz="1600" dirty="0" err="1"/>
              <a:t>of</a:t>
            </a:r>
            <a:r>
              <a:rPr lang="el-GR" sz="1600" dirty="0"/>
              <a:t> </a:t>
            </a:r>
            <a:r>
              <a:rPr lang="el-GR" sz="1600" dirty="0" err="1"/>
              <a:t>Nuclear</a:t>
            </a:r>
            <a:r>
              <a:rPr lang="el-GR" sz="1600" dirty="0"/>
              <a:t> </a:t>
            </a:r>
            <a:r>
              <a:rPr lang="el-GR" sz="1600" dirty="0" err="1"/>
              <a:t>and</a:t>
            </a:r>
            <a:r>
              <a:rPr lang="el-GR" sz="1600" dirty="0"/>
              <a:t> </a:t>
            </a:r>
            <a:r>
              <a:rPr lang="el-GR" sz="1600" dirty="0" err="1"/>
              <a:t>Energy</a:t>
            </a:r>
            <a:r>
              <a:rPr lang="el-GR" sz="1600" dirty="0"/>
              <a:t> Technologies, </a:t>
            </a:r>
            <a:r>
              <a:rPr lang="el-GR" sz="1600" b="1" dirty="0" err="1"/>
              <a:t>Karlsruhe</a:t>
            </a:r>
            <a:r>
              <a:rPr lang="el-GR" sz="1600" b="1" dirty="0"/>
              <a:t> </a:t>
            </a:r>
            <a:r>
              <a:rPr lang="el-GR" sz="1600" b="1" dirty="0" err="1"/>
              <a:t>Institute</a:t>
            </a:r>
            <a:r>
              <a:rPr lang="el-GR" sz="1600" b="1" dirty="0"/>
              <a:t> </a:t>
            </a:r>
            <a:r>
              <a:rPr lang="el-GR" sz="1600" b="1" dirty="0" err="1"/>
              <a:t>of</a:t>
            </a:r>
            <a:r>
              <a:rPr lang="el-GR" sz="1600" b="1" dirty="0"/>
              <a:t> </a:t>
            </a:r>
            <a:r>
              <a:rPr lang="el-GR" sz="1600" b="1" dirty="0" err="1"/>
              <a:t>Technology</a:t>
            </a:r>
            <a:r>
              <a:rPr lang="el-GR" sz="1600" dirty="0"/>
              <a:t>, </a:t>
            </a:r>
            <a:r>
              <a:rPr lang="el-GR" sz="1600" dirty="0" err="1"/>
              <a:t>Hermann</a:t>
            </a:r>
            <a:r>
              <a:rPr lang="el-GR" sz="1600" dirty="0"/>
              <a:t>-</a:t>
            </a:r>
            <a:r>
              <a:rPr lang="el-GR" sz="1600" dirty="0" err="1"/>
              <a:t>von</a:t>
            </a:r>
            <a:r>
              <a:rPr lang="el-GR" sz="1600" dirty="0"/>
              <a:t>-</a:t>
            </a:r>
            <a:r>
              <a:rPr lang="el-GR" sz="1600" dirty="0" err="1"/>
              <a:t>Helmholtz</a:t>
            </a:r>
            <a:r>
              <a:rPr lang="el-GR" sz="1600" dirty="0"/>
              <a:t>-</a:t>
            </a:r>
            <a:r>
              <a:rPr lang="el-GR" sz="1600" dirty="0" err="1"/>
              <a:t>Platz</a:t>
            </a:r>
            <a:r>
              <a:rPr lang="el-GR" sz="1600" dirty="0"/>
              <a:t> 1, 76344, </a:t>
            </a:r>
            <a:r>
              <a:rPr lang="el-GR" sz="1600" dirty="0" err="1" smtClean="0"/>
              <a:t>Eggenstein</a:t>
            </a:r>
            <a:r>
              <a:rPr lang="el-GR" sz="1600" dirty="0" smtClean="0"/>
              <a:t>-</a:t>
            </a:r>
            <a:r>
              <a:rPr lang="el-GR" sz="1600" dirty="0" err="1" smtClean="0"/>
              <a:t>Leopoldshafen</a:t>
            </a:r>
            <a:endParaRPr lang="en-US" sz="16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l-GR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l-GR" sz="1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l-GR" sz="1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l-GR" sz="1600" b="1" dirty="0">
                <a:solidFill>
                  <a:srgbClr val="0070C0"/>
                </a:solidFill>
                <a:hlinkClick r:id="rId2"/>
              </a:rPr>
              <a:t>tolias@ipta.demokritos.gr</a:t>
            </a:r>
            <a:endParaRPr lang="en-US" sz="16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l-GR" alt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0" y="1602000"/>
            <a:ext cx="6102053" cy="46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3076574"/>
            <a:ext cx="990600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0" y="1602000"/>
            <a:ext cx="610284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1" name="Picture 10" descr="F:\runs\Combustion\KIT 1m3 vented deflagration\Final run phd-New code\10. Recal por\4e. MODCOM5, IKLAU1, thiner SenObsts, MODFR2\tec 360\perspective\0.081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5576" r="1899" b="8355"/>
          <a:stretch/>
        </p:blipFill>
        <p:spPr bwMode="auto">
          <a:xfrm>
            <a:off x="1066800" y="1143000"/>
            <a:ext cx="3190428" cy="2495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:\Doc\Projects\HYINDOOR\KIT experiement with photos\My screenshot\030\138 (0.081 s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847" r="693" b="7460"/>
          <a:stretch/>
        </p:blipFill>
        <p:spPr bwMode="auto">
          <a:xfrm>
            <a:off x="1590228" y="3572400"/>
            <a:ext cx="2438400" cy="2429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F:\runs\Combustion\KIT 1m3 vented deflagration\Final run phd-New code\10. Recal por\4e. MODCOM5, IKLAU1, thiner SenObsts, MODFR2\tec 360\perspective\0.085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5835" r="1726" b="8548"/>
          <a:stretch/>
        </p:blipFill>
        <p:spPr bwMode="auto">
          <a:xfrm>
            <a:off x="5472793" y="1371600"/>
            <a:ext cx="2915139" cy="2286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D:\Doc\Projects\HYINDOOR\KIT experiement with photos\My screenshot\030\150 (0.085 s)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847" r="693" b="7378"/>
          <a:stretch/>
        </p:blipFill>
        <p:spPr bwMode="auto">
          <a:xfrm>
            <a:off x="5882322" y="3581400"/>
            <a:ext cx="2423478" cy="2417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4961092" y="3505200"/>
            <a:ext cx="677708" cy="381002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12000" y="3429000"/>
            <a:ext cx="533400" cy="4953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with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10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851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4724400"/>
          </a:xfrm>
        </p:spPr>
        <p:txBody>
          <a:bodyPr/>
          <a:lstStyle/>
          <a:p>
            <a:r>
              <a:rPr lang="en-US" dirty="0" smtClean="0"/>
              <a:t>FM-Global experiments in a real scale room </a:t>
            </a:r>
            <a:r>
              <a:rPr lang="en-US" sz="2400" dirty="0" smtClean="0"/>
              <a:t>(</a:t>
            </a:r>
            <a:r>
              <a:rPr lang="en-US" sz="2400" dirty="0" err="1" smtClean="0"/>
              <a:t>Bauwens</a:t>
            </a:r>
            <a:r>
              <a:rPr lang="en-US" sz="2400" dirty="0" smtClean="0"/>
              <a:t> et al.)</a:t>
            </a:r>
            <a:r>
              <a:rPr lang="en-US" sz="2400" baseline="30000" dirty="0" smtClean="0"/>
              <a:t>1,2,3</a:t>
            </a:r>
          </a:p>
          <a:p>
            <a:pPr lvl="1">
              <a:lnSpc>
                <a:spcPct val="102000"/>
              </a:lnSpc>
            </a:pPr>
            <a:r>
              <a:rPr lang="en-US" dirty="0" smtClean="0"/>
              <a:t>63.48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enclosure (4.6 </a:t>
            </a:r>
            <a:r>
              <a:rPr lang="en-US" dirty="0"/>
              <a:t>x </a:t>
            </a:r>
            <a:r>
              <a:rPr lang="en-US" dirty="0" smtClean="0"/>
              <a:t>4.6 x </a:t>
            </a:r>
            <a:r>
              <a:rPr lang="en-US" dirty="0"/>
              <a:t>3</a:t>
            </a:r>
            <a:r>
              <a:rPr lang="en-US" dirty="0" smtClean="0"/>
              <a:t>.0 </a:t>
            </a:r>
            <a:r>
              <a:rPr lang="en-US" dirty="0"/>
              <a:t>m)</a:t>
            </a:r>
            <a:endParaRPr lang="el-GR" dirty="0"/>
          </a:p>
          <a:p>
            <a:pPr lvl="1">
              <a:lnSpc>
                <a:spcPct val="102000"/>
              </a:lnSpc>
            </a:pPr>
            <a:r>
              <a:rPr lang="en-US" dirty="0" smtClean="0"/>
              <a:t>Vent </a:t>
            </a:r>
            <a:r>
              <a:rPr lang="el-GR" dirty="0" smtClean="0"/>
              <a:t>5</a:t>
            </a:r>
            <a:r>
              <a:rPr lang="en-US" dirty="0" smtClean="0"/>
              <a:t>.4</a:t>
            </a:r>
            <a:r>
              <a:rPr lang="el-GR" dirty="0" smtClean="0"/>
              <a:t> </a:t>
            </a:r>
            <a:r>
              <a:rPr lang="en-US" dirty="0"/>
              <a:t>x </a:t>
            </a:r>
            <a:r>
              <a:rPr lang="el-GR" dirty="0" smtClean="0"/>
              <a:t>5</a:t>
            </a:r>
            <a:r>
              <a:rPr lang="en-US" dirty="0" smtClean="0"/>
              <a:t>.4</a:t>
            </a:r>
            <a:r>
              <a:rPr lang="el-GR" dirty="0" smtClean="0"/>
              <a:t> </a:t>
            </a:r>
            <a:r>
              <a:rPr lang="en-US" dirty="0"/>
              <a:t>m</a:t>
            </a:r>
            <a:r>
              <a:rPr lang="el-GR" baseline="30000" dirty="0"/>
              <a:t>2</a:t>
            </a:r>
            <a:endParaRPr lang="en-US" dirty="0" smtClean="0"/>
          </a:p>
          <a:p>
            <a:pPr lvl="1">
              <a:lnSpc>
                <a:spcPct val="102000"/>
              </a:lnSpc>
            </a:pPr>
            <a:r>
              <a:rPr lang="en-US" dirty="0" smtClean="0">
                <a:ea typeface="SimSun" pitchFamily="2" charset="-122"/>
              </a:rPr>
              <a:t>Back-wall or central ignition</a:t>
            </a:r>
          </a:p>
          <a:p>
            <a:pPr lvl="1">
              <a:lnSpc>
                <a:spcPct val="102000"/>
              </a:lnSpc>
            </a:pPr>
            <a:endParaRPr lang="en-US" dirty="0">
              <a:ea typeface="SimSun" pitchFamily="2" charset="-122"/>
            </a:endParaRPr>
          </a:p>
          <a:p>
            <a:pPr>
              <a:lnSpc>
                <a:spcPct val="102000"/>
              </a:lnSpc>
            </a:pPr>
            <a:r>
              <a:rPr lang="en-US" dirty="0" smtClean="0">
                <a:ea typeface="SimSun" pitchFamily="2" charset="-122"/>
              </a:rPr>
              <a:t>Two groups of experiments</a:t>
            </a:r>
          </a:p>
          <a:p>
            <a:pPr lvl="1">
              <a:lnSpc>
                <a:spcPct val="102000"/>
              </a:lnSpc>
            </a:pPr>
            <a:r>
              <a:rPr lang="el-GR" altLang="zh-CN" dirty="0">
                <a:ea typeface="SimSun" pitchFamily="2" charset="-122"/>
              </a:rPr>
              <a:t>18.0</a:t>
            </a:r>
            <a:r>
              <a:rPr lang="en-US" altLang="zh-CN" dirty="0">
                <a:ea typeface="SimSun" pitchFamily="2" charset="-122"/>
              </a:rPr>
              <a:t> % v/v hydrogen-air homogeneous </a:t>
            </a:r>
            <a:r>
              <a:rPr lang="en-US" altLang="zh-CN" dirty="0" smtClean="0">
                <a:ea typeface="SimSun" pitchFamily="2" charset="-122"/>
              </a:rPr>
              <a:t>mixture (2 cases)</a:t>
            </a:r>
          </a:p>
          <a:p>
            <a:pPr lvl="2">
              <a:lnSpc>
                <a:spcPct val="102000"/>
              </a:lnSpc>
            </a:pPr>
            <a:r>
              <a:rPr lang="en-US" altLang="zh-CN" dirty="0" smtClean="0">
                <a:ea typeface="SimSun" pitchFamily="2" charset="-122"/>
              </a:rPr>
              <a:t>Back ignition</a:t>
            </a:r>
          </a:p>
          <a:p>
            <a:pPr lvl="2">
              <a:lnSpc>
                <a:spcPct val="102000"/>
              </a:lnSpc>
            </a:pPr>
            <a:r>
              <a:rPr lang="en-US" altLang="zh-CN" dirty="0" smtClean="0">
                <a:ea typeface="SimSun" pitchFamily="2" charset="-122"/>
              </a:rPr>
              <a:t>Central ignition</a:t>
            </a:r>
            <a:endParaRPr lang="en-US" altLang="zh-CN" dirty="0">
              <a:ea typeface="SimSun" pitchFamily="2" charset="-122"/>
            </a:endParaRPr>
          </a:p>
          <a:p>
            <a:pPr lvl="1">
              <a:lnSpc>
                <a:spcPct val="102000"/>
              </a:lnSpc>
            </a:pPr>
            <a:r>
              <a:rPr lang="el-GR" altLang="zh-CN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5</a:t>
            </a:r>
            <a:r>
              <a:rPr lang="el-GR" altLang="zh-CN" dirty="0" smtClean="0">
                <a:ea typeface="SimSun" pitchFamily="2" charset="-122"/>
              </a:rPr>
              <a:t>.0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>
                <a:ea typeface="SimSun" pitchFamily="2" charset="-122"/>
              </a:rPr>
              <a:t>% v/v hydrogen-air homogeneous </a:t>
            </a:r>
            <a:r>
              <a:rPr lang="en-US" altLang="zh-CN" dirty="0" smtClean="0">
                <a:ea typeface="SimSun" pitchFamily="2" charset="-122"/>
              </a:rPr>
              <a:t>mixture with initial turbulence (6 cases)</a:t>
            </a:r>
          </a:p>
          <a:p>
            <a:pPr lvl="2">
              <a:lnSpc>
                <a:spcPct val="102000"/>
              </a:lnSpc>
            </a:pPr>
            <a:r>
              <a:rPr lang="en-US" altLang="zh-CN" dirty="0" smtClean="0">
                <a:ea typeface="SimSun" pitchFamily="2" charset="-122"/>
              </a:rPr>
              <a:t>Back ignition: 3 cases of initial turbulence</a:t>
            </a:r>
          </a:p>
          <a:p>
            <a:pPr lvl="2">
              <a:lnSpc>
                <a:spcPct val="102000"/>
              </a:lnSpc>
            </a:pPr>
            <a:r>
              <a:rPr lang="en-US" altLang="zh-CN" dirty="0" smtClean="0">
                <a:ea typeface="SimSun" pitchFamily="2" charset="-122"/>
              </a:rPr>
              <a:t>Central ignition</a:t>
            </a:r>
            <a:r>
              <a:rPr lang="en-US" altLang="zh-CN" dirty="0">
                <a:ea typeface="SimSun" pitchFamily="2" charset="-122"/>
              </a:rPr>
              <a:t>: 3 cases of initial turbulence</a:t>
            </a:r>
          </a:p>
          <a:p>
            <a:pPr lvl="2">
              <a:lnSpc>
                <a:spcPct val="102000"/>
              </a:lnSpc>
            </a:pPr>
            <a:endParaRPr lang="en-US" altLang="zh-CN" dirty="0">
              <a:ea typeface="SimSun" pitchFamily="2" charset="-122"/>
            </a:endParaRPr>
          </a:p>
          <a:p>
            <a:pPr lvl="1">
              <a:lnSpc>
                <a:spcPct val="102000"/>
              </a:lnSpc>
            </a:pPr>
            <a:endParaRPr lang="en-US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86740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Bauwens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CR, Chaffee J,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Dorofeev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SB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2011,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Vented explosion overpressures from combustion of hydrogen and hydrocarbon mixtures.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Int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J Hydrogen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Energy, 36, 2329–36.</a:t>
            </a: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Bauwens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CR,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Dorofeev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SB. Hydrogen Vented Deflagrations at FM Global: Tests and Modeling. Presentation in “Advanced Research Workshop: Progress in safe indoor use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b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fuel cells and hydrogen systems”, September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12</a:t>
            </a: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2013.</a:t>
            </a: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Bauwens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CR,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Dorofeev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SB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2014,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Effect of initial turbulence on vented explosion overpressures from lean hydrogen–air deflagrations.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Int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J Hydrogen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Energy, 39,20509–15.</a:t>
            </a: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8" y="2895600"/>
            <a:ext cx="3810914" cy="28194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62" y="2895600"/>
            <a:ext cx="3630138" cy="28188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817063" cy="2818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823029" cy="2818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11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436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set-up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ADREA-HF CFD </a:t>
            </a:r>
            <a:r>
              <a:rPr lang="en-US" altLang="en-US" sz="2000" dirty="0" smtClean="0"/>
              <a:t>code</a:t>
            </a:r>
          </a:p>
          <a:p>
            <a:pPr lvl="1"/>
            <a:r>
              <a:rPr lang="en-US" altLang="en-US" dirty="0" smtClean="0"/>
              <a:t>Same equations and numerical parameters like previous simulation</a:t>
            </a:r>
          </a:p>
          <a:p>
            <a:pPr marL="398463" lvl="1" indent="-398463">
              <a:buFont typeface="Wingdings" panose="05000000000000000000" pitchFamily="2" charset="2"/>
              <a:buChar char="§"/>
            </a:pPr>
            <a:r>
              <a:rPr lang="en-US" dirty="0"/>
              <a:t>Symmetry </a:t>
            </a:r>
            <a:r>
              <a:rPr lang="en-US" dirty="0" smtClean="0"/>
              <a:t>was assumed</a:t>
            </a:r>
          </a:p>
          <a:p>
            <a:pPr marL="398463" lvl="1" indent="-398463">
              <a:buFont typeface="Wingdings" panose="05000000000000000000" pitchFamily="2" charset="2"/>
              <a:buChar char="§"/>
            </a:pPr>
            <a:r>
              <a:rPr lang="en-GB" dirty="0" smtClean="0"/>
              <a:t>Two computational </a:t>
            </a:r>
            <a:r>
              <a:rPr lang="en-GB" dirty="0"/>
              <a:t>grids:</a:t>
            </a:r>
          </a:p>
          <a:p>
            <a:pPr lvl="1"/>
            <a:r>
              <a:rPr lang="en-US" altLang="en-US" dirty="0" smtClean="0"/>
              <a:t>395,560 cells (dx=0.150 m)</a:t>
            </a:r>
          </a:p>
          <a:p>
            <a:pPr lvl="1"/>
            <a:r>
              <a:rPr lang="en-US" dirty="0" smtClean="0"/>
              <a:t>893,412 cells </a:t>
            </a:r>
            <a:r>
              <a:rPr lang="en-US" altLang="en-US" dirty="0"/>
              <a:t>(</a:t>
            </a:r>
            <a:r>
              <a:rPr lang="en-US" altLang="en-US" dirty="0" smtClean="0"/>
              <a:t>dx=0.100 </a:t>
            </a:r>
            <a:r>
              <a:rPr lang="en-US" altLang="en-US" dirty="0"/>
              <a:t>m)</a:t>
            </a:r>
          </a:p>
          <a:p>
            <a:pPr lvl="1"/>
            <a:endParaRPr lang="en-US" altLang="en-US" dirty="0" smtClean="0"/>
          </a:p>
          <a:p>
            <a:endParaRPr lang="en-US" altLang="en-US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3" name="Picture 12" descr="D:\Sinedria\17. ICHS2019\2. Vented deflagration\photos\FM-Global_domai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957958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12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563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</a:t>
            </a:r>
            <a:r>
              <a:rPr lang="en-US" dirty="0"/>
              <a:t>18% FM-Global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</a:t>
            </a:r>
            <a:r>
              <a:rPr lang="en-US" dirty="0" smtClean="0"/>
              <a:t>independency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5972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523999"/>
            <a:ext cx="4343401" cy="34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13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27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00" y="838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8463" indent="-398463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20000"/>
              <a:buFont typeface="Wingdings" panose="05000000000000000000" pitchFamily="2" charset="2"/>
              <a:buChar char="§"/>
              <a:defRPr sz="22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98513" indent="-327025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2pPr>
            <a:lvl3pPr marL="1196975" indent="-287338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20000"/>
              <a:buFont typeface="Wingdings" panose="05000000000000000000" pitchFamily="2" charset="2"/>
              <a:buChar char="Ø"/>
              <a:defRPr sz="18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3pPr>
            <a:lvl4pPr marL="1604963" indent="-298450" algn="just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4pPr>
            <a:lvl5pPr marL="2093913" indent="-398463" algn="just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5pPr>
            <a:lvl6pPr marL="2551113" indent="-398463" algn="just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3008313" indent="-398463" algn="just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465513" indent="-398463" algn="just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922713" indent="-398463" algn="just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Back ignition: 14% </a:t>
            </a:r>
            <a:r>
              <a:rPr lang="en-US" kern="0" dirty="0" err="1" smtClean="0"/>
              <a:t>underprediction</a:t>
            </a:r>
            <a:endParaRPr lang="el-GR" kern="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22" y="1600200"/>
            <a:ext cx="5657578" cy="44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results – 18% FM-Global cases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0" name="Picture 9" descr="F:\runs\Combustion\FM-Global room\5.4 opening, back ignition\new model, new geo (no obst outs)\Final!\dx = 0.100 m\newSensorOuts\tec\0.250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" y="1066800"/>
            <a:ext cx="3945882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29211" y="3086100"/>
            <a:ext cx="533400" cy="4953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2823865" cy="2829537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2281535" cy="2766236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2440"/>
              </p:ext>
            </p:extLst>
          </p:nvPr>
        </p:nvGraphicFramePr>
        <p:xfrm>
          <a:off x="5849143" y="1855787"/>
          <a:ext cx="18653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143" y="1855787"/>
                        <a:ext cx="18653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096000" y="2209800"/>
            <a:ext cx="533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0" y="2209800"/>
            <a:ext cx="1447800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14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319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results – 18% FM-Global cases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25741" y="3086100"/>
            <a:ext cx="533400" cy="4953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ignition: 32% </a:t>
            </a:r>
            <a:r>
              <a:rPr lang="en-US" dirty="0" err="1" smtClean="0"/>
              <a:t>overprediction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6515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4495800" y="3124200"/>
            <a:ext cx="533400" cy="4953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:\runs\Combustion\FM-Global room\5.4 opening, center ignition\new model, new geo (no obst outs)\Final!\2. dx=0.10 m\newSensorOuts\tec\0.200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8386"/>
            <a:ext cx="4171950" cy="2653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15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1573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</a:t>
            </a:r>
            <a:r>
              <a:rPr lang="en-US" dirty="0" smtClean="0"/>
              <a:t>15% </a:t>
            </a:r>
            <a:r>
              <a:rPr lang="en-US" dirty="0"/>
              <a:t>FM-Global cases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Modelling of initial turbulence: A single constant factor was added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l-GR" dirty="0" smtClean="0"/>
              <a:t>Ξ</a:t>
            </a:r>
            <a:r>
              <a:rPr lang="en-US" baseline="-25000" dirty="0" smtClean="0"/>
              <a:t>T0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3605"/>
            <a:ext cx="4267200" cy="308099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3606"/>
            <a:ext cx="4039215" cy="290855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85230"/>
              </p:ext>
            </p:extLst>
          </p:nvPr>
        </p:nvGraphicFramePr>
        <p:xfrm>
          <a:off x="609600" y="1295400"/>
          <a:ext cx="17414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5" imgW="1269720" imgH="241200" progId="Equation.DSMT4">
                  <p:embed/>
                </p:oleObj>
              </mc:Choice>
              <mc:Fallback>
                <p:oleObj name="Equation" r:id="rId5" imgW="126972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17414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6400800"/>
            <a:ext cx="90678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Bauwens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CR,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Dorofeev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SB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2014,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Effect of initial turbulence on vented explosion overpressures from lean hydrogen–air deflagrations.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Int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J Hydrogen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Energy, 39,20509–15.</a:t>
            </a: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30163"/>
              </p:ext>
            </p:extLst>
          </p:nvPr>
        </p:nvGraphicFramePr>
        <p:xfrm>
          <a:off x="2743200" y="1752600"/>
          <a:ext cx="3397250" cy="123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25"/>
                <a:gridCol w="1698625"/>
              </a:tblGrid>
              <a:tr h="3093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u’ (m/s)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 smtClean="0"/>
                        <a:t>Ξ</a:t>
                      </a:r>
                      <a:r>
                        <a:rPr lang="en-US" sz="1500" baseline="-25000" dirty="0" smtClean="0"/>
                        <a:t>T0</a:t>
                      </a:r>
                      <a:r>
                        <a:rPr lang="en-US" sz="1500" dirty="0" smtClean="0"/>
                        <a:t> 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</a:tr>
              <a:tr h="3099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0.12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</a:tr>
              <a:tr h="3099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0.40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1.12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</a:tr>
              <a:tr h="3099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0.50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1.17</a:t>
                      </a:r>
                      <a:endParaRPr lang="el-GR" sz="1500" dirty="0"/>
                    </a:p>
                  </a:txBody>
                  <a:tcPr marL="76438" marR="76438" marT="38219" marB="38219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16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1659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</a:t>
            </a:r>
            <a:r>
              <a:rPr lang="en-US" dirty="0" smtClean="0"/>
              <a:t>15% </a:t>
            </a:r>
            <a:r>
              <a:rPr lang="en-US" dirty="0"/>
              <a:t>FM-Global cases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562600"/>
          </a:xfrm>
        </p:spPr>
        <p:txBody>
          <a:bodyPr/>
          <a:lstStyle/>
          <a:p>
            <a:r>
              <a:rPr lang="en-US" b="1" dirty="0" smtClean="0"/>
              <a:t>Center ignition </a:t>
            </a:r>
            <a:r>
              <a:rPr lang="en-US" dirty="0" smtClean="0"/>
              <a:t>cases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Overprediction</a:t>
            </a:r>
            <a:r>
              <a:rPr lang="en-US" dirty="0"/>
              <a:t> 30-61 %</a:t>
            </a:r>
          </a:p>
          <a:p>
            <a:r>
              <a:rPr lang="en-US" dirty="0"/>
              <a:t>The deviations from the experiments in the central ignition cases are likely to be partially caused by the omission of a vent cover opening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400800"/>
            <a:ext cx="90678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Bauwens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CR,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Dorofeev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SB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2014,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Effect of initial turbulence on vented explosion overpressures from lean hydrogen–air deflagrations.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Int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J Hydrogen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Energy, 39,20509–15.</a:t>
            </a: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1" y="1447800"/>
            <a:ext cx="4274309" cy="3081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74309" cy="3081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17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359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715000"/>
          </a:xfrm>
        </p:spPr>
        <p:txBody>
          <a:bodyPr/>
          <a:lstStyle/>
          <a:p>
            <a:r>
              <a:rPr lang="en-US" dirty="0"/>
              <a:t>A newly developed </a:t>
            </a:r>
            <a:r>
              <a:rPr lang="en-US" dirty="0" smtClean="0"/>
              <a:t>CFD </a:t>
            </a:r>
            <a:r>
              <a:rPr lang="en-US" dirty="0"/>
              <a:t>model for vented deflagration simulations was </a:t>
            </a:r>
            <a:r>
              <a:rPr lang="en-US" dirty="0" smtClean="0"/>
              <a:t>presented.</a:t>
            </a:r>
          </a:p>
          <a:p>
            <a:r>
              <a:rPr lang="en-US" dirty="0"/>
              <a:t>Very good qualitative performance in most </a:t>
            </a:r>
            <a:r>
              <a:rPr lang="en-US" dirty="0" smtClean="0"/>
              <a:t>cases.</a:t>
            </a:r>
          </a:p>
          <a:p>
            <a:pPr lvl="1"/>
            <a:r>
              <a:rPr lang="en-US" dirty="0" smtClean="0"/>
              <a:t>New model predicts the violence of the external explosion very </a:t>
            </a:r>
            <a:r>
              <a:rPr lang="en-US" dirty="0" smtClean="0"/>
              <a:t>accurately</a:t>
            </a:r>
            <a:endParaRPr lang="en-US" dirty="0" smtClean="0"/>
          </a:p>
          <a:p>
            <a:r>
              <a:rPr lang="en-US" dirty="0" smtClean="0"/>
              <a:t>Very good performance for the back </a:t>
            </a:r>
            <a:r>
              <a:rPr lang="en-US" dirty="0"/>
              <a:t>ignition </a:t>
            </a:r>
            <a:r>
              <a:rPr lang="en-US" dirty="0" smtClean="0"/>
              <a:t>cases: Maximum deviation of max. overpressure equal to </a:t>
            </a:r>
            <a:r>
              <a:rPr lang="en-US" dirty="0"/>
              <a:t>17</a:t>
            </a:r>
            <a:r>
              <a:rPr lang="en-US" dirty="0" smtClean="0"/>
              <a:t>%.</a:t>
            </a:r>
          </a:p>
          <a:p>
            <a:r>
              <a:rPr lang="en-US" dirty="0"/>
              <a:t>In central ignition cases, the model </a:t>
            </a:r>
            <a:r>
              <a:rPr lang="en-US" dirty="0" err="1"/>
              <a:t>overpredicted</a:t>
            </a:r>
            <a:r>
              <a:rPr lang="en-US" dirty="0"/>
              <a:t> the maximum overpressure up to 61</a:t>
            </a:r>
            <a:r>
              <a:rPr lang="en-US" dirty="0" smtClean="0"/>
              <a:t>%.</a:t>
            </a:r>
          </a:p>
          <a:p>
            <a:pPr lvl="1"/>
            <a:r>
              <a:rPr lang="en-US" dirty="0" smtClean="0"/>
              <a:t>Vent </a:t>
            </a:r>
            <a:r>
              <a:rPr lang="en-US" dirty="0"/>
              <a:t>opening </a:t>
            </a:r>
            <a:r>
              <a:rPr lang="en-US" dirty="0" smtClean="0"/>
              <a:t>may have a </a:t>
            </a:r>
            <a:r>
              <a:rPr lang="en-US" dirty="0"/>
              <a:t>more considerable impact </a:t>
            </a:r>
            <a:r>
              <a:rPr lang="en-US" dirty="0" smtClean="0"/>
              <a:t>on these cases.</a:t>
            </a:r>
          </a:p>
          <a:p>
            <a:r>
              <a:rPr lang="en-US" dirty="0" smtClean="0"/>
              <a:t>Initial turbulence: it </a:t>
            </a:r>
            <a:r>
              <a:rPr lang="en-US" dirty="0"/>
              <a:t>was reproduced successfully by applying only a constant factor in the </a:t>
            </a:r>
            <a:r>
              <a:rPr lang="en-GB" dirty="0"/>
              <a:t>burning velocity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hysics </a:t>
            </a:r>
            <a:r>
              <a:rPr lang="en-US" dirty="0"/>
              <a:t>of the </a:t>
            </a:r>
            <a:r>
              <a:rPr lang="en-US" dirty="0" smtClean="0"/>
              <a:t>phenomenon:</a:t>
            </a:r>
          </a:p>
          <a:p>
            <a:pPr lvl="1"/>
            <a:r>
              <a:rPr lang="en-US" dirty="0" smtClean="0"/>
              <a:t>Inside the enclosure: </a:t>
            </a:r>
            <a:r>
              <a:rPr lang="en-US" dirty="0"/>
              <a:t>flame instabilities </a:t>
            </a:r>
            <a:endParaRPr lang="en-US" dirty="0" smtClean="0"/>
          </a:p>
          <a:p>
            <a:pPr lvl="1"/>
            <a:r>
              <a:rPr lang="en-US" dirty="0" smtClean="0"/>
              <a:t>Outside the </a:t>
            </a:r>
            <a:r>
              <a:rPr lang="en-US" dirty="0"/>
              <a:t>enclosure: </a:t>
            </a:r>
            <a:r>
              <a:rPr lang="en-US" dirty="0" smtClean="0"/>
              <a:t>turbulence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18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687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Ευχαριστώ! </a:t>
            </a:r>
            <a:r>
              <a:rPr lang="en-US" altLang="el-GR" dirty="0" smtClean="0"/>
              <a:t>(Thank you)</a:t>
            </a:r>
            <a:endParaRPr lang="el-GR" altLang="el-GR" dirty="0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09600" y="5320560"/>
            <a:ext cx="78486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o"/>
              <a:defRPr sz="3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6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SzPct val="70000"/>
              <a:buFont typeface="Wingdings" pitchFamily="2" charset="2"/>
              <a:buChar char="Ø"/>
              <a:defRPr sz="23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lnSpc>
                <a:spcPct val="120000"/>
              </a:lnSpc>
              <a:spcBef>
                <a:spcPct val="25000"/>
              </a:spcBef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el-GR" sz="1200" b="1" dirty="0" err="1" smtClean="0"/>
              <a:t>Acknowledgements</a:t>
            </a:r>
            <a:r>
              <a:rPr lang="en-US" sz="1200" dirty="0" smtClean="0"/>
              <a:t>: This </a:t>
            </a:r>
            <a:r>
              <a:rPr lang="en-US" sz="1200" dirty="0"/>
              <a:t>Publication is supported by the program of Industrial Scholarships of Stavros </a:t>
            </a:r>
            <a:r>
              <a:rPr lang="en-US" sz="1200" dirty="0" err="1"/>
              <a:t>Niarchos</a:t>
            </a:r>
            <a:r>
              <a:rPr lang="en-US" sz="1200" dirty="0"/>
              <a:t> Foundation, Greece. The authors would like to gratefully thank Dr. Regis </a:t>
            </a:r>
            <a:r>
              <a:rPr lang="en-US" sz="1200" dirty="0" err="1"/>
              <a:t>Bauwens</a:t>
            </a:r>
            <a:r>
              <a:rPr lang="en-US" sz="1200" dirty="0"/>
              <a:t> for providing experimental data for the FM-Global experiments.</a:t>
            </a:r>
            <a:endParaRPr lang="el-GR" sz="1200" dirty="0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533400" y="5257800"/>
            <a:ext cx="80010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o"/>
              <a:defRPr sz="3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6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SzPct val="70000"/>
              <a:buFont typeface="Wingdings" pitchFamily="2" charset="2"/>
              <a:buChar char="Ø"/>
              <a:defRPr sz="23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lnSpc>
                <a:spcPct val="120000"/>
              </a:lnSpc>
              <a:spcBef>
                <a:spcPct val="25000"/>
              </a:spcBef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22842"/>
          <a:stretch/>
        </p:blipFill>
        <p:spPr bwMode="auto">
          <a:xfrm>
            <a:off x="3415552" y="1946935"/>
            <a:ext cx="2070848" cy="26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7" descr="C:\Users\sgiannissi\AppData\Local\Microsoft\Windows\Temporary Internet Files\Content.IE5\QKOQV720\questions-leaders-ask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4" b="90278" l="18750" r="96528">
                        <a14:foregroundMark x1="48380" y1="76852" x2="48380" y2="76852"/>
                        <a14:foregroundMark x1="85880" y1="31019" x2="85880" y2="31019"/>
                        <a14:foregroundMark x1="96759" y1="33102" x2="96759" y2="33102"/>
                        <a14:foregroundMark x1="83796" y1="67130" x2="83796" y2="67130"/>
                        <a14:foregroundMark x1="35648" y1="43981" x2="35648" y2="43981"/>
                        <a14:foregroundMark x1="29167" y1="43981" x2="29167" y2="43981"/>
                        <a14:foregroundMark x1="35648" y1="50463" x2="35648" y2="50463"/>
                        <a14:foregroundMark x1="33796" y1="58796" x2="33796" y2="58796"/>
                        <a14:foregroundMark x1="68519" y1="50463" x2="68519" y2="50463"/>
                        <a14:foregroundMark x1="68519" y1="55556" x2="68519" y2="55556"/>
                        <a14:foregroundMark x1="53704" y1="11806" x2="53704" y2="11806"/>
                        <a14:foregroundMark x1="68981" y1="58102" x2="68981" y2="58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5774"/>
          <a:stretch/>
        </p:blipFill>
        <p:spPr bwMode="auto">
          <a:xfrm>
            <a:off x="3412751" y="914400"/>
            <a:ext cx="1616449" cy="16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457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l-GR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40800" cy="5715000"/>
          </a:xfrm>
        </p:spPr>
        <p:txBody>
          <a:bodyPr/>
          <a:lstStyle/>
          <a:p>
            <a:pPr algn="l"/>
            <a:r>
              <a:rPr lang="en-US" dirty="0" smtClean="0"/>
              <a:t>Hydrogen</a:t>
            </a:r>
          </a:p>
          <a:p>
            <a:pPr lvl="1" algn="l"/>
            <a:r>
              <a:rPr lang="en-US" altLang="en-US" dirty="0" smtClean="0"/>
              <a:t>Significant </a:t>
            </a:r>
            <a:r>
              <a:rPr lang="en-US" altLang="en-US" dirty="0"/>
              <a:t>reductions in greenhouse gas emissions </a:t>
            </a:r>
          </a:p>
          <a:p>
            <a:pPr lvl="1" algn="l"/>
            <a:r>
              <a:rPr lang="en-US" altLang="en-US" dirty="0" smtClean="0"/>
              <a:t>Significant </a:t>
            </a:r>
            <a:r>
              <a:rPr lang="en-US" altLang="en-US" dirty="0"/>
              <a:t>improvements in energy efficiency </a:t>
            </a:r>
            <a:endParaRPr lang="en-US" dirty="0" smtClean="0"/>
          </a:p>
          <a:p>
            <a:pPr algn="l"/>
            <a:r>
              <a:rPr lang="en-US" dirty="0" smtClean="0"/>
              <a:t>Accidental release </a:t>
            </a:r>
            <a:r>
              <a:rPr lang="en-US" dirty="0"/>
              <a:t>in closed </a:t>
            </a:r>
            <a:r>
              <a:rPr lang="en-US" dirty="0" smtClean="0"/>
              <a:t>space            catastrophic </a:t>
            </a:r>
            <a:r>
              <a:rPr lang="en-US" dirty="0"/>
              <a:t>consequences in the case of an explosion</a:t>
            </a:r>
            <a:endParaRPr lang="en-US" dirty="0" smtClean="0"/>
          </a:p>
          <a:p>
            <a:pPr lvl="1" algn="l"/>
            <a:r>
              <a:rPr lang="en-US" dirty="0" smtClean="0"/>
              <a:t>Much </a:t>
            </a:r>
            <a:r>
              <a:rPr lang="en-US" dirty="0"/>
              <a:t>higher over-pressure compared </a:t>
            </a:r>
            <a:r>
              <a:rPr lang="en-US" dirty="0" smtClean="0"/>
              <a:t>open space</a:t>
            </a:r>
          </a:p>
          <a:p>
            <a:pPr algn="l"/>
            <a:r>
              <a:rPr lang="en-US" dirty="0" smtClean="0"/>
              <a:t>A way of mitigation: Vents</a:t>
            </a:r>
          </a:p>
          <a:p>
            <a:pPr algn="l"/>
            <a:endParaRPr lang="en-US" sz="1400" dirty="0"/>
          </a:p>
          <a:p>
            <a:pPr algn="l"/>
            <a:r>
              <a:rPr lang="en-US" dirty="0"/>
              <a:t>Computational Fluid Dynamics (CFD) </a:t>
            </a:r>
            <a:endParaRPr lang="en-US" dirty="0" smtClean="0"/>
          </a:p>
          <a:p>
            <a:pPr lvl="1" algn="l"/>
            <a:r>
              <a:rPr lang="en-US" dirty="0" smtClean="0"/>
              <a:t>Attractive </a:t>
            </a:r>
            <a:r>
              <a:rPr lang="en-US" dirty="0"/>
              <a:t>methodology for risk </a:t>
            </a:r>
            <a:r>
              <a:rPr lang="en-US" dirty="0" smtClean="0"/>
              <a:t>assessment: Accurate modelling of the geometry and the flow</a:t>
            </a:r>
          </a:p>
          <a:p>
            <a:pPr lvl="1" algn="l"/>
            <a:r>
              <a:rPr lang="en-US" dirty="0" smtClean="0"/>
              <a:t>Turbulent combustion difficulties: Very large range of scales</a:t>
            </a:r>
          </a:p>
          <a:p>
            <a:pPr lvl="2" algn="l"/>
            <a:r>
              <a:rPr lang="en-US" dirty="0" smtClean="0"/>
              <a:t>Models are needed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8" name="Right Arrow 7"/>
          <p:cNvSpPr/>
          <p:nvPr/>
        </p:nvSpPr>
        <p:spPr>
          <a:xfrm>
            <a:off x="4550229" y="2286000"/>
            <a:ext cx="457200" cy="45719"/>
          </a:xfrm>
          <a:prstGeom prst="rightArrow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2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136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Combustion parameters</a:t>
            </a:r>
            <a:endParaRPr lang="en-US" altLang="en-US" dirty="0"/>
          </a:p>
          <a:p>
            <a:pPr lvl="1"/>
            <a:r>
              <a:rPr lang="en-US" altLang="en-US" dirty="0" smtClean="0"/>
              <a:t>Hydrodynamic instability:</a:t>
            </a:r>
          </a:p>
          <a:p>
            <a:endParaRPr lang="en-US" altLang="en-US" dirty="0"/>
          </a:p>
          <a:p>
            <a:endParaRPr lang="el-GR" dirty="0"/>
          </a:p>
        </p:txBody>
      </p:sp>
      <p:pic>
        <p:nvPicPr>
          <p:cNvPr id="14365" name="Picture 29" descr="D:\Sinedria\17. ICHS2019\2. Vented deflagration\presentation\photos\Table_cu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" y="3505200"/>
            <a:ext cx="8222343" cy="17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D:\Sinedria\17. ICHS2019\2. Vented deflagration\presentation\photos\Table_cu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" y="2015398"/>
            <a:ext cx="8222343" cy="14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set-up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6" name="Oval 5"/>
          <p:cNvSpPr/>
          <p:nvPr/>
        </p:nvSpPr>
        <p:spPr>
          <a:xfrm>
            <a:off x="7524000" y="2934000"/>
            <a:ext cx="381000" cy="54569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8229600" y="2916000"/>
            <a:ext cx="381000" cy="54569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7524000" y="3505200"/>
            <a:ext cx="381000" cy="273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8229600" y="3505200"/>
            <a:ext cx="381000" cy="273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03441"/>
              </p:ext>
            </p:extLst>
          </p:nvPr>
        </p:nvGraphicFramePr>
        <p:xfrm>
          <a:off x="3714750" y="1270000"/>
          <a:ext cx="1847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5" imgW="1346040" imgH="266400" progId="Equation.DSMT4">
                  <p:embed/>
                </p:oleObj>
              </mc:Choice>
              <mc:Fallback>
                <p:oleObj name="Equation" r:id="rId5" imgW="1346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270000"/>
                        <a:ext cx="1847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4824000" y="1282510"/>
            <a:ext cx="304800" cy="33058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220000" y="1296000"/>
            <a:ext cx="228600" cy="31709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20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28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486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aim of </a:t>
            </a:r>
            <a:r>
              <a:rPr lang="en-US" b="1" dirty="0" smtClean="0"/>
              <a:t>the work </a:t>
            </a:r>
            <a:r>
              <a:rPr lang="en-US" dirty="0"/>
              <a:t>is </a:t>
            </a:r>
            <a:r>
              <a:rPr lang="en-US" dirty="0" smtClean="0"/>
              <a:t>the improvement of a CFD model and the </a:t>
            </a:r>
            <a:r>
              <a:rPr lang="en-US" dirty="0"/>
              <a:t>evaluation </a:t>
            </a:r>
            <a:r>
              <a:rPr lang="en-US" dirty="0" smtClean="0"/>
              <a:t>against vented deflagration experiments.</a:t>
            </a:r>
          </a:p>
          <a:p>
            <a:endParaRPr lang="en-US" dirty="0"/>
          </a:p>
          <a:p>
            <a:r>
              <a:rPr lang="en-US" dirty="0" smtClean="0"/>
              <a:t>Vented deflagrations</a:t>
            </a:r>
          </a:p>
          <a:p>
            <a:pPr lvl="1"/>
            <a:r>
              <a:rPr lang="en-US" dirty="0" smtClean="0"/>
              <a:t>Many overpressures peaks may appear</a:t>
            </a:r>
          </a:p>
          <a:p>
            <a:pPr lvl="2"/>
            <a:r>
              <a:rPr lang="en-US" dirty="0"/>
              <a:t>opening of the </a:t>
            </a:r>
            <a:r>
              <a:rPr lang="en-US" dirty="0" smtClean="0"/>
              <a:t>vent</a:t>
            </a:r>
          </a:p>
          <a:p>
            <a:pPr lvl="2"/>
            <a:r>
              <a:rPr lang="en-US" dirty="0"/>
              <a:t>external </a:t>
            </a:r>
            <a:r>
              <a:rPr lang="en-US" dirty="0" smtClean="0"/>
              <a:t>explosion</a:t>
            </a:r>
          </a:p>
          <a:p>
            <a:pPr lvl="2"/>
            <a:r>
              <a:rPr lang="en-US" dirty="0"/>
              <a:t>instabilities </a:t>
            </a:r>
            <a:r>
              <a:rPr lang="en-US" dirty="0" smtClean="0"/>
              <a:t>due to flame-acoustic </a:t>
            </a:r>
            <a:r>
              <a:rPr lang="en-US" dirty="0"/>
              <a:t>interaction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6" name="Picture 5" descr="G:\My_staff\Documetation\phd\myphd\Sximata\cooper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478101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3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503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367300"/>
          </a:xfrm>
        </p:spPr>
        <p:txBody>
          <a:bodyPr/>
          <a:lstStyle/>
          <a:p>
            <a:r>
              <a:rPr lang="en-US" altLang="en-US" b="1" dirty="0" smtClean="0"/>
              <a:t>Deflagration model</a:t>
            </a:r>
            <a:r>
              <a:rPr lang="en-US" altLang="en-US" dirty="0" smtClean="0"/>
              <a:t>: LES with </a:t>
            </a:r>
            <a:r>
              <a:rPr lang="en-GB" altLang="zh-CN" dirty="0" smtClean="0">
                <a:ea typeface="宋体" pitchFamily="2" charset="-122"/>
              </a:rPr>
              <a:t>Multi-phenomena turbulent burning velocity</a:t>
            </a:r>
            <a:r>
              <a:rPr lang="en-US" altLang="zh-CN" dirty="0" smtClean="0">
                <a:ea typeface="宋体" pitchFamily="2" charset="-122"/>
              </a:rPr>
              <a:t> model </a:t>
            </a:r>
            <a:r>
              <a:rPr lang="en-US" altLang="zh-CN" i="1" dirty="0" smtClean="0">
                <a:ea typeface="宋体" pitchFamily="2" charset="-122"/>
              </a:rPr>
              <a:t>(</a:t>
            </a:r>
            <a:r>
              <a:rPr lang="en-US" altLang="zh-CN" i="1" dirty="0" err="1" smtClean="0">
                <a:ea typeface="宋体" pitchFamily="2" charset="-122"/>
              </a:rPr>
              <a:t>Molkov</a:t>
            </a:r>
            <a:r>
              <a:rPr lang="en-US" altLang="zh-CN" i="1" dirty="0" smtClean="0">
                <a:ea typeface="宋体" pitchFamily="2" charset="-122"/>
              </a:rPr>
              <a:t> 2012)</a:t>
            </a:r>
            <a:r>
              <a:rPr lang="en-US" altLang="zh-CN" i="1" baseline="30000" dirty="0" smtClean="0">
                <a:ea typeface="宋体" pitchFamily="2" charset="-122"/>
              </a:rPr>
              <a:t>1</a:t>
            </a:r>
          </a:p>
          <a:p>
            <a:r>
              <a:rPr lang="en-GB" altLang="zh-CN" dirty="0">
                <a:ea typeface="宋体" pitchFamily="2" charset="-122"/>
              </a:rPr>
              <a:t>Gradient method: </a:t>
            </a:r>
          </a:p>
          <a:p>
            <a:r>
              <a:rPr lang="en-GB" altLang="zh-CN" dirty="0" smtClean="0">
                <a:ea typeface="宋体" pitchFamily="2" charset="-122"/>
              </a:rPr>
              <a:t>Turbulent </a:t>
            </a:r>
            <a:r>
              <a:rPr lang="en-GB" altLang="zh-CN" dirty="0">
                <a:ea typeface="宋体" pitchFamily="2" charset="-122"/>
              </a:rPr>
              <a:t>flame </a:t>
            </a:r>
            <a:r>
              <a:rPr lang="en-GB" altLang="zh-CN" dirty="0" smtClean="0">
                <a:ea typeface="宋体" pitchFamily="2" charset="-122"/>
              </a:rPr>
              <a:t>speed:  </a:t>
            </a:r>
          </a:p>
          <a:p>
            <a:endParaRPr lang="en-GB" altLang="en-US" dirty="0">
              <a:ea typeface="宋体" pitchFamily="2" charset="-122"/>
            </a:endParaRPr>
          </a:p>
          <a:p>
            <a:endParaRPr lang="en-GB" altLang="en-US" dirty="0" smtClean="0">
              <a:ea typeface="宋体" pitchFamily="2" charset="-122"/>
            </a:endParaRPr>
          </a:p>
          <a:p>
            <a:pPr marL="0" indent="0">
              <a:buNone/>
            </a:pPr>
            <a:endParaRPr lang="en-GB" altLang="en-US" dirty="0">
              <a:ea typeface="宋体" pitchFamily="2" charset="-122"/>
            </a:endParaRPr>
          </a:p>
          <a:p>
            <a:pPr lvl="1"/>
            <a:r>
              <a:rPr lang="el-GR" altLang="en-US" dirty="0" smtClean="0"/>
              <a:t>Ξ</a:t>
            </a:r>
            <a:r>
              <a:rPr lang="en-US" altLang="en-US" baseline="-25000" dirty="0" smtClean="0"/>
              <a:t>k</a:t>
            </a:r>
            <a:r>
              <a:rPr lang="en-US" altLang="en-US" dirty="0"/>
              <a:t> </a:t>
            </a:r>
            <a:r>
              <a:rPr lang="en-US" altLang="en-US" dirty="0" smtClean="0"/>
              <a:t>: Turbulence </a:t>
            </a:r>
            <a:r>
              <a:rPr lang="en-US" altLang="en-US" dirty="0"/>
              <a:t>generated by the flame front </a:t>
            </a:r>
            <a:r>
              <a:rPr lang="en-US" altLang="en-US" dirty="0" smtClean="0"/>
              <a:t>itself</a:t>
            </a:r>
          </a:p>
          <a:p>
            <a:pPr lvl="1"/>
            <a:r>
              <a:rPr lang="el-GR" altLang="en-US" dirty="0" smtClean="0"/>
              <a:t>Ξ</a:t>
            </a:r>
            <a:r>
              <a:rPr lang="en-US" altLang="en-US" baseline="-25000" dirty="0" err="1" smtClean="0"/>
              <a:t>lp</a:t>
            </a:r>
            <a:r>
              <a:rPr lang="en-US" altLang="en-US" dirty="0" smtClean="0"/>
              <a:t> </a:t>
            </a:r>
            <a:r>
              <a:rPr lang="en-US" altLang="en-US" dirty="0"/>
              <a:t>: </a:t>
            </a:r>
            <a:r>
              <a:rPr lang="en-US" altLang="en-US" dirty="0" smtClean="0"/>
              <a:t>Leading </a:t>
            </a:r>
            <a:r>
              <a:rPr lang="en-US" altLang="en-US" dirty="0"/>
              <a:t>point </a:t>
            </a:r>
            <a:r>
              <a:rPr lang="en-US" altLang="en-US" dirty="0" smtClean="0"/>
              <a:t>concept – preferential diffusion</a:t>
            </a:r>
          </a:p>
          <a:p>
            <a:pPr lvl="1"/>
            <a:r>
              <a:rPr lang="el-GR" altLang="en-US" dirty="0" smtClean="0"/>
              <a:t>Ξ</a:t>
            </a:r>
            <a:r>
              <a:rPr lang="en-US" altLang="en-US" baseline="-25000" dirty="0"/>
              <a:t>f</a:t>
            </a:r>
            <a:r>
              <a:rPr lang="en-US" altLang="en-US" dirty="0" smtClean="0"/>
              <a:t> </a:t>
            </a:r>
            <a:r>
              <a:rPr lang="en-US" altLang="en-US" dirty="0"/>
              <a:t>: </a:t>
            </a:r>
            <a:r>
              <a:rPr lang="en-US" altLang="en-US" dirty="0" smtClean="0"/>
              <a:t>Increase </a:t>
            </a:r>
            <a:r>
              <a:rPr lang="en-US" altLang="en-US" dirty="0"/>
              <a:t>of flame surface due to its fractal geometry</a:t>
            </a:r>
            <a:endParaRPr lang="en-US" altLang="en-US" dirty="0" smtClean="0"/>
          </a:p>
          <a:p>
            <a:pPr lvl="1"/>
            <a:endParaRPr lang="en-US" altLang="en-US" dirty="0"/>
          </a:p>
          <a:p>
            <a:r>
              <a:rPr lang="en-US" altLang="en-US" dirty="0" smtClean="0"/>
              <a:t>Promising model which, however, fails to reproduce external explosion in vented deflagrations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205500"/>
            <a:ext cx="8534400" cy="3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Molkov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, V., Fundamentals of Hydrogen Safety Engineering II,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BookBoon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, 2012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75861"/>
              </p:ext>
            </p:extLst>
          </p:nvPr>
        </p:nvGraphicFramePr>
        <p:xfrm>
          <a:off x="2725738" y="1676400"/>
          <a:ext cx="13319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" name="Equation" r:id="rId3" imgW="927000" imgH="266400" progId="Equation.DSMT4">
                  <p:embed/>
                </p:oleObj>
              </mc:Choice>
              <mc:Fallback>
                <p:oleObj name="Equation" r:id="rId3" imgW="9270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1676400"/>
                        <a:ext cx="13319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211974"/>
              </p:ext>
            </p:extLst>
          </p:nvPr>
        </p:nvGraphicFramePr>
        <p:xfrm>
          <a:off x="3665538" y="2438400"/>
          <a:ext cx="1533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" name="Equation" r:id="rId5" imgW="1117440" imgH="482400" progId="Equation.DSMT4">
                  <p:embed/>
                </p:oleObj>
              </mc:Choice>
              <mc:Fallback>
                <p:oleObj name="Equation" r:id="rId5" imgW="11174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2438400"/>
                        <a:ext cx="1533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83421"/>
              </p:ext>
            </p:extLst>
          </p:nvPr>
        </p:nvGraphicFramePr>
        <p:xfrm>
          <a:off x="4032250" y="3352800"/>
          <a:ext cx="1758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" name="Equation" r:id="rId7" imgW="1282680" imgH="241200" progId="Equation.DSMT4">
                  <p:embed/>
                </p:oleObj>
              </mc:Choice>
              <mc:Fallback>
                <p:oleObj name="Equation" r:id="rId7" imgW="12826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352800"/>
                        <a:ext cx="17589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114800" y="2971800"/>
            <a:ext cx="45719" cy="304800"/>
          </a:xfrm>
          <a:prstGeom prst="downArrow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4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499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Changes made in the original model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</a:t>
            </a:r>
            <a:endParaRPr lang="en-US" altLang="zh-CN" dirty="0" smtClean="0">
              <a:ea typeface="宋体" pitchFamily="2" charset="-122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Account for </a:t>
            </a:r>
            <a:r>
              <a:rPr lang="en-US" altLang="zh-CN" dirty="0" err="1" smtClean="0">
                <a:ea typeface="宋体" pitchFamily="2" charset="-122"/>
              </a:rPr>
              <a:t>subgrid</a:t>
            </a:r>
            <a:r>
              <a:rPr lang="en-US" altLang="zh-CN" dirty="0" smtClean="0">
                <a:ea typeface="宋体" pitchFamily="2" charset="-122"/>
              </a:rPr>
              <a:t> scale phenomena (instabilities)</a:t>
            </a:r>
          </a:p>
          <a:p>
            <a:pPr marL="1165225" lvl="2" indent="-285750"/>
            <a:r>
              <a:rPr lang="en-US" altLang="zh-CN" dirty="0" smtClean="0">
                <a:ea typeface="宋体" pitchFamily="2" charset="-122"/>
              </a:rPr>
              <a:t>No modification of the laminar burning velocity</a:t>
            </a:r>
          </a:p>
          <a:p>
            <a:pPr marL="1165225" lvl="2" indent="-285750"/>
            <a:r>
              <a:rPr lang="en-US" altLang="zh-CN" dirty="0" smtClean="0">
                <a:ea typeface="宋体" pitchFamily="2" charset="-122"/>
              </a:rPr>
              <a:t>Wrinkling factors </a:t>
            </a:r>
            <a:r>
              <a:rPr lang="el-GR" altLang="zh-CN" dirty="0" smtClean="0">
                <a:ea typeface="宋体" pitchFamily="2" charset="-122"/>
              </a:rPr>
              <a:t>Ξ </a:t>
            </a:r>
            <a:r>
              <a:rPr lang="en-US" altLang="zh-CN" dirty="0" smtClean="0">
                <a:ea typeface="宋体" pitchFamily="2" charset="-122"/>
              </a:rPr>
              <a:t>multiply the turbulent flame velocity</a:t>
            </a:r>
          </a:p>
          <a:p>
            <a:pPr marL="879475" lvl="2" indent="0">
              <a:buNone/>
            </a:pPr>
            <a:endParaRPr lang="en-US" altLang="zh-CN" dirty="0" smtClean="0">
              <a:ea typeface="宋体" pitchFamily="2" charset="-122"/>
            </a:endParaRPr>
          </a:p>
          <a:p>
            <a:pPr marL="1165225" lvl="2" indent="-285750"/>
            <a:endParaRPr lang="en-US" altLang="zh-CN" dirty="0" smtClean="0">
              <a:ea typeface="宋体" pitchFamily="2" charset="-122"/>
            </a:endParaRPr>
          </a:p>
          <a:p>
            <a:pPr marL="1165225" lvl="2" indent="-285750"/>
            <a:endParaRPr lang="en-US" altLang="zh-CN" dirty="0" smtClean="0">
              <a:ea typeface="宋体" pitchFamily="2" charset="-122"/>
            </a:endParaRPr>
          </a:p>
          <a:p>
            <a:pPr marL="1165225" lvl="2" indent="-285750"/>
            <a:endParaRPr lang="en-US" altLang="zh-CN" dirty="0" smtClean="0">
              <a:ea typeface="宋体" pitchFamily="2" charset="-122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Turbulent flame speed: </a:t>
            </a:r>
            <a:r>
              <a:rPr lang="en-GB" dirty="0" err="1"/>
              <a:t>Schmid’s</a:t>
            </a:r>
            <a:r>
              <a:rPr lang="en-GB" dirty="0"/>
              <a:t> </a:t>
            </a:r>
            <a:r>
              <a:rPr lang="en-GB" dirty="0" smtClean="0"/>
              <a:t>equation</a:t>
            </a:r>
            <a:r>
              <a:rPr lang="en-GB" baseline="30000" dirty="0"/>
              <a:t>2</a:t>
            </a:r>
            <a:r>
              <a:rPr lang="en-GB" dirty="0" smtClean="0"/>
              <a:t> instead of </a:t>
            </a:r>
            <a:r>
              <a:rPr lang="en-GB" dirty="0" err="1"/>
              <a:t>Yakhot’s</a:t>
            </a:r>
            <a:r>
              <a:rPr lang="en-GB" dirty="0"/>
              <a:t> </a:t>
            </a:r>
            <a:r>
              <a:rPr lang="en-GB" dirty="0" smtClean="0"/>
              <a:t>equation</a:t>
            </a:r>
            <a:r>
              <a:rPr lang="en-GB" baseline="30000" dirty="0"/>
              <a:t>3</a:t>
            </a:r>
            <a:endParaRPr lang="en-GB" dirty="0" smtClean="0"/>
          </a:p>
          <a:p>
            <a:pPr marL="1162050" lvl="2" indent="-266700"/>
            <a:r>
              <a:rPr lang="en-GB" dirty="0"/>
              <a:t> </a:t>
            </a:r>
            <a:r>
              <a:rPr lang="en-GB" dirty="0" smtClean="0"/>
              <a:t>More recent relation which account for </a:t>
            </a:r>
            <a:r>
              <a:rPr lang="en-GB" dirty="0" err="1"/>
              <a:t>Damköhler</a:t>
            </a:r>
            <a:r>
              <a:rPr lang="en-GB" dirty="0"/>
              <a:t> number </a:t>
            </a:r>
            <a:endParaRPr lang="en-GB" dirty="0" smtClean="0"/>
          </a:p>
          <a:p>
            <a:pPr marL="1162050" lvl="2" indent="-266700"/>
            <a:endParaRPr lang="en-GB" dirty="0" smtClean="0"/>
          </a:p>
          <a:p>
            <a:pPr marL="1162050" lvl="2" indent="-266700"/>
            <a:endParaRPr lang="en-GB" sz="11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altLang="zh-CN" dirty="0">
                <a:ea typeface="宋体" pitchFamily="2" charset="-122"/>
              </a:rPr>
              <a:t>Turbulence approach: k-</a:t>
            </a:r>
            <a:r>
              <a:rPr lang="el-GR" altLang="zh-CN" dirty="0">
                <a:ea typeface="宋体" pitchFamily="2" charset="-122"/>
              </a:rPr>
              <a:t>ε</a:t>
            </a:r>
            <a:r>
              <a:rPr lang="en-US" altLang="zh-CN" dirty="0">
                <a:ea typeface="宋体" pitchFamily="2" charset="-122"/>
              </a:rPr>
              <a:t> model </a:t>
            </a:r>
            <a:r>
              <a:rPr lang="en-US" altLang="zh-CN" i="1" dirty="0">
                <a:ea typeface="宋体" pitchFamily="2" charset="-122"/>
              </a:rPr>
              <a:t>(Kato, Launder </a:t>
            </a:r>
            <a:r>
              <a:rPr lang="en-US" altLang="zh-CN" i="1" dirty="0" smtClean="0">
                <a:ea typeface="宋体" pitchFamily="2" charset="-122"/>
              </a:rPr>
              <a:t>1993)</a:t>
            </a:r>
            <a:r>
              <a:rPr lang="en-US" altLang="zh-CN" i="1" baseline="30000" dirty="0" smtClean="0">
                <a:ea typeface="宋体" pitchFamily="2" charset="-122"/>
              </a:rPr>
              <a:t>4</a:t>
            </a:r>
            <a:r>
              <a:rPr lang="en-US" altLang="zh-CN" i="1" dirty="0" smtClean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instead of LES</a:t>
            </a:r>
          </a:p>
          <a:p>
            <a:pPr lvl="2"/>
            <a:r>
              <a:rPr lang="en-US" altLang="zh-CN" dirty="0">
                <a:ea typeface="宋体" pitchFamily="2" charset="-122"/>
              </a:rPr>
              <a:t>Less strict requirements of k-</a:t>
            </a:r>
            <a:r>
              <a:rPr lang="el-GR" altLang="zh-CN" dirty="0">
                <a:ea typeface="宋体" pitchFamily="2" charset="-122"/>
              </a:rPr>
              <a:t>ε</a:t>
            </a:r>
            <a:r>
              <a:rPr lang="en-US" altLang="zh-CN" dirty="0">
                <a:ea typeface="宋体" pitchFamily="2" charset="-122"/>
              </a:rPr>
              <a:t> model</a:t>
            </a:r>
            <a:r>
              <a:rPr lang="el-GR" altLang="zh-CN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in terms of grid and numerical schemes</a:t>
            </a:r>
          </a:p>
          <a:p>
            <a:pPr marL="1162050" lvl="2" indent="-266700"/>
            <a:endParaRPr lang="en-GB" dirty="0" smtClean="0"/>
          </a:p>
          <a:p>
            <a:pPr marL="1255712" lvl="2" indent="-457200">
              <a:buFont typeface="+mj-lt"/>
              <a:buAutoNum type="arabicPeriod"/>
            </a:pPr>
            <a:endParaRPr lang="en-US" altLang="zh-CN" dirty="0" smtClean="0">
              <a:ea typeface="宋体" pitchFamily="2" charset="-122"/>
            </a:endParaRPr>
          </a:p>
          <a:p>
            <a:pPr marL="0" indent="0">
              <a:buNone/>
            </a:pPr>
            <a:endParaRPr lang="en-GB" altLang="en-US" dirty="0">
              <a:ea typeface="宋体" pitchFamily="2" charset="-122"/>
            </a:endParaRPr>
          </a:p>
          <a:p>
            <a:endParaRPr lang="en-GB" altLang="en-US" dirty="0" smtClean="0">
              <a:ea typeface="宋体" pitchFamily="2" charset="-122"/>
            </a:endParaRPr>
          </a:p>
          <a:p>
            <a:pPr marL="0" indent="0">
              <a:buNone/>
            </a:pPr>
            <a:endParaRPr lang="en-GB" altLang="en-US" dirty="0">
              <a:ea typeface="宋体" pitchFamily="2" charset="-122"/>
            </a:endParaRPr>
          </a:p>
          <a:p>
            <a:pPr lvl="1"/>
            <a:endParaRPr lang="en-US" altLang="en-US" dirty="0" smtClean="0"/>
          </a:p>
          <a:p>
            <a:pPr marL="471488" lvl="1" indent="0" eaLnBrk="1" hangingPunct="1">
              <a:lnSpc>
                <a:spcPct val="100000"/>
              </a:lnSpc>
              <a:buNone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867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Kato M, Launder BE. The modeling of turbulent flow around stationary and vibrating square cylinders. In: Ninth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Symp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Turbul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. Shear Flows, Kyoto, Japan, 16-18 August, 1993</a:t>
            </a: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Yakhot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V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1988,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Propagation Velocity of Premixed Turbulent Flames. Combust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Sci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0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Technol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60, 191–214</a:t>
            </a:r>
            <a:endParaRPr lang="en-US" sz="1000" b="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00" b="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Schmid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H-P,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Habisreuther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P, </a:t>
            </a:r>
            <a:r>
              <a:rPr lang="en-US" sz="10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Leuckel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 W.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1998,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Model for Calculating Heat Release in Premixed Turbulent Flames. Combust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Flame, 113, 79–91</a:t>
            </a: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Tolias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I.C., Venetsanos A.G., 2018, An improved CFD model for vented deflagration simulations – Analysis of a medium-scale hydrogen experiment,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IJHE, 43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(52),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23568-84</a:t>
            </a: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27543"/>
              </p:ext>
            </p:extLst>
          </p:nvPr>
        </p:nvGraphicFramePr>
        <p:xfrm>
          <a:off x="1512888" y="2827754"/>
          <a:ext cx="13065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952200" imgH="266400" progId="Equation.DSMT4">
                  <p:embed/>
                </p:oleObj>
              </mc:Choice>
              <mc:Fallback>
                <p:oleObj name="Equation" r:id="rId4" imgW="952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827754"/>
                        <a:ext cx="13065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09193"/>
              </p:ext>
            </p:extLst>
          </p:nvPr>
        </p:nvGraphicFramePr>
        <p:xfrm>
          <a:off x="1517650" y="3310354"/>
          <a:ext cx="1758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6" imgW="1282680" imgH="241200" progId="Equation.DSMT4">
                  <p:embed/>
                </p:oleObj>
              </mc:Choice>
              <mc:Fallback>
                <p:oleObj name="Equation" r:id="rId6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3310354"/>
                        <a:ext cx="17589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12631"/>
              </p:ext>
            </p:extLst>
          </p:nvPr>
        </p:nvGraphicFramePr>
        <p:xfrm>
          <a:off x="4794250" y="2853154"/>
          <a:ext cx="11493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8" imgW="838080" imgH="228600" progId="Equation.DSMT4">
                  <p:embed/>
                </p:oleObj>
              </mc:Choice>
              <mc:Fallback>
                <p:oleObj name="Equation" r:id="rId8" imgW="8380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853154"/>
                        <a:ext cx="11493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7800" y="2438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Initial model</a:t>
            </a:r>
            <a:endParaRPr lang="el-GR" sz="16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2438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New model</a:t>
            </a:r>
            <a:endParaRPr lang="el-GR" sz="1600" u="sng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72753"/>
              </p:ext>
            </p:extLst>
          </p:nvPr>
        </p:nvGraphicFramePr>
        <p:xfrm>
          <a:off x="4800600" y="3298825"/>
          <a:ext cx="12890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0" imgW="939600" imgH="228600" progId="Equation.DSMT4">
                  <p:embed/>
                </p:oleObj>
              </mc:Choice>
              <mc:Fallback>
                <p:oleObj name="Equation" r:id="rId10" imgW="939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98825"/>
                        <a:ext cx="12890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600765"/>
              </p:ext>
            </p:extLst>
          </p:nvPr>
        </p:nvGraphicFramePr>
        <p:xfrm>
          <a:off x="1401762" y="4572000"/>
          <a:ext cx="195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2" imgW="1422360" imgH="406080" progId="Equation.DSMT4">
                  <p:embed/>
                </p:oleObj>
              </mc:Choice>
              <mc:Fallback>
                <p:oleObj name="Equation" r:id="rId12" imgW="1422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2" y="4572000"/>
                        <a:ext cx="1951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2133600" y="2776954"/>
            <a:ext cx="394447" cy="39224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/>
          <p:cNvSpPr/>
          <p:nvPr/>
        </p:nvSpPr>
        <p:spPr>
          <a:xfrm>
            <a:off x="5400000" y="2844000"/>
            <a:ext cx="252000" cy="3240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3124200"/>
            <a:ext cx="914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5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034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2362200"/>
          </a:xfrm>
        </p:spPr>
        <p:txBody>
          <a:bodyPr/>
          <a:lstStyle/>
          <a:p>
            <a:r>
              <a:rPr lang="en-US" dirty="0" smtClean="0"/>
              <a:t>KIT medium scale vented </a:t>
            </a:r>
            <a:r>
              <a:rPr lang="en-US" dirty="0"/>
              <a:t>experiment (</a:t>
            </a:r>
            <a:r>
              <a:rPr lang="en-US" dirty="0" smtClean="0"/>
              <a:t>Kuznetsov et al. 2015)</a:t>
            </a:r>
            <a:r>
              <a:rPr lang="en-US" baseline="30000" dirty="0" smtClean="0"/>
              <a:t>1,2</a:t>
            </a:r>
          </a:p>
          <a:p>
            <a:pPr lvl="1">
              <a:lnSpc>
                <a:spcPct val="102000"/>
              </a:lnSpc>
            </a:pPr>
            <a:r>
              <a:rPr lang="en-US" dirty="0"/>
              <a:t>0.94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enclosure (0.98 </a:t>
            </a:r>
            <a:r>
              <a:rPr lang="en-US" dirty="0"/>
              <a:t>x 0.96 x 1.0 m)</a:t>
            </a:r>
            <a:endParaRPr lang="el-GR" dirty="0"/>
          </a:p>
          <a:p>
            <a:pPr lvl="1">
              <a:lnSpc>
                <a:spcPct val="102000"/>
              </a:lnSpc>
            </a:pPr>
            <a:r>
              <a:rPr lang="en-US" dirty="0" smtClean="0"/>
              <a:t>Vent </a:t>
            </a:r>
            <a:r>
              <a:rPr lang="el-GR" dirty="0"/>
              <a:t>0.5 </a:t>
            </a:r>
            <a:r>
              <a:rPr lang="en-US" dirty="0"/>
              <a:t>x </a:t>
            </a:r>
            <a:r>
              <a:rPr lang="el-GR" dirty="0"/>
              <a:t>0.5 </a:t>
            </a:r>
            <a:r>
              <a:rPr lang="en-US" dirty="0"/>
              <a:t>m</a:t>
            </a:r>
            <a:r>
              <a:rPr lang="el-GR" baseline="30000" dirty="0"/>
              <a:t>2</a:t>
            </a:r>
            <a:endParaRPr lang="en-US" dirty="0" smtClean="0"/>
          </a:p>
          <a:p>
            <a:pPr lvl="1">
              <a:lnSpc>
                <a:spcPct val="102000"/>
              </a:lnSpc>
            </a:pPr>
            <a:r>
              <a:rPr lang="el-GR" altLang="zh-CN" dirty="0">
                <a:ea typeface="SimSun" pitchFamily="2" charset="-122"/>
              </a:rPr>
              <a:t>18.0</a:t>
            </a:r>
            <a:r>
              <a:rPr lang="en-US" altLang="zh-CN" dirty="0">
                <a:ea typeface="SimSun" pitchFamily="2" charset="-122"/>
              </a:rPr>
              <a:t> % </a:t>
            </a:r>
            <a:r>
              <a:rPr lang="en-US" altLang="zh-CN" dirty="0" smtClean="0">
                <a:ea typeface="SimSun" pitchFamily="2" charset="-122"/>
              </a:rPr>
              <a:t>v/v hydrogen-air homogeneous mixture</a:t>
            </a:r>
          </a:p>
          <a:p>
            <a:pPr lvl="1">
              <a:lnSpc>
                <a:spcPct val="102000"/>
              </a:lnSpc>
            </a:pPr>
            <a:r>
              <a:rPr lang="en-US" dirty="0" smtClean="0">
                <a:ea typeface="SimSun" pitchFamily="2" charset="-122"/>
              </a:rPr>
              <a:t>Back-wall ignition</a:t>
            </a:r>
          </a:p>
          <a:p>
            <a:pPr lvl="1">
              <a:lnSpc>
                <a:spcPct val="102000"/>
              </a:lnSpc>
            </a:pPr>
            <a:r>
              <a:rPr lang="en-US" dirty="0" smtClean="0">
                <a:ea typeface="SimSun" pitchFamily="2" charset="-122"/>
              </a:rPr>
              <a:t>Pressure measurement inside &amp; outside the enclosure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205500"/>
            <a:ext cx="8534400" cy="3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b="1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Kuznetsov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, M., et al. (2015), Medium-scale experiments on vented hydrogen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deflagration, </a:t>
            </a:r>
            <a:r>
              <a:rPr lang="en-US" sz="1000" b="0" i="1" dirty="0">
                <a:solidFill>
                  <a:schemeClr val="tx1"/>
                </a:solidFill>
                <a:latin typeface="Calibri" panose="020F0502020204030204" pitchFamily="34" charset="0"/>
              </a:rPr>
              <a:t>Journal of Loss Prevention in the Process Industries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, 36, 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416-428</a:t>
            </a:r>
          </a:p>
          <a:p>
            <a:pPr marL="0" indent="0">
              <a:buNone/>
            </a:pPr>
            <a:r>
              <a:rPr lang="en-US" sz="1000" b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HyIndoor 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project, Pre</a:t>
            </a:r>
            <a:r>
              <a:rPr lang="el-GR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US" sz="1000" b="0" dirty="0">
                <a:solidFill>
                  <a:schemeClr val="tx1"/>
                </a:solidFill>
                <a:latin typeface="Calibri" panose="020F0502020204030204" pitchFamily="34" charset="0"/>
              </a:rPr>
              <a:t>normative research on safe indoor use of fuel cells and hydrogen Systems, www.hyindoor.eu</a:t>
            </a:r>
          </a:p>
          <a:p>
            <a:pPr marL="0" indent="0">
              <a:buNone/>
            </a:pPr>
            <a:endParaRPr lang="en-US" sz="1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G:\My_staff\Documetation\phd\myphd\Sximata\K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570008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6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631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overpressure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3" name="Picture 12" descr="D:\Papers\13. KIT\Corel\Fig2\Fig2_60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0"/>
          <a:stretch/>
        </p:blipFill>
        <p:spPr bwMode="auto">
          <a:xfrm>
            <a:off x="295222" y="1447800"/>
            <a:ext cx="8443283" cy="171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Papers\13. KIT\Corel\Fig2\Fig2_60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0" b="33901"/>
          <a:stretch/>
        </p:blipFill>
        <p:spPr bwMode="auto">
          <a:xfrm>
            <a:off x="300665" y="3276600"/>
            <a:ext cx="4246135" cy="327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:\Papers\13. KIT\Corel\Fig2\Fig2_60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901"/>
          <a:stretch/>
        </p:blipFill>
        <p:spPr bwMode="auto">
          <a:xfrm>
            <a:off x="4626429" y="3276599"/>
            <a:ext cx="4221642" cy="32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7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032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/>
              <a:t>ADREA-HF</a:t>
            </a:r>
            <a:r>
              <a:rPr lang="en-US" altLang="en-US" sz="2000" dirty="0" smtClean="0"/>
              <a:t> CFD code</a:t>
            </a:r>
            <a:endParaRPr lang="en-US" altLang="en-US" sz="2000" dirty="0"/>
          </a:p>
          <a:p>
            <a:pPr lvl="1" eaLnBrk="1" hangingPunct="1">
              <a:lnSpc>
                <a:spcPct val="100000"/>
              </a:lnSpc>
            </a:pPr>
            <a:r>
              <a:rPr lang="en-GB" altLang="zh-CN" sz="1800" dirty="0">
                <a:ea typeface="宋体" pitchFamily="2" charset="-122"/>
              </a:rPr>
              <a:t>Navier-Stokes equations </a:t>
            </a:r>
            <a:r>
              <a:rPr lang="en-GB" altLang="zh-CN" sz="1800" dirty="0" smtClean="0">
                <a:ea typeface="宋体" pitchFamily="2" charset="-122"/>
              </a:rPr>
              <a:t>+ Continuity </a:t>
            </a:r>
            <a:r>
              <a:rPr lang="en-GB" altLang="zh-CN" sz="1800" dirty="0">
                <a:ea typeface="宋体" pitchFamily="2" charset="-122"/>
              </a:rPr>
              <a:t>equation</a:t>
            </a:r>
          </a:p>
          <a:p>
            <a:pPr lvl="1" eaLnBrk="1" hangingPunct="1">
              <a:lnSpc>
                <a:spcPct val="100000"/>
              </a:lnSpc>
            </a:pPr>
            <a:r>
              <a:rPr lang="en-GB" altLang="zh-CN" sz="1800" dirty="0">
                <a:ea typeface="宋体" pitchFamily="2" charset="-122"/>
              </a:rPr>
              <a:t>Energy equation (conservation equation of </a:t>
            </a:r>
            <a:r>
              <a:rPr lang="en-GB" altLang="zh-CN" sz="1800" dirty="0" smtClean="0">
                <a:ea typeface="宋体" pitchFamily="2" charset="-122"/>
              </a:rPr>
              <a:t>total enthalpy</a:t>
            </a:r>
            <a:r>
              <a:rPr lang="en-US" altLang="zh-CN" sz="1800" dirty="0">
                <a:ea typeface="宋体" pitchFamily="2" charset="-122"/>
              </a:rPr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altLang="zh-CN" sz="1800" dirty="0">
                <a:ea typeface="宋体" pitchFamily="2" charset="-122"/>
              </a:rPr>
              <a:t>Conservation equations of </a:t>
            </a:r>
            <a:r>
              <a:rPr lang="en-GB" altLang="zh-CN" sz="1800" dirty="0" smtClean="0">
                <a:ea typeface="宋体" pitchFamily="2" charset="-122"/>
              </a:rPr>
              <a:t>mass fractions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800" dirty="0" smtClean="0"/>
              <a:t>k-</a:t>
            </a:r>
            <a:r>
              <a:rPr lang="el-GR" altLang="en-US" sz="1800" dirty="0" smtClean="0"/>
              <a:t>ε</a:t>
            </a:r>
            <a:r>
              <a:rPr lang="en-US" altLang="en-US" sz="1800" dirty="0" smtClean="0"/>
              <a:t> turbulence model (</a:t>
            </a:r>
            <a:r>
              <a:rPr lang="en-US" altLang="zh-CN" sz="1800" dirty="0">
                <a:ea typeface="宋体" pitchFamily="2" charset="-122"/>
              </a:rPr>
              <a:t>Kato &amp; Launder </a:t>
            </a:r>
            <a:r>
              <a:rPr lang="en-US" altLang="zh-CN" sz="1800" dirty="0" smtClean="0">
                <a:ea typeface="宋体" pitchFamily="2" charset="-122"/>
              </a:rPr>
              <a:t>modification)</a:t>
            </a:r>
            <a:endParaRPr lang="en-US" altLang="en-US" sz="1800" dirty="0" smtClean="0"/>
          </a:p>
          <a:p>
            <a:r>
              <a:rPr lang="en-US" altLang="en-US" sz="2000" dirty="0"/>
              <a:t>Numerical details</a:t>
            </a:r>
          </a:p>
          <a:p>
            <a:pPr lvl="1"/>
            <a:r>
              <a:rPr lang="en-US" sz="1800" dirty="0"/>
              <a:t>Bounded </a:t>
            </a:r>
            <a:r>
              <a:rPr lang="en-US" sz="1800" dirty="0" smtClean="0"/>
              <a:t>second </a:t>
            </a:r>
            <a:r>
              <a:rPr lang="en-US" sz="1800" dirty="0"/>
              <a:t>order upwind method </a:t>
            </a:r>
            <a:endParaRPr lang="en-US" sz="1800" dirty="0" smtClean="0"/>
          </a:p>
          <a:p>
            <a:pPr lvl="1"/>
            <a:r>
              <a:rPr lang="en-US" altLang="en-US" sz="1800" dirty="0" smtClean="0"/>
              <a:t>CFL=0.2, </a:t>
            </a:r>
            <a:r>
              <a:rPr lang="en-US" sz="1800" dirty="0"/>
              <a:t>fully implicit first order </a:t>
            </a:r>
            <a:r>
              <a:rPr lang="en-US" sz="1800" dirty="0" smtClean="0"/>
              <a:t>scheme</a:t>
            </a:r>
            <a:endParaRPr lang="en-US" sz="1800" dirty="0"/>
          </a:p>
          <a:p>
            <a:pPr lvl="1"/>
            <a:r>
              <a:rPr lang="en-US" sz="1800" dirty="0"/>
              <a:t>Stagnant initial flow </a:t>
            </a:r>
            <a:r>
              <a:rPr lang="en-US" sz="1800" dirty="0" smtClean="0"/>
              <a:t>field, very low values of k and </a:t>
            </a:r>
            <a:r>
              <a:rPr lang="el-GR" sz="1800" dirty="0" smtClean="0"/>
              <a:t>ε</a:t>
            </a:r>
            <a:r>
              <a:rPr lang="en-US" sz="1800" dirty="0" smtClean="0"/>
              <a:t> (</a:t>
            </a:r>
            <a:r>
              <a:rPr lang="en-GB" sz="1800" dirty="0" smtClean="0"/>
              <a:t>1.0e-06)</a:t>
            </a:r>
          </a:p>
          <a:p>
            <a:pPr lvl="1"/>
            <a:r>
              <a:rPr lang="en-GB" sz="1800" dirty="0" smtClean="0"/>
              <a:t>Three </a:t>
            </a:r>
            <a:r>
              <a:rPr lang="en-GB" sz="1800" dirty="0"/>
              <a:t>computational </a:t>
            </a:r>
            <a:r>
              <a:rPr lang="en-GB" sz="1800" dirty="0" smtClean="0"/>
              <a:t>grids:</a:t>
            </a:r>
          </a:p>
          <a:p>
            <a:pPr lvl="2"/>
            <a:r>
              <a:rPr lang="en-GB" sz="1600" dirty="0"/>
              <a:t>714,000 </a:t>
            </a:r>
            <a:r>
              <a:rPr lang="en-GB" sz="1600" dirty="0" smtClean="0"/>
              <a:t>cells     (dx=0.03 m)</a:t>
            </a:r>
          </a:p>
          <a:p>
            <a:pPr lvl="2"/>
            <a:r>
              <a:rPr lang="en-GB" sz="1600" dirty="0" smtClean="0"/>
              <a:t>1,539,000 cells  (dx=0.02 </a:t>
            </a:r>
            <a:r>
              <a:rPr lang="en-GB" sz="1600" dirty="0"/>
              <a:t>m</a:t>
            </a:r>
            <a:r>
              <a:rPr lang="en-GB" sz="1600" dirty="0" smtClean="0"/>
              <a:t>)</a:t>
            </a:r>
          </a:p>
          <a:p>
            <a:pPr lvl="2"/>
            <a:r>
              <a:rPr lang="en-GB" sz="1600" dirty="0" smtClean="0"/>
              <a:t>2,726,000 cells  (dx=0.015 </a:t>
            </a:r>
            <a:r>
              <a:rPr lang="en-GB" sz="1600" dirty="0"/>
              <a:t>m)</a:t>
            </a:r>
          </a:p>
          <a:p>
            <a:pPr lvl="2"/>
            <a:endParaRPr lang="en-US" sz="1600" dirty="0"/>
          </a:p>
          <a:p>
            <a:pPr lvl="1" eaLnBrk="1" hangingPunct="1">
              <a:lnSpc>
                <a:spcPct val="100000"/>
              </a:lnSpc>
            </a:pPr>
            <a:endParaRPr lang="en-US" altLang="en-US" sz="1800" dirty="0" smtClean="0"/>
          </a:p>
          <a:p>
            <a:pPr marL="471488" lvl="1" indent="0" eaLnBrk="1" hangingPunct="1">
              <a:lnSpc>
                <a:spcPct val="100000"/>
              </a:lnSpc>
              <a:buNone/>
            </a:pP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6" name="Picture 5" descr="D:\Papers\13. KIT\photos\GridXZ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06"/>
          <a:stretch/>
        </p:blipFill>
        <p:spPr bwMode="auto">
          <a:xfrm>
            <a:off x="5029200" y="4030657"/>
            <a:ext cx="3975100" cy="2467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8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686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</a:t>
            </a:r>
            <a:r>
              <a:rPr lang="en-US" dirty="0" smtClean="0"/>
              <a:t>independency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 smtClean="0"/>
              <a:t>24 Sep. 2019</a:t>
            </a:r>
            <a:endParaRPr lang="el-GR" altLang="el-G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0268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9</a:t>
            </a:fld>
            <a:r>
              <a:rPr lang="en-US" altLang="el-GR" smtClean="0"/>
              <a:t>/18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30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D66C621C9014FBD71EEE532C4DA23" ma:contentTypeVersion="7" ma:contentTypeDescription="Create a new document." ma:contentTypeScope="" ma:versionID="3375eb3042b868622c18baa0441ca84f">
  <xsd:schema xmlns:xsd="http://www.w3.org/2001/XMLSchema" xmlns:xs="http://www.w3.org/2001/XMLSchema" xmlns:p="http://schemas.microsoft.com/office/2006/metadata/properties" xmlns:ns2="6a051d52-bcea-4f87-8ee2-b5ac0a4bc05f" targetNamespace="http://schemas.microsoft.com/office/2006/metadata/properties" ma:root="true" ma:fieldsID="93d385ad5b44cc4ce7df21fd5b2fa4cd" ns2:_="">
    <xsd:import namespace="6a051d52-bcea-4f87-8ee2-b5ac0a4bc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d52-bcea-4f87-8ee2-b5ac0a4bc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2FEA79-5721-4A4D-9BE4-25D34F454982}"/>
</file>

<file path=customXml/itemProps2.xml><?xml version="1.0" encoding="utf-8"?>
<ds:datastoreItem xmlns:ds="http://schemas.openxmlformats.org/officeDocument/2006/customXml" ds:itemID="{54106D85-C45C-44B5-B8F9-66F744DA9187}"/>
</file>

<file path=customXml/itemProps3.xml><?xml version="1.0" encoding="utf-8"?>
<ds:datastoreItem xmlns:ds="http://schemas.openxmlformats.org/officeDocument/2006/customXml" ds:itemID="{353F9E25-52AA-42E5-A99F-9297AF450EA7}"/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15518</TotalTime>
  <Words>1346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Profile</vt:lpstr>
      <vt:lpstr>Equation</vt:lpstr>
      <vt:lpstr>Evaluation of an improved vented deflagration CFD model against nine experimental cases</vt:lpstr>
      <vt:lpstr>Introduction</vt:lpstr>
      <vt:lpstr>Introduction</vt:lpstr>
      <vt:lpstr>CFD model</vt:lpstr>
      <vt:lpstr>CFD model</vt:lpstr>
      <vt:lpstr>Experiments</vt:lpstr>
      <vt:lpstr>Experiments</vt:lpstr>
      <vt:lpstr>Simulation set-up</vt:lpstr>
      <vt:lpstr>Simulation results</vt:lpstr>
      <vt:lpstr>Simulation results</vt:lpstr>
      <vt:lpstr>Experiments</vt:lpstr>
      <vt:lpstr>Simulation set-up</vt:lpstr>
      <vt:lpstr>Simulation results – 18% FM-Global cases</vt:lpstr>
      <vt:lpstr>Simulation results – 18% FM-Global cases</vt:lpstr>
      <vt:lpstr>Simulation results – 18% FM-Global cases</vt:lpstr>
      <vt:lpstr>Simulation results – 15% FM-Global cases</vt:lpstr>
      <vt:lpstr>Simulation results – 15% FM-Global cases</vt:lpstr>
      <vt:lpstr>Conclusions</vt:lpstr>
      <vt:lpstr>Ευχαριστώ! (Thank you)</vt:lpstr>
      <vt:lpstr>Simulation set-up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Giannissi</dc:creator>
  <cp:lastModifiedBy>NCSRD</cp:lastModifiedBy>
  <cp:revision>734</cp:revision>
  <cp:lastPrinted>1601-01-01T00:00:00Z</cp:lastPrinted>
  <dcterms:created xsi:type="dcterms:W3CDTF">2015-10-03T09:36:07Z</dcterms:created>
  <dcterms:modified xsi:type="dcterms:W3CDTF">2019-09-20T14:49:35Z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0x0101002C4D66C621C9014FBD71EEE532C4DA23</vt:lpwstr>
  </property>
</Properties>
</file>