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1" r:id="rId3"/>
    <p:sldId id="304" r:id="rId4"/>
    <p:sldId id="305" r:id="rId5"/>
    <p:sldId id="306" r:id="rId6"/>
    <p:sldId id="307" r:id="rId7"/>
    <p:sldId id="308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290" r:id="rId19"/>
    <p:sldId id="310" r:id="rId2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9EDF4"/>
    <a:srgbClr val="FF66FF"/>
    <a:srgbClr val="FFE89F"/>
    <a:srgbClr val="75FD0F"/>
    <a:srgbClr val="F73515"/>
    <a:srgbClr val="10F6F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3984-AED5-4C3D-9985-E6FB35506929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8F7D0-2744-48BD-9DBA-3AAABCA96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7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4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68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1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12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75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698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93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279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13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16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07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00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6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46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32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35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well know </a:t>
            </a:r>
            <a:r>
              <a:rPr kumimoji="1" lang="ja-JP" altLang="en-US" dirty="0"/>
              <a:t>で水素は危険性をもつ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F7D0-2744-48BD-9DBA-3AAABCA9627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53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08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04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43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8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3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70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5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1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1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07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3392" y="1958975"/>
            <a:ext cx="11017224" cy="1758057"/>
          </a:xfrm>
        </p:spPr>
        <p:txBody>
          <a:bodyPr>
            <a:normAutofit/>
          </a:bodyPr>
          <a:lstStyle/>
          <a:p>
            <a:r>
              <a:rPr lang="en-US" altLang="ja-JP" sz="3500" b="1" dirty="0">
                <a:cs typeface="Arial" panose="020B0604020202020204" pitchFamily="34" charset="0"/>
              </a:rPr>
              <a:t>ID154</a:t>
            </a:r>
            <a:r>
              <a:rPr lang="ja-JP" altLang="en-US" sz="3500" b="1" dirty="0">
                <a:cs typeface="Arial" panose="020B0604020202020204" pitchFamily="34" charset="0"/>
              </a:rPr>
              <a:t>： </a:t>
            </a:r>
            <a:r>
              <a:rPr lang="en-US" altLang="ja-JP" sz="3500" b="1" dirty="0">
                <a:cs typeface="Arial" panose="020B0604020202020204" pitchFamily="34" charset="0"/>
              </a:rPr>
              <a:t>Near-term location of hydrogen refueling stations in Yokohama city from the perspective of safety</a:t>
            </a:r>
            <a:endParaRPr lang="ja-JP" altLang="en-US" sz="35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149080"/>
            <a:ext cx="9144000" cy="1512168"/>
          </a:xfrm>
        </p:spPr>
        <p:txBody>
          <a:bodyPr>
            <a:normAutofit/>
          </a:bodyPr>
          <a:lstStyle/>
          <a:p>
            <a:r>
              <a:rPr lang="en-US" altLang="ja-JP" sz="2800" u="sng" dirty="0">
                <a:solidFill>
                  <a:schemeClr val="tx1"/>
                </a:solidFill>
              </a:rPr>
              <a:t>Fuse, M.</a:t>
            </a:r>
            <a:r>
              <a:rPr lang="en-US" altLang="ja-JP" sz="2800" baseline="30000" dirty="0">
                <a:solidFill>
                  <a:schemeClr val="tx1"/>
                </a:solidFill>
              </a:rPr>
              <a:t>1</a:t>
            </a:r>
            <a:r>
              <a:rPr lang="en-US" altLang="ja-JP" sz="2800" dirty="0">
                <a:solidFill>
                  <a:schemeClr val="tx1"/>
                </a:solidFill>
              </a:rPr>
              <a:t>, </a:t>
            </a:r>
            <a:r>
              <a:rPr lang="en-US" altLang="ja-JP" sz="2800" dirty="0" err="1">
                <a:solidFill>
                  <a:schemeClr val="tx1"/>
                </a:solidFill>
              </a:rPr>
              <a:t>Kawanishi</a:t>
            </a:r>
            <a:r>
              <a:rPr lang="en-US" altLang="ja-JP" sz="2800" dirty="0">
                <a:solidFill>
                  <a:schemeClr val="tx1"/>
                </a:solidFill>
              </a:rPr>
              <a:t>, N.</a:t>
            </a:r>
            <a:r>
              <a:rPr lang="en-US" altLang="ja-JP" sz="2800" baseline="30000" dirty="0">
                <a:solidFill>
                  <a:schemeClr val="tx1"/>
                </a:solidFill>
              </a:rPr>
              <a:t>1</a:t>
            </a:r>
            <a:r>
              <a:rPr lang="en-US" altLang="ja-JP" sz="2800" dirty="0">
                <a:solidFill>
                  <a:schemeClr val="tx1"/>
                </a:solidFill>
              </a:rPr>
              <a:t>,Noguchi, H.</a:t>
            </a:r>
            <a:r>
              <a:rPr lang="en-US" altLang="ja-JP" sz="2800" baseline="30000" dirty="0">
                <a:solidFill>
                  <a:schemeClr val="tx1"/>
                </a:solidFill>
              </a:rPr>
              <a:t>1</a:t>
            </a:r>
            <a:r>
              <a:rPr lang="en-US" altLang="ja-JP" sz="2800" dirty="0">
                <a:solidFill>
                  <a:schemeClr val="tx1"/>
                </a:solidFill>
              </a:rPr>
              <a:t>, and Seya, H</a:t>
            </a:r>
            <a:r>
              <a:rPr lang="en-US" altLang="ja-JP" sz="2800" baseline="30000" dirty="0">
                <a:solidFill>
                  <a:schemeClr val="tx1"/>
                </a:solidFill>
              </a:rPr>
              <a:t>2</a:t>
            </a:r>
          </a:p>
          <a:p>
            <a:r>
              <a:rPr lang="en-US" altLang="ja-JP" sz="2400" baseline="30000" dirty="0">
                <a:solidFill>
                  <a:schemeClr val="tx1"/>
                </a:solidFill>
              </a:rPr>
              <a:t>1</a:t>
            </a:r>
            <a:r>
              <a:rPr lang="en-US" altLang="ja-JP" sz="2400" dirty="0">
                <a:solidFill>
                  <a:schemeClr val="tx1"/>
                </a:solidFill>
              </a:rPr>
              <a:t>Graduate School of Engineering, Hiroshima University</a:t>
            </a:r>
          </a:p>
          <a:p>
            <a:r>
              <a:rPr lang="en-US" altLang="ja-JP" sz="2400" baseline="30000" dirty="0">
                <a:solidFill>
                  <a:schemeClr val="tx1"/>
                </a:solidFill>
              </a:rPr>
              <a:t>2</a:t>
            </a:r>
            <a:r>
              <a:rPr lang="en-US" altLang="ja-JP" sz="2400" dirty="0">
                <a:solidFill>
                  <a:schemeClr val="tx1"/>
                </a:solidFill>
              </a:rPr>
              <a:t>Graduate School of Engineering, Kobe University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464152" y="27962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International Conference on Hydrogen Safety</a:t>
            </a:r>
          </a:p>
          <a:p>
            <a:r>
              <a:rPr lang="en-US" altLang="ja-JP" dirty="0"/>
              <a:t>September, 24-26 2019, Adelaide (Australia)  </a:t>
            </a:r>
            <a:endParaRPr lang="ja-JP" altLang="en-US" dirty="0"/>
          </a:p>
        </p:txBody>
      </p:sp>
      <p:pic>
        <p:nvPicPr>
          <p:cNvPr id="1026" name="Picture 2" descr="é¢é£ç»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9127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256E28C-A062-4945-808C-59C4CFF2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38" b="94340" l="6867" r="93562">
                        <a14:foregroundMark x1="12017" y1="65094" x2="12017" y2="65094"/>
                        <a14:foregroundMark x1="51502" y1="50000" x2="51502" y2="50000"/>
                        <a14:foregroundMark x1="52361" y1="61321" x2="52361" y2="61321"/>
                        <a14:foregroundMark x1="49356" y1="86792" x2="49356" y2="86792"/>
                        <a14:foregroundMark x1="56223" y1="91509" x2="56223" y2="91509"/>
                        <a14:foregroundMark x1="52361" y1="91509" x2="52361" y2="91509"/>
                        <a14:foregroundMark x1="61373" y1="81132" x2="61373" y2="81132"/>
                        <a14:foregroundMark x1="54077" y1="65094" x2="54077" y2="65094"/>
                        <a14:foregroundMark x1="50215" y1="53774" x2="50215" y2="53774"/>
                        <a14:foregroundMark x1="52790" y1="42453" x2="52790" y2="42453"/>
                        <a14:foregroundMark x1="61373" y1="45283" x2="61373" y2="45283"/>
                        <a14:foregroundMark x1="23176" y1="32075" x2="23176" y2="32075"/>
                        <a14:foregroundMark x1="26180" y1="19811" x2="26180" y2="19811"/>
                        <a14:foregroundMark x1="29614" y1="16981" x2="29614" y2="16981"/>
                        <a14:foregroundMark x1="69957" y1="66038" x2="69957" y2="66038"/>
                        <a14:foregroundMark x1="82403" y1="60377" x2="82403" y2="60377"/>
                        <a14:foregroundMark x1="91416" y1="66981" x2="91416" y2="66981"/>
                        <a14:backgroundMark x1="20172" y1="59434" x2="20172" y2="59434"/>
                        <a14:backgroundMark x1="33906" y1="40566" x2="33906" y2="40566"/>
                        <a14:backgroundMark x1="61803" y1="43396" x2="61803" y2="43396"/>
                        <a14:backgroundMark x1="60944" y1="46226" x2="60944" y2="46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02" y="191271"/>
            <a:ext cx="2051880" cy="9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C90A40CB-3834-45DB-B292-F5C7BBDE9F85}"/>
              </a:ext>
            </a:extLst>
          </p:cNvPr>
          <p:cNvSpPr txBox="1">
            <a:spLocks/>
          </p:cNvSpPr>
          <p:nvPr/>
        </p:nvSpPr>
        <p:spPr>
          <a:xfrm>
            <a:off x="4127104" y="6093296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This study was funded by the Japan Science and Technology Agency (JST), and the Cross-ministerial Strategic Innovation Promotion Program (SIP).</a:t>
            </a:r>
          </a:p>
        </p:txBody>
      </p:sp>
    </p:spTree>
    <p:extLst>
      <p:ext uri="{BB962C8B-B14F-4D97-AF65-F5344CB8AC3E}">
        <p14:creationId xmlns:p14="http://schemas.microsoft.com/office/powerpoint/2010/main" val="150638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Number of Fuel Cell Vehicles owned in Yokohama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Results</a:t>
            </a:r>
            <a:endParaRPr lang="ja-JP" altLang="en-US" sz="2800" baseline="30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161220C-7CB2-42DF-AE6B-4D36F415F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73" y="1040185"/>
            <a:ext cx="9237991" cy="55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6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1344" y="72244"/>
            <a:ext cx="973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+mj-lt"/>
                <a:cs typeface="Arial" panose="020B0604020202020204" pitchFamily="34" charset="0"/>
              </a:rPr>
              <a:t>Hydrogen Refueling Stations in Yokohama, </a:t>
            </a:r>
            <a:r>
              <a:rPr lang="en-US" altLang="ja-JP" sz="2800" b="1" dirty="0"/>
              <a:t>Optimistic Scenario</a:t>
            </a:r>
            <a:endParaRPr lang="ja-JP" altLang="en-US" sz="2800" b="1" baseline="30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Results</a:t>
            </a:r>
            <a:endParaRPr lang="ja-JP" altLang="en-US" sz="2800" baseline="30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7B804F-1C91-4A2B-8D58-5B36EC29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980728"/>
            <a:ext cx="9001000" cy="53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336" y="72244"/>
            <a:ext cx="1016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+mj-lt"/>
                <a:cs typeface="Arial" panose="020B0604020202020204" pitchFamily="34" charset="0"/>
              </a:rPr>
              <a:t>Hydrogen Refueling Stations in Yokohama, </a:t>
            </a:r>
            <a:r>
              <a:rPr lang="en-US" altLang="ja-JP" sz="2600" b="1" dirty="0"/>
              <a:t>Intermediate Scenario</a:t>
            </a:r>
            <a:endParaRPr lang="ja-JP" altLang="en-US" sz="2600" b="1" baseline="30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Results</a:t>
            </a:r>
            <a:endParaRPr lang="ja-JP" altLang="en-US" sz="2800" baseline="30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86E6BC-4ADB-4A7E-A9D1-CDC837E3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528" y="980728"/>
            <a:ext cx="9001000" cy="53878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25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336" y="97468"/>
            <a:ext cx="981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+mj-lt"/>
                <a:cs typeface="Arial" panose="020B0604020202020204" pitchFamily="34" charset="0"/>
              </a:rPr>
              <a:t>Hydrogen Refueling Stations in Yokohama, </a:t>
            </a:r>
            <a:r>
              <a:rPr lang="en-US" altLang="ja-JP" sz="2800" b="1" dirty="0"/>
              <a:t>Pessimistic Scenario</a:t>
            </a:r>
            <a:endParaRPr lang="ja-JP" altLang="en-US" sz="2800" b="1" baseline="30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Results</a:t>
            </a:r>
            <a:endParaRPr lang="ja-JP" altLang="en-US" sz="2800" baseline="30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FC8D18-48F9-4780-8214-7936A2F7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052736"/>
            <a:ext cx="9001000" cy="53878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5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328" y="44624"/>
            <a:ext cx="989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/>
              <a:t>Optimistic Scenario</a:t>
            </a:r>
            <a:r>
              <a:rPr lang="ja-JP" altLang="en-US" sz="3100" b="1" baseline="30000" dirty="0"/>
              <a:t>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Location in Yokohama, 2030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Results</a:t>
            </a:r>
            <a:endParaRPr lang="ja-JP" altLang="en-US" sz="2800" baseline="30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74E5072-8FF3-4F92-9FB5-38586ACBA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" y="1258307"/>
            <a:ext cx="11835217" cy="464622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F87205-B903-40B3-8957-1A6753A8CC08}"/>
              </a:ext>
            </a:extLst>
          </p:cNvPr>
          <p:cNvSpPr/>
          <p:nvPr/>
        </p:nvSpPr>
        <p:spPr>
          <a:xfrm>
            <a:off x="191344" y="5919663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FCV demand at </a:t>
            </a:r>
            <a:r>
              <a:rPr lang="en-US" altLang="ja-JP" sz="2400" dirty="0">
                <a:cs typeface="Arial" panose="020B0604020202020204" pitchFamily="34" charset="0"/>
              </a:rPr>
              <a:t>neighborhood</a:t>
            </a:r>
            <a:r>
              <a:rPr lang="en-US" altLang="ja-JP" sz="2400" dirty="0"/>
              <a:t> level</a:t>
            </a:r>
            <a:endParaRPr lang="ja-JP" altLang="en-US" sz="2400" baseline="30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91EA3DE-CD6C-4B6B-886A-40BC0F1A8785}"/>
              </a:ext>
            </a:extLst>
          </p:cNvPr>
          <p:cNvSpPr/>
          <p:nvPr/>
        </p:nvSpPr>
        <p:spPr>
          <a:xfrm>
            <a:off x="6312024" y="5909210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Location of HRSs</a:t>
            </a:r>
            <a:endParaRPr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43284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328" y="44624"/>
            <a:ext cx="98910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Intermediate Scenario Location in Yokohama, 2030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Results</a:t>
            </a:r>
            <a:endParaRPr lang="ja-JP" altLang="en-US" sz="2800" baseline="30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3B0725-02C8-4BD9-A780-AF8EF7A2A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8" y="1258307"/>
            <a:ext cx="11849667" cy="464349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AEB3D3D-4BC9-4F2C-81AB-926B18CE4C83}"/>
              </a:ext>
            </a:extLst>
          </p:cNvPr>
          <p:cNvSpPr/>
          <p:nvPr/>
        </p:nvSpPr>
        <p:spPr>
          <a:xfrm>
            <a:off x="191344" y="5919663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FCV demand at </a:t>
            </a:r>
            <a:r>
              <a:rPr lang="en-US" altLang="ja-JP" sz="2400" dirty="0">
                <a:cs typeface="Arial" panose="020B0604020202020204" pitchFamily="34" charset="0"/>
              </a:rPr>
              <a:t>neighborhood</a:t>
            </a:r>
            <a:r>
              <a:rPr lang="en-US" altLang="ja-JP" sz="2400" dirty="0"/>
              <a:t> level</a:t>
            </a:r>
            <a:endParaRPr lang="ja-JP" altLang="en-US" sz="2400" baseline="300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E290AF-BED2-4E6A-A0C9-3805A614FF96}"/>
              </a:ext>
            </a:extLst>
          </p:cNvPr>
          <p:cNvSpPr/>
          <p:nvPr/>
        </p:nvSpPr>
        <p:spPr>
          <a:xfrm>
            <a:off x="6312024" y="5909210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Location of HRSs</a:t>
            </a:r>
            <a:endParaRPr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417542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328" y="44624"/>
            <a:ext cx="98910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Pessimistic Scenario Location in Yokohama, 2030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Results</a:t>
            </a:r>
            <a:endParaRPr lang="ja-JP" altLang="en-US" sz="2800" baseline="30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D67B24-6468-4054-94AA-133C4E757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258307"/>
            <a:ext cx="11875914" cy="466680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EE349B8-1836-4B40-B2B6-7BEF800C4A45}"/>
              </a:ext>
            </a:extLst>
          </p:cNvPr>
          <p:cNvSpPr/>
          <p:nvPr/>
        </p:nvSpPr>
        <p:spPr>
          <a:xfrm>
            <a:off x="191344" y="5919663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FCV demand at </a:t>
            </a:r>
            <a:r>
              <a:rPr lang="en-US" altLang="ja-JP" sz="2400" dirty="0">
                <a:cs typeface="Arial" panose="020B0604020202020204" pitchFamily="34" charset="0"/>
              </a:rPr>
              <a:t>neighborhood</a:t>
            </a:r>
            <a:r>
              <a:rPr lang="en-US" altLang="ja-JP" sz="2400" dirty="0"/>
              <a:t> level</a:t>
            </a:r>
            <a:endParaRPr lang="ja-JP" altLang="en-US" sz="2400" baseline="300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F630A2-94EC-4CDB-BCF2-1D135175CCDD}"/>
              </a:ext>
            </a:extLst>
          </p:cNvPr>
          <p:cNvSpPr/>
          <p:nvPr/>
        </p:nvSpPr>
        <p:spPr>
          <a:xfrm>
            <a:off x="6312024" y="5909210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Location of HRSs</a:t>
            </a:r>
            <a:endParaRPr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28392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476776-60AA-4B02-8FD1-F0FE85EA6F79}"/>
              </a:ext>
            </a:extLst>
          </p:cNvPr>
          <p:cNvSpPr txBox="1"/>
          <p:nvPr/>
        </p:nvSpPr>
        <p:spPr>
          <a:xfrm>
            <a:off x="1127448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Conclusion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963779-1B89-471D-BB3D-BB15DDD1A48C}"/>
              </a:ext>
            </a:extLst>
          </p:cNvPr>
          <p:cNvSpPr txBox="1"/>
          <p:nvPr/>
        </p:nvSpPr>
        <p:spPr>
          <a:xfrm>
            <a:off x="425390" y="1340768"/>
            <a:ext cx="11431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600" dirty="0">
                <a:latin typeface="+mj-lt"/>
                <a:cs typeface="Arial" panose="020B0604020202020204" pitchFamily="34" charset="0"/>
              </a:rPr>
              <a:t>This study planned the location of hydrogen refueling stations (HRSs) in Yokohama City from 2020 to 2030, from the safety perspectives.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600" dirty="0">
                <a:latin typeface="+mj-lt"/>
                <a:cs typeface="Arial" panose="020B0604020202020204" pitchFamily="34" charset="0"/>
              </a:rPr>
              <a:t>In this near-term plan, the existing HRSs could supply the FCVs up to 2024, and after that, the new HRS installations depend on the future scenarios.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E66DBF-A973-4068-BE58-8DD7F249B0A2}"/>
              </a:ext>
            </a:extLst>
          </p:cNvPr>
          <p:cNvSpPr txBox="1"/>
          <p:nvPr/>
        </p:nvSpPr>
        <p:spPr>
          <a:xfrm>
            <a:off x="425389" y="3557334"/>
            <a:ext cx="115013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600" dirty="0">
                <a:latin typeface="+mj-lt"/>
                <a:cs typeface="Arial" panose="020B0604020202020204" pitchFamily="34" charset="0"/>
              </a:rPr>
              <a:t>In the long-term plan, the limitations in supplying the HRS supply </a:t>
            </a:r>
            <a:r>
              <a:rPr lang="en-US" altLang="ja-JP" sz="2600" dirty="0">
                <a:cs typeface="Arial" panose="020B0604020202020204" pitchFamily="34" charset="0"/>
              </a:rPr>
              <a:t>will occur </a:t>
            </a:r>
            <a:r>
              <a:rPr lang="en-US" altLang="ja-JP" sz="2600" dirty="0">
                <a:latin typeface="+mj-lt"/>
                <a:cs typeface="Arial" panose="020B0604020202020204" pitchFamily="34" charset="0"/>
              </a:rPr>
              <a:t>due to the luck of </a:t>
            </a:r>
            <a:r>
              <a:rPr lang="en-US" altLang="ja-JP" sz="2600" dirty="0">
                <a:cs typeface="Arial" panose="020B0604020202020204" pitchFamily="34" charset="0"/>
              </a:rPr>
              <a:t>gas stations with a large surplus area.</a:t>
            </a:r>
            <a:endParaRPr lang="en-US" altLang="ja-JP" sz="26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Revisiting regulations on safety buffer zones </a:t>
            </a:r>
            <a:r>
              <a:rPr lang="en-US" altLang="ja-JP" sz="2600" dirty="0">
                <a:latin typeface="+mj-lt"/>
                <a:cs typeface="Arial" panose="020B0604020202020204" pitchFamily="34" charset="0"/>
              </a:rPr>
              <a:t>and </a:t>
            </a:r>
            <a:r>
              <a:rPr lang="en-US" altLang="ja-JP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designing more compact HRS </a:t>
            </a:r>
            <a:r>
              <a:rPr lang="en-US" altLang="ja-JP" sz="2600" dirty="0">
                <a:latin typeface="+mj-lt"/>
                <a:cs typeface="Arial" panose="020B0604020202020204" pitchFamily="34" charset="0"/>
              </a:rPr>
              <a:t>are options to mitigate the limitations in the planning.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85E70D-AEA9-460F-B3B9-9E21229C14CC}"/>
              </a:ext>
            </a:extLst>
          </p:cNvPr>
          <p:cNvSpPr txBox="1"/>
          <p:nvPr/>
        </p:nvSpPr>
        <p:spPr>
          <a:xfrm>
            <a:off x="427345" y="5787261"/>
            <a:ext cx="11501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600" dirty="0">
                <a:latin typeface="+mj-lt"/>
                <a:cs typeface="Arial" panose="020B0604020202020204" pitchFamily="34" charset="0"/>
              </a:rPr>
              <a:t>The suggestions for r</a:t>
            </a:r>
            <a:r>
              <a:rPr lang="en-US" altLang="ja-JP" sz="2600" dirty="0">
                <a:cs typeface="Arial" panose="020B0604020202020204" pitchFamily="34" charset="0"/>
              </a:rPr>
              <a:t>evisiting safety regulations and designing compact HRS based on </a:t>
            </a:r>
            <a:r>
              <a:rPr lang="en-US" altLang="ja-JP" sz="2600" b="1" dirty="0">
                <a:solidFill>
                  <a:srgbClr val="FF0000"/>
                </a:solidFill>
                <a:cs typeface="Arial" panose="020B0604020202020204" pitchFamily="34" charset="0"/>
              </a:rPr>
              <a:t>acceptable risk </a:t>
            </a:r>
            <a:r>
              <a:rPr lang="en-US" altLang="ja-JP" sz="2600" dirty="0">
                <a:cs typeface="Arial" panose="020B0604020202020204" pitchFamily="34" charset="0"/>
              </a:rPr>
              <a:t>are future works. </a:t>
            </a:r>
            <a:r>
              <a:rPr lang="en-US" altLang="ja-JP" sz="26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966E7AF-7CDD-44CD-9E9C-CFA01534B2DB}"/>
              </a:ext>
            </a:extLst>
          </p:cNvPr>
          <p:cNvSpPr/>
          <p:nvPr/>
        </p:nvSpPr>
        <p:spPr>
          <a:xfrm>
            <a:off x="191344" y="90872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800" b="1" dirty="0"/>
              <a:t>Summary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374F31-083A-44D7-A96F-069A21508014}"/>
              </a:ext>
            </a:extLst>
          </p:cNvPr>
          <p:cNvSpPr/>
          <p:nvPr/>
        </p:nvSpPr>
        <p:spPr>
          <a:xfrm>
            <a:off x="191344" y="314096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800" b="1" dirty="0"/>
              <a:t>Findings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E6F9ADA-F0E5-49EC-95A0-78CC3FCFE7F6}"/>
              </a:ext>
            </a:extLst>
          </p:cNvPr>
          <p:cNvSpPr/>
          <p:nvPr/>
        </p:nvSpPr>
        <p:spPr>
          <a:xfrm>
            <a:off x="191344" y="537321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800" b="1" dirty="0"/>
              <a:t>Future works</a:t>
            </a:r>
          </a:p>
        </p:txBody>
      </p:sp>
    </p:spTree>
    <p:extLst>
      <p:ext uri="{BB962C8B-B14F-4D97-AF65-F5344CB8AC3E}">
        <p14:creationId xmlns:p14="http://schemas.microsoft.com/office/powerpoint/2010/main" val="248802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0" y="2636912"/>
            <a:ext cx="91440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4000" dirty="0"/>
              <a:t>Thank you very much for your attention !</a:t>
            </a:r>
          </a:p>
          <a:p>
            <a:pPr marL="0" indent="0" algn="ctr">
              <a:buNone/>
            </a:pPr>
            <a:r>
              <a:rPr lang="en-US" altLang="ja-JP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masa-fuse@hiroshima-u.ac.jp</a:t>
            </a:r>
          </a:p>
        </p:txBody>
      </p:sp>
    </p:spTree>
    <p:extLst>
      <p:ext uri="{BB962C8B-B14F-4D97-AF65-F5344CB8AC3E}">
        <p14:creationId xmlns:p14="http://schemas.microsoft.com/office/powerpoint/2010/main" val="96861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336" y="72244"/>
            <a:ext cx="1188132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+mj-lt"/>
                <a:cs typeface="Arial" panose="020B0604020202020204" pitchFamily="34" charset="0"/>
              </a:rPr>
              <a:t>Japan Hydrogen &amp; Fuel Cell Demonstration Project, The report of JHFC Phase 2: FY2006-2010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, 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47FF573F-982A-49D0-A221-775F33D64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922371"/>
            <a:ext cx="8280920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24000" y="116632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Hydrogen Refueling Stations in Japan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77328" y="6032901"/>
            <a:ext cx="11205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Needs for near-term location plan of safe hydrogen refueling station at city level</a:t>
            </a:r>
            <a:endParaRPr lang="ja-JP" altLang="en-US" sz="2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5390" y="1473753"/>
            <a:ext cx="603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Fuel cell vehicles (FCVs)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Hydrogen refueling stations (HRSs) 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91344" y="1025686"/>
            <a:ext cx="6664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400" b="1" dirty="0"/>
              <a:t>Toward a hydrogen economy in Japan</a:t>
            </a:r>
          </a:p>
        </p:txBody>
      </p:sp>
      <p:sp>
        <p:nvSpPr>
          <p:cNvPr id="3" name="下矢印 2"/>
          <p:cNvSpPr/>
          <p:nvPr/>
        </p:nvSpPr>
        <p:spPr>
          <a:xfrm>
            <a:off x="2065776" y="2360062"/>
            <a:ext cx="1872208" cy="64633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2989" y="3433645"/>
            <a:ext cx="5947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200,000 FCVs by 2025 (3,000 FCVs in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320 HRSs by 2025 (100 HRSs in 2019)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22254" y="3013496"/>
            <a:ext cx="5947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400" b="1" dirty="0"/>
              <a:t>National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level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road map by METI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404277" y="4974267"/>
            <a:ext cx="552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Hydrogen refueling station in Kofu, Japan </a:t>
            </a:r>
          </a:p>
          <a:p>
            <a:pPr algn="ctr"/>
            <a:r>
              <a:rPr lang="en-US" altLang="ja-JP" sz="2400" dirty="0"/>
              <a:t>© Iwatani Corporation</a:t>
            </a:r>
            <a:endParaRPr lang="ja-JP" altLang="en-US" sz="2400" baseline="300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C33F197-40CC-4A93-99EA-93115416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77" y="1163299"/>
            <a:ext cx="5524371" cy="3765441"/>
          </a:xfrm>
          <a:prstGeom prst="rect">
            <a:avLst/>
          </a:prstGeom>
        </p:spPr>
      </p:pic>
      <p:sp>
        <p:nvSpPr>
          <p:cNvPr id="17" name="下矢印 2">
            <a:extLst>
              <a:ext uri="{FF2B5EF4-FFF2-40B4-BE49-F238E27FC236}">
                <a16:creationId xmlns:a16="http://schemas.microsoft.com/office/drawing/2014/main" id="{E28E69EA-D050-421E-8E9D-B7E2631DF032}"/>
              </a:ext>
            </a:extLst>
          </p:cNvPr>
          <p:cNvSpPr/>
          <p:nvPr/>
        </p:nvSpPr>
        <p:spPr>
          <a:xfrm>
            <a:off x="2137784" y="4333392"/>
            <a:ext cx="1872208" cy="64633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8558126-2B0A-4096-B77C-719F4F2F3D0E}"/>
              </a:ext>
            </a:extLst>
          </p:cNvPr>
          <p:cNvSpPr/>
          <p:nvPr/>
        </p:nvSpPr>
        <p:spPr>
          <a:xfrm>
            <a:off x="366271" y="5327864"/>
            <a:ext cx="5947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Social acceptance; the neighbor’s objection 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5CEE898-D47D-4A24-8E1A-51C4461EC0DC}"/>
              </a:ext>
            </a:extLst>
          </p:cNvPr>
          <p:cNvSpPr/>
          <p:nvPr/>
        </p:nvSpPr>
        <p:spPr>
          <a:xfrm>
            <a:off x="235536" y="4907715"/>
            <a:ext cx="5947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400" b="1" dirty="0"/>
              <a:t>Safety of hydrogen refueling station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C9DE218-D9DD-4170-80C6-BA30D6B1B94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Introduction</a:t>
            </a:r>
            <a:endParaRPr lang="ja-JP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57760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24000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Previous Studies and Aim 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Introduction</a:t>
            </a:r>
            <a:endParaRPr lang="ja-JP" altLang="en-US" sz="2800" baseline="30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7C912BB-D8FC-4357-8751-E5130F3A7016}"/>
              </a:ext>
            </a:extLst>
          </p:cNvPr>
          <p:cNvSpPr/>
          <p:nvPr/>
        </p:nvSpPr>
        <p:spPr>
          <a:xfrm>
            <a:off x="263352" y="1203861"/>
            <a:ext cx="266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HRS Location study</a:t>
            </a:r>
            <a:endParaRPr lang="ja-JP" altLang="en-US" sz="2400" baseline="300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FA1A97-B27D-4E07-948B-ECAAA5CB1869}"/>
              </a:ext>
            </a:extLst>
          </p:cNvPr>
          <p:cNvSpPr/>
          <p:nvPr/>
        </p:nvSpPr>
        <p:spPr>
          <a:xfrm>
            <a:off x="3492854" y="1196752"/>
            <a:ext cx="3384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Demand-based approach</a:t>
            </a:r>
            <a:endParaRPr lang="ja-JP" altLang="en-US" sz="2400" baseline="300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12EEAC6-8041-4263-AA71-3E3F25960ECD}"/>
              </a:ext>
            </a:extLst>
          </p:cNvPr>
          <p:cNvSpPr/>
          <p:nvPr/>
        </p:nvSpPr>
        <p:spPr>
          <a:xfrm>
            <a:off x="3492854" y="3580125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Supply-based approach</a:t>
            </a:r>
            <a:endParaRPr lang="ja-JP" altLang="en-US" sz="2400" baseline="300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55BD95B-AB48-45BA-8BE1-611F2D12AEF4}"/>
              </a:ext>
            </a:extLst>
          </p:cNvPr>
          <p:cNvSpPr/>
          <p:nvPr/>
        </p:nvSpPr>
        <p:spPr>
          <a:xfrm>
            <a:off x="3492854" y="4623519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Supply-Demand approach</a:t>
            </a:r>
            <a:endParaRPr lang="ja-JP" altLang="en-US" sz="2400" baseline="30000" dirty="0"/>
          </a:p>
        </p:txBody>
      </p:sp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D7AE3972-02F1-4C59-B788-20889027BB43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2927648" y="1434694"/>
            <a:ext cx="565206" cy="2376264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コネクタ: カギ線 25">
            <a:extLst>
              <a:ext uri="{FF2B5EF4-FFF2-40B4-BE49-F238E27FC236}">
                <a16:creationId xmlns:a16="http://schemas.microsoft.com/office/drawing/2014/main" id="{EBB2D331-07B7-40A1-BE9B-D5211CD5BAA5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>
            <a:off x="2927648" y="1434694"/>
            <a:ext cx="565206" cy="341965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648A886-2DCD-4247-A36D-DE2B61C3F621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2927648" y="1427585"/>
            <a:ext cx="565206" cy="7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F5D7A6C-3821-4648-A1A4-9CBCCAEBCB6B}"/>
              </a:ext>
            </a:extLst>
          </p:cNvPr>
          <p:cNvSpPr/>
          <p:nvPr/>
        </p:nvSpPr>
        <p:spPr>
          <a:xfrm>
            <a:off x="7525302" y="1203861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P-median model</a:t>
            </a:r>
            <a:endParaRPr lang="ja-JP" altLang="en-US" sz="2400" baseline="300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33E2EF8-9E77-4724-8C00-DF7F121633E6}"/>
              </a:ext>
            </a:extLst>
          </p:cNvPr>
          <p:cNvSpPr/>
          <p:nvPr/>
        </p:nvSpPr>
        <p:spPr>
          <a:xfrm>
            <a:off x="7525302" y="1953557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Flow interception model</a:t>
            </a:r>
            <a:endParaRPr lang="ja-JP" altLang="en-US" sz="2400" baseline="30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9CB541C-3366-4126-9B80-71B60C5F4B5F}"/>
              </a:ext>
            </a:extLst>
          </p:cNvPr>
          <p:cNvSpPr/>
          <p:nvPr/>
        </p:nvSpPr>
        <p:spPr>
          <a:xfrm>
            <a:off x="7536160" y="2740060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Travel time</a:t>
            </a:r>
            <a:endParaRPr lang="ja-JP" altLang="en-US" sz="2400" baseline="30000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EF770E0-D28B-4E9D-9F74-465664F59913}"/>
              </a:ext>
            </a:extLst>
          </p:cNvPr>
          <p:cNvCxnSpPr>
            <a:cxnSpLocks/>
            <a:stCxn id="30" idx="1"/>
            <a:endCxn id="21" idx="3"/>
          </p:cNvCxnSpPr>
          <p:nvPr/>
        </p:nvCxnSpPr>
        <p:spPr>
          <a:xfrm flipH="1" flipV="1">
            <a:off x="6877230" y="1427585"/>
            <a:ext cx="648072" cy="7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19774643-5D1F-46F9-B4BA-5591E6380EE4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>
            <a:off x="6877230" y="1427585"/>
            <a:ext cx="648072" cy="75680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コネクタ: カギ線 44">
            <a:extLst>
              <a:ext uri="{FF2B5EF4-FFF2-40B4-BE49-F238E27FC236}">
                <a16:creationId xmlns:a16="http://schemas.microsoft.com/office/drawing/2014/main" id="{A8BB9C52-86C3-434D-A6A8-95AB581D6D44}"/>
              </a:ext>
            </a:extLst>
          </p:cNvPr>
          <p:cNvCxnSpPr>
            <a:cxnSpLocks/>
            <a:stCxn id="21" idx="3"/>
            <a:endCxn id="32" idx="1"/>
          </p:cNvCxnSpPr>
          <p:nvPr/>
        </p:nvCxnSpPr>
        <p:spPr>
          <a:xfrm>
            <a:off x="6877230" y="1427585"/>
            <a:ext cx="658930" cy="154330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866EC69-6253-48D6-A8B2-A06C26BA86ED}"/>
              </a:ext>
            </a:extLst>
          </p:cNvPr>
          <p:cNvSpPr/>
          <p:nvPr/>
        </p:nvSpPr>
        <p:spPr>
          <a:xfrm>
            <a:off x="7536160" y="3580124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Life cycle cost for supply</a:t>
            </a:r>
            <a:endParaRPr lang="ja-JP" altLang="en-US" sz="2400" baseline="30000" dirty="0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AD44C40-5D7C-4899-B407-384F2BFF5326}"/>
              </a:ext>
            </a:extLst>
          </p:cNvPr>
          <p:cNvCxnSpPr>
            <a:cxnSpLocks/>
            <a:stCxn id="48" idx="1"/>
            <a:endCxn id="22" idx="3"/>
          </p:cNvCxnSpPr>
          <p:nvPr/>
        </p:nvCxnSpPr>
        <p:spPr>
          <a:xfrm flipH="1">
            <a:off x="6661206" y="3810957"/>
            <a:ext cx="87495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2AADAD58-0829-4D35-99F7-A63FA8887788}"/>
              </a:ext>
            </a:extLst>
          </p:cNvPr>
          <p:cNvSpPr/>
          <p:nvPr/>
        </p:nvSpPr>
        <p:spPr>
          <a:xfrm>
            <a:off x="7093254" y="4583126"/>
            <a:ext cx="4403346" cy="57406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rgbClr val="FFFF00"/>
                </a:solidFill>
              </a:rPr>
              <a:t>This study: </a:t>
            </a:r>
            <a:r>
              <a:rPr lang="en-US" altLang="ja-JP" sz="2400" b="1" u="sng" dirty="0">
                <a:solidFill>
                  <a:srgbClr val="FFFF00"/>
                </a:solidFill>
              </a:rPr>
              <a:t>safety perspectives </a:t>
            </a:r>
            <a:endParaRPr lang="ja-JP" alt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2DA87E4-DF34-4D63-A260-179FBBD25769}"/>
              </a:ext>
            </a:extLst>
          </p:cNvPr>
          <p:cNvSpPr txBox="1"/>
          <p:nvPr/>
        </p:nvSpPr>
        <p:spPr>
          <a:xfrm>
            <a:off x="377328" y="5805264"/>
            <a:ext cx="11205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 aim is to plan the HRS locations over the years 2020–2030 in Yokohama City.</a:t>
            </a:r>
            <a:endParaRPr lang="ja-JP" altLang="en-US" sz="2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6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24000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Yokohama City in Japan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Method</a:t>
            </a:r>
            <a:endParaRPr lang="ja-JP" altLang="en-US" sz="2800" baseline="30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A646A8-F28F-4412-AF22-AF0B4E5E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24744"/>
            <a:ext cx="10801200" cy="430534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9B85106-BC9C-4D7E-81D2-2A4C32BFC027}"/>
              </a:ext>
            </a:extLst>
          </p:cNvPr>
          <p:cNvSpPr/>
          <p:nvPr/>
        </p:nvSpPr>
        <p:spPr>
          <a:xfrm>
            <a:off x="623392" y="6135687"/>
            <a:ext cx="1080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3.7 million people, big industrial zone and port, and </a:t>
            </a:r>
            <a:r>
              <a:rPr lang="en-US" altLang="ja-JP" sz="2400" u="sng" dirty="0"/>
              <a:t>4 stationary and 2 mobile HRSs </a:t>
            </a:r>
            <a:endParaRPr lang="ja-JP" altLang="en-US" sz="2400" u="sng" baseline="300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B7AD5A3-E885-44DE-9D56-D702606398E0}"/>
              </a:ext>
            </a:extLst>
          </p:cNvPr>
          <p:cNvSpPr/>
          <p:nvPr/>
        </p:nvSpPr>
        <p:spPr>
          <a:xfrm>
            <a:off x="623392" y="5604783"/>
            <a:ext cx="1080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A city at the forefront of Japan's push toward a hydrogen economy</a:t>
            </a:r>
            <a:endParaRPr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51608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Approach in planning hydrogen station locations 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Method</a:t>
            </a:r>
            <a:endParaRPr lang="ja-JP" altLang="en-US" sz="2800" baseline="30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EB6D1B7-A42B-4346-84A6-3C14A0F97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960804"/>
            <a:ext cx="9704025" cy="5824952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28D861B-4C43-4C08-ADD7-23E8C8B44A45}"/>
              </a:ext>
            </a:extLst>
          </p:cNvPr>
          <p:cNvSpPr/>
          <p:nvPr/>
        </p:nvSpPr>
        <p:spPr>
          <a:xfrm>
            <a:off x="10128449" y="3429000"/>
            <a:ext cx="1584176" cy="61106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u="sng" dirty="0">
                <a:solidFill>
                  <a:srgbClr val="FFFF00"/>
                </a:solidFill>
              </a:rPr>
              <a:t>Safety  </a:t>
            </a:r>
            <a:endParaRPr lang="ja-JP" alt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9" name="下矢印 2">
            <a:extLst>
              <a:ext uri="{FF2B5EF4-FFF2-40B4-BE49-F238E27FC236}">
                <a16:creationId xmlns:a16="http://schemas.microsoft.com/office/drawing/2014/main" id="{4E8B96FE-3CD8-4A04-9F01-8880F686E851}"/>
              </a:ext>
            </a:extLst>
          </p:cNvPr>
          <p:cNvSpPr/>
          <p:nvPr/>
        </p:nvSpPr>
        <p:spPr>
          <a:xfrm rot="16200000">
            <a:off x="9467210" y="3419832"/>
            <a:ext cx="611066" cy="64633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506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Demand Model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Method</a:t>
            </a:r>
            <a:endParaRPr lang="ja-JP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979273F-C8D9-40DD-AD7C-144FCA858E29}"/>
                  </a:ext>
                </a:extLst>
              </p:cNvPr>
              <p:cNvSpPr/>
              <p:nvPr/>
            </p:nvSpPr>
            <p:spPr>
              <a:xfrm>
                <a:off x="3034280" y="1959291"/>
                <a:ext cx="1981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𝐹𝐶𝑉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𝑝𝑟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𝑃𝐶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979273F-C8D9-40DD-AD7C-144FCA858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280" y="1959291"/>
                <a:ext cx="1981600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E36385BB-1F7F-4D72-8756-F802C5375EA2}"/>
                  </a:ext>
                </a:extLst>
              </p:cNvPr>
              <p:cNvSpPr/>
              <p:nvPr/>
            </p:nvSpPr>
            <p:spPr>
              <a:xfrm>
                <a:off x="6750571" y="2419753"/>
                <a:ext cx="2460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𝑃𝐶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ja-JP" alt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E36385BB-1F7F-4D72-8756-F802C5375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571" y="2419753"/>
                <a:ext cx="24609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25FBD46-1D04-4EB1-9365-FB68D7A7DE6F}"/>
                  </a:ext>
                </a:extLst>
              </p:cNvPr>
              <p:cNvSpPr/>
              <p:nvPr/>
            </p:nvSpPr>
            <p:spPr>
              <a:xfrm>
                <a:off x="6722481" y="3243903"/>
                <a:ext cx="4342471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𝑝𝑟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num>
                        <m:den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</m:sSub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</m:sSub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ja-JP" altLang="en-US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25FBD46-1D04-4EB1-9365-FB68D7A7D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481" y="3243903"/>
                <a:ext cx="4342471" cy="659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7F911AB-2F49-4AEB-8573-92EE0BD3599F}"/>
                  </a:ext>
                </a:extLst>
              </p:cNvPr>
              <p:cNvSpPr/>
              <p:nvPr/>
            </p:nvSpPr>
            <p:spPr>
              <a:xfrm>
                <a:off x="6722481" y="4286876"/>
                <a:ext cx="5350183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𝑝𝑟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=3,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=3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7F911AB-2F49-4AEB-8573-92EE0BD35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481" y="4286876"/>
                <a:ext cx="5350183" cy="387029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68F7624-FE8C-489E-9E8C-8646373B447C}"/>
                  </a:ext>
                </a:extLst>
              </p:cNvPr>
              <p:cNvSpPr/>
              <p:nvPr/>
            </p:nvSpPr>
            <p:spPr>
              <a:xfrm>
                <a:off x="6794489" y="5096229"/>
                <a:ext cx="2673424" cy="59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𝑝𝑟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=2,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=3,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68F7624-FE8C-489E-9E8C-8646373B4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489" y="5096229"/>
                <a:ext cx="2673424" cy="593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D3A7D-14D7-44CF-A433-AC0846B6704A}"/>
              </a:ext>
            </a:extLst>
          </p:cNvPr>
          <p:cNvSpPr/>
          <p:nvPr/>
        </p:nvSpPr>
        <p:spPr>
          <a:xfrm>
            <a:off x="191343" y="908720"/>
            <a:ext cx="4103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/>
              <a:t>FCV demand at neighborhood level </a:t>
            </a:r>
            <a:endParaRPr lang="ja-JP" altLang="en-US" sz="2000" b="1" baseline="300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0656B1-9421-4F1E-8D02-72916E4FFFF7}"/>
              </a:ext>
            </a:extLst>
          </p:cNvPr>
          <p:cNvSpPr/>
          <p:nvPr/>
        </p:nvSpPr>
        <p:spPr>
          <a:xfrm>
            <a:off x="3863752" y="1989677"/>
            <a:ext cx="430610" cy="37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78770431-51B2-4A71-9C6A-BE9334931BD2}"/>
              </a:ext>
            </a:extLst>
          </p:cNvPr>
          <p:cNvCxnSpPr>
            <a:cxnSpLocks/>
            <a:stCxn id="11" idx="2"/>
            <a:endCxn id="7" idx="1"/>
          </p:cNvCxnSpPr>
          <p:nvPr/>
        </p:nvCxnSpPr>
        <p:spPr>
          <a:xfrm rot="16200000" flipH="1">
            <a:off x="4793822" y="1645046"/>
            <a:ext cx="1213894" cy="264342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4CCBCB2A-762A-4917-B5F1-10A80AAE43E9}"/>
              </a:ext>
            </a:extLst>
          </p:cNvPr>
          <p:cNvCxnSpPr>
            <a:cxnSpLocks/>
            <a:stCxn id="11" idx="2"/>
            <a:endCxn id="9" idx="1"/>
          </p:cNvCxnSpPr>
          <p:nvPr/>
        </p:nvCxnSpPr>
        <p:spPr>
          <a:xfrm rot="16200000" flipH="1">
            <a:off x="4340479" y="2098389"/>
            <a:ext cx="2120580" cy="264342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D7623E21-BB6A-4EB4-86CB-F1FC2CE04D41}"/>
              </a:ext>
            </a:extLst>
          </p:cNvPr>
          <p:cNvCxnSpPr>
            <a:cxnSpLocks/>
            <a:stCxn id="11" idx="2"/>
            <a:endCxn id="10" idx="1"/>
          </p:cNvCxnSpPr>
          <p:nvPr/>
        </p:nvCxnSpPr>
        <p:spPr>
          <a:xfrm rot="16200000" flipH="1">
            <a:off x="3920142" y="2518726"/>
            <a:ext cx="3033263" cy="2715432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D7ED0E5-4C21-4603-8EEC-D5F12114021A}"/>
              </a:ext>
            </a:extLst>
          </p:cNvPr>
          <p:cNvSpPr/>
          <p:nvPr/>
        </p:nvSpPr>
        <p:spPr>
          <a:xfrm>
            <a:off x="4436720" y="2003558"/>
            <a:ext cx="479137" cy="325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コネクタ: カギ線 25">
            <a:extLst>
              <a:ext uri="{FF2B5EF4-FFF2-40B4-BE49-F238E27FC236}">
                <a16:creationId xmlns:a16="http://schemas.microsoft.com/office/drawing/2014/main" id="{EAD076F3-E481-4637-AE96-D6C5B1E9C260}"/>
              </a:ext>
            </a:extLst>
          </p:cNvPr>
          <p:cNvCxnSpPr>
            <a:cxnSpLocks/>
            <a:stCxn id="25" idx="2"/>
            <a:endCxn id="6" idx="1"/>
          </p:cNvCxnSpPr>
          <p:nvPr/>
        </p:nvCxnSpPr>
        <p:spPr>
          <a:xfrm rot="16200000" flipH="1">
            <a:off x="5575532" y="1429380"/>
            <a:ext cx="275796" cy="2074282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E279105-9603-4F3D-9A1E-1FB94A323E1A}"/>
              </a:ext>
            </a:extLst>
          </p:cNvPr>
          <p:cNvSpPr/>
          <p:nvPr/>
        </p:nvSpPr>
        <p:spPr>
          <a:xfrm>
            <a:off x="5647017" y="2094015"/>
            <a:ext cx="31261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Passenger vehicle demand </a:t>
            </a:r>
            <a:endParaRPr lang="ja-JP" altLang="en-US" baseline="300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C45BACC-BE50-4E1D-BF0A-B9D1D2236B34}"/>
              </a:ext>
            </a:extLst>
          </p:cNvPr>
          <p:cNvSpPr/>
          <p:nvPr/>
        </p:nvSpPr>
        <p:spPr>
          <a:xfrm>
            <a:off x="3218753" y="2679371"/>
            <a:ext cx="186913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Replacement rate </a:t>
            </a:r>
          </a:p>
          <a:p>
            <a:r>
              <a:rPr lang="en-US" altLang="ja-JP" dirty="0"/>
              <a:t>to FCV from FCV</a:t>
            </a:r>
            <a:endParaRPr lang="ja-JP" altLang="en-US" baseline="300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E24CFAA-E6FF-4AE9-8321-1042C0653866}"/>
              </a:ext>
            </a:extLst>
          </p:cNvPr>
          <p:cNvSpPr/>
          <p:nvPr/>
        </p:nvSpPr>
        <p:spPr>
          <a:xfrm>
            <a:off x="5769201" y="3104061"/>
            <a:ext cx="26769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Optimistic scenario</a:t>
            </a:r>
            <a:endParaRPr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88A6BBA-4EDF-47D7-B200-52A96849C676}"/>
              </a:ext>
            </a:extLst>
          </p:cNvPr>
          <p:cNvSpPr/>
          <p:nvPr/>
        </p:nvSpPr>
        <p:spPr>
          <a:xfrm>
            <a:off x="5797187" y="3975515"/>
            <a:ext cx="3021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Pessimistic scenario</a:t>
            </a:r>
            <a:endParaRPr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89FEB54-D334-4FBD-B0A0-F4FF22B98E5F}"/>
              </a:ext>
            </a:extLst>
          </p:cNvPr>
          <p:cNvSpPr/>
          <p:nvPr/>
        </p:nvSpPr>
        <p:spPr>
          <a:xfrm>
            <a:off x="5790308" y="4839611"/>
            <a:ext cx="3021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Intermediate scenario</a:t>
            </a:r>
            <a:endParaRPr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3D495D2-E50C-4B6E-B179-1F872A4BADE1}"/>
              </a:ext>
            </a:extLst>
          </p:cNvPr>
          <p:cNvSpPr/>
          <p:nvPr/>
        </p:nvSpPr>
        <p:spPr>
          <a:xfrm>
            <a:off x="9336360" y="2419753"/>
            <a:ext cx="144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P: Population</a:t>
            </a:r>
            <a:endParaRPr lang="ja-JP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3702A39B-F894-4AB5-8D00-2289B55301E8}"/>
                  </a:ext>
                </a:extLst>
              </p:cNvPr>
              <p:cNvSpPr/>
              <p:nvPr/>
            </p:nvSpPr>
            <p:spPr>
              <a:xfrm>
                <a:off x="263352" y="1274990"/>
                <a:ext cx="2579168" cy="713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𝐹𝐶𝑉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𝐻𝑉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𝑗𝑡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𝐻𝑉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𝑗𝑡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ja-JP" alt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𝐹𝐶𝑉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3702A39B-F894-4AB5-8D00-2289B5530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74990"/>
                <a:ext cx="2579168" cy="7138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30718F1-DED2-4C6B-A089-B936819186A8}"/>
                  </a:ext>
                </a:extLst>
              </p:cNvPr>
              <p:cNvSpPr/>
              <p:nvPr/>
            </p:nvSpPr>
            <p:spPr>
              <a:xfrm>
                <a:off x="3200186" y="6093296"/>
                <a:ext cx="5704126" cy="618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𝐻𝑉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𝐻𝑉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=2016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𝐻𝑉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=2016</m:t>
                              </m:r>
                            </m:sub>
                          </m:sSub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𝐻𝑉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=2009</m:t>
                              </m:r>
                            </m:sub>
                          </m:sSub>
                        </m:num>
                        <m:den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ja-JP" alt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−2016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30718F1-DED2-4C6B-A089-B93681918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86" y="6093296"/>
                <a:ext cx="5704126" cy="6188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DB9146C-BDA3-4A17-850E-75EB36C7D418}"/>
              </a:ext>
            </a:extLst>
          </p:cNvPr>
          <p:cNvSpPr/>
          <p:nvPr/>
        </p:nvSpPr>
        <p:spPr>
          <a:xfrm>
            <a:off x="1300908" y="1274990"/>
            <a:ext cx="762644" cy="71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6EAB04E-2162-490B-B47F-79A62829F1B4}"/>
              </a:ext>
            </a:extLst>
          </p:cNvPr>
          <p:cNvSpPr/>
          <p:nvPr/>
        </p:nvSpPr>
        <p:spPr>
          <a:xfrm>
            <a:off x="2189253" y="1412776"/>
            <a:ext cx="504056" cy="373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コネクタ: カギ線 45">
            <a:extLst>
              <a:ext uri="{FF2B5EF4-FFF2-40B4-BE49-F238E27FC236}">
                <a16:creationId xmlns:a16="http://schemas.microsoft.com/office/drawing/2014/main" id="{F73BCC7E-4667-46DC-B816-D94F630859FA}"/>
              </a:ext>
            </a:extLst>
          </p:cNvPr>
          <p:cNvCxnSpPr>
            <a:cxnSpLocks/>
            <a:stCxn id="45" idx="2"/>
            <a:endCxn id="3" idx="1"/>
          </p:cNvCxnSpPr>
          <p:nvPr/>
        </p:nvCxnSpPr>
        <p:spPr>
          <a:xfrm rot="16200000" flipH="1">
            <a:off x="2559092" y="1668768"/>
            <a:ext cx="357377" cy="592999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7A6663DE-1FA8-43FD-96C3-031A5352FD76}"/>
              </a:ext>
            </a:extLst>
          </p:cNvPr>
          <p:cNvCxnSpPr>
            <a:cxnSpLocks/>
            <a:stCxn id="44" idx="2"/>
            <a:endCxn id="43" idx="1"/>
          </p:cNvCxnSpPr>
          <p:nvPr/>
        </p:nvCxnSpPr>
        <p:spPr>
          <a:xfrm rot="16200000" flipH="1">
            <a:off x="234274" y="3436796"/>
            <a:ext cx="4413868" cy="1517956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F4F0A0B1-4F01-40AC-BB08-459294B8CC20}"/>
              </a:ext>
            </a:extLst>
          </p:cNvPr>
          <p:cNvSpPr/>
          <p:nvPr/>
        </p:nvSpPr>
        <p:spPr>
          <a:xfrm>
            <a:off x="2914528" y="1811786"/>
            <a:ext cx="9158135" cy="3921470"/>
          </a:xfrm>
          <a:prstGeom prst="roundRect">
            <a:avLst>
              <a:gd name="adj" fmla="val 4218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41E3DD0-20C2-4A47-82C6-76B506AFE6F2}"/>
              </a:ext>
            </a:extLst>
          </p:cNvPr>
          <p:cNvSpPr/>
          <p:nvPr/>
        </p:nvSpPr>
        <p:spPr>
          <a:xfrm>
            <a:off x="3143673" y="1592571"/>
            <a:ext cx="288031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/>
              <a:t>FCV demand at city level </a:t>
            </a:r>
            <a:endParaRPr lang="ja-JP" altLang="en-US" sz="2000" b="1" baseline="30000" dirty="0"/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D5B2BDC8-3D15-41E6-9E17-FC1D561CAFDA}"/>
              </a:ext>
            </a:extLst>
          </p:cNvPr>
          <p:cNvSpPr/>
          <p:nvPr/>
        </p:nvSpPr>
        <p:spPr>
          <a:xfrm>
            <a:off x="2914528" y="5967862"/>
            <a:ext cx="9158135" cy="845513"/>
          </a:xfrm>
          <a:prstGeom prst="roundRect">
            <a:avLst>
              <a:gd name="adj" fmla="val 20604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A02C328-0993-4855-912C-3635897BF02D}"/>
              </a:ext>
            </a:extLst>
          </p:cNvPr>
          <p:cNvSpPr/>
          <p:nvPr/>
        </p:nvSpPr>
        <p:spPr>
          <a:xfrm>
            <a:off x="3143671" y="5765194"/>
            <a:ext cx="530252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/>
              <a:t>Allocation from city level to neighborhood level</a:t>
            </a:r>
            <a:endParaRPr lang="ja-JP" altLang="en-US" sz="2000" b="1" baseline="30000" dirty="0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DEB834C-A2AA-4BAE-8C9F-4D25D2F01856}"/>
              </a:ext>
            </a:extLst>
          </p:cNvPr>
          <p:cNvSpPr/>
          <p:nvPr/>
        </p:nvSpPr>
        <p:spPr>
          <a:xfrm>
            <a:off x="9332573" y="6251701"/>
            <a:ext cx="20200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HV: Hybrid Vehicles</a:t>
            </a:r>
            <a:endParaRPr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0887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Demand Model Parameters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Method</a:t>
            </a:r>
            <a:endParaRPr lang="ja-JP" altLang="en-US" sz="2800" baseline="30000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90C5ADD-12E7-488D-A0A4-395FB02C3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07404"/>
              </p:ext>
            </p:extLst>
          </p:nvPr>
        </p:nvGraphicFramePr>
        <p:xfrm>
          <a:off x="1343472" y="3450595"/>
          <a:ext cx="9737114" cy="2905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920">
                  <a:extLst>
                    <a:ext uri="{9D8B030D-6E8A-4147-A177-3AD203B41FA5}">
                      <a16:colId xmlns:a16="http://schemas.microsoft.com/office/drawing/2014/main" val="2519460631"/>
                    </a:ext>
                  </a:extLst>
                </a:gridCol>
                <a:gridCol w="2989398">
                  <a:extLst>
                    <a:ext uri="{9D8B030D-6E8A-4147-A177-3AD203B41FA5}">
                      <a16:colId xmlns:a16="http://schemas.microsoft.com/office/drawing/2014/main" val="2692697169"/>
                    </a:ext>
                  </a:extLst>
                </a:gridCol>
                <a:gridCol w="2989398">
                  <a:extLst>
                    <a:ext uri="{9D8B030D-6E8A-4147-A177-3AD203B41FA5}">
                      <a16:colId xmlns:a16="http://schemas.microsoft.com/office/drawing/2014/main" val="3383690916"/>
                    </a:ext>
                  </a:extLst>
                </a:gridCol>
                <a:gridCol w="2989398">
                  <a:extLst>
                    <a:ext uri="{9D8B030D-6E8A-4147-A177-3AD203B41FA5}">
                      <a16:colId xmlns:a16="http://schemas.microsoft.com/office/drawing/2014/main" val="380084042"/>
                    </a:ext>
                  </a:extLst>
                </a:gridCol>
              </a:tblGrid>
              <a:tr h="1089659"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ja-JP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Passenger vehicle ownership model</a:t>
                      </a:r>
                      <a:endParaRPr lang="ja-JP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Hybrid vehicle replacement rate model</a:t>
                      </a:r>
                    </a:p>
                    <a:p>
                      <a:pPr marL="36195" marR="36195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altLang="ja-JP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Optimistic scenario</a:t>
                      </a:r>
                      <a:r>
                        <a:rPr lang="en-US" altLang="ja-JP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ja-JP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Electric vehicle replacement rate mode</a:t>
                      </a:r>
                    </a:p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(Pessimistic scenario)</a:t>
                      </a:r>
                      <a:endParaRPr lang="ja-JP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87023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6.4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790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170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22244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-0.0031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-0.39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0.000043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560748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0.25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-0.17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48375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</a:t>
                      </a:r>
                      <a:r>
                        <a:rPr lang="en-US" sz="2000" baseline="30000">
                          <a:effectLst/>
                        </a:rPr>
                        <a:t>2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0.96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0.98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0.99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01457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14, 2004-2017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20, 1998-2017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20, 1998-2017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15315"/>
                  </a:ext>
                </a:extLst>
              </a:tr>
            </a:tbl>
          </a:graphicData>
        </a:graphic>
      </p:graphicFrame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95C2B48-5683-4DAE-A919-1732344E2A68}"/>
              </a:ext>
            </a:extLst>
          </p:cNvPr>
          <p:cNvSpPr txBox="1"/>
          <p:nvPr/>
        </p:nvSpPr>
        <p:spPr>
          <a:xfrm>
            <a:off x="641414" y="1473753"/>
            <a:ext cx="10999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Optimistic scenario: FCVs has the similar demand trend of hybrid vehicles.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Pessimistic scenario: </a:t>
            </a:r>
            <a:r>
              <a:rPr lang="en-US" altLang="ja-JP" sz="2400" dirty="0">
                <a:cs typeface="Arial" panose="020B0604020202020204" pitchFamily="34" charset="0"/>
              </a:rPr>
              <a:t>FCVs has the similar demand trend of electric vehicle.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Neighborhood level trend of FCVs has the same as that of hybrid vehicles.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5E86821-DB0D-4597-8EA7-B6A0A4E4CBE8}"/>
              </a:ext>
            </a:extLst>
          </p:cNvPr>
          <p:cNvSpPr/>
          <p:nvPr/>
        </p:nvSpPr>
        <p:spPr>
          <a:xfrm>
            <a:off x="407368" y="1025686"/>
            <a:ext cx="6664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400" b="1" dirty="0"/>
              <a:t>Model Assumptions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F15049E-1117-4C48-9D14-94043DA34145}"/>
              </a:ext>
            </a:extLst>
          </p:cNvPr>
          <p:cNvSpPr/>
          <p:nvPr/>
        </p:nvSpPr>
        <p:spPr>
          <a:xfrm>
            <a:off x="1415480" y="2969982"/>
            <a:ext cx="9665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Estimation Results of Model Parameters</a:t>
            </a:r>
            <a:endParaRPr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19957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Supply Model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Method</a:t>
            </a:r>
            <a:endParaRPr lang="ja-JP" altLang="en-US" sz="2800" baseline="30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72008BC-B439-440D-B44C-BB46B0DBE087}"/>
              </a:ext>
            </a:extLst>
          </p:cNvPr>
          <p:cNvSpPr/>
          <p:nvPr/>
        </p:nvSpPr>
        <p:spPr>
          <a:xfrm>
            <a:off x="191344" y="90872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400" b="1" dirty="0"/>
              <a:t>Model Assumptions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3FEE4F-15C8-495E-BABC-452BE752D9FC}"/>
              </a:ext>
            </a:extLst>
          </p:cNvPr>
          <p:cNvSpPr txBox="1"/>
          <p:nvPr/>
        </p:nvSpPr>
        <p:spPr>
          <a:xfrm>
            <a:off x="425389" y="1356787"/>
            <a:ext cx="4190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HRS type: </a:t>
            </a:r>
          </a:p>
          <a:p>
            <a:pPr lvl="1"/>
            <a:r>
              <a:rPr lang="en-US" altLang="ja-JP" sz="2400" dirty="0">
                <a:latin typeface="+mj-lt"/>
                <a:cs typeface="Arial" panose="020B0604020202020204" pitchFamily="34" charset="0"/>
              </a:rPr>
              <a:t>Off-site-type stationary</a:t>
            </a:r>
          </a:p>
          <a:p>
            <a:pPr lvl="1"/>
            <a:r>
              <a:rPr lang="en-US" altLang="ja-JP" sz="2400" dirty="0">
                <a:latin typeface="+mj-lt"/>
                <a:cs typeface="Arial" panose="020B0604020202020204" pitchFamily="34" charset="0"/>
              </a:rPr>
              <a:t>300 Nm</a:t>
            </a:r>
            <a:r>
              <a:rPr lang="en-US" altLang="ja-JP" sz="2400" baseline="30000" dirty="0">
                <a:latin typeface="+mj-lt"/>
                <a:cs typeface="Arial" panose="020B0604020202020204" pitchFamily="34" charset="0"/>
              </a:rPr>
              <a:t>3</a:t>
            </a:r>
            <a:endParaRPr lang="en-US" altLang="ja-JP" sz="24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altLang="ja-JP" sz="2400" dirty="0">
                <a:latin typeface="+mj-lt"/>
                <a:cs typeface="Arial" panose="020B0604020202020204" pitchFamily="34" charset="0"/>
              </a:rPr>
              <a:t>70MPa</a:t>
            </a:r>
          </a:p>
          <a:p>
            <a:pPr lvl="1"/>
            <a:r>
              <a:rPr lang="en-US" altLang="ja-JP" sz="2400" dirty="0">
                <a:latin typeface="+mj-lt"/>
                <a:cs typeface="Arial" panose="020B0604020202020204" pitchFamily="34" charset="0"/>
              </a:rPr>
              <a:t>900 FCVs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cs typeface="Arial" panose="020B0604020202020204" pitchFamily="34" charset="0"/>
              </a:rPr>
              <a:t>Area: </a:t>
            </a:r>
            <a:r>
              <a:rPr lang="en-US" altLang="ja-JP" sz="2400" b="1" dirty="0">
                <a:solidFill>
                  <a:srgbClr val="FF0000"/>
                </a:solidFill>
                <a:cs typeface="Arial" panose="020B0604020202020204" pitchFamily="34" charset="0"/>
              </a:rPr>
              <a:t>700 m</a:t>
            </a:r>
            <a:r>
              <a:rPr lang="en-US" altLang="ja-JP" sz="24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ja-JP" sz="2400" b="1" dirty="0">
                <a:solidFill>
                  <a:srgbClr val="FF0000"/>
                </a:solidFill>
                <a:cs typeface="Arial" panose="020B0604020202020204" pitchFamily="34" charset="0"/>
              </a:rPr>
              <a:t> by the safety regulations in 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cs typeface="Arial" panose="020B0604020202020204" pitchFamily="34" charset="0"/>
              </a:rPr>
              <a:t>Candidate place: surplus areas of gas stations</a:t>
            </a:r>
            <a:endParaRPr lang="en-US" altLang="ja-JP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A8FCD6-5A1C-49B5-9D7B-4A4901FD6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420598"/>
            <a:ext cx="7664477" cy="460069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D518E87-F0DD-4005-9C65-67E5F2B8E05B}"/>
              </a:ext>
            </a:extLst>
          </p:cNvPr>
          <p:cNvSpPr/>
          <p:nvPr/>
        </p:nvSpPr>
        <p:spPr>
          <a:xfrm>
            <a:off x="4943871" y="5877272"/>
            <a:ext cx="7232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Surplus areas of gas stations in Yokohama City</a:t>
            </a:r>
            <a:endParaRPr lang="ja-JP" altLang="en-US" sz="2800" baseline="300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B40E658-F8A5-4E7D-8A36-8F4EF053DE54}"/>
              </a:ext>
            </a:extLst>
          </p:cNvPr>
          <p:cNvSpPr/>
          <p:nvPr/>
        </p:nvSpPr>
        <p:spPr>
          <a:xfrm>
            <a:off x="191344" y="487694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400" b="1" dirty="0"/>
              <a:t>Model Results 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DEF064-F207-4AA4-A738-711E1227645B}"/>
              </a:ext>
            </a:extLst>
          </p:cNvPr>
          <p:cNvSpPr txBox="1"/>
          <p:nvPr/>
        </p:nvSpPr>
        <p:spPr>
          <a:xfrm>
            <a:off x="425389" y="5325015"/>
            <a:ext cx="419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327 gas stations in Yokohama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0000"/>
                </a:solidFill>
                <a:cs typeface="Arial" panose="020B0604020202020204" pitchFamily="34" charset="0"/>
              </a:rPr>
              <a:t>95 HRS candidates </a:t>
            </a:r>
            <a:r>
              <a:rPr lang="en-US" altLang="ja-JP" sz="2400" dirty="0">
                <a:cs typeface="Arial" panose="020B0604020202020204" pitchFamily="34" charset="0"/>
              </a:rPr>
              <a:t>with over 700 m</a:t>
            </a:r>
            <a:r>
              <a:rPr lang="en-US" altLang="ja-JP" sz="2400" baseline="30000" dirty="0">
                <a:cs typeface="Arial" panose="020B0604020202020204" pitchFamily="34" charset="0"/>
              </a:rPr>
              <a:t>2</a:t>
            </a:r>
            <a:r>
              <a:rPr lang="en-US" altLang="ja-JP" sz="2400" dirty="0">
                <a:cs typeface="Arial" panose="020B0604020202020204" pitchFamily="34" charset="0"/>
              </a:rPr>
              <a:t> surplus areas</a:t>
            </a:r>
            <a:endParaRPr lang="en-US" altLang="ja-JP" sz="24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A853454-667E-4516-8BBE-3D88DDC48DED}"/>
              </a:ext>
            </a:extLst>
          </p:cNvPr>
          <p:cNvCxnSpPr/>
          <p:nvPr/>
        </p:nvCxnSpPr>
        <p:spPr>
          <a:xfrm flipV="1">
            <a:off x="8544272" y="1628800"/>
            <a:ext cx="0" cy="27363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B43A694-6B14-4829-B820-BF2FA3BC710F}"/>
              </a:ext>
            </a:extLst>
          </p:cNvPr>
          <p:cNvCxnSpPr/>
          <p:nvPr/>
        </p:nvCxnSpPr>
        <p:spPr>
          <a:xfrm>
            <a:off x="8544272" y="2708920"/>
            <a:ext cx="32403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B2E536B-0B71-4FB7-9B9F-7C9F13031D9E}"/>
              </a:ext>
            </a:extLst>
          </p:cNvPr>
          <p:cNvSpPr/>
          <p:nvPr/>
        </p:nvSpPr>
        <p:spPr>
          <a:xfrm>
            <a:off x="8647910" y="2175247"/>
            <a:ext cx="3064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HRS candidates</a:t>
            </a:r>
            <a:endParaRPr lang="ja-JP" altLang="en-US" sz="2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5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72244"/>
            <a:ext cx="9154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Supply-Demand Matching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55856" y="6356351"/>
            <a:ext cx="28448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119336" y="776317"/>
            <a:ext cx="1180931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71CBE4-DA40-4B9E-90F0-B1F29AD429BB}"/>
              </a:ext>
            </a:extLst>
          </p:cNvPr>
          <p:cNvSpPr/>
          <p:nvPr/>
        </p:nvSpPr>
        <p:spPr>
          <a:xfrm>
            <a:off x="9930715" y="127726"/>
            <a:ext cx="19959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Method</a:t>
            </a:r>
            <a:endParaRPr lang="ja-JP" altLang="en-US" sz="2800" baseline="30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72008BC-B439-440D-B44C-BB46B0DBE087}"/>
              </a:ext>
            </a:extLst>
          </p:cNvPr>
          <p:cNvSpPr/>
          <p:nvPr/>
        </p:nvSpPr>
        <p:spPr>
          <a:xfrm>
            <a:off x="191344" y="908720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400" b="1" dirty="0"/>
              <a:t>GIS superimposing analysis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3FEE4F-15C8-495E-BABC-452BE752D9FC}"/>
              </a:ext>
            </a:extLst>
          </p:cNvPr>
          <p:cNvSpPr txBox="1"/>
          <p:nvPr/>
        </p:nvSpPr>
        <p:spPr>
          <a:xfrm>
            <a:off x="425388" y="1356787"/>
            <a:ext cx="5022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Estimation data on FCV demand at Neighborhood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Location data on HRS candidate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Calculate FCV demand of circles with radius 500 m around HRSs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D518E87-F0DD-4005-9C65-67E5F2B8E05B}"/>
              </a:ext>
            </a:extLst>
          </p:cNvPr>
          <p:cNvSpPr/>
          <p:nvPr/>
        </p:nvSpPr>
        <p:spPr>
          <a:xfrm>
            <a:off x="5575502" y="5766355"/>
            <a:ext cx="6209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Spatial distribution of circles around gas stations</a:t>
            </a:r>
          </a:p>
          <a:p>
            <a:pPr algn="ctr"/>
            <a:r>
              <a:rPr lang="en-US" altLang="ja-JP" sz="2400" dirty="0"/>
              <a:t>In the case of radius 500 m</a:t>
            </a:r>
            <a:endParaRPr lang="ja-JP" altLang="en-US" sz="2400" baseline="300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B40E658-F8A5-4E7D-8A36-8F4EF053DE54}"/>
              </a:ext>
            </a:extLst>
          </p:cNvPr>
          <p:cNvSpPr/>
          <p:nvPr/>
        </p:nvSpPr>
        <p:spPr>
          <a:xfrm>
            <a:off x="191344" y="369694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2400" b="1" dirty="0"/>
              <a:t>Matching rule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DEF064-F207-4AA4-A738-711E1227645B}"/>
              </a:ext>
            </a:extLst>
          </p:cNvPr>
          <p:cNvSpPr txBox="1"/>
          <p:nvPr/>
        </p:nvSpPr>
        <p:spPr>
          <a:xfrm>
            <a:off x="479376" y="4145012"/>
            <a:ext cx="4867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Select HRSs in descending order of FCV demand (highest first) until reaching the maximum HRS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To avoid the overlapping, the selection is conducted by each ward (18 wards in Yokohama City).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7879789-8314-464B-B5C8-62373C56DB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07968" y="1052736"/>
            <a:ext cx="5760640" cy="46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8A054C-CF5D-476D-A52B-558925DEB9C3}"/>
</file>

<file path=customXml/itemProps2.xml><?xml version="1.0" encoding="utf-8"?>
<ds:datastoreItem xmlns:ds="http://schemas.openxmlformats.org/officeDocument/2006/customXml" ds:itemID="{C5CE8052-0834-4DBC-B662-F69E33817D65}"/>
</file>

<file path=customXml/itemProps3.xml><?xml version="1.0" encoding="utf-8"?>
<ds:datastoreItem xmlns:ds="http://schemas.openxmlformats.org/officeDocument/2006/customXml" ds:itemID="{33ACFFE3-93ED-424B-9271-E3EFF67A6552}"/>
</file>

<file path=docProps/app.xml><?xml version="1.0" encoding="utf-8"?>
<Properties xmlns="http://schemas.openxmlformats.org/officeDocument/2006/extended-properties" xmlns:vt="http://schemas.openxmlformats.org/officeDocument/2006/docPropsVTypes">
  <TotalTime>9813</TotalTime>
  <Words>1015</Words>
  <Application>Microsoft Office PowerPoint</Application>
  <PresentationFormat>ワイド画面</PresentationFormat>
  <Paragraphs>201</Paragraphs>
  <Slides>19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Times New Roman</vt:lpstr>
      <vt:lpstr>Wingdings</vt:lpstr>
      <vt:lpstr>Office ​​テーマ</vt:lpstr>
      <vt:lpstr>ID154： Near-term location of hydrogen refueling stations in Yokohama city from the perspective of safety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広島大学</dc:creator>
  <cp:lastModifiedBy>fuse</cp:lastModifiedBy>
  <cp:revision>255</cp:revision>
  <cp:lastPrinted>2019-09-04T05:12:01Z</cp:lastPrinted>
  <dcterms:created xsi:type="dcterms:W3CDTF">2017-12-30T07:25:57Z</dcterms:created>
  <dcterms:modified xsi:type="dcterms:W3CDTF">2019-09-10T07:23:38Z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