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814" r:id="rId4"/>
  </p:sldMasterIdLst>
  <p:notesMasterIdLst>
    <p:notesMasterId r:id="rId22"/>
  </p:notesMasterIdLst>
  <p:handoutMasterIdLst>
    <p:handoutMasterId r:id="rId23"/>
  </p:handoutMasterIdLst>
  <p:sldIdLst>
    <p:sldId id="302" r:id="rId5"/>
    <p:sldId id="259" r:id="rId6"/>
    <p:sldId id="413" r:id="rId7"/>
    <p:sldId id="415" r:id="rId8"/>
    <p:sldId id="428" r:id="rId9"/>
    <p:sldId id="417" r:id="rId10"/>
    <p:sldId id="429" r:id="rId11"/>
    <p:sldId id="425" r:id="rId12"/>
    <p:sldId id="418" r:id="rId13"/>
    <p:sldId id="416" r:id="rId14"/>
    <p:sldId id="419" r:id="rId15"/>
    <p:sldId id="421" r:id="rId16"/>
    <p:sldId id="422" r:id="rId17"/>
    <p:sldId id="423" r:id="rId18"/>
    <p:sldId id="427" r:id="rId19"/>
    <p:sldId id="411" r:id="rId20"/>
    <p:sldId id="426" r:id="rId21"/>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extLst>
    <p:ext uri="{521415D9-36F7-43E2-AB2F-B90AF26B5E84}">
      <p14:sectionLst xmlns:p14="http://schemas.microsoft.com/office/powerpoint/2010/main">
        <p14:section name="Primary Presentation" id="{90717403-18F9-4976-A3F4-D434E836FE6C}">
          <p14:sldIdLst>
            <p14:sldId id="302"/>
            <p14:sldId id="259"/>
            <p14:sldId id="413"/>
            <p14:sldId id="415"/>
            <p14:sldId id="428"/>
            <p14:sldId id="417"/>
            <p14:sldId id="429"/>
            <p14:sldId id="425"/>
            <p14:sldId id="418"/>
            <p14:sldId id="416"/>
            <p14:sldId id="419"/>
            <p14:sldId id="421"/>
            <p14:sldId id="422"/>
            <p14:sldId id="423"/>
            <p14:sldId id="427"/>
            <p14:sldId id="411"/>
            <p14:sldId id="426"/>
          </p14:sldIdLst>
        </p14:section>
        <p14:section name="Technical Backup Slides" id="{053ADD72-5BFC-4F83-9877-72FE55705D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James" initials="CJ" lastIdx="1" clrIdx="0"/>
  <p:cmAuthor id="7" name="Brian Ehrhart" initials="BDE" lastIdx="5" clrIdx="7">
    <p:extLst>
      <p:ext uri="{19B8F6BF-5375-455C-9EA6-DF929625EA0E}">
        <p15:presenceInfo xmlns:p15="http://schemas.microsoft.com/office/powerpoint/2012/main" userId="Brian Ehrhart" providerId="None"/>
      </p:ext>
    </p:extLst>
  </p:cmAuthor>
  <p:cmAuthor id="1" name="Groth, Katrina" initials="KG" lastIdx="2" clrIdx="1"/>
  <p:cmAuthor id="8" name="Connelly, Elizabeth (LAB)" initials="CE(" lastIdx="6" clrIdx="8">
    <p:extLst>
      <p:ext uri="{19B8F6BF-5375-455C-9EA6-DF929625EA0E}">
        <p15:presenceInfo xmlns:p15="http://schemas.microsoft.com/office/powerpoint/2012/main" userId="S-1-5-21-2844929807-1687724802-988633214-234227" providerId="AD"/>
      </p:ext>
    </p:extLst>
  </p:cmAuthor>
  <p:cmAuthor id="2" name="Groth, Katrina" initials="KMG" lastIdx="5" clrIdx="2"/>
  <p:cmAuthor id="9" name="Harris, Shaun R." initials="HSR" lastIdx="4" clrIdx="9">
    <p:extLst>
      <p:ext uri="{19B8F6BF-5375-455C-9EA6-DF929625EA0E}">
        <p15:presenceInfo xmlns:p15="http://schemas.microsoft.com/office/powerpoint/2012/main" userId="S-1-5-21-2076390139-1363556362-943750798-1194224" providerId="AD"/>
      </p:ext>
    </p:extLst>
  </p:cmAuthor>
  <p:cmAuthor id="3" name="Hill, Laura" initials="HL" lastIdx="4" clrIdx="3">
    <p:extLst>
      <p:ext uri="{19B8F6BF-5375-455C-9EA6-DF929625EA0E}">
        <p15:presenceInfo xmlns:p15="http://schemas.microsoft.com/office/powerpoint/2012/main" userId="S-1-5-21-2844929807-1687724802-988633214-172972" providerId="AD"/>
      </p:ext>
    </p:extLst>
  </p:cmAuthor>
  <p:cmAuthor id="4" name="James Jr, Charles" initials="JJC" lastIdx="10" clrIdx="4">
    <p:extLst>
      <p:ext uri="{19B8F6BF-5375-455C-9EA6-DF929625EA0E}">
        <p15:presenceInfo xmlns:p15="http://schemas.microsoft.com/office/powerpoint/2012/main" userId="S-1-5-21-2844929807-1687724802-988633214-115981" providerId="AD"/>
      </p:ext>
    </p:extLst>
  </p:cmAuthor>
  <p:cmAuthor id="5" name="Ehrhart, Brian David" initials="EBD" lastIdx="1" clrIdx="5">
    <p:extLst>
      <p:ext uri="{19B8F6BF-5375-455C-9EA6-DF929625EA0E}">
        <p15:presenceInfo xmlns:p15="http://schemas.microsoft.com/office/powerpoint/2012/main" userId="S-1-5-21-2076390139-1363556362-943750798-988130" providerId="AD"/>
      </p:ext>
    </p:extLst>
  </p:cmAuthor>
  <p:cmAuthor id="6" name="Q" initials="Q" lastIdx="1" clrIdx="6">
    <p:extLst>
      <p:ext uri="{19B8F6BF-5375-455C-9EA6-DF929625EA0E}">
        <p15:presenceInfo xmlns:p15="http://schemas.microsoft.com/office/powerpoint/2012/main" userId="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6A6A6A"/>
    <a:srgbClr val="33CCFF"/>
    <a:srgbClr val="008000"/>
    <a:srgbClr val="0099FF"/>
    <a:srgbClr val="FFFFFF"/>
    <a:srgbClr val="595959"/>
    <a:srgbClr val="F2F2F2"/>
    <a:srgbClr val="89A4A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08" autoAdjust="0"/>
    <p:restoredTop sz="92623" autoAdjust="0"/>
  </p:normalViewPr>
  <p:slideViewPr>
    <p:cSldViewPr>
      <p:cViewPr varScale="1">
        <p:scale>
          <a:sx n="104" d="100"/>
          <a:sy n="104" d="100"/>
        </p:scale>
        <p:origin x="1416" y="114"/>
      </p:cViewPr>
      <p:guideLst>
        <p:guide orient="horz" pos="2160"/>
        <p:guide pos="2880"/>
      </p:guideLst>
    </p:cSldViewPr>
  </p:slideViewPr>
  <p:outlineViewPr>
    <p:cViewPr>
      <p:scale>
        <a:sx n="33" d="100"/>
        <a:sy n="33" d="100"/>
      </p:scale>
      <p:origin x="0" y="-252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204"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4FF8F-61E9-4C3B-B91C-507DE98CC1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4A4D2A4-1CCC-4E1C-890A-C474BF2F4C7B}">
      <dgm:prSet custT="1"/>
      <dgm:spPr>
        <a:solidFill>
          <a:schemeClr val="accent1">
            <a:lumMod val="50000"/>
          </a:schemeClr>
        </a:solidFill>
      </dgm:spPr>
      <dgm:t>
        <a:bodyPr/>
        <a:lstStyle/>
        <a:p>
          <a:r>
            <a:rPr lang="en-US" sz="1400" dirty="0"/>
            <a:t>Select part</a:t>
          </a:r>
        </a:p>
      </dgm:t>
    </dgm:pt>
    <dgm:pt modelId="{7978A86D-F896-4074-B5FA-2E4F5278C31C}" type="parTrans" cxnId="{880C0F0B-FA8E-47E7-96C7-B95B557B8D2E}">
      <dgm:prSet/>
      <dgm:spPr/>
      <dgm:t>
        <a:bodyPr/>
        <a:lstStyle/>
        <a:p>
          <a:endParaRPr lang="en-US" sz="4400"/>
        </a:p>
      </dgm:t>
    </dgm:pt>
    <dgm:pt modelId="{1DAB4230-B481-43C2-81B9-2D9299B82BE8}" type="sibTrans" cxnId="{880C0F0B-FA8E-47E7-96C7-B95B557B8D2E}">
      <dgm:prSet custT="1"/>
      <dgm:spPr>
        <a:solidFill>
          <a:schemeClr val="accent1">
            <a:lumMod val="50000"/>
          </a:schemeClr>
        </a:solidFill>
      </dgm:spPr>
      <dgm:t>
        <a:bodyPr/>
        <a:lstStyle/>
        <a:p>
          <a:endParaRPr lang="en-US" sz="1200"/>
        </a:p>
      </dgm:t>
    </dgm:pt>
    <dgm:pt modelId="{2AC51BA5-2A7C-4539-A921-67C61AA21832}">
      <dgm:prSet custT="1"/>
      <dgm:spPr>
        <a:solidFill>
          <a:schemeClr val="accent1">
            <a:lumMod val="50000"/>
          </a:schemeClr>
        </a:solidFill>
      </dgm:spPr>
      <dgm:t>
        <a:bodyPr/>
        <a:lstStyle/>
        <a:p>
          <a:r>
            <a:rPr lang="en-US" sz="1400" dirty="0"/>
            <a:t>Identify relevant maintenance activities</a:t>
          </a:r>
        </a:p>
      </dgm:t>
    </dgm:pt>
    <dgm:pt modelId="{2B2E1CD7-E897-4C28-9337-D591CFB1F4EE}" type="parTrans" cxnId="{A7A017CA-DBDC-47DD-BBEC-4B86501052C5}">
      <dgm:prSet/>
      <dgm:spPr/>
      <dgm:t>
        <a:bodyPr/>
        <a:lstStyle/>
        <a:p>
          <a:endParaRPr lang="en-US" sz="4400"/>
        </a:p>
      </dgm:t>
    </dgm:pt>
    <dgm:pt modelId="{C3A7E871-AF3A-433F-A692-8027159572D6}" type="sibTrans" cxnId="{A7A017CA-DBDC-47DD-BBEC-4B86501052C5}">
      <dgm:prSet custT="1"/>
      <dgm:spPr>
        <a:solidFill>
          <a:schemeClr val="accent1">
            <a:lumMod val="50000"/>
          </a:schemeClr>
        </a:solidFill>
      </dgm:spPr>
      <dgm:t>
        <a:bodyPr/>
        <a:lstStyle/>
        <a:p>
          <a:endParaRPr lang="en-US" sz="1200"/>
        </a:p>
      </dgm:t>
    </dgm:pt>
    <dgm:pt modelId="{B5CDB630-0356-46D2-80DD-C10370773DF9}">
      <dgm:prSet custT="1"/>
      <dgm:spPr>
        <a:solidFill>
          <a:schemeClr val="accent1">
            <a:lumMod val="50000"/>
          </a:schemeClr>
        </a:solidFill>
      </dgm:spPr>
      <dgm:t>
        <a:bodyPr/>
        <a:lstStyle/>
        <a:p>
          <a:r>
            <a:rPr lang="en-US" sz="1400" dirty="0"/>
            <a:t>Identify potential issues</a:t>
          </a:r>
        </a:p>
      </dgm:t>
    </dgm:pt>
    <dgm:pt modelId="{F87F68AD-8EF5-48B5-95CF-B897C9757A94}" type="parTrans" cxnId="{234E5974-2242-4738-8A69-FB9C65D8E51F}">
      <dgm:prSet/>
      <dgm:spPr/>
      <dgm:t>
        <a:bodyPr/>
        <a:lstStyle/>
        <a:p>
          <a:endParaRPr lang="en-US" sz="4400"/>
        </a:p>
      </dgm:t>
    </dgm:pt>
    <dgm:pt modelId="{DD37DB29-AC0F-4B46-A9F7-AA1D8EA24E57}" type="sibTrans" cxnId="{234E5974-2242-4738-8A69-FB9C65D8E51F}">
      <dgm:prSet custT="1"/>
      <dgm:spPr>
        <a:solidFill>
          <a:schemeClr val="accent1">
            <a:lumMod val="50000"/>
          </a:schemeClr>
        </a:solidFill>
      </dgm:spPr>
      <dgm:t>
        <a:bodyPr/>
        <a:lstStyle/>
        <a:p>
          <a:endParaRPr lang="en-US" sz="1200"/>
        </a:p>
      </dgm:t>
    </dgm:pt>
    <dgm:pt modelId="{080D3A75-DC07-4D5F-8895-F87158838187}">
      <dgm:prSet custT="1"/>
      <dgm:spPr>
        <a:solidFill>
          <a:schemeClr val="accent1">
            <a:lumMod val="50000"/>
          </a:schemeClr>
        </a:solidFill>
      </dgm:spPr>
      <dgm:t>
        <a:bodyPr/>
        <a:lstStyle/>
        <a:p>
          <a:r>
            <a:rPr lang="en-US" sz="1400" dirty="0"/>
            <a:t>Apply risk value</a:t>
          </a:r>
        </a:p>
      </dgm:t>
    </dgm:pt>
    <dgm:pt modelId="{7C198109-B0EF-4ECF-9883-A571C51B2CCB}" type="sibTrans" cxnId="{8D073A69-D38A-46E6-A896-FD6B7E1B621C}">
      <dgm:prSet/>
      <dgm:spPr/>
      <dgm:t>
        <a:bodyPr/>
        <a:lstStyle/>
        <a:p>
          <a:endParaRPr lang="en-US" sz="4400"/>
        </a:p>
      </dgm:t>
    </dgm:pt>
    <dgm:pt modelId="{3C5C949C-F896-424E-B69E-D08734EF1922}" type="parTrans" cxnId="{8D073A69-D38A-46E6-A896-FD6B7E1B621C}">
      <dgm:prSet/>
      <dgm:spPr/>
      <dgm:t>
        <a:bodyPr/>
        <a:lstStyle/>
        <a:p>
          <a:endParaRPr lang="en-US" sz="4400"/>
        </a:p>
      </dgm:t>
    </dgm:pt>
    <dgm:pt modelId="{4B3E8FCE-CB31-4F4A-BE5D-27D1AF942A61}" type="pres">
      <dgm:prSet presAssocID="{73C4FF8F-61E9-4C3B-B91C-507DE98CC1CE}" presName="Name0" presStyleCnt="0">
        <dgm:presLayoutVars>
          <dgm:dir/>
          <dgm:resizeHandles val="exact"/>
        </dgm:presLayoutVars>
      </dgm:prSet>
      <dgm:spPr/>
    </dgm:pt>
    <dgm:pt modelId="{01F47821-9CB3-4100-9E9B-2900222565A4}" type="pres">
      <dgm:prSet presAssocID="{A4A4D2A4-1CCC-4E1C-890A-C474BF2F4C7B}" presName="node" presStyleLbl="node1" presStyleIdx="0" presStyleCnt="4" custScaleX="117198">
        <dgm:presLayoutVars>
          <dgm:bulletEnabled val="1"/>
        </dgm:presLayoutVars>
      </dgm:prSet>
      <dgm:spPr/>
    </dgm:pt>
    <dgm:pt modelId="{D3D3E915-4D7A-4A49-8253-A3B11FF03E75}" type="pres">
      <dgm:prSet presAssocID="{1DAB4230-B481-43C2-81B9-2D9299B82BE8}" presName="sibTrans" presStyleLbl="sibTrans2D1" presStyleIdx="0" presStyleCnt="3"/>
      <dgm:spPr/>
    </dgm:pt>
    <dgm:pt modelId="{54C090BE-EF64-4B76-90F8-D154A9B97D85}" type="pres">
      <dgm:prSet presAssocID="{1DAB4230-B481-43C2-81B9-2D9299B82BE8}" presName="connectorText" presStyleLbl="sibTrans2D1" presStyleIdx="0" presStyleCnt="3"/>
      <dgm:spPr/>
    </dgm:pt>
    <dgm:pt modelId="{6C421663-4E89-4341-97E2-CB8C692A5632}" type="pres">
      <dgm:prSet presAssocID="{2AC51BA5-2A7C-4539-A921-67C61AA21832}" presName="node" presStyleLbl="node1" presStyleIdx="1" presStyleCnt="4" custScaleX="237649">
        <dgm:presLayoutVars>
          <dgm:bulletEnabled val="1"/>
        </dgm:presLayoutVars>
      </dgm:prSet>
      <dgm:spPr/>
    </dgm:pt>
    <dgm:pt modelId="{72349189-0454-4159-BF9A-ABA4CBF36D2A}" type="pres">
      <dgm:prSet presAssocID="{C3A7E871-AF3A-433F-A692-8027159572D6}" presName="sibTrans" presStyleLbl="sibTrans2D1" presStyleIdx="1" presStyleCnt="3"/>
      <dgm:spPr/>
    </dgm:pt>
    <dgm:pt modelId="{89FF97EF-744E-4879-9835-95F72992F743}" type="pres">
      <dgm:prSet presAssocID="{C3A7E871-AF3A-433F-A692-8027159572D6}" presName="connectorText" presStyleLbl="sibTrans2D1" presStyleIdx="1" presStyleCnt="3"/>
      <dgm:spPr/>
    </dgm:pt>
    <dgm:pt modelId="{4EB98F62-C1B7-43E3-9B18-6B5B4AFED273}" type="pres">
      <dgm:prSet presAssocID="{B5CDB630-0356-46D2-80DD-C10370773DF9}" presName="node" presStyleLbl="node1" presStyleIdx="2" presStyleCnt="4" custScaleX="152219">
        <dgm:presLayoutVars>
          <dgm:bulletEnabled val="1"/>
        </dgm:presLayoutVars>
      </dgm:prSet>
      <dgm:spPr/>
    </dgm:pt>
    <dgm:pt modelId="{10F9944B-DE51-4E47-8105-38A92AF23719}" type="pres">
      <dgm:prSet presAssocID="{DD37DB29-AC0F-4B46-A9F7-AA1D8EA24E57}" presName="sibTrans" presStyleLbl="sibTrans2D1" presStyleIdx="2" presStyleCnt="3"/>
      <dgm:spPr/>
    </dgm:pt>
    <dgm:pt modelId="{056853FD-ECB1-4084-BB42-3A73B3582C34}" type="pres">
      <dgm:prSet presAssocID="{DD37DB29-AC0F-4B46-A9F7-AA1D8EA24E57}" presName="connectorText" presStyleLbl="sibTrans2D1" presStyleIdx="2" presStyleCnt="3"/>
      <dgm:spPr/>
    </dgm:pt>
    <dgm:pt modelId="{73DB050B-360C-42AB-B07B-95EC4A214A3D}" type="pres">
      <dgm:prSet presAssocID="{080D3A75-DC07-4D5F-8895-F87158838187}" presName="node" presStyleLbl="node1" presStyleIdx="3" presStyleCnt="4" custScaleX="108013">
        <dgm:presLayoutVars>
          <dgm:bulletEnabled val="1"/>
        </dgm:presLayoutVars>
      </dgm:prSet>
      <dgm:spPr/>
    </dgm:pt>
  </dgm:ptLst>
  <dgm:cxnLst>
    <dgm:cxn modelId="{880C0F0B-FA8E-47E7-96C7-B95B557B8D2E}" srcId="{73C4FF8F-61E9-4C3B-B91C-507DE98CC1CE}" destId="{A4A4D2A4-1CCC-4E1C-890A-C474BF2F4C7B}" srcOrd="0" destOrd="0" parTransId="{7978A86D-F896-4074-B5FA-2E4F5278C31C}" sibTransId="{1DAB4230-B481-43C2-81B9-2D9299B82BE8}"/>
    <dgm:cxn modelId="{A872835D-AA60-40B1-8F7A-B1EE6E50A6CD}" type="presOf" srcId="{DD37DB29-AC0F-4B46-A9F7-AA1D8EA24E57}" destId="{056853FD-ECB1-4084-BB42-3A73B3582C34}" srcOrd="1" destOrd="0" presId="urn:microsoft.com/office/officeart/2005/8/layout/process1"/>
    <dgm:cxn modelId="{25992C68-EA05-4554-9666-724B95E9491B}" type="presOf" srcId="{C3A7E871-AF3A-433F-A692-8027159572D6}" destId="{72349189-0454-4159-BF9A-ABA4CBF36D2A}" srcOrd="0" destOrd="0" presId="urn:microsoft.com/office/officeart/2005/8/layout/process1"/>
    <dgm:cxn modelId="{8D073A69-D38A-46E6-A896-FD6B7E1B621C}" srcId="{73C4FF8F-61E9-4C3B-B91C-507DE98CC1CE}" destId="{080D3A75-DC07-4D5F-8895-F87158838187}" srcOrd="3" destOrd="0" parTransId="{3C5C949C-F896-424E-B69E-D08734EF1922}" sibTransId="{7C198109-B0EF-4ECF-9883-A571C51B2CCB}"/>
    <dgm:cxn modelId="{234E5974-2242-4738-8A69-FB9C65D8E51F}" srcId="{73C4FF8F-61E9-4C3B-B91C-507DE98CC1CE}" destId="{B5CDB630-0356-46D2-80DD-C10370773DF9}" srcOrd="2" destOrd="0" parTransId="{F87F68AD-8EF5-48B5-95CF-B897C9757A94}" sibTransId="{DD37DB29-AC0F-4B46-A9F7-AA1D8EA24E57}"/>
    <dgm:cxn modelId="{1E5E4777-CBE4-4C16-B52C-41E17AE92243}" type="presOf" srcId="{B5CDB630-0356-46D2-80DD-C10370773DF9}" destId="{4EB98F62-C1B7-43E3-9B18-6B5B4AFED273}" srcOrd="0" destOrd="0" presId="urn:microsoft.com/office/officeart/2005/8/layout/process1"/>
    <dgm:cxn modelId="{E26B2F7D-A861-4C59-80C1-88ECE2DB5E0A}" type="presOf" srcId="{C3A7E871-AF3A-433F-A692-8027159572D6}" destId="{89FF97EF-744E-4879-9835-95F72992F743}" srcOrd="1" destOrd="0" presId="urn:microsoft.com/office/officeart/2005/8/layout/process1"/>
    <dgm:cxn modelId="{B1DAC981-184A-43D3-AA15-E65CD1BD2AE1}" type="presOf" srcId="{2AC51BA5-2A7C-4539-A921-67C61AA21832}" destId="{6C421663-4E89-4341-97E2-CB8C692A5632}" srcOrd="0" destOrd="0" presId="urn:microsoft.com/office/officeart/2005/8/layout/process1"/>
    <dgm:cxn modelId="{5E53488E-1D27-4BD3-AA76-E8E093EB8BFA}" type="presOf" srcId="{1DAB4230-B481-43C2-81B9-2D9299B82BE8}" destId="{54C090BE-EF64-4B76-90F8-D154A9B97D85}" srcOrd="1" destOrd="0" presId="urn:microsoft.com/office/officeart/2005/8/layout/process1"/>
    <dgm:cxn modelId="{EFCEDA9B-4CA5-43E3-8ED4-665ED4BC4A37}" type="presOf" srcId="{1DAB4230-B481-43C2-81B9-2D9299B82BE8}" destId="{D3D3E915-4D7A-4A49-8253-A3B11FF03E75}" srcOrd="0" destOrd="0" presId="urn:microsoft.com/office/officeart/2005/8/layout/process1"/>
    <dgm:cxn modelId="{50A0AA9D-F228-44D2-A7F3-069825123F02}" type="presOf" srcId="{A4A4D2A4-1CCC-4E1C-890A-C474BF2F4C7B}" destId="{01F47821-9CB3-4100-9E9B-2900222565A4}" srcOrd="0" destOrd="0" presId="urn:microsoft.com/office/officeart/2005/8/layout/process1"/>
    <dgm:cxn modelId="{D20CC6AF-F56B-44EE-AFE4-36701EF2BBAE}" type="presOf" srcId="{080D3A75-DC07-4D5F-8895-F87158838187}" destId="{73DB050B-360C-42AB-B07B-95EC4A214A3D}" srcOrd="0" destOrd="0" presId="urn:microsoft.com/office/officeart/2005/8/layout/process1"/>
    <dgm:cxn modelId="{A7A017CA-DBDC-47DD-BBEC-4B86501052C5}" srcId="{73C4FF8F-61E9-4C3B-B91C-507DE98CC1CE}" destId="{2AC51BA5-2A7C-4539-A921-67C61AA21832}" srcOrd="1" destOrd="0" parTransId="{2B2E1CD7-E897-4C28-9337-D591CFB1F4EE}" sibTransId="{C3A7E871-AF3A-433F-A692-8027159572D6}"/>
    <dgm:cxn modelId="{A719B5D7-B398-4971-AA94-B30612A433A3}" type="presOf" srcId="{DD37DB29-AC0F-4B46-A9F7-AA1D8EA24E57}" destId="{10F9944B-DE51-4E47-8105-38A92AF23719}" srcOrd="0" destOrd="0" presId="urn:microsoft.com/office/officeart/2005/8/layout/process1"/>
    <dgm:cxn modelId="{87816DE4-BE42-48CF-B45F-04FE7847263E}" type="presOf" srcId="{73C4FF8F-61E9-4C3B-B91C-507DE98CC1CE}" destId="{4B3E8FCE-CB31-4F4A-BE5D-27D1AF942A61}" srcOrd="0" destOrd="0" presId="urn:microsoft.com/office/officeart/2005/8/layout/process1"/>
    <dgm:cxn modelId="{6B7B822B-AC97-4D4D-A9A6-17EB1B7944E2}" type="presParOf" srcId="{4B3E8FCE-CB31-4F4A-BE5D-27D1AF942A61}" destId="{01F47821-9CB3-4100-9E9B-2900222565A4}" srcOrd="0" destOrd="0" presId="urn:microsoft.com/office/officeart/2005/8/layout/process1"/>
    <dgm:cxn modelId="{0772ACA9-8DEB-4964-8AC4-0EA81603EEFD}" type="presParOf" srcId="{4B3E8FCE-CB31-4F4A-BE5D-27D1AF942A61}" destId="{D3D3E915-4D7A-4A49-8253-A3B11FF03E75}" srcOrd="1" destOrd="0" presId="urn:microsoft.com/office/officeart/2005/8/layout/process1"/>
    <dgm:cxn modelId="{E0713F4F-A47E-47F5-8632-A82704896166}" type="presParOf" srcId="{D3D3E915-4D7A-4A49-8253-A3B11FF03E75}" destId="{54C090BE-EF64-4B76-90F8-D154A9B97D85}" srcOrd="0" destOrd="0" presId="urn:microsoft.com/office/officeart/2005/8/layout/process1"/>
    <dgm:cxn modelId="{03DBC866-B347-4F79-9CE5-4A5132080AAE}" type="presParOf" srcId="{4B3E8FCE-CB31-4F4A-BE5D-27D1AF942A61}" destId="{6C421663-4E89-4341-97E2-CB8C692A5632}" srcOrd="2" destOrd="0" presId="urn:microsoft.com/office/officeart/2005/8/layout/process1"/>
    <dgm:cxn modelId="{96E49B3C-A7FC-4492-BF2B-CF34D3C3B46C}" type="presParOf" srcId="{4B3E8FCE-CB31-4F4A-BE5D-27D1AF942A61}" destId="{72349189-0454-4159-BF9A-ABA4CBF36D2A}" srcOrd="3" destOrd="0" presId="urn:microsoft.com/office/officeart/2005/8/layout/process1"/>
    <dgm:cxn modelId="{A8E36F56-52B4-4857-A187-A7C65E3B22AD}" type="presParOf" srcId="{72349189-0454-4159-BF9A-ABA4CBF36D2A}" destId="{89FF97EF-744E-4879-9835-95F72992F743}" srcOrd="0" destOrd="0" presId="urn:microsoft.com/office/officeart/2005/8/layout/process1"/>
    <dgm:cxn modelId="{FD964FB1-73B1-4550-844F-B14757CCC777}" type="presParOf" srcId="{4B3E8FCE-CB31-4F4A-BE5D-27D1AF942A61}" destId="{4EB98F62-C1B7-43E3-9B18-6B5B4AFED273}" srcOrd="4" destOrd="0" presId="urn:microsoft.com/office/officeart/2005/8/layout/process1"/>
    <dgm:cxn modelId="{7740A8A2-9770-4DD1-8CE6-383B1E9D918D}" type="presParOf" srcId="{4B3E8FCE-CB31-4F4A-BE5D-27D1AF942A61}" destId="{10F9944B-DE51-4E47-8105-38A92AF23719}" srcOrd="5" destOrd="0" presId="urn:microsoft.com/office/officeart/2005/8/layout/process1"/>
    <dgm:cxn modelId="{D7BD7261-A9FF-4229-8EC6-971CB9F3E558}" type="presParOf" srcId="{10F9944B-DE51-4E47-8105-38A92AF23719}" destId="{056853FD-ECB1-4084-BB42-3A73B3582C34}" srcOrd="0" destOrd="0" presId="urn:microsoft.com/office/officeart/2005/8/layout/process1"/>
    <dgm:cxn modelId="{1E976C83-72C9-4F8C-B163-191A1A665D32}" type="presParOf" srcId="{4B3E8FCE-CB31-4F4A-BE5D-27D1AF942A61}" destId="{73DB050B-360C-42AB-B07B-95EC4A214A3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47821-9CB3-4100-9E9B-2900222565A4}">
      <dsp:nvSpPr>
        <dsp:cNvPr id="0" name=""/>
        <dsp:cNvSpPr/>
      </dsp:nvSpPr>
      <dsp:spPr>
        <a:xfrm>
          <a:off x="2764" y="225961"/>
          <a:ext cx="643016" cy="90189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Select part</a:t>
          </a:r>
        </a:p>
      </dsp:txBody>
      <dsp:txXfrm>
        <a:off x="21597" y="244794"/>
        <a:ext cx="605350" cy="864231"/>
      </dsp:txXfrm>
    </dsp:sp>
    <dsp:sp modelId="{D3D3E915-4D7A-4A49-8253-A3B11FF03E75}">
      <dsp:nvSpPr>
        <dsp:cNvPr id="0" name=""/>
        <dsp:cNvSpPr/>
      </dsp:nvSpPr>
      <dsp:spPr>
        <a:xfrm>
          <a:off x="700646" y="608876"/>
          <a:ext cx="116315" cy="136067"/>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00646" y="636089"/>
        <a:ext cx="81421" cy="81641"/>
      </dsp:txXfrm>
    </dsp:sp>
    <dsp:sp modelId="{6C421663-4E89-4341-97E2-CB8C692A5632}">
      <dsp:nvSpPr>
        <dsp:cNvPr id="0" name=""/>
        <dsp:cNvSpPr/>
      </dsp:nvSpPr>
      <dsp:spPr>
        <a:xfrm>
          <a:off x="865244" y="225961"/>
          <a:ext cx="1303880" cy="90189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Identify relevant maintenance activities</a:t>
          </a:r>
        </a:p>
      </dsp:txBody>
      <dsp:txXfrm>
        <a:off x="891660" y="252377"/>
        <a:ext cx="1251048" cy="849065"/>
      </dsp:txXfrm>
    </dsp:sp>
    <dsp:sp modelId="{72349189-0454-4159-BF9A-ABA4CBF36D2A}">
      <dsp:nvSpPr>
        <dsp:cNvPr id="0" name=""/>
        <dsp:cNvSpPr/>
      </dsp:nvSpPr>
      <dsp:spPr>
        <a:xfrm>
          <a:off x="2223990" y="608876"/>
          <a:ext cx="116315" cy="136067"/>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23990" y="636089"/>
        <a:ext cx="81421" cy="81641"/>
      </dsp:txXfrm>
    </dsp:sp>
    <dsp:sp modelId="{4EB98F62-C1B7-43E3-9B18-6B5B4AFED273}">
      <dsp:nvSpPr>
        <dsp:cNvPr id="0" name=""/>
        <dsp:cNvSpPr/>
      </dsp:nvSpPr>
      <dsp:spPr>
        <a:xfrm>
          <a:off x="2388588" y="225961"/>
          <a:ext cx="835161" cy="90189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Identify potential issues</a:t>
          </a:r>
        </a:p>
      </dsp:txBody>
      <dsp:txXfrm>
        <a:off x="2413049" y="250422"/>
        <a:ext cx="786239" cy="852975"/>
      </dsp:txXfrm>
    </dsp:sp>
    <dsp:sp modelId="{10F9944B-DE51-4E47-8105-38A92AF23719}">
      <dsp:nvSpPr>
        <dsp:cNvPr id="0" name=""/>
        <dsp:cNvSpPr/>
      </dsp:nvSpPr>
      <dsp:spPr>
        <a:xfrm>
          <a:off x="3278615" y="608876"/>
          <a:ext cx="116315" cy="136067"/>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78615" y="636089"/>
        <a:ext cx="81421" cy="81641"/>
      </dsp:txXfrm>
    </dsp:sp>
    <dsp:sp modelId="{73DB050B-360C-42AB-B07B-95EC4A214A3D}">
      <dsp:nvSpPr>
        <dsp:cNvPr id="0" name=""/>
        <dsp:cNvSpPr/>
      </dsp:nvSpPr>
      <dsp:spPr>
        <a:xfrm>
          <a:off x="3443213" y="225961"/>
          <a:ext cx="592622" cy="90189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Apply risk value</a:t>
          </a:r>
        </a:p>
      </dsp:txBody>
      <dsp:txXfrm>
        <a:off x="3460570" y="243318"/>
        <a:ext cx="557908" cy="8671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94511C33-093E-4835-A20A-B8A9BD236EEC}" type="datetimeFigureOut">
              <a:rPr lang="en-US" smtClean="0">
                <a:latin typeface="Calibri" panose="020F0502020204030204" pitchFamily="34" charset="0"/>
              </a:rPr>
              <a:t>9/10/2019</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2" y="8829675"/>
            <a:ext cx="2982742" cy="465138"/>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E8385ADE-8E48-422A-B8AC-A1DD29E1E6E2}"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400267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atin typeface="Calibri" panose="020F0502020204030204" pitchFamily="34" charset="0"/>
              </a:defRPr>
            </a:lvl1pPr>
          </a:lstStyle>
          <a:p>
            <a:fld id="{5A04CE6F-AA25-4561-8F84-7BD2D5DE17E1}" type="datetimeFigureOut">
              <a:rPr lang="en-US" smtClean="0"/>
              <a:pPr/>
              <a:t>9/10/2019</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98ACF424-9E24-404D-B52B-46BB99B2A419}" type="slidenum">
              <a:rPr lang="en-US" smtClean="0"/>
              <a:pPr/>
              <a:t>‹#›</a:t>
            </a:fld>
            <a:endParaRPr lang="en-US" dirty="0"/>
          </a:p>
        </p:txBody>
      </p:sp>
    </p:spTree>
    <p:extLst>
      <p:ext uri="{BB962C8B-B14F-4D97-AF65-F5344CB8AC3E}">
        <p14:creationId xmlns:p14="http://schemas.microsoft.com/office/powerpoint/2010/main" val="363883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821AE-E773-4D4B-A8A4-258A30BB0CC8}" type="slidenum">
              <a:rPr lang="en-US" smtClean="0"/>
              <a:t>1</a:t>
            </a:fld>
            <a:endParaRPr lang="en-US" dirty="0"/>
          </a:p>
        </p:txBody>
      </p:sp>
    </p:spTree>
    <p:extLst>
      <p:ext uri="{BB962C8B-B14F-4D97-AF65-F5344CB8AC3E}">
        <p14:creationId xmlns:p14="http://schemas.microsoft.com/office/powerpoint/2010/main" val="267861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928C2FB-9556-4B83-A213-AD16C6904593}" type="slidenum">
              <a:rPr lang="en-US" smtClean="0"/>
              <a:t>2</a:t>
            </a:fld>
            <a:endParaRPr lang="en-US"/>
          </a:p>
        </p:txBody>
      </p:sp>
    </p:spTree>
    <p:extLst>
      <p:ext uri="{BB962C8B-B14F-4D97-AF65-F5344CB8AC3E}">
        <p14:creationId xmlns:p14="http://schemas.microsoft.com/office/powerpoint/2010/main" val="201695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CF424-9E24-404D-B52B-46BB99B2A419}" type="slidenum">
              <a:rPr lang="en-US" smtClean="0"/>
              <a:pPr/>
              <a:t>3</a:t>
            </a:fld>
            <a:endParaRPr lang="en-US" dirty="0"/>
          </a:p>
        </p:txBody>
      </p:sp>
    </p:spTree>
    <p:extLst>
      <p:ext uri="{BB962C8B-B14F-4D97-AF65-F5344CB8AC3E}">
        <p14:creationId xmlns:p14="http://schemas.microsoft.com/office/powerpoint/2010/main" val="322011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CF424-9E24-404D-B52B-46BB99B2A419}" type="slidenum">
              <a:rPr lang="en-US" smtClean="0"/>
              <a:pPr/>
              <a:t>11</a:t>
            </a:fld>
            <a:endParaRPr lang="en-US" dirty="0"/>
          </a:p>
        </p:txBody>
      </p:sp>
    </p:spTree>
    <p:extLst>
      <p:ext uri="{BB962C8B-B14F-4D97-AF65-F5344CB8AC3E}">
        <p14:creationId xmlns:p14="http://schemas.microsoft.com/office/powerpoint/2010/main" val="148446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8C2FB-9556-4B83-A213-AD16C6904593}" type="slidenum">
              <a:rPr lang="en-US" smtClean="0"/>
              <a:t>16</a:t>
            </a:fld>
            <a:endParaRPr lang="en-US"/>
          </a:p>
        </p:txBody>
      </p:sp>
    </p:spTree>
    <p:extLst>
      <p:ext uri="{BB962C8B-B14F-4D97-AF65-F5344CB8AC3E}">
        <p14:creationId xmlns:p14="http://schemas.microsoft.com/office/powerpoint/2010/main" val="2141655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600200"/>
          </a:xfrm>
        </p:spPr>
        <p:txBody>
          <a:bodyPr/>
          <a:lstStyle>
            <a:lvl1pPr>
              <a:defRPr sz="3200">
                <a:solidFill>
                  <a:srgbClr val="034B7F"/>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038600"/>
            <a:ext cx="7086600" cy="1752600"/>
          </a:xfrm>
        </p:spPr>
        <p:txBody>
          <a:bodyPr/>
          <a:lstStyle>
            <a:lvl1pPr marL="0" indent="0" algn="l">
              <a:buNone/>
              <a:defRPr>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Date Placeholder 3"/>
          <p:cNvSpPr>
            <a:spLocks noGrp="1"/>
          </p:cNvSpPr>
          <p:nvPr>
            <p:ph type="dt" sz="half" idx="10"/>
          </p:nvPr>
        </p:nvSpPr>
        <p:spPr>
          <a:xfrm>
            <a:off x="3581400" y="6602413"/>
            <a:ext cx="1905000" cy="228600"/>
          </a:xfrm>
        </p:spPr>
        <p:txBody>
          <a:bodyPr/>
          <a:lstStyle>
            <a:lvl1pPr>
              <a:defRPr sz="1100" dirty="0">
                <a:solidFill>
                  <a:schemeClr val="tx1">
                    <a:lumMod val="50000"/>
                    <a:lumOff val="50000"/>
                  </a:schemeClr>
                </a:solidFill>
              </a:defRPr>
            </a:lvl1pPr>
          </a:lstStyle>
          <a:p>
            <a:pPr>
              <a:defRPr/>
            </a:pPr>
            <a:fld id="{CD5BB0EE-7361-454B-B63D-38A8E020A18C}" type="datetime1">
              <a:rPr lang="en-US" smtClean="0"/>
              <a:t>9/10/2019</a:t>
            </a:fld>
            <a:endParaRPr lang="en-US"/>
          </a:p>
        </p:txBody>
      </p:sp>
      <p:sp>
        <p:nvSpPr>
          <p:cNvPr id="6" name="Slide Number Placeholder 4"/>
          <p:cNvSpPr>
            <a:spLocks noGrp="1"/>
          </p:cNvSpPr>
          <p:nvPr>
            <p:ph type="sldNum" sz="quarter" idx="11"/>
          </p:nvPr>
        </p:nvSpPr>
        <p:spPr>
          <a:xfrm>
            <a:off x="0" y="6597650"/>
            <a:ext cx="533400" cy="228600"/>
          </a:xfrm>
        </p:spPr>
        <p:txBody>
          <a:bodyPr anchor="t"/>
          <a:lstStyle>
            <a:lvl1pPr>
              <a:defRPr spc="-300" smtClean="0">
                <a:solidFill>
                  <a:srgbClr val="7F7F7F"/>
                </a:solidFill>
              </a:defRPr>
            </a:lvl1pPr>
          </a:lstStyle>
          <a:p>
            <a:pPr>
              <a:defRPr/>
            </a:pPr>
            <a:fld id="{8C823EA6-127D-E546-91B0-499AD6B9B251}" type="slidenum">
              <a:rPr lang="en-US"/>
              <a:pPr>
                <a:defRPr/>
              </a:pPr>
              <a:t>‹#›</a:t>
            </a:fld>
            <a:endParaRPr lang="en-US" dirty="0"/>
          </a:p>
        </p:txBody>
      </p:sp>
      <p:pic>
        <p:nvPicPr>
          <p:cNvPr id="7" name="Picture 12" descr="NNSAlogo_Blac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2578263" y="6567211"/>
            <a:ext cx="850737" cy="276233"/>
          </a:xfrm>
          <a:prstGeom prst="rect">
            <a:avLst/>
          </a:prstGeom>
          <a:noFill/>
          <a:ln w="9525">
            <a:noFill/>
            <a:miter lim="800000"/>
            <a:headEnd/>
            <a:tailEnd/>
          </a:ln>
        </p:spPr>
      </p:pic>
    </p:spTree>
    <p:extLst>
      <p:ext uri="{BB962C8B-B14F-4D97-AF65-F5344CB8AC3E}">
        <p14:creationId xmlns:p14="http://schemas.microsoft.com/office/powerpoint/2010/main" val="348791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D778264-0944-445A-B2AC-047290EAC20B}" type="datetime1">
              <a:rPr lang="en-US" smtClean="0"/>
              <a:t>9/10/2019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315719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600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6000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31F089C-D0A6-49F8-9F6B-92DA2BF02929}" type="datetime1">
              <a:rPr lang="en-US" smtClean="0"/>
              <a:t>9/10/2019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212041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91470CA-3CA1-4417-89C6-EADCB61E0BE4}" type="datetime1">
              <a:rPr lang="en-US" smtClean="0"/>
              <a:t>9/10/2019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427359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C415D85C-DE97-4306-9061-3D6760FC6670}" type="datetime1">
              <a:rPr lang="en-US" smtClean="0"/>
              <a:t>9/10/2019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224051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44F8EEDB-7F1B-498A-8B4C-ECBFC0E4ABD5}" type="datetime1">
              <a:rPr lang="en-US" smtClean="0"/>
              <a:t>9/10/2019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273032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B6F0672E-118F-48AD-8DA4-C96D69BC826B}" type="datetime1">
              <a:rPr lang="en-US" smtClean="0"/>
              <a:t>9/10/2019</a:t>
            </a:fld>
            <a:endParaRPr lang="en-US"/>
          </a:p>
        </p:txBody>
      </p:sp>
      <p:sp>
        <p:nvSpPr>
          <p:cNvPr id="8"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64664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1DF9D693-ADE1-4D65-8B44-B5F2E820AB8E}" type="datetime1">
              <a:rPr lang="en-US" smtClean="0"/>
              <a:t>9/10/2019</a:t>
            </a:fld>
            <a:endParaRPr lang="en-US"/>
          </a:p>
        </p:txBody>
      </p:sp>
      <p:sp>
        <p:nvSpPr>
          <p:cNvPr id="4"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229931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BFA0DAB-8ED1-4E07-980F-9E9813151543}" type="datetime1">
              <a:rPr lang="en-US" smtClean="0"/>
              <a:t>9/10/2019</a:t>
            </a:fld>
            <a:endParaRPr lang="en-US"/>
          </a:p>
        </p:txBody>
      </p:sp>
      <p:sp>
        <p:nvSpPr>
          <p:cNvPr id="3"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396977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8EEDF213-A53E-41EA-A8A4-ABB32621235D}" type="datetime1">
              <a:rPr lang="en-US" smtClean="0"/>
              <a:t>9/10/2019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DB0E4600-0381-4CF3-88F2-7ED7D2E3F9C8}" type="slidenum">
              <a:rPr lang="en-US" smtClean="0"/>
              <a:pPr/>
              <a:t>‹#›</a:t>
            </a:fld>
            <a:endParaRPr lang="en-US"/>
          </a:p>
        </p:txBody>
      </p:sp>
    </p:spTree>
    <p:extLst>
      <p:ext uri="{BB962C8B-B14F-4D97-AF65-F5344CB8AC3E}">
        <p14:creationId xmlns:p14="http://schemas.microsoft.com/office/powerpoint/2010/main" val="156183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1B46502C-F370-4549-BDE1-F522D97B6184}" type="datetime1">
              <a:rPr lang="en-US" smtClean="0"/>
              <a:t>9/10/2019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extLst>
      <p:ext uri="{BB962C8B-B14F-4D97-AF65-F5344CB8AC3E}">
        <p14:creationId xmlns:p14="http://schemas.microsoft.com/office/powerpoint/2010/main" val="335397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ydrogen_PPT_Background.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304800" y="584200"/>
            <a:ext cx="8534400" cy="78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a:t>
            </a:r>
          </a:p>
        </p:txBody>
      </p:sp>
      <p:sp>
        <p:nvSpPr>
          <p:cNvPr id="1028" name="Rectangle 3"/>
          <p:cNvSpPr>
            <a:spLocks noGrp="1" noChangeArrowheads="1"/>
          </p:cNvSpPr>
          <p:nvPr>
            <p:ph type="body" idx="1"/>
          </p:nvPr>
        </p:nvSpPr>
        <p:spPr bwMode="auto">
          <a:xfrm>
            <a:off x="304800" y="1752600"/>
            <a:ext cx="8534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4"/>
          <p:cNvSpPr>
            <a:spLocks noGrp="1" noChangeArrowheads="1"/>
          </p:cNvSpPr>
          <p:nvPr>
            <p:ph type="dt" sz="half" idx="2"/>
          </p:nvPr>
        </p:nvSpPr>
        <p:spPr bwMode="auto">
          <a:xfrm>
            <a:off x="3429000" y="6608763"/>
            <a:ext cx="1905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dirty="0">
                <a:solidFill>
                  <a:srgbClr val="7F7F7F"/>
                </a:solidFill>
                <a:latin typeface="Calibri" panose="020F0502020204030204" pitchFamily="34" charset="0"/>
                <a:ea typeface="ＭＳ Ｐゴシック" pitchFamily="-111" charset="-128"/>
                <a:cs typeface="ＭＳ Ｐゴシック" pitchFamily="-111" charset="-128"/>
              </a:defRPr>
            </a:lvl1pPr>
          </a:lstStyle>
          <a:p>
            <a:fld id="{B01C84F6-5054-44A3-972F-49F87B6BBFD2}" type="datetime1">
              <a:rPr lang="en-US" smtClean="0"/>
              <a:t>9/10/2019</a:t>
            </a:fld>
            <a:endParaRPr lang="en-US" dirty="0"/>
          </a:p>
        </p:txBody>
      </p:sp>
      <p:sp>
        <p:nvSpPr>
          <p:cNvPr id="1030" name="Rectangle 6"/>
          <p:cNvSpPr>
            <a:spLocks noGrp="1" noChangeArrowheads="1"/>
          </p:cNvSpPr>
          <p:nvPr>
            <p:ph type="sldNum" sz="quarter" idx="4"/>
          </p:nvPr>
        </p:nvSpPr>
        <p:spPr bwMode="auto">
          <a:xfrm>
            <a:off x="0" y="6592888"/>
            <a:ext cx="5334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000" smtClean="0">
                <a:solidFill>
                  <a:schemeClr val="tx1">
                    <a:lumMod val="50000"/>
                    <a:lumOff val="50000"/>
                  </a:schemeClr>
                </a:solidFill>
                <a:latin typeface="Calibri" panose="020F0502020204030204" pitchFamily="34" charset="0"/>
                <a:ea typeface="ＭＳ Ｐゴシック" pitchFamily="-111" charset="-128"/>
                <a:cs typeface="ＭＳ Ｐゴシック" pitchFamily="-111" charset="-128"/>
              </a:defRPr>
            </a:lvl1pPr>
          </a:lstStyle>
          <a:p>
            <a:fld id="{A5E55A7B-7854-E145-92D9-B491DF4BAE2D}" type="slidenum">
              <a:rPr lang="en-US" smtClean="0"/>
              <a:pPr/>
              <a:t>‹#›</a:t>
            </a:fld>
            <a:endParaRPr lang="en-US" dirty="0"/>
          </a:p>
        </p:txBody>
      </p:sp>
    </p:spTree>
    <p:extLst>
      <p:ext uri="{BB962C8B-B14F-4D97-AF65-F5344CB8AC3E}">
        <p14:creationId xmlns:p14="http://schemas.microsoft.com/office/powerpoint/2010/main" val="188393211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rtl="0" eaLnBrk="1" fontAlgn="base" hangingPunct="1">
        <a:spcBef>
          <a:spcPct val="0"/>
        </a:spcBef>
        <a:spcAft>
          <a:spcPct val="0"/>
        </a:spcAft>
        <a:defRPr sz="3000" b="1">
          <a:solidFill>
            <a:srgbClr val="034B7F"/>
          </a:solidFill>
          <a:latin typeface="Calibri"/>
          <a:ea typeface="+mj-ea"/>
          <a:cs typeface="Calibri"/>
        </a:defRPr>
      </a:lvl1pPr>
      <a:lvl2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342900" indent="-342900" algn="l" rtl="0" eaLnBrk="1" fontAlgn="base" hangingPunct="1">
        <a:spcBef>
          <a:spcPct val="20000"/>
        </a:spcBef>
        <a:spcAft>
          <a:spcPct val="0"/>
        </a:spcAft>
        <a:buClr>
          <a:srgbClr val="328BB6"/>
        </a:buClr>
        <a:buChar char="•"/>
        <a:defRPr sz="2200">
          <a:solidFill>
            <a:srgbClr val="595959"/>
          </a:solidFill>
          <a:latin typeface="Calibri"/>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Calibri"/>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Calibri"/>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Calibri"/>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Calibri"/>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86340"/>
            <a:ext cx="7971766" cy="1067655"/>
          </a:xfrm>
        </p:spPr>
        <p:txBody>
          <a:bodyPr/>
          <a:lstStyle/>
          <a:p>
            <a:pPr algn="ctr"/>
            <a:r>
              <a:rPr lang="en-US" sz="3200" dirty="0"/>
              <a:t>Risk Assessment and Ventilation Modeling for Hydrogen Vehicle Repair Garages</a:t>
            </a:r>
          </a:p>
        </p:txBody>
      </p:sp>
      <p:sp>
        <p:nvSpPr>
          <p:cNvPr id="4" name="Subtitle 3"/>
          <p:cNvSpPr>
            <a:spLocks noGrp="1"/>
          </p:cNvSpPr>
          <p:nvPr>
            <p:ph type="body" sz="half" idx="2"/>
          </p:nvPr>
        </p:nvSpPr>
        <p:spPr>
          <a:xfrm>
            <a:off x="457201" y="2520453"/>
            <a:ext cx="4800600" cy="2508747"/>
          </a:xfrm>
        </p:spPr>
        <p:txBody>
          <a:bodyPr/>
          <a:lstStyle/>
          <a:p>
            <a:r>
              <a:rPr lang="en-US" sz="2800" b="1" dirty="0"/>
              <a:t>Brian Ehrhart, Shaun Harris, Myra Blaylock, Alice Muna, Spencer Quong (QAI), Dany Oliva (TMNA)</a:t>
            </a:r>
            <a:endParaRPr lang="en-US" sz="2800" dirty="0"/>
          </a:p>
          <a:p>
            <a:r>
              <a:rPr lang="en-US" sz="2400" dirty="0"/>
              <a:t>Sandia National Laboratories</a:t>
            </a:r>
          </a:p>
        </p:txBody>
      </p:sp>
      <p:sp>
        <p:nvSpPr>
          <p:cNvPr id="17" name="Text Box 5"/>
          <p:cNvSpPr txBox="1">
            <a:spLocks noChangeArrowheads="1"/>
          </p:cNvSpPr>
          <p:nvPr/>
        </p:nvSpPr>
        <p:spPr bwMode="auto">
          <a:xfrm>
            <a:off x="990600" y="6216967"/>
            <a:ext cx="7178296" cy="2714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5953" tIns="42977" rIns="85953" bIns="42977">
            <a:spAutoFit/>
          </a:bodyPr>
          <a:lstStyle>
            <a:lvl1pPr algn="l" defTabSz="858838" eaLnBrk="0" hangingPunct="0">
              <a:spcBef>
                <a:spcPct val="20000"/>
              </a:spcBef>
              <a:buChar char="•"/>
              <a:defRPr sz="3400">
                <a:solidFill>
                  <a:schemeClr val="tx1"/>
                </a:solidFill>
                <a:latin typeface="Arial" pitchFamily="34" charset="0"/>
              </a:defRPr>
            </a:lvl1pPr>
            <a:lvl2pPr marL="742950" indent="-285750" algn="l" defTabSz="858838" eaLnBrk="0" hangingPunct="0">
              <a:spcBef>
                <a:spcPct val="20000"/>
              </a:spcBef>
              <a:buChar char="–"/>
              <a:defRPr sz="2900">
                <a:solidFill>
                  <a:schemeClr val="tx1"/>
                </a:solidFill>
                <a:latin typeface="Arial" pitchFamily="34" charset="0"/>
              </a:defRPr>
            </a:lvl2pPr>
            <a:lvl3pPr marL="1143000" indent="-228600" algn="l" defTabSz="858838" eaLnBrk="0" hangingPunct="0">
              <a:spcBef>
                <a:spcPct val="20000"/>
              </a:spcBef>
              <a:buChar char="•"/>
              <a:defRPr sz="2500">
                <a:solidFill>
                  <a:schemeClr val="tx1"/>
                </a:solidFill>
                <a:latin typeface="Arial" pitchFamily="34" charset="0"/>
              </a:defRPr>
            </a:lvl3pPr>
            <a:lvl4pPr marL="1600200" indent="-228600" algn="l" defTabSz="858838" eaLnBrk="0" hangingPunct="0">
              <a:spcBef>
                <a:spcPct val="20000"/>
              </a:spcBef>
              <a:buChar char="–"/>
              <a:defRPr sz="2100">
                <a:solidFill>
                  <a:schemeClr val="tx1"/>
                </a:solidFill>
                <a:latin typeface="Arial" pitchFamily="34" charset="0"/>
              </a:defRPr>
            </a:lvl4pPr>
            <a:lvl5pPr marL="2057400" indent="-228600" algn="l" defTabSz="858838" eaLnBrk="0" hangingPunct="0">
              <a:spcBef>
                <a:spcPct val="20000"/>
              </a:spcBef>
              <a:buChar char="»"/>
              <a:defRPr sz="2100">
                <a:solidFill>
                  <a:schemeClr val="tx1"/>
                </a:solidFill>
                <a:latin typeface="Arial" pitchFamily="34" charset="0"/>
              </a:defRPr>
            </a:lvl5pPr>
            <a:lvl6pPr marL="2514600" indent="-228600" defTabSz="858838" eaLnBrk="0" fontAlgn="base" hangingPunct="0">
              <a:spcBef>
                <a:spcPct val="20000"/>
              </a:spcBef>
              <a:spcAft>
                <a:spcPct val="0"/>
              </a:spcAft>
              <a:buChar char="»"/>
              <a:defRPr sz="2100">
                <a:solidFill>
                  <a:schemeClr val="tx1"/>
                </a:solidFill>
                <a:latin typeface="Arial" pitchFamily="34" charset="0"/>
              </a:defRPr>
            </a:lvl6pPr>
            <a:lvl7pPr marL="2971800" indent="-228600" defTabSz="858838" eaLnBrk="0" fontAlgn="base" hangingPunct="0">
              <a:spcBef>
                <a:spcPct val="20000"/>
              </a:spcBef>
              <a:spcAft>
                <a:spcPct val="0"/>
              </a:spcAft>
              <a:buChar char="»"/>
              <a:defRPr sz="2100">
                <a:solidFill>
                  <a:schemeClr val="tx1"/>
                </a:solidFill>
                <a:latin typeface="Arial" pitchFamily="34" charset="0"/>
              </a:defRPr>
            </a:lvl7pPr>
            <a:lvl8pPr marL="3429000" indent="-228600" defTabSz="858838" eaLnBrk="0" fontAlgn="base" hangingPunct="0">
              <a:spcBef>
                <a:spcPct val="20000"/>
              </a:spcBef>
              <a:spcAft>
                <a:spcPct val="0"/>
              </a:spcAft>
              <a:buChar char="»"/>
              <a:defRPr sz="2100">
                <a:solidFill>
                  <a:schemeClr val="tx1"/>
                </a:solidFill>
                <a:latin typeface="Arial" pitchFamily="34" charset="0"/>
              </a:defRPr>
            </a:lvl8pPr>
            <a:lvl9pPr marL="3886200" indent="-228600" defTabSz="858838" eaLnBrk="0" fontAlgn="base" hangingPunct="0">
              <a:spcBef>
                <a:spcPct val="20000"/>
              </a:spcBef>
              <a:spcAft>
                <a:spcPct val="0"/>
              </a:spcAft>
              <a:buChar char="»"/>
              <a:defRPr sz="2100">
                <a:solidFill>
                  <a:schemeClr val="tx1"/>
                </a:solidFill>
                <a:latin typeface="Arial" pitchFamily="34" charset="0"/>
              </a:defRPr>
            </a:lvl9pPr>
          </a:lstStyle>
          <a:p>
            <a:pPr algn="ctr" fontAlgn="base">
              <a:spcBef>
                <a:spcPct val="0"/>
              </a:spcBef>
              <a:spcAft>
                <a:spcPct val="0"/>
              </a:spcAft>
              <a:buFontTx/>
              <a:buNone/>
            </a:pPr>
            <a:r>
              <a:rPr lang="en-US" altLang="en-US" sz="1200" dirty="0">
                <a:solidFill>
                  <a:srgbClr val="000000"/>
                </a:solidFill>
                <a:latin typeface="Calibri" panose="020F0502020204030204" pitchFamily="34" charset="0"/>
              </a:rPr>
              <a:t>This presentation does not contain any proprietary, confidential, or otherwise restricted information</a:t>
            </a:r>
          </a:p>
        </p:txBody>
      </p:sp>
      <p:sp>
        <p:nvSpPr>
          <p:cNvPr id="27" name="Text Box 4"/>
          <p:cNvSpPr txBox="1">
            <a:spLocks noChangeArrowheads="1"/>
          </p:cNvSpPr>
          <p:nvPr/>
        </p:nvSpPr>
        <p:spPr bwMode="auto">
          <a:xfrm>
            <a:off x="7010401" y="5507336"/>
            <a:ext cx="2055388" cy="64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53" tIns="42977" rIns="85953" bIns="42977">
            <a:spAutoFit/>
          </a:bodyPr>
          <a:lstStyle>
            <a:lvl1pPr algn="l" defTabSz="958850" eaLnBrk="0" hangingPunct="0">
              <a:spcBef>
                <a:spcPct val="20000"/>
              </a:spcBef>
              <a:buChar char="•"/>
              <a:defRPr sz="3400">
                <a:solidFill>
                  <a:schemeClr val="tx1"/>
                </a:solidFill>
                <a:latin typeface="Arial" pitchFamily="34" charset="0"/>
              </a:defRPr>
            </a:lvl1pPr>
            <a:lvl2pPr marL="742950" indent="-285750" algn="l" defTabSz="958850" eaLnBrk="0" hangingPunct="0">
              <a:spcBef>
                <a:spcPct val="20000"/>
              </a:spcBef>
              <a:buChar char="–"/>
              <a:defRPr sz="2900">
                <a:solidFill>
                  <a:schemeClr val="tx1"/>
                </a:solidFill>
                <a:latin typeface="Arial" pitchFamily="34" charset="0"/>
              </a:defRPr>
            </a:lvl2pPr>
            <a:lvl3pPr marL="1143000" indent="-228600" algn="l" defTabSz="958850" eaLnBrk="0" hangingPunct="0">
              <a:spcBef>
                <a:spcPct val="20000"/>
              </a:spcBef>
              <a:buChar char="•"/>
              <a:defRPr sz="2500">
                <a:solidFill>
                  <a:schemeClr val="tx1"/>
                </a:solidFill>
                <a:latin typeface="Arial" pitchFamily="34" charset="0"/>
              </a:defRPr>
            </a:lvl3pPr>
            <a:lvl4pPr marL="1600200" indent="-228600" algn="l" defTabSz="958850" eaLnBrk="0" hangingPunct="0">
              <a:spcBef>
                <a:spcPct val="20000"/>
              </a:spcBef>
              <a:buChar char="–"/>
              <a:defRPr sz="2100">
                <a:solidFill>
                  <a:schemeClr val="tx1"/>
                </a:solidFill>
                <a:latin typeface="Arial" pitchFamily="34" charset="0"/>
              </a:defRPr>
            </a:lvl4pPr>
            <a:lvl5pPr marL="2057400" indent="-228600" algn="l" defTabSz="958850" eaLnBrk="0" hangingPunct="0">
              <a:spcBef>
                <a:spcPct val="20000"/>
              </a:spcBef>
              <a:buChar char="»"/>
              <a:defRPr sz="2100">
                <a:solidFill>
                  <a:schemeClr val="tx1"/>
                </a:solidFill>
                <a:latin typeface="Arial" pitchFamily="34" charset="0"/>
              </a:defRPr>
            </a:lvl5pPr>
            <a:lvl6pPr marL="2514600" indent="-228600" defTabSz="958850" eaLnBrk="0" fontAlgn="base" hangingPunct="0">
              <a:spcBef>
                <a:spcPct val="20000"/>
              </a:spcBef>
              <a:spcAft>
                <a:spcPct val="0"/>
              </a:spcAft>
              <a:buChar char="»"/>
              <a:defRPr sz="2100">
                <a:solidFill>
                  <a:schemeClr val="tx1"/>
                </a:solidFill>
                <a:latin typeface="Arial" pitchFamily="34" charset="0"/>
              </a:defRPr>
            </a:lvl6pPr>
            <a:lvl7pPr marL="2971800" indent="-228600" defTabSz="958850" eaLnBrk="0" fontAlgn="base" hangingPunct="0">
              <a:spcBef>
                <a:spcPct val="20000"/>
              </a:spcBef>
              <a:spcAft>
                <a:spcPct val="0"/>
              </a:spcAft>
              <a:buChar char="»"/>
              <a:defRPr sz="2100">
                <a:solidFill>
                  <a:schemeClr val="tx1"/>
                </a:solidFill>
                <a:latin typeface="Arial" pitchFamily="34" charset="0"/>
              </a:defRPr>
            </a:lvl7pPr>
            <a:lvl8pPr marL="3429000" indent="-228600" defTabSz="958850" eaLnBrk="0" fontAlgn="base" hangingPunct="0">
              <a:spcBef>
                <a:spcPct val="20000"/>
              </a:spcBef>
              <a:spcAft>
                <a:spcPct val="0"/>
              </a:spcAft>
              <a:buChar char="»"/>
              <a:defRPr sz="2100">
                <a:solidFill>
                  <a:schemeClr val="tx1"/>
                </a:solidFill>
                <a:latin typeface="Arial" pitchFamily="34" charset="0"/>
              </a:defRPr>
            </a:lvl8pPr>
            <a:lvl9pPr marL="3886200" indent="-228600" defTabSz="958850" eaLnBrk="0" fontAlgn="base" hangingPunct="0">
              <a:spcBef>
                <a:spcPct val="20000"/>
              </a:spcBef>
              <a:spcAft>
                <a:spcPct val="0"/>
              </a:spcAft>
              <a:buChar char="»"/>
              <a:defRPr sz="2100">
                <a:solidFill>
                  <a:schemeClr val="tx1"/>
                </a:solidFill>
                <a:latin typeface="Arial" pitchFamily="34" charset="0"/>
              </a:defRPr>
            </a:lvl9pPr>
          </a:lstStyle>
          <a:p>
            <a:pPr eaLnBrk="1" fontAlgn="base" hangingPunct="1">
              <a:spcBef>
                <a:spcPct val="0"/>
              </a:spcBef>
              <a:spcAft>
                <a:spcPct val="0"/>
              </a:spcAft>
              <a:buFontTx/>
              <a:buNone/>
            </a:pPr>
            <a:r>
              <a:rPr lang="en-US" altLang="en-US" sz="1800" dirty="0">
                <a:solidFill>
                  <a:srgbClr val="595959"/>
                </a:solidFill>
                <a:latin typeface="Calibri" panose="020F0502020204030204" pitchFamily="34" charset="0"/>
              </a:rPr>
              <a:t>Paper # 236</a:t>
            </a:r>
          </a:p>
          <a:p>
            <a:pPr eaLnBrk="1" hangingPunct="1">
              <a:spcBef>
                <a:spcPct val="0"/>
              </a:spcBef>
              <a:buNone/>
            </a:pPr>
            <a:r>
              <a:rPr lang="en-US" altLang="en-US" sz="1800" dirty="0">
                <a:solidFill>
                  <a:srgbClr val="595959"/>
                </a:solidFill>
                <a:latin typeface="Calibri" panose="020F0502020204030204" pitchFamily="34" charset="0"/>
              </a:rPr>
              <a:t>SAND2019-10691 C</a:t>
            </a:r>
            <a:endParaRPr lang="en-US" altLang="en-US" sz="1200" dirty="0">
              <a:solidFill>
                <a:srgbClr val="595959"/>
              </a:solidFill>
              <a:highlight>
                <a:srgbClr val="FFFF00"/>
              </a:highlight>
              <a:latin typeface="Calibri" panose="020F0502020204030204" pitchFamily="34" charset="0"/>
            </a:endParaRPr>
          </a:p>
        </p:txBody>
      </p:sp>
      <p:sp>
        <p:nvSpPr>
          <p:cNvPr id="29" name="TextBox 28"/>
          <p:cNvSpPr txBox="1"/>
          <p:nvPr/>
        </p:nvSpPr>
        <p:spPr>
          <a:xfrm>
            <a:off x="1752600" y="6542026"/>
            <a:ext cx="5562600" cy="276999"/>
          </a:xfrm>
          <a:prstGeom prst="rect">
            <a:avLst/>
          </a:prstGeom>
          <a:noFill/>
        </p:spPr>
        <p:txBody>
          <a:bodyPr>
            <a:spAutoFit/>
          </a:bodyPr>
          <a:lstStyle/>
          <a:p>
            <a:pPr algn="ctr"/>
            <a:r>
              <a:rPr lang="en-US" sz="600" kern="1200" dirty="0">
                <a:solidFill>
                  <a:schemeClr val="tx1"/>
                </a:solidFill>
                <a:effectLst/>
                <a:latin typeface="Calibri" panose="020F0502020204030204" pitchFamily="34" charset="0"/>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p>
        </p:txBody>
      </p:sp>
      <p:sp>
        <p:nvSpPr>
          <p:cNvPr id="26" name="Rectangle 25"/>
          <p:cNvSpPr/>
          <p:nvPr/>
        </p:nvSpPr>
        <p:spPr>
          <a:xfrm>
            <a:off x="457200" y="4705206"/>
            <a:ext cx="3455429" cy="1015663"/>
          </a:xfrm>
          <a:prstGeom prst="rect">
            <a:avLst/>
          </a:prstGeom>
        </p:spPr>
        <p:txBody>
          <a:bodyPr wrap="square">
            <a:spAutoFit/>
          </a:bodyPr>
          <a:lstStyle/>
          <a:p>
            <a:r>
              <a:rPr lang="en-US" sz="2000" i="1" dirty="0">
                <a:solidFill>
                  <a:srgbClr val="595959"/>
                </a:solidFill>
                <a:latin typeface="Calibri" panose="020F0502020204030204" pitchFamily="34" charset="0"/>
                <a:cs typeface="Arial" panose="020B0604020202020204" pitchFamily="34" charset="0"/>
              </a:rPr>
              <a:t>International Conference on Hydrogen Safety</a:t>
            </a:r>
          </a:p>
          <a:p>
            <a:r>
              <a:rPr lang="en-US" sz="2000" dirty="0">
                <a:solidFill>
                  <a:srgbClr val="595959"/>
                </a:solidFill>
                <a:latin typeface="Calibri" panose="020F0502020204030204" pitchFamily="34" charset="0"/>
                <a:cs typeface="Arial" panose="020B0604020202020204" pitchFamily="34" charset="0"/>
              </a:rPr>
              <a:t>September 24, 2019</a:t>
            </a:r>
          </a:p>
        </p:txBody>
      </p:sp>
      <p:pic>
        <p:nvPicPr>
          <p:cNvPr id="8" name="Picture 7" descr="Large indoor vehicle repair garage, with large ceiling fan in middle of image and rows of vehicles up on lifts on either side">
            <a:extLst>
              <a:ext uri="{FF2B5EF4-FFF2-40B4-BE49-F238E27FC236}">
                <a16:creationId xmlns:a16="http://schemas.microsoft.com/office/drawing/2014/main" id="{F5B45DF5-73C1-4CB5-B036-6C092FFB19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9646" y="2089386"/>
            <a:ext cx="2820742" cy="1654824"/>
          </a:xfrm>
          <a:prstGeom prst="rect">
            <a:avLst/>
          </a:prstGeom>
          <a:noFill/>
          <a:ln>
            <a:noFill/>
          </a:ln>
        </p:spPr>
      </p:pic>
      <p:pic>
        <p:nvPicPr>
          <p:cNvPr id="10" name="Content Placeholder 4" descr="Image of computational fluid dynamics simulation result showing a rectangular vehicle with leak on bottom, concentration profile shows concentration raising and dissipating near the ceiling.">
            <a:extLst>
              <a:ext uri="{FF2B5EF4-FFF2-40B4-BE49-F238E27FC236}">
                <a16:creationId xmlns:a16="http://schemas.microsoft.com/office/drawing/2014/main" id="{71964575-5806-4E06-B7B7-21C380761ED0}"/>
              </a:ext>
            </a:extLst>
          </p:cNvPr>
          <p:cNvPicPr>
            <a:picLocks noChangeAspect="1"/>
          </p:cNvPicPr>
          <p:nvPr/>
        </p:nvPicPr>
        <p:blipFill rotWithShape="1">
          <a:blip r:embed="rId4">
            <a:extLst>
              <a:ext uri="{28A0092B-C50C-407E-A947-70E740481C1C}">
                <a14:useLocalDpi xmlns:a14="http://schemas.microsoft.com/office/drawing/2010/main" val="0"/>
              </a:ext>
            </a:extLst>
          </a:blip>
          <a:srcRect t="31174" r="39245"/>
          <a:stretch/>
        </p:blipFill>
        <p:spPr>
          <a:xfrm>
            <a:off x="5212323" y="3559157"/>
            <a:ext cx="2368550" cy="1806875"/>
          </a:xfrm>
          <a:prstGeom prst="rect">
            <a:avLst/>
          </a:prstGeom>
        </p:spPr>
      </p:pic>
      <p:sp>
        <p:nvSpPr>
          <p:cNvPr id="3" name="Slide Number Placeholder 2">
            <a:extLst>
              <a:ext uri="{FF2B5EF4-FFF2-40B4-BE49-F238E27FC236}">
                <a16:creationId xmlns:a16="http://schemas.microsoft.com/office/drawing/2014/main" id="{1686C2E8-A943-4A08-B344-4E20028A1E24}"/>
              </a:ext>
            </a:extLst>
          </p:cNvPr>
          <p:cNvSpPr>
            <a:spLocks noGrp="1"/>
          </p:cNvSpPr>
          <p:nvPr>
            <p:ph type="sldNum" sz="quarter" idx="11"/>
          </p:nvPr>
        </p:nvSpPr>
        <p:spPr/>
        <p:txBody>
          <a:bodyPr/>
          <a:lstStyle/>
          <a:p>
            <a:fld id="{DB0E4600-0381-4CF3-88F2-7ED7D2E3F9C8}" type="slidenum">
              <a:rPr lang="en-US" smtClean="0"/>
              <a:pPr/>
              <a:t>1</a:t>
            </a:fld>
            <a:endParaRPr lang="en-US"/>
          </a:p>
        </p:txBody>
      </p:sp>
    </p:spTree>
    <p:extLst>
      <p:ext uri="{BB962C8B-B14F-4D97-AF65-F5344CB8AC3E}">
        <p14:creationId xmlns:p14="http://schemas.microsoft.com/office/powerpoint/2010/main" val="359088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D184-8BDE-4B2B-90F4-17F3B3DD4649}"/>
              </a:ext>
            </a:extLst>
          </p:cNvPr>
          <p:cNvSpPr>
            <a:spLocks noGrp="1"/>
          </p:cNvSpPr>
          <p:nvPr>
            <p:ph type="title"/>
          </p:nvPr>
        </p:nvSpPr>
        <p:spPr/>
        <p:txBody>
          <a:bodyPr/>
          <a:lstStyle/>
          <a:p>
            <a:r>
              <a:rPr lang="en-US" dirty="0"/>
              <a:t>Ventilation Near Leak</a:t>
            </a:r>
          </a:p>
        </p:txBody>
      </p:sp>
      <p:sp>
        <p:nvSpPr>
          <p:cNvPr id="4" name="Slide Number Placeholder 3">
            <a:extLst>
              <a:ext uri="{FF2B5EF4-FFF2-40B4-BE49-F238E27FC236}">
                <a16:creationId xmlns:a16="http://schemas.microsoft.com/office/drawing/2014/main" id="{132B830D-9AA2-40B7-A895-951F05F9B5EA}"/>
              </a:ext>
            </a:extLst>
          </p:cNvPr>
          <p:cNvSpPr>
            <a:spLocks noGrp="1"/>
          </p:cNvSpPr>
          <p:nvPr>
            <p:ph type="sldNum" sz="quarter" idx="11"/>
          </p:nvPr>
        </p:nvSpPr>
        <p:spPr/>
        <p:txBody>
          <a:bodyPr/>
          <a:lstStyle/>
          <a:p>
            <a:fld id="{A5E55A7B-7854-E145-92D9-B491DF4BAE2D}" type="slidenum">
              <a:rPr lang="en-US" smtClean="0"/>
              <a:pPr/>
              <a:t>10</a:t>
            </a:fld>
            <a:endParaRPr lang="en-US"/>
          </a:p>
        </p:txBody>
      </p:sp>
      <p:pic>
        <p:nvPicPr>
          <p:cNvPr id="5" name="Content Placeholder 23" descr="Image of computational fluid dynamics simulation result showing a rectangular vehicle with leak on bottom, with smaller flammable mass. Velocity profiles are shown on floor and walls of garage, show ventilation passing underneath vehicle. ">
            <a:extLst>
              <a:ext uri="{FF2B5EF4-FFF2-40B4-BE49-F238E27FC236}">
                <a16:creationId xmlns:a16="http://schemas.microsoft.com/office/drawing/2014/main" id="{04EFBF7A-4D5F-4A0E-9426-3E47F8478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936" y="1556010"/>
            <a:ext cx="6012838" cy="4049050"/>
          </a:xfrm>
          <a:prstGeom prst="rect">
            <a:avLst/>
          </a:prstGeom>
        </p:spPr>
      </p:pic>
      <p:sp>
        <p:nvSpPr>
          <p:cNvPr id="6" name="Arrow: Up 5">
            <a:extLst>
              <a:ext uri="{FF2B5EF4-FFF2-40B4-BE49-F238E27FC236}">
                <a16:creationId xmlns:a16="http://schemas.microsoft.com/office/drawing/2014/main" id="{42BB7C1B-C758-46C5-A3B2-5AEE0C7F8AAF}"/>
              </a:ext>
            </a:extLst>
          </p:cNvPr>
          <p:cNvSpPr/>
          <p:nvPr/>
        </p:nvSpPr>
        <p:spPr>
          <a:xfrm>
            <a:off x="4859900" y="2058957"/>
            <a:ext cx="224537" cy="2474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9F6ACB-A948-4C33-BAE9-A11E23CB74F0}"/>
              </a:ext>
            </a:extLst>
          </p:cNvPr>
          <p:cNvSpPr txBox="1"/>
          <p:nvPr/>
        </p:nvSpPr>
        <p:spPr>
          <a:xfrm>
            <a:off x="5764206" y="2040850"/>
            <a:ext cx="1973561" cy="369332"/>
          </a:xfrm>
          <a:prstGeom prst="rect">
            <a:avLst/>
          </a:prstGeom>
          <a:noFill/>
        </p:spPr>
        <p:txBody>
          <a:bodyPr wrap="square" rtlCol="0">
            <a:spAutoFit/>
          </a:bodyPr>
          <a:lstStyle/>
          <a:p>
            <a:pPr algn="ctr"/>
            <a:r>
              <a:rPr lang="en-US" sz="1800" dirty="0">
                <a:highlight>
                  <a:srgbClr val="FFFF00"/>
                </a:highlight>
                <a:latin typeface="Trebuchet MS" panose="020B0603020202020204" pitchFamily="34" charset="0"/>
              </a:rPr>
              <a:t>Vent Outlets</a:t>
            </a:r>
          </a:p>
        </p:txBody>
      </p:sp>
      <p:sp>
        <p:nvSpPr>
          <p:cNvPr id="8" name="TextBox 7">
            <a:extLst>
              <a:ext uri="{FF2B5EF4-FFF2-40B4-BE49-F238E27FC236}">
                <a16:creationId xmlns:a16="http://schemas.microsoft.com/office/drawing/2014/main" id="{6C33E7D0-7191-4833-8994-E3973B101751}"/>
              </a:ext>
            </a:extLst>
          </p:cNvPr>
          <p:cNvSpPr txBox="1"/>
          <p:nvPr/>
        </p:nvSpPr>
        <p:spPr>
          <a:xfrm>
            <a:off x="1269758" y="3279308"/>
            <a:ext cx="1955436" cy="923330"/>
          </a:xfrm>
          <a:prstGeom prst="rect">
            <a:avLst/>
          </a:prstGeom>
          <a:noFill/>
        </p:spPr>
        <p:txBody>
          <a:bodyPr wrap="square" rtlCol="0">
            <a:spAutoFit/>
          </a:bodyPr>
          <a:lstStyle/>
          <a:p>
            <a:pPr algn="ctr"/>
            <a:r>
              <a:rPr lang="en-US" sz="1800" dirty="0">
                <a:highlight>
                  <a:srgbClr val="00FFFF"/>
                </a:highlight>
                <a:latin typeface="Trebuchet MS" panose="020B0603020202020204" pitchFamily="34" charset="0"/>
              </a:rPr>
              <a:t>Vent Air Inlet </a:t>
            </a:r>
          </a:p>
          <a:p>
            <a:pPr algn="ctr"/>
            <a:r>
              <a:rPr lang="en-US" sz="1800" dirty="0">
                <a:highlight>
                  <a:srgbClr val="00FFFF"/>
                </a:highlight>
                <a:latin typeface="Trebuchet MS" panose="020B0603020202020204" pitchFamily="34" charset="0"/>
              </a:rPr>
              <a:t>(4 inlets, 1 cfm/ft</a:t>
            </a:r>
            <a:r>
              <a:rPr lang="en-US" sz="1800" baseline="30000" dirty="0">
                <a:highlight>
                  <a:srgbClr val="00FFFF"/>
                </a:highlight>
                <a:latin typeface="Trebuchet MS" panose="020B0603020202020204" pitchFamily="34" charset="0"/>
              </a:rPr>
              <a:t>2</a:t>
            </a:r>
            <a:r>
              <a:rPr lang="en-US" sz="1800" dirty="0">
                <a:highlight>
                  <a:srgbClr val="00FFFF"/>
                </a:highlight>
                <a:latin typeface="Trebuchet MS" panose="020B0603020202020204" pitchFamily="34" charset="0"/>
              </a:rPr>
              <a:t>)</a:t>
            </a:r>
          </a:p>
        </p:txBody>
      </p:sp>
      <p:sp>
        <p:nvSpPr>
          <p:cNvPr id="9" name="TextBox 8">
            <a:extLst>
              <a:ext uri="{FF2B5EF4-FFF2-40B4-BE49-F238E27FC236}">
                <a16:creationId xmlns:a16="http://schemas.microsoft.com/office/drawing/2014/main" id="{900DDFE9-06F2-4811-B8FA-6C3FE484113C}"/>
              </a:ext>
            </a:extLst>
          </p:cNvPr>
          <p:cNvSpPr txBox="1"/>
          <p:nvPr/>
        </p:nvSpPr>
        <p:spPr>
          <a:xfrm>
            <a:off x="5173665" y="3794529"/>
            <a:ext cx="3057128" cy="1200329"/>
          </a:xfrm>
          <a:prstGeom prst="rect">
            <a:avLst/>
          </a:prstGeom>
          <a:noFill/>
        </p:spPr>
        <p:txBody>
          <a:bodyPr wrap="square" rtlCol="0">
            <a:spAutoFit/>
          </a:bodyPr>
          <a:lstStyle/>
          <a:p>
            <a:pPr algn="ctr"/>
            <a:r>
              <a:rPr lang="en-US" sz="1800" dirty="0">
                <a:highlight>
                  <a:srgbClr val="C0C0C0"/>
                </a:highlight>
                <a:latin typeface="Trebuchet MS" panose="020B0603020202020204" pitchFamily="34" charset="0"/>
              </a:rPr>
              <a:t>Flammable Area </a:t>
            </a:r>
          </a:p>
          <a:p>
            <a:pPr algn="ctr"/>
            <a:r>
              <a:rPr lang="en-US" sz="1800" dirty="0">
                <a:highlight>
                  <a:srgbClr val="C0C0C0"/>
                </a:highlight>
                <a:latin typeface="Trebuchet MS" panose="020B0603020202020204" pitchFamily="34" charset="0"/>
              </a:rPr>
              <a:t>(0.4 g total flammable H</a:t>
            </a:r>
            <a:r>
              <a:rPr lang="en-US" sz="1800" baseline="-25000" dirty="0">
                <a:highlight>
                  <a:srgbClr val="C0C0C0"/>
                </a:highlight>
                <a:latin typeface="Trebuchet MS" panose="020B0603020202020204" pitchFamily="34" charset="0"/>
              </a:rPr>
              <a:t>2</a:t>
            </a:r>
            <a:r>
              <a:rPr lang="en-US" sz="1800" dirty="0">
                <a:highlight>
                  <a:srgbClr val="C0C0C0"/>
                </a:highlight>
                <a:latin typeface="Trebuchet MS" panose="020B0603020202020204" pitchFamily="34" charset="0"/>
              </a:rPr>
              <a:t>)</a:t>
            </a:r>
          </a:p>
          <a:p>
            <a:pPr algn="ctr"/>
            <a:r>
              <a:rPr lang="en-US" sz="1800" dirty="0">
                <a:highlight>
                  <a:srgbClr val="C0C0C0"/>
                </a:highlight>
                <a:latin typeface="Trebuchet MS" panose="020B0603020202020204" pitchFamily="34" charset="0"/>
              </a:rPr>
              <a:t>Smaller than no-ventilation scenario</a:t>
            </a:r>
          </a:p>
        </p:txBody>
      </p:sp>
      <p:cxnSp>
        <p:nvCxnSpPr>
          <p:cNvPr id="10" name="Straight Arrow Connector 9">
            <a:extLst>
              <a:ext uri="{FF2B5EF4-FFF2-40B4-BE49-F238E27FC236}">
                <a16:creationId xmlns:a16="http://schemas.microsoft.com/office/drawing/2014/main" id="{94B2DB5D-DEFB-4CD5-9C37-D1215B241496}"/>
              </a:ext>
            </a:extLst>
          </p:cNvPr>
          <p:cNvCxnSpPr>
            <a:cxnSpLocks/>
          </p:cNvCxnSpPr>
          <p:nvPr/>
        </p:nvCxnSpPr>
        <p:spPr>
          <a:xfrm flipH="1" flipV="1">
            <a:off x="5651172" y="1903065"/>
            <a:ext cx="502004" cy="1556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746FC8-2E14-4F9D-B29C-15849F4AA2C6}"/>
              </a:ext>
            </a:extLst>
          </p:cNvPr>
          <p:cNvCxnSpPr>
            <a:cxnSpLocks/>
          </p:cNvCxnSpPr>
          <p:nvPr/>
        </p:nvCxnSpPr>
        <p:spPr>
          <a:xfrm flipH="1">
            <a:off x="4999120" y="2286589"/>
            <a:ext cx="1069316" cy="1524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D6A4B1-7885-4989-B0FF-F2D7D4A30F01}"/>
              </a:ext>
            </a:extLst>
          </p:cNvPr>
          <p:cNvCxnSpPr>
            <a:cxnSpLocks/>
          </p:cNvCxnSpPr>
          <p:nvPr/>
        </p:nvCxnSpPr>
        <p:spPr>
          <a:xfrm>
            <a:off x="7391400" y="2363966"/>
            <a:ext cx="996485" cy="23784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531E5C-CF64-48A6-925C-C1B3E23B9924}"/>
              </a:ext>
            </a:extLst>
          </p:cNvPr>
          <p:cNvCxnSpPr>
            <a:cxnSpLocks/>
          </p:cNvCxnSpPr>
          <p:nvPr/>
        </p:nvCxnSpPr>
        <p:spPr>
          <a:xfrm>
            <a:off x="2984552" y="3833178"/>
            <a:ext cx="818391" cy="5754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BCB597C-4E3B-475E-9A27-9510881FC8F6}"/>
              </a:ext>
            </a:extLst>
          </p:cNvPr>
          <p:cNvCxnSpPr>
            <a:cxnSpLocks/>
          </p:cNvCxnSpPr>
          <p:nvPr/>
        </p:nvCxnSpPr>
        <p:spPr>
          <a:xfrm flipH="1" flipV="1">
            <a:off x="4802288" y="3676550"/>
            <a:ext cx="961715" cy="263225"/>
          </a:xfrm>
          <a:prstGeom prst="straightConnector1">
            <a:avLst/>
          </a:prstGeom>
          <a:ln w="381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55DAFD9-344F-4B0B-B5F7-98342D1A3152}"/>
              </a:ext>
            </a:extLst>
          </p:cNvPr>
          <p:cNvSpPr txBox="1"/>
          <p:nvPr/>
        </p:nvSpPr>
        <p:spPr>
          <a:xfrm>
            <a:off x="4270558" y="3228427"/>
            <a:ext cx="986780" cy="369332"/>
          </a:xfrm>
          <a:prstGeom prst="rect">
            <a:avLst/>
          </a:prstGeom>
          <a:noFill/>
        </p:spPr>
        <p:txBody>
          <a:bodyPr wrap="square" rtlCol="0">
            <a:spAutoFit/>
          </a:bodyPr>
          <a:lstStyle/>
          <a:p>
            <a:pPr algn="ctr"/>
            <a:r>
              <a:rPr lang="en-US" sz="1800" dirty="0">
                <a:latin typeface="Trebuchet MS" panose="020B0603020202020204" pitchFamily="34" charset="0"/>
              </a:rPr>
              <a:t>Vehicle</a:t>
            </a:r>
          </a:p>
        </p:txBody>
      </p:sp>
      <p:sp>
        <p:nvSpPr>
          <p:cNvPr id="16" name="Arrow: Up 15">
            <a:extLst>
              <a:ext uri="{FF2B5EF4-FFF2-40B4-BE49-F238E27FC236}">
                <a16:creationId xmlns:a16="http://schemas.microsoft.com/office/drawing/2014/main" id="{57D431F9-D576-48B5-9DF2-ABAE3137D6C2}"/>
              </a:ext>
            </a:extLst>
          </p:cNvPr>
          <p:cNvSpPr/>
          <p:nvPr/>
        </p:nvSpPr>
        <p:spPr>
          <a:xfrm>
            <a:off x="5569892" y="1570975"/>
            <a:ext cx="224537" cy="2474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12145996-9755-4258-85E9-3A3FFE7CD486}"/>
              </a:ext>
            </a:extLst>
          </p:cNvPr>
          <p:cNvSpPr/>
          <p:nvPr/>
        </p:nvSpPr>
        <p:spPr>
          <a:xfrm>
            <a:off x="8405992" y="1774897"/>
            <a:ext cx="224537" cy="2474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0F0557C1-8771-4310-8ECF-6CA8B3BAD68D}"/>
              </a:ext>
            </a:extLst>
          </p:cNvPr>
          <p:cNvSpPr/>
          <p:nvPr/>
        </p:nvSpPr>
        <p:spPr>
          <a:xfrm>
            <a:off x="8387885" y="2363967"/>
            <a:ext cx="224537" cy="2474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A458D5C-DEAE-4FFA-AC5C-7F11BB3600C1}"/>
              </a:ext>
            </a:extLst>
          </p:cNvPr>
          <p:cNvCxnSpPr>
            <a:cxnSpLocks/>
          </p:cNvCxnSpPr>
          <p:nvPr/>
        </p:nvCxnSpPr>
        <p:spPr>
          <a:xfrm flipV="1">
            <a:off x="7391400" y="2074294"/>
            <a:ext cx="1015685" cy="4706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02228B3-A070-4489-9303-E60AA6B1D590}"/>
              </a:ext>
            </a:extLst>
          </p:cNvPr>
          <p:cNvSpPr txBox="1"/>
          <p:nvPr/>
        </p:nvSpPr>
        <p:spPr>
          <a:xfrm>
            <a:off x="2997252" y="5840594"/>
            <a:ext cx="5633277" cy="646331"/>
          </a:xfrm>
          <a:prstGeom prst="rect">
            <a:avLst/>
          </a:prstGeom>
          <a:noFill/>
          <a:ln w="28575">
            <a:solidFill>
              <a:srgbClr val="00B050"/>
            </a:solidFill>
          </a:ln>
        </p:spPr>
        <p:txBody>
          <a:bodyPr wrap="square" rtlCol="0">
            <a:spAutoFit/>
          </a:bodyPr>
          <a:lstStyle/>
          <a:p>
            <a:pPr algn="ctr"/>
            <a:r>
              <a:rPr lang="en-US" sz="1800" dirty="0">
                <a:latin typeface="Trebuchet MS" panose="020B0603020202020204" pitchFamily="34" charset="0"/>
              </a:rPr>
              <a:t>Ventilation directed at leak area leads to a decrease in maximum flammable mass</a:t>
            </a:r>
          </a:p>
        </p:txBody>
      </p:sp>
      <p:sp>
        <p:nvSpPr>
          <p:cNvPr id="21" name="TextBox 20">
            <a:extLst>
              <a:ext uri="{FF2B5EF4-FFF2-40B4-BE49-F238E27FC236}">
                <a16:creationId xmlns:a16="http://schemas.microsoft.com/office/drawing/2014/main" id="{EA98CAA0-99E7-47AC-9D8B-E4C354A1886F}"/>
              </a:ext>
            </a:extLst>
          </p:cNvPr>
          <p:cNvSpPr txBox="1"/>
          <p:nvPr/>
        </p:nvSpPr>
        <p:spPr>
          <a:xfrm>
            <a:off x="-52951" y="5428123"/>
            <a:ext cx="2872351" cy="1200329"/>
          </a:xfrm>
          <a:prstGeom prst="rect">
            <a:avLst/>
          </a:prstGeom>
          <a:noFill/>
        </p:spPr>
        <p:txBody>
          <a:bodyPr wrap="square" rtlCol="0">
            <a:spAutoFit/>
          </a:bodyPr>
          <a:lstStyle/>
          <a:p>
            <a:pPr algn="ctr"/>
            <a:r>
              <a:rPr lang="en-US" sz="1800" dirty="0">
                <a:solidFill>
                  <a:srgbClr val="C00000"/>
                </a:solidFill>
                <a:latin typeface="Trebuchet MS" panose="020B0603020202020204" pitchFamily="34" charset="0"/>
              </a:rPr>
              <a:t>Yellow on walls and floor means ≥100 cm/s velocity </a:t>
            </a:r>
          </a:p>
          <a:p>
            <a:pPr algn="ctr"/>
            <a:r>
              <a:rPr lang="en-US" sz="1800" dirty="0">
                <a:solidFill>
                  <a:srgbClr val="C00000"/>
                </a:solidFill>
                <a:latin typeface="Trebuchet MS" panose="020B0603020202020204" pitchFamily="34" charset="0"/>
              </a:rPr>
              <a:t>Showing air movement from ventilation</a:t>
            </a:r>
          </a:p>
        </p:txBody>
      </p:sp>
      <p:cxnSp>
        <p:nvCxnSpPr>
          <p:cNvPr id="22" name="Straight Arrow Connector 21">
            <a:extLst>
              <a:ext uri="{FF2B5EF4-FFF2-40B4-BE49-F238E27FC236}">
                <a16:creationId xmlns:a16="http://schemas.microsoft.com/office/drawing/2014/main" id="{CC9F91E3-B9F3-454B-9A39-E360A44E21D9}"/>
              </a:ext>
            </a:extLst>
          </p:cNvPr>
          <p:cNvCxnSpPr>
            <a:cxnSpLocks/>
          </p:cNvCxnSpPr>
          <p:nvPr/>
        </p:nvCxnSpPr>
        <p:spPr>
          <a:xfrm flipV="1">
            <a:off x="1981200" y="4876800"/>
            <a:ext cx="1447800" cy="4157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DD9E85C-AAEE-49C6-B545-7EDED6C92A02}"/>
              </a:ext>
            </a:extLst>
          </p:cNvPr>
          <p:cNvSpPr txBox="1"/>
          <p:nvPr/>
        </p:nvSpPr>
        <p:spPr>
          <a:xfrm>
            <a:off x="4793765" y="5035284"/>
            <a:ext cx="3332451" cy="646331"/>
          </a:xfrm>
          <a:prstGeom prst="rect">
            <a:avLst/>
          </a:prstGeom>
          <a:noFill/>
        </p:spPr>
        <p:txBody>
          <a:bodyPr wrap="square" rtlCol="0">
            <a:spAutoFit/>
          </a:bodyPr>
          <a:lstStyle/>
          <a:p>
            <a:pPr algn="ctr"/>
            <a:r>
              <a:rPr lang="en-US" sz="1800" dirty="0">
                <a:solidFill>
                  <a:schemeClr val="accent6"/>
                </a:solidFill>
                <a:latin typeface="Trebuchet MS" panose="020B0603020202020204" pitchFamily="34" charset="0"/>
              </a:rPr>
              <a:t>Flammable area has color-scale based on concentration</a:t>
            </a:r>
          </a:p>
        </p:txBody>
      </p:sp>
      <p:cxnSp>
        <p:nvCxnSpPr>
          <p:cNvPr id="24" name="Straight Arrow Connector 23">
            <a:extLst>
              <a:ext uri="{FF2B5EF4-FFF2-40B4-BE49-F238E27FC236}">
                <a16:creationId xmlns:a16="http://schemas.microsoft.com/office/drawing/2014/main" id="{DD928821-56B8-489F-97AA-57698B5733BE}"/>
              </a:ext>
            </a:extLst>
          </p:cNvPr>
          <p:cNvCxnSpPr>
            <a:cxnSpLocks/>
          </p:cNvCxnSpPr>
          <p:nvPr/>
        </p:nvCxnSpPr>
        <p:spPr>
          <a:xfrm flipH="1" flipV="1">
            <a:off x="4533257" y="4960744"/>
            <a:ext cx="538062" cy="17054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249D1D2-0DBA-4D2D-A458-C571B444D7D6}"/>
              </a:ext>
            </a:extLst>
          </p:cNvPr>
          <p:cNvCxnSpPr>
            <a:cxnSpLocks/>
          </p:cNvCxnSpPr>
          <p:nvPr/>
        </p:nvCxnSpPr>
        <p:spPr>
          <a:xfrm flipH="1" flipV="1">
            <a:off x="4668550" y="3753105"/>
            <a:ext cx="806350" cy="129023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EB7A3CC8-9873-4091-BED2-8E49FAF0402D}"/>
              </a:ext>
            </a:extLst>
          </p:cNvPr>
          <p:cNvCxnSpPr>
            <a:cxnSpLocks/>
          </p:cNvCxnSpPr>
          <p:nvPr/>
        </p:nvCxnSpPr>
        <p:spPr>
          <a:xfrm flipV="1">
            <a:off x="977427" y="4114800"/>
            <a:ext cx="3163973" cy="1182137"/>
          </a:xfrm>
          <a:prstGeom prst="curved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32478A3-34B6-4414-85E1-F607E3F43EE3}"/>
              </a:ext>
            </a:extLst>
          </p:cNvPr>
          <p:cNvSpPr txBox="1"/>
          <p:nvPr/>
        </p:nvSpPr>
        <p:spPr>
          <a:xfrm>
            <a:off x="3697433" y="4488667"/>
            <a:ext cx="1243048" cy="276999"/>
          </a:xfrm>
          <a:prstGeom prst="rect">
            <a:avLst/>
          </a:prstGeom>
          <a:solidFill>
            <a:srgbClr val="CCCCCC"/>
          </a:solidFill>
        </p:spPr>
        <p:txBody>
          <a:bodyPr wrap="square" rtlCol="0">
            <a:spAutoFit/>
          </a:bodyPr>
          <a:lstStyle/>
          <a:p>
            <a:pPr algn="ctr"/>
            <a:r>
              <a:rPr lang="en-US" sz="1200" dirty="0"/>
              <a:t>Fraction of LFL</a:t>
            </a:r>
          </a:p>
        </p:txBody>
      </p:sp>
      <p:sp>
        <p:nvSpPr>
          <p:cNvPr id="28" name="Arrow: Up 27">
            <a:extLst>
              <a:ext uri="{FF2B5EF4-FFF2-40B4-BE49-F238E27FC236}">
                <a16:creationId xmlns:a16="http://schemas.microsoft.com/office/drawing/2014/main" id="{DC7BEB4E-3F4D-4011-B212-A2E987F2042C}"/>
              </a:ext>
            </a:extLst>
          </p:cNvPr>
          <p:cNvSpPr/>
          <p:nvPr/>
        </p:nvSpPr>
        <p:spPr>
          <a:xfrm rot="2993378">
            <a:off x="3869136" y="4327186"/>
            <a:ext cx="245463" cy="184257"/>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27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222D-248B-4F57-B376-E364E45207F6}"/>
              </a:ext>
            </a:extLst>
          </p:cNvPr>
          <p:cNvSpPr>
            <a:spLocks noGrp="1"/>
          </p:cNvSpPr>
          <p:nvPr>
            <p:ph type="title"/>
          </p:nvPr>
        </p:nvSpPr>
        <p:spPr/>
        <p:txBody>
          <a:bodyPr/>
          <a:lstStyle/>
          <a:p>
            <a:r>
              <a:rPr lang="en-US" dirty="0"/>
              <a:t>Ventilation Near Leak (Again) – Showing Dissipation</a:t>
            </a:r>
          </a:p>
        </p:txBody>
      </p:sp>
      <p:sp>
        <p:nvSpPr>
          <p:cNvPr id="4" name="Slide Number Placeholder 3">
            <a:extLst>
              <a:ext uri="{FF2B5EF4-FFF2-40B4-BE49-F238E27FC236}">
                <a16:creationId xmlns:a16="http://schemas.microsoft.com/office/drawing/2014/main" id="{250B0271-C217-408B-8491-ED99EC7AB88B}"/>
              </a:ext>
            </a:extLst>
          </p:cNvPr>
          <p:cNvSpPr>
            <a:spLocks noGrp="1"/>
          </p:cNvSpPr>
          <p:nvPr>
            <p:ph type="sldNum" sz="quarter" idx="11"/>
          </p:nvPr>
        </p:nvSpPr>
        <p:spPr>
          <a:xfrm>
            <a:off x="-29913" y="6592888"/>
            <a:ext cx="533400" cy="228600"/>
          </a:xfrm>
        </p:spPr>
        <p:txBody>
          <a:bodyPr/>
          <a:lstStyle/>
          <a:p>
            <a:fld id="{A5E55A7B-7854-E145-92D9-B491DF4BAE2D}" type="slidenum">
              <a:rPr lang="en-US" smtClean="0"/>
              <a:pPr/>
              <a:t>11</a:t>
            </a:fld>
            <a:endParaRPr lang="en-US"/>
          </a:p>
        </p:txBody>
      </p:sp>
      <p:pic>
        <p:nvPicPr>
          <p:cNvPr id="5" name="Content Placeholder 4" descr="Image of computational fluid dynamics simulation result showing a rectangular vehicle with leak on bottom, concentration profile shows concentration raising and dissipating near the ceiling.">
            <a:extLst>
              <a:ext uri="{FF2B5EF4-FFF2-40B4-BE49-F238E27FC236}">
                <a16:creationId xmlns:a16="http://schemas.microsoft.com/office/drawing/2014/main" id="{0BAAEFFD-5B30-4AA8-8014-76FB71628C39}"/>
              </a:ext>
            </a:extLst>
          </p:cNvPr>
          <p:cNvPicPr>
            <a:picLocks noChangeAspect="1"/>
          </p:cNvPicPr>
          <p:nvPr/>
        </p:nvPicPr>
        <p:blipFill rotWithShape="1">
          <a:blip r:embed="rId3">
            <a:extLst>
              <a:ext uri="{28A0092B-C50C-407E-A947-70E740481C1C}">
                <a14:useLocalDpi xmlns:a14="http://schemas.microsoft.com/office/drawing/2010/main" val="0"/>
              </a:ext>
            </a:extLst>
          </a:blip>
          <a:srcRect t="31174" r="39245"/>
          <a:stretch/>
        </p:blipFill>
        <p:spPr>
          <a:xfrm>
            <a:off x="1133748" y="1467230"/>
            <a:ext cx="6475824" cy="4940157"/>
          </a:xfrm>
          <a:prstGeom prst="rect">
            <a:avLst/>
          </a:prstGeom>
        </p:spPr>
      </p:pic>
      <p:sp>
        <p:nvSpPr>
          <p:cNvPr id="6" name="Arrow: Up 5">
            <a:extLst>
              <a:ext uri="{FF2B5EF4-FFF2-40B4-BE49-F238E27FC236}">
                <a16:creationId xmlns:a16="http://schemas.microsoft.com/office/drawing/2014/main" id="{58F88307-6DC4-436D-B23B-AFA120CFA0E9}"/>
              </a:ext>
            </a:extLst>
          </p:cNvPr>
          <p:cNvSpPr/>
          <p:nvPr/>
        </p:nvSpPr>
        <p:spPr>
          <a:xfrm rot="5023418">
            <a:off x="2175720" y="3349099"/>
            <a:ext cx="241300" cy="38100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6E6329-C826-4FFB-AF8E-696A177B8728}"/>
              </a:ext>
            </a:extLst>
          </p:cNvPr>
          <p:cNvSpPr txBox="1"/>
          <p:nvPr/>
        </p:nvSpPr>
        <p:spPr>
          <a:xfrm>
            <a:off x="-238930" y="2243998"/>
            <a:ext cx="1955436" cy="923330"/>
          </a:xfrm>
          <a:prstGeom prst="rect">
            <a:avLst/>
          </a:prstGeom>
          <a:noFill/>
        </p:spPr>
        <p:txBody>
          <a:bodyPr wrap="square" rtlCol="0">
            <a:spAutoFit/>
          </a:bodyPr>
          <a:lstStyle/>
          <a:p>
            <a:pPr algn="ctr"/>
            <a:r>
              <a:rPr lang="en-US" sz="1800" dirty="0">
                <a:highlight>
                  <a:srgbClr val="00FFFF"/>
                </a:highlight>
                <a:latin typeface="Trebuchet MS" panose="020B0603020202020204" pitchFamily="34" charset="0"/>
              </a:rPr>
              <a:t>Vent Air Inlet </a:t>
            </a:r>
          </a:p>
          <a:p>
            <a:pPr algn="ctr"/>
            <a:r>
              <a:rPr lang="en-US" sz="1800" dirty="0">
                <a:highlight>
                  <a:srgbClr val="00FFFF"/>
                </a:highlight>
                <a:latin typeface="Trebuchet MS" panose="020B0603020202020204" pitchFamily="34" charset="0"/>
              </a:rPr>
              <a:t>(4 inlets, 1 cfm/ft</a:t>
            </a:r>
            <a:r>
              <a:rPr lang="en-US" sz="1800" baseline="30000" dirty="0">
                <a:highlight>
                  <a:srgbClr val="00FFFF"/>
                </a:highlight>
                <a:latin typeface="Trebuchet MS" panose="020B0603020202020204" pitchFamily="34" charset="0"/>
              </a:rPr>
              <a:t>2</a:t>
            </a:r>
            <a:r>
              <a:rPr lang="en-US" sz="1800" dirty="0">
                <a:highlight>
                  <a:srgbClr val="00FFFF"/>
                </a:highlight>
                <a:latin typeface="Trebuchet MS" panose="020B0603020202020204" pitchFamily="34" charset="0"/>
              </a:rPr>
              <a:t>)</a:t>
            </a:r>
          </a:p>
        </p:txBody>
      </p:sp>
      <p:cxnSp>
        <p:nvCxnSpPr>
          <p:cNvPr id="8" name="Straight Arrow Connector 7">
            <a:extLst>
              <a:ext uri="{FF2B5EF4-FFF2-40B4-BE49-F238E27FC236}">
                <a16:creationId xmlns:a16="http://schemas.microsoft.com/office/drawing/2014/main" id="{AA824D85-0BD0-48C0-ABB2-C9000BB0860F}"/>
              </a:ext>
            </a:extLst>
          </p:cNvPr>
          <p:cNvCxnSpPr>
            <a:cxnSpLocks/>
          </p:cNvCxnSpPr>
          <p:nvPr/>
        </p:nvCxnSpPr>
        <p:spPr>
          <a:xfrm>
            <a:off x="1308533" y="2857179"/>
            <a:ext cx="887335" cy="64653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D2C610-5396-4F14-885E-5C6D68EADE10}"/>
              </a:ext>
            </a:extLst>
          </p:cNvPr>
          <p:cNvSpPr txBox="1"/>
          <p:nvPr/>
        </p:nvSpPr>
        <p:spPr>
          <a:xfrm>
            <a:off x="3535421" y="2866427"/>
            <a:ext cx="1060450" cy="369332"/>
          </a:xfrm>
          <a:prstGeom prst="rect">
            <a:avLst/>
          </a:prstGeom>
          <a:noFill/>
        </p:spPr>
        <p:txBody>
          <a:bodyPr wrap="square" rtlCol="0">
            <a:spAutoFit/>
          </a:bodyPr>
          <a:lstStyle/>
          <a:p>
            <a:pPr algn="ctr"/>
            <a:r>
              <a:rPr lang="en-US" sz="1800" dirty="0">
                <a:latin typeface="Trebuchet MS" panose="020B0603020202020204" pitchFamily="34" charset="0"/>
              </a:rPr>
              <a:t>Vehicle</a:t>
            </a:r>
          </a:p>
        </p:txBody>
      </p:sp>
      <p:sp>
        <p:nvSpPr>
          <p:cNvPr id="10" name="TextBox 9">
            <a:extLst>
              <a:ext uri="{FF2B5EF4-FFF2-40B4-BE49-F238E27FC236}">
                <a16:creationId xmlns:a16="http://schemas.microsoft.com/office/drawing/2014/main" id="{ED599077-120C-4EC1-BBFF-1F2A89D5F6D4}"/>
              </a:ext>
            </a:extLst>
          </p:cNvPr>
          <p:cNvSpPr txBox="1"/>
          <p:nvPr/>
        </p:nvSpPr>
        <p:spPr>
          <a:xfrm>
            <a:off x="2296370" y="1489864"/>
            <a:ext cx="3686287" cy="369332"/>
          </a:xfrm>
          <a:prstGeom prst="rect">
            <a:avLst/>
          </a:prstGeom>
          <a:noFill/>
        </p:spPr>
        <p:txBody>
          <a:bodyPr wrap="square" rtlCol="0">
            <a:spAutoFit/>
          </a:bodyPr>
          <a:lstStyle/>
          <a:p>
            <a:pPr algn="ctr"/>
            <a:r>
              <a:rPr lang="en-US" sz="1800" dirty="0">
                <a:latin typeface="Trebuchet MS" panose="020B0603020202020204" pitchFamily="34" charset="0"/>
              </a:rPr>
              <a:t>Side view of leak scenario</a:t>
            </a:r>
          </a:p>
        </p:txBody>
      </p:sp>
      <p:sp>
        <p:nvSpPr>
          <p:cNvPr id="11" name="TextBox 10">
            <a:extLst>
              <a:ext uri="{FF2B5EF4-FFF2-40B4-BE49-F238E27FC236}">
                <a16:creationId xmlns:a16="http://schemas.microsoft.com/office/drawing/2014/main" id="{9D6E6A25-35C4-4D81-BB03-3A3D0906AA0E}"/>
              </a:ext>
            </a:extLst>
          </p:cNvPr>
          <p:cNvSpPr txBox="1"/>
          <p:nvPr/>
        </p:nvSpPr>
        <p:spPr>
          <a:xfrm>
            <a:off x="-10223" y="3516049"/>
            <a:ext cx="1792224" cy="1200329"/>
          </a:xfrm>
          <a:prstGeom prst="rect">
            <a:avLst/>
          </a:prstGeom>
          <a:noFill/>
        </p:spPr>
        <p:txBody>
          <a:bodyPr wrap="square" rtlCol="0">
            <a:spAutoFit/>
          </a:bodyPr>
          <a:lstStyle/>
          <a:p>
            <a:pPr algn="ctr"/>
            <a:r>
              <a:rPr lang="en-US" sz="1800" dirty="0">
                <a:highlight>
                  <a:srgbClr val="00FF00"/>
                </a:highlight>
                <a:latin typeface="Trebuchet MS" panose="020B0603020202020204" pitchFamily="34" charset="0"/>
              </a:rPr>
              <a:t>Green is flammable area near leak point</a:t>
            </a:r>
          </a:p>
        </p:txBody>
      </p:sp>
      <p:cxnSp>
        <p:nvCxnSpPr>
          <p:cNvPr id="12" name="Straight Arrow Connector 11">
            <a:extLst>
              <a:ext uri="{FF2B5EF4-FFF2-40B4-BE49-F238E27FC236}">
                <a16:creationId xmlns:a16="http://schemas.microsoft.com/office/drawing/2014/main" id="{AFE3D6F3-5BC7-4E45-B69B-FBEBBE3D952D}"/>
              </a:ext>
            </a:extLst>
          </p:cNvPr>
          <p:cNvCxnSpPr>
            <a:cxnSpLocks/>
          </p:cNvCxnSpPr>
          <p:nvPr/>
        </p:nvCxnSpPr>
        <p:spPr>
          <a:xfrm flipV="1">
            <a:off x="1600182" y="3341951"/>
            <a:ext cx="2362218" cy="6401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6F497D-1C50-4CA9-97E3-3C37F1B639DB}"/>
              </a:ext>
            </a:extLst>
          </p:cNvPr>
          <p:cNvSpPr txBox="1"/>
          <p:nvPr/>
        </p:nvSpPr>
        <p:spPr>
          <a:xfrm>
            <a:off x="6298428" y="4873953"/>
            <a:ext cx="2497458" cy="923330"/>
          </a:xfrm>
          <a:prstGeom prst="rect">
            <a:avLst/>
          </a:prstGeom>
          <a:noFill/>
        </p:spPr>
        <p:txBody>
          <a:bodyPr wrap="square" rtlCol="0">
            <a:spAutoFit/>
          </a:bodyPr>
          <a:lstStyle/>
          <a:p>
            <a:pPr algn="ctr"/>
            <a:r>
              <a:rPr lang="en-US" sz="1800" dirty="0">
                <a:highlight>
                  <a:srgbClr val="FF00FF"/>
                </a:highlight>
                <a:latin typeface="Trebuchet MS" panose="020B0603020202020204" pitchFamily="34" charset="0"/>
              </a:rPr>
              <a:t>Purple is hydrogen concentration below LFL</a:t>
            </a:r>
          </a:p>
        </p:txBody>
      </p:sp>
      <p:cxnSp>
        <p:nvCxnSpPr>
          <p:cNvPr id="14" name="Straight Arrow Connector 13">
            <a:extLst>
              <a:ext uri="{FF2B5EF4-FFF2-40B4-BE49-F238E27FC236}">
                <a16:creationId xmlns:a16="http://schemas.microsoft.com/office/drawing/2014/main" id="{5F6D661B-F81B-47C8-82EE-1C92735DFAA1}"/>
              </a:ext>
            </a:extLst>
          </p:cNvPr>
          <p:cNvCxnSpPr>
            <a:cxnSpLocks/>
          </p:cNvCxnSpPr>
          <p:nvPr/>
        </p:nvCxnSpPr>
        <p:spPr>
          <a:xfrm flipH="1" flipV="1">
            <a:off x="4866494" y="3449467"/>
            <a:ext cx="1778589" cy="131067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128BB0D-9051-4370-966D-22B4EBC32B40}"/>
              </a:ext>
            </a:extLst>
          </p:cNvPr>
          <p:cNvSpPr txBox="1"/>
          <p:nvPr/>
        </p:nvSpPr>
        <p:spPr>
          <a:xfrm>
            <a:off x="6851601" y="2063535"/>
            <a:ext cx="2317301" cy="1200329"/>
          </a:xfrm>
          <a:prstGeom prst="rect">
            <a:avLst/>
          </a:prstGeom>
          <a:noFill/>
          <a:ln w="28575">
            <a:solidFill>
              <a:srgbClr val="00B050"/>
            </a:solidFill>
          </a:ln>
        </p:spPr>
        <p:txBody>
          <a:bodyPr wrap="square" rtlCol="0">
            <a:spAutoFit/>
          </a:bodyPr>
          <a:lstStyle/>
          <a:p>
            <a:pPr algn="ctr"/>
            <a:r>
              <a:rPr lang="en-US" sz="1800" dirty="0">
                <a:latin typeface="Trebuchet MS" panose="020B0603020202020204" pitchFamily="34" charset="0"/>
              </a:rPr>
              <a:t>Hydrogen mixes with air (diluting) and going towards ceiling vent outlets</a:t>
            </a:r>
          </a:p>
        </p:txBody>
      </p:sp>
      <p:cxnSp>
        <p:nvCxnSpPr>
          <p:cNvPr id="16" name="Straight Arrow Connector 15">
            <a:extLst>
              <a:ext uri="{FF2B5EF4-FFF2-40B4-BE49-F238E27FC236}">
                <a16:creationId xmlns:a16="http://schemas.microsoft.com/office/drawing/2014/main" id="{18F11E82-7441-49FA-BC9A-59EA637F5A38}"/>
              </a:ext>
            </a:extLst>
          </p:cNvPr>
          <p:cNvCxnSpPr>
            <a:cxnSpLocks/>
          </p:cNvCxnSpPr>
          <p:nvPr/>
        </p:nvCxnSpPr>
        <p:spPr>
          <a:xfrm flipH="1" flipV="1">
            <a:off x="6476118" y="2577070"/>
            <a:ext cx="337929" cy="1545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A9FB563-BD5C-4B19-94FA-8BF98FC4E4BE}"/>
              </a:ext>
            </a:extLst>
          </p:cNvPr>
          <p:cNvSpPr txBox="1"/>
          <p:nvPr/>
        </p:nvSpPr>
        <p:spPr>
          <a:xfrm>
            <a:off x="3173661" y="4469658"/>
            <a:ext cx="1783969" cy="369332"/>
          </a:xfrm>
          <a:prstGeom prst="rect">
            <a:avLst/>
          </a:prstGeom>
          <a:solidFill>
            <a:srgbClr val="CCCCCC"/>
          </a:solidFill>
        </p:spPr>
        <p:txBody>
          <a:bodyPr wrap="square" rtlCol="0">
            <a:spAutoFit/>
          </a:bodyPr>
          <a:lstStyle/>
          <a:p>
            <a:pPr algn="ctr"/>
            <a:r>
              <a:rPr lang="en-US" sz="1800" dirty="0">
                <a:latin typeface="Trebuchet MS" panose="020B0603020202020204" pitchFamily="34" charset="0"/>
              </a:rPr>
              <a:t>Fraction of LFL</a:t>
            </a:r>
          </a:p>
        </p:txBody>
      </p:sp>
    </p:spTree>
    <p:extLst>
      <p:ext uri="{BB962C8B-B14F-4D97-AF65-F5344CB8AC3E}">
        <p14:creationId xmlns:p14="http://schemas.microsoft.com/office/powerpoint/2010/main" val="78339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98D-ED17-4280-856B-904FF33E28AC}"/>
              </a:ext>
            </a:extLst>
          </p:cNvPr>
          <p:cNvSpPr>
            <a:spLocks noGrp="1"/>
          </p:cNvSpPr>
          <p:nvPr>
            <p:ph type="title"/>
          </p:nvPr>
        </p:nvSpPr>
        <p:spPr/>
        <p:txBody>
          <a:bodyPr/>
          <a:lstStyle/>
          <a:p>
            <a:r>
              <a:rPr lang="en-US" dirty="0"/>
              <a:t>Ventilation Away From Vehicle</a:t>
            </a:r>
          </a:p>
        </p:txBody>
      </p:sp>
      <p:sp>
        <p:nvSpPr>
          <p:cNvPr id="4" name="Slide Number Placeholder 3">
            <a:extLst>
              <a:ext uri="{FF2B5EF4-FFF2-40B4-BE49-F238E27FC236}">
                <a16:creationId xmlns:a16="http://schemas.microsoft.com/office/drawing/2014/main" id="{B49BDD3E-B5D7-4F9A-88AF-C98C4EA5A669}"/>
              </a:ext>
            </a:extLst>
          </p:cNvPr>
          <p:cNvSpPr>
            <a:spLocks noGrp="1"/>
          </p:cNvSpPr>
          <p:nvPr>
            <p:ph type="sldNum" sz="quarter" idx="11"/>
          </p:nvPr>
        </p:nvSpPr>
        <p:spPr/>
        <p:txBody>
          <a:bodyPr/>
          <a:lstStyle/>
          <a:p>
            <a:fld id="{A5E55A7B-7854-E145-92D9-B491DF4BAE2D}" type="slidenum">
              <a:rPr lang="en-US" smtClean="0"/>
              <a:pPr/>
              <a:t>12</a:t>
            </a:fld>
            <a:endParaRPr lang="en-US"/>
          </a:p>
        </p:txBody>
      </p:sp>
      <p:pic>
        <p:nvPicPr>
          <p:cNvPr id="5" name="Content Placeholder 25" descr="Image of computational fluid dynamics simulation result showing a rectangular vehicle with leak on bottom with larger flammable mass volume. Ventilation velocity profiles on floor of garage show ventilation not passing underneath vehicle. ">
            <a:extLst>
              <a:ext uri="{FF2B5EF4-FFF2-40B4-BE49-F238E27FC236}">
                <a16:creationId xmlns:a16="http://schemas.microsoft.com/office/drawing/2014/main" id="{D3A50CBB-A33B-49D7-830A-4D2A4589F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382" y="1617379"/>
            <a:ext cx="6172559" cy="4156606"/>
          </a:xfrm>
          <a:prstGeom prst="rect">
            <a:avLst/>
          </a:prstGeom>
        </p:spPr>
      </p:pic>
      <p:sp>
        <p:nvSpPr>
          <p:cNvPr id="6" name="Arrow: Up 5">
            <a:extLst>
              <a:ext uri="{FF2B5EF4-FFF2-40B4-BE49-F238E27FC236}">
                <a16:creationId xmlns:a16="http://schemas.microsoft.com/office/drawing/2014/main" id="{93F5E654-104F-43CA-BD0B-C0798A6FAE64}"/>
              </a:ext>
            </a:extLst>
          </p:cNvPr>
          <p:cNvSpPr/>
          <p:nvPr/>
        </p:nvSpPr>
        <p:spPr>
          <a:xfrm>
            <a:off x="4787900" y="2085299"/>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ABCA73-260C-4A2D-89BA-F9096329FCAB}"/>
              </a:ext>
            </a:extLst>
          </p:cNvPr>
          <p:cNvSpPr txBox="1"/>
          <p:nvPr/>
        </p:nvSpPr>
        <p:spPr>
          <a:xfrm>
            <a:off x="5795162" y="2101695"/>
            <a:ext cx="2120900" cy="369332"/>
          </a:xfrm>
          <a:prstGeom prst="rect">
            <a:avLst/>
          </a:prstGeom>
          <a:noFill/>
        </p:spPr>
        <p:txBody>
          <a:bodyPr wrap="square" rtlCol="0">
            <a:spAutoFit/>
          </a:bodyPr>
          <a:lstStyle/>
          <a:p>
            <a:pPr algn="ctr"/>
            <a:r>
              <a:rPr lang="en-US" sz="1800" dirty="0">
                <a:highlight>
                  <a:srgbClr val="FFFF00"/>
                </a:highlight>
                <a:latin typeface="Trebuchet MS" panose="020B0603020202020204" pitchFamily="34" charset="0"/>
              </a:rPr>
              <a:t>Vent Outlets</a:t>
            </a:r>
          </a:p>
        </p:txBody>
      </p:sp>
      <p:sp>
        <p:nvSpPr>
          <p:cNvPr id="8" name="TextBox 7">
            <a:extLst>
              <a:ext uri="{FF2B5EF4-FFF2-40B4-BE49-F238E27FC236}">
                <a16:creationId xmlns:a16="http://schemas.microsoft.com/office/drawing/2014/main" id="{6A492F50-E07B-4187-9A8E-83DE445832D4}"/>
              </a:ext>
            </a:extLst>
          </p:cNvPr>
          <p:cNvSpPr txBox="1"/>
          <p:nvPr/>
        </p:nvSpPr>
        <p:spPr>
          <a:xfrm>
            <a:off x="1639325" y="3179681"/>
            <a:ext cx="1955436" cy="923330"/>
          </a:xfrm>
          <a:prstGeom prst="rect">
            <a:avLst/>
          </a:prstGeom>
          <a:noFill/>
        </p:spPr>
        <p:txBody>
          <a:bodyPr wrap="square" rtlCol="0">
            <a:spAutoFit/>
          </a:bodyPr>
          <a:lstStyle/>
          <a:p>
            <a:pPr algn="ctr"/>
            <a:r>
              <a:rPr lang="en-US" sz="1800" dirty="0">
                <a:highlight>
                  <a:srgbClr val="00FFFF"/>
                </a:highlight>
                <a:latin typeface="Trebuchet MS" panose="020B0603020202020204" pitchFamily="34" charset="0"/>
              </a:rPr>
              <a:t>Vent Air Inlet </a:t>
            </a:r>
          </a:p>
          <a:p>
            <a:pPr algn="ctr"/>
            <a:r>
              <a:rPr lang="en-US" sz="1800" dirty="0">
                <a:highlight>
                  <a:srgbClr val="00FFFF"/>
                </a:highlight>
                <a:latin typeface="Trebuchet MS" panose="020B0603020202020204" pitchFamily="34" charset="0"/>
              </a:rPr>
              <a:t>(4 inlets, </a:t>
            </a:r>
            <a:br>
              <a:rPr lang="en-US" sz="1800" dirty="0">
                <a:highlight>
                  <a:srgbClr val="00FFFF"/>
                </a:highlight>
                <a:latin typeface="Trebuchet MS" panose="020B0603020202020204" pitchFamily="34" charset="0"/>
              </a:rPr>
            </a:br>
            <a:r>
              <a:rPr lang="en-US" sz="1800" dirty="0">
                <a:highlight>
                  <a:srgbClr val="00FFFF"/>
                </a:highlight>
                <a:latin typeface="Trebuchet MS" panose="020B0603020202020204" pitchFamily="34" charset="0"/>
              </a:rPr>
              <a:t>1 cfm/ft</a:t>
            </a:r>
            <a:r>
              <a:rPr lang="en-US" sz="1800" baseline="30000" dirty="0">
                <a:highlight>
                  <a:srgbClr val="00FFFF"/>
                </a:highlight>
                <a:latin typeface="Trebuchet MS" panose="020B0603020202020204" pitchFamily="34" charset="0"/>
              </a:rPr>
              <a:t>2</a:t>
            </a:r>
            <a:r>
              <a:rPr lang="en-US" sz="1800" dirty="0">
                <a:highlight>
                  <a:srgbClr val="00FFFF"/>
                </a:highlight>
                <a:latin typeface="Trebuchet MS" panose="020B0603020202020204" pitchFamily="34" charset="0"/>
              </a:rPr>
              <a:t>)</a:t>
            </a:r>
          </a:p>
        </p:txBody>
      </p:sp>
      <p:sp>
        <p:nvSpPr>
          <p:cNvPr id="9" name="TextBox 8">
            <a:extLst>
              <a:ext uri="{FF2B5EF4-FFF2-40B4-BE49-F238E27FC236}">
                <a16:creationId xmlns:a16="http://schemas.microsoft.com/office/drawing/2014/main" id="{60971F9C-57C5-44D4-85FE-4305E3C0D405}"/>
              </a:ext>
            </a:extLst>
          </p:cNvPr>
          <p:cNvSpPr txBox="1"/>
          <p:nvPr/>
        </p:nvSpPr>
        <p:spPr>
          <a:xfrm>
            <a:off x="6003721" y="4135369"/>
            <a:ext cx="2748219" cy="1200329"/>
          </a:xfrm>
          <a:prstGeom prst="rect">
            <a:avLst/>
          </a:prstGeom>
          <a:noFill/>
        </p:spPr>
        <p:txBody>
          <a:bodyPr wrap="square" rtlCol="0">
            <a:spAutoFit/>
          </a:bodyPr>
          <a:lstStyle/>
          <a:p>
            <a:pPr algn="ctr"/>
            <a:r>
              <a:rPr lang="en-US" sz="1800" dirty="0">
                <a:highlight>
                  <a:srgbClr val="C0C0C0"/>
                </a:highlight>
                <a:latin typeface="Trebuchet MS" panose="020B0603020202020204" pitchFamily="34" charset="0"/>
              </a:rPr>
              <a:t>Flammable Area</a:t>
            </a:r>
          </a:p>
          <a:p>
            <a:pPr algn="ctr"/>
            <a:r>
              <a:rPr lang="en-US" sz="1800" dirty="0">
                <a:highlight>
                  <a:srgbClr val="C0C0C0"/>
                </a:highlight>
                <a:latin typeface="Trebuchet MS" panose="020B0603020202020204" pitchFamily="34" charset="0"/>
              </a:rPr>
              <a:t>(2 g total flammable H</a:t>
            </a:r>
            <a:r>
              <a:rPr lang="en-US" sz="1800" baseline="-25000" dirty="0">
                <a:highlight>
                  <a:srgbClr val="C0C0C0"/>
                </a:highlight>
                <a:latin typeface="Trebuchet MS" panose="020B0603020202020204" pitchFamily="34" charset="0"/>
              </a:rPr>
              <a:t>2</a:t>
            </a:r>
            <a:r>
              <a:rPr lang="en-US" sz="1800" dirty="0">
                <a:highlight>
                  <a:srgbClr val="C0C0C0"/>
                </a:highlight>
                <a:latin typeface="Trebuchet MS" panose="020B0603020202020204" pitchFamily="34" charset="0"/>
              </a:rPr>
              <a:t>)</a:t>
            </a:r>
          </a:p>
          <a:p>
            <a:pPr algn="ctr"/>
            <a:r>
              <a:rPr lang="en-US" sz="1800" dirty="0">
                <a:highlight>
                  <a:srgbClr val="C0C0C0"/>
                </a:highlight>
                <a:latin typeface="Trebuchet MS" panose="020B0603020202020204" pitchFamily="34" charset="0"/>
              </a:rPr>
              <a:t>Similar to no-ventilation case</a:t>
            </a:r>
          </a:p>
        </p:txBody>
      </p:sp>
      <p:cxnSp>
        <p:nvCxnSpPr>
          <p:cNvPr id="10" name="Straight Arrow Connector 9">
            <a:extLst>
              <a:ext uri="{FF2B5EF4-FFF2-40B4-BE49-F238E27FC236}">
                <a16:creationId xmlns:a16="http://schemas.microsoft.com/office/drawing/2014/main" id="{5A1F019C-4155-4F7F-8158-7D4377623E77}"/>
              </a:ext>
            </a:extLst>
          </p:cNvPr>
          <p:cNvCxnSpPr>
            <a:cxnSpLocks/>
          </p:cNvCxnSpPr>
          <p:nvPr/>
        </p:nvCxnSpPr>
        <p:spPr>
          <a:xfrm flipH="1" flipV="1">
            <a:off x="5716411" y="1946624"/>
            <a:ext cx="505692" cy="16209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F81D295-A652-4301-9996-BA4F5118E1BB}"/>
              </a:ext>
            </a:extLst>
          </p:cNvPr>
          <p:cNvCxnSpPr>
            <a:cxnSpLocks/>
          </p:cNvCxnSpPr>
          <p:nvPr/>
        </p:nvCxnSpPr>
        <p:spPr>
          <a:xfrm flipH="1">
            <a:off x="5037905" y="2351575"/>
            <a:ext cx="1203071" cy="823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03DED1D-B309-49C2-8CB6-6CF28F19029F}"/>
              </a:ext>
            </a:extLst>
          </p:cNvPr>
          <p:cNvCxnSpPr>
            <a:cxnSpLocks/>
          </p:cNvCxnSpPr>
          <p:nvPr/>
        </p:nvCxnSpPr>
        <p:spPr>
          <a:xfrm>
            <a:off x="7311702" y="2386868"/>
            <a:ext cx="1022299" cy="31838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BF58C-7741-4517-9328-4A8DFF39627F}"/>
              </a:ext>
            </a:extLst>
          </p:cNvPr>
          <p:cNvCxnSpPr>
            <a:cxnSpLocks/>
          </p:cNvCxnSpPr>
          <p:nvPr/>
        </p:nvCxnSpPr>
        <p:spPr>
          <a:xfrm>
            <a:off x="3122250" y="3856176"/>
            <a:ext cx="714309" cy="69423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CBDC2E-44E2-4D57-8E37-B66BB45E0247}"/>
              </a:ext>
            </a:extLst>
          </p:cNvPr>
          <p:cNvCxnSpPr>
            <a:cxnSpLocks/>
          </p:cNvCxnSpPr>
          <p:nvPr/>
        </p:nvCxnSpPr>
        <p:spPr>
          <a:xfrm flipH="1" flipV="1">
            <a:off x="6080126" y="4042245"/>
            <a:ext cx="337735" cy="344729"/>
          </a:xfrm>
          <a:prstGeom prst="straightConnector1">
            <a:avLst/>
          </a:prstGeom>
          <a:ln w="381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60B42C0-8366-4DD5-B93B-0CFF49DE85E5}"/>
              </a:ext>
            </a:extLst>
          </p:cNvPr>
          <p:cNvSpPr txBox="1"/>
          <p:nvPr/>
        </p:nvSpPr>
        <p:spPr>
          <a:xfrm>
            <a:off x="5233800" y="3502281"/>
            <a:ext cx="1060450" cy="369332"/>
          </a:xfrm>
          <a:prstGeom prst="rect">
            <a:avLst/>
          </a:prstGeom>
          <a:noFill/>
        </p:spPr>
        <p:txBody>
          <a:bodyPr wrap="square" rtlCol="0">
            <a:spAutoFit/>
          </a:bodyPr>
          <a:lstStyle/>
          <a:p>
            <a:pPr algn="ctr"/>
            <a:r>
              <a:rPr lang="en-US" sz="1800" dirty="0">
                <a:latin typeface="Trebuchet MS" panose="020B0603020202020204" pitchFamily="34" charset="0"/>
              </a:rPr>
              <a:t>Vehicle</a:t>
            </a:r>
          </a:p>
        </p:txBody>
      </p:sp>
      <p:sp>
        <p:nvSpPr>
          <p:cNvPr id="16" name="Arrow: Up 15">
            <a:extLst>
              <a:ext uri="{FF2B5EF4-FFF2-40B4-BE49-F238E27FC236}">
                <a16:creationId xmlns:a16="http://schemas.microsoft.com/office/drawing/2014/main" id="{33C9B3B4-D90B-49A9-AA03-76DAD7BBFCD6}"/>
              </a:ext>
            </a:extLst>
          </p:cNvPr>
          <p:cNvSpPr/>
          <p:nvPr/>
        </p:nvSpPr>
        <p:spPr>
          <a:xfrm>
            <a:off x="5510257" y="1600200"/>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BE4022D7-8A50-4CF1-BFDE-48A02A55E8C4}"/>
              </a:ext>
            </a:extLst>
          </p:cNvPr>
          <p:cNvSpPr/>
          <p:nvPr/>
        </p:nvSpPr>
        <p:spPr>
          <a:xfrm>
            <a:off x="8382000" y="1828800"/>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DA8C3EE1-F72F-445C-86F5-D331EBE304E2}"/>
              </a:ext>
            </a:extLst>
          </p:cNvPr>
          <p:cNvSpPr/>
          <p:nvPr/>
        </p:nvSpPr>
        <p:spPr>
          <a:xfrm>
            <a:off x="8382000" y="2445731"/>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BC117A2-A8C7-4ECB-AF6E-9F4A0DA790F9}"/>
              </a:ext>
            </a:extLst>
          </p:cNvPr>
          <p:cNvCxnSpPr>
            <a:cxnSpLocks/>
          </p:cNvCxnSpPr>
          <p:nvPr/>
        </p:nvCxnSpPr>
        <p:spPr>
          <a:xfrm flipV="1">
            <a:off x="7264828" y="2137153"/>
            <a:ext cx="1143235" cy="6461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DF7FDC-A4CF-4BAD-BBBD-A8849FAB6E50}"/>
              </a:ext>
            </a:extLst>
          </p:cNvPr>
          <p:cNvSpPr txBox="1"/>
          <p:nvPr/>
        </p:nvSpPr>
        <p:spPr>
          <a:xfrm>
            <a:off x="3479404" y="5993745"/>
            <a:ext cx="4728695" cy="646331"/>
          </a:xfrm>
          <a:prstGeom prst="rect">
            <a:avLst/>
          </a:prstGeom>
          <a:noFill/>
          <a:ln w="28575">
            <a:solidFill>
              <a:srgbClr val="00B050"/>
            </a:solidFill>
          </a:ln>
        </p:spPr>
        <p:txBody>
          <a:bodyPr wrap="square" rtlCol="0">
            <a:spAutoFit/>
          </a:bodyPr>
          <a:lstStyle/>
          <a:p>
            <a:pPr algn="ctr"/>
            <a:r>
              <a:rPr lang="en-US" sz="1800" dirty="0">
                <a:latin typeface="Trebuchet MS" panose="020B0603020202020204" pitchFamily="34" charset="0"/>
              </a:rPr>
              <a:t>Ventilation away from the vehicle has little affect on maximum flammable mass</a:t>
            </a:r>
          </a:p>
        </p:txBody>
      </p:sp>
      <p:sp>
        <p:nvSpPr>
          <p:cNvPr id="21" name="TextBox 20">
            <a:extLst>
              <a:ext uri="{FF2B5EF4-FFF2-40B4-BE49-F238E27FC236}">
                <a16:creationId xmlns:a16="http://schemas.microsoft.com/office/drawing/2014/main" id="{9164CF52-DEA3-4257-ABD1-6EE3FB7AEBC0}"/>
              </a:ext>
            </a:extLst>
          </p:cNvPr>
          <p:cNvSpPr txBox="1"/>
          <p:nvPr/>
        </p:nvSpPr>
        <p:spPr>
          <a:xfrm>
            <a:off x="-63333" y="5015595"/>
            <a:ext cx="2783887" cy="1200329"/>
          </a:xfrm>
          <a:prstGeom prst="rect">
            <a:avLst/>
          </a:prstGeom>
          <a:noFill/>
        </p:spPr>
        <p:txBody>
          <a:bodyPr wrap="square" rtlCol="0">
            <a:spAutoFit/>
          </a:bodyPr>
          <a:lstStyle/>
          <a:p>
            <a:pPr algn="ctr"/>
            <a:r>
              <a:rPr lang="en-US" sz="1800" dirty="0">
                <a:solidFill>
                  <a:srgbClr val="C00000"/>
                </a:solidFill>
                <a:latin typeface="Trebuchet MS" panose="020B0603020202020204" pitchFamily="34" charset="0"/>
              </a:rPr>
              <a:t>Yellow on walls and floor mean ≥100 cm/s velocity </a:t>
            </a:r>
          </a:p>
          <a:p>
            <a:pPr algn="ctr"/>
            <a:r>
              <a:rPr lang="en-US" sz="1800" dirty="0">
                <a:solidFill>
                  <a:srgbClr val="C00000"/>
                </a:solidFill>
                <a:latin typeface="Trebuchet MS" panose="020B0603020202020204" pitchFamily="34" charset="0"/>
              </a:rPr>
              <a:t>Showing air movement from ventilation</a:t>
            </a:r>
          </a:p>
        </p:txBody>
      </p:sp>
      <p:cxnSp>
        <p:nvCxnSpPr>
          <p:cNvPr id="22" name="Straight Arrow Connector 21">
            <a:extLst>
              <a:ext uri="{FF2B5EF4-FFF2-40B4-BE49-F238E27FC236}">
                <a16:creationId xmlns:a16="http://schemas.microsoft.com/office/drawing/2014/main" id="{462AAD3D-97E3-4CBA-9C93-1D03539B5736}"/>
              </a:ext>
            </a:extLst>
          </p:cNvPr>
          <p:cNvCxnSpPr>
            <a:cxnSpLocks/>
          </p:cNvCxnSpPr>
          <p:nvPr/>
        </p:nvCxnSpPr>
        <p:spPr>
          <a:xfrm flipV="1">
            <a:off x="2587323" y="4949737"/>
            <a:ext cx="821169" cy="41143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5D9A6392-E03E-45DD-BCD0-A822E65154D5}"/>
              </a:ext>
            </a:extLst>
          </p:cNvPr>
          <p:cNvCxnSpPr/>
          <p:nvPr/>
        </p:nvCxnSpPr>
        <p:spPr>
          <a:xfrm flipV="1">
            <a:off x="1849483" y="4225335"/>
            <a:ext cx="2215095" cy="724402"/>
          </a:xfrm>
          <a:prstGeom prst="curvedConnector3">
            <a:avLst>
              <a:gd name="adj1" fmla="val 31199"/>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36C099-1095-407E-B494-384474D7575E}"/>
              </a:ext>
            </a:extLst>
          </p:cNvPr>
          <p:cNvSpPr txBox="1"/>
          <p:nvPr/>
        </p:nvSpPr>
        <p:spPr>
          <a:xfrm>
            <a:off x="3625211" y="4615302"/>
            <a:ext cx="1244382" cy="276999"/>
          </a:xfrm>
          <a:prstGeom prst="rect">
            <a:avLst/>
          </a:prstGeom>
          <a:solidFill>
            <a:srgbClr val="CCCCCC"/>
          </a:solidFill>
        </p:spPr>
        <p:txBody>
          <a:bodyPr wrap="square" rtlCol="0">
            <a:spAutoFit/>
          </a:bodyPr>
          <a:lstStyle/>
          <a:p>
            <a:pPr algn="ctr"/>
            <a:r>
              <a:rPr lang="en-US" sz="1200" dirty="0"/>
              <a:t>Fraction of LFL</a:t>
            </a:r>
          </a:p>
        </p:txBody>
      </p:sp>
      <p:sp>
        <p:nvSpPr>
          <p:cNvPr id="25" name="Arrow: Up 24">
            <a:extLst>
              <a:ext uri="{FF2B5EF4-FFF2-40B4-BE49-F238E27FC236}">
                <a16:creationId xmlns:a16="http://schemas.microsoft.com/office/drawing/2014/main" id="{75357CFA-A975-4877-8E38-4A41A0F1D0C9}"/>
              </a:ext>
            </a:extLst>
          </p:cNvPr>
          <p:cNvSpPr/>
          <p:nvPr/>
        </p:nvSpPr>
        <p:spPr>
          <a:xfrm rot="2993378">
            <a:off x="3838157" y="4322621"/>
            <a:ext cx="241300" cy="38100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72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514D-52DE-43D3-94C4-C5D00DA430DE}"/>
              </a:ext>
            </a:extLst>
          </p:cNvPr>
          <p:cNvSpPr>
            <a:spLocks noGrp="1"/>
          </p:cNvSpPr>
          <p:nvPr>
            <p:ph type="title"/>
          </p:nvPr>
        </p:nvSpPr>
        <p:spPr/>
        <p:txBody>
          <a:bodyPr/>
          <a:lstStyle/>
          <a:p>
            <a:r>
              <a:rPr lang="en-US" dirty="0"/>
              <a:t>Higher Ventilation Directed at Vehicle</a:t>
            </a:r>
          </a:p>
        </p:txBody>
      </p:sp>
      <p:sp>
        <p:nvSpPr>
          <p:cNvPr id="4" name="Slide Number Placeholder 3">
            <a:extLst>
              <a:ext uri="{FF2B5EF4-FFF2-40B4-BE49-F238E27FC236}">
                <a16:creationId xmlns:a16="http://schemas.microsoft.com/office/drawing/2014/main" id="{23F10266-A450-4F62-9860-3562F7978938}"/>
              </a:ext>
            </a:extLst>
          </p:cNvPr>
          <p:cNvSpPr>
            <a:spLocks noGrp="1"/>
          </p:cNvSpPr>
          <p:nvPr>
            <p:ph type="sldNum" sz="quarter" idx="11"/>
          </p:nvPr>
        </p:nvSpPr>
        <p:spPr/>
        <p:txBody>
          <a:bodyPr/>
          <a:lstStyle/>
          <a:p>
            <a:fld id="{A5E55A7B-7854-E145-92D9-B491DF4BAE2D}" type="slidenum">
              <a:rPr lang="en-US" smtClean="0"/>
              <a:pPr/>
              <a:t>13</a:t>
            </a:fld>
            <a:endParaRPr lang="en-US"/>
          </a:p>
        </p:txBody>
      </p:sp>
      <p:pic>
        <p:nvPicPr>
          <p:cNvPr id="5" name="Content Placeholder 30" descr="Image of computational fluid dynamics simulation result showing a rectangular vehicle with leak on bottom, with smaller flammable mass. Velocity profiles are shown on floor and walls of garage, these show significant ventilation passing underneath vehicle. ">
            <a:extLst>
              <a:ext uri="{FF2B5EF4-FFF2-40B4-BE49-F238E27FC236}">
                <a16:creationId xmlns:a16="http://schemas.microsoft.com/office/drawing/2014/main" id="{8E1F1630-7FE9-454C-83F9-75322EA40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844" y="1504318"/>
            <a:ext cx="6461736" cy="4351338"/>
          </a:xfrm>
          <a:prstGeom prst="rect">
            <a:avLst/>
          </a:prstGeom>
        </p:spPr>
      </p:pic>
      <p:sp>
        <p:nvSpPr>
          <p:cNvPr id="6" name="Arrow: Up 5">
            <a:extLst>
              <a:ext uri="{FF2B5EF4-FFF2-40B4-BE49-F238E27FC236}">
                <a16:creationId xmlns:a16="http://schemas.microsoft.com/office/drawing/2014/main" id="{C183EB6D-E12B-4E88-86D9-C60AE09FE982}"/>
              </a:ext>
            </a:extLst>
          </p:cNvPr>
          <p:cNvSpPr/>
          <p:nvPr/>
        </p:nvSpPr>
        <p:spPr>
          <a:xfrm>
            <a:off x="4921409" y="1991711"/>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535789-B80B-41FF-8FBE-3D10F808BD47}"/>
              </a:ext>
            </a:extLst>
          </p:cNvPr>
          <p:cNvSpPr txBox="1"/>
          <p:nvPr/>
        </p:nvSpPr>
        <p:spPr>
          <a:xfrm>
            <a:off x="5968336" y="1945495"/>
            <a:ext cx="2120900" cy="369332"/>
          </a:xfrm>
          <a:prstGeom prst="rect">
            <a:avLst/>
          </a:prstGeom>
          <a:noFill/>
        </p:spPr>
        <p:txBody>
          <a:bodyPr wrap="square" rtlCol="0">
            <a:spAutoFit/>
          </a:bodyPr>
          <a:lstStyle/>
          <a:p>
            <a:pPr algn="ctr"/>
            <a:r>
              <a:rPr lang="en-US" sz="1800" dirty="0">
                <a:highlight>
                  <a:srgbClr val="FFFF00"/>
                </a:highlight>
              </a:rPr>
              <a:t>Vent Outlets</a:t>
            </a:r>
          </a:p>
        </p:txBody>
      </p:sp>
      <p:sp>
        <p:nvSpPr>
          <p:cNvPr id="8" name="TextBox 7">
            <a:extLst>
              <a:ext uri="{FF2B5EF4-FFF2-40B4-BE49-F238E27FC236}">
                <a16:creationId xmlns:a16="http://schemas.microsoft.com/office/drawing/2014/main" id="{4AC04816-0FD4-4CEB-8C1C-C0D83F307673}"/>
              </a:ext>
            </a:extLst>
          </p:cNvPr>
          <p:cNvSpPr txBox="1"/>
          <p:nvPr/>
        </p:nvSpPr>
        <p:spPr>
          <a:xfrm>
            <a:off x="1485085" y="2941737"/>
            <a:ext cx="2521513" cy="923330"/>
          </a:xfrm>
          <a:prstGeom prst="rect">
            <a:avLst/>
          </a:prstGeom>
          <a:noFill/>
        </p:spPr>
        <p:txBody>
          <a:bodyPr wrap="square" rtlCol="0">
            <a:spAutoFit/>
          </a:bodyPr>
          <a:lstStyle/>
          <a:p>
            <a:pPr algn="ctr"/>
            <a:r>
              <a:rPr lang="en-US" sz="1800" dirty="0">
                <a:highlight>
                  <a:srgbClr val="00FFFF"/>
                </a:highlight>
                <a:latin typeface="Trebuchet MS" panose="020B0603020202020204" pitchFamily="34" charset="0"/>
              </a:rPr>
              <a:t>Vent Air Inlet </a:t>
            </a:r>
          </a:p>
          <a:p>
            <a:pPr algn="ctr"/>
            <a:r>
              <a:rPr lang="en-US" sz="1800" dirty="0">
                <a:highlight>
                  <a:srgbClr val="00FFFF"/>
                </a:highlight>
                <a:latin typeface="Trebuchet MS" panose="020B0603020202020204" pitchFamily="34" charset="0"/>
              </a:rPr>
              <a:t>(1 inlet higher velocity</a:t>
            </a:r>
          </a:p>
          <a:p>
            <a:pPr algn="ctr"/>
            <a:r>
              <a:rPr lang="en-US" sz="1800" dirty="0">
                <a:highlight>
                  <a:srgbClr val="00FFFF"/>
                </a:highlight>
                <a:latin typeface="Trebuchet MS" panose="020B0603020202020204" pitchFamily="34" charset="0"/>
              </a:rPr>
              <a:t>Total: 1 cfm/ft</a:t>
            </a:r>
            <a:r>
              <a:rPr lang="en-US" sz="1800" baseline="30000" dirty="0">
                <a:highlight>
                  <a:srgbClr val="00FFFF"/>
                </a:highlight>
                <a:latin typeface="Trebuchet MS" panose="020B0603020202020204" pitchFamily="34" charset="0"/>
              </a:rPr>
              <a:t>2</a:t>
            </a:r>
            <a:r>
              <a:rPr lang="en-US" sz="1800" dirty="0">
                <a:highlight>
                  <a:srgbClr val="00FFFF"/>
                </a:highlight>
                <a:latin typeface="Trebuchet MS" panose="020B0603020202020204" pitchFamily="34" charset="0"/>
              </a:rPr>
              <a:t>)</a:t>
            </a:r>
          </a:p>
        </p:txBody>
      </p:sp>
      <p:sp>
        <p:nvSpPr>
          <p:cNvPr id="9" name="TextBox 8">
            <a:extLst>
              <a:ext uri="{FF2B5EF4-FFF2-40B4-BE49-F238E27FC236}">
                <a16:creationId xmlns:a16="http://schemas.microsoft.com/office/drawing/2014/main" id="{FC30ABD8-9D0F-4962-B057-97F59671BD97}"/>
              </a:ext>
            </a:extLst>
          </p:cNvPr>
          <p:cNvSpPr txBox="1"/>
          <p:nvPr/>
        </p:nvSpPr>
        <p:spPr>
          <a:xfrm>
            <a:off x="5871712" y="3455963"/>
            <a:ext cx="3088708" cy="1477328"/>
          </a:xfrm>
          <a:prstGeom prst="rect">
            <a:avLst/>
          </a:prstGeom>
          <a:noFill/>
        </p:spPr>
        <p:txBody>
          <a:bodyPr wrap="square" rtlCol="0">
            <a:spAutoFit/>
          </a:bodyPr>
          <a:lstStyle/>
          <a:p>
            <a:pPr algn="ctr"/>
            <a:r>
              <a:rPr lang="en-US" sz="1800" dirty="0">
                <a:highlight>
                  <a:srgbClr val="C0C0C0"/>
                </a:highlight>
                <a:latin typeface="Trebuchet MS" panose="020B0603020202020204" pitchFamily="34" charset="0"/>
              </a:rPr>
              <a:t>Flammable Area</a:t>
            </a:r>
          </a:p>
          <a:p>
            <a:pPr algn="ctr"/>
            <a:r>
              <a:rPr lang="en-US" sz="1800" dirty="0">
                <a:highlight>
                  <a:srgbClr val="C0C0C0"/>
                </a:highlight>
                <a:latin typeface="Trebuchet MS" panose="020B0603020202020204" pitchFamily="34" charset="0"/>
              </a:rPr>
              <a:t>(0.06 g total flammable H</a:t>
            </a:r>
            <a:r>
              <a:rPr lang="en-US" sz="1800" baseline="-25000" dirty="0">
                <a:highlight>
                  <a:srgbClr val="C0C0C0"/>
                </a:highlight>
                <a:latin typeface="Trebuchet MS" panose="020B0603020202020204" pitchFamily="34" charset="0"/>
              </a:rPr>
              <a:t>2</a:t>
            </a:r>
            <a:r>
              <a:rPr lang="en-US" sz="1800" dirty="0">
                <a:highlight>
                  <a:srgbClr val="C0C0C0"/>
                </a:highlight>
                <a:latin typeface="Trebuchet MS" panose="020B0603020202020204" pitchFamily="34" charset="0"/>
              </a:rPr>
              <a:t>)</a:t>
            </a:r>
          </a:p>
          <a:p>
            <a:pPr algn="ctr"/>
            <a:r>
              <a:rPr lang="en-US" sz="1800" dirty="0">
                <a:highlight>
                  <a:srgbClr val="C0C0C0"/>
                </a:highlight>
                <a:latin typeface="Trebuchet MS" panose="020B0603020202020204" pitchFamily="34" charset="0"/>
              </a:rPr>
              <a:t>Smaller than ventilation-near-leak and no-ventilation scenarios</a:t>
            </a:r>
          </a:p>
        </p:txBody>
      </p:sp>
      <p:cxnSp>
        <p:nvCxnSpPr>
          <p:cNvPr id="10" name="Straight Arrow Connector 9">
            <a:extLst>
              <a:ext uri="{FF2B5EF4-FFF2-40B4-BE49-F238E27FC236}">
                <a16:creationId xmlns:a16="http://schemas.microsoft.com/office/drawing/2014/main" id="{1E84ED22-2EF7-41EF-925A-B713B96A0CC1}"/>
              </a:ext>
            </a:extLst>
          </p:cNvPr>
          <p:cNvCxnSpPr>
            <a:cxnSpLocks/>
          </p:cNvCxnSpPr>
          <p:nvPr/>
        </p:nvCxnSpPr>
        <p:spPr>
          <a:xfrm flipH="1" flipV="1">
            <a:off x="5914212" y="1807978"/>
            <a:ext cx="505692" cy="16209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C628100-11C4-4194-BB8B-58E1A8A95FBC}"/>
              </a:ext>
            </a:extLst>
          </p:cNvPr>
          <p:cNvCxnSpPr>
            <a:cxnSpLocks/>
          </p:cNvCxnSpPr>
          <p:nvPr/>
        </p:nvCxnSpPr>
        <p:spPr>
          <a:xfrm flipH="1">
            <a:off x="5216833" y="2268612"/>
            <a:ext cx="1203071" cy="823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C73E94B-D2B7-44FE-B8F2-9134F7505F06}"/>
              </a:ext>
            </a:extLst>
          </p:cNvPr>
          <p:cNvCxnSpPr>
            <a:cxnSpLocks/>
          </p:cNvCxnSpPr>
          <p:nvPr/>
        </p:nvCxnSpPr>
        <p:spPr>
          <a:xfrm>
            <a:off x="7640587" y="2268612"/>
            <a:ext cx="1022299" cy="31838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D6096B-E26F-4A72-AE69-03EE819803B7}"/>
              </a:ext>
            </a:extLst>
          </p:cNvPr>
          <p:cNvCxnSpPr>
            <a:cxnSpLocks/>
          </p:cNvCxnSpPr>
          <p:nvPr/>
        </p:nvCxnSpPr>
        <p:spPr>
          <a:xfrm>
            <a:off x="3056001" y="3857212"/>
            <a:ext cx="832374" cy="76899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119282-B93E-47A7-9CBC-04CA8F5A9042}"/>
              </a:ext>
            </a:extLst>
          </p:cNvPr>
          <p:cNvCxnSpPr>
            <a:cxnSpLocks/>
          </p:cNvCxnSpPr>
          <p:nvPr/>
        </p:nvCxnSpPr>
        <p:spPr>
          <a:xfrm flipH="1">
            <a:off x="4803648" y="3642967"/>
            <a:ext cx="1616256" cy="189412"/>
          </a:xfrm>
          <a:prstGeom prst="straightConnector1">
            <a:avLst/>
          </a:prstGeom>
          <a:ln w="381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E274D8E-ACD7-4D78-A72A-31BADF493E4A}"/>
              </a:ext>
            </a:extLst>
          </p:cNvPr>
          <p:cNvSpPr txBox="1"/>
          <p:nvPr/>
        </p:nvSpPr>
        <p:spPr>
          <a:xfrm>
            <a:off x="4217046" y="3366089"/>
            <a:ext cx="1060450" cy="369332"/>
          </a:xfrm>
          <a:prstGeom prst="rect">
            <a:avLst/>
          </a:prstGeom>
          <a:noFill/>
        </p:spPr>
        <p:txBody>
          <a:bodyPr wrap="square" rtlCol="0">
            <a:spAutoFit/>
          </a:bodyPr>
          <a:lstStyle/>
          <a:p>
            <a:pPr algn="ctr"/>
            <a:r>
              <a:rPr lang="en-US" sz="1800" dirty="0">
                <a:latin typeface="Trebuchet MS" panose="020B0603020202020204" pitchFamily="34" charset="0"/>
              </a:rPr>
              <a:t>Vehicle</a:t>
            </a:r>
          </a:p>
        </p:txBody>
      </p:sp>
      <p:sp>
        <p:nvSpPr>
          <p:cNvPr id="16" name="Arrow: Up 15">
            <a:extLst>
              <a:ext uri="{FF2B5EF4-FFF2-40B4-BE49-F238E27FC236}">
                <a16:creationId xmlns:a16="http://schemas.microsoft.com/office/drawing/2014/main" id="{44F497FA-E1E4-4BEA-8FD5-1457A8B1A250}"/>
              </a:ext>
            </a:extLst>
          </p:cNvPr>
          <p:cNvSpPr/>
          <p:nvPr/>
        </p:nvSpPr>
        <p:spPr>
          <a:xfrm>
            <a:off x="5683431" y="1477144"/>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18DB0264-820E-4358-A0FC-8ABB4B10AFD1}"/>
              </a:ext>
            </a:extLst>
          </p:cNvPr>
          <p:cNvSpPr/>
          <p:nvPr/>
        </p:nvSpPr>
        <p:spPr>
          <a:xfrm>
            <a:off x="8694874" y="1693168"/>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A432BD67-7995-40A0-A6A5-53D42150A0BD}"/>
              </a:ext>
            </a:extLst>
          </p:cNvPr>
          <p:cNvSpPr/>
          <p:nvPr/>
        </p:nvSpPr>
        <p:spPr>
          <a:xfrm>
            <a:off x="8694874" y="2310099"/>
            <a:ext cx="241300" cy="27690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47B39D27-FDDE-4520-970C-C1900CD407A5}"/>
              </a:ext>
            </a:extLst>
          </p:cNvPr>
          <p:cNvCxnSpPr>
            <a:cxnSpLocks/>
          </p:cNvCxnSpPr>
          <p:nvPr/>
        </p:nvCxnSpPr>
        <p:spPr>
          <a:xfrm>
            <a:off x="7652164" y="2032529"/>
            <a:ext cx="1125010" cy="361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6C9F4E9-3E9B-44B2-9E66-659489680165}"/>
              </a:ext>
            </a:extLst>
          </p:cNvPr>
          <p:cNvSpPr txBox="1"/>
          <p:nvPr/>
        </p:nvSpPr>
        <p:spPr>
          <a:xfrm>
            <a:off x="3401568" y="6088031"/>
            <a:ext cx="5214205" cy="646331"/>
          </a:xfrm>
          <a:prstGeom prst="rect">
            <a:avLst/>
          </a:prstGeom>
          <a:noFill/>
          <a:ln w="28575">
            <a:solidFill>
              <a:srgbClr val="00B050"/>
            </a:solidFill>
          </a:ln>
        </p:spPr>
        <p:txBody>
          <a:bodyPr wrap="square" rtlCol="0">
            <a:spAutoFit/>
          </a:bodyPr>
          <a:lstStyle/>
          <a:p>
            <a:pPr algn="ctr"/>
            <a:r>
              <a:rPr lang="en-US" sz="1800" dirty="0">
                <a:latin typeface="Trebuchet MS" panose="020B0603020202020204" pitchFamily="34" charset="0"/>
              </a:rPr>
              <a:t>Higher ventilation directed at the leak area leads to the largest decrease of flammable mass</a:t>
            </a:r>
          </a:p>
        </p:txBody>
      </p:sp>
      <p:sp>
        <p:nvSpPr>
          <p:cNvPr id="21" name="TextBox 20">
            <a:extLst>
              <a:ext uri="{FF2B5EF4-FFF2-40B4-BE49-F238E27FC236}">
                <a16:creationId xmlns:a16="http://schemas.microsoft.com/office/drawing/2014/main" id="{419724A7-0812-4230-ABD5-2630CA46FAF5}"/>
              </a:ext>
            </a:extLst>
          </p:cNvPr>
          <p:cNvSpPr txBox="1"/>
          <p:nvPr/>
        </p:nvSpPr>
        <p:spPr>
          <a:xfrm>
            <a:off x="-8302" y="5048071"/>
            <a:ext cx="2783887" cy="1200329"/>
          </a:xfrm>
          <a:prstGeom prst="rect">
            <a:avLst/>
          </a:prstGeom>
          <a:noFill/>
        </p:spPr>
        <p:txBody>
          <a:bodyPr wrap="square" rtlCol="0">
            <a:spAutoFit/>
          </a:bodyPr>
          <a:lstStyle/>
          <a:p>
            <a:pPr algn="ctr"/>
            <a:r>
              <a:rPr lang="en-US" sz="1800" dirty="0">
                <a:solidFill>
                  <a:srgbClr val="C00000"/>
                </a:solidFill>
                <a:latin typeface="Trebuchet MS" panose="020B0603020202020204" pitchFamily="34" charset="0"/>
              </a:rPr>
              <a:t>Dark </a:t>
            </a:r>
            <a:r>
              <a:rPr lang="en-US" sz="1800">
                <a:solidFill>
                  <a:srgbClr val="C00000"/>
                </a:solidFill>
                <a:latin typeface="Trebuchet MS" panose="020B0603020202020204" pitchFamily="34" charset="0"/>
              </a:rPr>
              <a:t>yellow shows </a:t>
            </a:r>
            <a:br>
              <a:rPr lang="en-US" sz="1800">
                <a:solidFill>
                  <a:srgbClr val="C00000"/>
                </a:solidFill>
                <a:latin typeface="Trebuchet MS" panose="020B0603020202020204" pitchFamily="34" charset="0"/>
              </a:rPr>
            </a:br>
            <a:r>
              <a:rPr lang="en-US" sz="1800">
                <a:solidFill>
                  <a:srgbClr val="C00000"/>
                </a:solidFill>
                <a:latin typeface="Trebuchet MS" panose="020B0603020202020204" pitchFamily="34" charset="0"/>
              </a:rPr>
              <a:t>300 cm</a:t>
            </a:r>
            <a:r>
              <a:rPr lang="en-US" sz="1800" dirty="0">
                <a:solidFill>
                  <a:srgbClr val="C00000"/>
                </a:solidFill>
                <a:latin typeface="Trebuchet MS" panose="020B0603020202020204" pitchFamily="34" charset="0"/>
              </a:rPr>
              <a:t>/</a:t>
            </a:r>
            <a:r>
              <a:rPr lang="en-US" sz="1800">
                <a:solidFill>
                  <a:srgbClr val="C00000"/>
                </a:solidFill>
                <a:latin typeface="Trebuchet MS" panose="020B0603020202020204" pitchFamily="34" charset="0"/>
              </a:rPr>
              <a:t>s velocity. </a:t>
            </a:r>
            <a:endParaRPr lang="en-US" sz="1800" dirty="0">
              <a:solidFill>
                <a:srgbClr val="C00000"/>
              </a:solidFill>
              <a:latin typeface="Trebuchet MS" panose="020B0603020202020204" pitchFamily="34" charset="0"/>
            </a:endParaRPr>
          </a:p>
          <a:p>
            <a:pPr algn="ctr"/>
            <a:r>
              <a:rPr lang="en-US" sz="1800" dirty="0">
                <a:solidFill>
                  <a:srgbClr val="C00000"/>
                </a:solidFill>
                <a:latin typeface="Trebuchet MS" panose="020B0603020202020204" pitchFamily="34" charset="0"/>
              </a:rPr>
              <a:t>Showing air movement from ventilation</a:t>
            </a:r>
          </a:p>
        </p:txBody>
      </p:sp>
      <p:cxnSp>
        <p:nvCxnSpPr>
          <p:cNvPr id="22" name="Straight Arrow Connector 21">
            <a:extLst>
              <a:ext uri="{FF2B5EF4-FFF2-40B4-BE49-F238E27FC236}">
                <a16:creationId xmlns:a16="http://schemas.microsoft.com/office/drawing/2014/main" id="{D9914FE6-8656-49B5-8ED8-8F9F32EFF3EA}"/>
              </a:ext>
            </a:extLst>
          </p:cNvPr>
          <p:cNvCxnSpPr>
            <a:cxnSpLocks/>
          </p:cNvCxnSpPr>
          <p:nvPr/>
        </p:nvCxnSpPr>
        <p:spPr>
          <a:xfrm flipV="1">
            <a:off x="2642354" y="5005798"/>
            <a:ext cx="759214" cy="38784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EC2DCA35-B1E5-4A08-B47D-CA58C3025CAB}"/>
              </a:ext>
            </a:extLst>
          </p:cNvPr>
          <p:cNvCxnSpPr/>
          <p:nvPr/>
        </p:nvCxnSpPr>
        <p:spPr>
          <a:xfrm flipV="1">
            <a:off x="1904514" y="4257811"/>
            <a:ext cx="2215095" cy="724402"/>
          </a:xfrm>
          <a:prstGeom prst="curvedConnector3">
            <a:avLst>
              <a:gd name="adj1" fmla="val 2670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E80714F-7AA5-40ED-B8ED-246AA0031B4F}"/>
              </a:ext>
            </a:extLst>
          </p:cNvPr>
          <p:cNvSpPr txBox="1"/>
          <p:nvPr/>
        </p:nvSpPr>
        <p:spPr>
          <a:xfrm>
            <a:off x="3677027" y="4678242"/>
            <a:ext cx="1244382" cy="276999"/>
          </a:xfrm>
          <a:prstGeom prst="rect">
            <a:avLst/>
          </a:prstGeom>
          <a:solidFill>
            <a:srgbClr val="CCCCCC"/>
          </a:solidFill>
        </p:spPr>
        <p:txBody>
          <a:bodyPr wrap="square" rtlCol="0">
            <a:spAutoFit/>
          </a:bodyPr>
          <a:lstStyle/>
          <a:p>
            <a:pPr algn="ctr"/>
            <a:r>
              <a:rPr lang="en-US" sz="1200" dirty="0"/>
              <a:t>Fraction of LFL</a:t>
            </a:r>
          </a:p>
        </p:txBody>
      </p:sp>
      <p:sp>
        <p:nvSpPr>
          <p:cNvPr id="25" name="Arrow: Up 24">
            <a:extLst>
              <a:ext uri="{FF2B5EF4-FFF2-40B4-BE49-F238E27FC236}">
                <a16:creationId xmlns:a16="http://schemas.microsoft.com/office/drawing/2014/main" id="{981AA3CF-2F00-4DCD-9467-1CC1CF7522E9}"/>
              </a:ext>
            </a:extLst>
          </p:cNvPr>
          <p:cNvSpPr/>
          <p:nvPr/>
        </p:nvSpPr>
        <p:spPr>
          <a:xfrm rot="2993378">
            <a:off x="3889973" y="4398410"/>
            <a:ext cx="241300" cy="38100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30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09FE-482C-4807-976E-7093A12919C8}"/>
              </a:ext>
            </a:extLst>
          </p:cNvPr>
          <p:cNvSpPr>
            <a:spLocks noGrp="1"/>
          </p:cNvSpPr>
          <p:nvPr>
            <p:ph type="title"/>
          </p:nvPr>
        </p:nvSpPr>
        <p:spPr/>
        <p:txBody>
          <a:bodyPr/>
          <a:lstStyle/>
          <a:p>
            <a:r>
              <a:rPr lang="en-US" dirty="0"/>
              <a:t>Hazard Quantification</a:t>
            </a:r>
          </a:p>
        </p:txBody>
      </p:sp>
      <p:sp>
        <p:nvSpPr>
          <p:cNvPr id="3" name="Content Placeholder 2">
            <a:extLst>
              <a:ext uri="{FF2B5EF4-FFF2-40B4-BE49-F238E27FC236}">
                <a16:creationId xmlns:a16="http://schemas.microsoft.com/office/drawing/2014/main" id="{743615B7-290A-4E64-8524-33F2D4E1BA2A}"/>
              </a:ext>
            </a:extLst>
          </p:cNvPr>
          <p:cNvSpPr>
            <a:spLocks noGrp="1"/>
          </p:cNvSpPr>
          <p:nvPr>
            <p:ph idx="1"/>
          </p:nvPr>
        </p:nvSpPr>
        <p:spPr>
          <a:xfrm>
            <a:off x="0" y="1371600"/>
            <a:ext cx="4572000" cy="5105400"/>
          </a:xfrm>
        </p:spPr>
        <p:txBody>
          <a:bodyPr/>
          <a:lstStyle/>
          <a:p>
            <a:r>
              <a:rPr lang="en-US" sz="1800" dirty="0"/>
              <a:t>Flammable mass</a:t>
            </a:r>
          </a:p>
          <a:p>
            <a:pPr lvl="1"/>
            <a:r>
              <a:rPr lang="en-US" sz="1600" dirty="0"/>
              <a:t>Total flammable mass of hydrogen in garage based on wherever the local hydrogen concentration is &gt;LFL (&gt;4 mol%)</a:t>
            </a:r>
          </a:p>
          <a:p>
            <a:endParaRPr lang="en-US" sz="1800" dirty="0"/>
          </a:p>
          <a:p>
            <a:r>
              <a:rPr lang="en-US" sz="1800" dirty="0"/>
              <a:t>No-ventilation case has low amount of flammable mass relative to mass released (&lt;0.1% of 2.5 kg)</a:t>
            </a:r>
          </a:p>
          <a:p>
            <a:pPr lvl="1"/>
            <a:r>
              <a:rPr lang="en-US" sz="1600" dirty="0"/>
              <a:t>Dispersion of hydrogen in large area</a:t>
            </a:r>
          </a:p>
          <a:p>
            <a:pPr lvl="1"/>
            <a:r>
              <a:rPr lang="en-US" sz="1600" dirty="0"/>
              <a:t>Slow (low pressure) release </a:t>
            </a:r>
          </a:p>
          <a:p>
            <a:endParaRPr lang="en-US" sz="1800" dirty="0"/>
          </a:p>
          <a:p>
            <a:r>
              <a:rPr lang="en-US" sz="1800" dirty="0"/>
              <a:t>Ventilation directed at leak area leads to a 80% to 97% decrease in maximum flammable mass</a:t>
            </a:r>
          </a:p>
          <a:p>
            <a:endParaRPr lang="en-US" sz="1800" dirty="0"/>
          </a:p>
          <a:p>
            <a:r>
              <a:rPr lang="en-US" sz="1800" dirty="0"/>
              <a:t>Ventilation not directed at leak has little effect on maximum flammable mass</a:t>
            </a:r>
            <a:endParaRPr lang="en-US" sz="2000" dirty="0"/>
          </a:p>
          <a:p>
            <a:endParaRPr lang="en-US" dirty="0"/>
          </a:p>
        </p:txBody>
      </p:sp>
      <p:sp>
        <p:nvSpPr>
          <p:cNvPr id="4" name="Slide Number Placeholder 3">
            <a:extLst>
              <a:ext uri="{FF2B5EF4-FFF2-40B4-BE49-F238E27FC236}">
                <a16:creationId xmlns:a16="http://schemas.microsoft.com/office/drawing/2014/main" id="{C32B2700-C2F3-40B4-8A0D-BA6C4B7680A1}"/>
              </a:ext>
            </a:extLst>
          </p:cNvPr>
          <p:cNvSpPr>
            <a:spLocks noGrp="1"/>
          </p:cNvSpPr>
          <p:nvPr>
            <p:ph type="sldNum" sz="quarter" idx="11"/>
          </p:nvPr>
        </p:nvSpPr>
        <p:spPr/>
        <p:txBody>
          <a:bodyPr/>
          <a:lstStyle/>
          <a:p>
            <a:fld id="{A5E55A7B-7854-E145-92D9-B491DF4BAE2D}" type="slidenum">
              <a:rPr lang="en-US" smtClean="0"/>
              <a:pPr/>
              <a:t>14</a:t>
            </a:fld>
            <a:endParaRPr lang="en-US"/>
          </a:p>
        </p:txBody>
      </p:sp>
      <p:graphicFrame>
        <p:nvGraphicFramePr>
          <p:cNvPr id="5" name="Table 4">
            <a:extLst>
              <a:ext uri="{FF2B5EF4-FFF2-40B4-BE49-F238E27FC236}">
                <a16:creationId xmlns:a16="http://schemas.microsoft.com/office/drawing/2014/main" id="{A393FB8D-6A5E-41D5-9D3C-25691CC29DC9}"/>
              </a:ext>
            </a:extLst>
          </p:cNvPr>
          <p:cNvGraphicFramePr>
            <a:graphicFrameLocks noGrp="1"/>
          </p:cNvGraphicFramePr>
          <p:nvPr>
            <p:extLst>
              <p:ext uri="{D42A27DB-BD31-4B8C-83A1-F6EECF244321}">
                <p14:modId xmlns:p14="http://schemas.microsoft.com/office/powerpoint/2010/main" val="3899815213"/>
              </p:ext>
            </p:extLst>
          </p:nvPr>
        </p:nvGraphicFramePr>
        <p:xfrm>
          <a:off x="5300742" y="2330450"/>
          <a:ext cx="3429000" cy="2895600"/>
        </p:xfrm>
        <a:graphic>
          <a:graphicData uri="http://schemas.openxmlformats.org/drawingml/2006/table">
            <a:tbl>
              <a:tblPr firstRow="1" firstCol="1" bandRow="1">
                <a:tableStyleId>{93296810-A885-4BE3-A3E7-6D5BEEA58F35}</a:tableStyleId>
              </a:tblPr>
              <a:tblGrid>
                <a:gridCol w="2209800">
                  <a:extLst>
                    <a:ext uri="{9D8B030D-6E8A-4147-A177-3AD203B41FA5}">
                      <a16:colId xmlns:a16="http://schemas.microsoft.com/office/drawing/2014/main" val="1216581001"/>
                    </a:ext>
                  </a:extLst>
                </a:gridCol>
                <a:gridCol w="1219200">
                  <a:extLst>
                    <a:ext uri="{9D8B030D-6E8A-4147-A177-3AD203B41FA5}">
                      <a16:colId xmlns:a16="http://schemas.microsoft.com/office/drawing/2014/main" val="2432394516"/>
                    </a:ext>
                  </a:extLst>
                </a:gridCol>
              </a:tblGrid>
              <a:tr h="305608">
                <a:tc>
                  <a:txBody>
                    <a:bodyPr/>
                    <a:lstStyle/>
                    <a:p>
                      <a:pPr marL="0" marR="0" algn="ctr">
                        <a:spcBef>
                          <a:spcPts val="200"/>
                        </a:spcBef>
                        <a:spcAft>
                          <a:spcPts val="200"/>
                        </a:spcAft>
                      </a:pPr>
                      <a:r>
                        <a:rPr lang="en-US" sz="1600" dirty="0">
                          <a:effectLst/>
                        </a:rPr>
                        <a:t>Ventilation</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tc>
                  <a:txBody>
                    <a:bodyPr/>
                    <a:lstStyle/>
                    <a:p>
                      <a:pPr marL="0" marR="0" algn="ctr">
                        <a:spcBef>
                          <a:spcPts val="200"/>
                        </a:spcBef>
                        <a:spcAft>
                          <a:spcPts val="200"/>
                        </a:spcAft>
                      </a:pPr>
                      <a:r>
                        <a:rPr lang="en-US" sz="1600" dirty="0">
                          <a:effectLst/>
                        </a:rPr>
                        <a:t>Maximum Flammable Mass (g)</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2525051935"/>
                  </a:ext>
                </a:extLst>
              </a:tr>
              <a:tr h="152804">
                <a:tc>
                  <a:txBody>
                    <a:bodyPr/>
                    <a:lstStyle/>
                    <a:p>
                      <a:pPr marL="0" marR="0" algn="ctr">
                        <a:spcBef>
                          <a:spcPts val="200"/>
                        </a:spcBef>
                        <a:spcAft>
                          <a:spcPts val="200"/>
                        </a:spcAft>
                      </a:pPr>
                      <a:r>
                        <a:rPr lang="en-US" sz="1600" dirty="0">
                          <a:effectLst/>
                        </a:rPr>
                        <a:t>No Ventilation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200"/>
                        </a:spcBef>
                        <a:spcAft>
                          <a:spcPts val="200"/>
                        </a:spcAft>
                      </a:pPr>
                      <a:r>
                        <a:rPr lang="en-US" sz="1600" dirty="0">
                          <a:effectLst/>
                        </a:rPr>
                        <a:t>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985554389"/>
                  </a:ext>
                </a:extLst>
              </a:tr>
              <a:tr h="152804">
                <a:tc>
                  <a:txBody>
                    <a:bodyPr/>
                    <a:lstStyle/>
                    <a:p>
                      <a:pPr marL="0" marR="0" algn="ctr">
                        <a:spcBef>
                          <a:spcPts val="200"/>
                        </a:spcBef>
                        <a:spcAft>
                          <a:spcPts val="200"/>
                        </a:spcAft>
                      </a:pPr>
                      <a:r>
                        <a:rPr lang="sv-SE" sz="1600" dirty="0">
                          <a:effectLst/>
                        </a:rPr>
                        <a:t>Standard ventilation near</a:t>
                      </a:r>
                      <a:r>
                        <a:rPr lang="sv-SE" sz="1600" baseline="0" dirty="0">
                          <a:effectLst/>
                        </a:rPr>
                        <a:t> leak</a:t>
                      </a:r>
                      <a:endParaRPr lang="en-US" sz="1800" baseline="300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200"/>
                        </a:spcBef>
                        <a:spcAft>
                          <a:spcPts val="200"/>
                        </a:spcAft>
                      </a:pPr>
                      <a:r>
                        <a:rPr lang="en-US" sz="1600" dirty="0">
                          <a:effectLst/>
                        </a:rPr>
                        <a:t>0.4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109844632"/>
                  </a:ext>
                </a:extLst>
              </a:tr>
              <a:tr h="305608">
                <a:tc>
                  <a:txBody>
                    <a:bodyPr/>
                    <a:lstStyle/>
                    <a:p>
                      <a:pPr marL="0" marR="0" algn="ctr">
                        <a:spcBef>
                          <a:spcPts val="200"/>
                        </a:spcBef>
                        <a:spcAft>
                          <a:spcPts val="200"/>
                        </a:spcAft>
                      </a:pPr>
                      <a:r>
                        <a:rPr lang="en-US" sz="1600" dirty="0"/>
                        <a:t>Standard ventilation away from leak</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200"/>
                        </a:spcBef>
                        <a:spcAft>
                          <a:spcPts val="200"/>
                        </a:spcAft>
                      </a:pPr>
                      <a:r>
                        <a:rPr lang="en-US" sz="1600" dirty="0">
                          <a:effectLst/>
                        </a:rPr>
                        <a:t>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739382639"/>
                  </a:ext>
                </a:extLst>
              </a:tr>
              <a:tr h="305608">
                <a:tc>
                  <a:txBody>
                    <a:bodyPr/>
                    <a:lstStyle/>
                    <a:p>
                      <a:pPr marL="0" marR="0" algn="ctr">
                        <a:spcBef>
                          <a:spcPts val="200"/>
                        </a:spcBef>
                        <a:spcAft>
                          <a:spcPts val="200"/>
                        </a:spcAft>
                      </a:pPr>
                      <a:r>
                        <a:rPr lang="en-US" sz="1600" dirty="0">
                          <a:effectLst/>
                        </a:rPr>
                        <a:t>Higher velocity ventilation near leak</a:t>
                      </a:r>
                      <a:endParaRPr lang="en-US" sz="1800" baseline="300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200"/>
                        </a:spcBef>
                        <a:spcAft>
                          <a:spcPts val="200"/>
                        </a:spcAft>
                      </a:pPr>
                      <a:r>
                        <a:rPr lang="en-US" sz="1600" dirty="0">
                          <a:effectLst/>
                        </a:rPr>
                        <a:t>0.06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605967947"/>
                  </a:ext>
                </a:extLst>
              </a:tr>
            </a:tbl>
          </a:graphicData>
        </a:graphic>
      </p:graphicFrame>
      <p:sp>
        <p:nvSpPr>
          <p:cNvPr id="6" name="TextBox 5">
            <a:extLst>
              <a:ext uri="{FF2B5EF4-FFF2-40B4-BE49-F238E27FC236}">
                <a16:creationId xmlns:a16="http://schemas.microsoft.com/office/drawing/2014/main" id="{25FDC573-E329-459B-830A-5BE446EF2C92}"/>
              </a:ext>
            </a:extLst>
          </p:cNvPr>
          <p:cNvSpPr txBox="1"/>
          <p:nvPr/>
        </p:nvSpPr>
        <p:spPr>
          <a:xfrm>
            <a:off x="5013733" y="5257800"/>
            <a:ext cx="4003019" cy="338554"/>
          </a:xfrm>
          <a:prstGeom prst="rect">
            <a:avLst/>
          </a:prstGeom>
          <a:noFill/>
        </p:spPr>
        <p:txBody>
          <a:bodyPr wrap="none" rtlCol="0">
            <a:spAutoFit/>
          </a:bodyPr>
          <a:lstStyle/>
          <a:p>
            <a:r>
              <a:rPr lang="en-US" sz="1600" dirty="0"/>
              <a:t>1,000 g of hydrogen ≈ 1 gallon of gasoline</a:t>
            </a:r>
          </a:p>
        </p:txBody>
      </p:sp>
    </p:spTree>
    <p:extLst>
      <p:ext uri="{BB962C8B-B14F-4D97-AF65-F5344CB8AC3E}">
        <p14:creationId xmlns:p14="http://schemas.microsoft.com/office/powerpoint/2010/main" val="298335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F52B-3857-4638-9E8A-EE8363A6E10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F5613ED-3C29-4421-B552-69F38B93ACEF}"/>
              </a:ext>
            </a:extLst>
          </p:cNvPr>
          <p:cNvSpPr>
            <a:spLocks noGrp="1"/>
          </p:cNvSpPr>
          <p:nvPr>
            <p:ph idx="1"/>
          </p:nvPr>
        </p:nvSpPr>
        <p:spPr/>
        <p:txBody>
          <a:bodyPr/>
          <a:lstStyle/>
          <a:p>
            <a:r>
              <a:rPr lang="en-US" dirty="0"/>
              <a:t>Code-compliant ventilation might not reduce flammable mass compared to no-ventilation case</a:t>
            </a:r>
          </a:p>
          <a:p>
            <a:pPr lvl="1"/>
            <a:r>
              <a:rPr lang="en-US" dirty="0"/>
              <a:t>Flammable mass small relative to amount released for low-pressure leak</a:t>
            </a:r>
          </a:p>
          <a:p>
            <a:endParaRPr lang="en-US" dirty="0"/>
          </a:p>
          <a:p>
            <a:r>
              <a:rPr lang="en-US" dirty="0"/>
              <a:t>Ventilation directed at leak reduced flammable mass by an order-of-magnitude</a:t>
            </a:r>
          </a:p>
          <a:p>
            <a:endParaRPr lang="en-US" dirty="0"/>
          </a:p>
          <a:p>
            <a:r>
              <a:rPr lang="en-US" dirty="0"/>
              <a:t>Higher velocity, directed ventilation further reduces flammable mass</a:t>
            </a:r>
          </a:p>
          <a:p>
            <a:pPr lvl="1"/>
            <a:r>
              <a:rPr lang="en-US" dirty="0"/>
              <a:t>Might provide a way to increase safety without changes to entire facility</a:t>
            </a:r>
          </a:p>
        </p:txBody>
      </p:sp>
      <p:sp>
        <p:nvSpPr>
          <p:cNvPr id="4" name="Slide Number Placeholder 3">
            <a:extLst>
              <a:ext uri="{FF2B5EF4-FFF2-40B4-BE49-F238E27FC236}">
                <a16:creationId xmlns:a16="http://schemas.microsoft.com/office/drawing/2014/main" id="{488AF992-A631-4A03-A60C-2369670A4A8C}"/>
              </a:ext>
            </a:extLst>
          </p:cNvPr>
          <p:cNvSpPr>
            <a:spLocks noGrp="1"/>
          </p:cNvSpPr>
          <p:nvPr>
            <p:ph type="sldNum" sz="quarter" idx="11"/>
          </p:nvPr>
        </p:nvSpPr>
        <p:spPr/>
        <p:txBody>
          <a:bodyPr/>
          <a:lstStyle/>
          <a:p>
            <a:fld id="{A5E55A7B-7854-E145-92D9-B491DF4BAE2D}" type="slidenum">
              <a:rPr lang="en-US" smtClean="0"/>
              <a:pPr/>
              <a:t>15</a:t>
            </a:fld>
            <a:endParaRPr lang="en-US"/>
          </a:p>
        </p:txBody>
      </p:sp>
    </p:spTree>
    <p:extLst>
      <p:ext uri="{BB962C8B-B14F-4D97-AF65-F5344CB8AC3E}">
        <p14:creationId xmlns:p14="http://schemas.microsoft.com/office/powerpoint/2010/main" val="414325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Remaining Challenges</a:t>
            </a:r>
          </a:p>
        </p:txBody>
      </p:sp>
      <p:sp>
        <p:nvSpPr>
          <p:cNvPr id="3" name="Content Placeholder 2"/>
          <p:cNvSpPr>
            <a:spLocks noGrp="1"/>
          </p:cNvSpPr>
          <p:nvPr>
            <p:ph idx="1"/>
          </p:nvPr>
        </p:nvSpPr>
        <p:spPr>
          <a:xfrm>
            <a:off x="304800" y="1625600"/>
            <a:ext cx="8534400" cy="4546600"/>
          </a:xfrm>
        </p:spPr>
        <p:txBody>
          <a:bodyPr/>
          <a:lstStyle/>
          <a:p>
            <a:pPr marL="342900" lvl="1" indent="-342900">
              <a:buFont typeface="Arial" panose="020B0604020202020204" pitchFamily="34" charset="0"/>
              <a:buChar char="•"/>
            </a:pPr>
            <a:r>
              <a:rPr lang="en-US" sz="2400" dirty="0"/>
              <a:t>Risk analysis and modeling performed for large repair garage</a:t>
            </a:r>
          </a:p>
          <a:p>
            <a:pPr marL="742950" lvl="2" indent="-342900">
              <a:buFont typeface="Arial" panose="020B0604020202020204" pitchFamily="34" charset="0"/>
              <a:buChar char="•"/>
            </a:pPr>
            <a:r>
              <a:rPr lang="en-US" sz="2200" dirty="0"/>
              <a:t>Other structures (parking, small garages) could have different hazards and geometries </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Effect of spreading or obstructions</a:t>
            </a:r>
          </a:p>
          <a:p>
            <a:pPr marL="742950" lvl="2" indent="-342900">
              <a:buFont typeface="Arial" panose="020B0604020202020204" pitchFamily="34" charset="0"/>
              <a:buChar char="•"/>
            </a:pPr>
            <a:r>
              <a:rPr lang="en-US" sz="2200" dirty="0"/>
              <a:t>Current CFD modeling jet unaffected by wall, floor, equipment, etc.</a:t>
            </a:r>
          </a:p>
          <a:p>
            <a:pPr marL="342900" lvl="1" indent="-342900">
              <a:buFont typeface="Arial" panose="020B0604020202020204" pitchFamily="34" charset="0"/>
              <a:buChar char="•"/>
            </a:pPr>
            <a:endParaRPr lang="en-US" sz="2400" dirty="0"/>
          </a:p>
          <a:p>
            <a:pPr marL="342900" lvl="1" indent="-342900">
              <a:buFont typeface="Arial" panose="020B0604020202020204" pitchFamily="34" charset="0"/>
              <a:buChar char="•"/>
            </a:pPr>
            <a:r>
              <a:rPr lang="en-US" sz="2400" dirty="0"/>
              <a:t>Further incorporation of results into safety codes and standards</a:t>
            </a:r>
          </a:p>
          <a:p>
            <a:pPr marL="742950" lvl="2" indent="-342900">
              <a:buFont typeface="Arial" panose="020B0604020202020204" pitchFamily="34" charset="0"/>
              <a:buChar char="•"/>
            </a:pPr>
            <a:r>
              <a:rPr lang="en-US" sz="2200" dirty="0"/>
              <a:t>Results and recommendations need to be translated into improved code requirements that maintain same level of safety </a:t>
            </a:r>
          </a:p>
          <a:p>
            <a:pPr marL="342900" lvl="1" indent="-34290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EAE05308-DA48-4135-A98A-2DEA8C7FADEB}"/>
              </a:ext>
            </a:extLst>
          </p:cNvPr>
          <p:cNvSpPr>
            <a:spLocks noGrp="1"/>
          </p:cNvSpPr>
          <p:nvPr>
            <p:ph type="sldNum" sz="quarter" idx="11"/>
          </p:nvPr>
        </p:nvSpPr>
        <p:spPr/>
        <p:txBody>
          <a:bodyPr/>
          <a:lstStyle/>
          <a:p>
            <a:fld id="{A5E55A7B-7854-E145-92D9-B491DF4BAE2D}" type="slidenum">
              <a:rPr lang="en-US" smtClean="0"/>
              <a:pPr/>
              <a:t>16</a:t>
            </a:fld>
            <a:endParaRPr lang="en-US"/>
          </a:p>
        </p:txBody>
      </p:sp>
    </p:spTree>
    <p:extLst>
      <p:ext uri="{BB962C8B-B14F-4D97-AF65-F5344CB8AC3E}">
        <p14:creationId xmlns:p14="http://schemas.microsoft.com/office/powerpoint/2010/main" val="103124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047DC-CB9D-4433-B180-9FD60A7A310A}"/>
              </a:ext>
            </a:extLst>
          </p:cNvPr>
          <p:cNvSpPr>
            <a:spLocks noGrp="1"/>
          </p:cNvSpPr>
          <p:nvPr>
            <p:ph type="title"/>
          </p:nvPr>
        </p:nvSpPr>
        <p:spPr/>
        <p:txBody>
          <a:bodyPr/>
          <a:lstStyle/>
          <a:p>
            <a:r>
              <a:rPr lang="en-US" dirty="0"/>
              <a:t>Questions?</a:t>
            </a:r>
          </a:p>
        </p:txBody>
      </p:sp>
      <p:sp>
        <p:nvSpPr>
          <p:cNvPr id="6" name="Text Placeholder 5">
            <a:extLst>
              <a:ext uri="{FF2B5EF4-FFF2-40B4-BE49-F238E27FC236}">
                <a16:creationId xmlns:a16="http://schemas.microsoft.com/office/drawing/2014/main" id="{97F98A00-80F8-4E6E-A0DC-D8EDFFE8C4B9}"/>
              </a:ext>
            </a:extLst>
          </p:cNvPr>
          <p:cNvSpPr>
            <a:spLocks noGrp="1"/>
          </p:cNvSpPr>
          <p:nvPr>
            <p:ph type="body" idx="1"/>
          </p:nvPr>
        </p:nvSpPr>
        <p:spPr/>
        <p:txBody>
          <a:bodyPr/>
          <a:lstStyle/>
          <a:p>
            <a:r>
              <a:rPr lang="en-US" dirty="0"/>
              <a:t>Thank you!</a:t>
            </a:r>
          </a:p>
        </p:txBody>
      </p:sp>
      <p:sp>
        <p:nvSpPr>
          <p:cNvPr id="4" name="Slide Number Placeholder 3">
            <a:extLst>
              <a:ext uri="{FF2B5EF4-FFF2-40B4-BE49-F238E27FC236}">
                <a16:creationId xmlns:a16="http://schemas.microsoft.com/office/drawing/2014/main" id="{7655ED52-2F8E-4524-8CA8-8AAA8DE524EB}"/>
              </a:ext>
            </a:extLst>
          </p:cNvPr>
          <p:cNvSpPr>
            <a:spLocks noGrp="1"/>
          </p:cNvSpPr>
          <p:nvPr>
            <p:ph type="sldNum" sz="quarter" idx="11"/>
          </p:nvPr>
        </p:nvSpPr>
        <p:spPr/>
        <p:txBody>
          <a:bodyPr/>
          <a:lstStyle/>
          <a:p>
            <a:fld id="{A5E55A7B-7854-E145-92D9-B491DF4BAE2D}" type="slidenum">
              <a:rPr lang="en-US" smtClean="0"/>
              <a:pPr/>
              <a:t>17</a:t>
            </a:fld>
            <a:endParaRPr lang="en-US"/>
          </a:p>
        </p:txBody>
      </p:sp>
    </p:spTree>
    <p:extLst>
      <p:ext uri="{BB962C8B-B14F-4D97-AF65-F5344CB8AC3E}">
        <p14:creationId xmlns:p14="http://schemas.microsoft.com/office/powerpoint/2010/main" val="170156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533400" y="1905000"/>
            <a:ext cx="7848600" cy="3987800"/>
          </a:xfrm>
        </p:spPr>
        <p:txBody>
          <a:bodyPr/>
          <a:lstStyle/>
          <a:p>
            <a:pPr>
              <a:defRPr/>
            </a:pPr>
            <a:r>
              <a:rPr lang="en-US" sz="2000" dirty="0">
                <a:solidFill>
                  <a:srgbClr val="6A6A6A"/>
                </a:solidFill>
                <a:latin typeface="Calibri" panose="020F0502020204030204" pitchFamily="34" charset="0"/>
                <a:cs typeface="Arial" charset="0"/>
              </a:rPr>
              <a:t>Demand for additional maintenance facilities grows with increased hydrogen fuel cell electric vehicle (FCEV) use</a:t>
            </a:r>
          </a:p>
          <a:p>
            <a:pPr>
              <a:defRPr/>
            </a:pPr>
            <a:r>
              <a:rPr lang="en-US" sz="2000" dirty="0">
                <a:solidFill>
                  <a:srgbClr val="6A6A6A"/>
                </a:solidFill>
                <a:latin typeface="Calibri" panose="020F0502020204030204" pitchFamily="34" charset="0"/>
                <a:cs typeface="Arial" charset="0"/>
              </a:rPr>
              <a:t>Purpose-built, new infrastructure is expensive</a:t>
            </a:r>
            <a:endParaRPr lang="en-US" sz="1800" dirty="0">
              <a:solidFill>
                <a:srgbClr val="6A6A6A"/>
              </a:solidFill>
              <a:latin typeface="Calibri" panose="020F0502020204030204" pitchFamily="34" charset="0"/>
              <a:cs typeface="Arial" charset="0"/>
            </a:endParaRPr>
          </a:p>
          <a:p>
            <a:pPr>
              <a:defRPr/>
            </a:pPr>
            <a:r>
              <a:rPr lang="en-US" sz="2000" dirty="0">
                <a:solidFill>
                  <a:srgbClr val="6A6A6A"/>
                </a:solidFill>
                <a:latin typeface="Calibri" panose="020F0502020204030204" pitchFamily="34" charset="0"/>
                <a:cs typeface="Arial" charset="0"/>
              </a:rPr>
              <a:t>Ventilation and other upgrades required for existing facilities</a:t>
            </a:r>
          </a:p>
          <a:p>
            <a:pPr lvl="1">
              <a:defRPr/>
            </a:pPr>
            <a:r>
              <a:rPr lang="en-US" sz="1800" dirty="0">
                <a:solidFill>
                  <a:srgbClr val="6A6A6A"/>
                </a:solidFill>
                <a:latin typeface="Calibri" panose="020F0502020204030204" pitchFamily="34" charset="0"/>
                <a:cs typeface="Arial" charset="0"/>
              </a:rPr>
              <a:t>Cost can be very high for large, multi-bay repair facilities</a:t>
            </a:r>
          </a:p>
          <a:p>
            <a:pPr marL="0" indent="0">
              <a:buNone/>
              <a:defRPr/>
            </a:pPr>
            <a:endParaRPr lang="en-US" sz="2000" dirty="0">
              <a:solidFill>
                <a:srgbClr val="0D0D0D"/>
              </a:solidFill>
              <a:latin typeface="Calibri" panose="020F0502020204030204" pitchFamily="34" charset="0"/>
              <a:cs typeface="Arial" charset="0"/>
            </a:endParaRPr>
          </a:p>
          <a:p>
            <a:pPr marL="0" indent="0">
              <a:buFontTx/>
              <a:buNone/>
              <a:defRPr/>
            </a:pPr>
            <a:r>
              <a:rPr lang="en-US" sz="2000" b="1" dirty="0">
                <a:solidFill>
                  <a:srgbClr val="666666"/>
                </a:solidFill>
                <a:latin typeface="Calibri" panose="020F0502020204030204" pitchFamily="34" charset="0"/>
                <a:cs typeface="Arial" charset="0"/>
              </a:rPr>
              <a:t>Objective:</a:t>
            </a:r>
            <a:r>
              <a:rPr lang="en-US" sz="2000" dirty="0">
                <a:solidFill>
                  <a:srgbClr val="666666"/>
                </a:solidFill>
                <a:latin typeface="Calibri" panose="020F0502020204030204" pitchFamily="34" charset="0"/>
                <a:cs typeface="Arial" charset="0"/>
              </a:rPr>
              <a:t> P</a:t>
            </a:r>
            <a:r>
              <a:rPr lang="en-US" sz="2000" dirty="0">
                <a:solidFill>
                  <a:srgbClr val="666666"/>
                </a:solidFill>
              </a:rPr>
              <a:t>erform </a:t>
            </a:r>
            <a:r>
              <a:rPr lang="en-US" sz="2000" dirty="0"/>
              <a:t>application-specific risk analyses to identify credible hazard scenarios resulting in unintentional indoor releases of hydrogen during vehicle maintenance operations, characterize key hydrogen release scenarios through detailed modeling, and improve code requirements.</a:t>
            </a:r>
          </a:p>
          <a:p>
            <a:pPr marL="0" indent="0">
              <a:buFontTx/>
              <a:buNone/>
              <a:defRPr/>
            </a:pPr>
            <a:endParaRPr lang="en-US" sz="1800" dirty="0">
              <a:solidFill>
                <a:srgbClr val="0D0D0D"/>
              </a:solidFill>
              <a:latin typeface="Calibri" panose="020F0502020204030204" pitchFamily="34" charset="0"/>
              <a:cs typeface="Arial" charset="0"/>
            </a:endParaRPr>
          </a:p>
        </p:txBody>
      </p:sp>
      <p:sp>
        <p:nvSpPr>
          <p:cNvPr id="5" name="Title 3"/>
          <p:cNvSpPr txBox="1">
            <a:spLocks/>
          </p:cNvSpPr>
          <p:nvPr/>
        </p:nvSpPr>
        <p:spPr>
          <a:xfrm>
            <a:off x="304800" y="533400"/>
            <a:ext cx="8534400" cy="787400"/>
          </a:xfrm>
          <a:prstGeom prst="rect">
            <a:avLst/>
          </a:prstGeom>
        </p:spPr>
        <p:txBody>
          <a:bodyPr/>
          <a:lstStyle>
            <a:lvl1pPr algn="l" rtl="0" eaLnBrk="1" fontAlgn="base" hangingPunct="1">
              <a:spcBef>
                <a:spcPct val="0"/>
              </a:spcBef>
              <a:spcAft>
                <a:spcPct val="0"/>
              </a:spcAft>
              <a:defRPr sz="3000" b="1">
                <a:solidFill>
                  <a:srgbClr val="034B7F"/>
                </a:solidFill>
                <a:latin typeface="Calibri"/>
                <a:ea typeface="+mj-ea"/>
                <a:cs typeface="Calibri"/>
              </a:defRPr>
            </a:lvl1pPr>
            <a:lvl2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a:lstStyle>
          <a:p>
            <a:r>
              <a:rPr lang="en-US" altLang="en-US" dirty="0"/>
              <a:t>H</a:t>
            </a:r>
            <a:r>
              <a:rPr lang="en-US" altLang="en-US" baseline="-25000" dirty="0"/>
              <a:t>2</a:t>
            </a:r>
            <a:r>
              <a:rPr lang="en-US" altLang="en-US" dirty="0"/>
              <a:t> Vehicle Repair Garage Infrastructure</a:t>
            </a:r>
          </a:p>
        </p:txBody>
      </p:sp>
      <p:sp>
        <p:nvSpPr>
          <p:cNvPr id="2" name="Slide Number Placeholder 1">
            <a:extLst>
              <a:ext uri="{FF2B5EF4-FFF2-40B4-BE49-F238E27FC236}">
                <a16:creationId xmlns:a16="http://schemas.microsoft.com/office/drawing/2014/main" id="{513998F7-53A2-4C3F-8962-76F9367F83D3}"/>
              </a:ext>
            </a:extLst>
          </p:cNvPr>
          <p:cNvSpPr>
            <a:spLocks noGrp="1"/>
          </p:cNvSpPr>
          <p:nvPr>
            <p:ph type="sldNum" sz="quarter" idx="11"/>
          </p:nvPr>
        </p:nvSpPr>
        <p:spPr/>
        <p:txBody>
          <a:bodyPr/>
          <a:lstStyle/>
          <a:p>
            <a:fld id="{A5E55A7B-7854-E145-92D9-B491DF4BAE2D}" type="slidenum">
              <a:rPr lang="en-US" smtClean="0"/>
              <a:pPr/>
              <a:t>2</a:t>
            </a:fld>
            <a:endParaRPr lang="en-US"/>
          </a:p>
        </p:txBody>
      </p:sp>
    </p:spTree>
    <p:extLst>
      <p:ext uri="{BB962C8B-B14F-4D97-AF65-F5344CB8AC3E}">
        <p14:creationId xmlns:p14="http://schemas.microsoft.com/office/powerpoint/2010/main" val="21866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99BEA1-1918-4AF7-B0D3-4AFA68C8CF64}"/>
              </a:ext>
            </a:extLst>
          </p:cNvPr>
          <p:cNvSpPr>
            <a:spLocks noGrp="1"/>
          </p:cNvSpPr>
          <p:nvPr>
            <p:ph type="title"/>
          </p:nvPr>
        </p:nvSpPr>
        <p:spPr/>
        <p:txBody>
          <a:bodyPr/>
          <a:lstStyle/>
          <a:p>
            <a:r>
              <a:rPr lang="en-US" dirty="0"/>
              <a:t>Approach: Risk Analysis and Modeling to Inform Code Requirements</a:t>
            </a:r>
          </a:p>
        </p:txBody>
      </p:sp>
      <p:sp>
        <p:nvSpPr>
          <p:cNvPr id="5" name="Content Placeholder 4">
            <a:extLst>
              <a:ext uri="{FF2B5EF4-FFF2-40B4-BE49-F238E27FC236}">
                <a16:creationId xmlns:a16="http://schemas.microsoft.com/office/drawing/2014/main" id="{2B169552-FEF3-4EE7-B4EC-83D37424881D}"/>
              </a:ext>
            </a:extLst>
          </p:cNvPr>
          <p:cNvSpPr>
            <a:spLocks noGrp="1"/>
          </p:cNvSpPr>
          <p:nvPr>
            <p:ph idx="1"/>
          </p:nvPr>
        </p:nvSpPr>
        <p:spPr>
          <a:xfrm>
            <a:off x="0" y="1676399"/>
            <a:ext cx="5029200" cy="5115905"/>
          </a:xfrm>
        </p:spPr>
        <p:txBody>
          <a:bodyPr/>
          <a:lstStyle/>
          <a:p>
            <a:r>
              <a:rPr lang="en-US" dirty="0"/>
              <a:t>Risk Analysis</a:t>
            </a:r>
          </a:p>
          <a:p>
            <a:pPr lvl="1"/>
            <a:r>
              <a:rPr lang="en-US" dirty="0"/>
              <a:t>Repair garage application-specific risk assessment and credible scenario identification </a:t>
            </a:r>
          </a:p>
          <a:p>
            <a:r>
              <a:rPr lang="en-US" dirty="0"/>
              <a:t>Modeling</a:t>
            </a:r>
          </a:p>
          <a:p>
            <a:pPr lvl="1"/>
            <a:r>
              <a:rPr lang="en-US" dirty="0"/>
              <a:t>Computational fluid dynamics (CFD) modeling for indoor hydrogen releases</a:t>
            </a:r>
          </a:p>
          <a:p>
            <a:pPr lvl="1"/>
            <a:r>
              <a:rPr lang="en-US" dirty="0"/>
              <a:t>Based on key scenarios from risk assessment</a:t>
            </a:r>
          </a:p>
          <a:p>
            <a:r>
              <a:rPr lang="en-US" dirty="0"/>
              <a:t>Code Recommendations </a:t>
            </a:r>
          </a:p>
          <a:p>
            <a:pPr lvl="1"/>
            <a:r>
              <a:rPr lang="en-US" dirty="0"/>
              <a:t>Results of risk analyses and modeling will be incorporated into proposals to improve requirements for repair garages while maintaining same level of safety</a:t>
            </a:r>
          </a:p>
        </p:txBody>
      </p:sp>
      <p:graphicFrame>
        <p:nvGraphicFramePr>
          <p:cNvPr id="10" name="Content Placeholder 3">
            <a:extLst>
              <a:ext uri="{FF2B5EF4-FFF2-40B4-BE49-F238E27FC236}">
                <a16:creationId xmlns:a16="http://schemas.microsoft.com/office/drawing/2014/main" id="{15E2F18F-C659-4215-B23D-7F551C71E524}"/>
              </a:ext>
            </a:extLst>
          </p:cNvPr>
          <p:cNvGraphicFramePr>
            <a:graphicFrameLocks/>
          </p:cNvGraphicFramePr>
          <p:nvPr>
            <p:extLst>
              <p:ext uri="{D42A27DB-BD31-4B8C-83A1-F6EECF244321}">
                <p14:modId xmlns:p14="http://schemas.microsoft.com/office/powerpoint/2010/main" val="2636417160"/>
              </p:ext>
            </p:extLst>
          </p:nvPr>
        </p:nvGraphicFramePr>
        <p:xfrm>
          <a:off x="5029200" y="2243959"/>
          <a:ext cx="4038600" cy="1353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23" descr="Image of computational fluid dynamics simulation result showing a rectangular vehicle with leak on bottom, rectangluar vents on walls of garage show flow velocity profiles.">
            <a:extLst>
              <a:ext uri="{FF2B5EF4-FFF2-40B4-BE49-F238E27FC236}">
                <a16:creationId xmlns:a16="http://schemas.microsoft.com/office/drawing/2014/main" id="{4D0F5C14-5712-4169-8EA5-D1D3794491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3506995"/>
            <a:ext cx="3505200" cy="2360405"/>
          </a:xfrm>
          <a:prstGeom prst="rect">
            <a:avLst/>
          </a:prstGeom>
        </p:spPr>
      </p:pic>
      <p:sp>
        <p:nvSpPr>
          <p:cNvPr id="2" name="Slide Number Placeholder 1">
            <a:extLst>
              <a:ext uri="{FF2B5EF4-FFF2-40B4-BE49-F238E27FC236}">
                <a16:creationId xmlns:a16="http://schemas.microsoft.com/office/drawing/2014/main" id="{96095829-B97B-44AF-BEA2-FBD3143EEA56}"/>
              </a:ext>
            </a:extLst>
          </p:cNvPr>
          <p:cNvSpPr>
            <a:spLocks noGrp="1"/>
          </p:cNvSpPr>
          <p:nvPr>
            <p:ph type="sldNum" sz="quarter" idx="11"/>
          </p:nvPr>
        </p:nvSpPr>
        <p:spPr/>
        <p:txBody>
          <a:bodyPr/>
          <a:lstStyle/>
          <a:p>
            <a:fld id="{A5E55A7B-7854-E145-92D9-B491DF4BAE2D}" type="slidenum">
              <a:rPr lang="en-US" smtClean="0"/>
              <a:pPr/>
              <a:t>3</a:t>
            </a:fld>
            <a:endParaRPr lang="en-US"/>
          </a:p>
        </p:txBody>
      </p:sp>
    </p:spTree>
    <p:extLst>
      <p:ext uri="{BB962C8B-B14F-4D97-AF65-F5344CB8AC3E}">
        <p14:creationId xmlns:p14="http://schemas.microsoft.com/office/powerpoint/2010/main" val="222228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B4C0-1553-4B05-8DFB-DF4C69596EDA}"/>
              </a:ext>
            </a:extLst>
          </p:cNvPr>
          <p:cNvSpPr>
            <a:spLocks noGrp="1"/>
          </p:cNvSpPr>
          <p:nvPr>
            <p:ph type="title"/>
          </p:nvPr>
        </p:nvSpPr>
        <p:spPr/>
        <p:txBody>
          <a:bodyPr/>
          <a:lstStyle/>
          <a:p>
            <a:r>
              <a:rPr lang="en-US" dirty="0"/>
              <a:t>HAZOP Risk Analysis</a:t>
            </a:r>
          </a:p>
        </p:txBody>
      </p:sp>
      <p:sp>
        <p:nvSpPr>
          <p:cNvPr id="3" name="Content Placeholder 2">
            <a:extLst>
              <a:ext uri="{FF2B5EF4-FFF2-40B4-BE49-F238E27FC236}">
                <a16:creationId xmlns:a16="http://schemas.microsoft.com/office/drawing/2014/main" id="{0FBFB11C-63A6-4F99-8D75-FF80DBEB159A}"/>
              </a:ext>
            </a:extLst>
          </p:cNvPr>
          <p:cNvSpPr>
            <a:spLocks noGrp="1"/>
          </p:cNvSpPr>
          <p:nvPr>
            <p:ph idx="1"/>
          </p:nvPr>
        </p:nvSpPr>
        <p:spPr>
          <a:xfrm>
            <a:off x="304800" y="1219200"/>
            <a:ext cx="8534400" cy="2209800"/>
          </a:xfrm>
        </p:spPr>
        <p:txBody>
          <a:bodyPr/>
          <a:lstStyle/>
          <a:p>
            <a:r>
              <a:rPr lang="en-US" sz="2000" dirty="0"/>
              <a:t>Hazard and Operability Study (HAZOP)</a:t>
            </a:r>
          </a:p>
          <a:p>
            <a:pPr lvl="1"/>
            <a:r>
              <a:rPr lang="en-US" sz="1800" dirty="0"/>
              <a:t>Develop framework with input from QAI and industry for H</a:t>
            </a:r>
            <a:r>
              <a:rPr lang="en-US" sz="1800" baseline="-25000" dirty="0"/>
              <a:t>2</a:t>
            </a:r>
            <a:r>
              <a:rPr lang="en-US" sz="1800" dirty="0"/>
              <a:t> FCV scenarios</a:t>
            </a:r>
          </a:p>
          <a:p>
            <a:pPr lvl="1"/>
            <a:r>
              <a:rPr lang="en-US" sz="1800" dirty="0"/>
              <a:t>Scenarios ranked by severity of consequence and frequency of occurrence</a:t>
            </a:r>
          </a:p>
          <a:p>
            <a:r>
              <a:rPr lang="en-US" sz="2000" dirty="0"/>
              <a:t>490 unique scenarios identified</a:t>
            </a:r>
          </a:p>
          <a:p>
            <a:pPr lvl="1"/>
            <a:r>
              <a:rPr lang="en-US" sz="1800" dirty="0"/>
              <a:t>18 of these had potential hydrogen release</a:t>
            </a:r>
          </a:p>
          <a:p>
            <a:pPr lvl="1"/>
            <a:r>
              <a:rPr lang="en-US" sz="1800" dirty="0"/>
              <a:t>Others eliminated due to equivalent or lesser concern</a:t>
            </a:r>
          </a:p>
          <a:p>
            <a:endParaRPr lang="en-US" dirty="0"/>
          </a:p>
          <a:p>
            <a:endParaRPr lang="en-US" dirty="0"/>
          </a:p>
        </p:txBody>
      </p:sp>
      <p:sp>
        <p:nvSpPr>
          <p:cNvPr id="4" name="Slide Number Placeholder 3">
            <a:extLst>
              <a:ext uri="{FF2B5EF4-FFF2-40B4-BE49-F238E27FC236}">
                <a16:creationId xmlns:a16="http://schemas.microsoft.com/office/drawing/2014/main" id="{1AD4B1E4-F407-43E8-82A2-0EFF9670D4A9}"/>
              </a:ext>
            </a:extLst>
          </p:cNvPr>
          <p:cNvSpPr>
            <a:spLocks noGrp="1"/>
          </p:cNvSpPr>
          <p:nvPr>
            <p:ph type="sldNum" sz="quarter" idx="11"/>
          </p:nvPr>
        </p:nvSpPr>
        <p:spPr/>
        <p:txBody>
          <a:bodyPr/>
          <a:lstStyle/>
          <a:p>
            <a:fld id="{A5E55A7B-7854-E145-92D9-B491DF4BAE2D}" type="slidenum">
              <a:rPr lang="en-US" smtClean="0"/>
              <a:pPr/>
              <a:t>4</a:t>
            </a:fld>
            <a:endParaRPr lang="en-US"/>
          </a:p>
        </p:txBody>
      </p:sp>
      <p:graphicFrame>
        <p:nvGraphicFramePr>
          <p:cNvPr id="7" name="Table 6">
            <a:extLst>
              <a:ext uri="{FF2B5EF4-FFF2-40B4-BE49-F238E27FC236}">
                <a16:creationId xmlns:a16="http://schemas.microsoft.com/office/drawing/2014/main" id="{C493DB68-0794-4DF5-B621-5041E4B4BC74}"/>
              </a:ext>
            </a:extLst>
          </p:cNvPr>
          <p:cNvGraphicFramePr>
            <a:graphicFrameLocks noGrp="1"/>
          </p:cNvGraphicFramePr>
          <p:nvPr>
            <p:extLst>
              <p:ext uri="{D42A27DB-BD31-4B8C-83A1-F6EECF244321}">
                <p14:modId xmlns:p14="http://schemas.microsoft.com/office/powerpoint/2010/main" val="3464264951"/>
              </p:ext>
            </p:extLst>
          </p:nvPr>
        </p:nvGraphicFramePr>
        <p:xfrm>
          <a:off x="990600" y="3395874"/>
          <a:ext cx="7291578" cy="1341120"/>
        </p:xfrm>
        <a:graphic>
          <a:graphicData uri="http://schemas.openxmlformats.org/drawingml/2006/table">
            <a:tbl>
              <a:tblPr firstRow="1" firstCol="1" bandRow="1">
                <a:tableStyleId>{21E4AEA4-8DFA-4A89-87EB-49C32662AFE0}</a:tableStyleId>
              </a:tblPr>
              <a:tblGrid>
                <a:gridCol w="1520063">
                  <a:extLst>
                    <a:ext uri="{9D8B030D-6E8A-4147-A177-3AD203B41FA5}">
                      <a16:colId xmlns:a16="http://schemas.microsoft.com/office/drawing/2014/main" val="2869296278"/>
                    </a:ext>
                  </a:extLst>
                </a:gridCol>
                <a:gridCol w="5771515">
                  <a:extLst>
                    <a:ext uri="{9D8B030D-6E8A-4147-A177-3AD203B41FA5}">
                      <a16:colId xmlns:a16="http://schemas.microsoft.com/office/drawing/2014/main" val="2190750539"/>
                    </a:ext>
                  </a:extLst>
                </a:gridCol>
              </a:tblGrid>
              <a:tr h="0">
                <a:tc>
                  <a:txBody>
                    <a:bodyPr/>
                    <a:lstStyle/>
                    <a:p>
                      <a:pPr marL="0" marR="0" algn="ctr">
                        <a:spcBef>
                          <a:spcPts val="0"/>
                        </a:spcBef>
                        <a:spcAft>
                          <a:spcPts val="0"/>
                        </a:spcAft>
                      </a:pPr>
                      <a:r>
                        <a:rPr lang="en-US" sz="1600">
                          <a:effectLst/>
                        </a:rPr>
                        <a:t>Severity Value</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dirty="0">
                          <a:effectLst/>
                        </a:rPr>
                        <a:t>Description</a:t>
                      </a:r>
                      <a:endParaRPr lang="en-US" sz="16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1452647090"/>
                  </a:ext>
                </a:extLst>
              </a:tr>
              <a:tr h="0">
                <a:tc>
                  <a:txBody>
                    <a:bodyPr/>
                    <a:lstStyle/>
                    <a:p>
                      <a:pPr marL="0" marR="0" algn="ctr">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b="1" dirty="0">
                          <a:effectLst/>
                        </a:rPr>
                        <a:t>Major</a:t>
                      </a:r>
                      <a:r>
                        <a:rPr lang="en-US" sz="1600" dirty="0">
                          <a:effectLst/>
                        </a:rPr>
                        <a:t>: Release of full inventory of hydrogen</a:t>
                      </a:r>
                      <a:endParaRPr lang="en-US" sz="16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3615976338"/>
                  </a:ext>
                </a:extLst>
              </a:tr>
              <a:tr h="0">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b="1" dirty="0">
                          <a:effectLst/>
                        </a:rPr>
                        <a:t>Moderate</a:t>
                      </a:r>
                      <a:r>
                        <a:rPr lang="en-US" sz="1600" dirty="0">
                          <a:effectLst/>
                        </a:rPr>
                        <a:t>: 1 tank of hydrogen (half of full inventory)</a:t>
                      </a:r>
                      <a:endParaRPr lang="en-US" sz="16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391606403"/>
                  </a:ext>
                </a:extLst>
              </a:tr>
              <a:tr h="0">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dirty="0">
                          <a:effectLst/>
                        </a:rPr>
                        <a:t>Minor: Small release of hydrogen</a:t>
                      </a:r>
                      <a:endParaRPr lang="en-US" sz="16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3441476168"/>
                  </a:ext>
                </a:extLst>
              </a:tr>
            </a:tbl>
          </a:graphicData>
        </a:graphic>
      </p:graphicFrame>
      <p:graphicFrame>
        <p:nvGraphicFramePr>
          <p:cNvPr id="8" name="Table 7">
            <a:extLst>
              <a:ext uri="{FF2B5EF4-FFF2-40B4-BE49-F238E27FC236}">
                <a16:creationId xmlns:a16="http://schemas.microsoft.com/office/drawing/2014/main" id="{9EB109F8-2CC0-4C94-A06A-C161B2D7578A}"/>
              </a:ext>
            </a:extLst>
          </p:cNvPr>
          <p:cNvGraphicFramePr>
            <a:graphicFrameLocks noGrp="1"/>
          </p:cNvGraphicFramePr>
          <p:nvPr>
            <p:extLst>
              <p:ext uri="{D42A27DB-BD31-4B8C-83A1-F6EECF244321}">
                <p14:modId xmlns:p14="http://schemas.microsoft.com/office/powerpoint/2010/main" val="867479530"/>
              </p:ext>
            </p:extLst>
          </p:nvPr>
        </p:nvGraphicFramePr>
        <p:xfrm>
          <a:off x="1447800" y="4771708"/>
          <a:ext cx="6063806" cy="2011680"/>
        </p:xfrm>
        <a:graphic>
          <a:graphicData uri="http://schemas.openxmlformats.org/drawingml/2006/table">
            <a:tbl>
              <a:tblPr firstRow="1" firstCol="1" bandRow="1">
                <a:tableStyleId>{21E4AEA4-8DFA-4A89-87EB-49C32662AFE0}</a:tableStyleId>
              </a:tblPr>
              <a:tblGrid>
                <a:gridCol w="1755013">
                  <a:extLst>
                    <a:ext uri="{9D8B030D-6E8A-4147-A177-3AD203B41FA5}">
                      <a16:colId xmlns:a16="http://schemas.microsoft.com/office/drawing/2014/main" val="2338684326"/>
                    </a:ext>
                  </a:extLst>
                </a:gridCol>
                <a:gridCol w="2499678">
                  <a:extLst>
                    <a:ext uri="{9D8B030D-6E8A-4147-A177-3AD203B41FA5}">
                      <a16:colId xmlns:a16="http://schemas.microsoft.com/office/drawing/2014/main" val="1424422607"/>
                    </a:ext>
                  </a:extLst>
                </a:gridCol>
                <a:gridCol w="1809115">
                  <a:extLst>
                    <a:ext uri="{9D8B030D-6E8A-4147-A177-3AD203B41FA5}">
                      <a16:colId xmlns:a16="http://schemas.microsoft.com/office/drawing/2014/main" val="644552396"/>
                    </a:ext>
                  </a:extLst>
                </a:gridCol>
              </a:tblGrid>
              <a:tr h="0">
                <a:tc>
                  <a:txBody>
                    <a:bodyPr/>
                    <a:lstStyle/>
                    <a:p>
                      <a:pPr marL="0" marR="0" algn="ctr">
                        <a:spcBef>
                          <a:spcPts val="0"/>
                        </a:spcBef>
                        <a:spcAft>
                          <a:spcPts val="0"/>
                        </a:spcAft>
                      </a:pPr>
                      <a:r>
                        <a:rPr lang="en-US" sz="1600">
                          <a:effectLst/>
                        </a:rPr>
                        <a:t>Frequency Value</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dirty="0">
                          <a:effectLst/>
                        </a:rPr>
                        <a:t>Description</a:t>
                      </a:r>
                      <a:endParaRPr lang="en-US" sz="1600" dirty="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dirty="0">
                          <a:effectLst/>
                        </a:rPr>
                        <a:t>Frequency</a:t>
                      </a:r>
                      <a:endParaRPr lang="en-US" sz="16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3188728722"/>
                  </a:ext>
                </a:extLst>
              </a:tr>
              <a:tr h="0">
                <a:tc>
                  <a:txBody>
                    <a:bodyPr/>
                    <a:lstStyle/>
                    <a:p>
                      <a:pPr marL="0" marR="0" algn="ctr">
                        <a:spcBef>
                          <a:spcPts val="0"/>
                        </a:spcBef>
                        <a:spcAft>
                          <a:spcPts val="0"/>
                        </a:spcAf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b="0" dirty="0">
                          <a:effectLst/>
                        </a:rPr>
                        <a:t>Intentional</a:t>
                      </a:r>
                      <a:endParaRPr lang="en-US" sz="1600" b="0" dirty="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1042330320"/>
                  </a:ext>
                </a:extLst>
              </a:tr>
              <a:tr h="0">
                <a:tc>
                  <a:txBody>
                    <a:bodyPr/>
                    <a:lstStyle/>
                    <a:p>
                      <a:pPr marL="0" marR="0" algn="ctr">
                        <a:spcBef>
                          <a:spcPts val="0"/>
                        </a:spcBef>
                        <a:spcAft>
                          <a:spcPts val="0"/>
                        </a:spcAft>
                      </a:pPr>
                      <a:r>
                        <a:rPr lang="en-US" sz="1600">
                          <a:effectLst/>
                        </a:rPr>
                        <a:t>4</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b="0" dirty="0">
                          <a:effectLst/>
                        </a:rPr>
                        <a:t>Anticipated</a:t>
                      </a:r>
                      <a:endParaRPr lang="en-US" sz="1600" b="0" dirty="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a:effectLst/>
                        </a:rPr>
                        <a:t>f &gt; 10</a:t>
                      </a:r>
                      <a:r>
                        <a:rPr lang="en-US" sz="1600" baseline="30000">
                          <a:effectLst/>
                        </a:rPr>
                        <a:t>-2</a:t>
                      </a:r>
                      <a:r>
                        <a:rPr lang="en-US" sz="1600">
                          <a:effectLst/>
                        </a:rPr>
                        <a:t>/year</a:t>
                      </a:r>
                      <a:endParaRPr lang="en-US" sz="160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222216394"/>
                  </a:ext>
                </a:extLst>
              </a:tr>
              <a:tr h="0">
                <a:tc>
                  <a:txBody>
                    <a:bodyPr/>
                    <a:lstStyle/>
                    <a:p>
                      <a:pPr marL="0" marR="0" algn="ctr">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b="0" dirty="0">
                          <a:effectLst/>
                        </a:rPr>
                        <a:t>Unlikely</a:t>
                      </a:r>
                      <a:endParaRPr lang="en-US" sz="1600" b="0" dirty="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dirty="0">
                          <a:effectLst/>
                        </a:rPr>
                        <a:t>10</a:t>
                      </a:r>
                      <a:r>
                        <a:rPr lang="en-US" sz="1600" baseline="30000" dirty="0">
                          <a:effectLst/>
                        </a:rPr>
                        <a:t>-4</a:t>
                      </a:r>
                      <a:r>
                        <a:rPr lang="en-US" sz="1600" dirty="0">
                          <a:effectLst/>
                        </a:rPr>
                        <a:t>/</a:t>
                      </a:r>
                      <a:r>
                        <a:rPr lang="en-US" sz="1600" dirty="0" err="1">
                          <a:effectLst/>
                        </a:rPr>
                        <a:t>yr</a:t>
                      </a:r>
                      <a:r>
                        <a:rPr lang="en-US" sz="1600" dirty="0">
                          <a:effectLst/>
                        </a:rPr>
                        <a:t> &lt; f &lt; 10</a:t>
                      </a:r>
                      <a:r>
                        <a:rPr lang="en-US" sz="1600" baseline="30000" dirty="0">
                          <a:effectLst/>
                        </a:rPr>
                        <a:t>-2</a:t>
                      </a:r>
                      <a:r>
                        <a:rPr lang="en-US" sz="1600" dirty="0">
                          <a:effectLst/>
                        </a:rPr>
                        <a:t>/</a:t>
                      </a:r>
                      <a:r>
                        <a:rPr lang="en-US" sz="1600" dirty="0" err="1">
                          <a:effectLst/>
                        </a:rPr>
                        <a:t>yr</a:t>
                      </a:r>
                      <a:endParaRPr lang="en-US" sz="16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2149901566"/>
                  </a:ext>
                </a:extLst>
              </a:tr>
              <a:tr h="0">
                <a:tc>
                  <a:txBody>
                    <a:bodyPr/>
                    <a:lstStyle/>
                    <a:p>
                      <a:pPr marL="0" marR="0" algn="ctr">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b="0" dirty="0">
                          <a:effectLst/>
                        </a:rPr>
                        <a:t>Extremely unlikely</a:t>
                      </a:r>
                      <a:endParaRPr lang="en-US" sz="1600" b="0" dirty="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a:effectLst/>
                        </a:rPr>
                        <a:t>10</a:t>
                      </a:r>
                      <a:r>
                        <a:rPr lang="en-US" sz="1600" baseline="30000">
                          <a:effectLst/>
                        </a:rPr>
                        <a:t>-6</a:t>
                      </a:r>
                      <a:r>
                        <a:rPr lang="en-US" sz="1600">
                          <a:effectLst/>
                        </a:rPr>
                        <a:t>/yr &lt; f &lt; 10</a:t>
                      </a:r>
                      <a:r>
                        <a:rPr lang="en-US" sz="1600" baseline="30000">
                          <a:effectLst/>
                        </a:rPr>
                        <a:t>-4</a:t>
                      </a:r>
                      <a:r>
                        <a:rPr lang="en-US" sz="1600">
                          <a:effectLst/>
                        </a:rPr>
                        <a:t>/yr</a:t>
                      </a:r>
                      <a:endParaRPr lang="en-US" sz="160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4153597958"/>
                  </a:ext>
                </a:extLst>
              </a:tr>
              <a:tr h="0">
                <a:tc>
                  <a:txBody>
                    <a:bodyPr/>
                    <a:lstStyle/>
                    <a:p>
                      <a:pPr marL="0" marR="0" algn="ctr">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b="0" dirty="0">
                          <a:effectLst/>
                        </a:rPr>
                        <a:t>Beyond extremely unlikely</a:t>
                      </a:r>
                      <a:endParaRPr lang="en-US" sz="1600" b="0" dirty="0">
                        <a:effectLst/>
                        <a:latin typeface="Times New Roman" panose="02020603050405020304" pitchFamily="18" charset="0"/>
                        <a:ea typeface="Times New Roman" panose="02020603050405020304" pitchFamily="18" charset="0"/>
                      </a:endParaRPr>
                    </a:p>
                  </a:txBody>
                  <a:tcPr marL="45720" marR="45720" anchor="ctr"/>
                </a:tc>
                <a:tc>
                  <a:txBody>
                    <a:bodyPr/>
                    <a:lstStyle/>
                    <a:p>
                      <a:pPr marL="0" marR="0" algn="ctr">
                        <a:spcBef>
                          <a:spcPts val="0"/>
                        </a:spcBef>
                        <a:spcAft>
                          <a:spcPts val="0"/>
                        </a:spcAft>
                      </a:pPr>
                      <a:r>
                        <a:rPr lang="en-US" sz="1600" dirty="0">
                          <a:effectLst/>
                        </a:rPr>
                        <a:t>f &lt; 10</a:t>
                      </a:r>
                      <a:r>
                        <a:rPr lang="en-US" sz="1600" baseline="30000" dirty="0">
                          <a:effectLst/>
                        </a:rPr>
                        <a:t>-6</a:t>
                      </a:r>
                      <a:r>
                        <a:rPr lang="en-US" sz="1600" dirty="0">
                          <a:effectLst/>
                        </a:rPr>
                        <a:t>/</a:t>
                      </a:r>
                      <a:r>
                        <a:rPr lang="en-US" sz="1600" dirty="0" err="1">
                          <a:effectLst/>
                        </a:rPr>
                        <a:t>yr</a:t>
                      </a:r>
                      <a:endParaRPr lang="en-US" sz="16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1544937622"/>
                  </a:ext>
                </a:extLst>
              </a:tr>
            </a:tbl>
          </a:graphicData>
        </a:graphic>
      </p:graphicFrame>
    </p:spTree>
    <p:extLst>
      <p:ext uri="{BB962C8B-B14F-4D97-AF65-F5344CB8AC3E}">
        <p14:creationId xmlns:p14="http://schemas.microsoft.com/office/powerpoint/2010/main" val="245653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22F6-2C56-4733-B7AE-61D88847A81F}"/>
              </a:ext>
            </a:extLst>
          </p:cNvPr>
          <p:cNvSpPr>
            <a:spLocks noGrp="1"/>
          </p:cNvSpPr>
          <p:nvPr>
            <p:ph type="title"/>
          </p:nvPr>
        </p:nvSpPr>
        <p:spPr/>
        <p:txBody>
          <a:bodyPr/>
          <a:lstStyle/>
          <a:p>
            <a:r>
              <a:rPr lang="en-US" dirty="0"/>
              <a:t>HAZOP Scenarios: 4 Medium-Risk, No High-Risk</a:t>
            </a:r>
          </a:p>
        </p:txBody>
      </p:sp>
      <p:sp>
        <p:nvSpPr>
          <p:cNvPr id="4" name="Slide Number Placeholder 3">
            <a:extLst>
              <a:ext uri="{FF2B5EF4-FFF2-40B4-BE49-F238E27FC236}">
                <a16:creationId xmlns:a16="http://schemas.microsoft.com/office/drawing/2014/main" id="{55B6BE96-CE7A-4804-9370-2416C577EAC6}"/>
              </a:ext>
            </a:extLst>
          </p:cNvPr>
          <p:cNvSpPr>
            <a:spLocks noGrp="1"/>
          </p:cNvSpPr>
          <p:nvPr>
            <p:ph type="sldNum" sz="quarter" idx="11"/>
          </p:nvPr>
        </p:nvSpPr>
        <p:spPr/>
        <p:txBody>
          <a:bodyPr/>
          <a:lstStyle/>
          <a:p>
            <a:fld id="{A5E55A7B-7854-E145-92D9-B491DF4BAE2D}" type="slidenum">
              <a:rPr lang="en-US" smtClean="0"/>
              <a:pPr/>
              <a:t>5</a:t>
            </a:fld>
            <a:endParaRPr lang="en-US"/>
          </a:p>
        </p:txBody>
      </p:sp>
      <p:graphicFrame>
        <p:nvGraphicFramePr>
          <p:cNvPr id="5" name="Table 4">
            <a:extLst>
              <a:ext uri="{FF2B5EF4-FFF2-40B4-BE49-F238E27FC236}">
                <a16:creationId xmlns:a16="http://schemas.microsoft.com/office/drawing/2014/main" id="{2B9CEA81-79F3-480E-8865-FC70A030EB37}"/>
              </a:ext>
            </a:extLst>
          </p:cNvPr>
          <p:cNvGraphicFramePr>
            <a:graphicFrameLocks noGrp="1"/>
          </p:cNvGraphicFramePr>
          <p:nvPr>
            <p:extLst>
              <p:ext uri="{D42A27DB-BD31-4B8C-83A1-F6EECF244321}">
                <p14:modId xmlns:p14="http://schemas.microsoft.com/office/powerpoint/2010/main" val="2762462737"/>
              </p:ext>
            </p:extLst>
          </p:nvPr>
        </p:nvGraphicFramePr>
        <p:xfrm>
          <a:off x="304800" y="1375675"/>
          <a:ext cx="8534400" cy="3501125"/>
        </p:xfrm>
        <a:graphic>
          <a:graphicData uri="http://schemas.openxmlformats.org/drawingml/2006/table">
            <a:tbl>
              <a:tblPr firstRow="1" firstCol="1" bandRow="1">
                <a:tableStyleId>{9DCAF9ED-07DC-4A11-8D7F-57B35C25682E}</a:tableStyleId>
              </a:tblPr>
              <a:tblGrid>
                <a:gridCol w="1185423">
                  <a:extLst>
                    <a:ext uri="{9D8B030D-6E8A-4147-A177-3AD203B41FA5}">
                      <a16:colId xmlns:a16="http://schemas.microsoft.com/office/drawing/2014/main" val="738242107"/>
                    </a:ext>
                  </a:extLst>
                </a:gridCol>
                <a:gridCol w="2691867">
                  <a:extLst>
                    <a:ext uri="{9D8B030D-6E8A-4147-A177-3AD203B41FA5}">
                      <a16:colId xmlns:a16="http://schemas.microsoft.com/office/drawing/2014/main" val="3000154211"/>
                    </a:ext>
                  </a:extLst>
                </a:gridCol>
                <a:gridCol w="2163706">
                  <a:extLst>
                    <a:ext uri="{9D8B030D-6E8A-4147-A177-3AD203B41FA5}">
                      <a16:colId xmlns:a16="http://schemas.microsoft.com/office/drawing/2014/main" val="4054831895"/>
                    </a:ext>
                  </a:extLst>
                </a:gridCol>
                <a:gridCol w="2493404">
                  <a:extLst>
                    <a:ext uri="{9D8B030D-6E8A-4147-A177-3AD203B41FA5}">
                      <a16:colId xmlns:a16="http://schemas.microsoft.com/office/drawing/2014/main" val="3438810405"/>
                    </a:ext>
                  </a:extLst>
                </a:gridCol>
              </a:tblGrid>
              <a:tr h="287523">
                <a:tc>
                  <a:txBody>
                    <a:bodyPr/>
                    <a:lstStyle/>
                    <a:p>
                      <a:pPr marL="0" marR="0" algn="ctr">
                        <a:spcBef>
                          <a:spcPts val="0"/>
                        </a:spcBef>
                        <a:spcAft>
                          <a:spcPts val="0"/>
                        </a:spcAft>
                      </a:pPr>
                      <a:r>
                        <a:rPr lang="en-US" sz="1600" dirty="0">
                          <a:effectLst/>
                        </a:rPr>
                        <a:t>Scenario</a:t>
                      </a:r>
                      <a:endParaRPr lang="en-US" sz="240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Event Description</a:t>
                      </a:r>
                      <a:endParaRPr lang="en-US" sz="240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Consequence (Release)</a:t>
                      </a:r>
                      <a:endParaRPr lang="en-US" sz="240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Comments</a:t>
                      </a:r>
                      <a:endParaRPr lang="en-US" sz="2400" dirty="0">
                        <a:effectLst/>
                        <a:latin typeface="Times New Roman" panose="02020603050405020304" pitchFamily="18" charset="0"/>
                        <a:ea typeface="Times New Roman" panose="02020603050405020304" pitchFamily="18" charset="0"/>
                      </a:endParaRPr>
                    </a:p>
                  </a:txBody>
                  <a:tcPr marL="49761" marR="49761" marT="0" marB="0" anchor="ctr"/>
                </a:tc>
                <a:extLst>
                  <a:ext uri="{0D108BD9-81ED-4DB2-BD59-A6C34878D82A}">
                    <a16:rowId xmlns:a16="http://schemas.microsoft.com/office/drawing/2014/main" val="1353238123"/>
                  </a:ext>
                </a:extLst>
              </a:tr>
              <a:tr h="575045">
                <a:tc>
                  <a:txBody>
                    <a:bodyPr/>
                    <a:lstStyle/>
                    <a:p>
                      <a:pPr marL="0" marR="0" algn="ctr">
                        <a:spcBef>
                          <a:spcPts val="200"/>
                        </a:spcBef>
                        <a:spcAft>
                          <a:spcPts val="200"/>
                        </a:spcAft>
                      </a:pPr>
                      <a:r>
                        <a:rPr lang="en-US" sz="1600" dirty="0">
                          <a:effectLst/>
                        </a:rPr>
                        <a:t>A</a:t>
                      </a: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tc>
                  <a:txBody>
                    <a:bodyPr/>
                    <a:lstStyle/>
                    <a:p>
                      <a:pPr marL="0" marR="0" algn="ctr">
                        <a:spcBef>
                          <a:spcPts val="200"/>
                        </a:spcBef>
                        <a:spcAft>
                          <a:spcPts val="200"/>
                        </a:spcAft>
                      </a:pPr>
                      <a:r>
                        <a:rPr lang="en-US" sz="1600" dirty="0">
                          <a:effectLst/>
                        </a:rPr>
                        <a:t>External fire causes TPRD release of H</a:t>
                      </a:r>
                      <a:r>
                        <a:rPr lang="en-US" sz="1600" baseline="-25000" dirty="0">
                          <a:effectLst/>
                        </a:rPr>
                        <a:t>2</a:t>
                      </a:r>
                      <a:r>
                        <a:rPr lang="en-US" sz="1600" dirty="0">
                          <a:effectLst/>
                        </a:rPr>
                        <a:t> cylinders</a:t>
                      </a: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tc>
                  <a:txBody>
                    <a:bodyPr/>
                    <a:lstStyle/>
                    <a:p>
                      <a:pPr marL="0" marR="0" algn="ctr">
                        <a:spcBef>
                          <a:spcPts val="200"/>
                        </a:spcBef>
                        <a:spcAft>
                          <a:spcPts val="200"/>
                        </a:spcAft>
                      </a:pPr>
                      <a:r>
                        <a:rPr lang="en-US" sz="1600" dirty="0">
                          <a:effectLst/>
                        </a:rPr>
                        <a:t>2 tanks, high pressure, jet fire (worst consequence)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tc>
                  <a:txBody>
                    <a:bodyPr/>
                    <a:lstStyle/>
                    <a:p>
                      <a:pPr marL="0" marR="0" algn="ctr">
                        <a:spcBef>
                          <a:spcPts val="200"/>
                        </a:spcBef>
                        <a:spcAft>
                          <a:spcPts val="200"/>
                        </a:spcAft>
                      </a:pPr>
                      <a:r>
                        <a:rPr lang="en-US" sz="1600" dirty="0">
                          <a:effectLst/>
                        </a:rPr>
                        <a:t>Only occurs when </a:t>
                      </a:r>
                      <a:r>
                        <a:rPr lang="en-US" sz="1600" u="sng" dirty="0">
                          <a:effectLst/>
                        </a:rPr>
                        <a:t>external</a:t>
                      </a:r>
                      <a:r>
                        <a:rPr lang="en-US" sz="1600" u="none" dirty="0">
                          <a:effectLst/>
                        </a:rPr>
                        <a:t> fire heats H</a:t>
                      </a:r>
                      <a:r>
                        <a:rPr lang="en-US" sz="1600" baseline="-25000" dirty="0">
                          <a:effectLst/>
                        </a:rPr>
                        <a:t>2</a:t>
                      </a:r>
                      <a:r>
                        <a:rPr lang="en-US" sz="1600" u="none" dirty="0">
                          <a:effectLst/>
                        </a:rPr>
                        <a:t> storage</a:t>
                      </a:r>
                      <a:endPar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extLst>
                  <a:ext uri="{0D108BD9-81ED-4DB2-BD59-A6C34878D82A}">
                    <a16:rowId xmlns:a16="http://schemas.microsoft.com/office/drawing/2014/main" val="1010405266"/>
                  </a:ext>
                </a:extLst>
              </a:tr>
              <a:tr h="575045">
                <a:tc>
                  <a:txBody>
                    <a:bodyPr/>
                    <a:lstStyle/>
                    <a:p>
                      <a:pPr marL="0" marR="0" algn="ctr">
                        <a:spcBef>
                          <a:spcPts val="200"/>
                        </a:spcBef>
                        <a:spcAft>
                          <a:spcPts val="200"/>
                        </a:spcAft>
                      </a:pPr>
                      <a:r>
                        <a:rPr lang="en-US" sz="1600" dirty="0">
                          <a:effectLst/>
                        </a:rPr>
                        <a:t>B</a:t>
                      </a: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tc>
                  <a:txBody>
                    <a:bodyPr/>
                    <a:lstStyle/>
                    <a:p>
                      <a:pPr marL="0" marR="0" algn="ctr">
                        <a:spcBef>
                          <a:spcPts val="200"/>
                        </a:spcBef>
                        <a:spcAft>
                          <a:spcPts val="200"/>
                        </a:spcAft>
                      </a:pPr>
                      <a:r>
                        <a:rPr lang="en-US" sz="1600" dirty="0">
                          <a:effectLst/>
                        </a:rPr>
                        <a:t>Small release in low-pressure system</a:t>
                      </a: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tc>
                  <a:txBody>
                    <a:bodyPr/>
                    <a:lstStyle/>
                    <a:p>
                      <a:pPr marL="0" marR="0" algn="ctr">
                        <a:spcBef>
                          <a:spcPts val="200"/>
                        </a:spcBef>
                        <a:spcAft>
                          <a:spcPts val="200"/>
                        </a:spcAft>
                      </a:pPr>
                      <a:r>
                        <a:rPr lang="en-US" sz="1600" dirty="0">
                          <a:effectLst/>
                        </a:rPr>
                        <a:t>&lt;1 tank, low pressure (most likely)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tc>
                  <a:txBody>
                    <a:bodyPr/>
                    <a:lstStyle/>
                    <a:p>
                      <a:pPr marL="0" marR="0" algn="ctr">
                        <a:spcBef>
                          <a:spcPts val="200"/>
                        </a:spcBef>
                        <a:spcAft>
                          <a:spcPts val="200"/>
                        </a:spcAft>
                      </a:pPr>
                      <a:r>
                        <a:rPr lang="en-US" sz="1600" dirty="0">
                          <a:effectLst/>
                        </a:rPr>
                        <a:t>Mitigated by detection; the event below bounds this scenario</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761" marR="49761" marT="0" marB="0" anchor="ctr"/>
                </a:tc>
                <a:extLst>
                  <a:ext uri="{0D108BD9-81ED-4DB2-BD59-A6C34878D82A}">
                    <a16:rowId xmlns:a16="http://schemas.microsoft.com/office/drawing/2014/main" val="302613762"/>
                  </a:ext>
                </a:extLst>
              </a:tr>
              <a:tr h="575045">
                <a:tc>
                  <a:txBody>
                    <a:bodyPr/>
                    <a:lstStyle/>
                    <a:p>
                      <a:pPr marL="0" marR="0" algn="ctr">
                        <a:spcBef>
                          <a:spcPts val="0"/>
                        </a:spcBef>
                        <a:spcAft>
                          <a:spcPts val="0"/>
                        </a:spcAft>
                      </a:pPr>
                      <a:r>
                        <a:rPr lang="en-US" sz="1600" dirty="0">
                          <a:effectLst/>
                        </a:rPr>
                        <a:t>C</a:t>
                      </a:r>
                      <a:endParaRPr lang="en-US" sz="2400" b="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Premature disconnect of venting tool</a:t>
                      </a:r>
                      <a:endParaRPr lang="en-US" sz="2400" b="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1 or 2 tanks, low pressure</a:t>
                      </a:r>
                      <a:endParaRPr lang="en-US" sz="240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i="1" dirty="0">
                          <a:effectLst/>
                          <a:highlight>
                            <a:srgbClr val="33CCFF"/>
                          </a:highlight>
                        </a:rPr>
                        <a:t>Focus of modeling due to higher risk score (combination of likelihood and consequence)</a:t>
                      </a:r>
                      <a:endParaRPr lang="en-US" sz="2400" b="1" i="1" dirty="0">
                        <a:effectLst/>
                        <a:highlight>
                          <a:srgbClr val="33CCFF"/>
                        </a:highlight>
                        <a:latin typeface="Times New Roman" panose="02020603050405020304" pitchFamily="18" charset="0"/>
                        <a:ea typeface="Times New Roman" panose="02020603050405020304" pitchFamily="18" charset="0"/>
                      </a:endParaRPr>
                    </a:p>
                  </a:txBody>
                  <a:tcPr marL="49761" marR="49761" marT="0" marB="0" anchor="ctr"/>
                </a:tc>
                <a:extLst>
                  <a:ext uri="{0D108BD9-81ED-4DB2-BD59-A6C34878D82A}">
                    <a16:rowId xmlns:a16="http://schemas.microsoft.com/office/drawing/2014/main" val="2820538367"/>
                  </a:ext>
                </a:extLst>
              </a:tr>
              <a:tr h="575045">
                <a:tc>
                  <a:txBody>
                    <a:bodyPr/>
                    <a:lstStyle/>
                    <a:p>
                      <a:pPr marL="0" marR="0" algn="ctr">
                        <a:spcBef>
                          <a:spcPts val="0"/>
                        </a:spcBef>
                        <a:spcAft>
                          <a:spcPts val="0"/>
                        </a:spcAft>
                      </a:pPr>
                      <a:r>
                        <a:rPr lang="en-US" sz="1600" dirty="0">
                          <a:effectLst/>
                        </a:rPr>
                        <a:t>D</a:t>
                      </a:r>
                      <a:endParaRPr lang="en-US" sz="2400" b="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Premature disconnect of high pressure defueling tool </a:t>
                      </a:r>
                      <a:endParaRPr lang="en-US" sz="2400" b="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1 tank, high pressure</a:t>
                      </a:r>
                      <a:endParaRPr lang="en-US" sz="2400" dirty="0">
                        <a:effectLst/>
                        <a:latin typeface="Times New Roman" panose="02020603050405020304" pitchFamily="18" charset="0"/>
                        <a:ea typeface="Times New Roman" panose="02020603050405020304" pitchFamily="18" charset="0"/>
                      </a:endParaRPr>
                    </a:p>
                  </a:txBody>
                  <a:tcPr marL="49761" marR="49761" marT="0" marB="0" anchor="ctr"/>
                </a:tc>
                <a:tc>
                  <a:txBody>
                    <a:bodyPr/>
                    <a:lstStyle/>
                    <a:p>
                      <a:pPr marL="0" marR="0" algn="ctr">
                        <a:spcBef>
                          <a:spcPts val="0"/>
                        </a:spcBef>
                        <a:spcAft>
                          <a:spcPts val="0"/>
                        </a:spcAft>
                      </a:pPr>
                      <a:r>
                        <a:rPr lang="en-US" sz="1600" dirty="0">
                          <a:effectLst/>
                        </a:rPr>
                        <a:t>Low probability of occurring</a:t>
                      </a:r>
                      <a:endParaRPr lang="en-US" sz="2400" dirty="0">
                        <a:effectLst/>
                        <a:latin typeface="Times New Roman" panose="02020603050405020304" pitchFamily="18" charset="0"/>
                        <a:ea typeface="Times New Roman" panose="02020603050405020304" pitchFamily="18" charset="0"/>
                      </a:endParaRPr>
                    </a:p>
                  </a:txBody>
                  <a:tcPr marL="49761" marR="49761" marT="0" marB="0" anchor="ctr"/>
                </a:tc>
                <a:extLst>
                  <a:ext uri="{0D108BD9-81ED-4DB2-BD59-A6C34878D82A}">
                    <a16:rowId xmlns:a16="http://schemas.microsoft.com/office/drawing/2014/main" val="1411538480"/>
                  </a:ext>
                </a:extLst>
              </a:tr>
            </a:tbl>
          </a:graphicData>
        </a:graphic>
      </p:graphicFrame>
      <p:pic>
        <p:nvPicPr>
          <p:cNvPr id="6" name="Picture 5">
            <a:extLst>
              <a:ext uri="{FF2B5EF4-FFF2-40B4-BE49-F238E27FC236}">
                <a16:creationId xmlns:a16="http://schemas.microsoft.com/office/drawing/2014/main" id="{80EAC7A8-1880-46B7-8891-6B6CFBF1A790}"/>
              </a:ext>
            </a:extLst>
          </p:cNvPr>
          <p:cNvPicPr/>
          <p:nvPr/>
        </p:nvPicPr>
        <p:blipFill>
          <a:blip r:embed="rId2">
            <a:extLst>
              <a:ext uri="{28A0092B-C50C-407E-A947-70E740481C1C}">
                <a14:useLocalDpi xmlns:a14="http://schemas.microsoft.com/office/drawing/2010/main" val="0"/>
              </a:ext>
            </a:extLst>
          </a:blip>
          <a:stretch>
            <a:fillRect/>
          </a:stretch>
        </p:blipFill>
        <p:spPr>
          <a:xfrm>
            <a:off x="2743200" y="5029200"/>
            <a:ext cx="3151505" cy="1828800"/>
          </a:xfrm>
          <a:prstGeom prst="rect">
            <a:avLst/>
          </a:prstGeom>
        </p:spPr>
      </p:pic>
    </p:spTree>
    <p:extLst>
      <p:ext uri="{BB962C8B-B14F-4D97-AF65-F5344CB8AC3E}">
        <p14:creationId xmlns:p14="http://schemas.microsoft.com/office/powerpoint/2010/main" val="31409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F8FC-89CC-4A7F-934B-FA4A6A11AF45}"/>
              </a:ext>
            </a:extLst>
          </p:cNvPr>
          <p:cNvSpPr>
            <a:spLocks noGrp="1"/>
          </p:cNvSpPr>
          <p:nvPr>
            <p:ph type="title"/>
          </p:nvPr>
        </p:nvSpPr>
        <p:spPr/>
        <p:txBody>
          <a:bodyPr/>
          <a:lstStyle/>
          <a:p>
            <a:r>
              <a:rPr lang="en-US" dirty="0"/>
              <a:t>CFD Modeling Domain</a:t>
            </a:r>
          </a:p>
        </p:txBody>
      </p:sp>
      <p:sp>
        <p:nvSpPr>
          <p:cNvPr id="3" name="Content Placeholder 2">
            <a:extLst>
              <a:ext uri="{FF2B5EF4-FFF2-40B4-BE49-F238E27FC236}">
                <a16:creationId xmlns:a16="http://schemas.microsoft.com/office/drawing/2014/main" id="{EAD183C8-975F-4D62-8F0B-B61182701E38}"/>
              </a:ext>
            </a:extLst>
          </p:cNvPr>
          <p:cNvSpPr>
            <a:spLocks noGrp="1"/>
          </p:cNvSpPr>
          <p:nvPr>
            <p:ph idx="1"/>
          </p:nvPr>
        </p:nvSpPr>
        <p:spPr>
          <a:xfrm>
            <a:off x="266700" y="1487488"/>
            <a:ext cx="8534400" cy="5219700"/>
          </a:xfrm>
        </p:spPr>
        <p:txBody>
          <a:bodyPr/>
          <a:lstStyle/>
          <a:p>
            <a:r>
              <a:rPr lang="en-US" sz="1800" b="1" dirty="0"/>
              <a:t>Event: Vent hose severed while vehicle defueling to an external exhaust outlet</a:t>
            </a:r>
          </a:p>
          <a:p>
            <a:r>
              <a:rPr lang="en-US" sz="1800" dirty="0"/>
              <a:t>Typical 12-bay garage</a:t>
            </a:r>
          </a:p>
          <a:p>
            <a:pPr lvl="1"/>
            <a:r>
              <a:rPr lang="en-US" sz="1600" dirty="0"/>
              <a:t>Each bay 14’ x 27’ x 16’</a:t>
            </a:r>
          </a:p>
          <a:p>
            <a:pPr lvl="1"/>
            <a:r>
              <a:rPr lang="en-US" sz="1600" dirty="0"/>
              <a:t>Center aisle 6’ x 84’ x 16’</a:t>
            </a:r>
          </a:p>
          <a:p>
            <a:r>
              <a:rPr lang="en-US" sz="1800" dirty="0"/>
              <a:t>Leak: </a:t>
            </a:r>
          </a:p>
          <a:p>
            <a:pPr lvl="1"/>
            <a:r>
              <a:rPr lang="en-US" sz="1600" dirty="0"/>
              <a:t>2.5 kg of H</a:t>
            </a:r>
            <a:r>
              <a:rPr lang="en-US" sz="1600" baseline="-25000" dirty="0"/>
              <a:t>2</a:t>
            </a:r>
            <a:r>
              <a:rPr lang="en-US" sz="1600" dirty="0"/>
              <a:t> released</a:t>
            </a:r>
          </a:p>
          <a:p>
            <a:pPr lvl="2"/>
            <a:r>
              <a:rPr lang="en-US" sz="1400" dirty="0"/>
              <a:t>Most hydrogen vehicles have 2 tanks which store approximately 2.5 kg of hydrogen each</a:t>
            </a:r>
          </a:p>
          <a:p>
            <a:pPr lvl="1"/>
            <a:r>
              <a:rPr lang="en-US" sz="1600" dirty="0"/>
              <a:t>Release from mid-pressure port: 1.5 MPa (217.6 psi)</a:t>
            </a:r>
          </a:p>
          <a:p>
            <a:pPr lvl="2"/>
            <a:r>
              <a:rPr lang="en-US" sz="1400" dirty="0"/>
              <a:t>Downward release from vehicle underside</a:t>
            </a:r>
          </a:p>
        </p:txBody>
      </p:sp>
      <p:sp>
        <p:nvSpPr>
          <p:cNvPr id="4" name="Slide Number Placeholder 3">
            <a:extLst>
              <a:ext uri="{FF2B5EF4-FFF2-40B4-BE49-F238E27FC236}">
                <a16:creationId xmlns:a16="http://schemas.microsoft.com/office/drawing/2014/main" id="{6010CB8E-9E44-449C-9FE2-E04EA7A4F5F3}"/>
              </a:ext>
            </a:extLst>
          </p:cNvPr>
          <p:cNvSpPr>
            <a:spLocks noGrp="1"/>
          </p:cNvSpPr>
          <p:nvPr>
            <p:ph type="sldNum" sz="quarter" idx="11"/>
          </p:nvPr>
        </p:nvSpPr>
        <p:spPr/>
        <p:txBody>
          <a:bodyPr/>
          <a:lstStyle/>
          <a:p>
            <a:fld id="{A5E55A7B-7854-E145-92D9-B491DF4BAE2D}" type="slidenum">
              <a:rPr lang="en-US" smtClean="0"/>
              <a:pPr/>
              <a:t>6</a:t>
            </a:fld>
            <a:endParaRPr lang="en-US"/>
          </a:p>
        </p:txBody>
      </p:sp>
      <p:pic>
        <p:nvPicPr>
          <p:cNvPr id="5" name="Picture 4">
            <a:extLst>
              <a:ext uri="{FF2B5EF4-FFF2-40B4-BE49-F238E27FC236}">
                <a16:creationId xmlns:a16="http://schemas.microsoft.com/office/drawing/2014/main" id="{534852B7-B777-4860-893A-1302A2518D7B}"/>
              </a:ext>
            </a:extLst>
          </p:cNvPr>
          <p:cNvPicPr>
            <a:picLocks noChangeAspect="1"/>
          </p:cNvPicPr>
          <p:nvPr/>
        </p:nvPicPr>
        <p:blipFill rotWithShape="1">
          <a:blip r:embed="rId2"/>
          <a:srcRect r="50000" b="50000"/>
          <a:stretch/>
        </p:blipFill>
        <p:spPr>
          <a:xfrm>
            <a:off x="2438400" y="4343400"/>
            <a:ext cx="4168858" cy="2209800"/>
          </a:xfrm>
          <a:prstGeom prst="rect">
            <a:avLst/>
          </a:prstGeom>
        </p:spPr>
      </p:pic>
    </p:spTree>
    <p:extLst>
      <p:ext uri="{BB962C8B-B14F-4D97-AF65-F5344CB8AC3E}">
        <p14:creationId xmlns:p14="http://schemas.microsoft.com/office/powerpoint/2010/main" val="312905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5F09-B48C-4FFC-80D4-7185F0FD204C}"/>
              </a:ext>
            </a:extLst>
          </p:cNvPr>
          <p:cNvSpPr>
            <a:spLocks noGrp="1"/>
          </p:cNvSpPr>
          <p:nvPr>
            <p:ph type="title"/>
          </p:nvPr>
        </p:nvSpPr>
        <p:spPr/>
        <p:txBody>
          <a:bodyPr/>
          <a:lstStyle/>
          <a:p>
            <a:r>
              <a:rPr lang="en-US" dirty="0"/>
              <a:t>Modeling Scenarios Analyzed</a:t>
            </a:r>
          </a:p>
        </p:txBody>
      </p:sp>
      <p:sp>
        <p:nvSpPr>
          <p:cNvPr id="3" name="Content Placeholder 2">
            <a:extLst>
              <a:ext uri="{FF2B5EF4-FFF2-40B4-BE49-F238E27FC236}">
                <a16:creationId xmlns:a16="http://schemas.microsoft.com/office/drawing/2014/main" id="{8DCD74D2-7439-4F12-8385-F9BC0E8457D4}"/>
              </a:ext>
            </a:extLst>
          </p:cNvPr>
          <p:cNvSpPr>
            <a:spLocks noGrp="1"/>
          </p:cNvSpPr>
          <p:nvPr>
            <p:ph idx="1"/>
          </p:nvPr>
        </p:nvSpPr>
        <p:spPr/>
        <p:txBody>
          <a:bodyPr/>
          <a:lstStyle/>
          <a:p>
            <a:r>
              <a:rPr lang="en-US" sz="2000" dirty="0"/>
              <a:t>Facility ventilation varied between cases</a:t>
            </a:r>
          </a:p>
          <a:p>
            <a:pPr lvl="1"/>
            <a:r>
              <a:rPr lang="en-US" sz="1800" b="1" dirty="0"/>
              <a:t>No</a:t>
            </a:r>
            <a:r>
              <a:rPr lang="en-US" sz="1800" dirty="0"/>
              <a:t> ventilation</a:t>
            </a:r>
          </a:p>
          <a:p>
            <a:pPr lvl="1"/>
            <a:r>
              <a:rPr lang="en-US" sz="1800" dirty="0"/>
              <a:t>Regular ventilation (1 cfm/ft</a:t>
            </a:r>
            <a:r>
              <a:rPr lang="en-US" sz="1800" baseline="30000" dirty="0"/>
              <a:t>2</a:t>
            </a:r>
            <a:r>
              <a:rPr lang="en-US" sz="1800" dirty="0"/>
              <a:t>) </a:t>
            </a:r>
            <a:r>
              <a:rPr lang="en-US" sz="1800" b="1" dirty="0"/>
              <a:t>near</a:t>
            </a:r>
            <a:r>
              <a:rPr lang="en-US" sz="1800" dirty="0"/>
              <a:t> the vehicle</a:t>
            </a:r>
          </a:p>
          <a:p>
            <a:pPr lvl="1"/>
            <a:r>
              <a:rPr lang="en-US" sz="1800" dirty="0"/>
              <a:t>Regular ventilation (1 cfm/ft</a:t>
            </a:r>
            <a:r>
              <a:rPr lang="en-US" sz="1800" baseline="30000" dirty="0"/>
              <a:t>2</a:t>
            </a:r>
            <a:r>
              <a:rPr lang="en-US" sz="1800" dirty="0"/>
              <a:t>) </a:t>
            </a:r>
            <a:r>
              <a:rPr lang="en-US" sz="1800" b="1" dirty="0"/>
              <a:t>away</a:t>
            </a:r>
            <a:r>
              <a:rPr lang="en-US" sz="1800" dirty="0"/>
              <a:t> from the vehicle</a:t>
            </a:r>
          </a:p>
          <a:p>
            <a:pPr lvl="1"/>
            <a:r>
              <a:rPr lang="en-US" sz="1800" b="1" dirty="0"/>
              <a:t>Higher</a:t>
            </a:r>
            <a:r>
              <a:rPr lang="en-US" sz="1800" dirty="0"/>
              <a:t> ventilation (300 cm/s) directed at the vehicle</a:t>
            </a:r>
          </a:p>
          <a:p>
            <a:r>
              <a:rPr lang="en-US" sz="2000" dirty="0"/>
              <a:t>Computer modeling simulates the leak and shows:</a:t>
            </a:r>
          </a:p>
          <a:p>
            <a:pPr lvl="1"/>
            <a:r>
              <a:rPr lang="en-US" sz="1800" dirty="0"/>
              <a:t>Direction of ventilation and released gas</a:t>
            </a:r>
          </a:p>
          <a:p>
            <a:pPr lvl="1"/>
            <a:r>
              <a:rPr lang="en-US" sz="1800" dirty="0"/>
              <a:t>Any areas of flammable mixture (Lower Flammability Limit (LFL) = 4 mol%)</a:t>
            </a:r>
          </a:p>
          <a:p>
            <a:r>
              <a:rPr lang="en-US" sz="2000" dirty="0"/>
              <a:t>Total flammable mass is critical safety metric considered </a:t>
            </a:r>
          </a:p>
          <a:p>
            <a:endParaRPr lang="en-US" sz="2400" dirty="0"/>
          </a:p>
        </p:txBody>
      </p:sp>
      <p:sp>
        <p:nvSpPr>
          <p:cNvPr id="4" name="Slide Number Placeholder 3">
            <a:extLst>
              <a:ext uri="{FF2B5EF4-FFF2-40B4-BE49-F238E27FC236}">
                <a16:creationId xmlns:a16="http://schemas.microsoft.com/office/drawing/2014/main" id="{472813FB-CC71-40C9-A10F-F0CDAB3822C9}"/>
              </a:ext>
            </a:extLst>
          </p:cNvPr>
          <p:cNvSpPr>
            <a:spLocks noGrp="1"/>
          </p:cNvSpPr>
          <p:nvPr>
            <p:ph type="sldNum" sz="quarter" idx="11"/>
          </p:nvPr>
        </p:nvSpPr>
        <p:spPr/>
        <p:txBody>
          <a:bodyPr/>
          <a:lstStyle/>
          <a:p>
            <a:fld id="{A5E55A7B-7854-E145-92D9-B491DF4BAE2D}" type="slidenum">
              <a:rPr lang="en-US" smtClean="0"/>
              <a:pPr/>
              <a:t>7</a:t>
            </a:fld>
            <a:endParaRPr lang="en-US"/>
          </a:p>
        </p:txBody>
      </p:sp>
    </p:spTree>
    <p:extLst>
      <p:ext uri="{BB962C8B-B14F-4D97-AF65-F5344CB8AC3E}">
        <p14:creationId xmlns:p14="http://schemas.microsoft.com/office/powerpoint/2010/main" val="44627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C69BE-875B-4278-A4C5-F03FE3790E51}"/>
              </a:ext>
            </a:extLst>
          </p:cNvPr>
          <p:cNvSpPr>
            <a:spLocks noGrp="1"/>
          </p:cNvSpPr>
          <p:nvPr>
            <p:ph type="title"/>
          </p:nvPr>
        </p:nvSpPr>
        <p:spPr/>
        <p:txBody>
          <a:bodyPr/>
          <a:lstStyle/>
          <a:p>
            <a:r>
              <a:rPr lang="en-US" dirty="0"/>
              <a:t>Hydrogen Leak Velocity</a:t>
            </a:r>
          </a:p>
        </p:txBody>
      </p:sp>
      <p:sp>
        <p:nvSpPr>
          <p:cNvPr id="6" name="Content Placeholder 5">
            <a:extLst>
              <a:ext uri="{FF2B5EF4-FFF2-40B4-BE49-F238E27FC236}">
                <a16:creationId xmlns:a16="http://schemas.microsoft.com/office/drawing/2014/main" id="{DD9D6289-01B5-4E27-ACCB-E7369E2243EA}"/>
              </a:ext>
            </a:extLst>
          </p:cNvPr>
          <p:cNvSpPr>
            <a:spLocks noGrp="1"/>
          </p:cNvSpPr>
          <p:nvPr>
            <p:ph idx="1"/>
          </p:nvPr>
        </p:nvSpPr>
        <p:spPr>
          <a:xfrm>
            <a:off x="304800" y="1524000"/>
            <a:ext cx="8534400" cy="4572000"/>
          </a:xfrm>
        </p:spPr>
        <p:txBody>
          <a:bodyPr/>
          <a:lstStyle/>
          <a:p>
            <a:r>
              <a:rPr lang="en-US" dirty="0"/>
              <a:t>CFD simulations rely on low-velocity gas flow</a:t>
            </a:r>
          </a:p>
          <a:p>
            <a:r>
              <a:rPr lang="en-US" dirty="0"/>
              <a:t>Flammable concentration does not reach floor for low-pressure release</a:t>
            </a:r>
          </a:p>
          <a:p>
            <a:pPr lvl="1"/>
            <a:r>
              <a:rPr lang="en-US" dirty="0"/>
              <a:t>May need to model differently for high-pressure releases in the future </a:t>
            </a:r>
          </a:p>
        </p:txBody>
      </p:sp>
      <p:sp>
        <p:nvSpPr>
          <p:cNvPr id="4" name="Slide Number Placeholder 3">
            <a:extLst>
              <a:ext uri="{FF2B5EF4-FFF2-40B4-BE49-F238E27FC236}">
                <a16:creationId xmlns:a16="http://schemas.microsoft.com/office/drawing/2014/main" id="{BEB3E511-E7EB-455D-9B12-0044A0894365}"/>
              </a:ext>
            </a:extLst>
          </p:cNvPr>
          <p:cNvSpPr>
            <a:spLocks noGrp="1"/>
          </p:cNvSpPr>
          <p:nvPr>
            <p:ph type="sldNum" sz="quarter" idx="11"/>
          </p:nvPr>
        </p:nvSpPr>
        <p:spPr/>
        <p:txBody>
          <a:bodyPr/>
          <a:lstStyle/>
          <a:p>
            <a:fld id="{A5E55A7B-7854-E145-92D9-B491DF4BAE2D}" type="slidenum">
              <a:rPr lang="en-US" smtClean="0"/>
              <a:pPr/>
              <a:t>8</a:t>
            </a:fld>
            <a:endParaRPr lang="en-US"/>
          </a:p>
        </p:txBody>
      </p:sp>
      <p:pic>
        <p:nvPicPr>
          <p:cNvPr id="3" name="Picture 2" descr="Concentration profiles of hydrogen leak for high and low pressure releases. High pressure leak shows flammable concentration contour intersecting with ground, whereas low pressure leak has flammable concentration profile well above ground level.">
            <a:extLst>
              <a:ext uri="{FF2B5EF4-FFF2-40B4-BE49-F238E27FC236}">
                <a16:creationId xmlns:a16="http://schemas.microsoft.com/office/drawing/2014/main" id="{51811E71-1819-45A6-8956-9282AEE93E50}"/>
              </a:ext>
            </a:extLst>
          </p:cNvPr>
          <p:cNvPicPr>
            <a:picLocks noChangeAspect="1"/>
          </p:cNvPicPr>
          <p:nvPr/>
        </p:nvPicPr>
        <p:blipFill>
          <a:blip r:embed="rId2"/>
          <a:stretch>
            <a:fillRect/>
          </a:stretch>
        </p:blipFill>
        <p:spPr>
          <a:xfrm>
            <a:off x="1905000" y="3091383"/>
            <a:ext cx="5562600" cy="3730105"/>
          </a:xfrm>
          <a:prstGeom prst="rect">
            <a:avLst/>
          </a:prstGeom>
        </p:spPr>
      </p:pic>
      <p:sp>
        <p:nvSpPr>
          <p:cNvPr id="2" name="Oval 1">
            <a:extLst>
              <a:ext uri="{FF2B5EF4-FFF2-40B4-BE49-F238E27FC236}">
                <a16:creationId xmlns:a16="http://schemas.microsoft.com/office/drawing/2014/main" id="{0CF0F748-551E-4C5D-9ED4-862BF4470486}"/>
              </a:ext>
            </a:extLst>
          </p:cNvPr>
          <p:cNvSpPr/>
          <p:nvPr/>
        </p:nvSpPr>
        <p:spPr bwMode="auto">
          <a:xfrm>
            <a:off x="5257800" y="4914900"/>
            <a:ext cx="762000" cy="13589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855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9B44-B2BE-47F7-9B5F-AE9D5542EF88}"/>
              </a:ext>
            </a:extLst>
          </p:cNvPr>
          <p:cNvSpPr>
            <a:spLocks noGrp="1"/>
          </p:cNvSpPr>
          <p:nvPr>
            <p:ph type="title"/>
          </p:nvPr>
        </p:nvSpPr>
        <p:spPr/>
        <p:txBody>
          <a:bodyPr/>
          <a:lstStyle/>
          <a:p>
            <a:r>
              <a:rPr lang="en-US" dirty="0"/>
              <a:t>No Ventilation</a:t>
            </a:r>
          </a:p>
        </p:txBody>
      </p:sp>
      <p:sp>
        <p:nvSpPr>
          <p:cNvPr id="4" name="Slide Number Placeholder 3">
            <a:extLst>
              <a:ext uri="{FF2B5EF4-FFF2-40B4-BE49-F238E27FC236}">
                <a16:creationId xmlns:a16="http://schemas.microsoft.com/office/drawing/2014/main" id="{68129BD7-50D6-4AD0-A6CF-E68FB5DCA7A9}"/>
              </a:ext>
            </a:extLst>
          </p:cNvPr>
          <p:cNvSpPr>
            <a:spLocks noGrp="1"/>
          </p:cNvSpPr>
          <p:nvPr>
            <p:ph type="sldNum" sz="quarter" idx="11"/>
          </p:nvPr>
        </p:nvSpPr>
        <p:spPr/>
        <p:txBody>
          <a:bodyPr/>
          <a:lstStyle/>
          <a:p>
            <a:fld id="{A5E55A7B-7854-E145-92D9-B491DF4BAE2D}" type="slidenum">
              <a:rPr lang="en-US" smtClean="0"/>
              <a:pPr/>
              <a:t>9</a:t>
            </a:fld>
            <a:endParaRPr lang="en-US"/>
          </a:p>
        </p:txBody>
      </p:sp>
      <p:pic>
        <p:nvPicPr>
          <p:cNvPr id="5" name="Picture 4" descr="Image of computational fluid dynamics simulation result showing a rectangular vehicle with leak on bottom, flammable mass volume surrounds the leak on the underside of the vehicle. Walls of garage show velocity of ventilation and indicate no ventilation for this case. ">
            <a:extLst>
              <a:ext uri="{FF2B5EF4-FFF2-40B4-BE49-F238E27FC236}">
                <a16:creationId xmlns:a16="http://schemas.microsoft.com/office/drawing/2014/main" id="{F25C79B8-9321-44BC-B76A-130938DAB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802" y="1524000"/>
            <a:ext cx="6132398" cy="4129561"/>
          </a:xfrm>
          <a:prstGeom prst="rect">
            <a:avLst/>
          </a:prstGeom>
        </p:spPr>
      </p:pic>
      <p:sp>
        <p:nvSpPr>
          <p:cNvPr id="6" name="TextBox 5">
            <a:extLst>
              <a:ext uri="{FF2B5EF4-FFF2-40B4-BE49-F238E27FC236}">
                <a16:creationId xmlns:a16="http://schemas.microsoft.com/office/drawing/2014/main" id="{D5E01BA7-2B41-4E0E-B1CD-1A76169C2269}"/>
              </a:ext>
            </a:extLst>
          </p:cNvPr>
          <p:cNvSpPr txBox="1"/>
          <p:nvPr/>
        </p:nvSpPr>
        <p:spPr>
          <a:xfrm>
            <a:off x="5156585" y="4059061"/>
            <a:ext cx="2719837" cy="646331"/>
          </a:xfrm>
          <a:prstGeom prst="rect">
            <a:avLst/>
          </a:prstGeom>
          <a:noFill/>
        </p:spPr>
        <p:txBody>
          <a:bodyPr wrap="square" rtlCol="0">
            <a:spAutoFit/>
          </a:bodyPr>
          <a:lstStyle/>
          <a:p>
            <a:pPr algn="ctr"/>
            <a:r>
              <a:rPr lang="en-US" sz="1800" dirty="0">
                <a:highlight>
                  <a:srgbClr val="C0C0C0"/>
                </a:highlight>
                <a:latin typeface="Trebuchet MS" panose="020B0603020202020204" pitchFamily="34" charset="0"/>
              </a:rPr>
              <a:t>Flammable Area</a:t>
            </a:r>
          </a:p>
          <a:p>
            <a:pPr algn="ctr"/>
            <a:r>
              <a:rPr lang="en-US" sz="1800" dirty="0">
                <a:highlight>
                  <a:srgbClr val="C0C0C0"/>
                </a:highlight>
                <a:latin typeface="Trebuchet MS" panose="020B0603020202020204" pitchFamily="34" charset="0"/>
              </a:rPr>
              <a:t>(2 g total flammable H</a:t>
            </a:r>
            <a:r>
              <a:rPr lang="en-US" sz="1800" baseline="-25000" dirty="0">
                <a:highlight>
                  <a:srgbClr val="C0C0C0"/>
                </a:highlight>
                <a:latin typeface="Trebuchet MS" panose="020B0603020202020204" pitchFamily="34" charset="0"/>
              </a:rPr>
              <a:t>2</a:t>
            </a:r>
            <a:r>
              <a:rPr lang="en-US" sz="1800" dirty="0">
                <a:highlight>
                  <a:srgbClr val="C0C0C0"/>
                </a:highlight>
                <a:latin typeface="Trebuchet MS" panose="020B0603020202020204" pitchFamily="34" charset="0"/>
              </a:rPr>
              <a:t>)</a:t>
            </a:r>
          </a:p>
        </p:txBody>
      </p:sp>
      <p:cxnSp>
        <p:nvCxnSpPr>
          <p:cNvPr id="7" name="Straight Arrow Connector 6">
            <a:extLst>
              <a:ext uri="{FF2B5EF4-FFF2-40B4-BE49-F238E27FC236}">
                <a16:creationId xmlns:a16="http://schemas.microsoft.com/office/drawing/2014/main" id="{8D9AD9A5-D20A-43E4-81C8-F2D0654898EC}"/>
              </a:ext>
            </a:extLst>
          </p:cNvPr>
          <p:cNvCxnSpPr>
            <a:cxnSpLocks/>
          </p:cNvCxnSpPr>
          <p:nvPr/>
        </p:nvCxnSpPr>
        <p:spPr>
          <a:xfrm flipH="1" flipV="1">
            <a:off x="4835970" y="3782564"/>
            <a:ext cx="753906" cy="495311"/>
          </a:xfrm>
          <a:prstGeom prst="straightConnector1">
            <a:avLst/>
          </a:prstGeom>
          <a:ln w="381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95795B-CE55-4839-B93A-B4F9E77040EF}"/>
              </a:ext>
            </a:extLst>
          </p:cNvPr>
          <p:cNvSpPr txBox="1"/>
          <p:nvPr/>
        </p:nvSpPr>
        <p:spPr>
          <a:xfrm>
            <a:off x="4067774" y="3260831"/>
            <a:ext cx="1328408" cy="369332"/>
          </a:xfrm>
          <a:prstGeom prst="rect">
            <a:avLst/>
          </a:prstGeom>
          <a:noFill/>
        </p:spPr>
        <p:txBody>
          <a:bodyPr wrap="square" rtlCol="0">
            <a:spAutoFit/>
          </a:bodyPr>
          <a:lstStyle/>
          <a:p>
            <a:pPr algn="ctr"/>
            <a:r>
              <a:rPr lang="en-US" sz="1800" dirty="0">
                <a:latin typeface="Trebuchet MS" panose="020B0603020202020204" pitchFamily="34" charset="0"/>
              </a:rPr>
              <a:t>Vehicle</a:t>
            </a:r>
          </a:p>
        </p:txBody>
      </p:sp>
      <p:sp>
        <p:nvSpPr>
          <p:cNvPr id="9" name="TextBox 8">
            <a:extLst>
              <a:ext uri="{FF2B5EF4-FFF2-40B4-BE49-F238E27FC236}">
                <a16:creationId xmlns:a16="http://schemas.microsoft.com/office/drawing/2014/main" id="{60A1C751-6FB2-4921-8518-4E16317B622E}"/>
              </a:ext>
            </a:extLst>
          </p:cNvPr>
          <p:cNvSpPr txBox="1"/>
          <p:nvPr/>
        </p:nvSpPr>
        <p:spPr>
          <a:xfrm>
            <a:off x="3886200" y="5982806"/>
            <a:ext cx="4206652" cy="400110"/>
          </a:xfrm>
          <a:prstGeom prst="rect">
            <a:avLst/>
          </a:prstGeom>
          <a:noFill/>
          <a:ln w="28575">
            <a:solidFill>
              <a:srgbClr val="00B050"/>
            </a:solidFill>
          </a:ln>
        </p:spPr>
        <p:txBody>
          <a:bodyPr wrap="square" rtlCol="0">
            <a:spAutoFit/>
          </a:bodyPr>
          <a:lstStyle/>
          <a:p>
            <a:pPr algn="ctr"/>
            <a:r>
              <a:rPr lang="en-US" sz="2000" dirty="0">
                <a:latin typeface="Trebuchet MS" panose="020B0603020202020204" pitchFamily="34" charset="0"/>
              </a:rPr>
              <a:t>Maximum flammable mass scenario</a:t>
            </a:r>
          </a:p>
        </p:txBody>
      </p:sp>
      <p:sp>
        <p:nvSpPr>
          <p:cNvPr id="10" name="TextBox 9">
            <a:extLst>
              <a:ext uri="{FF2B5EF4-FFF2-40B4-BE49-F238E27FC236}">
                <a16:creationId xmlns:a16="http://schemas.microsoft.com/office/drawing/2014/main" id="{7E9206C3-5B2D-4E65-9D41-C679EE1C1A96}"/>
              </a:ext>
            </a:extLst>
          </p:cNvPr>
          <p:cNvSpPr txBox="1"/>
          <p:nvPr/>
        </p:nvSpPr>
        <p:spPr>
          <a:xfrm>
            <a:off x="251303" y="2626178"/>
            <a:ext cx="2275320" cy="923330"/>
          </a:xfrm>
          <a:prstGeom prst="rect">
            <a:avLst/>
          </a:prstGeom>
          <a:noFill/>
        </p:spPr>
        <p:txBody>
          <a:bodyPr wrap="square" rtlCol="0">
            <a:spAutoFit/>
          </a:bodyPr>
          <a:lstStyle/>
          <a:p>
            <a:pPr algn="ctr"/>
            <a:r>
              <a:rPr lang="en-US" sz="1800" dirty="0">
                <a:solidFill>
                  <a:srgbClr val="92D050"/>
                </a:solidFill>
                <a:latin typeface="Trebuchet MS" panose="020B0603020202020204" pitchFamily="34" charset="0"/>
              </a:rPr>
              <a:t>Leak comes from center of bottom of vehicle</a:t>
            </a:r>
          </a:p>
        </p:txBody>
      </p:sp>
      <p:cxnSp>
        <p:nvCxnSpPr>
          <p:cNvPr id="11" name="Straight Arrow Connector 10">
            <a:extLst>
              <a:ext uri="{FF2B5EF4-FFF2-40B4-BE49-F238E27FC236}">
                <a16:creationId xmlns:a16="http://schemas.microsoft.com/office/drawing/2014/main" id="{9F91ABCF-B36E-45C3-8DF6-D27CDC8E8BBA}"/>
              </a:ext>
            </a:extLst>
          </p:cNvPr>
          <p:cNvCxnSpPr>
            <a:cxnSpLocks/>
          </p:cNvCxnSpPr>
          <p:nvPr/>
        </p:nvCxnSpPr>
        <p:spPr>
          <a:xfrm>
            <a:off x="2392858" y="3222810"/>
            <a:ext cx="2158941" cy="53016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2331BA-CC2E-4BC1-A759-B1381E78E7C2}"/>
              </a:ext>
            </a:extLst>
          </p:cNvPr>
          <p:cNvSpPr txBox="1"/>
          <p:nvPr/>
        </p:nvSpPr>
        <p:spPr>
          <a:xfrm>
            <a:off x="-71363" y="4772865"/>
            <a:ext cx="2783887" cy="1477328"/>
          </a:xfrm>
          <a:prstGeom prst="rect">
            <a:avLst/>
          </a:prstGeom>
          <a:noFill/>
        </p:spPr>
        <p:txBody>
          <a:bodyPr wrap="square" rtlCol="0">
            <a:spAutoFit/>
          </a:bodyPr>
          <a:lstStyle/>
          <a:p>
            <a:pPr algn="ctr"/>
            <a:r>
              <a:rPr lang="en-US" sz="1800" dirty="0">
                <a:solidFill>
                  <a:srgbClr val="008000"/>
                </a:solidFill>
                <a:latin typeface="Trebuchet MS" panose="020B0603020202020204" pitchFamily="34" charset="0"/>
              </a:rPr>
              <a:t>Blue walls and floor are 0 cm/s velocity </a:t>
            </a:r>
          </a:p>
          <a:p>
            <a:pPr algn="ctr"/>
            <a:r>
              <a:rPr lang="en-US" sz="1800" dirty="0">
                <a:solidFill>
                  <a:srgbClr val="008000"/>
                </a:solidFill>
                <a:latin typeface="Trebuchet MS" panose="020B0603020202020204" pitchFamily="34" charset="0"/>
              </a:rPr>
              <a:t>Showing no air movement for no-ventilation scenario</a:t>
            </a:r>
          </a:p>
        </p:txBody>
      </p:sp>
      <p:cxnSp>
        <p:nvCxnSpPr>
          <p:cNvPr id="13" name="Straight Arrow Connector 12">
            <a:extLst>
              <a:ext uri="{FF2B5EF4-FFF2-40B4-BE49-F238E27FC236}">
                <a16:creationId xmlns:a16="http://schemas.microsoft.com/office/drawing/2014/main" id="{5C41BDB8-A76E-4DEA-A0FA-EB4F852567A4}"/>
              </a:ext>
            </a:extLst>
          </p:cNvPr>
          <p:cNvCxnSpPr>
            <a:cxnSpLocks/>
          </p:cNvCxnSpPr>
          <p:nvPr/>
        </p:nvCxnSpPr>
        <p:spPr>
          <a:xfrm flipV="1">
            <a:off x="2211469" y="4002455"/>
            <a:ext cx="600242" cy="816137"/>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1B8F95-6908-43B5-B19B-E12BC57B68C2}"/>
              </a:ext>
            </a:extLst>
          </p:cNvPr>
          <p:cNvCxnSpPr>
            <a:cxnSpLocks/>
          </p:cNvCxnSpPr>
          <p:nvPr/>
        </p:nvCxnSpPr>
        <p:spPr>
          <a:xfrm>
            <a:off x="2512953" y="5310618"/>
            <a:ext cx="1069848" cy="15454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FD4ED36-9A7B-47F7-B03D-E0AACC988A8B}"/>
              </a:ext>
            </a:extLst>
          </p:cNvPr>
          <p:cNvSpPr txBox="1"/>
          <p:nvPr/>
        </p:nvSpPr>
        <p:spPr>
          <a:xfrm>
            <a:off x="4966894" y="5007230"/>
            <a:ext cx="3301871" cy="646331"/>
          </a:xfrm>
          <a:prstGeom prst="rect">
            <a:avLst/>
          </a:prstGeom>
          <a:noFill/>
        </p:spPr>
        <p:txBody>
          <a:bodyPr wrap="square" rtlCol="0">
            <a:spAutoFit/>
          </a:bodyPr>
          <a:lstStyle/>
          <a:p>
            <a:pPr algn="ctr"/>
            <a:r>
              <a:rPr lang="en-US" sz="1800" dirty="0">
                <a:solidFill>
                  <a:srgbClr val="0099FF"/>
                </a:solidFill>
                <a:latin typeface="Trebuchet MS" panose="020B0603020202020204" pitchFamily="34" charset="0"/>
              </a:rPr>
              <a:t>Flammable area has color-scale based on concentration</a:t>
            </a:r>
          </a:p>
        </p:txBody>
      </p:sp>
      <p:cxnSp>
        <p:nvCxnSpPr>
          <p:cNvPr id="16" name="Straight Arrow Connector 15">
            <a:extLst>
              <a:ext uri="{FF2B5EF4-FFF2-40B4-BE49-F238E27FC236}">
                <a16:creationId xmlns:a16="http://schemas.microsoft.com/office/drawing/2014/main" id="{28151EB8-30EF-402F-8151-EE834834ADDE}"/>
              </a:ext>
            </a:extLst>
          </p:cNvPr>
          <p:cNvCxnSpPr>
            <a:cxnSpLocks/>
          </p:cNvCxnSpPr>
          <p:nvPr/>
        </p:nvCxnSpPr>
        <p:spPr>
          <a:xfrm flipH="1" flipV="1">
            <a:off x="4665365" y="5217348"/>
            <a:ext cx="538062" cy="170542"/>
          </a:xfrm>
          <a:prstGeom prst="straightConnector1">
            <a:avLst/>
          </a:prstGeom>
          <a:ln w="38100">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090F80-A1A9-4829-88DE-FDFBB3D7CBCF}"/>
              </a:ext>
            </a:extLst>
          </p:cNvPr>
          <p:cNvCxnSpPr>
            <a:cxnSpLocks/>
          </p:cNvCxnSpPr>
          <p:nvPr/>
        </p:nvCxnSpPr>
        <p:spPr>
          <a:xfrm flipH="1" flipV="1">
            <a:off x="4732563" y="3813818"/>
            <a:ext cx="691637" cy="1193412"/>
          </a:xfrm>
          <a:prstGeom prst="straightConnector1">
            <a:avLst/>
          </a:prstGeom>
          <a:ln w="38100">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4A48267-C027-4B6E-B499-A3675C032B77}"/>
              </a:ext>
            </a:extLst>
          </p:cNvPr>
          <p:cNvSpPr txBox="1"/>
          <p:nvPr/>
        </p:nvSpPr>
        <p:spPr>
          <a:xfrm>
            <a:off x="3730458" y="4487993"/>
            <a:ext cx="1248549" cy="276999"/>
          </a:xfrm>
          <a:prstGeom prst="rect">
            <a:avLst/>
          </a:prstGeom>
          <a:solidFill>
            <a:srgbClr val="CCCCCC"/>
          </a:solidFill>
        </p:spPr>
        <p:txBody>
          <a:bodyPr wrap="square" rtlCol="0">
            <a:spAutoFit/>
          </a:bodyPr>
          <a:lstStyle/>
          <a:p>
            <a:pPr algn="ctr"/>
            <a:r>
              <a:rPr lang="en-US" sz="1200" dirty="0"/>
              <a:t>Fraction of LFL</a:t>
            </a:r>
          </a:p>
        </p:txBody>
      </p:sp>
    </p:spTree>
    <p:extLst>
      <p:ext uri="{BB962C8B-B14F-4D97-AF65-F5344CB8AC3E}">
        <p14:creationId xmlns:p14="http://schemas.microsoft.com/office/powerpoint/2010/main" val="3720141480"/>
      </p:ext>
    </p:extLst>
  </p:cSld>
  <p:clrMapOvr>
    <a:masterClrMapping/>
  </p:clrMapOvr>
</p:sld>
</file>

<file path=ppt/theme/theme1.xml><?xml version="1.0" encoding="utf-8"?>
<a:theme xmlns:a="http://schemas.openxmlformats.org/drawingml/2006/main" name="H2FCTheme2017">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2FCTheme2017" id="{E111AC14-724E-416D-950F-E46A24A01B36}" vid="{41C93AAE-D70A-4A70-B3D5-ED0A55A8FF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D66C621C9014FBD71EEE532C4DA23" ma:contentTypeVersion="7" ma:contentTypeDescription="Create a new document." ma:contentTypeScope="" ma:versionID="3375eb3042b868622c18baa0441ca84f">
  <xsd:schema xmlns:xsd="http://www.w3.org/2001/XMLSchema" xmlns:xs="http://www.w3.org/2001/XMLSchema" xmlns:p="http://schemas.microsoft.com/office/2006/metadata/properties" xmlns:ns2="6a051d52-bcea-4f87-8ee2-b5ac0a4bc05f" targetNamespace="http://schemas.microsoft.com/office/2006/metadata/properties" ma:root="true" ma:fieldsID="93d385ad5b44cc4ce7df21fd5b2fa4cd" ns2:_="">
    <xsd:import namespace="6a051d52-bcea-4f87-8ee2-b5ac0a4bc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51d52-bcea-4f87-8ee2-b5ac0a4bc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0CAA2-A4FA-4DAC-9603-1867CD131D52}"/>
</file>

<file path=customXml/itemProps2.xml><?xml version="1.0" encoding="utf-8"?>
<ds:datastoreItem xmlns:ds="http://schemas.openxmlformats.org/officeDocument/2006/customXml" ds:itemID="{4FFF6299-84B9-4994-96FC-6369CBE1180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75893eb-221e-47c0-80c3-1e40c0821989"/>
    <ds:schemaRef ds:uri="http://www.w3.org/XML/1998/namespace"/>
  </ds:schemaRefs>
</ds:datastoreItem>
</file>

<file path=customXml/itemProps3.xml><?xml version="1.0" encoding="utf-8"?>
<ds:datastoreItem xmlns:ds="http://schemas.openxmlformats.org/officeDocument/2006/customXml" ds:itemID="{64AAE4FA-4BFE-4461-99A5-FA82683A4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27411</TotalTime>
  <Words>1273</Words>
  <Application>Microsoft Office PowerPoint</Application>
  <PresentationFormat>On-screen Show (4:3)</PresentationFormat>
  <Paragraphs>226</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Times New Roman</vt:lpstr>
      <vt:lpstr>Trebuchet MS</vt:lpstr>
      <vt:lpstr>H2FCTheme2017</vt:lpstr>
      <vt:lpstr>Risk Assessment and Ventilation Modeling for Hydrogen Vehicle Repair Garages</vt:lpstr>
      <vt:lpstr>PowerPoint Presentation</vt:lpstr>
      <vt:lpstr>Approach: Risk Analysis and Modeling to Inform Code Requirements</vt:lpstr>
      <vt:lpstr>HAZOP Risk Analysis</vt:lpstr>
      <vt:lpstr>HAZOP Scenarios: 4 Medium-Risk, No High-Risk</vt:lpstr>
      <vt:lpstr>CFD Modeling Domain</vt:lpstr>
      <vt:lpstr>Modeling Scenarios Analyzed</vt:lpstr>
      <vt:lpstr>Hydrogen Leak Velocity</vt:lpstr>
      <vt:lpstr>No Ventilation</vt:lpstr>
      <vt:lpstr>Ventilation Near Leak</vt:lpstr>
      <vt:lpstr>Ventilation Near Leak (Again) – Showing Dissipation</vt:lpstr>
      <vt:lpstr>Ventilation Away From Vehicle</vt:lpstr>
      <vt:lpstr>Higher Ventilation Directed at Vehicle</vt:lpstr>
      <vt:lpstr>Hazard Quantification</vt:lpstr>
      <vt:lpstr>Conclusions</vt:lpstr>
      <vt:lpstr>Remaining Challenges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Analysis and Modeling to Improve Hydrogen Fuel Cell Vehicle Repair Garages</dc:title>
  <dc:subject>H2011, 2019 DOE Hydrogen and Fuel Cells Annual Merit Review</dc:subject>
  <dc:creator>Brian Ehrhart, Sandia National Laboratories</dc:creator>
  <cp:lastModifiedBy>Brian Ehrhart</cp:lastModifiedBy>
  <cp:revision>691</cp:revision>
  <cp:lastPrinted>2017-04-21T19:22:20Z</cp:lastPrinted>
  <dcterms:created xsi:type="dcterms:W3CDTF">2015-03-18T18:18:28Z</dcterms:created>
  <dcterms:modified xsi:type="dcterms:W3CDTF">2019-09-10T18:57:31Z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0x0101002C4D66C621C9014FBD71EEE532C4DA23</vt:lpwstr>
  </property>
  <property fmtid="{D5CDD505-2E9C-101B-9397-08002B2CF9AE}" pid="3" name="_dlc_DocIdItemGuid">
    <vt:lpwstr>b72c06bd-977a-4768-82ff-1a3d200fbdf4</vt:lpwstr>
  </property>
  <property fmtid="{D5CDD505-2E9C-101B-9397-08002B2CF9AE}" pid="4" name="WorkflowChangePath">
    <vt:lpwstr>ad8ecda9-55b8-49c1-8cb5-13783b4fc2f0,2;ad8ecda9-55b8-49c1-8cb5-13783b4fc2f0,3;ad8ecda9-55b8-49c1-8cb5-13783b4fc2f0,3;ad8ecda9-55b8-49c1-8cb5-13783b4fc2f0,3;ad8ecda9-55b8-49c1-8cb5-13783b4fc2f0,3;ad8ecda9-55b8-49c1-8cb5-13783b4fc2f0,3;ad8ecda9-55b8-49c1-8c</vt:lpwstr>
  </property>
  <property fmtid="{D5CDD505-2E9C-101B-9397-08002B2CF9AE}" pid="5" name="Order">
    <vt:r8>178300</vt:r8>
  </property>
</Properties>
</file>