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entation.xml" ContentType="application/vnd.openxmlformats-officedocument.presentationml.presentation.main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600" r:id="rId5"/>
    <p:sldId id="606" r:id="rId6"/>
    <p:sldId id="612" r:id="rId7"/>
    <p:sldId id="611" r:id="rId8"/>
    <p:sldId id="601" r:id="rId9"/>
    <p:sldId id="605" r:id="rId10"/>
    <p:sldId id="613" r:id="rId11"/>
    <p:sldId id="608" r:id="rId12"/>
    <p:sldId id="609" r:id="rId13"/>
    <p:sldId id="614" r:id="rId14"/>
    <p:sldId id="610" r:id="rId15"/>
    <p:sldId id="607" r:id="rId16"/>
    <p:sldId id="544" r:id="rId17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64">
          <p15:clr>
            <a:srgbClr val="A4A3A4"/>
          </p15:clr>
        </p15:guide>
        <p15:guide id="2" pos="40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 varScale="1">
        <p:scale>
          <a:sx n="80" d="100"/>
          <a:sy n="80" d="100"/>
        </p:scale>
        <p:origin x="954" y="90"/>
      </p:cViewPr>
      <p:guideLst>
        <p:guide orient="horz" pos="864"/>
        <p:guide pos="4032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5" d="100"/>
        <a:sy n="14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8.xml"/><Relationship Id="rId3" Type="http://schemas.openxmlformats.org/officeDocument/2006/relationships/slide" Target="slides/slide3.xml"/><Relationship Id="rId7" Type="http://schemas.openxmlformats.org/officeDocument/2006/relationships/slide" Target="slides/slide7.xml"/><Relationship Id="rId12" Type="http://schemas.openxmlformats.org/officeDocument/2006/relationships/slide" Target="slides/slide12.xml"/><Relationship Id="rId2" Type="http://schemas.openxmlformats.org/officeDocument/2006/relationships/slide" Target="slides/slide2.xml"/><Relationship Id="rId1" Type="http://schemas.openxmlformats.org/officeDocument/2006/relationships/slide" Target="slides/slide1.xml"/><Relationship Id="rId6" Type="http://schemas.openxmlformats.org/officeDocument/2006/relationships/slide" Target="slides/slide6.xml"/><Relationship Id="rId11" Type="http://schemas.openxmlformats.org/officeDocument/2006/relationships/slide" Target="slides/slide11.xml"/><Relationship Id="rId5" Type="http://schemas.openxmlformats.org/officeDocument/2006/relationships/slide" Target="slides/slide5.xml"/><Relationship Id="rId10" Type="http://schemas.openxmlformats.org/officeDocument/2006/relationships/slide" Target="slides/slide10.xml"/><Relationship Id="rId4" Type="http://schemas.openxmlformats.org/officeDocument/2006/relationships/slide" Target="slides/slide4.xml"/><Relationship Id="rId9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466E71E1-F72C-8646-AAB1-3CA11338BA9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300" b="0"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44D9F96E-E9EC-B645-BDB2-A8C712986D6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300" b="0"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id="{2B7B76A0-11E2-FA49-AC8C-DDC1AD764BD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222" name="Rectangle 6">
            <a:extLst>
              <a:ext uri="{FF2B5EF4-FFF2-40B4-BE49-F238E27FC236}">
                <a16:creationId xmlns:a16="http://schemas.microsoft.com/office/drawing/2014/main" id="{C9C58D67-3B31-B149-807E-1402D3ED2E1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300" b="0"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>
            <a:extLst>
              <a:ext uri="{FF2B5EF4-FFF2-40B4-BE49-F238E27FC236}">
                <a16:creationId xmlns:a16="http://schemas.microsoft.com/office/drawing/2014/main" id="{8B6C88D8-18EB-CC44-ADB6-1A71313F3F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300" b="0"/>
            </a:lvl1pPr>
          </a:lstStyle>
          <a:p>
            <a:pPr>
              <a:defRPr/>
            </a:pPr>
            <a:fld id="{01AF1A83-CDB0-4BB9-B737-5A6866CB06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We are here to help, update of our progress and provide a different perspective.</a:t>
            </a: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1863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1863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1863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1863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BDCA381-9D32-41F4-BD66-52AEA41B8C0D}" type="slidenum">
              <a:rPr lang="en-US" altLang="en-US" b="0" smtClean="0"/>
              <a:pPr/>
              <a:t>1</a:t>
            </a:fld>
            <a:endParaRPr lang="en-US" altLang="en-US" b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58D4D41-8F2F-5D4D-A13D-B695B83D13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908BAB9-B1F8-4449-80FA-96B9FDFC8F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CA0C760-54A4-5B4E-8CC2-D79BB08525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C7E789-8D31-4615-82C9-E02A599BBE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8131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58D4D41-8F2F-5D4D-A13D-B695B83D13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908BAB9-B1F8-4449-80FA-96B9FDFC8F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CA0C760-54A4-5B4E-8CC2-D79BB08525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110410-50BD-497C-B49A-136E39F8FD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5288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58D4D41-8F2F-5D4D-A13D-B695B83D13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908BAB9-B1F8-4449-80FA-96B9FDFC8F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CA0C760-54A4-5B4E-8CC2-D79BB08525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394BFF-7B86-4B75-A92D-8E761666C1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4625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58D4D41-8F2F-5D4D-A13D-B695B83D13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908BAB9-B1F8-4449-80FA-96B9FDFC8F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CA0C760-54A4-5B4E-8CC2-D79BB08525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2441FC-74BD-4A36-99D5-6096819D13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842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58D4D41-8F2F-5D4D-A13D-B695B83D13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908BAB9-B1F8-4449-80FA-96B9FDFC8F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CA0C760-54A4-5B4E-8CC2-D79BB08525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FEE2C4-595D-4FA9-A3F5-2BC91085AF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929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8D4D41-8F2F-5D4D-A13D-B695B83D13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08BAB9-B1F8-4449-80FA-96B9FDFC8F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A0C760-54A4-5B4E-8CC2-D79BB08525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E5AF4-A496-418D-96E7-8E9E42B1B2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4851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58D4D41-8F2F-5D4D-A13D-B695B83D13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908BAB9-B1F8-4449-80FA-96B9FDFC8F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CA0C760-54A4-5B4E-8CC2-D79BB08525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EAE60D-135E-43F9-9D44-4CFEBE9750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3993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58D4D41-8F2F-5D4D-A13D-B695B83D13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908BAB9-B1F8-4449-80FA-96B9FDFC8F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CA0C760-54A4-5B4E-8CC2-D79BB08525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AC9593-4BE4-4545-A49C-7E360440FA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5416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58D4D41-8F2F-5D4D-A13D-B695B83D13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908BAB9-B1F8-4449-80FA-96B9FDFC8F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CA0C760-54A4-5B4E-8CC2-D79BB08525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71ACC-99BD-4F16-AE33-6794BF0AFE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8999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8D4D41-8F2F-5D4D-A13D-B695B83D13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08BAB9-B1F8-4449-80FA-96B9FDFC8F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A0C760-54A4-5B4E-8CC2-D79BB08525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E3F273-FF6A-4B5F-88D2-9691F1557B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076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8D4D41-8F2F-5D4D-A13D-B695B83D13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08BAB9-B1F8-4449-80FA-96B9FDFC8F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A0C760-54A4-5B4E-8CC2-D79BB08525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C49A50-508E-404B-ABA0-02DA90A80E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9908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58D4D41-8F2F-5D4D-A13D-B695B83D13F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908BAB9-B1F8-4449-80FA-96B9FDFC8F9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CA0C760-54A4-5B4E-8CC2-D79BB085257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pPr>
              <a:defRPr/>
            </a:pPr>
            <a:fld id="{92604AEA-F722-4A80-A4B7-0DC96D440B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C5654E22-FE05-9448-A8C4-44E39FCD6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81500" y="6457950"/>
            <a:ext cx="381000" cy="304800"/>
          </a:xfrm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l">
              <a:defRPr/>
            </a:pPr>
            <a:fld id="{F2262BDA-53DA-4CCA-B8D8-86CAB4596A21}" type="slidenum">
              <a:rPr lang="en-US" altLang="en-US" sz="1400" smtClean="0">
                <a:effectLst>
                  <a:outerShdw blurRad="38100" dist="38100" dir="2700000" algn="tl">
                    <a:srgbClr val="C0C0C0"/>
                  </a:outerShdw>
                </a:effectLst>
                <a:latin typeface="Eurostar Black Extended" pitchFamily="34" charset="0"/>
              </a:rPr>
              <a:pPr algn="l">
                <a:defRPr/>
              </a:pPr>
              <a:t>1</a:t>
            </a:fld>
            <a:endParaRPr lang="en-US" altLang="en-US" sz="1200">
              <a:effectLst>
                <a:outerShdw blurRad="38100" dist="38100" dir="2700000" algn="tl">
                  <a:srgbClr val="C0C0C0"/>
                </a:outerShdw>
              </a:effectLst>
              <a:latin typeface="Eurostar Black Extended" pitchFamily="34" charset="0"/>
            </a:endParaRPr>
          </a:p>
        </p:txBody>
      </p:sp>
      <p:sp>
        <p:nvSpPr>
          <p:cNvPr id="1433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CA" altLang="en-US" sz="1800"/>
          </a:p>
        </p:txBody>
      </p:sp>
      <p:pic>
        <p:nvPicPr>
          <p:cNvPr id="10" name="Rectangl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0"/>
            <a:ext cx="8839200" cy="326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Rectangle 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839200" cy="153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050" y="4781550"/>
            <a:ext cx="3390900" cy="1676400"/>
          </a:xfrm>
          <a:prstGeom prst="rect">
            <a:avLst/>
          </a:prstGeom>
          <a:noFill/>
          <a:ln w="9525">
            <a:solidFill>
              <a:srgbClr val="000C1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2" name="Rectangle 1"/>
          <p:cNvSpPr>
            <a:spLocks noChangeArrowheads="1"/>
          </p:cNvSpPr>
          <p:nvPr/>
        </p:nvSpPr>
        <p:spPr bwMode="auto">
          <a:xfrm>
            <a:off x="6248400" y="4930775"/>
            <a:ext cx="274320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/>
              <a:t>Funding support provided by US DOE FCTO and EC JRC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>
            <a:extLst>
              <a:ext uri="{FF2B5EF4-FFF2-40B4-BE49-F238E27FC236}">
                <a16:creationId xmlns:a16="http://schemas.microsoft.com/office/drawing/2014/main" id="{F81D2127-EF89-1144-890B-52BA8E631D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6663" y="381000"/>
            <a:ext cx="4121150" cy="585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46038" tIns="46038" rIns="46038" bIns="46038">
            <a:spAutoFit/>
          </a:bodyPr>
          <a:lstStyle/>
          <a:p>
            <a:pPr algn="ctr" eaLnBrk="1" hangingPunct="1">
              <a:defRPr/>
            </a:pPr>
            <a:r>
              <a:rPr lang="en-CA" sz="3200" b="0" dirty="0">
                <a:effectLst>
                  <a:outerShdw blurRad="38100" dist="38100" dir="2700000" algn="tl">
                    <a:srgbClr val="DDDDDD"/>
                  </a:outerShdw>
                </a:effectLst>
                <a:latin typeface="Eurostar Black Extended" charset="0"/>
                <a:ea typeface="MS PGothic" charset="0"/>
                <a:cs typeface="MS PGothic" charset="0"/>
              </a:rPr>
              <a:t>He Release Tests Results</a:t>
            </a:r>
            <a:endParaRPr lang="en-US" sz="3200" b="0" dirty="0">
              <a:effectLst>
                <a:outerShdw blurRad="38100" dist="38100" dir="2700000" algn="tl">
                  <a:srgbClr val="DDDDDD"/>
                </a:outerShdw>
              </a:effectLst>
              <a:latin typeface="Eurostar Black Extended" charset="0"/>
              <a:ea typeface="MS PGothic" charset="0"/>
              <a:cs typeface="MS PGothic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6F8416-CEB1-9F42-BBD5-BEE387B46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81500" y="6457950"/>
            <a:ext cx="381000" cy="304800"/>
          </a:xfrm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l">
              <a:defRPr/>
            </a:pPr>
            <a:fld id="{8621F117-74B4-48AF-ABFF-9A544B9EBF45}" type="slidenum">
              <a:rPr lang="en-US" altLang="en-US" sz="1400" b="0" smtClean="0">
                <a:effectLst>
                  <a:outerShdw blurRad="38100" dist="38100" dir="2700000" algn="tl">
                    <a:srgbClr val="C0C0C0"/>
                  </a:outerShdw>
                </a:effectLst>
                <a:latin typeface="Eurostar Black Extended" pitchFamily="34" charset="0"/>
              </a:rPr>
              <a:pPr algn="l">
                <a:defRPr/>
              </a:pPr>
              <a:t>10</a:t>
            </a:fld>
            <a:endParaRPr lang="en-US" altLang="en-US" sz="1200" b="0">
              <a:effectLst>
                <a:outerShdw blurRad="38100" dist="38100" dir="2700000" algn="tl">
                  <a:srgbClr val="C0C0C0"/>
                </a:outerShdw>
              </a:effectLst>
              <a:latin typeface="Eurostar Black Extended" pitchFamily="34" charset="0"/>
            </a:endParaRPr>
          </a:p>
        </p:txBody>
      </p:sp>
      <p:sp>
        <p:nvSpPr>
          <p:cNvPr id="24579" name="Rectangle 12"/>
          <p:cNvSpPr>
            <a:spLocks noChangeArrowheads="1"/>
          </p:cNvSpPr>
          <p:nvPr/>
        </p:nvSpPr>
        <p:spPr bwMode="auto">
          <a:xfrm>
            <a:off x="941388" y="5907088"/>
            <a:ext cx="78216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/>
              <a:t>Comparison between experimental data (black) and simulation results (</a:t>
            </a:r>
            <a:r>
              <a:rPr lang="en-GB" altLang="en-US" sz="1800">
                <a:solidFill>
                  <a:srgbClr val="FF0000"/>
                </a:solidFill>
              </a:rPr>
              <a:t>red</a:t>
            </a:r>
            <a:r>
              <a:rPr lang="en-GB" altLang="en-US" sz="1800"/>
              <a:t>) for the helium concentration (EC JRC data).</a:t>
            </a:r>
            <a:endParaRPr lang="en-CA" altLang="en-US" sz="1800"/>
          </a:p>
        </p:txBody>
      </p:sp>
      <p:sp>
        <p:nvSpPr>
          <p:cNvPr id="24580" name="Rectangle 7"/>
          <p:cNvSpPr>
            <a:spLocks noChangeArrowheads="1"/>
          </p:cNvSpPr>
          <p:nvPr/>
        </p:nvSpPr>
        <p:spPr bwMode="auto">
          <a:xfrm>
            <a:off x="990600" y="3276600"/>
            <a:ext cx="72247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CA" altLang="en-US" sz="1800"/>
              <a:t>He sensor locations during Sept 2017 tests modeled by EC JRC.</a:t>
            </a:r>
          </a:p>
        </p:txBody>
      </p:sp>
      <p:pic>
        <p:nvPicPr>
          <p:cNvPr id="24581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990600"/>
            <a:ext cx="5486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751263"/>
            <a:ext cx="5486400" cy="211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>
            <a:extLst>
              <a:ext uri="{FF2B5EF4-FFF2-40B4-BE49-F238E27FC236}">
                <a16:creationId xmlns:a16="http://schemas.microsoft.com/office/drawing/2014/main" id="{80B1CFA2-6A23-D243-9F70-43D72ECD7B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263" y="381000"/>
            <a:ext cx="8235950" cy="585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46038" tIns="46038" rIns="46038" bIns="46038">
            <a:spAutoFit/>
          </a:bodyPr>
          <a:lstStyle/>
          <a:p>
            <a:pPr algn="ctr" eaLnBrk="1" hangingPunct="1">
              <a:defRPr/>
            </a:pPr>
            <a:r>
              <a:rPr lang="en-CA" sz="3200" b="0" dirty="0">
                <a:effectLst>
                  <a:outerShdw blurRad="38100" dist="38100" dir="2700000" algn="tl">
                    <a:srgbClr val="DDDDDD"/>
                  </a:outerShdw>
                </a:effectLst>
                <a:latin typeface="Eurostar Black Extended" charset="0"/>
                <a:ea typeface="MS PGothic" charset="0"/>
                <a:cs typeface="MS PGothic" charset="0"/>
              </a:rPr>
              <a:t>Preliminary Recommendations from Phase 1</a:t>
            </a:r>
            <a:endParaRPr lang="en-US" sz="3200" b="0" dirty="0">
              <a:effectLst>
                <a:outerShdw blurRad="38100" dist="38100" dir="2700000" algn="tl">
                  <a:srgbClr val="DDDDDD"/>
                </a:outerShdw>
              </a:effectLst>
              <a:latin typeface="Eurostar Black Extended" charset="0"/>
              <a:ea typeface="MS PGothic" charset="0"/>
              <a:cs typeface="MS PGothic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2EA31D-6A1A-9148-9E9D-85DD8C0AA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81500" y="6457950"/>
            <a:ext cx="381000" cy="304800"/>
          </a:xfrm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l">
              <a:defRPr/>
            </a:pPr>
            <a:fld id="{BCF3CEE5-A8E1-4806-B59E-7577B598069D}" type="slidenum">
              <a:rPr lang="en-US" altLang="en-US" sz="1400" b="0" smtClean="0">
                <a:effectLst>
                  <a:outerShdw blurRad="38100" dist="38100" dir="2700000" algn="tl">
                    <a:srgbClr val="C0C0C0"/>
                  </a:outerShdw>
                </a:effectLst>
                <a:latin typeface="Eurostar Black Extended" pitchFamily="34" charset="0"/>
              </a:rPr>
              <a:pPr algn="l">
                <a:defRPr/>
              </a:pPr>
              <a:t>11</a:t>
            </a:fld>
            <a:endParaRPr lang="en-US" altLang="en-US" sz="1200" b="0">
              <a:effectLst>
                <a:outerShdw blurRad="38100" dist="38100" dir="2700000" algn="tl">
                  <a:srgbClr val="C0C0C0"/>
                </a:outerShdw>
              </a:effectLst>
              <a:latin typeface="Eurostar Black Extended" pitchFamily="34" charset="0"/>
            </a:endParaRPr>
          </a:p>
        </p:txBody>
      </p:sp>
      <p:sp>
        <p:nvSpPr>
          <p:cNvPr id="25603" name="Rectangle 12"/>
          <p:cNvSpPr>
            <a:spLocks noChangeArrowheads="1"/>
          </p:cNvSpPr>
          <p:nvPr/>
        </p:nvSpPr>
        <p:spPr bwMode="auto">
          <a:xfrm>
            <a:off x="941388" y="5830888"/>
            <a:ext cx="78216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/>
              <a:t>Preliminary recommendations for sensor placement strategy. Top shows Sept 2017 sensor setting, bottom – Dec 2017 setting. </a:t>
            </a:r>
            <a:endParaRPr lang="en-CA" altLang="en-US" sz="1800"/>
          </a:p>
        </p:txBody>
      </p:sp>
      <p:pic>
        <p:nvPicPr>
          <p:cNvPr id="2560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524000"/>
            <a:ext cx="42672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30C1EE6-849B-964E-AA42-2EE221AEF298}"/>
              </a:ext>
            </a:extLst>
          </p:cNvPr>
          <p:cNvSpPr/>
          <p:nvPr/>
        </p:nvSpPr>
        <p:spPr>
          <a:xfrm>
            <a:off x="304800" y="914400"/>
            <a:ext cx="4572000" cy="50165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sz="2000" dirty="0">
                <a:latin typeface="Arial" charset="0"/>
                <a:ea typeface="MS PGothic" charset="0"/>
                <a:cs typeface="MS PGothic" charset="0"/>
              </a:rPr>
              <a:t>Criteria for suitable locations:</a:t>
            </a:r>
          </a:p>
          <a:p>
            <a:pPr marL="285750" indent="-285750">
              <a:buFont typeface="Wingdings" charset="2"/>
              <a:buChar char="q"/>
              <a:defRPr/>
            </a:pPr>
            <a:r>
              <a:rPr lang="en-GB" sz="2000" u="sng" dirty="0">
                <a:solidFill>
                  <a:srgbClr val="006699"/>
                </a:solidFill>
                <a:latin typeface="Arial" charset="0"/>
                <a:ea typeface="MS PGothic" charset="0"/>
                <a:cs typeface="MS PGothic" charset="0"/>
              </a:rPr>
              <a:t>Not on a direct path of the airflow </a:t>
            </a:r>
            <a:r>
              <a:rPr lang="en-GB" sz="2000" dirty="0">
                <a:solidFill>
                  <a:srgbClr val="006699"/>
                </a:solidFill>
                <a:latin typeface="Arial" charset="0"/>
                <a:ea typeface="MS PGothic" charset="0"/>
                <a:cs typeface="MS PGothic" charset="0"/>
              </a:rPr>
              <a:t>from the air inlet to the exhaust fan to ensure low sensitivity to airflow fluctuations. </a:t>
            </a:r>
          </a:p>
          <a:p>
            <a:pPr marL="285750" indent="-285750">
              <a:buFont typeface="Wingdings" charset="2"/>
              <a:buChar char="q"/>
              <a:defRPr/>
            </a:pPr>
            <a:r>
              <a:rPr lang="en-GB" sz="2000" u="sng" dirty="0">
                <a:solidFill>
                  <a:srgbClr val="006699"/>
                </a:solidFill>
                <a:latin typeface="Arial" charset="0"/>
                <a:ea typeface="MS PGothic" charset="0"/>
                <a:cs typeface="MS PGothic" charset="0"/>
              </a:rPr>
              <a:t>Minimum</a:t>
            </a:r>
            <a:r>
              <a:rPr lang="en-GB" sz="2000" dirty="0">
                <a:solidFill>
                  <a:srgbClr val="006699"/>
                </a:solidFill>
                <a:latin typeface="Arial" charset="0"/>
                <a:ea typeface="MS PGothic" charset="0"/>
                <a:cs typeface="MS PGothic" charset="0"/>
              </a:rPr>
              <a:t> expected concentration is above the minimum practical level of </a:t>
            </a:r>
            <a:r>
              <a:rPr lang="en-GB" sz="2000" u="sng" dirty="0">
                <a:solidFill>
                  <a:srgbClr val="006699"/>
                </a:solidFill>
                <a:latin typeface="Arial" charset="0"/>
                <a:ea typeface="MS PGothic" charset="0"/>
                <a:cs typeface="MS PGothic" charset="0"/>
              </a:rPr>
              <a:t>1000 ppm</a:t>
            </a:r>
            <a:r>
              <a:rPr lang="en-GB" sz="2000" dirty="0">
                <a:solidFill>
                  <a:srgbClr val="006699"/>
                </a:solidFill>
                <a:latin typeface="Arial" charset="0"/>
                <a:ea typeface="MS PGothic" charset="0"/>
                <a:cs typeface="MS PGothic" charset="0"/>
              </a:rPr>
              <a:t>, while the </a:t>
            </a:r>
            <a:r>
              <a:rPr lang="en-GB" sz="2000" u="sng" dirty="0">
                <a:solidFill>
                  <a:srgbClr val="006699"/>
                </a:solidFill>
                <a:latin typeface="Arial" charset="0"/>
                <a:ea typeface="MS PGothic" charset="0"/>
                <a:cs typeface="MS PGothic" charset="0"/>
              </a:rPr>
              <a:t>maximum</a:t>
            </a:r>
            <a:r>
              <a:rPr lang="en-GB" sz="2000" dirty="0">
                <a:solidFill>
                  <a:srgbClr val="006699"/>
                </a:solidFill>
                <a:latin typeface="Arial" charset="0"/>
                <a:ea typeface="MS PGothic" charset="0"/>
                <a:cs typeface="MS PGothic" charset="0"/>
              </a:rPr>
              <a:t> expected concentration is well below </a:t>
            </a:r>
            <a:r>
              <a:rPr lang="en-GB" sz="2000" u="sng" dirty="0">
                <a:solidFill>
                  <a:srgbClr val="006699"/>
                </a:solidFill>
                <a:latin typeface="Arial" charset="0"/>
                <a:ea typeface="MS PGothic" charset="0"/>
                <a:cs typeface="MS PGothic" charset="0"/>
              </a:rPr>
              <a:t>10000 ppm (mostly around 4,000 ppm)</a:t>
            </a:r>
            <a:r>
              <a:rPr lang="en-GB" sz="2000" dirty="0">
                <a:solidFill>
                  <a:srgbClr val="006699"/>
                </a:solidFill>
                <a:latin typeface="Arial" charset="0"/>
                <a:ea typeface="MS PGothic" charset="0"/>
                <a:cs typeface="MS PGothic" charset="0"/>
              </a:rPr>
              <a:t>. </a:t>
            </a:r>
          </a:p>
          <a:p>
            <a:pPr marL="285750" indent="-285750">
              <a:buFont typeface="Wingdings" charset="2"/>
              <a:buChar char="q"/>
              <a:defRPr/>
            </a:pPr>
            <a:r>
              <a:rPr lang="en-GB" sz="2000" u="sng" dirty="0">
                <a:solidFill>
                  <a:srgbClr val="006699"/>
                </a:solidFill>
                <a:latin typeface="Arial" charset="0"/>
                <a:ea typeface="MS PGothic" charset="0"/>
                <a:cs typeface="MS PGothic" charset="0"/>
              </a:rPr>
              <a:t>Below the enclosure ceiling </a:t>
            </a:r>
            <a:r>
              <a:rPr lang="en-GB" sz="2000" dirty="0">
                <a:solidFill>
                  <a:srgbClr val="006699"/>
                </a:solidFill>
                <a:latin typeface="Arial" charset="0"/>
                <a:ea typeface="MS PGothic" charset="0"/>
                <a:cs typeface="MS PGothic" charset="0"/>
              </a:rPr>
              <a:t>thus not obstructed by the ceiling piping and lighting fixtures or other objects to ensure low turbulence around sensor head.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>
            <a:extLst>
              <a:ext uri="{FF2B5EF4-FFF2-40B4-BE49-F238E27FC236}">
                <a16:creationId xmlns:a16="http://schemas.microsoft.com/office/drawing/2014/main" id="{98BADBBE-8E76-5E43-94C9-952D5E1B0B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5950" y="30163"/>
            <a:ext cx="2876550" cy="585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46038" tIns="46038" rIns="46038" bIns="46038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3200" b="0">
                <a:effectLst>
                  <a:outerShdw blurRad="38100" dist="38100" dir="2700000" algn="tl">
                    <a:srgbClr val="C0C0C0"/>
                  </a:outerShdw>
                </a:effectLst>
                <a:latin typeface="Eurostar Black Extended" pitchFamily="34" charset="0"/>
              </a:rPr>
              <a:t>Phase 2 Scope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8BB331-129E-FC42-87D4-7E5920022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81500" y="6457950"/>
            <a:ext cx="381000" cy="304800"/>
          </a:xfrm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l">
              <a:defRPr/>
            </a:pPr>
            <a:fld id="{F4C69202-F87C-41A3-A5B0-92DE7BF028A7}" type="slidenum">
              <a:rPr lang="en-US" altLang="en-US" sz="1400" smtClean="0">
                <a:effectLst>
                  <a:outerShdw blurRad="38100" dist="38100" dir="2700000" algn="tl">
                    <a:srgbClr val="C0C0C0"/>
                  </a:outerShdw>
                </a:effectLst>
                <a:latin typeface="Eurostar Black Extended" pitchFamily="34" charset="0"/>
              </a:rPr>
              <a:pPr algn="l">
                <a:defRPr/>
              </a:pPr>
              <a:t>12</a:t>
            </a:fld>
            <a:endParaRPr lang="en-US" altLang="en-US" sz="1200">
              <a:effectLst>
                <a:outerShdw blurRad="38100" dist="38100" dir="2700000" algn="tl">
                  <a:srgbClr val="C0C0C0"/>
                </a:outerShdw>
              </a:effectLst>
              <a:latin typeface="Eurostar Black Extended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A14D376-14DF-C94F-9ECF-1A306093FDCD}"/>
              </a:ext>
            </a:extLst>
          </p:cNvPr>
          <p:cNvSpPr/>
          <p:nvPr/>
        </p:nvSpPr>
        <p:spPr>
          <a:xfrm>
            <a:off x="609600" y="838200"/>
            <a:ext cx="7772400" cy="57546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+mj-lt"/>
              <a:buAutoNum type="arabicPeriod"/>
              <a:defRPr/>
            </a:pPr>
            <a:r>
              <a:rPr lang="en-CA" sz="2400" dirty="0">
                <a:solidFill>
                  <a:srgbClr val="006699"/>
                </a:solidFill>
                <a:latin typeface="Arial" charset="0"/>
                <a:ea typeface="MS PGothic" charset="0"/>
                <a:cs typeface="MS PGothic" charset="0"/>
              </a:rPr>
              <a:t>Parameter sensitivity study within the enclosure, i.e. gas temperature, ventilation rate, ceiling piping and directions of leak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CA" sz="2400" dirty="0">
                <a:solidFill>
                  <a:srgbClr val="006699"/>
                </a:solidFill>
                <a:latin typeface="Arial" charset="0"/>
                <a:ea typeface="MS PGothic" charset="0"/>
                <a:cs typeface="MS PGothic" charset="0"/>
              </a:rPr>
              <a:t>Expansion of indoor releases to larger facilities at least 5 times larger such as, for example, vehicle maintenance facilities and underground parking structures, and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CA" sz="2400" dirty="0">
                <a:solidFill>
                  <a:srgbClr val="006699"/>
                </a:solidFill>
                <a:latin typeface="Arial" charset="0"/>
                <a:ea typeface="MS PGothic" charset="0"/>
                <a:cs typeface="MS PGothic" charset="0"/>
              </a:rPr>
              <a:t>Incorporation / plug-in into QRA tools, such as </a:t>
            </a:r>
            <a:r>
              <a:rPr lang="en-CA" sz="2400" dirty="0" err="1">
                <a:solidFill>
                  <a:srgbClr val="006699"/>
                </a:solidFill>
                <a:latin typeface="Arial" charset="0"/>
                <a:ea typeface="MS PGothic" charset="0"/>
                <a:cs typeface="MS PGothic" charset="0"/>
              </a:rPr>
              <a:t>HyRAM</a:t>
            </a:r>
            <a:r>
              <a:rPr lang="en-CA" sz="2400" dirty="0">
                <a:solidFill>
                  <a:srgbClr val="006699"/>
                </a:solidFill>
                <a:latin typeface="Arial" charset="0"/>
                <a:ea typeface="MS PGothic" charset="0"/>
                <a:cs typeface="MS PGothic" charset="0"/>
              </a:rPr>
              <a:t>. </a:t>
            </a:r>
          </a:p>
          <a:p>
            <a:pPr>
              <a:defRPr/>
            </a:pPr>
            <a:endParaRPr lang="en-CA" sz="800" dirty="0">
              <a:solidFill>
                <a:srgbClr val="006699"/>
              </a:solidFill>
              <a:latin typeface="Arial" charset="0"/>
              <a:ea typeface="MS PGothic" charset="0"/>
              <a:cs typeface="MS PGothic" charset="0"/>
            </a:endParaRPr>
          </a:p>
          <a:p>
            <a:pPr marL="457200" indent="-457200">
              <a:buFont typeface="Wingdings" pitchFamily="2" charset="2"/>
              <a:buChar char="q"/>
              <a:defRPr/>
            </a:pPr>
            <a:r>
              <a:rPr lang="en-CA" sz="2400" dirty="0">
                <a:solidFill>
                  <a:srgbClr val="006699"/>
                </a:solidFill>
                <a:latin typeface="Arial" charset="0"/>
                <a:ea typeface="MS PGothic" charset="0"/>
                <a:cs typeface="MS PGothic" charset="0"/>
              </a:rPr>
              <a:t>It is anticipated that results of this work will be used to inform national and international standards such as NFPA 2 Hydrogen Technologies Code, Canadian Hydrogen Installation Code (CHIC) and relevant ISO/TC 197 and CEN documents.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 noChangeArrowheads="1"/>
          </p:cNvSpPr>
          <p:nvPr>
            <p:ph type="ctrTitle"/>
          </p:nvPr>
        </p:nvSpPr>
        <p:spPr>
          <a:xfrm>
            <a:off x="685800" y="1600200"/>
            <a:ext cx="7772400" cy="4191000"/>
          </a:xfrm>
        </p:spPr>
        <p:txBody>
          <a:bodyPr/>
          <a:lstStyle/>
          <a:p>
            <a:pPr algn="l"/>
            <a:r>
              <a:rPr lang="en-US" altLang="en-US" sz="2400" b="1" smtClean="0"/>
              <a:t>Andrei V. Tchouvelev, PhD</a:t>
            </a:r>
            <a:r>
              <a:rPr lang="en-US" altLang="en-US" sz="2000" smtClean="0"/>
              <a:t/>
            </a:r>
            <a:br>
              <a:rPr lang="en-US" altLang="en-US" sz="2000" smtClean="0"/>
            </a:br>
            <a:r>
              <a:rPr lang="en-US" altLang="en-US" sz="2000" smtClean="0"/>
              <a:t/>
            </a:r>
            <a:br>
              <a:rPr lang="en-US" altLang="en-US" sz="2000" smtClean="0"/>
            </a:br>
            <a:r>
              <a:rPr lang="en-US" altLang="en-US" sz="2000" b="1" smtClean="0">
                <a:solidFill>
                  <a:srgbClr val="006699"/>
                </a:solidFill>
              </a:rPr>
              <a:t>Chair, ISO/TC 197 Hydrogen Technologies</a:t>
            </a:r>
            <a:br>
              <a:rPr lang="en-US" altLang="en-US" sz="2000" b="1" smtClean="0">
                <a:solidFill>
                  <a:srgbClr val="006699"/>
                </a:solidFill>
              </a:rPr>
            </a:br>
            <a:r>
              <a:rPr lang="en-US" altLang="en-US" sz="2000" b="1" smtClean="0">
                <a:solidFill>
                  <a:srgbClr val="006699"/>
                </a:solidFill>
              </a:rPr>
              <a:t>President &amp; CEO, A.V.Tchouvelev &amp; Associates Inc.</a:t>
            </a:r>
            <a:br>
              <a:rPr lang="en-US" altLang="en-US" sz="2000" b="1" smtClean="0">
                <a:solidFill>
                  <a:srgbClr val="006699"/>
                </a:solidFill>
              </a:rPr>
            </a:br>
            <a:r>
              <a:rPr lang="en-US" altLang="en-US" sz="2000" smtClean="0">
                <a:solidFill>
                  <a:srgbClr val="006699"/>
                </a:solidFill>
              </a:rPr>
              <a:t/>
            </a:r>
            <a:br>
              <a:rPr lang="en-US" altLang="en-US" sz="2000" smtClean="0">
                <a:solidFill>
                  <a:srgbClr val="006699"/>
                </a:solidFill>
              </a:rPr>
            </a:br>
            <a:r>
              <a:rPr lang="en-US" altLang="en-US" sz="2000" smtClean="0"/>
              <a:t>6591 Spinnaker Circle, Mississauga, Ontario</a:t>
            </a:r>
            <a:br>
              <a:rPr lang="en-US" altLang="en-US" sz="2000" smtClean="0"/>
            </a:br>
            <a:r>
              <a:rPr lang="en-US" altLang="en-US" sz="2000" smtClean="0"/>
              <a:t>L5W 1R2 Canada</a:t>
            </a:r>
            <a:br>
              <a:rPr lang="en-US" altLang="en-US" sz="2000" smtClean="0"/>
            </a:br>
            <a:r>
              <a:rPr lang="fr-FR" altLang="en-US" sz="2000" smtClean="0"/>
              <a:t>Tel / Fax (905) 696-7007</a:t>
            </a:r>
            <a:br>
              <a:rPr lang="fr-FR" altLang="en-US" sz="2000" smtClean="0"/>
            </a:br>
            <a:r>
              <a:rPr lang="it-IT" altLang="en-US" sz="2000" smtClean="0"/>
              <a:t>Mobile (416) 464-5888</a:t>
            </a:r>
            <a:br>
              <a:rPr lang="it-IT" altLang="en-US" sz="2000" smtClean="0"/>
            </a:br>
            <a:r>
              <a:rPr lang="it-IT" altLang="en-US" sz="2000" u="sng" smtClean="0"/>
              <a:t>atchouvelev@tchouvelev.org</a:t>
            </a:r>
            <a:endParaRPr lang="en-US" altLang="en-US" sz="2000" b="1" smtClean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8CEE025F-10EF-4645-87CA-8D8E938D8A67}"/>
              </a:ext>
            </a:extLst>
          </p:cNvPr>
          <p:cNvSpPr txBox="1">
            <a:spLocks/>
          </p:cNvSpPr>
          <p:nvPr/>
        </p:nvSpPr>
        <p:spPr>
          <a:xfrm>
            <a:off x="4381500" y="6457950"/>
            <a:ext cx="381000" cy="304800"/>
          </a:xfrm>
          <a:prstGeom prst="rect">
            <a:avLst/>
          </a:prstGeom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fld id="{DBD48766-44A5-45DB-B165-12442E92964C}" type="slidenum">
              <a:rPr lang="en-US" altLang="en-US" sz="1400" smtClean="0">
                <a:effectLst>
                  <a:outerShdw blurRad="38100" dist="38100" dir="2700000" algn="tl">
                    <a:srgbClr val="C0C0C0"/>
                  </a:outerShdw>
                </a:effectLst>
                <a:latin typeface="Eurostar Black Extended" pitchFamily="34" charset="0"/>
                <a:cs typeface="Arial" panose="020B0604020202020204" pitchFamily="34" charset="0"/>
              </a:rPr>
              <a:pPr algn="ctr" eaLnBrk="1" hangingPunct="1">
                <a:defRPr/>
              </a:pPr>
              <a:t>13</a:t>
            </a:fld>
            <a:endParaRPr lang="en-US" altLang="en-US" sz="1200">
              <a:effectLst>
                <a:outerShdw blurRad="38100" dist="38100" dir="2700000" algn="tl">
                  <a:srgbClr val="C0C0C0"/>
                </a:outerShdw>
              </a:effectLst>
              <a:latin typeface="Eurostar Black Extended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C8291BA-5DC0-B040-93A1-36AEDF8D3539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b="0" dirty="0">
                <a:effectLst>
                  <a:outerShdw blurRad="38100" dist="38100" dir="2700000" algn="tl">
                    <a:srgbClr val="DDDDDD"/>
                  </a:outerShdw>
                </a:effectLst>
                <a:latin typeface="Eurostar Black Extended" charset="0"/>
                <a:ea typeface="ＭＳ Ｐゴシック" charset="0"/>
              </a:rPr>
              <a:t>Contact Information:</a:t>
            </a:r>
          </a:p>
          <a:p>
            <a:pPr algn="ctr">
              <a:defRPr/>
            </a:pPr>
            <a:endParaRPr lang="en-US" sz="2800" b="0" kern="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urostar Black Extended" pitchFamily="34" charset="0"/>
              <a:ea typeface="+mj-ea"/>
              <a:cs typeface="+mj-cs"/>
            </a:endParaRPr>
          </a:p>
          <a:p>
            <a:pPr algn="ctr">
              <a:defRPr/>
            </a:pPr>
            <a:endParaRPr lang="en-US" sz="2800" b="0" kern="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urostar Black Extended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>
            <a:extLst>
              <a:ext uri="{FF2B5EF4-FFF2-40B4-BE49-F238E27FC236}">
                <a16:creationId xmlns:a16="http://schemas.microsoft.com/office/drawing/2014/main" id="{1912D6D0-3F90-AC48-B662-B950F869FA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0463" y="30163"/>
            <a:ext cx="6867525" cy="585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46038" tIns="46038" rIns="46038" bIns="46038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32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Eurostar Black Extended" pitchFamily="34" charset="0"/>
              </a:rPr>
              <a:t>Motivation, Market Needs and Objective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262298-0126-9443-B81C-11C26D34C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81500" y="6457950"/>
            <a:ext cx="381000" cy="304800"/>
          </a:xfrm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l">
              <a:defRPr/>
            </a:pPr>
            <a:fld id="{894DFAB2-2A70-4995-8FBF-3FF224D2C97D}" type="slidenum">
              <a:rPr lang="en-US" altLang="en-US" sz="1400" smtClean="0">
                <a:effectLst>
                  <a:outerShdw blurRad="38100" dist="38100" dir="2700000" algn="tl">
                    <a:srgbClr val="C0C0C0"/>
                  </a:outerShdw>
                </a:effectLst>
                <a:latin typeface="Eurostar Black Extended" pitchFamily="34" charset="0"/>
              </a:rPr>
              <a:pPr algn="l">
                <a:defRPr/>
              </a:pPr>
              <a:t>2</a:t>
            </a:fld>
            <a:endParaRPr lang="en-US" altLang="en-US" sz="1200">
              <a:effectLst>
                <a:outerShdw blurRad="38100" dist="38100" dir="2700000" algn="tl">
                  <a:srgbClr val="C0C0C0"/>
                </a:outerShdw>
              </a:effectLst>
              <a:latin typeface="Eurostar Black Extended" pitchFamily="34" charset="0"/>
            </a:endParaRPr>
          </a:p>
        </p:txBody>
      </p:sp>
      <p:sp>
        <p:nvSpPr>
          <p:cNvPr id="16387" name="Rectangle 1"/>
          <p:cNvSpPr>
            <a:spLocks noChangeArrowheads="1"/>
          </p:cNvSpPr>
          <p:nvPr/>
        </p:nvSpPr>
        <p:spPr bwMode="auto">
          <a:xfrm>
            <a:off x="685800" y="762000"/>
            <a:ext cx="4076700" cy="584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GB" altLang="en-US" sz="2200">
                <a:solidFill>
                  <a:srgbClr val="006699"/>
                </a:solidFill>
              </a:rPr>
              <a:t>Guidance on Sensor Placement – </a:t>
            </a:r>
            <a:r>
              <a:rPr lang="en-GB" altLang="en-US" sz="2200" u="sng">
                <a:solidFill>
                  <a:srgbClr val="006699"/>
                </a:solidFill>
              </a:rPr>
              <a:t>top research priority for hydrogen sensors</a:t>
            </a:r>
            <a:r>
              <a:rPr lang="en-GB" altLang="en-US" sz="2200">
                <a:solidFill>
                  <a:srgbClr val="006699"/>
                </a:solidFill>
              </a:rPr>
              <a:t> at the 2018 HySafe RPW. 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GB" altLang="en-US" sz="2200">
                <a:solidFill>
                  <a:srgbClr val="006699"/>
                </a:solidFill>
              </a:rPr>
              <a:t>This work was initiated as an </a:t>
            </a:r>
            <a:r>
              <a:rPr lang="en-GB" altLang="en-US" sz="2200" u="sng">
                <a:solidFill>
                  <a:srgbClr val="006699"/>
                </a:solidFill>
              </a:rPr>
              <a:t>international</a:t>
            </a:r>
            <a:r>
              <a:rPr lang="en-GB" altLang="en-US" sz="2200">
                <a:solidFill>
                  <a:srgbClr val="006699"/>
                </a:solidFill>
              </a:rPr>
              <a:t> collaborative effort to </a:t>
            </a:r>
            <a:r>
              <a:rPr lang="en-GB" altLang="en-US" sz="2200" u="sng">
                <a:solidFill>
                  <a:srgbClr val="006699"/>
                </a:solidFill>
              </a:rPr>
              <a:t>respond to emerging market needs</a:t>
            </a:r>
            <a:r>
              <a:rPr lang="en-GB" altLang="en-US" sz="2200">
                <a:solidFill>
                  <a:srgbClr val="006699"/>
                </a:solidFill>
              </a:rPr>
              <a:t>. 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GB" altLang="en-US" sz="2200">
                <a:solidFill>
                  <a:srgbClr val="006699"/>
                </a:solidFill>
              </a:rPr>
              <a:t>The </a:t>
            </a:r>
            <a:r>
              <a:rPr lang="en-GB" altLang="en-US" sz="2200" u="sng">
                <a:solidFill>
                  <a:srgbClr val="006699"/>
                </a:solidFill>
              </a:rPr>
              <a:t>ultimate objective</a:t>
            </a:r>
            <a:r>
              <a:rPr lang="en-GB" altLang="en-US" sz="2200">
                <a:solidFill>
                  <a:srgbClr val="006699"/>
                </a:solidFill>
              </a:rPr>
              <a:t> of this effort is to develop </a:t>
            </a:r>
            <a:r>
              <a:rPr lang="en-GB" altLang="en-US" sz="2200" u="sng">
                <a:solidFill>
                  <a:srgbClr val="006699"/>
                </a:solidFill>
              </a:rPr>
              <a:t>guidance</a:t>
            </a:r>
            <a:r>
              <a:rPr lang="en-GB" altLang="en-US" sz="2200">
                <a:solidFill>
                  <a:srgbClr val="006699"/>
                </a:solidFill>
              </a:rPr>
              <a:t> for an </a:t>
            </a:r>
            <a:r>
              <a:rPr lang="en-GB" altLang="en-US" sz="2200" u="sng">
                <a:solidFill>
                  <a:srgbClr val="006699"/>
                </a:solidFill>
              </a:rPr>
              <a:t>optimal sensor placement </a:t>
            </a:r>
            <a:r>
              <a:rPr lang="en-GB" altLang="en-US" sz="2200">
                <a:solidFill>
                  <a:srgbClr val="006699"/>
                </a:solidFill>
              </a:rPr>
              <a:t>allowing </a:t>
            </a:r>
            <a:r>
              <a:rPr lang="en-GB" altLang="en-US" sz="2200" u="sng">
                <a:solidFill>
                  <a:srgbClr val="006699"/>
                </a:solidFill>
              </a:rPr>
              <a:t>earlier H</a:t>
            </a:r>
            <a:r>
              <a:rPr lang="en-GB" altLang="en-US" sz="2200" u="sng" baseline="-25000">
                <a:solidFill>
                  <a:srgbClr val="006699"/>
                </a:solidFill>
              </a:rPr>
              <a:t>2</a:t>
            </a:r>
            <a:r>
              <a:rPr lang="en-GB" altLang="en-US" sz="2200" u="sng">
                <a:solidFill>
                  <a:srgbClr val="006699"/>
                </a:solidFill>
              </a:rPr>
              <a:t> leak detection</a:t>
            </a:r>
            <a:r>
              <a:rPr lang="en-GB" altLang="en-US" sz="2200">
                <a:solidFill>
                  <a:srgbClr val="006699"/>
                </a:solidFill>
              </a:rPr>
              <a:t> leading to significant </a:t>
            </a:r>
            <a:r>
              <a:rPr lang="en-GB" altLang="en-US" sz="2200" u="sng">
                <a:solidFill>
                  <a:srgbClr val="006699"/>
                </a:solidFill>
              </a:rPr>
              <a:t>hazard reduction</a:t>
            </a:r>
            <a:r>
              <a:rPr lang="en-GB" altLang="en-US" sz="2200">
                <a:solidFill>
                  <a:srgbClr val="006699"/>
                </a:solidFill>
              </a:rPr>
              <a:t>. </a:t>
            </a:r>
            <a:endParaRPr lang="en-CA" altLang="en-US" sz="2200">
              <a:solidFill>
                <a:srgbClr val="006699"/>
              </a:solidFill>
            </a:endParaRPr>
          </a:p>
        </p:txBody>
      </p:sp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581400"/>
            <a:ext cx="3048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Rectangle 6"/>
          <p:cNvSpPr>
            <a:spLocks noChangeArrowheads="1"/>
          </p:cNvSpPr>
          <p:nvPr/>
        </p:nvSpPr>
        <p:spPr bwMode="auto">
          <a:xfrm>
            <a:off x="4572000" y="3200400"/>
            <a:ext cx="4373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/>
              <a:t>Examples of H</a:t>
            </a:r>
            <a:r>
              <a:rPr lang="en-GB" altLang="en-US" sz="1800" baseline="-25000"/>
              <a:t>2</a:t>
            </a:r>
            <a:r>
              <a:rPr lang="en-GB" altLang="en-US" sz="1800"/>
              <a:t> equipment enclosures</a:t>
            </a:r>
            <a:endParaRPr lang="en-US" altLang="en-US" sz="1800"/>
          </a:p>
        </p:txBody>
      </p:sp>
      <p:pic>
        <p:nvPicPr>
          <p:cNvPr id="1639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088" y="831850"/>
            <a:ext cx="3549650" cy="236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>
            <a:extLst>
              <a:ext uri="{FF2B5EF4-FFF2-40B4-BE49-F238E27FC236}">
                <a16:creationId xmlns:a16="http://schemas.microsoft.com/office/drawing/2014/main" id="{FB4FB9F1-6E40-074B-AC1A-B302277AC1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0963" y="152400"/>
            <a:ext cx="6434137" cy="585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46038" tIns="46038" rIns="46038" bIns="46038">
            <a:spAutoFit/>
          </a:bodyPr>
          <a:lstStyle/>
          <a:p>
            <a:pPr algn="ctr" eaLnBrk="1" hangingPunct="1">
              <a:defRPr/>
            </a:pPr>
            <a:r>
              <a:rPr lang="en-CA" sz="3200" b="0" dirty="0">
                <a:effectLst>
                  <a:outerShdw blurRad="38100" dist="38100" dir="2700000" algn="tl">
                    <a:srgbClr val="DDDDDD"/>
                  </a:outerShdw>
                </a:effectLst>
                <a:latin typeface="Eurostar Black Extended" charset="0"/>
                <a:ea typeface="MS PGothic" charset="0"/>
                <a:cs typeface="MS PGothic" charset="0"/>
              </a:rPr>
              <a:t>Evolution of Role of Hydrogen Sensors</a:t>
            </a:r>
            <a:endParaRPr lang="en-US" sz="3200" b="0" dirty="0">
              <a:effectLst>
                <a:outerShdw blurRad="38100" dist="38100" dir="2700000" algn="tl">
                  <a:srgbClr val="DDDDDD"/>
                </a:outerShdw>
              </a:effectLst>
              <a:latin typeface="Eurostar Black Extended" charset="0"/>
              <a:ea typeface="MS PGothic" charset="0"/>
              <a:cs typeface="MS PGothic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8D53E7-5DDE-8C43-9243-0ADEED543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81500" y="6457950"/>
            <a:ext cx="381000" cy="304800"/>
          </a:xfrm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l">
              <a:defRPr/>
            </a:pPr>
            <a:fld id="{30583000-297A-4BF6-83B8-C058F3311CBA}" type="slidenum">
              <a:rPr lang="en-US" altLang="en-US" sz="1400" b="0" smtClean="0">
                <a:effectLst>
                  <a:outerShdw blurRad="38100" dist="38100" dir="2700000" algn="tl">
                    <a:srgbClr val="C0C0C0"/>
                  </a:outerShdw>
                </a:effectLst>
                <a:latin typeface="Eurostar Black Extended" pitchFamily="34" charset="0"/>
              </a:rPr>
              <a:pPr algn="l">
                <a:defRPr/>
              </a:pPr>
              <a:t>3</a:t>
            </a:fld>
            <a:endParaRPr lang="en-US" altLang="en-US" sz="1200" b="0">
              <a:effectLst>
                <a:outerShdw blurRad="38100" dist="38100" dir="2700000" algn="tl">
                  <a:srgbClr val="C0C0C0"/>
                </a:outerShdw>
              </a:effectLst>
              <a:latin typeface="Eurostar Black Extended" pitchFamily="34" charset="0"/>
            </a:endParaRPr>
          </a:p>
        </p:txBody>
      </p:sp>
      <p:sp>
        <p:nvSpPr>
          <p:cNvPr id="17411" name="Rectangle 12"/>
          <p:cNvSpPr>
            <a:spLocks noChangeArrowheads="1"/>
          </p:cNvSpPr>
          <p:nvPr/>
        </p:nvSpPr>
        <p:spPr bwMode="auto">
          <a:xfrm>
            <a:off x="457200" y="5710238"/>
            <a:ext cx="82248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/>
              <a:t>A: conventional approach to ensure prescribed safety RCS compliance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800"/>
              <a:t>B: expanded role to enable performance-based risk mitigation / reduction</a:t>
            </a:r>
            <a:endParaRPr lang="en-CA" altLang="en-US" sz="1800"/>
          </a:p>
        </p:txBody>
      </p:sp>
      <p:pic>
        <p:nvPicPr>
          <p:cNvPr id="1741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88" y="1143000"/>
            <a:ext cx="6678612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>
            <a:extLst>
              <a:ext uri="{FF2B5EF4-FFF2-40B4-BE49-F238E27FC236}">
                <a16:creationId xmlns:a16="http://schemas.microsoft.com/office/drawing/2014/main" id="{1912D6D0-3F90-AC48-B662-B950F869FA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475" y="30163"/>
            <a:ext cx="7939088" cy="585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46038" tIns="46038" rIns="46038" bIns="46038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32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Eurostar Black Extended" pitchFamily="34" charset="0"/>
              </a:rPr>
              <a:t>Ventilation and Detection Design Philosophies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262298-0126-9443-B81C-11C26D34C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81500" y="6457950"/>
            <a:ext cx="381000" cy="304800"/>
          </a:xfrm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l">
              <a:defRPr/>
            </a:pPr>
            <a:fld id="{9EF7F3C8-C65B-4BBC-8749-6FFA45F71BBD}" type="slidenum">
              <a:rPr lang="en-US" altLang="en-US" sz="1400" smtClean="0">
                <a:effectLst>
                  <a:outerShdw blurRad="38100" dist="38100" dir="2700000" algn="tl">
                    <a:srgbClr val="C0C0C0"/>
                  </a:outerShdw>
                </a:effectLst>
                <a:latin typeface="Eurostar Black Extended" pitchFamily="34" charset="0"/>
              </a:rPr>
              <a:pPr algn="l">
                <a:defRPr/>
              </a:pPr>
              <a:t>4</a:t>
            </a:fld>
            <a:endParaRPr lang="en-US" altLang="en-US" sz="1200">
              <a:effectLst>
                <a:outerShdw blurRad="38100" dist="38100" dir="2700000" algn="tl">
                  <a:srgbClr val="C0C0C0"/>
                </a:outerShdw>
              </a:effectLst>
              <a:latin typeface="Eurostar Black Extended" pitchFamily="34" charset="0"/>
            </a:endParaRPr>
          </a:p>
        </p:txBody>
      </p:sp>
      <p:sp>
        <p:nvSpPr>
          <p:cNvPr id="18435" name="Rectangle 1"/>
          <p:cNvSpPr>
            <a:spLocks noChangeArrowheads="1"/>
          </p:cNvSpPr>
          <p:nvPr/>
        </p:nvSpPr>
        <p:spPr bwMode="auto">
          <a:xfrm>
            <a:off x="533400" y="609600"/>
            <a:ext cx="8077200" cy="587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AutoNum type="arabicPeriod"/>
            </a:pPr>
            <a:r>
              <a:rPr lang="en-GB" altLang="en-US" sz="2200">
                <a:solidFill>
                  <a:srgbClr val="006699"/>
                </a:solidFill>
              </a:rPr>
              <a:t>Detection-actuated forced ventilation:</a:t>
            </a: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GB" altLang="en-US" sz="1800">
                <a:solidFill>
                  <a:srgbClr val="006699"/>
                </a:solidFill>
              </a:rPr>
              <a:t>No forced ventilation during normal operation</a:t>
            </a: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GB" altLang="en-US" sz="1800">
                <a:solidFill>
                  <a:srgbClr val="006699"/>
                </a:solidFill>
              </a:rPr>
              <a:t>Forced ventilation and alarm actuation at 10-20% LFL (4,000 – 8,000 ppm)</a:t>
            </a: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GB" altLang="en-US" sz="1800">
                <a:solidFill>
                  <a:srgbClr val="006699"/>
                </a:solidFill>
              </a:rPr>
              <a:t>Equipment shut down at 25-50% LFL (10,000 – 20,000 ppm)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en-GB" altLang="en-US" sz="2200">
                <a:solidFill>
                  <a:srgbClr val="006699"/>
                </a:solidFill>
              </a:rPr>
              <a:t>Multi-step forced ventilation interlocked with detection:</a:t>
            </a: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GB" altLang="en-US" sz="1800">
                <a:solidFill>
                  <a:srgbClr val="006699"/>
                </a:solidFill>
              </a:rPr>
              <a:t>33/40% full forced ventilation during normal operation</a:t>
            </a: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GB" altLang="en-US" sz="1800">
                <a:solidFill>
                  <a:srgbClr val="006699"/>
                </a:solidFill>
              </a:rPr>
              <a:t>Full (100%) forced ventilation and alarm actuation at 10-20% LFL (4,000 – 8,000 ppm)</a:t>
            </a:r>
          </a:p>
          <a:p>
            <a:pPr lvl="2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GB" altLang="en-US" sz="1400">
                <a:solidFill>
                  <a:srgbClr val="006699"/>
                </a:solidFill>
              </a:rPr>
              <a:t>Note: an intermediate 2</a:t>
            </a:r>
            <a:r>
              <a:rPr lang="en-GB" altLang="en-US" sz="1400" baseline="30000">
                <a:solidFill>
                  <a:srgbClr val="006699"/>
                </a:solidFill>
              </a:rPr>
              <a:t>nd</a:t>
            </a:r>
            <a:r>
              <a:rPr lang="en-GB" altLang="en-US" sz="1400">
                <a:solidFill>
                  <a:srgbClr val="006699"/>
                </a:solidFill>
              </a:rPr>
              <a:t> step at 67/75% full ventilation is sometimes used</a:t>
            </a: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GB" altLang="en-US" sz="1800">
                <a:solidFill>
                  <a:srgbClr val="006699"/>
                </a:solidFill>
              </a:rPr>
              <a:t>Equipment shut down at 25-50% LFL (10,000 – 20,000 ppm)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en-GB" altLang="en-US" sz="2200">
                <a:solidFill>
                  <a:srgbClr val="006699"/>
                </a:solidFill>
              </a:rPr>
              <a:t>Optimum continuous forced ventilation with early detection – </a:t>
            </a:r>
            <a:r>
              <a:rPr lang="en-GB" altLang="en-US" sz="2200" u="sng">
                <a:solidFill>
                  <a:srgbClr val="006699"/>
                </a:solidFill>
              </a:rPr>
              <a:t>Recommended approach</a:t>
            </a:r>
            <a:r>
              <a:rPr lang="en-GB" altLang="en-US" sz="2200">
                <a:solidFill>
                  <a:srgbClr val="006699"/>
                </a:solidFill>
              </a:rPr>
              <a:t>:</a:t>
            </a: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GB" altLang="en-US" sz="1800" u="sng">
                <a:solidFill>
                  <a:srgbClr val="006699"/>
                </a:solidFill>
              </a:rPr>
              <a:t>Constant speed</a:t>
            </a:r>
            <a:r>
              <a:rPr lang="en-GB" altLang="en-US" sz="1800">
                <a:solidFill>
                  <a:srgbClr val="006699"/>
                </a:solidFill>
              </a:rPr>
              <a:t> forced ventilation </a:t>
            </a:r>
            <a:r>
              <a:rPr lang="en-GB" altLang="en-US" sz="1800" u="sng">
                <a:solidFill>
                  <a:srgbClr val="006699"/>
                </a:solidFill>
              </a:rPr>
              <a:t>optimized</a:t>
            </a:r>
            <a:r>
              <a:rPr lang="en-GB" altLang="en-US" sz="1800">
                <a:solidFill>
                  <a:srgbClr val="006699"/>
                </a:solidFill>
              </a:rPr>
              <a:t> for a max credible leak during normal operation</a:t>
            </a: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GB" altLang="en-US" sz="1800" u="sng">
                <a:solidFill>
                  <a:srgbClr val="006699"/>
                </a:solidFill>
              </a:rPr>
              <a:t>Early detection at 2.5 to 10% LFL (1,000 – 4,000 ppm)</a:t>
            </a: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GB" altLang="en-US" sz="1800">
                <a:solidFill>
                  <a:srgbClr val="006699"/>
                </a:solidFill>
              </a:rPr>
              <a:t>Continuous detection, alarm and shutdown setpoints as above 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GB" altLang="en-US" sz="2200">
                <a:solidFill>
                  <a:srgbClr val="006699"/>
                </a:solidFill>
              </a:rPr>
              <a:t>Important notes:</a:t>
            </a: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GB" altLang="en-US" sz="1800">
                <a:solidFill>
                  <a:srgbClr val="006699"/>
                </a:solidFill>
              </a:rPr>
              <a:t>Options 1 &amp; 2 “hide” the leak allowing it to potentially expand</a:t>
            </a: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GB" altLang="en-US" sz="1800">
                <a:solidFill>
                  <a:srgbClr val="006699"/>
                </a:solidFill>
              </a:rPr>
              <a:t>Option 3 allows for safe leak investigation and mitigation</a:t>
            </a:r>
            <a:endParaRPr lang="en-CA" altLang="en-US" sz="1800">
              <a:solidFill>
                <a:srgbClr val="0066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>
            <a:extLst>
              <a:ext uri="{FF2B5EF4-FFF2-40B4-BE49-F238E27FC236}">
                <a16:creationId xmlns:a16="http://schemas.microsoft.com/office/drawing/2014/main" id="{AF607F49-7123-5240-B698-DA678BA3B3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5050" y="30163"/>
            <a:ext cx="4578350" cy="585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46038" tIns="46038" rIns="46038" bIns="46038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3200" b="0">
                <a:effectLst>
                  <a:outerShdw blurRad="38100" dist="38100" dir="2700000" algn="tl">
                    <a:srgbClr val="C0C0C0"/>
                  </a:outerShdw>
                </a:effectLst>
                <a:latin typeface="Eurostar Black Extended" pitchFamily="34" charset="0"/>
              </a:rPr>
              <a:t>Key Technical Challenge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E52DED-77E2-0D42-A4C8-78044D930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81500" y="6457950"/>
            <a:ext cx="381000" cy="304800"/>
          </a:xfrm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l">
              <a:defRPr/>
            </a:pPr>
            <a:fld id="{92FB066B-4056-4FBB-A529-87F4AEE9F3F1}" type="slidenum">
              <a:rPr lang="en-US" altLang="en-US" sz="1400" smtClean="0">
                <a:effectLst>
                  <a:outerShdw blurRad="38100" dist="38100" dir="2700000" algn="tl">
                    <a:srgbClr val="C0C0C0"/>
                  </a:outerShdw>
                </a:effectLst>
                <a:latin typeface="Eurostar Black Extended" pitchFamily="34" charset="0"/>
              </a:rPr>
              <a:pPr algn="l">
                <a:defRPr/>
              </a:pPr>
              <a:t>5</a:t>
            </a:fld>
            <a:endParaRPr lang="en-US" altLang="en-US" sz="1200">
              <a:effectLst>
                <a:outerShdw blurRad="38100" dist="38100" dir="2700000" algn="tl">
                  <a:srgbClr val="C0C0C0"/>
                </a:outerShdw>
              </a:effectLst>
              <a:latin typeface="Eurostar Black Extended" pitchFamily="34" charset="0"/>
            </a:endParaRPr>
          </a:p>
        </p:txBody>
      </p:sp>
      <p:sp>
        <p:nvSpPr>
          <p:cNvPr id="19459" name="Rectangle 1"/>
          <p:cNvSpPr>
            <a:spLocks noChangeArrowheads="1"/>
          </p:cNvSpPr>
          <p:nvPr/>
        </p:nvSpPr>
        <p:spPr bwMode="auto">
          <a:xfrm>
            <a:off x="685800" y="762000"/>
            <a:ext cx="7772400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GB" altLang="en-US" sz="2000">
                <a:solidFill>
                  <a:srgbClr val="006699"/>
                </a:solidFill>
              </a:rPr>
              <a:t>Determine an optimal location for the placement of a hydrogen sensor (or sensors) so that the </a:t>
            </a:r>
            <a:r>
              <a:rPr lang="en-GB" altLang="en-US" sz="2000" u="sng">
                <a:solidFill>
                  <a:srgbClr val="006699"/>
                </a:solidFill>
              </a:rPr>
              <a:t>probability of detection</a:t>
            </a:r>
            <a:r>
              <a:rPr lang="en-GB" altLang="en-US" sz="2000">
                <a:solidFill>
                  <a:srgbClr val="006699"/>
                </a:solidFill>
              </a:rPr>
              <a:t> is the highest and </a:t>
            </a:r>
            <a:r>
              <a:rPr lang="en-GB" altLang="en-US" sz="2000" u="sng">
                <a:solidFill>
                  <a:srgbClr val="006699"/>
                </a:solidFill>
              </a:rPr>
              <a:t>independent on the leak orientation / direction</a:t>
            </a:r>
            <a:r>
              <a:rPr lang="en-GB" altLang="en-US" sz="2000">
                <a:solidFill>
                  <a:srgbClr val="006699"/>
                </a:solidFill>
              </a:rPr>
              <a:t>. 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GB" altLang="en-US" sz="2000">
                <a:solidFill>
                  <a:srgbClr val="006699"/>
                </a:solidFill>
              </a:rPr>
              <a:t>This requires an </a:t>
            </a:r>
            <a:r>
              <a:rPr lang="en-GB" altLang="en-US" sz="2000" u="sng">
                <a:solidFill>
                  <a:srgbClr val="006699"/>
                </a:solidFill>
              </a:rPr>
              <a:t>ability to predict air circulation</a:t>
            </a:r>
            <a:r>
              <a:rPr lang="en-GB" altLang="en-US" sz="2000">
                <a:solidFill>
                  <a:srgbClr val="006699"/>
                </a:solidFill>
              </a:rPr>
              <a:t> inside the enclosure depending on location of air intake and exhaust, equipment placement inside the enclosure and air flow generated by the exhaust fan. 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GB" altLang="en-US" sz="2000">
                <a:solidFill>
                  <a:srgbClr val="006699"/>
                </a:solidFill>
              </a:rPr>
              <a:t>The key in this regard is to find / </a:t>
            </a:r>
            <a:r>
              <a:rPr lang="en-GB" altLang="en-US" sz="2000" u="sng">
                <a:solidFill>
                  <a:srgbClr val="006699"/>
                </a:solidFill>
              </a:rPr>
              <a:t>predict locations of low ventilation flow</a:t>
            </a:r>
            <a:r>
              <a:rPr lang="en-GB" altLang="en-US" sz="2000">
                <a:solidFill>
                  <a:srgbClr val="006699"/>
                </a:solidFill>
              </a:rPr>
              <a:t> within the facility, which assures higher predictability of detection of low hydrogen concentrations, which are undetectable by other means (e.g., pressure sensors mounted on pneumatic lines). 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GB" altLang="en-US" sz="2000">
                <a:solidFill>
                  <a:srgbClr val="006699"/>
                </a:solidFill>
              </a:rPr>
              <a:t>From this perspective, spots with hydrogen concentrations </a:t>
            </a:r>
            <a:r>
              <a:rPr lang="en-GB" altLang="en-US" sz="2000" u="sng">
                <a:solidFill>
                  <a:srgbClr val="006699"/>
                </a:solidFill>
              </a:rPr>
              <a:t>between 1,000 to 4,000 ppm are the primary targets</a:t>
            </a:r>
            <a:r>
              <a:rPr lang="en-GB" altLang="en-US" sz="2000">
                <a:solidFill>
                  <a:srgbClr val="006699"/>
                </a:solidFill>
              </a:rPr>
              <a:t>. This is a radically different approach from the current practice targeting hydrogen detection within a range between 8,000 and 16,000 ppm. </a:t>
            </a:r>
            <a:endParaRPr lang="en-CA" altLang="en-US" sz="2000">
              <a:solidFill>
                <a:srgbClr val="0066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>
            <a:extLst>
              <a:ext uri="{FF2B5EF4-FFF2-40B4-BE49-F238E27FC236}">
                <a16:creationId xmlns:a16="http://schemas.microsoft.com/office/drawing/2014/main" id="{8AAB14F6-8500-7642-88D1-97615061B5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7938" y="381000"/>
            <a:ext cx="4038600" cy="585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46038" tIns="46038" rIns="46038" bIns="46038">
            <a:spAutoFit/>
          </a:bodyPr>
          <a:lstStyle/>
          <a:p>
            <a:pPr algn="ctr" eaLnBrk="1" hangingPunct="1">
              <a:defRPr/>
            </a:pPr>
            <a:r>
              <a:rPr lang="en-CA" sz="3200" b="0" dirty="0">
                <a:effectLst>
                  <a:outerShdw blurRad="38100" dist="38100" dir="2700000" algn="tl">
                    <a:srgbClr val="DDDDDD"/>
                  </a:outerShdw>
                </a:effectLst>
                <a:latin typeface="Eurostar Black Extended" charset="0"/>
                <a:ea typeface="MS PGothic" charset="0"/>
                <a:cs typeface="MS PGothic" charset="0"/>
              </a:rPr>
              <a:t>Real Enclosure Study</a:t>
            </a:r>
            <a:endParaRPr lang="en-US" sz="3200" b="0" dirty="0">
              <a:effectLst>
                <a:outerShdw blurRad="38100" dist="38100" dir="2700000" algn="tl">
                  <a:srgbClr val="DDDDDD"/>
                </a:outerShdw>
              </a:effectLst>
              <a:latin typeface="Eurostar Black Extended" charset="0"/>
              <a:ea typeface="MS PGothic" charset="0"/>
              <a:cs typeface="MS PGothic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76057D-3F18-DD4F-A070-477913CAC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81500" y="6457950"/>
            <a:ext cx="381000" cy="304800"/>
          </a:xfrm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l">
              <a:defRPr/>
            </a:pPr>
            <a:fld id="{FEBD3A70-3941-43E6-949A-B4299243889C}" type="slidenum">
              <a:rPr lang="en-US" altLang="en-US" sz="1400" b="0" smtClean="0">
                <a:effectLst>
                  <a:outerShdw blurRad="38100" dist="38100" dir="2700000" algn="tl">
                    <a:srgbClr val="C0C0C0"/>
                  </a:outerShdw>
                </a:effectLst>
                <a:latin typeface="Eurostar Black Extended" pitchFamily="34" charset="0"/>
              </a:rPr>
              <a:pPr algn="l">
                <a:defRPr/>
              </a:pPr>
              <a:t>6</a:t>
            </a:fld>
            <a:endParaRPr lang="en-US" altLang="en-US" sz="1200" b="0">
              <a:effectLst>
                <a:outerShdw blurRad="38100" dist="38100" dir="2700000" algn="tl">
                  <a:srgbClr val="C0C0C0"/>
                </a:outerShdw>
              </a:effectLst>
              <a:latin typeface="Eurostar Black Extended" pitchFamily="34" charset="0"/>
            </a:endParaRPr>
          </a:p>
        </p:txBody>
      </p:sp>
      <p:pic>
        <p:nvPicPr>
          <p:cNvPr id="2048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990600"/>
            <a:ext cx="6629400" cy="2438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733800"/>
            <a:ext cx="4267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2092325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733800"/>
            <a:ext cx="4114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Rectangle 3"/>
          <p:cNvSpPr>
            <a:spLocks noChangeArrowheads="1"/>
          </p:cNvSpPr>
          <p:nvPr/>
        </p:nvSpPr>
        <p:spPr bwMode="auto">
          <a:xfrm>
            <a:off x="76200" y="2819400"/>
            <a:ext cx="2327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/>
              <a:t>Air flow verification</a:t>
            </a:r>
            <a:endParaRPr lang="en-CA" altLang="en-US" sz="1800"/>
          </a:p>
        </p:txBody>
      </p:sp>
      <p:sp>
        <p:nvSpPr>
          <p:cNvPr id="20488" name="Rectangle 11"/>
          <p:cNvSpPr>
            <a:spLocks noChangeArrowheads="1"/>
          </p:cNvSpPr>
          <p:nvPr/>
        </p:nvSpPr>
        <p:spPr bwMode="auto">
          <a:xfrm>
            <a:off x="4495800" y="3352800"/>
            <a:ext cx="2711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/>
              <a:t>NREL enclosure layout</a:t>
            </a:r>
            <a:endParaRPr lang="en-CA" altLang="en-US" sz="1800"/>
          </a:p>
        </p:txBody>
      </p:sp>
      <p:sp>
        <p:nvSpPr>
          <p:cNvPr id="20489" name="Rectangle 12"/>
          <p:cNvSpPr>
            <a:spLocks noChangeArrowheads="1"/>
          </p:cNvSpPr>
          <p:nvPr/>
        </p:nvSpPr>
        <p:spPr bwMode="auto">
          <a:xfrm>
            <a:off x="1295400" y="5943600"/>
            <a:ext cx="2770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/>
              <a:t>AVT-UQTR CFD domain</a:t>
            </a:r>
            <a:endParaRPr lang="en-CA" altLang="en-US" sz="1800"/>
          </a:p>
        </p:txBody>
      </p:sp>
      <p:sp>
        <p:nvSpPr>
          <p:cNvPr id="20490" name="Rectangle 13"/>
          <p:cNvSpPr>
            <a:spLocks noChangeArrowheads="1"/>
          </p:cNvSpPr>
          <p:nvPr/>
        </p:nvSpPr>
        <p:spPr bwMode="auto">
          <a:xfrm>
            <a:off x="5699125" y="5943600"/>
            <a:ext cx="2454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/>
              <a:t>EC JRC CFD domain</a:t>
            </a:r>
            <a:endParaRPr lang="en-CA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>
            <a:extLst>
              <a:ext uri="{FF2B5EF4-FFF2-40B4-BE49-F238E27FC236}">
                <a16:creationId xmlns:a16="http://schemas.microsoft.com/office/drawing/2014/main" id="{F81D2127-EF89-1144-890B-52BA8E631D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3950" y="381000"/>
            <a:ext cx="6886575" cy="585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46038" tIns="46038" rIns="46038" bIns="46038">
            <a:spAutoFit/>
          </a:bodyPr>
          <a:lstStyle/>
          <a:p>
            <a:pPr algn="ctr" eaLnBrk="1" hangingPunct="1">
              <a:defRPr/>
            </a:pPr>
            <a:r>
              <a:rPr lang="en-CA" sz="3200" b="0" dirty="0">
                <a:effectLst>
                  <a:outerShdw blurRad="38100" dist="38100" dir="2700000" algn="tl">
                    <a:srgbClr val="DDDDDD"/>
                  </a:outerShdw>
                </a:effectLst>
                <a:latin typeface="Eurostar Black Extended" charset="0"/>
                <a:ea typeface="MS PGothic" charset="0"/>
                <a:cs typeface="MS PGothic" charset="0"/>
              </a:rPr>
              <a:t>H</a:t>
            </a:r>
            <a:r>
              <a:rPr lang="en-CA" sz="3200" b="0" baseline="-25000" dirty="0">
                <a:effectLst>
                  <a:outerShdw blurRad="38100" dist="38100" dir="2700000" algn="tl">
                    <a:srgbClr val="DDDDDD"/>
                  </a:outerShdw>
                </a:effectLst>
                <a:latin typeface="Eurostar Black Extended" charset="0"/>
                <a:ea typeface="MS PGothic" charset="0"/>
                <a:cs typeface="MS PGothic" charset="0"/>
              </a:rPr>
              <a:t>2</a:t>
            </a:r>
            <a:r>
              <a:rPr lang="en-CA" sz="3200" b="0" dirty="0">
                <a:effectLst>
                  <a:outerShdw blurRad="38100" dist="38100" dir="2700000" algn="tl">
                    <a:srgbClr val="DDDDDD"/>
                  </a:outerShdw>
                </a:effectLst>
                <a:latin typeface="Eurostar Black Extended" charset="0"/>
                <a:ea typeface="MS PGothic" charset="0"/>
                <a:cs typeface="MS PGothic" charset="0"/>
              </a:rPr>
              <a:t> Leak Location and Parameters for CFD</a:t>
            </a:r>
            <a:endParaRPr lang="en-US" sz="3200" b="0" dirty="0">
              <a:effectLst>
                <a:outerShdw blurRad="38100" dist="38100" dir="2700000" algn="tl">
                  <a:srgbClr val="DDDDDD"/>
                </a:outerShdw>
              </a:effectLst>
              <a:latin typeface="Eurostar Black Extended" charset="0"/>
              <a:ea typeface="MS PGothic" charset="0"/>
              <a:cs typeface="MS PGothic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6F8416-CEB1-9F42-BBD5-BEE387B46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81500" y="6457950"/>
            <a:ext cx="381000" cy="304800"/>
          </a:xfrm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l">
              <a:defRPr/>
            </a:pPr>
            <a:fld id="{1F465E69-9924-4DAE-ACF0-BA3C96FA27A3}" type="slidenum">
              <a:rPr lang="en-US" altLang="en-US" sz="1400" b="0" smtClean="0">
                <a:effectLst>
                  <a:outerShdw blurRad="38100" dist="38100" dir="2700000" algn="tl">
                    <a:srgbClr val="C0C0C0"/>
                  </a:outerShdw>
                </a:effectLst>
                <a:latin typeface="Eurostar Black Extended" pitchFamily="34" charset="0"/>
              </a:rPr>
              <a:pPr algn="l">
                <a:defRPr/>
              </a:pPr>
              <a:t>7</a:t>
            </a:fld>
            <a:endParaRPr lang="en-US" altLang="en-US" sz="1200" b="0">
              <a:effectLst>
                <a:outerShdw blurRad="38100" dist="38100" dir="2700000" algn="tl">
                  <a:srgbClr val="C0C0C0"/>
                </a:outerShdw>
              </a:effectLst>
              <a:latin typeface="Eurostar Black Extended" pitchFamily="34" charset="0"/>
            </a:endParaRPr>
          </a:p>
        </p:txBody>
      </p:sp>
      <p:sp>
        <p:nvSpPr>
          <p:cNvPr id="21507" name="Rectangle 7"/>
          <p:cNvSpPr>
            <a:spLocks noChangeArrowheads="1"/>
          </p:cNvSpPr>
          <p:nvPr/>
        </p:nvSpPr>
        <p:spPr bwMode="auto">
          <a:xfrm>
            <a:off x="1031875" y="2800350"/>
            <a:ext cx="76088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CA" altLang="en-US" sz="1800"/>
              <a:t>Actual fitting at the wall of the enclosure selected as the leak point.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CA" altLang="en-US" sz="1800"/>
              <a:t>Leak orifice – per recommendations of IEC 60079-10-1:2015.</a:t>
            </a:r>
          </a:p>
        </p:txBody>
      </p:sp>
      <p:pic>
        <p:nvPicPr>
          <p:cNvPr id="2150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0" y="966788"/>
            <a:ext cx="5270500" cy="183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8" y="3600450"/>
            <a:ext cx="7874000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>
            <a:extLst>
              <a:ext uri="{FF2B5EF4-FFF2-40B4-BE49-F238E27FC236}">
                <a16:creationId xmlns:a16="http://schemas.microsoft.com/office/drawing/2014/main" id="{FB4FB9F1-6E40-074B-AC1A-B302277AC1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1213" y="381000"/>
            <a:ext cx="4972050" cy="585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46038" tIns="46038" rIns="46038" bIns="46038">
            <a:spAutoFit/>
          </a:bodyPr>
          <a:lstStyle/>
          <a:p>
            <a:pPr algn="ctr" eaLnBrk="1" hangingPunct="1">
              <a:defRPr/>
            </a:pPr>
            <a:r>
              <a:rPr lang="en-CA" sz="3200" b="0" dirty="0">
                <a:effectLst>
                  <a:outerShdw blurRad="38100" dist="38100" dir="2700000" algn="tl">
                    <a:srgbClr val="DDDDDD"/>
                  </a:outerShdw>
                </a:effectLst>
                <a:latin typeface="Eurostar Black Extended" charset="0"/>
                <a:ea typeface="MS PGothic" charset="0"/>
                <a:cs typeface="MS PGothic" charset="0"/>
              </a:rPr>
              <a:t>CFD Pre-Modeling Results</a:t>
            </a:r>
            <a:endParaRPr lang="en-US" sz="3200" b="0" dirty="0">
              <a:effectLst>
                <a:outerShdw blurRad="38100" dist="38100" dir="2700000" algn="tl">
                  <a:srgbClr val="DDDDDD"/>
                </a:outerShdw>
              </a:effectLst>
              <a:latin typeface="Eurostar Black Extended" charset="0"/>
              <a:ea typeface="MS PGothic" charset="0"/>
              <a:cs typeface="MS PGothic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8D53E7-5DDE-8C43-9243-0ADEED543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81500" y="6457950"/>
            <a:ext cx="381000" cy="304800"/>
          </a:xfrm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l">
              <a:defRPr/>
            </a:pPr>
            <a:fld id="{F85A836D-9E3F-44FA-B2A0-0E6FDADC9E36}" type="slidenum">
              <a:rPr lang="en-US" altLang="en-US" sz="1400" b="0" smtClean="0">
                <a:effectLst>
                  <a:outerShdw blurRad="38100" dist="38100" dir="2700000" algn="tl">
                    <a:srgbClr val="C0C0C0"/>
                  </a:outerShdw>
                </a:effectLst>
                <a:latin typeface="Eurostar Black Extended" pitchFamily="34" charset="0"/>
              </a:rPr>
              <a:pPr algn="l">
                <a:defRPr/>
              </a:pPr>
              <a:t>8</a:t>
            </a:fld>
            <a:endParaRPr lang="en-US" altLang="en-US" sz="1200" b="0">
              <a:effectLst>
                <a:outerShdw blurRad="38100" dist="38100" dir="2700000" algn="tl">
                  <a:srgbClr val="C0C0C0"/>
                </a:outerShdw>
              </a:effectLst>
              <a:latin typeface="Eurostar Black Extended" pitchFamily="34" charset="0"/>
            </a:endParaRPr>
          </a:p>
        </p:txBody>
      </p:sp>
      <p:sp>
        <p:nvSpPr>
          <p:cNvPr id="22531" name="Rectangle 12"/>
          <p:cNvSpPr>
            <a:spLocks noChangeArrowheads="1"/>
          </p:cNvSpPr>
          <p:nvPr/>
        </p:nvSpPr>
        <p:spPr bwMode="auto">
          <a:xfrm>
            <a:off x="941388" y="6183313"/>
            <a:ext cx="74406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/>
              <a:t>Concentrations between 2.5% and 5% LFL assure timely detection. </a:t>
            </a:r>
            <a:endParaRPr lang="en-CA" altLang="en-US" sz="1800"/>
          </a:p>
        </p:txBody>
      </p:sp>
      <p:pic>
        <p:nvPicPr>
          <p:cNvPr id="22532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14400"/>
            <a:ext cx="7391400" cy="5181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>
            <a:extLst>
              <a:ext uri="{FF2B5EF4-FFF2-40B4-BE49-F238E27FC236}">
                <a16:creationId xmlns:a16="http://schemas.microsoft.com/office/drawing/2014/main" id="{F81D2127-EF89-1144-890B-52BA8E631D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7863" y="381000"/>
            <a:ext cx="5238750" cy="585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46038" tIns="46038" rIns="46038" bIns="46038">
            <a:spAutoFit/>
          </a:bodyPr>
          <a:lstStyle/>
          <a:p>
            <a:pPr algn="ctr" eaLnBrk="1" hangingPunct="1">
              <a:defRPr/>
            </a:pPr>
            <a:r>
              <a:rPr lang="en-CA" sz="3200" b="0" dirty="0">
                <a:effectLst>
                  <a:outerShdw blurRad="38100" dist="38100" dir="2700000" algn="tl">
                    <a:srgbClr val="DDDDDD"/>
                  </a:outerShdw>
                </a:effectLst>
                <a:latin typeface="Eurostar Black Extended" charset="0"/>
                <a:ea typeface="MS PGothic" charset="0"/>
                <a:cs typeface="MS PGothic" charset="0"/>
              </a:rPr>
              <a:t>Setting Up for He Release Tests</a:t>
            </a:r>
            <a:endParaRPr lang="en-US" sz="3200" b="0" dirty="0">
              <a:effectLst>
                <a:outerShdw blurRad="38100" dist="38100" dir="2700000" algn="tl">
                  <a:srgbClr val="DDDDDD"/>
                </a:outerShdw>
              </a:effectLst>
              <a:latin typeface="Eurostar Black Extended" charset="0"/>
              <a:ea typeface="MS PGothic" charset="0"/>
              <a:cs typeface="MS PGothic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6F8416-CEB1-9F42-BBD5-BEE387B46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81500" y="6457950"/>
            <a:ext cx="381000" cy="304800"/>
          </a:xfrm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l">
              <a:defRPr/>
            </a:pPr>
            <a:fld id="{377C929F-478F-4E9E-9A78-A3688668CE14}" type="slidenum">
              <a:rPr lang="en-US" altLang="en-US" sz="1400" b="0" smtClean="0">
                <a:effectLst>
                  <a:outerShdw blurRad="38100" dist="38100" dir="2700000" algn="tl">
                    <a:srgbClr val="C0C0C0"/>
                  </a:outerShdw>
                </a:effectLst>
                <a:latin typeface="Eurostar Black Extended" pitchFamily="34" charset="0"/>
              </a:rPr>
              <a:pPr algn="l">
                <a:defRPr/>
              </a:pPr>
              <a:t>9</a:t>
            </a:fld>
            <a:endParaRPr lang="en-US" altLang="en-US" sz="1200" b="0">
              <a:effectLst>
                <a:outerShdw blurRad="38100" dist="38100" dir="2700000" algn="tl">
                  <a:srgbClr val="C0C0C0"/>
                </a:outerShdw>
              </a:effectLst>
              <a:latin typeface="Eurostar Black Extended" pitchFamily="34" charset="0"/>
            </a:endParaRPr>
          </a:p>
        </p:txBody>
      </p:sp>
      <p:sp>
        <p:nvSpPr>
          <p:cNvPr id="23555" name="Rectangle 12"/>
          <p:cNvSpPr>
            <a:spLocks noChangeArrowheads="1"/>
          </p:cNvSpPr>
          <p:nvPr/>
        </p:nvSpPr>
        <p:spPr bwMode="auto">
          <a:xfrm>
            <a:off x="304800" y="5867400"/>
            <a:ext cx="8686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/>
              <a:t>Locations of He sensors inside the enclosure during the release tests displayed in CFD domain. Details on sensors’ set up on pp 8-9 of paper ID117.</a:t>
            </a:r>
            <a:endParaRPr lang="en-CA" altLang="en-US" sz="1800"/>
          </a:p>
        </p:txBody>
      </p:sp>
      <p:pic>
        <p:nvPicPr>
          <p:cNvPr id="23556" name="Picture 5" descr="SamplePointsPosition_September20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810000"/>
            <a:ext cx="5138738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6" descr="Mesh_1_VelocityVect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90600"/>
            <a:ext cx="39624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Rectangle 7"/>
          <p:cNvSpPr>
            <a:spLocks noChangeArrowheads="1"/>
          </p:cNvSpPr>
          <p:nvPr/>
        </p:nvSpPr>
        <p:spPr bwMode="auto">
          <a:xfrm>
            <a:off x="990600" y="3429000"/>
            <a:ext cx="7070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/>
              <a:t>Steady state air circulation profile at 300 cfm </a:t>
            </a:r>
            <a:r>
              <a:rPr lang="en-CA" altLang="en-US" sz="1800"/>
              <a:t>before He release</a:t>
            </a:r>
          </a:p>
        </p:txBody>
      </p:sp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388" y="966788"/>
            <a:ext cx="2843212" cy="238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C4D66C621C9014FBD71EEE532C4DA23" ma:contentTypeVersion="7" ma:contentTypeDescription="Create a new document." ma:contentTypeScope="" ma:versionID="3375eb3042b868622c18baa0441ca84f">
  <xsd:schema xmlns:xsd="http://www.w3.org/2001/XMLSchema" xmlns:xs="http://www.w3.org/2001/XMLSchema" xmlns:p="http://schemas.microsoft.com/office/2006/metadata/properties" xmlns:ns2="6a051d52-bcea-4f87-8ee2-b5ac0a4bc05f" targetNamespace="http://schemas.microsoft.com/office/2006/metadata/properties" ma:root="true" ma:fieldsID="93d385ad5b44cc4ce7df21fd5b2fa4cd" ns2:_="">
    <xsd:import namespace="6a051d52-bcea-4f87-8ee2-b5ac0a4bc05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051d52-bcea-4f87-8ee2-b5ac0a4bc0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53590CA-C54D-4AD6-A395-1A140798DBB8}"/>
</file>

<file path=customXml/itemProps2.xml><?xml version="1.0" encoding="utf-8"?>
<ds:datastoreItem xmlns:ds="http://schemas.openxmlformats.org/officeDocument/2006/customXml" ds:itemID="{1FAB3F9A-190D-48EA-948B-564640E622F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FFDA6A6-441C-47DE-881E-1F2D463C7C23}">
  <ds:schemaRefs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6a051d52-bcea-4f87-8ee2-b5ac0a4bc05f"/>
    <ds:schemaRef ds:uri="http://purl.org/dc/elements/1.1/"/>
    <ds:schemaRef ds:uri="http://schemas.microsoft.com/office/2006/metadata/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11319</TotalTime>
  <Words>834</Words>
  <Application>Microsoft Office PowerPoint</Application>
  <PresentationFormat>On-screen Show (4:3)</PresentationFormat>
  <Paragraphs>76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MS PGothic</vt:lpstr>
      <vt:lpstr>Eurostar Black Extended</vt:lpstr>
      <vt:lpstr>Wingdings</vt:lpstr>
      <vt:lpstr>Calibri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Andrei V. Tchouvelev, PhD  Chair, ISO/TC 197 Hydrogen Technologies President &amp; CEO, A.V.Tchouvelev &amp; Associates Inc.  6591 Spinnaker Circle, Mississauga, Ontario L5W 1R2 Canada Tel / Fax (905) 696-7007 Mobile (416) 464-5888 atchouvelev@tchouvelev.org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NFPA World Safety presentation</dc:title>
  <dc:creator>Andrei V. Tchouvelev</dc:creator>
  <cp:lastModifiedBy>Admin</cp:lastModifiedBy>
  <cp:revision>1048</cp:revision>
  <cp:lastPrinted>2019-02-26T21:26:17Z</cp:lastPrinted>
  <dcterms:created xsi:type="dcterms:W3CDTF">2005-04-28T02:52:07Z</dcterms:created>
  <dcterms:modified xsi:type="dcterms:W3CDTF">2019-09-23T06:01:01Z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0x0101002C4D66C621C9014FBD71EEE532C4DA23</vt:lpwstr>
  </property>
</Properties>
</file>