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1" r:id="rId2"/>
    <p:sldId id="260" r:id="rId3"/>
    <p:sldId id="264" r:id="rId4"/>
    <p:sldId id="287" r:id="rId5"/>
    <p:sldId id="292" r:id="rId6"/>
    <p:sldId id="290" r:id="rId7"/>
    <p:sldId id="288" r:id="rId8"/>
    <p:sldId id="295" r:id="rId9"/>
    <p:sldId id="281" r:id="rId10"/>
    <p:sldId id="294" r:id="rId11"/>
    <p:sldId id="284" r:id="rId12"/>
    <p:sldId id="286" r:id="rId13"/>
    <p:sldId id="289" r:id="rId14"/>
    <p:sldId id="291" r:id="rId15"/>
    <p:sldId id="273" r:id="rId16"/>
    <p:sldId id="265" r:id="rId17"/>
    <p:sldId id="296" r:id="rId18"/>
    <p:sldId id="276" r:id="rId19"/>
    <p:sldId id="297" r:id="rId20"/>
    <p:sldId id="298" r:id="rId21"/>
    <p:sldId id="277" r:id="rId22"/>
    <p:sldId id="257" r:id="rId23"/>
    <p:sldId id="280" r:id="rId24"/>
    <p:sldId id="279" r:id="rId25"/>
    <p:sldId id="301" r:id="rId26"/>
    <p:sldId id="272" r:id="rId27"/>
    <p:sldId id="299" r:id="rId28"/>
    <p:sldId id="3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4633"/>
    <a:srgbClr val="6268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5" autoAdjust="0"/>
    <p:restoredTop sz="83299" autoAdjust="0"/>
  </p:normalViewPr>
  <p:slideViewPr>
    <p:cSldViewPr snapToGrid="0">
      <p:cViewPr>
        <p:scale>
          <a:sx n="55" d="100"/>
          <a:sy n="55" d="100"/>
        </p:scale>
        <p:origin x="106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5CD96-359C-4C99-A895-6DA542AD5A9A}" type="datetimeFigureOut">
              <a:rPr lang="en-ZA" smtClean="0"/>
              <a:t>2019/09/10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18018-28A1-4879-941A-58E5713C3C32}" type="slidenum">
              <a:rPr lang="en-ZA" smtClean="0"/>
              <a:t>‹#›</a:t>
            </a:fld>
            <a:endParaRPr lang="en-ZA"/>
          </a:p>
        </p:txBody>
      </p:sp>
    </p:spTree>
    <p:extLst>
      <p:ext uri="{BB962C8B-B14F-4D97-AF65-F5344CB8AC3E}">
        <p14:creationId xmlns:p14="http://schemas.microsoft.com/office/powerpoint/2010/main" val="1262649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1</a:t>
            </a:fld>
            <a:endParaRPr lang="en-ZA"/>
          </a:p>
        </p:txBody>
      </p:sp>
    </p:spTree>
    <p:extLst>
      <p:ext uri="{BB962C8B-B14F-4D97-AF65-F5344CB8AC3E}">
        <p14:creationId xmlns:p14="http://schemas.microsoft.com/office/powerpoint/2010/main" val="260171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24</a:t>
            </a:fld>
            <a:endParaRPr lang="en-ZA"/>
          </a:p>
        </p:txBody>
      </p:sp>
    </p:spTree>
    <p:extLst>
      <p:ext uri="{BB962C8B-B14F-4D97-AF65-F5344CB8AC3E}">
        <p14:creationId xmlns:p14="http://schemas.microsoft.com/office/powerpoint/2010/main" val="3230930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26</a:t>
            </a:fld>
            <a:endParaRPr lang="en-ZA"/>
          </a:p>
        </p:txBody>
      </p:sp>
    </p:spTree>
    <p:extLst>
      <p:ext uri="{BB962C8B-B14F-4D97-AF65-F5344CB8AC3E}">
        <p14:creationId xmlns:p14="http://schemas.microsoft.com/office/powerpoint/2010/main" val="3123775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2</a:t>
            </a:fld>
            <a:endParaRPr lang="en-ZA"/>
          </a:p>
        </p:txBody>
      </p:sp>
    </p:spTree>
    <p:extLst>
      <p:ext uri="{BB962C8B-B14F-4D97-AF65-F5344CB8AC3E}">
        <p14:creationId xmlns:p14="http://schemas.microsoft.com/office/powerpoint/2010/main" val="168366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4</a:t>
            </a:fld>
            <a:endParaRPr lang="en-ZA"/>
          </a:p>
        </p:txBody>
      </p:sp>
    </p:spTree>
    <p:extLst>
      <p:ext uri="{BB962C8B-B14F-4D97-AF65-F5344CB8AC3E}">
        <p14:creationId xmlns:p14="http://schemas.microsoft.com/office/powerpoint/2010/main" val="176141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5</a:t>
            </a:fld>
            <a:endParaRPr lang="en-ZA"/>
          </a:p>
        </p:txBody>
      </p:sp>
    </p:spTree>
    <p:extLst>
      <p:ext uri="{BB962C8B-B14F-4D97-AF65-F5344CB8AC3E}">
        <p14:creationId xmlns:p14="http://schemas.microsoft.com/office/powerpoint/2010/main" val="160005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6</a:t>
            </a:fld>
            <a:endParaRPr lang="en-ZA"/>
          </a:p>
        </p:txBody>
      </p:sp>
    </p:spTree>
    <p:extLst>
      <p:ext uri="{BB962C8B-B14F-4D97-AF65-F5344CB8AC3E}">
        <p14:creationId xmlns:p14="http://schemas.microsoft.com/office/powerpoint/2010/main" val="528820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Cost of hydrogen and diesel used in the analysis were estimated at $3.85/kg (~$0.12/kWh) and $0.5/</a:t>
            </a:r>
            <a:r>
              <a:rPr lang="en-GB" dirty="0" err="1" smtClean="0"/>
              <a:t>liter</a:t>
            </a:r>
            <a:r>
              <a:rPr lang="en-GB" dirty="0" smtClean="0"/>
              <a:t> (~0.05/kWh) respectively. Efficiency curves of typical PEM FC and diesel ICE given in Fig. 1a, show the FC to be more efficient that the diesel ICE through the entire power range. Fig. 1b provides the usable energy cost comparison between diesel fuel at a 5 year projected price of $1.43/</a:t>
            </a:r>
            <a:r>
              <a:rPr lang="en-GB" dirty="0" err="1" smtClean="0"/>
              <a:t>liter</a:t>
            </a:r>
            <a:r>
              <a:rPr lang="en-GB" dirty="0" smtClean="0"/>
              <a:t> and hydrogen fuel at $3.00/kg possible with large-scale RE hydrogen production.</a:t>
            </a:r>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7</a:t>
            </a:fld>
            <a:endParaRPr lang="en-ZA"/>
          </a:p>
        </p:txBody>
      </p:sp>
    </p:spTree>
    <p:extLst>
      <p:ext uri="{BB962C8B-B14F-4D97-AF65-F5344CB8AC3E}">
        <p14:creationId xmlns:p14="http://schemas.microsoft.com/office/powerpoint/2010/main" val="120062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10</a:t>
            </a:fld>
            <a:endParaRPr lang="en-ZA"/>
          </a:p>
        </p:txBody>
      </p:sp>
    </p:spTree>
    <p:extLst>
      <p:ext uri="{BB962C8B-B14F-4D97-AF65-F5344CB8AC3E}">
        <p14:creationId xmlns:p14="http://schemas.microsoft.com/office/powerpoint/2010/main" val="1623059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14</a:t>
            </a:fld>
            <a:endParaRPr lang="en-ZA"/>
          </a:p>
        </p:txBody>
      </p:sp>
    </p:spTree>
    <p:extLst>
      <p:ext uri="{BB962C8B-B14F-4D97-AF65-F5344CB8AC3E}">
        <p14:creationId xmlns:p14="http://schemas.microsoft.com/office/powerpoint/2010/main" val="35117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5618018-28A1-4879-941A-58E5713C3C32}" type="slidenum">
              <a:rPr lang="en-ZA" smtClean="0"/>
              <a:t>20</a:t>
            </a:fld>
            <a:endParaRPr lang="en-ZA"/>
          </a:p>
        </p:txBody>
      </p:sp>
    </p:spTree>
    <p:extLst>
      <p:ext uri="{BB962C8B-B14F-4D97-AF65-F5344CB8AC3E}">
        <p14:creationId xmlns:p14="http://schemas.microsoft.com/office/powerpoint/2010/main" val="4228463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B35E-03D0-4A0D-BAE4-0961023D7E63}"/>
              </a:ext>
            </a:extLst>
          </p:cNvPr>
          <p:cNvSpPr>
            <a:spLocks noGrp="1"/>
          </p:cNvSpPr>
          <p:nvPr>
            <p:ph type="title"/>
          </p:nvPr>
        </p:nvSpPr>
        <p:spPr>
          <a:xfrm>
            <a:off x="838200" y="2619375"/>
            <a:ext cx="10515600" cy="1325563"/>
          </a:xfrm>
          <a:prstGeom prst="rect">
            <a:avLst/>
          </a:prstGeom>
        </p:spPr>
        <p:txBody>
          <a:bodyPr/>
          <a:lstStyle>
            <a:lvl1pPr algn="ctr">
              <a:defRPr>
                <a:solidFill>
                  <a:schemeClr val="tx1"/>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63212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A707D09-D2AA-484D-A64C-44FACBE20507}"/>
              </a:ext>
            </a:extLst>
          </p:cNvPr>
          <p:cNvGrpSpPr/>
          <p:nvPr userDrawn="1"/>
        </p:nvGrpSpPr>
        <p:grpSpPr>
          <a:xfrm>
            <a:off x="148953" y="12238"/>
            <a:ext cx="12043047" cy="964066"/>
            <a:chOff x="152217" y="0"/>
            <a:chExt cx="12043047" cy="964066"/>
          </a:xfrm>
        </p:grpSpPr>
        <p:pic>
          <p:nvPicPr>
            <p:cNvPr id="8" name="Picture 7">
              <a:extLst>
                <a:ext uri="{FF2B5EF4-FFF2-40B4-BE49-F238E27FC236}">
                  <a16:creationId xmlns:a16="http://schemas.microsoft.com/office/drawing/2014/main" id="{94DC35A2-B91B-450B-AB5B-2D7DFACB944E}"/>
                </a:ext>
              </a:extLst>
            </p:cNvPr>
            <p:cNvPicPr>
              <a:picLocks noChangeAspect="1"/>
            </p:cNvPicPr>
            <p:nvPr/>
          </p:nvPicPr>
          <p:blipFill>
            <a:blip r:embed="rId2"/>
            <a:stretch>
              <a:fillRect/>
            </a:stretch>
          </p:blipFill>
          <p:spPr>
            <a:xfrm>
              <a:off x="152217" y="64391"/>
              <a:ext cx="782677" cy="899675"/>
            </a:xfrm>
            <a:prstGeom prst="rect">
              <a:avLst/>
            </a:prstGeom>
          </p:spPr>
        </p:pic>
        <p:grpSp>
          <p:nvGrpSpPr>
            <p:cNvPr id="9" name="Group 8">
              <a:extLst>
                <a:ext uri="{FF2B5EF4-FFF2-40B4-BE49-F238E27FC236}">
                  <a16:creationId xmlns:a16="http://schemas.microsoft.com/office/drawing/2014/main" id="{4B27B6D4-CAC0-48A7-BF9F-C0ED35A641D9}"/>
                </a:ext>
              </a:extLst>
            </p:cNvPr>
            <p:cNvGrpSpPr/>
            <p:nvPr/>
          </p:nvGrpSpPr>
          <p:grpSpPr>
            <a:xfrm>
              <a:off x="833433" y="1"/>
              <a:ext cx="11358567" cy="947738"/>
              <a:chOff x="923931" y="1"/>
              <a:chExt cx="11268070" cy="947738"/>
            </a:xfrm>
          </p:grpSpPr>
          <p:sp>
            <p:nvSpPr>
              <p:cNvPr id="13" name="Rectangle 12">
                <a:extLst>
                  <a:ext uri="{FF2B5EF4-FFF2-40B4-BE49-F238E27FC236}">
                    <a16:creationId xmlns:a16="http://schemas.microsoft.com/office/drawing/2014/main" id="{770ED6B6-BC9D-4882-A981-063E934E244C}"/>
                  </a:ext>
                </a:extLst>
              </p:cNvPr>
              <p:cNvSpPr/>
              <p:nvPr/>
            </p:nvSpPr>
            <p:spPr>
              <a:xfrm>
                <a:off x="1073604" y="1"/>
                <a:ext cx="11118397" cy="947738"/>
              </a:xfrm>
              <a:prstGeom prst="rect">
                <a:avLst/>
              </a:prstGeom>
              <a:solidFill>
                <a:srgbClr val="E44633"/>
              </a:solidFill>
              <a:ln>
                <a:solidFill>
                  <a:srgbClr val="E44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Isosceles Triangle 13">
                <a:extLst>
                  <a:ext uri="{FF2B5EF4-FFF2-40B4-BE49-F238E27FC236}">
                    <a16:creationId xmlns:a16="http://schemas.microsoft.com/office/drawing/2014/main" id="{B16ED99F-3993-4450-8FDD-CAE969DFA046}"/>
                  </a:ext>
                </a:extLst>
              </p:cNvPr>
              <p:cNvSpPr/>
              <p:nvPr/>
            </p:nvSpPr>
            <p:spPr>
              <a:xfrm>
                <a:off x="923931" y="16328"/>
                <a:ext cx="361949" cy="931411"/>
              </a:xfrm>
              <a:prstGeom prst="triangle">
                <a:avLst>
                  <a:gd name="adj" fmla="val 39286"/>
                </a:avLst>
              </a:prstGeom>
              <a:solidFill>
                <a:srgbClr val="E44633"/>
              </a:solidFill>
              <a:ln>
                <a:solidFill>
                  <a:srgbClr val="E44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0" name="Group 9">
              <a:extLst>
                <a:ext uri="{FF2B5EF4-FFF2-40B4-BE49-F238E27FC236}">
                  <a16:creationId xmlns:a16="http://schemas.microsoft.com/office/drawing/2014/main" id="{DBF93ACE-741E-49C0-BDCC-8247387EE337}"/>
                </a:ext>
              </a:extLst>
            </p:cNvPr>
            <p:cNvGrpSpPr/>
            <p:nvPr/>
          </p:nvGrpSpPr>
          <p:grpSpPr>
            <a:xfrm>
              <a:off x="10553700" y="0"/>
              <a:ext cx="1641564" cy="947739"/>
              <a:chOff x="10553700" y="0"/>
              <a:chExt cx="1641564" cy="947739"/>
            </a:xfrm>
          </p:grpSpPr>
          <p:sp>
            <p:nvSpPr>
              <p:cNvPr id="11" name="Rectangle 10">
                <a:extLst>
                  <a:ext uri="{FF2B5EF4-FFF2-40B4-BE49-F238E27FC236}">
                    <a16:creationId xmlns:a16="http://schemas.microsoft.com/office/drawing/2014/main" id="{DFE3506E-9A79-40E5-83AE-93B5FAE97270}"/>
                  </a:ext>
                </a:extLst>
              </p:cNvPr>
              <p:cNvSpPr/>
              <p:nvPr/>
            </p:nvSpPr>
            <p:spPr>
              <a:xfrm>
                <a:off x="10553700" y="0"/>
                <a:ext cx="1641564" cy="947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a:extLst>
                  <a:ext uri="{FF2B5EF4-FFF2-40B4-BE49-F238E27FC236}">
                    <a16:creationId xmlns:a16="http://schemas.microsoft.com/office/drawing/2014/main" id="{E6E10C2A-E509-4F73-B9E8-E55AE2777E3F}"/>
                  </a:ext>
                </a:extLst>
              </p:cNvPr>
              <p:cNvPicPr>
                <a:picLocks noChangeAspect="1"/>
              </p:cNvPicPr>
              <p:nvPr/>
            </p:nvPicPr>
            <p:blipFill>
              <a:blip r:embed="rId3"/>
              <a:stretch>
                <a:fillRect/>
              </a:stretch>
            </p:blipFill>
            <p:spPr>
              <a:xfrm>
                <a:off x="10645249" y="222904"/>
                <a:ext cx="1423112" cy="498089"/>
              </a:xfrm>
              <a:prstGeom prst="rect">
                <a:avLst/>
              </a:prstGeom>
            </p:spPr>
          </p:pic>
        </p:grpSp>
      </p:grpSp>
      <p:sp>
        <p:nvSpPr>
          <p:cNvPr id="3" name="Subtitle 2">
            <a:extLst>
              <a:ext uri="{FF2B5EF4-FFF2-40B4-BE49-F238E27FC236}">
                <a16:creationId xmlns:a16="http://schemas.microsoft.com/office/drawing/2014/main" id="{A5AB3CA9-6ACF-4630-8AA3-AA030B764382}"/>
              </a:ext>
            </a:extLst>
          </p:cNvPr>
          <p:cNvSpPr>
            <a:spLocks noGrp="1"/>
          </p:cNvSpPr>
          <p:nvPr>
            <p:ph type="subTitle" idx="1"/>
          </p:nvPr>
        </p:nvSpPr>
        <p:spPr>
          <a:xfrm>
            <a:off x="1600200" y="254158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grpSp>
        <p:nvGrpSpPr>
          <p:cNvPr id="23" name="Group 22">
            <a:extLst>
              <a:ext uri="{FF2B5EF4-FFF2-40B4-BE49-F238E27FC236}">
                <a16:creationId xmlns:a16="http://schemas.microsoft.com/office/drawing/2014/main" id="{D0FB26BC-96FF-4366-84AB-821CF6AA008D}"/>
              </a:ext>
            </a:extLst>
          </p:cNvPr>
          <p:cNvGrpSpPr/>
          <p:nvPr userDrawn="1"/>
        </p:nvGrpSpPr>
        <p:grpSpPr>
          <a:xfrm>
            <a:off x="0" y="6199207"/>
            <a:ext cx="12192000" cy="611819"/>
            <a:chOff x="0" y="6199207"/>
            <a:chExt cx="12192000" cy="611819"/>
          </a:xfrm>
        </p:grpSpPr>
        <p:pic>
          <p:nvPicPr>
            <p:cNvPr id="24" name="Picture 23">
              <a:extLst>
                <a:ext uri="{FF2B5EF4-FFF2-40B4-BE49-F238E27FC236}">
                  <a16:creationId xmlns:a16="http://schemas.microsoft.com/office/drawing/2014/main" id="{66F4CEB7-10EC-4BF3-9538-99D6EDB3F3D4}"/>
                </a:ext>
              </a:extLst>
            </p:cNvPr>
            <p:cNvPicPr>
              <a:picLocks noChangeAspect="1"/>
            </p:cNvPicPr>
            <p:nvPr/>
          </p:nvPicPr>
          <p:blipFill>
            <a:blip r:embed="rId4"/>
            <a:stretch>
              <a:fillRect/>
            </a:stretch>
          </p:blipFill>
          <p:spPr>
            <a:xfrm>
              <a:off x="307651" y="6416157"/>
              <a:ext cx="1073782" cy="288032"/>
            </a:xfrm>
            <a:prstGeom prst="rect">
              <a:avLst/>
            </a:prstGeom>
          </p:spPr>
        </p:pic>
        <p:pic>
          <p:nvPicPr>
            <p:cNvPr id="25" name="Picture 24">
              <a:extLst>
                <a:ext uri="{FF2B5EF4-FFF2-40B4-BE49-F238E27FC236}">
                  <a16:creationId xmlns:a16="http://schemas.microsoft.com/office/drawing/2014/main" id="{40F41700-35BB-4AC6-B166-96C8C1C4B8C8}"/>
                </a:ext>
              </a:extLst>
            </p:cNvPr>
            <p:cNvPicPr>
              <a:picLocks noChangeAspect="1"/>
            </p:cNvPicPr>
            <p:nvPr/>
          </p:nvPicPr>
          <p:blipFill>
            <a:blip r:embed="rId5"/>
            <a:stretch>
              <a:fillRect/>
            </a:stretch>
          </p:blipFill>
          <p:spPr>
            <a:xfrm>
              <a:off x="11271316" y="6322218"/>
              <a:ext cx="613033" cy="433387"/>
            </a:xfrm>
            <a:prstGeom prst="rect">
              <a:avLst/>
            </a:prstGeom>
          </p:spPr>
        </p:pic>
        <p:sp>
          <p:nvSpPr>
            <p:cNvPr id="26" name="Rectangle 25">
              <a:extLst>
                <a:ext uri="{FF2B5EF4-FFF2-40B4-BE49-F238E27FC236}">
                  <a16:creationId xmlns:a16="http://schemas.microsoft.com/office/drawing/2014/main" id="{17738D83-DDC2-4963-9E1D-428B0FB962E0}"/>
                </a:ext>
              </a:extLst>
            </p:cNvPr>
            <p:cNvSpPr/>
            <p:nvPr/>
          </p:nvSpPr>
          <p:spPr>
            <a:xfrm flipV="1">
              <a:off x="0" y="6199207"/>
              <a:ext cx="12192000" cy="54000"/>
            </a:xfrm>
            <a:prstGeom prst="rect">
              <a:avLst/>
            </a:prstGeom>
            <a:solidFill>
              <a:srgbClr val="6268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27" name="Picture 26">
              <a:extLst>
                <a:ext uri="{FF2B5EF4-FFF2-40B4-BE49-F238E27FC236}">
                  <a16:creationId xmlns:a16="http://schemas.microsoft.com/office/drawing/2014/main" id="{7F2E8AC0-6988-43B2-8F43-674B2DF61B3A}"/>
                </a:ext>
              </a:extLst>
            </p:cNvPr>
            <p:cNvPicPr>
              <a:picLocks noChangeAspect="1"/>
            </p:cNvPicPr>
            <p:nvPr/>
          </p:nvPicPr>
          <p:blipFill>
            <a:blip r:embed="rId6"/>
            <a:stretch>
              <a:fillRect/>
            </a:stretch>
          </p:blipFill>
          <p:spPr>
            <a:xfrm>
              <a:off x="5292511" y="6309320"/>
              <a:ext cx="1606978" cy="501706"/>
            </a:xfrm>
            <a:prstGeom prst="rect">
              <a:avLst/>
            </a:prstGeom>
          </p:spPr>
        </p:pic>
      </p:grpSp>
      <p:sp>
        <p:nvSpPr>
          <p:cNvPr id="4" name="Title 3">
            <a:extLst>
              <a:ext uri="{FF2B5EF4-FFF2-40B4-BE49-F238E27FC236}">
                <a16:creationId xmlns:a16="http://schemas.microsoft.com/office/drawing/2014/main" id="{203AAAF9-E927-4EBF-BE9C-E97BE17DFF6B}"/>
              </a:ext>
            </a:extLst>
          </p:cNvPr>
          <p:cNvSpPr>
            <a:spLocks noGrp="1"/>
          </p:cNvSpPr>
          <p:nvPr>
            <p:ph type="title"/>
          </p:nvPr>
        </p:nvSpPr>
        <p:spPr>
          <a:xfrm>
            <a:off x="1082505" y="153811"/>
            <a:ext cx="10515600" cy="1325563"/>
          </a:xfrm>
          <a:prstGeom prst="rect">
            <a:avLst/>
          </a:prstGeom>
        </p:spPr>
        <p:txBody>
          <a:bodyPr/>
          <a:lstStyle/>
          <a:p>
            <a:r>
              <a:rPr lang="en-US" dirty="0"/>
              <a:t>Click to edit Master title style</a:t>
            </a:r>
            <a:endParaRPr lang="en-ZA" dirty="0"/>
          </a:p>
        </p:txBody>
      </p:sp>
    </p:spTree>
    <p:extLst>
      <p:ext uri="{BB962C8B-B14F-4D97-AF65-F5344CB8AC3E}">
        <p14:creationId xmlns:p14="http://schemas.microsoft.com/office/powerpoint/2010/main" val="103942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A707D09-D2AA-484D-A64C-44FACBE20507}"/>
              </a:ext>
            </a:extLst>
          </p:cNvPr>
          <p:cNvGrpSpPr/>
          <p:nvPr userDrawn="1"/>
        </p:nvGrpSpPr>
        <p:grpSpPr>
          <a:xfrm>
            <a:off x="148953" y="12238"/>
            <a:ext cx="12043047" cy="964066"/>
            <a:chOff x="152217" y="0"/>
            <a:chExt cx="12043047" cy="964066"/>
          </a:xfrm>
        </p:grpSpPr>
        <p:pic>
          <p:nvPicPr>
            <p:cNvPr id="8" name="Picture 7">
              <a:extLst>
                <a:ext uri="{FF2B5EF4-FFF2-40B4-BE49-F238E27FC236}">
                  <a16:creationId xmlns:a16="http://schemas.microsoft.com/office/drawing/2014/main" id="{94DC35A2-B91B-450B-AB5B-2D7DFACB944E}"/>
                </a:ext>
              </a:extLst>
            </p:cNvPr>
            <p:cNvPicPr>
              <a:picLocks noChangeAspect="1"/>
            </p:cNvPicPr>
            <p:nvPr/>
          </p:nvPicPr>
          <p:blipFill>
            <a:blip r:embed="rId2"/>
            <a:stretch>
              <a:fillRect/>
            </a:stretch>
          </p:blipFill>
          <p:spPr>
            <a:xfrm>
              <a:off x="152217" y="64391"/>
              <a:ext cx="782677" cy="899675"/>
            </a:xfrm>
            <a:prstGeom prst="rect">
              <a:avLst/>
            </a:prstGeom>
          </p:spPr>
        </p:pic>
        <p:grpSp>
          <p:nvGrpSpPr>
            <p:cNvPr id="9" name="Group 8">
              <a:extLst>
                <a:ext uri="{FF2B5EF4-FFF2-40B4-BE49-F238E27FC236}">
                  <a16:creationId xmlns:a16="http://schemas.microsoft.com/office/drawing/2014/main" id="{4B27B6D4-CAC0-48A7-BF9F-C0ED35A641D9}"/>
                </a:ext>
              </a:extLst>
            </p:cNvPr>
            <p:cNvGrpSpPr/>
            <p:nvPr/>
          </p:nvGrpSpPr>
          <p:grpSpPr>
            <a:xfrm>
              <a:off x="833433" y="1"/>
              <a:ext cx="11358567" cy="947738"/>
              <a:chOff x="923931" y="1"/>
              <a:chExt cx="11268070" cy="947738"/>
            </a:xfrm>
          </p:grpSpPr>
          <p:sp>
            <p:nvSpPr>
              <p:cNvPr id="13" name="Rectangle 12">
                <a:extLst>
                  <a:ext uri="{FF2B5EF4-FFF2-40B4-BE49-F238E27FC236}">
                    <a16:creationId xmlns:a16="http://schemas.microsoft.com/office/drawing/2014/main" id="{770ED6B6-BC9D-4882-A981-063E934E244C}"/>
                  </a:ext>
                </a:extLst>
              </p:cNvPr>
              <p:cNvSpPr/>
              <p:nvPr/>
            </p:nvSpPr>
            <p:spPr>
              <a:xfrm>
                <a:off x="1073604" y="1"/>
                <a:ext cx="11118397" cy="947738"/>
              </a:xfrm>
              <a:prstGeom prst="rect">
                <a:avLst/>
              </a:prstGeom>
              <a:solidFill>
                <a:srgbClr val="E44633"/>
              </a:solidFill>
              <a:ln>
                <a:solidFill>
                  <a:srgbClr val="E44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Isosceles Triangle 13">
                <a:extLst>
                  <a:ext uri="{FF2B5EF4-FFF2-40B4-BE49-F238E27FC236}">
                    <a16:creationId xmlns:a16="http://schemas.microsoft.com/office/drawing/2014/main" id="{B16ED99F-3993-4450-8FDD-CAE969DFA046}"/>
                  </a:ext>
                </a:extLst>
              </p:cNvPr>
              <p:cNvSpPr/>
              <p:nvPr/>
            </p:nvSpPr>
            <p:spPr>
              <a:xfrm>
                <a:off x="923931" y="16328"/>
                <a:ext cx="361949" cy="931411"/>
              </a:xfrm>
              <a:prstGeom prst="triangle">
                <a:avLst>
                  <a:gd name="adj" fmla="val 39286"/>
                </a:avLst>
              </a:prstGeom>
              <a:solidFill>
                <a:srgbClr val="E44633"/>
              </a:solidFill>
              <a:ln>
                <a:solidFill>
                  <a:srgbClr val="E44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0" name="Group 9">
              <a:extLst>
                <a:ext uri="{FF2B5EF4-FFF2-40B4-BE49-F238E27FC236}">
                  <a16:creationId xmlns:a16="http://schemas.microsoft.com/office/drawing/2014/main" id="{DBF93ACE-741E-49C0-BDCC-8247387EE337}"/>
                </a:ext>
              </a:extLst>
            </p:cNvPr>
            <p:cNvGrpSpPr/>
            <p:nvPr/>
          </p:nvGrpSpPr>
          <p:grpSpPr>
            <a:xfrm>
              <a:off x="10553700" y="0"/>
              <a:ext cx="1641564" cy="947739"/>
              <a:chOff x="10553700" y="0"/>
              <a:chExt cx="1641564" cy="947739"/>
            </a:xfrm>
          </p:grpSpPr>
          <p:sp>
            <p:nvSpPr>
              <p:cNvPr id="11" name="Rectangle 10">
                <a:extLst>
                  <a:ext uri="{FF2B5EF4-FFF2-40B4-BE49-F238E27FC236}">
                    <a16:creationId xmlns:a16="http://schemas.microsoft.com/office/drawing/2014/main" id="{DFE3506E-9A79-40E5-83AE-93B5FAE97270}"/>
                  </a:ext>
                </a:extLst>
              </p:cNvPr>
              <p:cNvSpPr/>
              <p:nvPr/>
            </p:nvSpPr>
            <p:spPr>
              <a:xfrm>
                <a:off x="10553700" y="0"/>
                <a:ext cx="1641564" cy="947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a:extLst>
                  <a:ext uri="{FF2B5EF4-FFF2-40B4-BE49-F238E27FC236}">
                    <a16:creationId xmlns:a16="http://schemas.microsoft.com/office/drawing/2014/main" id="{E6E10C2A-E509-4F73-B9E8-E55AE2777E3F}"/>
                  </a:ext>
                </a:extLst>
              </p:cNvPr>
              <p:cNvPicPr>
                <a:picLocks noChangeAspect="1"/>
              </p:cNvPicPr>
              <p:nvPr/>
            </p:nvPicPr>
            <p:blipFill>
              <a:blip r:embed="rId3"/>
              <a:stretch>
                <a:fillRect/>
              </a:stretch>
            </p:blipFill>
            <p:spPr>
              <a:xfrm>
                <a:off x="10645249" y="222904"/>
                <a:ext cx="1423112" cy="498089"/>
              </a:xfrm>
              <a:prstGeom prst="rect">
                <a:avLst/>
              </a:prstGeom>
            </p:spPr>
          </p:pic>
        </p:grpSp>
      </p:grpSp>
      <p:sp>
        <p:nvSpPr>
          <p:cNvPr id="3" name="Subtitle 2">
            <a:extLst>
              <a:ext uri="{FF2B5EF4-FFF2-40B4-BE49-F238E27FC236}">
                <a16:creationId xmlns:a16="http://schemas.microsoft.com/office/drawing/2014/main" id="{A5AB3CA9-6ACF-4630-8AA3-AA030B764382}"/>
              </a:ext>
            </a:extLst>
          </p:cNvPr>
          <p:cNvSpPr>
            <a:spLocks noGrp="1"/>
          </p:cNvSpPr>
          <p:nvPr>
            <p:ph type="subTitle" idx="1"/>
          </p:nvPr>
        </p:nvSpPr>
        <p:spPr>
          <a:xfrm>
            <a:off x="1600200" y="254158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grpSp>
        <p:nvGrpSpPr>
          <p:cNvPr id="23" name="Group 22">
            <a:extLst>
              <a:ext uri="{FF2B5EF4-FFF2-40B4-BE49-F238E27FC236}">
                <a16:creationId xmlns:a16="http://schemas.microsoft.com/office/drawing/2014/main" id="{D0FB26BC-96FF-4366-84AB-821CF6AA008D}"/>
              </a:ext>
            </a:extLst>
          </p:cNvPr>
          <p:cNvGrpSpPr/>
          <p:nvPr userDrawn="1"/>
        </p:nvGrpSpPr>
        <p:grpSpPr>
          <a:xfrm>
            <a:off x="0" y="6199207"/>
            <a:ext cx="12192000" cy="611819"/>
            <a:chOff x="0" y="6199207"/>
            <a:chExt cx="12192000" cy="611819"/>
          </a:xfrm>
        </p:grpSpPr>
        <p:pic>
          <p:nvPicPr>
            <p:cNvPr id="24" name="Picture 23">
              <a:extLst>
                <a:ext uri="{FF2B5EF4-FFF2-40B4-BE49-F238E27FC236}">
                  <a16:creationId xmlns:a16="http://schemas.microsoft.com/office/drawing/2014/main" id="{66F4CEB7-10EC-4BF3-9538-99D6EDB3F3D4}"/>
                </a:ext>
              </a:extLst>
            </p:cNvPr>
            <p:cNvPicPr>
              <a:picLocks noChangeAspect="1"/>
            </p:cNvPicPr>
            <p:nvPr/>
          </p:nvPicPr>
          <p:blipFill>
            <a:blip r:embed="rId4"/>
            <a:stretch>
              <a:fillRect/>
            </a:stretch>
          </p:blipFill>
          <p:spPr>
            <a:xfrm>
              <a:off x="307651" y="6416157"/>
              <a:ext cx="1073782" cy="288032"/>
            </a:xfrm>
            <a:prstGeom prst="rect">
              <a:avLst/>
            </a:prstGeom>
          </p:spPr>
        </p:pic>
        <p:pic>
          <p:nvPicPr>
            <p:cNvPr id="25" name="Picture 24">
              <a:extLst>
                <a:ext uri="{FF2B5EF4-FFF2-40B4-BE49-F238E27FC236}">
                  <a16:creationId xmlns:a16="http://schemas.microsoft.com/office/drawing/2014/main" id="{40F41700-35BB-4AC6-B166-96C8C1C4B8C8}"/>
                </a:ext>
              </a:extLst>
            </p:cNvPr>
            <p:cNvPicPr>
              <a:picLocks noChangeAspect="1"/>
            </p:cNvPicPr>
            <p:nvPr/>
          </p:nvPicPr>
          <p:blipFill>
            <a:blip r:embed="rId5"/>
            <a:stretch>
              <a:fillRect/>
            </a:stretch>
          </p:blipFill>
          <p:spPr>
            <a:xfrm>
              <a:off x="11271316" y="6322218"/>
              <a:ext cx="613033" cy="433387"/>
            </a:xfrm>
            <a:prstGeom prst="rect">
              <a:avLst/>
            </a:prstGeom>
          </p:spPr>
        </p:pic>
        <p:sp>
          <p:nvSpPr>
            <p:cNvPr id="26" name="Rectangle 25">
              <a:extLst>
                <a:ext uri="{FF2B5EF4-FFF2-40B4-BE49-F238E27FC236}">
                  <a16:creationId xmlns:a16="http://schemas.microsoft.com/office/drawing/2014/main" id="{17738D83-DDC2-4963-9E1D-428B0FB962E0}"/>
                </a:ext>
              </a:extLst>
            </p:cNvPr>
            <p:cNvSpPr/>
            <p:nvPr/>
          </p:nvSpPr>
          <p:spPr>
            <a:xfrm flipV="1">
              <a:off x="0" y="6199207"/>
              <a:ext cx="12192000" cy="54000"/>
            </a:xfrm>
            <a:prstGeom prst="rect">
              <a:avLst/>
            </a:prstGeom>
            <a:solidFill>
              <a:srgbClr val="6268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27" name="Picture 26">
              <a:extLst>
                <a:ext uri="{FF2B5EF4-FFF2-40B4-BE49-F238E27FC236}">
                  <a16:creationId xmlns:a16="http://schemas.microsoft.com/office/drawing/2014/main" id="{7F2E8AC0-6988-43B2-8F43-674B2DF61B3A}"/>
                </a:ext>
              </a:extLst>
            </p:cNvPr>
            <p:cNvPicPr>
              <a:picLocks noChangeAspect="1"/>
            </p:cNvPicPr>
            <p:nvPr/>
          </p:nvPicPr>
          <p:blipFill>
            <a:blip r:embed="rId6"/>
            <a:stretch>
              <a:fillRect/>
            </a:stretch>
          </p:blipFill>
          <p:spPr>
            <a:xfrm>
              <a:off x="5292511" y="6309320"/>
              <a:ext cx="1606978" cy="501706"/>
            </a:xfrm>
            <a:prstGeom prst="rect">
              <a:avLst/>
            </a:prstGeom>
          </p:spPr>
        </p:pic>
      </p:grpSp>
      <p:sp>
        <p:nvSpPr>
          <p:cNvPr id="4" name="Title 3">
            <a:extLst>
              <a:ext uri="{FF2B5EF4-FFF2-40B4-BE49-F238E27FC236}">
                <a16:creationId xmlns:a16="http://schemas.microsoft.com/office/drawing/2014/main" id="{203AAAF9-E927-4EBF-BE9C-E97BE17DFF6B}"/>
              </a:ext>
            </a:extLst>
          </p:cNvPr>
          <p:cNvSpPr>
            <a:spLocks noGrp="1"/>
          </p:cNvSpPr>
          <p:nvPr>
            <p:ph type="title"/>
          </p:nvPr>
        </p:nvSpPr>
        <p:spPr>
          <a:xfrm>
            <a:off x="1082505" y="153811"/>
            <a:ext cx="10515600" cy="1325563"/>
          </a:xfrm>
          <a:prstGeom prst="rect">
            <a:avLst/>
          </a:prstGeom>
        </p:spPr>
        <p:txBody>
          <a:bodyPr/>
          <a:lstStyle/>
          <a:p>
            <a:r>
              <a:rPr lang="en-US" dirty="0"/>
              <a:t>Click to edit Master title style</a:t>
            </a:r>
            <a:endParaRPr lang="en-ZA" dirty="0"/>
          </a:p>
        </p:txBody>
      </p:sp>
    </p:spTree>
    <p:extLst>
      <p:ext uri="{BB962C8B-B14F-4D97-AF65-F5344CB8AC3E}">
        <p14:creationId xmlns:p14="http://schemas.microsoft.com/office/powerpoint/2010/main" val="177361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C66640-035B-4344-9C74-4EC5038A5E83}"/>
              </a:ext>
            </a:extLst>
          </p:cNvPr>
          <p:cNvPicPr>
            <a:picLocks noChangeAspect="1"/>
          </p:cNvPicPr>
          <p:nvPr/>
        </p:nvPicPr>
        <p:blipFill rotWithShape="1">
          <a:blip r:embed="rId5"/>
          <a:srcRect r="15066"/>
          <a:stretch/>
        </p:blipFill>
        <p:spPr>
          <a:xfrm>
            <a:off x="8067881" y="5663367"/>
            <a:ext cx="882702" cy="1194633"/>
          </a:xfrm>
          <a:prstGeom prst="rect">
            <a:avLst/>
          </a:prstGeom>
        </p:spPr>
      </p:pic>
      <p:grpSp>
        <p:nvGrpSpPr>
          <p:cNvPr id="10" name="Group 9">
            <a:extLst>
              <a:ext uri="{FF2B5EF4-FFF2-40B4-BE49-F238E27FC236}">
                <a16:creationId xmlns:a16="http://schemas.microsoft.com/office/drawing/2014/main" id="{B4C3713C-E1DF-42FE-8B01-4F4FCDCFEBB7}"/>
              </a:ext>
            </a:extLst>
          </p:cNvPr>
          <p:cNvGrpSpPr/>
          <p:nvPr/>
        </p:nvGrpSpPr>
        <p:grpSpPr>
          <a:xfrm>
            <a:off x="10553700" y="0"/>
            <a:ext cx="1641564" cy="947739"/>
            <a:chOff x="10553700" y="0"/>
            <a:chExt cx="1641564" cy="947739"/>
          </a:xfrm>
        </p:grpSpPr>
        <p:sp>
          <p:nvSpPr>
            <p:cNvPr id="11" name="Rectangle 10">
              <a:extLst>
                <a:ext uri="{FF2B5EF4-FFF2-40B4-BE49-F238E27FC236}">
                  <a16:creationId xmlns:a16="http://schemas.microsoft.com/office/drawing/2014/main" id="{3F70F87F-BC96-40DE-83F3-A09768936601}"/>
                </a:ext>
              </a:extLst>
            </p:cNvPr>
            <p:cNvSpPr/>
            <p:nvPr/>
          </p:nvSpPr>
          <p:spPr>
            <a:xfrm>
              <a:off x="10553700" y="0"/>
              <a:ext cx="1641564" cy="947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a:extLst>
                <a:ext uri="{FF2B5EF4-FFF2-40B4-BE49-F238E27FC236}">
                  <a16:creationId xmlns:a16="http://schemas.microsoft.com/office/drawing/2014/main" id="{8FF3153A-CE3F-4658-B7C4-734B275A6C2E}"/>
                </a:ext>
              </a:extLst>
            </p:cNvPr>
            <p:cNvPicPr>
              <a:picLocks noChangeAspect="1"/>
            </p:cNvPicPr>
            <p:nvPr/>
          </p:nvPicPr>
          <p:blipFill>
            <a:blip r:embed="rId6"/>
            <a:stretch>
              <a:fillRect/>
            </a:stretch>
          </p:blipFill>
          <p:spPr>
            <a:xfrm>
              <a:off x="10645249" y="222904"/>
              <a:ext cx="1423112" cy="498089"/>
            </a:xfrm>
            <a:prstGeom prst="rect">
              <a:avLst/>
            </a:prstGeom>
          </p:spPr>
        </p:pic>
      </p:grpSp>
      <p:pic>
        <p:nvPicPr>
          <p:cNvPr id="16" name="Picture 15">
            <a:extLst>
              <a:ext uri="{FF2B5EF4-FFF2-40B4-BE49-F238E27FC236}">
                <a16:creationId xmlns:a16="http://schemas.microsoft.com/office/drawing/2014/main" id="{4CFB32C4-B0E7-4B31-9941-C6C868A41EB6}"/>
              </a:ext>
            </a:extLst>
          </p:cNvPr>
          <p:cNvPicPr>
            <a:picLocks noChangeAspect="1"/>
          </p:cNvPicPr>
          <p:nvPr/>
        </p:nvPicPr>
        <p:blipFill>
          <a:blip r:embed="rId7"/>
          <a:stretch>
            <a:fillRect/>
          </a:stretch>
        </p:blipFill>
        <p:spPr>
          <a:xfrm>
            <a:off x="9305409" y="6187840"/>
            <a:ext cx="1491608" cy="400110"/>
          </a:xfrm>
          <a:prstGeom prst="rect">
            <a:avLst/>
          </a:prstGeom>
        </p:spPr>
      </p:pic>
      <p:pic>
        <p:nvPicPr>
          <p:cNvPr id="17" name="Picture 16">
            <a:extLst>
              <a:ext uri="{FF2B5EF4-FFF2-40B4-BE49-F238E27FC236}">
                <a16:creationId xmlns:a16="http://schemas.microsoft.com/office/drawing/2014/main" id="{14265168-DBAD-4CE1-878A-B15B9B1A459B}"/>
              </a:ext>
            </a:extLst>
          </p:cNvPr>
          <p:cNvPicPr>
            <a:picLocks noChangeAspect="1"/>
          </p:cNvPicPr>
          <p:nvPr/>
        </p:nvPicPr>
        <p:blipFill>
          <a:blip r:embed="rId8"/>
          <a:stretch>
            <a:fillRect/>
          </a:stretch>
        </p:blipFill>
        <p:spPr>
          <a:xfrm>
            <a:off x="11067965" y="6201709"/>
            <a:ext cx="613033" cy="433387"/>
          </a:xfrm>
          <a:prstGeom prst="rect">
            <a:avLst/>
          </a:prstGeom>
        </p:spPr>
      </p:pic>
      <p:sp>
        <p:nvSpPr>
          <p:cNvPr id="18" name="Rectangle 17">
            <a:extLst>
              <a:ext uri="{FF2B5EF4-FFF2-40B4-BE49-F238E27FC236}">
                <a16:creationId xmlns:a16="http://schemas.microsoft.com/office/drawing/2014/main" id="{91ECAC8E-F01D-41BF-9330-609F09232CC6}"/>
              </a:ext>
            </a:extLst>
          </p:cNvPr>
          <p:cNvSpPr/>
          <p:nvPr/>
        </p:nvSpPr>
        <p:spPr>
          <a:xfrm flipV="1">
            <a:off x="8589" y="957520"/>
            <a:ext cx="12192000" cy="36000"/>
          </a:xfrm>
          <a:prstGeom prst="rect">
            <a:avLst/>
          </a:prstGeom>
          <a:solidFill>
            <a:srgbClr val="E446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9" name="Picture 18">
            <a:extLst>
              <a:ext uri="{FF2B5EF4-FFF2-40B4-BE49-F238E27FC236}">
                <a16:creationId xmlns:a16="http://schemas.microsoft.com/office/drawing/2014/main" id="{2200B566-A1C1-49D8-88D9-F246755CF279}"/>
              </a:ext>
            </a:extLst>
          </p:cNvPr>
          <p:cNvPicPr>
            <a:picLocks noChangeAspect="1"/>
          </p:cNvPicPr>
          <p:nvPr/>
        </p:nvPicPr>
        <p:blipFill>
          <a:blip r:embed="rId9"/>
          <a:stretch>
            <a:fillRect/>
          </a:stretch>
        </p:blipFill>
        <p:spPr>
          <a:xfrm>
            <a:off x="262036" y="165287"/>
            <a:ext cx="2084921" cy="650922"/>
          </a:xfrm>
          <a:prstGeom prst="rect">
            <a:avLst/>
          </a:prstGeom>
        </p:spPr>
      </p:pic>
      <p:sp>
        <p:nvSpPr>
          <p:cNvPr id="4" name="TextBox 3">
            <a:extLst>
              <a:ext uri="{FF2B5EF4-FFF2-40B4-BE49-F238E27FC236}">
                <a16:creationId xmlns:a16="http://schemas.microsoft.com/office/drawing/2014/main" id="{F9F9DEE8-65E1-436C-8CAC-B5DDD870F25B}"/>
              </a:ext>
            </a:extLst>
          </p:cNvPr>
          <p:cNvSpPr txBox="1"/>
          <p:nvPr userDrawn="1"/>
        </p:nvSpPr>
        <p:spPr>
          <a:xfrm>
            <a:off x="9221531" y="5681099"/>
            <a:ext cx="2664338" cy="400110"/>
          </a:xfrm>
          <a:prstGeom prst="rect">
            <a:avLst/>
          </a:prstGeom>
          <a:noFill/>
        </p:spPr>
        <p:txBody>
          <a:bodyPr wrap="square" rtlCol="0">
            <a:spAutoFit/>
          </a:bodyPr>
          <a:lstStyle/>
          <a:p>
            <a:r>
              <a:rPr lang="en-ZA" sz="2000" dirty="0"/>
              <a:t>hysainfrastructure.com</a:t>
            </a:r>
          </a:p>
        </p:txBody>
      </p:sp>
      <p:sp>
        <p:nvSpPr>
          <p:cNvPr id="21" name="Rectangle 20">
            <a:extLst>
              <a:ext uri="{FF2B5EF4-FFF2-40B4-BE49-F238E27FC236}">
                <a16:creationId xmlns:a16="http://schemas.microsoft.com/office/drawing/2014/main" id="{C7894615-1FBA-41C0-8D18-BCF210498CFB}"/>
              </a:ext>
            </a:extLst>
          </p:cNvPr>
          <p:cNvSpPr/>
          <p:nvPr userDrawn="1"/>
        </p:nvSpPr>
        <p:spPr>
          <a:xfrm>
            <a:off x="0" y="6131749"/>
            <a:ext cx="7482394" cy="36000"/>
          </a:xfrm>
          <a:prstGeom prst="rect">
            <a:avLst/>
          </a:prstGeom>
          <a:solidFill>
            <a:srgbClr val="6268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1861912028"/>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Lst>
  <p:txStyles>
    <p:titleStyle>
      <a:lvl1pPr algn="l" defTabSz="914400" rtl="0" eaLnBrk="1" latinLnBrk="0" hangingPunct="1">
        <a:lnSpc>
          <a:spcPct val="90000"/>
        </a:lnSpc>
        <a:spcBef>
          <a:spcPct val="0"/>
        </a:spcBef>
        <a:buNone/>
        <a:defRPr sz="4400" b="1" kern="1200">
          <a:solidFill>
            <a:schemeClr val="bg1">
              <a:lumMod val="9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rmi.org/a-renewable-hydrogen-way-forward-for-the-mining-industry/"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seekingalpha.com/article/4018696-toyota-produce-battery-electric-vehicles-fuel-cell-hydrogen-cars-still-alive"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44560-A429-4C34-BBD7-8A7A3A70EDF4}"/>
              </a:ext>
            </a:extLst>
          </p:cNvPr>
          <p:cNvSpPr>
            <a:spLocks noGrp="1"/>
          </p:cNvSpPr>
          <p:nvPr>
            <p:ph type="title"/>
          </p:nvPr>
        </p:nvSpPr>
        <p:spPr>
          <a:xfrm>
            <a:off x="838200" y="1419225"/>
            <a:ext cx="10515600" cy="4540940"/>
          </a:xfrm>
        </p:spPr>
        <p:txBody>
          <a:bodyPr/>
          <a:lstStyle/>
          <a:p>
            <a:r>
              <a:rPr lang="en-GB" dirty="0"/>
              <a:t>HYDROGEN VENTILATION TEST FACILITY FOR UNDERGROUND MINING AND </a:t>
            </a:r>
            <a:r>
              <a:rPr lang="en-GB" dirty="0" smtClean="0"/>
              <a:t>TUNNELING</a:t>
            </a:r>
            <a:r>
              <a:rPr lang="en-ZA" dirty="0"/>
              <a:t/>
            </a:r>
            <a:br>
              <a:rPr lang="en-ZA" dirty="0"/>
            </a:br>
            <a:r>
              <a:rPr lang="en-ZA" dirty="0" smtClean="0"/>
              <a:t/>
            </a:r>
            <a:br>
              <a:rPr lang="en-ZA" dirty="0" smtClean="0"/>
            </a:br>
            <a:r>
              <a:rPr lang="en-ZA" sz="1400" dirty="0" smtClean="0"/>
              <a:t>Gerhard </a:t>
            </a:r>
            <a:r>
              <a:rPr lang="en-GB" sz="1400" dirty="0" smtClean="0"/>
              <a:t>Human (Gerhard.human@nwu.ac.za),</a:t>
            </a:r>
            <a:br>
              <a:rPr lang="en-GB" sz="1400" dirty="0" smtClean="0"/>
            </a:br>
            <a:r>
              <a:rPr lang="en-GB" sz="1400" dirty="0" err="1" smtClean="0"/>
              <a:t>Faan</a:t>
            </a:r>
            <a:r>
              <a:rPr lang="en-GB" sz="1400" dirty="0" smtClean="0"/>
              <a:t> </a:t>
            </a:r>
            <a:r>
              <a:rPr lang="en-GB" sz="1400" dirty="0" err="1" smtClean="0"/>
              <a:t>Oelofse</a:t>
            </a:r>
            <a:r>
              <a:rPr lang="en-GB" sz="1400" dirty="0" smtClean="0"/>
              <a:t>,</a:t>
            </a:r>
            <a:br>
              <a:rPr lang="en-GB" sz="1400" dirty="0" smtClean="0"/>
            </a:br>
            <a:r>
              <a:rPr lang="en-GB" sz="1400" dirty="0" smtClean="0"/>
              <a:t>Dmitri Bessarabov and</a:t>
            </a:r>
            <a:br>
              <a:rPr lang="en-GB" sz="1400" dirty="0" smtClean="0"/>
            </a:br>
            <a:r>
              <a:rPr lang="en-GB" sz="1400" dirty="0" smtClean="0"/>
              <a:t>Neels Le Roux</a:t>
            </a:r>
            <a:br>
              <a:rPr lang="en-GB" sz="1400" dirty="0" smtClean="0"/>
            </a:br>
            <a:r>
              <a:rPr lang="en-GB" sz="1400" dirty="0" smtClean="0"/>
              <a:t/>
            </a:r>
            <a:br>
              <a:rPr lang="en-GB" sz="1400" dirty="0" smtClean="0"/>
            </a:br>
            <a:r>
              <a:rPr lang="en-GB" sz="1400" dirty="0" smtClean="0"/>
              <a:t>Hydrogen </a:t>
            </a:r>
            <a:r>
              <a:rPr lang="en-GB" sz="1400" dirty="0"/>
              <a:t>South Africa Infrastructure Centre of </a:t>
            </a:r>
            <a:r>
              <a:rPr lang="en-GB" sz="1400" dirty="0" smtClean="0"/>
              <a:t>Competence</a:t>
            </a:r>
            <a:br>
              <a:rPr lang="en-GB" sz="1400" dirty="0" smtClean="0"/>
            </a:br>
            <a:r>
              <a:rPr lang="en-GB" sz="1400" dirty="0" smtClean="0"/>
              <a:t>Faculty </a:t>
            </a:r>
            <a:r>
              <a:rPr lang="en-GB" sz="1400" dirty="0"/>
              <a:t>of </a:t>
            </a:r>
            <a:r>
              <a:rPr lang="en-GB" sz="1400" dirty="0" smtClean="0"/>
              <a:t>Engineering</a:t>
            </a:r>
            <a:br>
              <a:rPr lang="en-GB" sz="1400" dirty="0" smtClean="0"/>
            </a:br>
            <a:r>
              <a:rPr lang="en-GB" sz="1400" dirty="0" smtClean="0"/>
              <a:t>North-West University</a:t>
            </a:r>
            <a:br>
              <a:rPr lang="en-GB" sz="1400" dirty="0" smtClean="0"/>
            </a:br>
            <a:r>
              <a:rPr lang="en-GB" sz="1400" dirty="0" smtClean="0"/>
              <a:t>Potchefstroom</a:t>
            </a:r>
            <a:br>
              <a:rPr lang="en-GB" sz="1400" dirty="0" smtClean="0"/>
            </a:br>
            <a:r>
              <a:rPr lang="en-GB" sz="1400" dirty="0" smtClean="0"/>
              <a:t>South Africa</a:t>
            </a:r>
            <a:endParaRPr lang="en-ZA" sz="1400" dirty="0"/>
          </a:p>
        </p:txBody>
      </p:sp>
    </p:spTree>
    <p:extLst>
      <p:ext uri="{BB962C8B-B14F-4D97-AF65-F5344CB8AC3E}">
        <p14:creationId xmlns:p14="http://schemas.microsoft.com/office/powerpoint/2010/main" val="2359368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91331" y="1107995"/>
            <a:ext cx="11206773" cy="1655762"/>
          </a:xfrm>
        </p:spPr>
        <p:txBody>
          <a:bodyPr/>
          <a:lstStyle/>
          <a:p>
            <a:pPr marL="342900" indent="-342900" algn="l">
              <a:buFont typeface="Arial" panose="020B0604020202020204" pitchFamily="34" charset="0"/>
              <a:buChar char="•"/>
            </a:pPr>
            <a:r>
              <a:rPr lang="en-GB" dirty="0" smtClean="0"/>
              <a:t>HMII deliverables</a:t>
            </a:r>
          </a:p>
          <a:p>
            <a:pPr marL="800100" lvl="1" indent="-342900" algn="l">
              <a:buFont typeface="Arial" panose="020B0604020202020204" pitchFamily="34" charset="0"/>
              <a:buChar char="•"/>
            </a:pPr>
            <a:r>
              <a:rPr lang="en-GB" dirty="0" smtClean="0"/>
              <a:t>field-test </a:t>
            </a:r>
            <a:r>
              <a:rPr lang="en-GB" dirty="0"/>
              <a:t>hydrogen leak </a:t>
            </a:r>
            <a:r>
              <a:rPr lang="en-GB" dirty="0" smtClean="0"/>
              <a:t>behaviour </a:t>
            </a:r>
            <a:r>
              <a:rPr lang="en-GB" dirty="0"/>
              <a:t>in ventilated and confined areas </a:t>
            </a:r>
            <a:r>
              <a:rPr lang="en-GB" dirty="0" smtClean="0"/>
              <a:t>[7, 8]</a:t>
            </a:r>
          </a:p>
          <a:p>
            <a:pPr marL="800100" lvl="1" indent="-342900" algn="l">
              <a:buFont typeface="Arial" panose="020B0604020202020204" pitchFamily="34" charset="0"/>
              <a:buChar char="•"/>
            </a:pPr>
            <a:r>
              <a:rPr lang="en-GB" dirty="0" smtClean="0"/>
              <a:t>Performed leak </a:t>
            </a:r>
            <a:r>
              <a:rPr lang="en-GB" dirty="0"/>
              <a:t>tests inside a 20” </a:t>
            </a:r>
            <a:r>
              <a:rPr lang="en-GB" dirty="0" smtClean="0"/>
              <a:t>container</a:t>
            </a:r>
          </a:p>
          <a:p>
            <a:pPr marL="800100" lvl="1" indent="-342900" algn="l">
              <a:buFont typeface="Arial" panose="020B0604020202020204" pitchFamily="34" charset="0"/>
              <a:buChar char="•"/>
            </a:pPr>
            <a:r>
              <a:rPr lang="en-GB" dirty="0" smtClean="0"/>
              <a:t>Included </a:t>
            </a:r>
            <a:r>
              <a:rPr lang="en-GB" dirty="0"/>
              <a:t>several hydrogen release and ventilation flow configurations and </a:t>
            </a:r>
            <a:r>
              <a:rPr lang="en-GB" dirty="0" smtClean="0"/>
              <a:t>conditions</a:t>
            </a:r>
          </a:p>
          <a:p>
            <a:pPr marL="800100" lvl="1" indent="-342900" algn="l">
              <a:buFont typeface="Arial" panose="020B0604020202020204" pitchFamily="34" charset="0"/>
              <a:buChar char="•"/>
            </a:pPr>
            <a:r>
              <a:rPr lang="en-GB" dirty="0" smtClean="0"/>
              <a:t>Hydrogen </a:t>
            </a:r>
            <a:r>
              <a:rPr lang="en-GB" dirty="0"/>
              <a:t>leaks considered were typical that would be expected from a metal-hydride bed at low pressure </a:t>
            </a:r>
            <a:r>
              <a:rPr lang="en-GB" dirty="0" smtClean="0"/>
              <a:t>(max 20 </a:t>
            </a:r>
            <a:r>
              <a:rPr lang="en-GB" dirty="0"/>
              <a:t>bar</a:t>
            </a:r>
            <a:r>
              <a:rPr lang="en-GB" dirty="0" smtClean="0"/>
              <a:t>)</a:t>
            </a:r>
          </a:p>
          <a:p>
            <a:pPr marL="800100" lvl="1" indent="-342900" algn="l">
              <a:buFont typeface="Arial" panose="020B0604020202020204" pitchFamily="34" charset="0"/>
              <a:buChar char="•"/>
            </a:pPr>
            <a:r>
              <a:rPr lang="en-GB" dirty="0" smtClean="0"/>
              <a:t>A </a:t>
            </a:r>
            <a:r>
              <a:rPr lang="en-GB" dirty="0"/>
              <a:t>similar project was initiated by the Hydrogen South Africa Infrastructure Centre of competence (HySA) at the North-West University in South </a:t>
            </a:r>
            <a:r>
              <a:rPr lang="en-GB" dirty="0" smtClean="0"/>
              <a:t>Africa</a:t>
            </a:r>
          </a:p>
          <a:p>
            <a:pPr marL="800100" lvl="1" indent="-342900" algn="l">
              <a:buFont typeface="Arial" panose="020B0604020202020204" pitchFamily="34" charset="0"/>
              <a:buChar char="•"/>
            </a:pPr>
            <a:r>
              <a:rPr lang="en-GB" dirty="0"/>
              <a:t>The limitations as well as numerous benefits mentioned, have motivated the need to develop a research infrastructure platform dedicated to hydrogen safety device testing and </a:t>
            </a:r>
            <a:r>
              <a:rPr lang="en-GB" dirty="0" smtClean="0"/>
              <a:t>investigation of underground </a:t>
            </a:r>
            <a:r>
              <a:rPr lang="en-GB" dirty="0"/>
              <a:t>risks using hydrogen based fuels in both ventilated and unventilated confined underground mining </a:t>
            </a:r>
            <a:r>
              <a:rPr lang="en-GB" dirty="0" smtClean="0"/>
              <a:t>spaces</a:t>
            </a:r>
          </a:p>
          <a:p>
            <a:pPr marL="800100" lvl="1" indent="-342900" algn="l">
              <a:buFont typeface="Arial" panose="020B0604020202020204" pitchFamily="34" charset="0"/>
              <a:buChar char="•"/>
            </a:pPr>
            <a:r>
              <a:rPr lang="en-GB" dirty="0" smtClean="0"/>
              <a:t>Due </a:t>
            </a:r>
            <a:r>
              <a:rPr lang="en-GB" dirty="0"/>
              <a:t>to the nature of the problem, </a:t>
            </a:r>
            <a:r>
              <a:rPr lang="en-GB" dirty="0" smtClean="0"/>
              <a:t>tunnelling </a:t>
            </a:r>
            <a:r>
              <a:rPr lang="en-GB" dirty="0"/>
              <a:t>activities </a:t>
            </a:r>
            <a:r>
              <a:rPr lang="en-GB" dirty="0" smtClean="0"/>
              <a:t>are also of interest.</a:t>
            </a:r>
            <a:endParaRPr lang="en-GB" dirty="0"/>
          </a:p>
          <a:p>
            <a:pPr marL="800100" lvl="1" indent="-342900" algn="l">
              <a:buFont typeface="Arial" panose="020B0604020202020204" pitchFamily="34" charset="0"/>
              <a:buChar char="•"/>
            </a:pPr>
            <a:r>
              <a:rPr lang="en-GB" dirty="0" smtClean="0"/>
              <a:t>The </a:t>
            </a:r>
            <a:r>
              <a:rPr lang="en-GB" dirty="0"/>
              <a:t>objective was to perform similar tests starting at low pressure and then move to pressures as high as 350 </a:t>
            </a:r>
            <a:r>
              <a:rPr lang="en-GB" dirty="0" smtClean="0"/>
              <a:t>bar</a:t>
            </a:r>
          </a:p>
        </p:txBody>
      </p:sp>
      <p:sp>
        <p:nvSpPr>
          <p:cNvPr id="3" name="Title 2"/>
          <p:cNvSpPr>
            <a:spLocks noGrp="1"/>
          </p:cNvSpPr>
          <p:nvPr>
            <p:ph type="title"/>
          </p:nvPr>
        </p:nvSpPr>
        <p:spPr>
          <a:xfrm>
            <a:off x="1082505" y="153811"/>
            <a:ext cx="10515600" cy="869077"/>
          </a:xfrm>
        </p:spPr>
        <p:txBody>
          <a:bodyPr/>
          <a:lstStyle/>
          <a:p>
            <a:r>
              <a:rPr lang="en-ZA" dirty="0" smtClean="0"/>
              <a:t>Background</a:t>
            </a:r>
            <a:endParaRPr lang="en-ZA" dirty="0"/>
          </a:p>
        </p:txBody>
      </p:sp>
    </p:spTree>
    <p:extLst>
      <p:ext uri="{BB962C8B-B14F-4D97-AF65-F5344CB8AC3E}">
        <p14:creationId xmlns:p14="http://schemas.microsoft.com/office/powerpoint/2010/main" val="422716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C18AF3-F273-4651-A8C5-017837CDB747}"/>
              </a:ext>
            </a:extLst>
          </p:cNvPr>
          <p:cNvSpPr>
            <a:spLocks noGrp="1"/>
          </p:cNvSpPr>
          <p:nvPr>
            <p:ph type="subTitle" idx="1"/>
          </p:nvPr>
        </p:nvSpPr>
        <p:spPr/>
        <p:txBody>
          <a:bodyPr/>
          <a:lstStyle/>
          <a:p>
            <a:endParaRPr lang="en-ZA"/>
          </a:p>
        </p:txBody>
      </p:sp>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p:txBody>
          <a:bodyPr/>
          <a:lstStyle/>
          <a:p>
            <a:r>
              <a:rPr lang="en-ZA" dirty="0" smtClean="0"/>
              <a:t>Background</a:t>
            </a:r>
            <a:endParaRPr lang="en-ZA" dirty="0"/>
          </a:p>
        </p:txBody>
      </p:sp>
      <p:pic>
        <p:nvPicPr>
          <p:cNvPr id="4" name="Picture 3"/>
          <p:cNvPicPr>
            <a:picLocks noChangeAspect="1"/>
          </p:cNvPicPr>
          <p:nvPr/>
        </p:nvPicPr>
        <p:blipFill>
          <a:blip r:embed="rId2"/>
          <a:stretch>
            <a:fillRect/>
          </a:stretch>
        </p:blipFill>
        <p:spPr>
          <a:xfrm>
            <a:off x="483890" y="1301500"/>
            <a:ext cx="5400000" cy="3843387"/>
          </a:xfrm>
          <a:prstGeom prst="rect">
            <a:avLst/>
          </a:prstGeom>
        </p:spPr>
      </p:pic>
      <p:pic>
        <p:nvPicPr>
          <p:cNvPr id="5" name="Picture 4"/>
          <p:cNvPicPr>
            <a:picLocks noChangeAspect="1"/>
          </p:cNvPicPr>
          <p:nvPr/>
        </p:nvPicPr>
        <p:blipFill>
          <a:blip r:embed="rId3"/>
          <a:stretch>
            <a:fillRect/>
          </a:stretch>
        </p:blipFill>
        <p:spPr>
          <a:xfrm>
            <a:off x="6340305" y="1360857"/>
            <a:ext cx="5400000" cy="3724675"/>
          </a:xfrm>
          <a:prstGeom prst="rect">
            <a:avLst/>
          </a:prstGeom>
        </p:spPr>
      </p:pic>
    </p:spTree>
    <p:extLst>
      <p:ext uri="{BB962C8B-B14F-4D97-AF65-F5344CB8AC3E}">
        <p14:creationId xmlns:p14="http://schemas.microsoft.com/office/powerpoint/2010/main" val="396261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C18AF3-F273-4651-A8C5-017837CDB747}"/>
              </a:ext>
            </a:extLst>
          </p:cNvPr>
          <p:cNvSpPr>
            <a:spLocks noGrp="1"/>
          </p:cNvSpPr>
          <p:nvPr>
            <p:ph type="subTitle" idx="1"/>
          </p:nvPr>
        </p:nvSpPr>
        <p:spPr/>
        <p:txBody>
          <a:bodyPr/>
          <a:lstStyle/>
          <a:p>
            <a:endParaRPr lang="en-ZA"/>
          </a:p>
        </p:txBody>
      </p:sp>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p:txBody>
          <a:bodyPr/>
          <a:lstStyle/>
          <a:p>
            <a:r>
              <a:rPr lang="en-ZA" dirty="0" smtClean="0"/>
              <a:t>Background</a:t>
            </a:r>
            <a:endParaRPr lang="en-ZA" dirty="0"/>
          </a:p>
        </p:txBody>
      </p:sp>
      <p:pic>
        <p:nvPicPr>
          <p:cNvPr id="4" name="Picture 3"/>
          <p:cNvPicPr>
            <a:picLocks noChangeAspect="1"/>
          </p:cNvPicPr>
          <p:nvPr/>
        </p:nvPicPr>
        <p:blipFill>
          <a:blip r:embed="rId2"/>
          <a:stretch>
            <a:fillRect/>
          </a:stretch>
        </p:blipFill>
        <p:spPr>
          <a:xfrm>
            <a:off x="1776240" y="1125768"/>
            <a:ext cx="8791920" cy="4942984"/>
          </a:xfrm>
          <a:prstGeom prst="rect">
            <a:avLst/>
          </a:prstGeom>
        </p:spPr>
      </p:pic>
    </p:spTree>
    <p:extLst>
      <p:ext uri="{BB962C8B-B14F-4D97-AF65-F5344CB8AC3E}">
        <p14:creationId xmlns:p14="http://schemas.microsoft.com/office/powerpoint/2010/main" val="2309995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88197" y="946085"/>
            <a:ext cx="11109908" cy="5217433"/>
          </a:xfrm>
        </p:spPr>
        <p:txBody>
          <a:bodyPr/>
          <a:lstStyle/>
          <a:p>
            <a:pPr marL="342900" indent="-342900" algn="l">
              <a:buFont typeface="Arial" panose="020B0604020202020204" pitchFamily="34" charset="0"/>
              <a:buChar char="•"/>
            </a:pPr>
            <a:r>
              <a:rPr lang="en-GB" dirty="0" smtClean="0"/>
              <a:t>Hydrogen </a:t>
            </a:r>
            <a:r>
              <a:rPr lang="en-GB" dirty="0"/>
              <a:t>FC powered equipment </a:t>
            </a:r>
            <a:r>
              <a:rPr lang="en-GB" dirty="0" smtClean="0"/>
              <a:t>provide</a:t>
            </a:r>
          </a:p>
          <a:p>
            <a:pPr marL="800100" lvl="1" indent="-342900" algn="l">
              <a:buFont typeface="Arial" panose="020B0604020202020204" pitchFamily="34" charset="0"/>
              <a:buChar char="•"/>
            </a:pPr>
            <a:r>
              <a:rPr lang="en-GB" dirty="0" smtClean="0"/>
              <a:t>health, comfort and economic benefits</a:t>
            </a:r>
          </a:p>
          <a:p>
            <a:pPr marL="800100" lvl="1" indent="-342900" algn="l">
              <a:buFont typeface="Arial" panose="020B0604020202020204" pitchFamily="34" charset="0"/>
              <a:buChar char="•"/>
            </a:pPr>
            <a:r>
              <a:rPr lang="en-GB" dirty="0"/>
              <a:t>Increased </a:t>
            </a:r>
            <a:r>
              <a:rPr lang="en-GB" dirty="0" smtClean="0"/>
              <a:t>uptime, Quick refuelling by operators </a:t>
            </a:r>
            <a:r>
              <a:rPr lang="en-GB" dirty="0" smtClean="0"/>
              <a:t>themselves, </a:t>
            </a:r>
            <a:r>
              <a:rPr lang="en-GB" dirty="0" smtClean="0"/>
              <a:t>small footprint, no </a:t>
            </a:r>
            <a:r>
              <a:rPr lang="en-GB" dirty="0"/>
              <a:t>performance degradation during </a:t>
            </a:r>
            <a:r>
              <a:rPr lang="en-GB" dirty="0" smtClean="0"/>
              <a:t>shift</a:t>
            </a:r>
            <a:endParaRPr lang="en-GB" dirty="0"/>
          </a:p>
          <a:p>
            <a:pPr marL="342900" indent="-342900" algn="l">
              <a:buFont typeface="Arial" panose="020B0604020202020204" pitchFamily="34" charset="0"/>
              <a:buChar char="•"/>
            </a:pPr>
            <a:r>
              <a:rPr lang="en-GB" dirty="0" smtClean="0"/>
              <a:t>Hydrogen </a:t>
            </a:r>
            <a:r>
              <a:rPr lang="en-GB" dirty="0"/>
              <a:t>safety in underground confined spaces is a </a:t>
            </a:r>
            <a:r>
              <a:rPr lang="en-GB" dirty="0" smtClean="0"/>
              <a:t>concern</a:t>
            </a:r>
          </a:p>
          <a:p>
            <a:pPr marL="342900" indent="-342900" algn="l">
              <a:buFont typeface="Arial" panose="020B0604020202020204" pitchFamily="34" charset="0"/>
              <a:buChar char="•"/>
            </a:pPr>
            <a:r>
              <a:rPr lang="en-GB" dirty="0" smtClean="0"/>
              <a:t>Several </a:t>
            </a:r>
            <a:r>
              <a:rPr lang="en-GB" dirty="0"/>
              <a:t>issues </a:t>
            </a:r>
            <a:r>
              <a:rPr lang="en-GB" dirty="0" smtClean="0"/>
              <a:t>regarding </a:t>
            </a:r>
            <a:r>
              <a:rPr lang="en-GB" dirty="0"/>
              <a:t>hydrogen in underground mining </a:t>
            </a:r>
            <a:r>
              <a:rPr lang="en-GB" dirty="0" smtClean="0"/>
              <a:t>[6]</a:t>
            </a:r>
          </a:p>
          <a:p>
            <a:pPr marL="800100" lvl="1" indent="-342900" algn="l">
              <a:buFont typeface="Arial" panose="020B0604020202020204" pitchFamily="34" charset="0"/>
              <a:buChar char="•"/>
            </a:pPr>
            <a:r>
              <a:rPr lang="en-GB" dirty="0" smtClean="0"/>
              <a:t>No </a:t>
            </a:r>
            <a:r>
              <a:rPr lang="en-GB" dirty="0"/>
              <a:t>codes and standards for hydrogen FC powered equipment </a:t>
            </a:r>
            <a:r>
              <a:rPr lang="en-GB" dirty="0" smtClean="0"/>
              <a:t>underground</a:t>
            </a:r>
          </a:p>
          <a:p>
            <a:pPr marL="800100" lvl="1" indent="-342900" algn="l">
              <a:buFont typeface="Arial" panose="020B0604020202020204" pitchFamily="34" charset="0"/>
              <a:buChar char="•"/>
            </a:pPr>
            <a:r>
              <a:rPr lang="en-GB" dirty="0" smtClean="0"/>
              <a:t>Little </a:t>
            </a:r>
            <a:r>
              <a:rPr lang="en-GB" dirty="0"/>
              <a:t>information on the </a:t>
            </a:r>
            <a:r>
              <a:rPr lang="en-GB" dirty="0" smtClean="0"/>
              <a:t>behaviour </a:t>
            </a:r>
            <a:r>
              <a:rPr lang="en-GB" dirty="0"/>
              <a:t>of hydrogen (release, turbulence) in enclosed spaces </a:t>
            </a:r>
            <a:r>
              <a:rPr lang="en-GB" dirty="0" smtClean="0"/>
              <a:t>(none </a:t>
            </a:r>
            <a:r>
              <a:rPr lang="en-GB" dirty="0"/>
              <a:t>for </a:t>
            </a:r>
            <a:r>
              <a:rPr lang="en-GB" dirty="0" smtClean="0"/>
              <a:t>mining) </a:t>
            </a:r>
            <a:r>
              <a:rPr lang="en-GB" dirty="0"/>
              <a:t>with and without ventilation and </a:t>
            </a:r>
            <a:r>
              <a:rPr lang="en-GB" dirty="0" smtClean="0"/>
              <a:t>behaviour </a:t>
            </a:r>
            <a:r>
              <a:rPr lang="en-GB" dirty="0"/>
              <a:t>versus lower flammability levels.</a:t>
            </a:r>
          </a:p>
          <a:p>
            <a:pPr marL="800100" lvl="1" indent="-342900" algn="l">
              <a:buFont typeface="Arial" panose="020B0604020202020204" pitchFamily="34" charset="0"/>
              <a:buChar char="•"/>
            </a:pPr>
            <a:r>
              <a:rPr lang="en-GB" dirty="0" smtClean="0"/>
              <a:t>Design</a:t>
            </a:r>
            <a:r>
              <a:rPr lang="en-GB" dirty="0"/>
              <a:t>, performance, reliability of available on-board hydrogen storage: safety assessment, hazard </a:t>
            </a:r>
            <a:r>
              <a:rPr lang="en-GB" dirty="0" smtClean="0"/>
              <a:t>analysis</a:t>
            </a:r>
          </a:p>
          <a:p>
            <a:pPr marL="800100" lvl="1" indent="-342900" algn="l">
              <a:buFont typeface="Arial" panose="020B0604020202020204" pitchFamily="34" charset="0"/>
              <a:buChar char="•"/>
            </a:pPr>
            <a:r>
              <a:rPr lang="en-GB" dirty="0" smtClean="0"/>
              <a:t>Existing </a:t>
            </a:r>
            <a:r>
              <a:rPr lang="en-GB" dirty="0"/>
              <a:t>Mine Regulations, Hydrogen Codes and </a:t>
            </a:r>
            <a:r>
              <a:rPr lang="en-GB" dirty="0" smtClean="0"/>
              <a:t>Standards</a:t>
            </a:r>
            <a:endParaRPr lang="en-GB" dirty="0"/>
          </a:p>
          <a:p>
            <a:pPr marL="800100" lvl="1" indent="-342900" algn="l">
              <a:buFont typeface="Arial" panose="020B0604020202020204" pitchFamily="34" charset="0"/>
              <a:buChar char="•"/>
            </a:pPr>
            <a:r>
              <a:rPr lang="en-GB" dirty="0" smtClean="0"/>
              <a:t>All </a:t>
            </a:r>
            <a:r>
              <a:rPr lang="en-GB" dirty="0"/>
              <a:t>hazards should be demonstrated to be “as safe, or safer than”.</a:t>
            </a:r>
          </a:p>
          <a:p>
            <a:pPr marL="800100" lvl="1" indent="-342900" algn="l">
              <a:buFont typeface="Arial" panose="020B0604020202020204" pitchFamily="34" charset="0"/>
              <a:buChar char="•"/>
            </a:pPr>
            <a:r>
              <a:rPr lang="en-GB" dirty="0" smtClean="0"/>
              <a:t>Lack </a:t>
            </a:r>
            <a:r>
              <a:rPr lang="en-GB" dirty="0"/>
              <a:t>of dedicated </a:t>
            </a:r>
            <a:r>
              <a:rPr lang="en-GB" dirty="0" smtClean="0"/>
              <a:t>refuelling </a:t>
            </a:r>
            <a:r>
              <a:rPr lang="en-GB" dirty="0"/>
              <a:t>infrastructure.</a:t>
            </a:r>
          </a:p>
          <a:p>
            <a:pPr marL="800100" lvl="1" indent="-342900" algn="l">
              <a:buFont typeface="Arial" panose="020B0604020202020204" pitchFamily="34" charset="0"/>
              <a:buChar char="•"/>
            </a:pPr>
            <a:r>
              <a:rPr lang="en-GB" dirty="0" smtClean="0"/>
              <a:t>Lack </a:t>
            </a:r>
            <a:r>
              <a:rPr lang="en-GB" dirty="0"/>
              <a:t>of performance and durability data (vehicles, hydrogen infrastructure).</a:t>
            </a:r>
          </a:p>
          <a:p>
            <a:pPr marL="800100" lvl="1" indent="-342900" algn="l">
              <a:buFont typeface="Arial" panose="020B0604020202020204" pitchFamily="34" charset="0"/>
              <a:buChar char="•"/>
            </a:pPr>
            <a:endParaRPr lang="en-GB" dirty="0"/>
          </a:p>
        </p:txBody>
      </p:sp>
      <p:sp>
        <p:nvSpPr>
          <p:cNvPr id="3" name="Title 2"/>
          <p:cNvSpPr>
            <a:spLocks noGrp="1"/>
          </p:cNvSpPr>
          <p:nvPr>
            <p:ph type="title"/>
          </p:nvPr>
        </p:nvSpPr>
        <p:spPr>
          <a:xfrm>
            <a:off x="1082505" y="153812"/>
            <a:ext cx="10515600" cy="845830"/>
          </a:xfrm>
        </p:spPr>
        <p:txBody>
          <a:bodyPr/>
          <a:lstStyle/>
          <a:p>
            <a:r>
              <a:rPr lang="en-ZA" dirty="0" smtClean="0"/>
              <a:t>Background</a:t>
            </a:r>
            <a:endParaRPr lang="en-ZA" dirty="0"/>
          </a:p>
        </p:txBody>
      </p:sp>
    </p:spTree>
    <p:extLst>
      <p:ext uri="{BB962C8B-B14F-4D97-AF65-F5344CB8AC3E}">
        <p14:creationId xmlns:p14="http://schemas.microsoft.com/office/powerpoint/2010/main" val="356640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C18AF3-F273-4651-A8C5-017837CDB747}"/>
              </a:ext>
            </a:extLst>
          </p:cNvPr>
          <p:cNvSpPr>
            <a:spLocks noGrp="1"/>
          </p:cNvSpPr>
          <p:nvPr>
            <p:ph type="subTitle" idx="1"/>
          </p:nvPr>
        </p:nvSpPr>
        <p:spPr>
          <a:xfrm>
            <a:off x="194553" y="2315324"/>
            <a:ext cx="11403552" cy="2180476"/>
          </a:xfrm>
        </p:spPr>
        <p:txBody>
          <a:bodyPr/>
          <a:lstStyle/>
          <a:p>
            <a:pPr marL="342900" indent="-342900" algn="l">
              <a:buFont typeface="Arial" panose="020B0604020202020204" pitchFamily="34" charset="0"/>
              <a:buChar char="•"/>
            </a:pPr>
            <a:r>
              <a:rPr lang="en-GB" dirty="0" smtClean="0"/>
              <a:t>The </a:t>
            </a:r>
            <a:r>
              <a:rPr lang="en-GB" dirty="0"/>
              <a:t>risks and technologies associated with delivering, storing and using hydrogen underground first need to be </a:t>
            </a:r>
            <a:r>
              <a:rPr lang="en-GB" dirty="0" smtClean="0"/>
              <a:t>investigated and understood</a:t>
            </a:r>
            <a:endParaRPr lang="en-GB" dirty="0" smtClean="0"/>
          </a:p>
          <a:p>
            <a:pPr marL="342900" indent="-342900" algn="l">
              <a:buFont typeface="Arial" panose="020B0604020202020204" pitchFamily="34" charset="0"/>
              <a:buChar char="•"/>
            </a:pPr>
            <a:r>
              <a:rPr lang="en-GB" dirty="0" smtClean="0"/>
              <a:t>This </a:t>
            </a:r>
            <a:r>
              <a:rPr lang="en-GB" dirty="0"/>
              <a:t>work presents the design, construction and </a:t>
            </a:r>
            <a:r>
              <a:rPr lang="en-GB" dirty="0" smtClean="0"/>
              <a:t>initial operation </a:t>
            </a:r>
            <a:r>
              <a:rPr lang="en-GB" dirty="0"/>
              <a:t>of a mining ventilation test facility (VTF) at the North-West University in South Africa that aims to </a:t>
            </a:r>
            <a:r>
              <a:rPr lang="en-GB" dirty="0" smtClean="0"/>
              <a:t>investigate risk </a:t>
            </a:r>
            <a:r>
              <a:rPr lang="en-GB" dirty="0"/>
              <a:t>of hydrogen in confined ventilated </a:t>
            </a:r>
            <a:r>
              <a:rPr lang="en-GB" dirty="0" smtClean="0"/>
              <a:t>environments</a:t>
            </a:r>
            <a:r>
              <a:rPr lang="en-GB" dirty="0"/>
              <a:t>.</a:t>
            </a:r>
            <a:endParaRPr lang="en-GB" dirty="0" smtClean="0"/>
          </a:p>
        </p:txBody>
      </p:sp>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a:xfrm>
            <a:off x="1082505" y="153811"/>
            <a:ext cx="10515600" cy="798689"/>
          </a:xfrm>
        </p:spPr>
        <p:txBody>
          <a:bodyPr/>
          <a:lstStyle/>
          <a:p>
            <a:r>
              <a:rPr lang="en-ZA" dirty="0" smtClean="0"/>
              <a:t>Background</a:t>
            </a:r>
            <a:endParaRPr lang="en-ZA" dirty="0"/>
          </a:p>
        </p:txBody>
      </p:sp>
    </p:spTree>
    <p:extLst>
      <p:ext uri="{BB962C8B-B14F-4D97-AF65-F5344CB8AC3E}">
        <p14:creationId xmlns:p14="http://schemas.microsoft.com/office/powerpoint/2010/main" val="2699373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C18AF3-F273-4651-A8C5-017837CDB747}"/>
              </a:ext>
            </a:extLst>
          </p:cNvPr>
          <p:cNvSpPr>
            <a:spLocks noGrp="1"/>
          </p:cNvSpPr>
          <p:nvPr>
            <p:ph type="subTitle" idx="1"/>
          </p:nvPr>
        </p:nvSpPr>
        <p:spPr>
          <a:xfrm>
            <a:off x="1777465" y="2541588"/>
            <a:ext cx="9144000" cy="1655762"/>
          </a:xfrm>
        </p:spPr>
        <p:txBody>
          <a:bodyPr/>
          <a:lstStyle/>
          <a:p>
            <a:endParaRPr lang="en-ZA" sz="3200"/>
          </a:p>
        </p:txBody>
      </p:sp>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p:txBody>
          <a:bodyPr/>
          <a:lstStyle/>
          <a:p>
            <a:r>
              <a:rPr lang="en-ZA" dirty="0"/>
              <a:t>Ventilation test facility</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704" t="47429" r="27791" b="5547"/>
          <a:stretch/>
        </p:blipFill>
        <p:spPr>
          <a:xfrm>
            <a:off x="156000" y="1161051"/>
            <a:ext cx="11880000" cy="4473840"/>
          </a:xfrm>
          <a:prstGeom prst="rect">
            <a:avLst/>
          </a:prstGeom>
        </p:spPr>
      </p:pic>
      <p:sp>
        <p:nvSpPr>
          <p:cNvPr id="6" name="TextBox 5"/>
          <p:cNvSpPr txBox="1"/>
          <p:nvPr/>
        </p:nvSpPr>
        <p:spPr>
          <a:xfrm rot="2630589">
            <a:off x="3514971" y="4294215"/>
            <a:ext cx="1823384" cy="707886"/>
          </a:xfrm>
          <a:prstGeom prst="rect">
            <a:avLst/>
          </a:prstGeom>
          <a:noFill/>
        </p:spPr>
        <p:txBody>
          <a:bodyPr wrap="none" rtlCol="0">
            <a:spAutoFit/>
          </a:bodyPr>
          <a:lstStyle/>
          <a:p>
            <a:r>
              <a:rPr lang="en-ZA" sz="2000" b="1" dirty="0" smtClean="0">
                <a:solidFill>
                  <a:srgbClr val="FF0000"/>
                </a:solidFill>
              </a:rPr>
              <a:t>Ventilation fan:</a:t>
            </a:r>
          </a:p>
          <a:p>
            <a:r>
              <a:rPr lang="en-ZA" sz="2000" b="1" dirty="0" smtClean="0">
                <a:solidFill>
                  <a:srgbClr val="FF0000"/>
                </a:solidFill>
              </a:rPr>
              <a:t>50 m</a:t>
            </a:r>
            <a:r>
              <a:rPr lang="en-ZA" sz="2000" b="1" baseline="30000" dirty="0" smtClean="0">
                <a:solidFill>
                  <a:srgbClr val="FF0000"/>
                </a:solidFill>
              </a:rPr>
              <a:t>3</a:t>
            </a:r>
            <a:r>
              <a:rPr lang="en-ZA" sz="2000" b="1" dirty="0" smtClean="0">
                <a:solidFill>
                  <a:srgbClr val="FF0000"/>
                </a:solidFill>
              </a:rPr>
              <a:t>/hr</a:t>
            </a:r>
            <a:endParaRPr lang="en-ZA" sz="2000" b="1" dirty="0">
              <a:solidFill>
                <a:srgbClr val="FF0000"/>
              </a:solidFill>
            </a:endParaRPr>
          </a:p>
        </p:txBody>
      </p:sp>
      <p:sp>
        <p:nvSpPr>
          <p:cNvPr id="7" name="TextBox 6"/>
          <p:cNvSpPr txBox="1"/>
          <p:nvPr/>
        </p:nvSpPr>
        <p:spPr>
          <a:xfrm rot="2418489">
            <a:off x="6333377" y="3203190"/>
            <a:ext cx="1570943" cy="707886"/>
          </a:xfrm>
          <a:prstGeom prst="rect">
            <a:avLst/>
          </a:prstGeom>
          <a:noFill/>
        </p:spPr>
        <p:txBody>
          <a:bodyPr wrap="none" rtlCol="0">
            <a:spAutoFit/>
          </a:bodyPr>
          <a:lstStyle/>
          <a:p>
            <a:r>
              <a:rPr lang="en-ZA" sz="2000" b="1" dirty="0" smtClean="0">
                <a:solidFill>
                  <a:srgbClr val="FF0000"/>
                </a:solidFill>
              </a:rPr>
              <a:t>Site office/</a:t>
            </a:r>
          </a:p>
          <a:p>
            <a:r>
              <a:rPr lang="en-ZA" sz="2000" b="1" dirty="0" smtClean="0">
                <a:solidFill>
                  <a:srgbClr val="FF0000"/>
                </a:solidFill>
              </a:rPr>
              <a:t>control room</a:t>
            </a:r>
            <a:endParaRPr lang="en-ZA" sz="2000" b="1" dirty="0">
              <a:solidFill>
                <a:srgbClr val="FF0000"/>
              </a:solidFill>
            </a:endParaRPr>
          </a:p>
        </p:txBody>
      </p:sp>
      <p:sp>
        <p:nvSpPr>
          <p:cNvPr id="8" name="TextBox 7"/>
          <p:cNvSpPr txBox="1"/>
          <p:nvPr/>
        </p:nvSpPr>
        <p:spPr>
          <a:xfrm rot="2194146">
            <a:off x="6995794" y="3129426"/>
            <a:ext cx="2955809" cy="707886"/>
          </a:xfrm>
          <a:prstGeom prst="rect">
            <a:avLst/>
          </a:prstGeom>
          <a:noFill/>
        </p:spPr>
        <p:txBody>
          <a:bodyPr wrap="none" rtlCol="0">
            <a:spAutoFit/>
          </a:bodyPr>
          <a:lstStyle/>
          <a:p>
            <a:r>
              <a:rPr lang="en-ZA" sz="2000" b="1" dirty="0" smtClean="0">
                <a:solidFill>
                  <a:srgbClr val="FF0000"/>
                </a:solidFill>
              </a:rPr>
              <a:t>H</a:t>
            </a:r>
            <a:r>
              <a:rPr lang="en-ZA" sz="2000" b="1" baseline="-25000" dirty="0" smtClean="0">
                <a:solidFill>
                  <a:srgbClr val="FF0000"/>
                </a:solidFill>
              </a:rPr>
              <a:t>2</a:t>
            </a:r>
            <a:r>
              <a:rPr lang="en-ZA" sz="2000" b="1" dirty="0" smtClean="0">
                <a:solidFill>
                  <a:srgbClr val="FF0000"/>
                </a:solidFill>
              </a:rPr>
              <a:t> generator &amp; Dispenser:</a:t>
            </a:r>
          </a:p>
          <a:p>
            <a:r>
              <a:rPr lang="en-ZA" sz="2000" b="1" dirty="0" smtClean="0">
                <a:solidFill>
                  <a:srgbClr val="FF0000"/>
                </a:solidFill>
              </a:rPr>
              <a:t>4 Nm</a:t>
            </a:r>
            <a:r>
              <a:rPr lang="en-ZA" sz="2000" b="1" baseline="30000" dirty="0" smtClean="0">
                <a:solidFill>
                  <a:srgbClr val="FF0000"/>
                </a:solidFill>
              </a:rPr>
              <a:t>3</a:t>
            </a:r>
            <a:r>
              <a:rPr lang="en-ZA" sz="2000" b="1" dirty="0" smtClean="0">
                <a:solidFill>
                  <a:srgbClr val="FF0000"/>
                </a:solidFill>
              </a:rPr>
              <a:t>/hr, 350 bar</a:t>
            </a:r>
          </a:p>
        </p:txBody>
      </p:sp>
      <p:sp>
        <p:nvSpPr>
          <p:cNvPr id="9" name="TextBox 8"/>
          <p:cNvSpPr txBox="1"/>
          <p:nvPr/>
        </p:nvSpPr>
        <p:spPr>
          <a:xfrm rot="2104655">
            <a:off x="8150393" y="2695398"/>
            <a:ext cx="2442272" cy="707886"/>
          </a:xfrm>
          <a:prstGeom prst="rect">
            <a:avLst/>
          </a:prstGeom>
          <a:noFill/>
        </p:spPr>
        <p:txBody>
          <a:bodyPr wrap="none" rtlCol="0">
            <a:spAutoFit/>
          </a:bodyPr>
          <a:lstStyle/>
          <a:p>
            <a:r>
              <a:rPr lang="en-ZA" sz="2000" b="1" dirty="0" smtClean="0">
                <a:solidFill>
                  <a:srgbClr val="FF0000"/>
                </a:solidFill>
              </a:rPr>
              <a:t>LOHC hydrogenation:</a:t>
            </a:r>
          </a:p>
          <a:p>
            <a:r>
              <a:rPr lang="en-ZA" sz="2000" b="1" dirty="0" smtClean="0">
                <a:solidFill>
                  <a:srgbClr val="FF0000"/>
                </a:solidFill>
              </a:rPr>
              <a:t>5Nm</a:t>
            </a:r>
            <a:r>
              <a:rPr lang="en-ZA" sz="2000" b="1" baseline="30000" dirty="0" smtClean="0">
                <a:solidFill>
                  <a:srgbClr val="FF0000"/>
                </a:solidFill>
              </a:rPr>
              <a:t>3</a:t>
            </a:r>
            <a:r>
              <a:rPr lang="en-ZA" sz="2000" b="1" dirty="0" smtClean="0">
                <a:solidFill>
                  <a:srgbClr val="FF0000"/>
                </a:solidFill>
              </a:rPr>
              <a:t>/hr</a:t>
            </a:r>
          </a:p>
        </p:txBody>
      </p:sp>
      <p:sp>
        <p:nvSpPr>
          <p:cNvPr id="10" name="TextBox 9"/>
          <p:cNvSpPr txBox="1"/>
          <p:nvPr/>
        </p:nvSpPr>
        <p:spPr>
          <a:xfrm rot="2112660">
            <a:off x="9105646" y="2373985"/>
            <a:ext cx="2234907" cy="707886"/>
          </a:xfrm>
          <a:prstGeom prst="rect">
            <a:avLst/>
          </a:prstGeom>
          <a:noFill/>
        </p:spPr>
        <p:txBody>
          <a:bodyPr wrap="none" rtlCol="0">
            <a:spAutoFit/>
          </a:bodyPr>
          <a:lstStyle/>
          <a:p>
            <a:r>
              <a:rPr lang="en-ZA" sz="2000" b="1" dirty="0" smtClean="0">
                <a:solidFill>
                  <a:srgbClr val="FF0000"/>
                </a:solidFill>
              </a:rPr>
              <a:t>Bulk H</a:t>
            </a:r>
            <a:r>
              <a:rPr lang="en-ZA" sz="2000" b="1" baseline="-25000" dirty="0" smtClean="0">
                <a:solidFill>
                  <a:srgbClr val="FF0000"/>
                </a:solidFill>
              </a:rPr>
              <a:t>2</a:t>
            </a:r>
            <a:r>
              <a:rPr lang="en-ZA" sz="2000" b="1" dirty="0" smtClean="0">
                <a:solidFill>
                  <a:srgbClr val="FF0000"/>
                </a:solidFill>
              </a:rPr>
              <a:t> storage:</a:t>
            </a:r>
          </a:p>
          <a:p>
            <a:r>
              <a:rPr lang="en-ZA" sz="2000" b="1" dirty="0" smtClean="0">
                <a:solidFill>
                  <a:srgbClr val="FF0000"/>
                </a:solidFill>
              </a:rPr>
              <a:t>165 kg @ 20-00 bar</a:t>
            </a:r>
          </a:p>
        </p:txBody>
      </p:sp>
      <p:sp>
        <p:nvSpPr>
          <p:cNvPr id="11" name="TextBox 10"/>
          <p:cNvSpPr txBox="1"/>
          <p:nvPr/>
        </p:nvSpPr>
        <p:spPr>
          <a:xfrm rot="2839358">
            <a:off x="4938233" y="3589095"/>
            <a:ext cx="883896" cy="400110"/>
          </a:xfrm>
          <a:prstGeom prst="rect">
            <a:avLst/>
          </a:prstGeom>
          <a:noFill/>
        </p:spPr>
        <p:txBody>
          <a:bodyPr wrap="none" rtlCol="0">
            <a:spAutoFit/>
          </a:bodyPr>
          <a:lstStyle/>
          <a:p>
            <a:r>
              <a:rPr lang="en-ZA" sz="2000" b="1" dirty="0" smtClean="0">
                <a:solidFill>
                  <a:srgbClr val="FF0000"/>
                </a:solidFill>
              </a:rPr>
              <a:t>Future</a:t>
            </a:r>
            <a:endParaRPr lang="en-ZA" sz="2000" b="1" dirty="0">
              <a:solidFill>
                <a:srgbClr val="FF0000"/>
              </a:solidFill>
            </a:endParaRPr>
          </a:p>
        </p:txBody>
      </p:sp>
      <p:sp>
        <p:nvSpPr>
          <p:cNvPr id="12" name="TextBox 11"/>
          <p:cNvSpPr txBox="1"/>
          <p:nvPr/>
        </p:nvSpPr>
        <p:spPr>
          <a:xfrm>
            <a:off x="1595933" y="5234781"/>
            <a:ext cx="2855333" cy="400110"/>
          </a:xfrm>
          <a:prstGeom prst="rect">
            <a:avLst/>
          </a:prstGeom>
          <a:noFill/>
        </p:spPr>
        <p:txBody>
          <a:bodyPr wrap="none" rtlCol="0">
            <a:spAutoFit/>
          </a:bodyPr>
          <a:lstStyle/>
          <a:p>
            <a:r>
              <a:rPr lang="en-ZA" sz="2000" b="1" dirty="0" smtClean="0">
                <a:solidFill>
                  <a:srgbClr val="FF0000"/>
                </a:solidFill>
              </a:rPr>
              <a:t>Off-site 50 kW PV system</a:t>
            </a:r>
            <a:endParaRPr lang="en-ZA" sz="2000" b="1" dirty="0">
              <a:solidFill>
                <a:srgbClr val="FF0000"/>
              </a:solidFill>
            </a:endParaRPr>
          </a:p>
        </p:txBody>
      </p:sp>
    </p:spTree>
    <p:extLst>
      <p:ext uri="{BB962C8B-B14F-4D97-AF65-F5344CB8AC3E}">
        <p14:creationId xmlns:p14="http://schemas.microsoft.com/office/powerpoint/2010/main" val="1114103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p:txBody>
          <a:bodyPr/>
          <a:lstStyle/>
          <a:p>
            <a:r>
              <a:rPr lang="en-ZA" dirty="0" smtClean="0"/>
              <a:t>Ventilation test facility</a:t>
            </a:r>
            <a:endParaRPr lang="en-ZA" dirty="0"/>
          </a:p>
        </p:txBody>
      </p:sp>
      <p:pic>
        <p:nvPicPr>
          <p:cNvPr id="5" name="Picture 4"/>
          <p:cNvPicPr>
            <a:picLocks noChangeAspect="1"/>
          </p:cNvPicPr>
          <p:nvPr/>
        </p:nvPicPr>
        <p:blipFill>
          <a:blip r:embed="rId2"/>
          <a:stretch>
            <a:fillRect/>
          </a:stretch>
        </p:blipFill>
        <p:spPr>
          <a:xfrm>
            <a:off x="1663056" y="987107"/>
            <a:ext cx="8783095" cy="5870893"/>
          </a:xfrm>
          <a:prstGeom prst="rect">
            <a:avLst/>
          </a:prstGeom>
        </p:spPr>
      </p:pic>
    </p:spTree>
    <p:extLst>
      <p:ext uri="{BB962C8B-B14F-4D97-AF65-F5344CB8AC3E}">
        <p14:creationId xmlns:p14="http://schemas.microsoft.com/office/powerpoint/2010/main" val="2523891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0055" y="1078061"/>
            <a:ext cx="11538284" cy="1655762"/>
          </a:xfrm>
        </p:spPr>
        <p:txBody>
          <a:bodyPr/>
          <a:lstStyle/>
          <a:p>
            <a:pPr marL="342900" indent="-342900" algn="l">
              <a:buFont typeface="Arial" panose="020B0604020202020204" pitchFamily="34" charset="0"/>
              <a:buChar char="•"/>
            </a:pPr>
            <a:r>
              <a:rPr lang="en-GB" dirty="0" smtClean="0"/>
              <a:t>Safety considerations</a:t>
            </a:r>
          </a:p>
          <a:p>
            <a:pPr marL="800100" lvl="1" indent="-342900" algn="l">
              <a:buFont typeface="Arial" panose="020B0604020202020204" pitchFamily="34" charset="0"/>
              <a:buChar char="•"/>
            </a:pPr>
            <a:r>
              <a:rPr lang="en-GB" dirty="0" smtClean="0"/>
              <a:t>Equipment </a:t>
            </a:r>
            <a:r>
              <a:rPr lang="en-GB" dirty="0"/>
              <a:t>selection, safe distances and removing the risk</a:t>
            </a:r>
          </a:p>
          <a:p>
            <a:pPr marL="800100" lvl="1" indent="-342900" algn="l">
              <a:buFont typeface="Arial" panose="020B0604020202020204" pitchFamily="34" charset="0"/>
              <a:buChar char="•"/>
            </a:pPr>
            <a:r>
              <a:rPr lang="en-GB" dirty="0"/>
              <a:t>Eliminating sources of </a:t>
            </a:r>
            <a:r>
              <a:rPr lang="en-GB" dirty="0" smtClean="0"/>
              <a:t>ignition</a:t>
            </a:r>
          </a:p>
          <a:p>
            <a:pPr marL="800100" lvl="1" indent="-342900" algn="l">
              <a:buFont typeface="Arial" panose="020B0604020202020204" pitchFamily="34" charset="0"/>
              <a:buChar char="•"/>
            </a:pPr>
            <a:r>
              <a:rPr lang="en-GB" dirty="0" smtClean="0"/>
              <a:t>maintaining </a:t>
            </a:r>
            <a:r>
              <a:rPr lang="en-GB" dirty="0"/>
              <a:t>safe </a:t>
            </a:r>
            <a:r>
              <a:rPr lang="en-GB" dirty="0" smtClean="0"/>
              <a:t>distances</a:t>
            </a:r>
          </a:p>
          <a:p>
            <a:pPr marL="800100" lvl="1" indent="-342900" algn="l">
              <a:buFont typeface="Arial" panose="020B0604020202020204" pitchFamily="34" charset="0"/>
              <a:buChar char="•"/>
            </a:pPr>
            <a:r>
              <a:rPr lang="en-GB" dirty="0" smtClean="0"/>
              <a:t>Placement </a:t>
            </a:r>
            <a:r>
              <a:rPr lang="en-GB" dirty="0"/>
              <a:t>of </a:t>
            </a:r>
            <a:r>
              <a:rPr lang="en-GB" dirty="0" smtClean="0"/>
              <a:t>equipment</a:t>
            </a:r>
          </a:p>
          <a:p>
            <a:pPr marL="800100" lvl="1" indent="-342900" algn="l">
              <a:buFont typeface="Arial" panose="020B0604020202020204" pitchFamily="34" charset="0"/>
              <a:buChar char="•"/>
            </a:pPr>
            <a:r>
              <a:rPr lang="en-GB" dirty="0" smtClean="0"/>
              <a:t>(Operational measures (Procedures, risk assessments, access control, etc.)</a:t>
            </a:r>
            <a:endParaRPr lang="en-GB" dirty="0"/>
          </a:p>
          <a:p>
            <a:pPr marL="342900" indent="-342900" algn="l">
              <a:buFont typeface="Arial" panose="020B0604020202020204" pitchFamily="34" charset="0"/>
              <a:buChar char="•"/>
            </a:pPr>
            <a:r>
              <a:rPr lang="en-GB" dirty="0" smtClean="0"/>
              <a:t>Hazardous </a:t>
            </a:r>
            <a:r>
              <a:rPr lang="en-GB" dirty="0"/>
              <a:t>classification</a:t>
            </a:r>
          </a:p>
          <a:p>
            <a:pPr marL="800100" lvl="1" indent="-342900" algn="l">
              <a:buFont typeface="Arial" panose="020B0604020202020204" pitchFamily="34" charset="0"/>
              <a:buChar char="•"/>
            </a:pPr>
            <a:r>
              <a:rPr lang="en-GB" dirty="0"/>
              <a:t>Hazardous area classification for equipment </a:t>
            </a:r>
            <a:r>
              <a:rPr lang="en-GB" dirty="0" smtClean="0"/>
              <a:t>selection</a:t>
            </a:r>
          </a:p>
          <a:p>
            <a:pPr marL="800100" lvl="1" indent="-342900" algn="l">
              <a:buFont typeface="Arial" panose="020B0604020202020204" pitchFamily="34" charset="0"/>
              <a:buChar char="•"/>
            </a:pPr>
            <a:r>
              <a:rPr lang="en-GB" dirty="0" smtClean="0"/>
              <a:t>Majority </a:t>
            </a:r>
            <a:r>
              <a:rPr lang="en-GB" dirty="0"/>
              <a:t>of the site hydrogen </a:t>
            </a:r>
            <a:r>
              <a:rPr lang="en-GB" dirty="0" smtClean="0"/>
              <a:t>installation is open </a:t>
            </a:r>
            <a:r>
              <a:rPr lang="en-GB" dirty="0"/>
              <a:t>to </a:t>
            </a:r>
            <a:r>
              <a:rPr lang="en-GB" dirty="0" smtClean="0"/>
              <a:t>atmosphere</a:t>
            </a:r>
          </a:p>
          <a:p>
            <a:pPr marL="800100" lvl="1" indent="-342900" algn="l">
              <a:buFont typeface="Arial" panose="020B0604020202020204" pitchFamily="34" charset="0"/>
              <a:buChar char="•"/>
            </a:pPr>
            <a:r>
              <a:rPr lang="en-GB" dirty="0" smtClean="0"/>
              <a:t>Portion </a:t>
            </a:r>
            <a:r>
              <a:rPr lang="en-GB" dirty="0"/>
              <a:t>of the ventilation tunnel is indicated as a primary source of </a:t>
            </a:r>
            <a:r>
              <a:rPr lang="en-GB" dirty="0" smtClean="0"/>
              <a:t>release, open </a:t>
            </a:r>
            <a:r>
              <a:rPr lang="en-GB" dirty="0"/>
              <a:t>to </a:t>
            </a:r>
            <a:r>
              <a:rPr lang="en-GB" dirty="0" smtClean="0"/>
              <a:t>atmosphere - Zone 1</a:t>
            </a:r>
          </a:p>
          <a:p>
            <a:pPr marL="800100" lvl="1" indent="-342900" algn="l">
              <a:buFont typeface="Arial" panose="020B0604020202020204" pitchFamily="34" charset="0"/>
              <a:buChar char="•"/>
            </a:pPr>
            <a:r>
              <a:rPr lang="en-GB" dirty="0" smtClean="0"/>
              <a:t>Other Zones are the hydrogen vents and emergency ventilation fan exhausts</a:t>
            </a:r>
          </a:p>
          <a:p>
            <a:pPr marL="800100" lvl="1" indent="-342900" algn="l">
              <a:buFont typeface="Arial" panose="020B0604020202020204" pitchFamily="34" charset="0"/>
              <a:buChar char="•"/>
            </a:pPr>
            <a:r>
              <a:rPr lang="en-GB" dirty="0" smtClean="0"/>
              <a:t>No </a:t>
            </a:r>
            <a:r>
              <a:rPr lang="en-GB" dirty="0"/>
              <a:t>equipment </a:t>
            </a:r>
            <a:r>
              <a:rPr lang="en-GB" dirty="0" smtClean="0"/>
              <a:t>located </a:t>
            </a:r>
            <a:r>
              <a:rPr lang="en-GB" dirty="0"/>
              <a:t>inside the tunnel except for the hydrogen </a:t>
            </a:r>
            <a:r>
              <a:rPr lang="en-GB" dirty="0" smtClean="0"/>
              <a:t>detectors</a:t>
            </a:r>
          </a:p>
        </p:txBody>
      </p:sp>
      <p:sp>
        <p:nvSpPr>
          <p:cNvPr id="3" name="Title 2"/>
          <p:cNvSpPr>
            <a:spLocks noGrp="1"/>
          </p:cNvSpPr>
          <p:nvPr>
            <p:ph type="title"/>
          </p:nvPr>
        </p:nvSpPr>
        <p:spPr>
          <a:xfrm>
            <a:off x="1082505" y="153811"/>
            <a:ext cx="10515600" cy="1052689"/>
          </a:xfrm>
        </p:spPr>
        <p:txBody>
          <a:bodyPr/>
          <a:lstStyle/>
          <a:p>
            <a:r>
              <a:rPr lang="en-ZA" dirty="0" smtClean="0"/>
              <a:t>Ventilation test facility</a:t>
            </a:r>
            <a:endParaRPr lang="en-ZA" dirty="0"/>
          </a:p>
        </p:txBody>
      </p:sp>
    </p:spTree>
    <p:extLst>
      <p:ext uri="{BB962C8B-B14F-4D97-AF65-F5344CB8AC3E}">
        <p14:creationId xmlns:p14="http://schemas.microsoft.com/office/powerpoint/2010/main" val="2954673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a:xfrm>
            <a:off x="1082505" y="153811"/>
            <a:ext cx="10515600" cy="871283"/>
          </a:xfrm>
        </p:spPr>
        <p:txBody>
          <a:bodyPr/>
          <a:lstStyle/>
          <a:p>
            <a:r>
              <a:rPr lang="en-ZA" dirty="0" smtClean="0"/>
              <a:t>Safety design</a:t>
            </a:r>
            <a:endParaRPr lang="en-ZA" dirty="0"/>
          </a:p>
        </p:txBody>
      </p:sp>
      <p:pic>
        <p:nvPicPr>
          <p:cNvPr id="4" name="Picture 3"/>
          <p:cNvPicPr>
            <a:picLocks noChangeAspect="1"/>
          </p:cNvPicPr>
          <p:nvPr/>
        </p:nvPicPr>
        <p:blipFill rotWithShape="1">
          <a:blip r:embed="rId2"/>
          <a:srcRect l="15425" t="10150" r="7328" b="52443"/>
          <a:stretch/>
        </p:blipFill>
        <p:spPr>
          <a:xfrm>
            <a:off x="144426" y="1169042"/>
            <a:ext cx="11880000" cy="3817924"/>
          </a:xfrm>
          <a:prstGeom prst="rect">
            <a:avLst/>
          </a:prstGeom>
        </p:spPr>
      </p:pic>
      <p:pic>
        <p:nvPicPr>
          <p:cNvPr id="5" name="Picture 4"/>
          <p:cNvPicPr>
            <a:picLocks noChangeAspect="1"/>
          </p:cNvPicPr>
          <p:nvPr/>
        </p:nvPicPr>
        <p:blipFill>
          <a:blip r:embed="rId3"/>
          <a:stretch>
            <a:fillRect/>
          </a:stretch>
        </p:blipFill>
        <p:spPr>
          <a:xfrm>
            <a:off x="144426" y="4755708"/>
            <a:ext cx="1367325" cy="1363000"/>
          </a:xfrm>
          <a:prstGeom prst="rect">
            <a:avLst/>
          </a:prstGeom>
        </p:spPr>
      </p:pic>
    </p:spTree>
    <p:extLst>
      <p:ext uri="{BB962C8B-B14F-4D97-AF65-F5344CB8AC3E}">
        <p14:creationId xmlns:p14="http://schemas.microsoft.com/office/powerpoint/2010/main" val="2390189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4000" y="1009650"/>
            <a:ext cx="11537950" cy="1655762"/>
          </a:xfrm>
        </p:spPr>
        <p:txBody>
          <a:bodyPr/>
          <a:lstStyle/>
          <a:p>
            <a:pPr marL="342900" indent="-342900" algn="l">
              <a:buFont typeface="Arial" panose="020B0604020202020204" pitchFamily="34" charset="0"/>
              <a:buChar char="•"/>
            </a:pPr>
            <a:r>
              <a:rPr lang="en-GB" dirty="0" smtClean="0"/>
              <a:t>Emergency </a:t>
            </a:r>
            <a:r>
              <a:rPr lang="en-GB" dirty="0"/>
              <a:t>shutdown </a:t>
            </a:r>
            <a:r>
              <a:rPr lang="en-GB" dirty="0" smtClean="0"/>
              <a:t>devices (site wide)</a:t>
            </a:r>
          </a:p>
          <a:p>
            <a:pPr marL="800100" lvl="1" indent="-342900" algn="l">
              <a:buFont typeface="Arial" panose="020B0604020202020204" pitchFamily="34" charset="0"/>
              <a:buChar char="•"/>
            </a:pPr>
            <a:r>
              <a:rPr lang="en-GB" dirty="0" smtClean="0"/>
              <a:t>Stops </a:t>
            </a:r>
            <a:r>
              <a:rPr lang="en-GB" dirty="0"/>
              <a:t>the flow off hydrogen </a:t>
            </a:r>
            <a:r>
              <a:rPr lang="en-GB" dirty="0" smtClean="0"/>
              <a:t>at source and storage</a:t>
            </a:r>
          </a:p>
          <a:p>
            <a:pPr marL="800100" lvl="1" indent="-342900" algn="l">
              <a:buFont typeface="Arial" panose="020B0604020202020204" pitchFamily="34" charset="0"/>
              <a:buChar char="•"/>
            </a:pPr>
            <a:r>
              <a:rPr lang="en-GB" dirty="0" smtClean="0"/>
              <a:t>Disconnects </a:t>
            </a:r>
            <a:r>
              <a:rPr lang="en-GB" dirty="0"/>
              <a:t>electrical input to </a:t>
            </a:r>
            <a:r>
              <a:rPr lang="en-GB" dirty="0" smtClean="0"/>
              <a:t>production</a:t>
            </a:r>
          </a:p>
          <a:p>
            <a:pPr marL="800100" lvl="1" indent="-342900" algn="l">
              <a:buFont typeface="Arial" panose="020B0604020202020204" pitchFamily="34" charset="0"/>
              <a:buChar char="•"/>
            </a:pPr>
            <a:r>
              <a:rPr lang="en-GB" dirty="0" smtClean="0"/>
              <a:t>Activates </a:t>
            </a:r>
            <a:r>
              <a:rPr lang="en-GB" dirty="0"/>
              <a:t>site visual and audible </a:t>
            </a:r>
            <a:r>
              <a:rPr lang="en-GB" dirty="0" smtClean="0"/>
              <a:t>alarms &amp; notifies </a:t>
            </a:r>
            <a:r>
              <a:rPr lang="en-GB" dirty="0"/>
              <a:t>emergency </a:t>
            </a:r>
            <a:r>
              <a:rPr lang="en-GB" dirty="0" smtClean="0"/>
              <a:t>personnel</a:t>
            </a:r>
          </a:p>
          <a:p>
            <a:pPr marL="342900" indent="-342900" algn="l">
              <a:buFont typeface="Arial" panose="020B0604020202020204" pitchFamily="34" charset="0"/>
              <a:buChar char="•"/>
            </a:pPr>
            <a:r>
              <a:rPr lang="en-GB" dirty="0" smtClean="0"/>
              <a:t>Hydrogen </a:t>
            </a:r>
            <a:r>
              <a:rPr lang="en-GB" dirty="0"/>
              <a:t>leak detection</a:t>
            </a:r>
          </a:p>
          <a:p>
            <a:pPr marL="800100" lvl="1" indent="-342900" algn="l">
              <a:buFont typeface="Arial" panose="020B0604020202020204" pitchFamily="34" charset="0"/>
              <a:buChar char="•"/>
            </a:pPr>
            <a:r>
              <a:rPr lang="en-GB" dirty="0" smtClean="0"/>
              <a:t>Six hydrogen leak detectors located strategically </a:t>
            </a:r>
            <a:r>
              <a:rPr lang="en-ZA" dirty="0" smtClean="0"/>
              <a:t>around site</a:t>
            </a:r>
            <a:endParaRPr lang="en-GB" dirty="0" smtClean="0"/>
          </a:p>
          <a:p>
            <a:pPr marL="800100" lvl="1" indent="-342900" algn="l">
              <a:buFont typeface="Arial" panose="020B0604020202020204" pitchFamily="34" charset="0"/>
              <a:buChar char="•"/>
            </a:pPr>
            <a:r>
              <a:rPr lang="en-GB" dirty="0" smtClean="0"/>
              <a:t>Concentrations </a:t>
            </a:r>
            <a:r>
              <a:rPr lang="en-GB" dirty="0"/>
              <a:t>&gt; 0.4 % (10 % of LEL) </a:t>
            </a:r>
            <a:r>
              <a:rPr lang="en-GB" dirty="0" smtClean="0"/>
              <a:t>- stops </a:t>
            </a:r>
            <a:r>
              <a:rPr lang="en-GB" dirty="0"/>
              <a:t>tests and shut-down hydrogen </a:t>
            </a:r>
            <a:r>
              <a:rPr lang="en-GB" dirty="0" smtClean="0"/>
              <a:t>production</a:t>
            </a:r>
          </a:p>
          <a:p>
            <a:pPr marL="800100" lvl="1" indent="-342900" algn="l">
              <a:buFont typeface="Arial" panose="020B0604020202020204" pitchFamily="34" charset="0"/>
              <a:buChar char="•"/>
            </a:pPr>
            <a:r>
              <a:rPr lang="en-GB" dirty="0" smtClean="0"/>
              <a:t>Concentrations </a:t>
            </a:r>
            <a:r>
              <a:rPr lang="en-GB" dirty="0"/>
              <a:t>&gt; 0.8 % (20 % of LEL</a:t>
            </a:r>
            <a:r>
              <a:rPr lang="en-GB" dirty="0" smtClean="0"/>
              <a:t>) - same </a:t>
            </a:r>
            <a:r>
              <a:rPr lang="en-GB" dirty="0"/>
              <a:t>sequence of events </a:t>
            </a:r>
            <a:r>
              <a:rPr lang="en-GB" dirty="0" smtClean="0"/>
              <a:t>as ESD</a:t>
            </a:r>
            <a:endParaRPr lang="en-GB" dirty="0"/>
          </a:p>
          <a:p>
            <a:pPr marL="342900" indent="-342900" algn="l">
              <a:buFont typeface="Arial" panose="020B0604020202020204" pitchFamily="34" charset="0"/>
              <a:buChar char="•"/>
            </a:pPr>
            <a:r>
              <a:rPr lang="en-GB" dirty="0" smtClean="0"/>
              <a:t>Smoke </a:t>
            </a:r>
            <a:r>
              <a:rPr lang="en-GB" dirty="0"/>
              <a:t>detection</a:t>
            </a:r>
          </a:p>
          <a:p>
            <a:pPr marL="800100" lvl="1" indent="-342900" algn="l">
              <a:buFont typeface="Arial" panose="020B0604020202020204" pitchFamily="34" charset="0"/>
              <a:buChar char="•"/>
            </a:pPr>
            <a:r>
              <a:rPr lang="en-GB" dirty="0" smtClean="0"/>
              <a:t>Five smoke detectors located strategically around site</a:t>
            </a:r>
          </a:p>
          <a:p>
            <a:pPr marL="800100" lvl="1" indent="-342900" algn="l">
              <a:buFont typeface="Arial" panose="020B0604020202020204" pitchFamily="34" charset="0"/>
              <a:buChar char="•"/>
            </a:pPr>
            <a:r>
              <a:rPr lang="en-GB" dirty="0" smtClean="0"/>
              <a:t>Same </a:t>
            </a:r>
            <a:r>
              <a:rPr lang="en-GB" dirty="0"/>
              <a:t>sequence of events as the </a:t>
            </a:r>
            <a:r>
              <a:rPr lang="en-GB" dirty="0" smtClean="0"/>
              <a:t>ESD</a:t>
            </a:r>
          </a:p>
          <a:p>
            <a:pPr marL="342900" indent="-342900" algn="l">
              <a:buFont typeface="Arial" panose="020B0604020202020204" pitchFamily="34" charset="0"/>
              <a:buChar char="•"/>
            </a:pPr>
            <a:r>
              <a:rPr lang="en-GB" dirty="0"/>
              <a:t>Organizational measures</a:t>
            </a:r>
          </a:p>
          <a:p>
            <a:pPr marL="800100" lvl="1" indent="-342900" algn="l">
              <a:buFont typeface="Arial" panose="020B0604020202020204" pitchFamily="34" charset="0"/>
              <a:buChar char="•"/>
            </a:pPr>
            <a:r>
              <a:rPr lang="en-GB" dirty="0" smtClean="0"/>
              <a:t>Training, written </a:t>
            </a:r>
            <a:r>
              <a:rPr lang="en-GB" dirty="0"/>
              <a:t>instructions and work </a:t>
            </a:r>
            <a:r>
              <a:rPr lang="en-GB" dirty="0" smtClean="0"/>
              <a:t>permits, safety induction, access </a:t>
            </a:r>
            <a:r>
              <a:rPr lang="en-GB" dirty="0"/>
              <a:t>control (Limited access</a:t>
            </a:r>
            <a:r>
              <a:rPr lang="en-GB" dirty="0" smtClean="0"/>
              <a:t>), CCTV monitoring, housekeeping rules, maintenance</a:t>
            </a:r>
            <a:endParaRPr lang="en-GB" dirty="0"/>
          </a:p>
        </p:txBody>
      </p:sp>
      <p:sp>
        <p:nvSpPr>
          <p:cNvPr id="3" name="Title 2"/>
          <p:cNvSpPr>
            <a:spLocks noGrp="1"/>
          </p:cNvSpPr>
          <p:nvPr>
            <p:ph type="title"/>
          </p:nvPr>
        </p:nvSpPr>
        <p:spPr>
          <a:xfrm>
            <a:off x="1082505" y="153811"/>
            <a:ext cx="10515600" cy="855839"/>
          </a:xfrm>
        </p:spPr>
        <p:txBody>
          <a:bodyPr/>
          <a:lstStyle/>
          <a:p>
            <a:r>
              <a:rPr lang="en-ZA" dirty="0" smtClean="0"/>
              <a:t>Safety design</a:t>
            </a:r>
            <a:endParaRPr lang="en-ZA" dirty="0"/>
          </a:p>
        </p:txBody>
      </p:sp>
    </p:spTree>
    <p:extLst>
      <p:ext uri="{BB962C8B-B14F-4D97-AF65-F5344CB8AC3E}">
        <p14:creationId xmlns:p14="http://schemas.microsoft.com/office/powerpoint/2010/main" val="2497054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C91590-EA49-4D9E-BD11-6ABA8E61F562}"/>
              </a:ext>
            </a:extLst>
          </p:cNvPr>
          <p:cNvSpPr>
            <a:spLocks noGrp="1"/>
          </p:cNvSpPr>
          <p:nvPr>
            <p:ph type="subTitle" idx="1"/>
          </p:nvPr>
        </p:nvSpPr>
        <p:spPr>
          <a:xfrm>
            <a:off x="659296" y="1121966"/>
            <a:ext cx="10084904" cy="4455041"/>
          </a:xfrm>
        </p:spPr>
        <p:txBody>
          <a:bodyPr/>
          <a:lstStyle/>
          <a:p>
            <a:pPr marL="342900" indent="-342900" algn="l">
              <a:buFont typeface="Arial" panose="020B0604020202020204" pitchFamily="34" charset="0"/>
              <a:buChar char="•"/>
            </a:pPr>
            <a:r>
              <a:rPr lang="en-ZA" dirty="0" smtClean="0"/>
              <a:t>Introduction</a:t>
            </a:r>
          </a:p>
          <a:p>
            <a:pPr marL="342900" indent="-342900" algn="l">
              <a:buFont typeface="Arial" panose="020B0604020202020204" pitchFamily="34" charset="0"/>
              <a:buChar char="•"/>
            </a:pPr>
            <a:r>
              <a:rPr lang="en-ZA" dirty="0" smtClean="0"/>
              <a:t>Background</a:t>
            </a:r>
          </a:p>
          <a:p>
            <a:pPr marL="342900" indent="-342900" algn="l">
              <a:buFont typeface="Arial" panose="020B0604020202020204" pitchFamily="34" charset="0"/>
              <a:buChar char="•"/>
            </a:pPr>
            <a:r>
              <a:rPr lang="en-ZA" dirty="0" smtClean="0"/>
              <a:t>Ventilation test facility</a:t>
            </a:r>
          </a:p>
          <a:p>
            <a:pPr marL="342900" indent="-342900" algn="l">
              <a:buFont typeface="Arial" panose="020B0604020202020204" pitchFamily="34" charset="0"/>
              <a:buChar char="•"/>
            </a:pPr>
            <a:r>
              <a:rPr lang="en-ZA" dirty="0" smtClean="0"/>
              <a:t>Safety design</a:t>
            </a:r>
          </a:p>
          <a:p>
            <a:pPr marL="342900" indent="-342900" algn="l">
              <a:buFont typeface="Arial" panose="020B0604020202020204" pitchFamily="34" charset="0"/>
              <a:buChar char="•"/>
            </a:pPr>
            <a:r>
              <a:rPr lang="en-ZA" dirty="0" smtClean="0"/>
              <a:t>Results</a:t>
            </a:r>
          </a:p>
          <a:p>
            <a:pPr marL="342900" indent="-342900" algn="l">
              <a:buFont typeface="Arial" panose="020B0604020202020204" pitchFamily="34" charset="0"/>
              <a:buChar char="•"/>
            </a:pPr>
            <a:r>
              <a:rPr lang="en-ZA" dirty="0" smtClean="0"/>
              <a:t>Conclusions</a:t>
            </a:r>
          </a:p>
          <a:p>
            <a:pPr marL="342900" indent="-342900" algn="l">
              <a:buFont typeface="Arial" panose="020B0604020202020204" pitchFamily="34" charset="0"/>
              <a:buChar char="•"/>
            </a:pPr>
            <a:r>
              <a:rPr lang="en-ZA" dirty="0" smtClean="0"/>
              <a:t>Future work</a:t>
            </a:r>
          </a:p>
        </p:txBody>
      </p:sp>
      <p:sp>
        <p:nvSpPr>
          <p:cNvPr id="3" name="Title 2">
            <a:extLst>
              <a:ext uri="{FF2B5EF4-FFF2-40B4-BE49-F238E27FC236}">
                <a16:creationId xmlns:a16="http://schemas.microsoft.com/office/drawing/2014/main" id="{BD4205BD-9748-43A1-9154-5EC28BAD5904}"/>
              </a:ext>
            </a:extLst>
          </p:cNvPr>
          <p:cNvSpPr>
            <a:spLocks noGrp="1"/>
          </p:cNvSpPr>
          <p:nvPr>
            <p:ph type="title"/>
          </p:nvPr>
        </p:nvSpPr>
        <p:spPr>
          <a:xfrm>
            <a:off x="1082505" y="153811"/>
            <a:ext cx="9426745" cy="633589"/>
          </a:xfrm>
        </p:spPr>
        <p:txBody>
          <a:bodyPr/>
          <a:lstStyle/>
          <a:p>
            <a:r>
              <a:rPr lang="en-ZA" dirty="0"/>
              <a:t>Table of contents</a:t>
            </a:r>
            <a:br>
              <a:rPr lang="en-ZA" dirty="0"/>
            </a:br>
            <a:endParaRPr lang="en-Z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026" y="2531326"/>
            <a:ext cx="8108301" cy="3539273"/>
          </a:xfrm>
          <a:prstGeom prst="rect">
            <a:avLst/>
          </a:prstGeom>
        </p:spPr>
      </p:pic>
    </p:spTree>
    <p:extLst>
      <p:ext uri="{BB962C8B-B14F-4D97-AF65-F5344CB8AC3E}">
        <p14:creationId xmlns:p14="http://schemas.microsoft.com/office/powerpoint/2010/main" val="13511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7261" y="1020418"/>
            <a:ext cx="11436626" cy="2676663"/>
          </a:xfrm>
        </p:spPr>
        <p:txBody>
          <a:bodyPr/>
          <a:lstStyle/>
          <a:p>
            <a:pPr marL="342900" indent="-342900" algn="l">
              <a:buFont typeface="Arial" panose="020B0604020202020204" pitchFamily="34" charset="0"/>
              <a:buChar char="•"/>
            </a:pPr>
            <a:r>
              <a:rPr lang="en-GB" dirty="0"/>
              <a:t>Hydrogen is released until </a:t>
            </a:r>
            <a:r>
              <a:rPr lang="en-GB" dirty="0" smtClean="0"/>
              <a:t>steady state</a:t>
            </a:r>
          </a:p>
          <a:p>
            <a:pPr marL="800100" lvl="1" indent="-342900" algn="l">
              <a:buFont typeface="Arial" panose="020B0604020202020204" pitchFamily="34" charset="0"/>
              <a:buChar char="•"/>
            </a:pPr>
            <a:r>
              <a:rPr lang="en-GB" dirty="0" smtClean="0"/>
              <a:t>worst-case </a:t>
            </a:r>
            <a:r>
              <a:rPr lang="en-GB" dirty="0"/>
              <a:t>scenario in terms of </a:t>
            </a:r>
            <a:r>
              <a:rPr lang="en-GB" dirty="0" smtClean="0"/>
              <a:t>concentration levels</a:t>
            </a:r>
          </a:p>
          <a:p>
            <a:pPr marL="342900" indent="-342900" algn="l">
              <a:buFont typeface="Arial" panose="020B0604020202020204" pitchFamily="34" charset="0"/>
              <a:buChar char="•"/>
            </a:pPr>
            <a:r>
              <a:rPr lang="en-GB" dirty="0" err="1" smtClean="0"/>
              <a:t>Kolppersbos</a:t>
            </a:r>
            <a:r>
              <a:rPr lang="en-GB" dirty="0" smtClean="0"/>
              <a:t> </a:t>
            </a:r>
            <a:r>
              <a:rPr lang="en-GB" dirty="0"/>
              <a:t>and temporary ventilation test </a:t>
            </a:r>
            <a:r>
              <a:rPr lang="en-GB" dirty="0" smtClean="0"/>
              <a:t>facility</a:t>
            </a:r>
          </a:p>
          <a:p>
            <a:pPr marL="800100" lvl="1" indent="-342900" algn="l">
              <a:buFont typeface="Arial" panose="020B0604020202020204" pitchFamily="34" charset="0"/>
              <a:buChar char="•"/>
            </a:pPr>
            <a:r>
              <a:rPr lang="en-GB" dirty="0" smtClean="0"/>
              <a:t>Limited equipment/automation, low air flow</a:t>
            </a:r>
          </a:p>
          <a:p>
            <a:pPr marL="342900" indent="-342900" algn="l">
              <a:buFont typeface="Arial" panose="020B0604020202020204" pitchFamily="34" charset="0"/>
              <a:buChar char="•"/>
            </a:pPr>
            <a:r>
              <a:rPr lang="en-GB" dirty="0" smtClean="0"/>
              <a:t>Ventilation </a:t>
            </a:r>
            <a:r>
              <a:rPr lang="en-GB" dirty="0"/>
              <a:t>flow in the temporary tunnel </a:t>
            </a:r>
            <a:r>
              <a:rPr lang="en-GB" dirty="0" smtClean="0"/>
              <a:t>difficult </a:t>
            </a:r>
            <a:r>
              <a:rPr lang="en-GB" dirty="0"/>
              <a:t>to </a:t>
            </a:r>
            <a:r>
              <a:rPr lang="en-GB" dirty="0" smtClean="0"/>
              <a:t>determine</a:t>
            </a:r>
          </a:p>
          <a:p>
            <a:pPr marL="800100" lvl="1" indent="-342900" algn="l">
              <a:buFont typeface="Arial" panose="020B0604020202020204" pitchFamily="34" charset="0"/>
              <a:buChar char="•"/>
            </a:pPr>
            <a:r>
              <a:rPr lang="en-GB" dirty="0" smtClean="0"/>
              <a:t>VSD set </a:t>
            </a:r>
            <a:r>
              <a:rPr lang="en-GB" dirty="0"/>
              <a:t>to the same </a:t>
            </a:r>
            <a:r>
              <a:rPr lang="en-GB" dirty="0" smtClean="0"/>
              <a:t>volume flow for </a:t>
            </a:r>
            <a:r>
              <a:rPr lang="en-GB" dirty="0"/>
              <a:t>all experiments </a:t>
            </a:r>
            <a:r>
              <a:rPr lang="en-GB" dirty="0" smtClean="0"/>
              <a:t>(comparative results).</a:t>
            </a:r>
          </a:p>
        </p:txBody>
      </p:sp>
      <p:sp>
        <p:nvSpPr>
          <p:cNvPr id="3" name="Title 2"/>
          <p:cNvSpPr>
            <a:spLocks noGrp="1"/>
          </p:cNvSpPr>
          <p:nvPr>
            <p:ph type="title"/>
          </p:nvPr>
        </p:nvSpPr>
        <p:spPr>
          <a:xfrm>
            <a:off x="1082505" y="153812"/>
            <a:ext cx="10515600" cy="777154"/>
          </a:xfrm>
        </p:spPr>
        <p:txBody>
          <a:bodyPr/>
          <a:lstStyle/>
          <a:p>
            <a:r>
              <a:rPr lang="en-ZA" dirty="0" smtClean="0"/>
              <a:t>Results</a:t>
            </a:r>
            <a:endParaRPr lang="en-ZA"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16725" b="18061"/>
          <a:stretch/>
        </p:blipFill>
        <p:spPr>
          <a:xfrm>
            <a:off x="8562466" y="987287"/>
            <a:ext cx="3321421" cy="1624532"/>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9393105" y="3776379"/>
            <a:ext cx="2520000" cy="1890001"/>
          </a:xfrm>
          <a:prstGeom prst="rect">
            <a:avLst/>
          </a:prstGeom>
        </p:spPr>
      </p:pic>
      <p:pic>
        <p:nvPicPr>
          <p:cNvPr id="7" name="Picture 6"/>
          <p:cNvPicPr>
            <a:picLocks noChangeAspect="1"/>
          </p:cNvPicPr>
          <p:nvPr/>
        </p:nvPicPr>
        <p:blipFill>
          <a:blip r:embed="rId5"/>
          <a:stretch>
            <a:fillRect/>
          </a:stretch>
        </p:blipFill>
        <p:spPr>
          <a:xfrm>
            <a:off x="2681479" y="3461380"/>
            <a:ext cx="3361585" cy="2520000"/>
          </a:xfrm>
          <a:prstGeom prst="rect">
            <a:avLst/>
          </a:prstGeom>
        </p:spPr>
      </p:pic>
      <p:pic>
        <p:nvPicPr>
          <p:cNvPr id="8" name="Picture 7"/>
          <p:cNvPicPr>
            <a:picLocks noChangeAspect="1"/>
          </p:cNvPicPr>
          <p:nvPr/>
        </p:nvPicPr>
        <p:blipFill>
          <a:blip r:embed="rId6"/>
          <a:stretch>
            <a:fillRect/>
          </a:stretch>
        </p:blipFill>
        <p:spPr>
          <a:xfrm>
            <a:off x="6202226" y="3461380"/>
            <a:ext cx="3361585" cy="2520000"/>
          </a:xfrm>
          <a:prstGeom prst="rect">
            <a:avLst/>
          </a:prstGeom>
        </p:spPr>
      </p:pic>
      <p:pic>
        <p:nvPicPr>
          <p:cNvPr id="9" name="Picture 8"/>
          <p:cNvPicPr>
            <a:picLocks noChangeAspect="1"/>
          </p:cNvPicPr>
          <p:nvPr/>
        </p:nvPicPr>
        <p:blipFill>
          <a:blip r:embed="rId7"/>
          <a:stretch>
            <a:fillRect/>
          </a:stretch>
        </p:blipFill>
        <p:spPr>
          <a:xfrm>
            <a:off x="826664" y="4325379"/>
            <a:ext cx="1671782" cy="792000"/>
          </a:xfrm>
          <a:prstGeom prst="rect">
            <a:avLst/>
          </a:prstGeom>
        </p:spPr>
      </p:pic>
      <p:pic>
        <p:nvPicPr>
          <p:cNvPr id="10" name="Picture 9"/>
          <p:cNvPicPr>
            <a:picLocks noChangeAspect="1"/>
          </p:cNvPicPr>
          <p:nvPr/>
        </p:nvPicPr>
        <p:blipFill>
          <a:blip r:embed="rId8"/>
          <a:stretch>
            <a:fillRect/>
          </a:stretch>
        </p:blipFill>
        <p:spPr>
          <a:xfrm>
            <a:off x="763005" y="3461379"/>
            <a:ext cx="1759312" cy="792000"/>
          </a:xfrm>
          <a:prstGeom prst="rect">
            <a:avLst/>
          </a:prstGeom>
        </p:spPr>
      </p:pic>
      <p:pic>
        <p:nvPicPr>
          <p:cNvPr id="11" name="Picture 10"/>
          <p:cNvPicPr>
            <a:picLocks noChangeAspect="1"/>
          </p:cNvPicPr>
          <p:nvPr/>
        </p:nvPicPr>
        <p:blipFill>
          <a:blip r:embed="rId9"/>
          <a:stretch>
            <a:fillRect/>
          </a:stretch>
        </p:blipFill>
        <p:spPr>
          <a:xfrm>
            <a:off x="796723" y="5189380"/>
            <a:ext cx="1731664" cy="792000"/>
          </a:xfrm>
          <a:prstGeom prst="rect">
            <a:avLst/>
          </a:prstGeom>
        </p:spPr>
      </p:pic>
    </p:spTree>
    <p:extLst>
      <p:ext uri="{BB962C8B-B14F-4D97-AF65-F5344CB8AC3E}">
        <p14:creationId xmlns:p14="http://schemas.microsoft.com/office/powerpoint/2010/main" val="1382980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3889" y="850030"/>
            <a:ext cx="10800000" cy="5568259"/>
          </a:xfrm>
          <a:prstGeom prst="rect">
            <a:avLst/>
          </a:prstGeom>
        </p:spPr>
      </p:pic>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p:txBody>
          <a:bodyPr/>
          <a:lstStyle/>
          <a:p>
            <a:r>
              <a:rPr lang="en-ZA" dirty="0" smtClean="0"/>
              <a:t>Results</a:t>
            </a:r>
            <a:endParaRPr lang="en-ZA" dirty="0"/>
          </a:p>
        </p:txBody>
      </p:sp>
      <p:sp>
        <p:nvSpPr>
          <p:cNvPr id="6" name="Rectangle 5"/>
          <p:cNvSpPr/>
          <p:nvPr/>
        </p:nvSpPr>
        <p:spPr>
          <a:xfrm>
            <a:off x="5510405" y="153811"/>
            <a:ext cx="4014240" cy="584775"/>
          </a:xfrm>
          <a:prstGeom prst="rect">
            <a:avLst/>
          </a:prstGeom>
        </p:spPr>
        <p:txBody>
          <a:bodyPr wrap="none">
            <a:spAutoFit/>
          </a:bodyPr>
          <a:lstStyle/>
          <a:p>
            <a:r>
              <a:rPr lang="en-ZA" sz="3200" dirty="0" smtClean="0">
                <a:solidFill>
                  <a:srgbClr val="000000"/>
                </a:solidFill>
                <a:latin typeface="Calibri" panose="020F0502020204030204" pitchFamily="34" charset="0"/>
              </a:rPr>
              <a:t>20bar, 1.5mm, 500rpm</a:t>
            </a:r>
            <a:endParaRPr lang="en-ZA" sz="3200" dirty="0"/>
          </a:p>
        </p:txBody>
      </p:sp>
    </p:spTree>
    <p:extLst>
      <p:ext uri="{BB962C8B-B14F-4D97-AF65-F5344CB8AC3E}">
        <p14:creationId xmlns:p14="http://schemas.microsoft.com/office/powerpoint/2010/main" val="255588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0512" t="5482" r="9863" b="6758"/>
          <a:stretch/>
        </p:blipFill>
        <p:spPr>
          <a:xfrm>
            <a:off x="696000" y="762992"/>
            <a:ext cx="10800000" cy="5646266"/>
          </a:xfrm>
          <a:prstGeom prst="rect">
            <a:avLst/>
          </a:prstGeom>
        </p:spPr>
      </p:pic>
      <p:sp>
        <p:nvSpPr>
          <p:cNvPr id="4" name="Title 2">
            <a:extLst>
              <a:ext uri="{FF2B5EF4-FFF2-40B4-BE49-F238E27FC236}">
                <a16:creationId xmlns:a16="http://schemas.microsoft.com/office/drawing/2014/main" id="{2CCE3DC4-0CC8-4DE1-9D14-81B597BE1DE9}"/>
              </a:ext>
            </a:extLst>
          </p:cNvPr>
          <p:cNvSpPr>
            <a:spLocks noGrp="1"/>
          </p:cNvSpPr>
          <p:nvPr>
            <p:ph type="title"/>
          </p:nvPr>
        </p:nvSpPr>
        <p:spPr>
          <a:xfrm>
            <a:off x="1082505" y="153811"/>
            <a:ext cx="9426745" cy="633589"/>
          </a:xfrm>
        </p:spPr>
        <p:txBody>
          <a:bodyPr/>
          <a:lstStyle/>
          <a:p>
            <a:r>
              <a:rPr lang="en-ZA" dirty="0" smtClean="0"/>
              <a:t>Results</a:t>
            </a:r>
            <a:endParaRPr lang="en-ZA" dirty="0"/>
          </a:p>
        </p:txBody>
      </p:sp>
      <p:sp>
        <p:nvSpPr>
          <p:cNvPr id="7" name="Rectangle 6"/>
          <p:cNvSpPr/>
          <p:nvPr/>
        </p:nvSpPr>
        <p:spPr>
          <a:xfrm>
            <a:off x="5491337" y="65574"/>
            <a:ext cx="4097597" cy="584775"/>
          </a:xfrm>
          <a:prstGeom prst="rect">
            <a:avLst/>
          </a:prstGeom>
        </p:spPr>
        <p:txBody>
          <a:bodyPr wrap="none">
            <a:spAutoFit/>
          </a:bodyPr>
          <a:lstStyle/>
          <a:p>
            <a:r>
              <a:rPr lang="en-ZA" sz="3200" dirty="0" smtClean="0">
                <a:solidFill>
                  <a:srgbClr val="000000"/>
                </a:solidFill>
                <a:latin typeface="Calibri" panose="020F0502020204030204" pitchFamily="34" charset="0"/>
              </a:rPr>
              <a:t>50bar, 0.8mm, 500rpm</a:t>
            </a:r>
            <a:endParaRPr lang="en-ZA" sz="3200" dirty="0"/>
          </a:p>
        </p:txBody>
      </p:sp>
    </p:spTree>
    <p:extLst>
      <p:ext uri="{BB962C8B-B14F-4D97-AF65-F5344CB8AC3E}">
        <p14:creationId xmlns:p14="http://schemas.microsoft.com/office/powerpoint/2010/main" val="162337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6182" y="751360"/>
            <a:ext cx="10800000" cy="5642394"/>
          </a:xfrm>
          <a:prstGeom prst="rect">
            <a:avLst/>
          </a:prstGeom>
        </p:spPr>
      </p:pic>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p:txBody>
          <a:bodyPr/>
          <a:lstStyle/>
          <a:p>
            <a:r>
              <a:rPr lang="en-ZA" dirty="0" smtClean="0"/>
              <a:t>Results</a:t>
            </a:r>
            <a:endParaRPr lang="en-ZA" dirty="0"/>
          </a:p>
        </p:txBody>
      </p:sp>
      <p:sp>
        <p:nvSpPr>
          <p:cNvPr id="6" name="Rectangle 5"/>
          <p:cNvSpPr/>
          <p:nvPr/>
        </p:nvSpPr>
        <p:spPr>
          <a:xfrm>
            <a:off x="5756232" y="153811"/>
            <a:ext cx="3609899" cy="523220"/>
          </a:xfrm>
          <a:prstGeom prst="rect">
            <a:avLst/>
          </a:prstGeom>
        </p:spPr>
        <p:txBody>
          <a:bodyPr wrap="none">
            <a:spAutoFit/>
          </a:bodyPr>
          <a:lstStyle/>
          <a:p>
            <a:r>
              <a:rPr lang="en-ZA" sz="2800" dirty="0" smtClean="0">
                <a:solidFill>
                  <a:srgbClr val="000000"/>
                </a:solidFill>
                <a:latin typeface="Calibri" panose="020F0502020204030204" pitchFamily="34" charset="0"/>
              </a:rPr>
              <a:t>20 bar, 0.8mm, 500rpm</a:t>
            </a:r>
            <a:endParaRPr lang="en-ZA" sz="2800" dirty="0"/>
          </a:p>
        </p:txBody>
      </p:sp>
    </p:spTree>
    <p:extLst>
      <p:ext uri="{BB962C8B-B14F-4D97-AF65-F5344CB8AC3E}">
        <p14:creationId xmlns:p14="http://schemas.microsoft.com/office/powerpoint/2010/main" val="3702731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030" b="6523"/>
          <a:stretch/>
        </p:blipFill>
        <p:spPr>
          <a:xfrm>
            <a:off x="622829" y="816592"/>
            <a:ext cx="10800000" cy="5611529"/>
          </a:xfrm>
          <a:prstGeom prst="rect">
            <a:avLst/>
          </a:prstGeom>
        </p:spPr>
      </p:pic>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p:txBody>
          <a:bodyPr/>
          <a:lstStyle/>
          <a:p>
            <a:r>
              <a:rPr lang="en-ZA" dirty="0" smtClean="0"/>
              <a:t>Results</a:t>
            </a:r>
            <a:endParaRPr lang="en-ZA" dirty="0"/>
          </a:p>
        </p:txBody>
      </p:sp>
      <p:sp>
        <p:nvSpPr>
          <p:cNvPr id="7" name="Rectangle 6"/>
          <p:cNvSpPr/>
          <p:nvPr/>
        </p:nvSpPr>
        <p:spPr>
          <a:xfrm>
            <a:off x="5221228" y="191692"/>
            <a:ext cx="6096000" cy="523220"/>
          </a:xfrm>
          <a:prstGeom prst="rect">
            <a:avLst/>
          </a:prstGeom>
        </p:spPr>
        <p:txBody>
          <a:bodyPr>
            <a:spAutoFit/>
          </a:bodyPr>
          <a:lstStyle/>
          <a:p>
            <a:r>
              <a:rPr lang="en-ZA" sz="2800" dirty="0" smtClean="0">
                <a:solidFill>
                  <a:srgbClr val="000000"/>
                </a:solidFill>
                <a:latin typeface="Calibri" panose="020F0502020204030204" pitchFamily="34" charset="0"/>
              </a:rPr>
              <a:t>150bar, 0.80mm, RPM=0</a:t>
            </a:r>
            <a:r>
              <a:rPr lang="en-ZA" dirty="0" smtClean="0"/>
              <a:t> </a:t>
            </a:r>
            <a:endParaRPr lang="en-ZA" dirty="0"/>
          </a:p>
        </p:txBody>
      </p:sp>
    </p:spTree>
    <p:extLst>
      <p:ext uri="{BB962C8B-B14F-4D97-AF65-F5344CB8AC3E}">
        <p14:creationId xmlns:p14="http://schemas.microsoft.com/office/powerpoint/2010/main" val="607359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0270" y="1027042"/>
            <a:ext cx="11337234" cy="4943061"/>
          </a:xfrm>
        </p:spPr>
        <p:txBody>
          <a:bodyPr/>
          <a:lstStyle/>
          <a:p>
            <a:pPr marL="342900" indent="-342900" algn="l">
              <a:buFont typeface="Arial" panose="020B0604020202020204" pitchFamily="34" charset="0"/>
              <a:buChar char="•"/>
            </a:pPr>
            <a:r>
              <a:rPr lang="en-GB" dirty="0" smtClean="0"/>
              <a:t>Leak tests performed successfully without incident</a:t>
            </a:r>
          </a:p>
          <a:p>
            <a:pPr marL="342900" indent="-342900" algn="l">
              <a:buFont typeface="Arial" panose="020B0604020202020204" pitchFamily="34" charset="0"/>
              <a:buChar char="•"/>
            </a:pPr>
            <a:r>
              <a:rPr lang="en-GB" dirty="0" smtClean="0"/>
              <a:t>Hydrogen </a:t>
            </a:r>
            <a:r>
              <a:rPr lang="en-GB" dirty="0"/>
              <a:t>FC technology has </a:t>
            </a:r>
            <a:r>
              <a:rPr lang="en-GB" dirty="0" smtClean="0"/>
              <a:t>already been </a:t>
            </a:r>
            <a:r>
              <a:rPr lang="en-GB" dirty="0"/>
              <a:t>identified as a viable solution for powering underground mining </a:t>
            </a:r>
            <a:r>
              <a:rPr lang="en-GB" dirty="0" smtClean="0"/>
              <a:t>equipment</a:t>
            </a:r>
          </a:p>
          <a:p>
            <a:pPr marL="342900" indent="-342900" algn="l">
              <a:buFont typeface="Arial" panose="020B0604020202020204" pitchFamily="34" charset="0"/>
              <a:buChar char="•"/>
            </a:pPr>
            <a:r>
              <a:rPr lang="en-GB" dirty="0" smtClean="0"/>
              <a:t>Several </a:t>
            </a:r>
            <a:r>
              <a:rPr lang="en-GB" dirty="0"/>
              <a:t>demonstrators have been developed and successfully operated</a:t>
            </a:r>
            <a:r>
              <a:rPr lang="en-GB" dirty="0" smtClean="0"/>
              <a:t>.</a:t>
            </a:r>
          </a:p>
          <a:p>
            <a:pPr marL="342900" indent="-342900" algn="l">
              <a:buFont typeface="Arial" panose="020B0604020202020204" pitchFamily="34" charset="0"/>
              <a:buChar char="•"/>
            </a:pPr>
            <a:r>
              <a:rPr lang="en-GB" dirty="0" smtClean="0"/>
              <a:t>These </a:t>
            </a:r>
            <a:r>
              <a:rPr lang="en-GB" dirty="0"/>
              <a:t>demonstrations showed the benefits of FC underground, with both production and cost improvement</a:t>
            </a:r>
            <a:r>
              <a:rPr lang="en-GB" dirty="0" smtClean="0"/>
              <a:t>.</a:t>
            </a:r>
          </a:p>
          <a:p>
            <a:pPr marL="342900" indent="-342900" algn="l">
              <a:buFont typeface="Arial" panose="020B0604020202020204" pitchFamily="34" charset="0"/>
              <a:buChar char="•"/>
            </a:pPr>
            <a:r>
              <a:rPr lang="en-GB" dirty="0" smtClean="0"/>
              <a:t>Benefits </a:t>
            </a:r>
            <a:r>
              <a:rPr lang="en-GB" dirty="0"/>
              <a:t>included health, comfort and </a:t>
            </a:r>
            <a:r>
              <a:rPr lang="en-GB" dirty="0" smtClean="0"/>
              <a:t>cost savings </a:t>
            </a:r>
            <a:r>
              <a:rPr lang="en-GB" dirty="0"/>
              <a:t>in operating, ventilation and </a:t>
            </a:r>
            <a:r>
              <a:rPr lang="en-GB" dirty="0" smtClean="0"/>
              <a:t>cooling</a:t>
            </a:r>
          </a:p>
          <a:p>
            <a:pPr marL="342900" indent="-342900" algn="l">
              <a:buFont typeface="Arial" panose="020B0604020202020204" pitchFamily="34" charset="0"/>
              <a:buChar char="•"/>
            </a:pPr>
            <a:r>
              <a:rPr lang="en-GB" dirty="0" smtClean="0"/>
              <a:t>Hydrogen is perceived unsafe</a:t>
            </a:r>
          </a:p>
          <a:p>
            <a:pPr marL="342900" indent="-342900" algn="l">
              <a:buFont typeface="Arial" panose="020B0604020202020204" pitchFamily="34" charset="0"/>
              <a:buChar char="•"/>
            </a:pPr>
            <a:r>
              <a:rPr lang="en-GB" dirty="0" smtClean="0"/>
              <a:t>Risk being a </a:t>
            </a:r>
            <a:r>
              <a:rPr lang="en-GB" dirty="0"/>
              <a:t>hydrogen leak from on-board </a:t>
            </a:r>
            <a:r>
              <a:rPr lang="en-GB" dirty="0" smtClean="0"/>
              <a:t>storage</a:t>
            </a:r>
          </a:p>
          <a:p>
            <a:pPr marL="342900" indent="-342900" algn="l">
              <a:buFont typeface="Arial" panose="020B0604020202020204" pitchFamily="34" charset="0"/>
              <a:buChar char="•"/>
            </a:pPr>
            <a:r>
              <a:rPr lang="en-GB" dirty="0" smtClean="0"/>
              <a:t>No </a:t>
            </a:r>
            <a:r>
              <a:rPr lang="en-ZA" dirty="0" smtClean="0"/>
              <a:t>measured </a:t>
            </a:r>
            <a:r>
              <a:rPr lang="en-GB" dirty="0" smtClean="0"/>
              <a:t>information </a:t>
            </a:r>
            <a:r>
              <a:rPr lang="en-GB" dirty="0"/>
              <a:t>exists on the </a:t>
            </a:r>
            <a:r>
              <a:rPr lang="en-GB" dirty="0" smtClean="0"/>
              <a:t>behaviour </a:t>
            </a:r>
            <a:r>
              <a:rPr lang="en-GB" dirty="0"/>
              <a:t>of hydrogen in underground mining </a:t>
            </a:r>
            <a:r>
              <a:rPr lang="en-GB" dirty="0" smtClean="0"/>
              <a:t>environments</a:t>
            </a:r>
          </a:p>
        </p:txBody>
      </p:sp>
      <p:sp>
        <p:nvSpPr>
          <p:cNvPr id="3" name="Title 2"/>
          <p:cNvSpPr>
            <a:spLocks noGrp="1"/>
          </p:cNvSpPr>
          <p:nvPr>
            <p:ph type="title"/>
          </p:nvPr>
        </p:nvSpPr>
        <p:spPr>
          <a:xfrm>
            <a:off x="1082505" y="153812"/>
            <a:ext cx="10515600" cy="840102"/>
          </a:xfrm>
        </p:spPr>
        <p:txBody>
          <a:bodyPr/>
          <a:lstStyle/>
          <a:p>
            <a:r>
              <a:rPr lang="en-ZA" dirty="0" smtClean="0"/>
              <a:t>Conclusions</a:t>
            </a:r>
            <a:endParaRPr lang="en-ZA" dirty="0"/>
          </a:p>
        </p:txBody>
      </p:sp>
    </p:spTree>
    <p:extLst>
      <p:ext uri="{BB962C8B-B14F-4D97-AF65-F5344CB8AC3E}">
        <p14:creationId xmlns:p14="http://schemas.microsoft.com/office/powerpoint/2010/main" val="4274311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C18AF3-F273-4651-A8C5-017837CDB747}"/>
              </a:ext>
            </a:extLst>
          </p:cNvPr>
          <p:cNvSpPr>
            <a:spLocks noGrp="1"/>
          </p:cNvSpPr>
          <p:nvPr>
            <p:ph type="subTitle" idx="1"/>
          </p:nvPr>
        </p:nvSpPr>
        <p:spPr>
          <a:xfrm>
            <a:off x="421639" y="996164"/>
            <a:ext cx="11227021" cy="4755280"/>
          </a:xfrm>
        </p:spPr>
        <p:txBody>
          <a:bodyPr/>
          <a:lstStyle/>
          <a:p>
            <a:pPr marL="342900" indent="-342900" algn="l">
              <a:buFont typeface="Arial" panose="020B0604020202020204" pitchFamily="34" charset="0"/>
              <a:buChar char="•"/>
            </a:pPr>
            <a:r>
              <a:rPr lang="en-ZA" sz="2000" dirty="0" smtClean="0"/>
              <a:t>Move to VTF (95 % complete)</a:t>
            </a:r>
          </a:p>
          <a:p>
            <a:pPr marL="342900" indent="-342900" algn="l">
              <a:buFont typeface="Arial" panose="020B0604020202020204" pitchFamily="34" charset="0"/>
              <a:buChar char="•"/>
            </a:pPr>
            <a:r>
              <a:rPr lang="en-ZA" sz="2000" dirty="0" smtClean="0"/>
              <a:t>Completely automated: valve timing, flow control, etc.</a:t>
            </a:r>
          </a:p>
          <a:p>
            <a:pPr marL="342900" indent="-342900" algn="l">
              <a:buFont typeface="Arial" panose="020B0604020202020204" pitchFamily="34" charset="0"/>
              <a:buChar char="•"/>
            </a:pPr>
            <a:r>
              <a:rPr lang="en-ZA" sz="2000" dirty="0" smtClean="0"/>
              <a:t>1000’s of test</a:t>
            </a:r>
          </a:p>
          <a:p>
            <a:pPr marL="800100" lvl="1" indent="-342900" algn="l">
              <a:buFont typeface="Arial" panose="020B0604020202020204" pitchFamily="34" charset="0"/>
              <a:buChar char="•"/>
            </a:pPr>
            <a:r>
              <a:rPr lang="en-ZA" sz="1600" dirty="0" smtClean="0"/>
              <a:t>Distances?</a:t>
            </a:r>
          </a:p>
          <a:p>
            <a:pPr marL="800100" lvl="1" indent="-342900" algn="l">
              <a:buFont typeface="Arial" panose="020B0604020202020204" pitchFamily="34" charset="0"/>
              <a:buChar char="•"/>
            </a:pPr>
            <a:r>
              <a:rPr lang="en-ZA" sz="1600" dirty="0" smtClean="0"/>
              <a:t>Durations?</a:t>
            </a:r>
          </a:p>
          <a:p>
            <a:pPr marL="800100" lvl="1" indent="-342900" algn="l">
              <a:buFont typeface="Arial" panose="020B0604020202020204" pitchFamily="34" charset="0"/>
              <a:buChar char="•"/>
            </a:pPr>
            <a:r>
              <a:rPr lang="en-ZA" sz="1600" dirty="0" smtClean="0"/>
              <a:t>Higher ventilation?</a:t>
            </a:r>
          </a:p>
          <a:p>
            <a:pPr marL="800100" lvl="1" indent="-342900" algn="l">
              <a:buFont typeface="Arial" panose="020B0604020202020204" pitchFamily="34" charset="0"/>
              <a:buChar char="•"/>
            </a:pPr>
            <a:r>
              <a:rPr lang="en-ZA" sz="1600" dirty="0" smtClean="0"/>
              <a:t>Higher pressures?</a:t>
            </a:r>
          </a:p>
          <a:p>
            <a:pPr marL="800100" lvl="1" indent="-342900" algn="l">
              <a:buFont typeface="Arial" panose="020B0604020202020204" pitchFamily="34" charset="0"/>
              <a:buChar char="•"/>
            </a:pPr>
            <a:r>
              <a:rPr lang="en-ZA" sz="1600" dirty="0" smtClean="0"/>
              <a:t>Bigger volumes?</a:t>
            </a:r>
          </a:p>
          <a:p>
            <a:pPr marL="800100" lvl="1" indent="-342900" algn="l">
              <a:buFont typeface="Arial" panose="020B0604020202020204" pitchFamily="34" charset="0"/>
              <a:buChar char="•"/>
            </a:pPr>
            <a:r>
              <a:rPr lang="en-ZA" sz="1600" dirty="0" smtClean="0"/>
              <a:t>Obstacles/pockets</a:t>
            </a:r>
          </a:p>
          <a:p>
            <a:pPr marL="800100" lvl="1" indent="-342900" algn="l">
              <a:buFont typeface="Arial" panose="020B0604020202020204" pitchFamily="34" charset="0"/>
              <a:buChar char="•"/>
            </a:pPr>
            <a:r>
              <a:rPr lang="en-ZA" sz="1600" dirty="0" smtClean="0"/>
              <a:t>Effect of safety devices (excess flow valves, etc.)</a:t>
            </a:r>
          </a:p>
          <a:p>
            <a:pPr marL="342900" indent="-342900" algn="l">
              <a:buFont typeface="Arial" panose="020B0604020202020204" pitchFamily="34" charset="0"/>
              <a:buChar char="•"/>
            </a:pPr>
            <a:r>
              <a:rPr lang="en-ZA" sz="2000" dirty="0" smtClean="0"/>
              <a:t>Thus far all tests have been run until steady state</a:t>
            </a:r>
          </a:p>
          <a:p>
            <a:pPr marL="800100" lvl="1" indent="-342900" algn="l">
              <a:buFont typeface="Arial" panose="020B0604020202020204" pitchFamily="34" charset="0"/>
              <a:buChar char="•"/>
            </a:pPr>
            <a:r>
              <a:rPr lang="en-ZA" sz="1800" dirty="0" smtClean="0"/>
              <a:t>What happens for short durations</a:t>
            </a:r>
          </a:p>
          <a:p>
            <a:pPr marL="800100" lvl="1" indent="-342900" algn="l">
              <a:buFont typeface="Arial" panose="020B0604020202020204" pitchFamily="34" charset="0"/>
              <a:buChar char="•"/>
            </a:pPr>
            <a:r>
              <a:rPr lang="en-ZA" sz="1800" dirty="0" smtClean="0"/>
              <a:t>What happens with safety devices included</a:t>
            </a:r>
          </a:p>
          <a:p>
            <a:pPr marL="342900" indent="-342900" algn="l">
              <a:buFont typeface="Arial" panose="020B0604020202020204" pitchFamily="34" charset="0"/>
              <a:buChar char="•"/>
            </a:pPr>
            <a:r>
              <a:rPr lang="en-ZA" sz="2200" dirty="0" smtClean="0"/>
              <a:t>CFD capabilities have been developed</a:t>
            </a:r>
            <a:endParaRPr lang="en-ZA" sz="2200" dirty="0"/>
          </a:p>
        </p:txBody>
      </p:sp>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p:txBody>
          <a:bodyPr/>
          <a:lstStyle/>
          <a:p>
            <a:r>
              <a:rPr lang="en-ZA" dirty="0" smtClean="0"/>
              <a:t>Future work</a:t>
            </a:r>
            <a:endParaRPr lang="en-ZA" dirty="0"/>
          </a:p>
        </p:txBody>
      </p:sp>
      <p:pic>
        <p:nvPicPr>
          <p:cNvPr id="4" name="Picture 3"/>
          <p:cNvPicPr>
            <a:picLocks noChangeAspect="1"/>
          </p:cNvPicPr>
          <p:nvPr/>
        </p:nvPicPr>
        <p:blipFill>
          <a:blip r:embed="rId3"/>
          <a:stretch>
            <a:fillRect/>
          </a:stretch>
        </p:blipFill>
        <p:spPr>
          <a:xfrm>
            <a:off x="8529191" y="3724741"/>
            <a:ext cx="3068914" cy="2301686"/>
          </a:xfrm>
          <a:prstGeom prst="rect">
            <a:avLst/>
          </a:prstGeom>
        </p:spPr>
      </p:pic>
      <p:pic>
        <p:nvPicPr>
          <p:cNvPr id="5" name="Picture 4"/>
          <p:cNvPicPr>
            <a:picLocks noChangeAspect="1"/>
          </p:cNvPicPr>
          <p:nvPr/>
        </p:nvPicPr>
        <p:blipFill>
          <a:blip r:embed="rId4"/>
          <a:stretch>
            <a:fillRect/>
          </a:stretch>
        </p:blipFill>
        <p:spPr>
          <a:xfrm>
            <a:off x="5551824" y="1819735"/>
            <a:ext cx="6046281" cy="1733608"/>
          </a:xfrm>
          <a:prstGeom prst="rect">
            <a:avLst/>
          </a:prstGeom>
        </p:spPr>
      </p:pic>
    </p:spTree>
    <p:extLst>
      <p:ext uri="{BB962C8B-B14F-4D97-AF65-F5344CB8AC3E}">
        <p14:creationId xmlns:p14="http://schemas.microsoft.com/office/powerpoint/2010/main" val="136423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96096" y="2955718"/>
            <a:ext cx="11364600" cy="1655762"/>
          </a:xfrm>
        </p:spPr>
        <p:txBody>
          <a:bodyPr/>
          <a:lstStyle/>
          <a:p>
            <a:pPr marL="457200" indent="-457200" algn="l">
              <a:buFont typeface="+mj-lt"/>
              <a:buAutoNum type="arabicPeriod"/>
            </a:pPr>
            <a:r>
              <a:rPr lang="en-ZA" sz="1100" dirty="0" smtClean="0"/>
              <a:t>P</a:t>
            </a:r>
            <a:r>
              <a:rPr lang="en-ZA" sz="1100" dirty="0"/>
              <a:t>. Griffin, The Carbon Majors Database, CDP Carbon Majors Report, July 2017.</a:t>
            </a:r>
          </a:p>
          <a:p>
            <a:pPr marL="457200" indent="-457200" algn="l">
              <a:buFont typeface="+mj-lt"/>
              <a:buAutoNum type="arabicPeriod"/>
            </a:pPr>
            <a:r>
              <a:rPr lang="en-ZA" sz="1100" dirty="0" smtClean="0"/>
              <a:t>Arnold </a:t>
            </a:r>
            <a:r>
              <a:rPr lang="en-ZA" sz="1100" dirty="0"/>
              <a:t>R. Miller, Fuel-cell mine vehicle-development and testing, Proceedings of the 2000 U.S. DOE Hydrogen Program Review, San Ramon, California, May 9-11, </a:t>
            </a:r>
            <a:r>
              <a:rPr lang="en-ZA" sz="1100" dirty="0" smtClean="0"/>
              <a:t>2000.</a:t>
            </a:r>
          </a:p>
          <a:p>
            <a:pPr marL="457200" indent="-457200" algn="l">
              <a:buFont typeface="+mj-lt"/>
              <a:buAutoNum type="arabicPeriod"/>
            </a:pPr>
            <a:r>
              <a:rPr lang="en-ZA" sz="1100" dirty="0" smtClean="0"/>
              <a:t>Richard </a:t>
            </a:r>
            <a:r>
              <a:rPr lang="en-ZA" sz="1100" dirty="0"/>
              <a:t>S. Schatz, Antonio Nieto, </a:t>
            </a:r>
            <a:r>
              <a:rPr lang="en-ZA" sz="1100" dirty="0" err="1"/>
              <a:t>Serguei</a:t>
            </a:r>
            <a:r>
              <a:rPr lang="en-ZA" sz="1100" dirty="0"/>
              <a:t> N. Lvov, Long-term economic sensitivity analysis of light duty underground mining vehicles by power source, International Journal of Mining Science and Technology, Vol. 27, pp. 567-571, </a:t>
            </a:r>
            <a:r>
              <a:rPr lang="en-ZA" sz="1100" dirty="0" smtClean="0"/>
              <a:t>2017.</a:t>
            </a:r>
          </a:p>
          <a:p>
            <a:pPr marL="457200" indent="-457200" algn="l">
              <a:buFont typeface="+mj-lt"/>
              <a:buAutoNum type="arabicPeriod"/>
            </a:pPr>
            <a:r>
              <a:rPr lang="en-ZA" sz="1100" dirty="0" smtClean="0"/>
              <a:t>M.C</a:t>
            </a:r>
            <a:r>
              <a:rPr lang="en-ZA" sz="1100" dirty="0"/>
              <a:t>. </a:t>
            </a:r>
            <a:r>
              <a:rPr lang="en-ZA" sz="1100" dirty="0" err="1"/>
              <a:t>Bétournay</a:t>
            </a:r>
            <a:r>
              <a:rPr lang="en-ZA" sz="1100" dirty="0"/>
              <a:t>, P. </a:t>
            </a:r>
            <a:r>
              <a:rPr lang="en-ZA" sz="1100" dirty="0" err="1"/>
              <a:t>Laliberté</a:t>
            </a:r>
            <a:r>
              <a:rPr lang="en-ZA" sz="1100" dirty="0"/>
              <a:t>, R. </a:t>
            </a:r>
            <a:r>
              <a:rPr lang="en-ZA" sz="1100" dirty="0" err="1"/>
              <a:t>Lacroix</a:t>
            </a:r>
            <a:r>
              <a:rPr lang="en-ZA" sz="1100" dirty="0"/>
              <a:t>, C. </a:t>
            </a:r>
            <a:r>
              <a:rPr lang="en-ZA" sz="1100" dirty="0" err="1"/>
              <a:t>Kocsis</a:t>
            </a:r>
            <a:r>
              <a:rPr lang="en-ZA" sz="1100" dirty="0"/>
              <a:t>, S. </a:t>
            </a:r>
            <a:r>
              <a:rPr lang="en-ZA" sz="1100" dirty="0" err="1"/>
              <a:t>Hardcastle</a:t>
            </a:r>
            <a:r>
              <a:rPr lang="en-ZA" sz="1100" dirty="0"/>
              <a:t>, G. </a:t>
            </a:r>
            <a:r>
              <a:rPr lang="en-ZA" sz="1100" dirty="0" err="1"/>
              <a:t>Desrivières</a:t>
            </a:r>
            <a:r>
              <a:rPr lang="en-ZA" sz="1100" dirty="0"/>
              <a:t>, P. </a:t>
            </a:r>
            <a:r>
              <a:rPr lang="en-ZA" sz="1100" dirty="0" err="1"/>
              <a:t>Mousset</a:t>
            </a:r>
            <a:r>
              <a:rPr lang="en-ZA" sz="1100" dirty="0"/>
              <a:t>-Jones, and G. </a:t>
            </a:r>
            <a:r>
              <a:rPr lang="en-ZA" sz="1100" dirty="0" err="1"/>
              <a:t>Righettini</a:t>
            </a:r>
            <a:r>
              <a:rPr lang="en-ZA" sz="1100" dirty="0"/>
              <a:t>, Fuel cell versus diesel loader operation: Cost-benefit analysis study, Article in CIM Bulletin, May </a:t>
            </a:r>
            <a:r>
              <a:rPr lang="en-ZA" sz="1100" dirty="0" smtClean="0"/>
              <a:t>2005.</a:t>
            </a:r>
          </a:p>
          <a:p>
            <a:pPr marL="457200" indent="-457200" algn="l">
              <a:buFont typeface="+mj-lt"/>
              <a:buAutoNum type="arabicPeriod"/>
            </a:pPr>
            <a:r>
              <a:rPr lang="en-ZA" sz="1100" dirty="0" err="1" smtClean="0"/>
              <a:t>Cédric</a:t>
            </a:r>
            <a:r>
              <a:rPr lang="en-ZA" sz="1100" dirty="0" smtClean="0"/>
              <a:t> </a:t>
            </a:r>
            <a:r>
              <a:rPr lang="en-ZA" sz="1100" dirty="0" err="1"/>
              <a:t>Philibert</a:t>
            </a:r>
            <a:r>
              <a:rPr lang="en-ZA" sz="1100" dirty="0"/>
              <a:t>, , Renewable Energy for Industry From green energy to green materials and fuels, International Energy Agency (IEA), Insight Series, </a:t>
            </a:r>
            <a:r>
              <a:rPr lang="en-ZA" sz="1100" dirty="0" smtClean="0"/>
              <a:t>2017.</a:t>
            </a:r>
          </a:p>
          <a:p>
            <a:pPr marL="457200" indent="-457200" algn="l">
              <a:buFont typeface="+mj-lt"/>
              <a:buAutoNum type="arabicPeriod"/>
            </a:pPr>
            <a:r>
              <a:rPr lang="en-ZA" sz="1100" dirty="0" smtClean="0"/>
              <a:t>Charles </a:t>
            </a:r>
            <a:r>
              <a:rPr lang="en-ZA" sz="1100" dirty="0" err="1"/>
              <a:t>Kocsis</a:t>
            </a:r>
            <a:r>
              <a:rPr lang="en-ZA" sz="1100" dirty="0"/>
              <a:t>, Ventilation Benefit Analysis for Canadian Mines </a:t>
            </a:r>
            <a:r>
              <a:rPr lang="en-ZA" sz="1100" dirty="0" err="1"/>
              <a:t>Fuelcell</a:t>
            </a:r>
            <a:r>
              <a:rPr lang="en-ZA" sz="1100" dirty="0"/>
              <a:t> Loader Project, CANMET-MMSL report 602422, Report MMSL 03-040(CR), July 21, </a:t>
            </a:r>
            <a:r>
              <a:rPr lang="en-ZA" sz="1100" dirty="0" smtClean="0"/>
              <a:t>2003.</a:t>
            </a:r>
          </a:p>
          <a:p>
            <a:pPr marL="457200" indent="-457200" algn="l">
              <a:buFont typeface="+mj-lt"/>
              <a:buAutoNum type="arabicPeriod"/>
            </a:pPr>
            <a:r>
              <a:rPr lang="en-ZA" sz="1100" dirty="0" smtClean="0"/>
              <a:t>Andrei </a:t>
            </a:r>
            <a:r>
              <a:rPr lang="en-ZA" sz="1100" dirty="0"/>
              <a:t>V. </a:t>
            </a:r>
            <a:r>
              <a:rPr lang="en-ZA" sz="1100" dirty="0" err="1"/>
              <a:t>Tchouvelev</a:t>
            </a:r>
            <a:r>
              <a:rPr lang="en-ZA" sz="1100" dirty="0"/>
              <a:t>, Benjamin Angers, Marc </a:t>
            </a:r>
            <a:r>
              <a:rPr lang="en-ZA" sz="1100" dirty="0" err="1"/>
              <a:t>Betournay</a:t>
            </a:r>
            <a:r>
              <a:rPr lang="en-ZA" sz="1100" dirty="0"/>
              <a:t> an Gilles LeBlanc, Hydrogen min introduction initiative – Study of hydrogen </a:t>
            </a:r>
            <a:r>
              <a:rPr lang="en-ZA" sz="1100" dirty="0" err="1"/>
              <a:t>behavior</a:t>
            </a:r>
            <a:r>
              <a:rPr lang="en-ZA" sz="1100" dirty="0"/>
              <a:t> in underground mine conditions, 23rd Annual mine diesel emission council (MDEC) conference, Toronto, </a:t>
            </a:r>
            <a:r>
              <a:rPr lang="en-ZA" sz="1100" dirty="0" smtClean="0"/>
              <a:t>2017.</a:t>
            </a:r>
          </a:p>
          <a:p>
            <a:pPr marL="457200" indent="-457200" algn="l">
              <a:buFont typeface="+mj-lt"/>
              <a:buAutoNum type="arabicPeriod"/>
            </a:pPr>
            <a:r>
              <a:rPr lang="en-ZA" sz="1100" dirty="0" smtClean="0"/>
              <a:t>Christopher </a:t>
            </a:r>
            <a:r>
              <a:rPr lang="en-ZA" sz="1100" dirty="0"/>
              <a:t>Jackson and Patrick Molloy, A renewable hydrogen way forward for the mining industry?, Rocky Mountain Institute, Sunshine for mines: </a:t>
            </a:r>
            <a:r>
              <a:rPr lang="en-ZA" sz="1100" dirty="0">
                <a:hlinkClick r:id="rId2"/>
              </a:rPr>
              <a:t>https://</a:t>
            </a:r>
            <a:r>
              <a:rPr lang="en-ZA" sz="1100" dirty="0" smtClean="0">
                <a:hlinkClick r:id="rId2"/>
              </a:rPr>
              <a:t>www.rmi.org/a-renewable-hydrogen-way-forward-for-the-mining-industry/</a:t>
            </a:r>
            <a:endParaRPr lang="en-ZA" sz="1100" dirty="0" smtClean="0"/>
          </a:p>
          <a:p>
            <a:pPr marL="457200" indent="-457200" algn="l">
              <a:buFont typeface="+mj-lt"/>
              <a:buAutoNum type="arabicPeriod"/>
            </a:pPr>
            <a:r>
              <a:rPr lang="en-ZA" sz="1100" dirty="0" smtClean="0"/>
              <a:t>A.R</a:t>
            </a:r>
            <a:r>
              <a:rPr lang="en-ZA" sz="1100" dirty="0"/>
              <a:t>. Miller, G. van den Berg, D.L. Barnes, R.I. </a:t>
            </a:r>
            <a:r>
              <a:rPr lang="en-ZA" sz="1100" dirty="0" err="1"/>
              <a:t>Eisele</a:t>
            </a:r>
            <a:r>
              <a:rPr lang="en-ZA" sz="1100" dirty="0"/>
              <a:t>, D.M. Tanner, J.M. </a:t>
            </a:r>
            <a:r>
              <a:rPr lang="en-ZA" sz="1100" dirty="0" err="1"/>
              <a:t>Vallely</a:t>
            </a:r>
            <a:r>
              <a:rPr lang="en-ZA" sz="1100" dirty="0"/>
              <a:t>, and D.A. Lassiter, Fuel cell technology n underground mining, The Southern African Institute for mining and Metallurgy, 533-546, Platinum 2012</a:t>
            </a:r>
            <a:r>
              <a:rPr lang="en-ZA" sz="1100" dirty="0" smtClean="0"/>
              <a:t>.</a:t>
            </a:r>
            <a:endParaRPr lang="en-ZA" sz="1100" dirty="0"/>
          </a:p>
        </p:txBody>
      </p:sp>
      <p:sp>
        <p:nvSpPr>
          <p:cNvPr id="3" name="Title 2"/>
          <p:cNvSpPr>
            <a:spLocks noGrp="1"/>
          </p:cNvSpPr>
          <p:nvPr>
            <p:ph type="title"/>
          </p:nvPr>
        </p:nvSpPr>
        <p:spPr>
          <a:xfrm>
            <a:off x="1082505" y="153811"/>
            <a:ext cx="10515600" cy="787093"/>
          </a:xfrm>
        </p:spPr>
        <p:txBody>
          <a:bodyPr/>
          <a:lstStyle/>
          <a:p>
            <a:r>
              <a:rPr lang="en-ZA" dirty="0" smtClean="0"/>
              <a:t>References</a:t>
            </a:r>
            <a:endParaRPr lang="en-ZA"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0073" b="34412"/>
          <a:stretch/>
        </p:blipFill>
        <p:spPr>
          <a:xfrm>
            <a:off x="2438400" y="1026615"/>
            <a:ext cx="7242313" cy="1929103"/>
          </a:xfrm>
          <a:prstGeom prst="rect">
            <a:avLst/>
          </a:prstGeom>
        </p:spPr>
      </p:pic>
    </p:spTree>
    <p:extLst>
      <p:ext uri="{BB962C8B-B14F-4D97-AF65-F5344CB8AC3E}">
        <p14:creationId xmlns:p14="http://schemas.microsoft.com/office/powerpoint/2010/main" val="2036772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ZA"/>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4786" cy="6860233"/>
          </a:xfrm>
          <a:prstGeom prst="rect">
            <a:avLst/>
          </a:prstGeom>
        </p:spPr>
      </p:pic>
      <p:sp>
        <p:nvSpPr>
          <p:cNvPr id="6" name="Title 2">
            <a:extLst>
              <a:ext uri="{FF2B5EF4-FFF2-40B4-BE49-F238E27FC236}">
                <a16:creationId xmlns:a16="http://schemas.microsoft.com/office/drawing/2014/main" id="{C94F5C44-74C4-4DC7-9EE9-D394A747AE74}"/>
              </a:ext>
            </a:extLst>
          </p:cNvPr>
          <p:cNvSpPr txBox="1">
            <a:spLocks/>
          </p:cNvSpPr>
          <p:nvPr/>
        </p:nvSpPr>
        <p:spPr>
          <a:xfrm>
            <a:off x="4791919" y="46382"/>
            <a:ext cx="2619359" cy="526775"/>
          </a:xfrm>
          <a:prstGeom prst="rect">
            <a:avLst/>
          </a:prstGeom>
        </p:spPr>
        <p:txBody>
          <a:bodyPr/>
          <a:lstStyle>
            <a:lvl1pPr algn="l" defTabSz="914400" rtl="0" eaLnBrk="1" latinLnBrk="0" hangingPunct="1">
              <a:lnSpc>
                <a:spcPct val="90000"/>
              </a:lnSpc>
              <a:spcBef>
                <a:spcPct val="0"/>
              </a:spcBef>
              <a:buNone/>
              <a:defRPr sz="4400" b="1" kern="1200">
                <a:solidFill>
                  <a:schemeClr val="bg1">
                    <a:lumMod val="95000"/>
                  </a:schemeClr>
                </a:solidFill>
                <a:latin typeface="Arial" panose="020B0604020202020204" pitchFamily="34" charset="0"/>
                <a:ea typeface="+mj-ea"/>
                <a:cs typeface="Arial" panose="020B0604020202020204" pitchFamily="34" charset="0"/>
              </a:defRPr>
            </a:lvl1pPr>
          </a:lstStyle>
          <a:p>
            <a:pPr algn="ctr"/>
            <a:r>
              <a:rPr lang="en-ZA" sz="3200" dirty="0" smtClean="0">
                <a:solidFill>
                  <a:schemeClr val="bg2">
                    <a:lumMod val="50000"/>
                  </a:schemeClr>
                </a:solidFill>
                <a:latin typeface="Arial Nova Cond" panose="020B0506020202020204" pitchFamily="34" charset="0"/>
              </a:rPr>
              <a:t>QUESTIONS</a:t>
            </a:r>
            <a:endParaRPr lang="en-ZA" sz="3200" dirty="0">
              <a:solidFill>
                <a:schemeClr val="bg2">
                  <a:lumMod val="50000"/>
                </a:schemeClr>
              </a:solidFill>
              <a:latin typeface="Arial Nova Cond" panose="020B0506020202020204" pitchFamily="34" charset="0"/>
            </a:endParaRPr>
          </a:p>
        </p:txBody>
      </p:sp>
    </p:spTree>
    <p:extLst>
      <p:ext uri="{BB962C8B-B14F-4D97-AF65-F5344CB8AC3E}">
        <p14:creationId xmlns:p14="http://schemas.microsoft.com/office/powerpoint/2010/main" val="1350762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C18AF3-F273-4651-A8C5-017837CDB747}"/>
              </a:ext>
            </a:extLst>
          </p:cNvPr>
          <p:cNvSpPr>
            <a:spLocks noGrp="1"/>
          </p:cNvSpPr>
          <p:nvPr>
            <p:ph type="subTitle" idx="1"/>
          </p:nvPr>
        </p:nvSpPr>
        <p:spPr>
          <a:xfrm>
            <a:off x="254000" y="1003300"/>
            <a:ext cx="11569700" cy="3194050"/>
          </a:xfrm>
        </p:spPr>
        <p:txBody>
          <a:bodyPr/>
          <a:lstStyle/>
          <a:p>
            <a:pPr marL="342900" indent="-342900" algn="l">
              <a:buFont typeface="Arial" panose="020B0604020202020204" pitchFamily="34" charset="0"/>
              <a:buChar char="•"/>
            </a:pPr>
            <a:r>
              <a:rPr lang="en-GB" dirty="0"/>
              <a:t>Mining companies are facing significant challenges in their efforts to </a:t>
            </a:r>
            <a:r>
              <a:rPr lang="en-GB" dirty="0" smtClean="0"/>
              <a:t>de-carbonize</a:t>
            </a:r>
          </a:p>
          <a:p>
            <a:pPr marL="342900" indent="-342900" algn="l">
              <a:buFont typeface="Arial" panose="020B0604020202020204" pitchFamily="34" charset="0"/>
              <a:buChar char="•"/>
            </a:pPr>
            <a:r>
              <a:rPr lang="en-GB" dirty="0" smtClean="0"/>
              <a:t>Half </a:t>
            </a:r>
            <a:r>
              <a:rPr lang="en-GB" dirty="0"/>
              <a:t>of worldwide industrial </a:t>
            </a:r>
            <a:r>
              <a:rPr lang="en-GB" dirty="0" smtClean="0"/>
              <a:t>GHG traceable to 50 </a:t>
            </a:r>
            <a:r>
              <a:rPr lang="en-GB" dirty="0"/>
              <a:t>companies </a:t>
            </a:r>
            <a:r>
              <a:rPr lang="en-GB" dirty="0" smtClean="0"/>
              <a:t>[1]</a:t>
            </a:r>
          </a:p>
          <a:p>
            <a:pPr marL="800100" lvl="1" indent="-342900" algn="l">
              <a:buFont typeface="Arial" panose="020B0604020202020204" pitchFamily="34" charset="0"/>
              <a:buChar char="•"/>
            </a:pPr>
            <a:r>
              <a:rPr lang="en-GB" dirty="0" smtClean="0"/>
              <a:t>Two </a:t>
            </a:r>
            <a:r>
              <a:rPr lang="en-GB" dirty="0"/>
              <a:t>mining companies </a:t>
            </a:r>
            <a:r>
              <a:rPr lang="en-GB" dirty="0" smtClean="0"/>
              <a:t>in </a:t>
            </a:r>
            <a:r>
              <a:rPr lang="en-GB" dirty="0"/>
              <a:t>the top </a:t>
            </a:r>
            <a:r>
              <a:rPr lang="en-GB" dirty="0" smtClean="0"/>
              <a:t>5</a:t>
            </a:r>
          </a:p>
          <a:p>
            <a:pPr marL="800100" lvl="1" indent="-342900" algn="l">
              <a:buFont typeface="Arial" panose="020B0604020202020204" pitchFamily="34" charset="0"/>
              <a:buChar char="•"/>
            </a:pPr>
            <a:r>
              <a:rPr lang="en-GB" dirty="0" smtClean="0"/>
              <a:t>20 in the </a:t>
            </a:r>
            <a:r>
              <a:rPr lang="en-GB" dirty="0"/>
              <a:t>top </a:t>
            </a:r>
            <a:r>
              <a:rPr lang="en-GB" dirty="0" smtClean="0"/>
              <a:t>100</a:t>
            </a:r>
          </a:p>
          <a:p>
            <a:pPr marL="342900" indent="-342900" algn="l">
              <a:buFont typeface="Arial" panose="020B0604020202020204" pitchFamily="34" charset="0"/>
              <a:buChar char="•"/>
            </a:pPr>
            <a:r>
              <a:rPr lang="en-GB" dirty="0" smtClean="0"/>
              <a:t>Diesel </a:t>
            </a:r>
            <a:r>
              <a:rPr lang="en-GB" dirty="0"/>
              <a:t>and batteries are not simultaneously clean, safe, and </a:t>
            </a:r>
            <a:r>
              <a:rPr lang="en-GB" dirty="0" smtClean="0"/>
              <a:t>productive</a:t>
            </a:r>
          </a:p>
          <a:p>
            <a:pPr marL="342900" indent="-342900" algn="l">
              <a:buFont typeface="Arial" panose="020B0604020202020204" pitchFamily="34" charset="0"/>
              <a:buChar char="•"/>
            </a:pPr>
            <a:r>
              <a:rPr lang="en-GB" dirty="0" smtClean="0"/>
              <a:t>Tethered </a:t>
            </a:r>
            <a:r>
              <a:rPr lang="en-GB" dirty="0"/>
              <a:t>vehicles are power-dense and have no direct </a:t>
            </a:r>
            <a:r>
              <a:rPr lang="en-GB" dirty="0" smtClean="0"/>
              <a:t>emissions</a:t>
            </a:r>
          </a:p>
          <a:p>
            <a:pPr marL="800100" lvl="1" indent="-342900" algn="l">
              <a:buFont typeface="Arial" panose="020B0604020202020204" pitchFamily="34" charset="0"/>
              <a:buChar char="•"/>
            </a:pPr>
            <a:r>
              <a:rPr lang="en-GB" dirty="0" smtClean="0"/>
              <a:t>Introduces </a:t>
            </a:r>
            <a:r>
              <a:rPr lang="en-GB" dirty="0"/>
              <a:t>additional safety </a:t>
            </a:r>
            <a:r>
              <a:rPr lang="en-GB" dirty="0" smtClean="0"/>
              <a:t>concerns</a:t>
            </a:r>
          </a:p>
          <a:p>
            <a:pPr marL="800100" lvl="1" indent="-342900" algn="l">
              <a:buFont typeface="Arial" panose="020B0604020202020204" pitchFamily="34" charset="0"/>
              <a:buChar char="•"/>
            </a:pPr>
            <a:r>
              <a:rPr lang="en-GB" dirty="0" smtClean="0"/>
              <a:t>Interferes </a:t>
            </a:r>
            <a:r>
              <a:rPr lang="en-GB" dirty="0"/>
              <a:t>with mobility and </a:t>
            </a:r>
            <a:r>
              <a:rPr lang="en-GB" dirty="0" smtClean="0"/>
              <a:t>productivity</a:t>
            </a:r>
          </a:p>
          <a:p>
            <a:pPr marL="800100" lvl="1" indent="-342900" algn="l">
              <a:buFont typeface="Arial" panose="020B0604020202020204" pitchFamily="34" charset="0"/>
              <a:buChar char="•"/>
            </a:pPr>
            <a:r>
              <a:rPr lang="en-GB" dirty="0" smtClean="0"/>
              <a:t>Introduces </a:t>
            </a:r>
            <a:r>
              <a:rPr lang="en-GB" dirty="0"/>
              <a:t>weaknesses and high strain at the tether interfaces </a:t>
            </a:r>
            <a:r>
              <a:rPr lang="en-GB" dirty="0" smtClean="0"/>
              <a:t>[2].</a:t>
            </a:r>
          </a:p>
          <a:p>
            <a:pPr marL="342900" indent="-342900" algn="l">
              <a:buFont typeface="Arial" panose="020B0604020202020204" pitchFamily="34" charset="0"/>
              <a:buChar char="•"/>
            </a:pPr>
            <a:r>
              <a:rPr lang="en-GB" dirty="0" smtClean="0"/>
              <a:t>Diesel ICE</a:t>
            </a:r>
          </a:p>
          <a:p>
            <a:pPr marL="800100" lvl="1" indent="-342900" algn="l">
              <a:buFont typeface="Arial" panose="020B0604020202020204" pitchFamily="34" charset="0"/>
              <a:buChar char="•"/>
            </a:pPr>
            <a:r>
              <a:rPr lang="en-GB" dirty="0" smtClean="0"/>
              <a:t>Power-dense</a:t>
            </a:r>
            <a:endParaRPr lang="en-ZA" dirty="0" smtClean="0"/>
          </a:p>
          <a:p>
            <a:pPr marL="800100" lvl="1" indent="-342900" algn="l">
              <a:buFont typeface="Arial" panose="020B0604020202020204" pitchFamily="34" charset="0"/>
              <a:buChar char="•"/>
            </a:pPr>
            <a:r>
              <a:rPr lang="en-GB" dirty="0" smtClean="0"/>
              <a:t>More </a:t>
            </a:r>
            <a:r>
              <a:rPr lang="en-GB" dirty="0"/>
              <a:t>mobile and </a:t>
            </a:r>
            <a:r>
              <a:rPr lang="en-GB" dirty="0" smtClean="0"/>
              <a:t>productive </a:t>
            </a:r>
            <a:r>
              <a:rPr lang="en-GB" dirty="0"/>
              <a:t>than </a:t>
            </a:r>
            <a:r>
              <a:rPr lang="en-GB" dirty="0" smtClean="0"/>
              <a:t>tethered</a:t>
            </a:r>
          </a:p>
          <a:p>
            <a:pPr marL="800100" lvl="1" indent="-342900" algn="l">
              <a:buFont typeface="Arial" panose="020B0604020202020204" pitchFamily="34" charset="0"/>
              <a:buChar char="•"/>
            </a:pPr>
            <a:r>
              <a:rPr lang="en-GB" dirty="0" smtClean="0"/>
              <a:t>Generate </a:t>
            </a:r>
            <a:r>
              <a:rPr lang="en-GB" dirty="0"/>
              <a:t>harmful emissions and unwanted heat </a:t>
            </a:r>
            <a:r>
              <a:rPr lang="en-GB" dirty="0" smtClean="0"/>
              <a:t>[2].</a:t>
            </a:r>
          </a:p>
        </p:txBody>
      </p:sp>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p:txBody>
          <a:bodyPr/>
          <a:lstStyle/>
          <a:p>
            <a:r>
              <a:rPr lang="en-ZA" dirty="0" smtClean="0"/>
              <a:t>Introduction</a:t>
            </a:r>
            <a:endParaRPr lang="en-ZA" dirty="0"/>
          </a:p>
        </p:txBody>
      </p:sp>
    </p:spTree>
    <p:extLst>
      <p:ext uri="{BB962C8B-B14F-4D97-AF65-F5344CB8AC3E}">
        <p14:creationId xmlns:p14="http://schemas.microsoft.com/office/powerpoint/2010/main" val="2011886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4000" y="1092200"/>
            <a:ext cx="11506200" cy="3105150"/>
          </a:xfrm>
        </p:spPr>
        <p:txBody>
          <a:bodyPr/>
          <a:lstStyle/>
          <a:p>
            <a:pPr marL="342900" indent="-342900" algn="l">
              <a:buFont typeface="Arial" panose="020B0604020202020204" pitchFamily="34" charset="0"/>
              <a:buChar char="•"/>
            </a:pPr>
            <a:r>
              <a:rPr lang="en-GB" dirty="0" smtClean="0">
                <a:latin typeface="Arial" panose="020B0604020202020204" pitchFamily="34" charset="0"/>
                <a:cs typeface="Arial" panose="020B0604020202020204" pitchFamily="34" charset="0"/>
              </a:rPr>
              <a:t>Benefits</a:t>
            </a:r>
            <a:r>
              <a:rPr lang="en-GB" sz="2800" dirty="0" smtClean="0">
                <a:latin typeface="Arial" panose="020B0604020202020204" pitchFamily="34" charset="0"/>
                <a:cs typeface="Arial" panose="020B0604020202020204" pitchFamily="34" charset="0"/>
              </a:rPr>
              <a:t> of changing </a:t>
            </a:r>
            <a:r>
              <a:rPr lang="en-GB" sz="2800" dirty="0">
                <a:latin typeface="Arial" panose="020B0604020202020204" pitchFamily="34" charset="0"/>
                <a:cs typeface="Arial" panose="020B0604020202020204" pitchFamily="34" charset="0"/>
              </a:rPr>
              <a:t>to electrical drive </a:t>
            </a:r>
            <a:r>
              <a:rPr lang="en-GB" sz="2800" dirty="0" smtClean="0">
                <a:latin typeface="Arial" panose="020B0604020202020204" pitchFamily="34" charset="0"/>
                <a:cs typeface="Arial" panose="020B0604020202020204" pitchFamily="34" charset="0"/>
              </a:rPr>
              <a:t>trains</a:t>
            </a:r>
          </a:p>
          <a:p>
            <a:pPr marL="800100" lvl="1" indent="-342900" algn="l">
              <a:buFont typeface="Arial" panose="020B0604020202020204" pitchFamily="34" charset="0"/>
              <a:buChar char="•"/>
            </a:pPr>
            <a:r>
              <a:rPr lang="en-GB" dirty="0" smtClean="0"/>
              <a:t>Battery </a:t>
            </a:r>
            <a:r>
              <a:rPr lang="en-GB" dirty="0"/>
              <a:t>equipment </a:t>
            </a:r>
            <a:r>
              <a:rPr lang="en-GB" dirty="0" smtClean="0"/>
              <a:t>- 5</a:t>
            </a:r>
            <a:r>
              <a:rPr lang="en-GB" dirty="0"/>
              <a:t>% more expensive and tethered </a:t>
            </a:r>
            <a:r>
              <a:rPr lang="en-GB" dirty="0" smtClean="0"/>
              <a:t>- 2.5</a:t>
            </a:r>
            <a:r>
              <a:rPr lang="en-GB" dirty="0"/>
              <a:t>% less expensive than </a:t>
            </a:r>
            <a:r>
              <a:rPr lang="en-GB" dirty="0" smtClean="0"/>
              <a:t>diesel equivalent</a:t>
            </a:r>
          </a:p>
          <a:p>
            <a:pPr marL="800100" lvl="1" indent="-342900" algn="l">
              <a:buFont typeface="Arial" panose="020B0604020202020204" pitchFamily="34" charset="0"/>
              <a:buChar char="•"/>
            </a:pPr>
            <a:r>
              <a:rPr lang="en-GB" dirty="0" smtClean="0"/>
              <a:t>Tethered </a:t>
            </a:r>
            <a:r>
              <a:rPr lang="en-GB" dirty="0"/>
              <a:t>and battery equipment </a:t>
            </a:r>
            <a:r>
              <a:rPr lang="en-GB" dirty="0" smtClean="0"/>
              <a:t> - 29.5</a:t>
            </a:r>
            <a:r>
              <a:rPr lang="en-GB" dirty="0"/>
              <a:t>% lower maintenance cost than </a:t>
            </a:r>
            <a:r>
              <a:rPr lang="en-GB" dirty="0" smtClean="0"/>
              <a:t>diesel</a:t>
            </a:r>
          </a:p>
          <a:p>
            <a:pPr marL="800100" lvl="1" indent="-342900" algn="l">
              <a:buFont typeface="Arial" panose="020B0604020202020204" pitchFamily="34" charset="0"/>
              <a:buChar char="•"/>
            </a:pPr>
            <a:r>
              <a:rPr lang="en-GB" dirty="0" smtClean="0"/>
              <a:t>Battery </a:t>
            </a:r>
            <a:r>
              <a:rPr lang="en-GB" dirty="0"/>
              <a:t>equipment added 6% battery replacement cost but 5.5% more annual tonnage than diesel </a:t>
            </a:r>
            <a:endParaRPr lang="en-GB" dirty="0" smtClean="0"/>
          </a:p>
          <a:p>
            <a:pPr marL="800100" lvl="1" indent="-342900" algn="l">
              <a:buFont typeface="Arial" panose="020B0604020202020204" pitchFamily="34" charset="0"/>
              <a:buChar char="•"/>
            </a:pPr>
            <a:r>
              <a:rPr lang="en-GB" dirty="0" smtClean="0"/>
              <a:t>Tethered </a:t>
            </a:r>
            <a:r>
              <a:rPr lang="en-GB" dirty="0"/>
              <a:t>resulted in a sizeable 27% less </a:t>
            </a:r>
            <a:r>
              <a:rPr lang="en-GB" dirty="0" smtClean="0"/>
              <a:t>tonnage</a:t>
            </a:r>
          </a:p>
          <a:p>
            <a:pPr marL="800100" lvl="1" indent="-342900" algn="l">
              <a:buFont typeface="Arial" panose="020B0604020202020204" pitchFamily="34" charset="0"/>
              <a:buChar char="•"/>
            </a:pPr>
            <a:r>
              <a:rPr lang="en-GB" dirty="0" smtClean="0"/>
              <a:t>Cost </a:t>
            </a:r>
            <a:r>
              <a:rPr lang="en-GB" dirty="0"/>
              <a:t>differences are more sensitive to electricity prices than to diesel fuel fluctuations </a:t>
            </a:r>
            <a:r>
              <a:rPr lang="en-GB" dirty="0" smtClean="0"/>
              <a:t>[3].</a:t>
            </a:r>
          </a:p>
          <a:p>
            <a:pPr marL="800100" lvl="1" indent="-342900" algn="l">
              <a:buFont typeface="Arial" panose="020B0604020202020204" pitchFamily="34" charset="0"/>
              <a:buChar char="•"/>
            </a:pPr>
            <a:r>
              <a:rPr lang="en-GB" dirty="0" smtClean="0"/>
              <a:t>According </a:t>
            </a:r>
            <a:r>
              <a:rPr lang="en-GB" dirty="0"/>
              <a:t>to cost trends from the </a:t>
            </a:r>
            <a:r>
              <a:rPr lang="en-GB" dirty="0" smtClean="0"/>
              <a:t>EIA, </a:t>
            </a:r>
            <a:r>
              <a:rPr lang="en-GB" dirty="0"/>
              <a:t>diesel prices will increase significantly while intermittent </a:t>
            </a:r>
            <a:r>
              <a:rPr lang="en-GB" dirty="0" smtClean="0"/>
              <a:t>RE (solar </a:t>
            </a:r>
            <a:r>
              <a:rPr lang="en-GB" dirty="0"/>
              <a:t>and </a:t>
            </a:r>
            <a:r>
              <a:rPr lang="en-GB" dirty="0" smtClean="0"/>
              <a:t>wind) will </a:t>
            </a:r>
            <a:r>
              <a:rPr lang="en-GB" dirty="0"/>
              <a:t>decrease </a:t>
            </a:r>
            <a:r>
              <a:rPr lang="en-GB" dirty="0" smtClean="0"/>
              <a:t>[3]</a:t>
            </a:r>
          </a:p>
        </p:txBody>
      </p:sp>
      <p:sp>
        <p:nvSpPr>
          <p:cNvPr id="3" name="Title 2"/>
          <p:cNvSpPr>
            <a:spLocks noGrp="1"/>
          </p:cNvSpPr>
          <p:nvPr>
            <p:ph type="title"/>
          </p:nvPr>
        </p:nvSpPr>
        <p:spPr>
          <a:xfrm>
            <a:off x="1082505" y="153811"/>
            <a:ext cx="10515600" cy="824089"/>
          </a:xfrm>
        </p:spPr>
        <p:txBody>
          <a:bodyPr/>
          <a:lstStyle/>
          <a:p>
            <a:r>
              <a:rPr lang="en-ZA" dirty="0" smtClean="0"/>
              <a:t>Introduction</a:t>
            </a:r>
            <a:endParaRPr lang="en-ZA"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89564" y="3678530"/>
            <a:ext cx="2282289" cy="2304825"/>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33063" y="3678530"/>
            <a:ext cx="4079616" cy="2304000"/>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9998" y="3935895"/>
            <a:ext cx="2266180" cy="2051072"/>
          </a:xfrm>
          <a:prstGeom prst="rect">
            <a:avLst/>
          </a:prstGeom>
        </p:spPr>
      </p:pic>
      <p:pic>
        <p:nvPicPr>
          <p:cNvPr id="7" name="Picture 6"/>
          <p:cNvPicPr>
            <a:picLocks noChangeAspect="1"/>
          </p:cNvPicPr>
          <p:nvPr/>
        </p:nvPicPr>
        <p:blipFill rotWithShape="1">
          <a:blip r:embed="rId6" cstate="hqprint">
            <a:extLst>
              <a:ext uri="{28A0092B-C50C-407E-A947-70E740481C1C}">
                <a14:useLocalDpi xmlns:a14="http://schemas.microsoft.com/office/drawing/2010/main" val="0"/>
              </a:ext>
            </a:extLst>
          </a:blip>
          <a:srcRect l="18918" r="27570"/>
          <a:stretch/>
        </p:blipFill>
        <p:spPr>
          <a:xfrm>
            <a:off x="869843" y="3935894"/>
            <a:ext cx="1643270" cy="2046635"/>
          </a:xfrm>
          <a:prstGeom prst="rect">
            <a:avLst/>
          </a:prstGeom>
        </p:spPr>
      </p:pic>
    </p:spTree>
    <p:extLst>
      <p:ext uri="{BB962C8B-B14F-4D97-AF65-F5344CB8AC3E}">
        <p14:creationId xmlns:p14="http://schemas.microsoft.com/office/powerpoint/2010/main" val="444279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C18AF3-F273-4651-A8C5-017837CDB747}"/>
              </a:ext>
            </a:extLst>
          </p:cNvPr>
          <p:cNvSpPr>
            <a:spLocks noGrp="1"/>
          </p:cNvSpPr>
          <p:nvPr>
            <p:ph type="subTitle" idx="1"/>
          </p:nvPr>
        </p:nvSpPr>
        <p:spPr>
          <a:xfrm>
            <a:off x="194553" y="1089498"/>
            <a:ext cx="11403552" cy="3107852"/>
          </a:xfrm>
        </p:spPr>
        <p:txBody>
          <a:bodyPr/>
          <a:lstStyle/>
          <a:p>
            <a:pPr marL="342900" indent="-342900" algn="l">
              <a:buFont typeface="Arial" panose="020B0604020202020204" pitchFamily="34" charset="0"/>
              <a:buChar char="•"/>
            </a:pPr>
            <a:r>
              <a:rPr lang="en-GB" dirty="0" smtClean="0"/>
              <a:t>Decarbonisation of heavy industry</a:t>
            </a:r>
          </a:p>
          <a:p>
            <a:pPr marL="800100" lvl="1" indent="-342900" algn="l">
              <a:buFont typeface="Arial" panose="020B0604020202020204" pitchFamily="34" charset="0"/>
              <a:buChar char="•"/>
            </a:pPr>
            <a:r>
              <a:rPr lang="en-GB" dirty="0" smtClean="0"/>
              <a:t>Maritime</a:t>
            </a:r>
          </a:p>
          <a:p>
            <a:pPr marL="800100" lvl="1" indent="-342900" algn="l">
              <a:buFont typeface="Arial" panose="020B0604020202020204" pitchFamily="34" charset="0"/>
              <a:buChar char="•"/>
            </a:pPr>
            <a:r>
              <a:rPr lang="en-ZA" dirty="0" smtClean="0"/>
              <a:t>Trucks</a:t>
            </a:r>
          </a:p>
          <a:p>
            <a:pPr marL="800100" lvl="1" indent="-342900" algn="l">
              <a:buFont typeface="Arial" panose="020B0604020202020204" pitchFamily="34" charset="0"/>
              <a:buChar char="•"/>
            </a:pPr>
            <a:r>
              <a:rPr lang="en-ZA" dirty="0" smtClean="0"/>
              <a:t>Trains/rail</a:t>
            </a:r>
          </a:p>
          <a:p>
            <a:pPr marL="800100" lvl="1" indent="-342900" algn="l">
              <a:buFont typeface="Arial" panose="020B0604020202020204" pitchFamily="34" charset="0"/>
              <a:buChar char="•"/>
            </a:pPr>
            <a:r>
              <a:rPr lang="en-GB" b="1" dirty="0" smtClean="0">
                <a:solidFill>
                  <a:srgbClr val="FF0000"/>
                </a:solidFill>
              </a:rPr>
              <a:t>Mining</a:t>
            </a:r>
          </a:p>
        </p:txBody>
      </p:sp>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a:xfrm>
            <a:off x="1082505" y="153811"/>
            <a:ext cx="10515600" cy="798689"/>
          </a:xfrm>
        </p:spPr>
        <p:txBody>
          <a:bodyPr/>
          <a:lstStyle/>
          <a:p>
            <a:r>
              <a:rPr lang="en-ZA" dirty="0" smtClean="0"/>
              <a:t>Introduction</a:t>
            </a:r>
            <a:endParaRPr lang="en-ZA" dirty="0"/>
          </a:p>
        </p:txBody>
      </p:sp>
      <p:pic>
        <p:nvPicPr>
          <p:cNvPr id="4" name="Picture 3"/>
          <p:cNvPicPr>
            <a:picLocks noChangeAspect="1"/>
          </p:cNvPicPr>
          <p:nvPr/>
        </p:nvPicPr>
        <p:blipFill>
          <a:blip r:embed="rId3"/>
          <a:stretch>
            <a:fillRect/>
          </a:stretch>
        </p:blipFill>
        <p:spPr>
          <a:xfrm>
            <a:off x="181046" y="2788901"/>
            <a:ext cx="5991154" cy="3120185"/>
          </a:xfrm>
          <a:prstGeom prst="rect">
            <a:avLst/>
          </a:prstGeom>
        </p:spPr>
      </p:pic>
      <p:pic>
        <p:nvPicPr>
          <p:cNvPr id="5" name="Picture 4"/>
          <p:cNvPicPr>
            <a:picLocks noChangeAspect="1"/>
          </p:cNvPicPr>
          <p:nvPr/>
        </p:nvPicPr>
        <p:blipFill>
          <a:blip r:embed="rId4"/>
          <a:stretch>
            <a:fillRect/>
          </a:stretch>
        </p:blipFill>
        <p:spPr>
          <a:xfrm>
            <a:off x="7098479" y="1199388"/>
            <a:ext cx="4187669" cy="4459224"/>
          </a:xfrm>
          <a:prstGeom prst="rect">
            <a:avLst/>
          </a:prstGeom>
        </p:spPr>
      </p:pic>
      <p:sp>
        <p:nvSpPr>
          <p:cNvPr id="6" name="Rectangle 5"/>
          <p:cNvSpPr/>
          <p:nvPr/>
        </p:nvSpPr>
        <p:spPr>
          <a:xfrm>
            <a:off x="76200" y="5778113"/>
            <a:ext cx="6096000" cy="430887"/>
          </a:xfrm>
          <a:prstGeom prst="rect">
            <a:avLst/>
          </a:prstGeom>
        </p:spPr>
        <p:txBody>
          <a:bodyPr>
            <a:spAutoFit/>
          </a:bodyPr>
          <a:lstStyle/>
          <a:p>
            <a:r>
              <a:rPr lang="en-ZA" sz="1050" dirty="0" smtClean="0"/>
              <a:t>Source: Toyota. Available on: </a:t>
            </a:r>
            <a:r>
              <a:rPr lang="en-ZA" sz="1050" dirty="0" smtClean="0">
                <a:hlinkClick r:id="rId5"/>
              </a:rPr>
              <a:t>https</a:t>
            </a:r>
            <a:r>
              <a:rPr lang="en-ZA" sz="1050" dirty="0">
                <a:hlinkClick r:id="rId5"/>
              </a:rPr>
              <a:t>://</a:t>
            </a:r>
            <a:r>
              <a:rPr lang="en-ZA" sz="1050" dirty="0" smtClean="0">
                <a:hlinkClick r:id="rId5"/>
              </a:rPr>
              <a:t>seekingalpha.com/article/4018696-toyota-produce-battery-electric-vehicles-fuel-cell-hydrogen-cars-still-alive</a:t>
            </a:r>
            <a:r>
              <a:rPr lang="en-ZA" sz="1050" dirty="0" smtClean="0"/>
              <a:t> </a:t>
            </a:r>
            <a:endParaRPr lang="en-ZA" sz="1050" dirty="0"/>
          </a:p>
        </p:txBody>
      </p:sp>
      <p:sp>
        <p:nvSpPr>
          <p:cNvPr id="7" name="Rectangle 6"/>
          <p:cNvSpPr/>
          <p:nvPr/>
        </p:nvSpPr>
        <p:spPr>
          <a:xfrm>
            <a:off x="6407217" y="5785808"/>
            <a:ext cx="6096000" cy="415498"/>
          </a:xfrm>
          <a:prstGeom prst="rect">
            <a:avLst/>
          </a:prstGeom>
        </p:spPr>
        <p:txBody>
          <a:bodyPr>
            <a:spAutoFit/>
          </a:bodyPr>
          <a:lstStyle/>
          <a:p>
            <a:r>
              <a:rPr lang="en-ZA" sz="1050" dirty="0"/>
              <a:t>Zachary P. Cano, Dustin Banham, </a:t>
            </a:r>
            <a:r>
              <a:rPr lang="en-ZA" sz="1050" dirty="0" err="1"/>
              <a:t>Siyu</a:t>
            </a:r>
            <a:r>
              <a:rPr lang="en-ZA" sz="1050" dirty="0"/>
              <a:t> Ye, Andreas </a:t>
            </a:r>
            <a:r>
              <a:rPr lang="en-ZA" sz="1050" dirty="0" err="1"/>
              <a:t>Hintennach</a:t>
            </a:r>
            <a:r>
              <a:rPr lang="en-ZA" sz="1050" dirty="0"/>
              <a:t>, Jun Lu, Michael Fowler &amp; </a:t>
            </a:r>
            <a:r>
              <a:rPr lang="en-ZA" sz="1050" dirty="0" err="1"/>
              <a:t>Zhongwei</a:t>
            </a:r>
            <a:r>
              <a:rPr lang="en-ZA" sz="1050" dirty="0"/>
              <a:t> Chen, Batteries and fuel cells for emerging electric vehicle markets, Nature Energy, vol 3, pages 279 –289, 2018</a:t>
            </a:r>
          </a:p>
        </p:txBody>
      </p:sp>
    </p:spTree>
    <p:extLst>
      <p:ext uri="{BB962C8B-B14F-4D97-AF65-F5344CB8AC3E}">
        <p14:creationId xmlns:p14="http://schemas.microsoft.com/office/powerpoint/2010/main" val="742427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C18AF3-F273-4651-A8C5-017837CDB747}"/>
              </a:ext>
            </a:extLst>
          </p:cNvPr>
          <p:cNvSpPr>
            <a:spLocks noGrp="1"/>
          </p:cNvSpPr>
          <p:nvPr>
            <p:ph type="subTitle" idx="1"/>
          </p:nvPr>
        </p:nvSpPr>
        <p:spPr>
          <a:xfrm>
            <a:off x="194553" y="1089498"/>
            <a:ext cx="11403552" cy="3107852"/>
          </a:xfrm>
        </p:spPr>
        <p:txBody>
          <a:bodyPr/>
          <a:lstStyle/>
          <a:p>
            <a:pPr marL="342900" indent="-342900" algn="l">
              <a:buFont typeface="Arial" panose="020B0604020202020204" pitchFamily="34" charset="0"/>
              <a:buChar char="•"/>
            </a:pPr>
            <a:r>
              <a:rPr lang="en-GB" dirty="0" smtClean="0"/>
              <a:t>Hydrogen </a:t>
            </a:r>
            <a:r>
              <a:rPr lang="en-GB" dirty="0"/>
              <a:t>fuel </a:t>
            </a:r>
            <a:r>
              <a:rPr lang="en-GB" dirty="0" smtClean="0"/>
              <a:t>cells</a:t>
            </a:r>
          </a:p>
          <a:p>
            <a:pPr marL="800100" lvl="1" indent="-342900" algn="l">
              <a:buFont typeface="Arial" panose="020B0604020202020204" pitchFamily="34" charset="0"/>
              <a:buChar char="•"/>
            </a:pPr>
            <a:r>
              <a:rPr lang="en-GB" dirty="0" smtClean="0"/>
              <a:t>MW </a:t>
            </a:r>
            <a:r>
              <a:rPr lang="en-GB" dirty="0"/>
              <a:t>scalability </a:t>
            </a:r>
            <a:endParaRPr lang="en-GB" dirty="0" smtClean="0"/>
          </a:p>
          <a:p>
            <a:pPr marL="800100" lvl="1" indent="-342900" algn="l">
              <a:buFont typeface="Arial" panose="020B0604020202020204" pitchFamily="34" charset="0"/>
              <a:buChar char="•"/>
            </a:pPr>
            <a:r>
              <a:rPr lang="en-GB" dirty="0" smtClean="0"/>
              <a:t>capacity </a:t>
            </a:r>
            <a:r>
              <a:rPr lang="en-GB" dirty="0"/>
              <a:t>to store large amounts of energy for long </a:t>
            </a:r>
            <a:r>
              <a:rPr lang="en-GB" dirty="0" smtClean="0"/>
              <a:t>times</a:t>
            </a:r>
          </a:p>
          <a:p>
            <a:pPr marL="800100" lvl="1" indent="-342900" algn="l">
              <a:buFont typeface="Arial" panose="020B0604020202020204" pitchFamily="34" charset="0"/>
              <a:buChar char="•"/>
            </a:pPr>
            <a:r>
              <a:rPr lang="en-GB" dirty="0" smtClean="0"/>
              <a:t>Fuel for transportation</a:t>
            </a:r>
          </a:p>
          <a:p>
            <a:pPr marL="800100" lvl="1" indent="-342900" algn="l">
              <a:buFont typeface="Arial" panose="020B0604020202020204" pitchFamily="34" charset="0"/>
              <a:buChar char="•"/>
            </a:pPr>
            <a:r>
              <a:rPr lang="en-GB" dirty="0" smtClean="0"/>
              <a:t>Continuous </a:t>
            </a:r>
            <a:r>
              <a:rPr lang="en-GB" dirty="0"/>
              <a:t>power </a:t>
            </a:r>
            <a:r>
              <a:rPr lang="en-GB" dirty="0" smtClean="0"/>
              <a:t>operation (High utilisation transport)</a:t>
            </a:r>
          </a:p>
          <a:p>
            <a:pPr marL="342900" indent="-342900" algn="l">
              <a:buFont typeface="Arial" panose="020B0604020202020204" pitchFamily="34" charset="0"/>
              <a:buChar char="•"/>
            </a:pPr>
            <a:r>
              <a:rPr lang="en-GB" dirty="0" smtClean="0"/>
              <a:t>Underground trucks</a:t>
            </a:r>
            <a:r>
              <a:rPr lang="en-GB" dirty="0"/>
              <a:t>, loaders and other machines have power ratings up to 750 </a:t>
            </a:r>
            <a:r>
              <a:rPr lang="en-GB" dirty="0" smtClean="0"/>
              <a:t>kW</a:t>
            </a:r>
          </a:p>
          <a:p>
            <a:pPr marL="342900" indent="-342900" algn="l">
              <a:buFont typeface="Arial" panose="020B0604020202020204" pitchFamily="34" charset="0"/>
              <a:buChar char="•"/>
            </a:pPr>
            <a:r>
              <a:rPr lang="en-GB" dirty="0" smtClean="0"/>
              <a:t>Above ground open pit &gt; 2MW</a:t>
            </a:r>
            <a:endParaRPr lang="en-GB" dirty="0" smtClean="0"/>
          </a:p>
          <a:p>
            <a:pPr marL="342900" indent="-342900" algn="l">
              <a:buFont typeface="Arial" panose="020B0604020202020204" pitchFamily="34" charset="0"/>
              <a:buChar char="•"/>
            </a:pPr>
            <a:r>
              <a:rPr lang="en-GB" dirty="0" smtClean="0"/>
              <a:t>FC in mines</a:t>
            </a:r>
            <a:endParaRPr lang="en-GB" dirty="0"/>
          </a:p>
          <a:p>
            <a:pPr marL="800100" lvl="1" indent="-342900" algn="l">
              <a:buFont typeface="Arial" panose="020B0604020202020204" pitchFamily="34" charset="0"/>
              <a:buChar char="•"/>
            </a:pPr>
            <a:r>
              <a:rPr lang="en-GB" dirty="0"/>
              <a:t>Lower emissions</a:t>
            </a:r>
          </a:p>
          <a:p>
            <a:pPr marL="800100" lvl="1" indent="-342900" algn="l">
              <a:buFont typeface="Arial" panose="020B0604020202020204" pitchFamily="34" charset="0"/>
              <a:buChar char="•"/>
            </a:pPr>
            <a:r>
              <a:rPr lang="en-GB" dirty="0"/>
              <a:t>Improved health, comfort and safety</a:t>
            </a:r>
          </a:p>
          <a:p>
            <a:pPr marL="800100" lvl="1" indent="-342900" algn="l">
              <a:buFont typeface="Arial" panose="020B0604020202020204" pitchFamily="34" charset="0"/>
              <a:buChar char="•"/>
            </a:pPr>
            <a:r>
              <a:rPr lang="en-GB" dirty="0"/>
              <a:t>Reduced operating </a:t>
            </a:r>
            <a:r>
              <a:rPr lang="en-GB" dirty="0" smtClean="0"/>
              <a:t>costs</a:t>
            </a:r>
            <a:endParaRPr lang="en-GB" dirty="0"/>
          </a:p>
        </p:txBody>
      </p:sp>
      <p:sp>
        <p:nvSpPr>
          <p:cNvPr id="3" name="Title 2">
            <a:extLst>
              <a:ext uri="{FF2B5EF4-FFF2-40B4-BE49-F238E27FC236}">
                <a16:creationId xmlns:a16="http://schemas.microsoft.com/office/drawing/2014/main" id="{C94F5C44-74C4-4DC7-9EE9-D394A747AE74}"/>
              </a:ext>
            </a:extLst>
          </p:cNvPr>
          <p:cNvSpPr>
            <a:spLocks noGrp="1"/>
          </p:cNvSpPr>
          <p:nvPr>
            <p:ph type="title"/>
          </p:nvPr>
        </p:nvSpPr>
        <p:spPr>
          <a:xfrm>
            <a:off x="1082505" y="153811"/>
            <a:ext cx="10515600" cy="798689"/>
          </a:xfrm>
        </p:spPr>
        <p:txBody>
          <a:bodyPr/>
          <a:lstStyle/>
          <a:p>
            <a:r>
              <a:rPr lang="en-ZA" dirty="0" smtClean="0"/>
              <a:t>Introduction</a:t>
            </a:r>
            <a:endParaRPr lang="en-ZA" dirty="0"/>
          </a:p>
        </p:txBody>
      </p:sp>
    </p:spTree>
    <p:extLst>
      <p:ext uri="{BB962C8B-B14F-4D97-AF65-F5344CB8AC3E}">
        <p14:creationId xmlns:p14="http://schemas.microsoft.com/office/powerpoint/2010/main" val="1493742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96705" y="1115164"/>
            <a:ext cx="11201400" cy="1655762"/>
          </a:xfrm>
        </p:spPr>
        <p:txBody>
          <a:bodyPr/>
          <a:lstStyle/>
          <a:p>
            <a:pPr marL="342900" indent="-342900" algn="l">
              <a:buFont typeface="Arial" panose="020B0604020202020204" pitchFamily="34" charset="0"/>
              <a:buChar char="•"/>
            </a:pPr>
            <a:r>
              <a:rPr lang="en-GB" dirty="0" smtClean="0"/>
              <a:t>FC </a:t>
            </a:r>
            <a:r>
              <a:rPr lang="en-GB" dirty="0"/>
              <a:t>vs. diesel cost-benefit analysis for Canadian </a:t>
            </a:r>
            <a:r>
              <a:rPr lang="en-GB" dirty="0" smtClean="0"/>
              <a:t>mines </a:t>
            </a:r>
            <a:r>
              <a:rPr lang="en-GB" dirty="0"/>
              <a:t>[4</a:t>
            </a:r>
            <a:r>
              <a:rPr lang="en-GB" dirty="0" smtClean="0"/>
              <a:t>]</a:t>
            </a:r>
          </a:p>
          <a:p>
            <a:pPr marL="800100" lvl="1" indent="-342900" algn="l">
              <a:buFont typeface="Arial" panose="020B0604020202020204" pitchFamily="34" charset="0"/>
              <a:buChar char="•"/>
            </a:pPr>
            <a:r>
              <a:rPr lang="en-GB" dirty="0" smtClean="0"/>
              <a:t>At </a:t>
            </a:r>
            <a:r>
              <a:rPr lang="en-GB" dirty="0"/>
              <a:t>the time </a:t>
            </a:r>
            <a:r>
              <a:rPr lang="en-GB" dirty="0" smtClean="0"/>
              <a:t>of these studies FC-powered </a:t>
            </a:r>
            <a:r>
              <a:rPr lang="en-GB" dirty="0"/>
              <a:t>machines, based on expensive metal-hydride technology, showed a cost reduction in both operation and maintenance of equipment as well as overall mine ventilation and cooling </a:t>
            </a:r>
            <a:r>
              <a:rPr lang="en-GB" dirty="0" smtClean="0"/>
              <a:t>requirements</a:t>
            </a:r>
          </a:p>
          <a:p>
            <a:pPr marL="800100" lvl="1" indent="-342900" algn="l">
              <a:buFont typeface="Arial" panose="020B0604020202020204" pitchFamily="34" charset="0"/>
              <a:buChar char="•"/>
            </a:pPr>
            <a:r>
              <a:rPr lang="en-GB" dirty="0" smtClean="0"/>
              <a:t>Cost </a:t>
            </a:r>
            <a:r>
              <a:rPr lang="en-GB" dirty="0"/>
              <a:t>of electricity is </a:t>
            </a:r>
            <a:r>
              <a:rPr lang="en-GB" dirty="0" smtClean="0"/>
              <a:t>again the </a:t>
            </a:r>
            <a:r>
              <a:rPr lang="en-GB" dirty="0"/>
              <a:t>dominant cost factor for load-factors above 50% </a:t>
            </a:r>
            <a:r>
              <a:rPr lang="en-GB" dirty="0" smtClean="0"/>
              <a:t>[5]</a:t>
            </a:r>
          </a:p>
          <a:p>
            <a:pPr marL="800100" lvl="1" indent="-342900" algn="l">
              <a:buFont typeface="Arial" panose="020B0604020202020204" pitchFamily="34" charset="0"/>
              <a:buChar char="•"/>
            </a:pPr>
            <a:r>
              <a:rPr lang="en-GB" dirty="0" smtClean="0"/>
              <a:t>24 to 53 % reduction </a:t>
            </a:r>
            <a:r>
              <a:rPr lang="en-GB" dirty="0"/>
              <a:t>in </a:t>
            </a:r>
            <a:r>
              <a:rPr lang="en-GB" dirty="0" smtClean="0"/>
              <a:t>primary ventilation system electrical </a:t>
            </a:r>
            <a:r>
              <a:rPr lang="en-GB" dirty="0"/>
              <a:t>operating </a:t>
            </a:r>
            <a:r>
              <a:rPr lang="en-GB" dirty="0" smtClean="0"/>
              <a:t>cost</a:t>
            </a:r>
            <a:endParaRPr lang="en-ZA" dirty="0" smtClean="0"/>
          </a:p>
          <a:p>
            <a:pPr marL="800100" lvl="1" indent="-342900" algn="l">
              <a:buFont typeface="Arial" panose="020B0604020202020204" pitchFamily="34" charset="0"/>
              <a:buChar char="•"/>
            </a:pPr>
            <a:r>
              <a:rPr lang="en-ZA" dirty="0" smtClean="0"/>
              <a:t>11 to 22 % </a:t>
            </a:r>
            <a:r>
              <a:rPr lang="en-GB" dirty="0" smtClean="0"/>
              <a:t>reduction </a:t>
            </a:r>
            <a:r>
              <a:rPr lang="en-GB" dirty="0"/>
              <a:t>in auxiliary ventilation system operating </a:t>
            </a:r>
            <a:r>
              <a:rPr lang="en-GB" dirty="0" smtClean="0"/>
              <a:t>costs</a:t>
            </a:r>
          </a:p>
          <a:p>
            <a:pPr marL="800100" lvl="1" indent="-342900" algn="l">
              <a:buFont typeface="Arial" panose="020B0604020202020204" pitchFamily="34" charset="0"/>
              <a:buChar char="•"/>
            </a:pPr>
            <a:r>
              <a:rPr lang="en-GB" dirty="0" smtClean="0"/>
              <a:t>27 to 38% reductions </a:t>
            </a:r>
            <a:r>
              <a:rPr lang="en-GB" dirty="0"/>
              <a:t>in greenhouse gas emissions for the same sites </a:t>
            </a:r>
            <a:r>
              <a:rPr lang="en-GB" dirty="0" smtClean="0"/>
              <a:t>[6].</a:t>
            </a:r>
            <a:endParaRPr lang="en-GB" dirty="0"/>
          </a:p>
          <a:p>
            <a:pPr marL="342900" indent="-342900" algn="l">
              <a:buFont typeface="Arial" panose="020B0604020202020204" pitchFamily="34" charset="0"/>
              <a:buChar char="•"/>
            </a:pPr>
            <a:endParaRPr lang="en-ZA" dirty="0"/>
          </a:p>
        </p:txBody>
      </p:sp>
      <p:sp>
        <p:nvSpPr>
          <p:cNvPr id="3" name="Title 2"/>
          <p:cNvSpPr>
            <a:spLocks noGrp="1"/>
          </p:cNvSpPr>
          <p:nvPr>
            <p:ph type="title"/>
          </p:nvPr>
        </p:nvSpPr>
        <p:spPr/>
        <p:txBody>
          <a:bodyPr/>
          <a:lstStyle/>
          <a:p>
            <a:r>
              <a:rPr lang="en-ZA" dirty="0" smtClean="0"/>
              <a:t>Introduction</a:t>
            </a:r>
            <a:endParaRPr lang="en-ZA" dirty="0"/>
          </a:p>
        </p:txBody>
      </p:sp>
      <p:pic>
        <p:nvPicPr>
          <p:cNvPr id="4" name="Picture 3"/>
          <p:cNvPicPr>
            <a:picLocks noChangeAspect="1"/>
          </p:cNvPicPr>
          <p:nvPr/>
        </p:nvPicPr>
        <p:blipFill>
          <a:blip r:embed="rId3"/>
          <a:stretch>
            <a:fillRect/>
          </a:stretch>
        </p:blipFill>
        <p:spPr>
          <a:xfrm>
            <a:off x="2255349" y="3828314"/>
            <a:ext cx="3610759" cy="2340158"/>
          </a:xfrm>
          <a:prstGeom prst="rect">
            <a:avLst/>
          </a:prstGeom>
        </p:spPr>
      </p:pic>
      <p:pic>
        <p:nvPicPr>
          <p:cNvPr id="5" name="Picture 4"/>
          <p:cNvPicPr>
            <a:picLocks noChangeAspect="1"/>
          </p:cNvPicPr>
          <p:nvPr/>
        </p:nvPicPr>
        <p:blipFill>
          <a:blip r:embed="rId4"/>
          <a:stretch>
            <a:fillRect/>
          </a:stretch>
        </p:blipFill>
        <p:spPr>
          <a:xfrm>
            <a:off x="6340305" y="3828314"/>
            <a:ext cx="3610515" cy="2340000"/>
          </a:xfrm>
          <a:prstGeom prst="rect">
            <a:avLst/>
          </a:prstGeom>
        </p:spPr>
      </p:pic>
    </p:spTree>
    <p:extLst>
      <p:ext uri="{BB962C8B-B14F-4D97-AF65-F5344CB8AC3E}">
        <p14:creationId xmlns:p14="http://schemas.microsoft.com/office/powerpoint/2010/main" val="3451060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1589" y="1208734"/>
            <a:ext cx="11276515" cy="1655762"/>
          </a:xfrm>
        </p:spPr>
        <p:txBody>
          <a:bodyPr/>
          <a:lstStyle/>
          <a:p>
            <a:pPr marL="342900" indent="-342900" algn="l">
              <a:buFont typeface="Arial" panose="020B0604020202020204" pitchFamily="34" charset="0"/>
              <a:buChar char="•"/>
            </a:pPr>
            <a:r>
              <a:rPr lang="en-GB" dirty="0" smtClean="0"/>
              <a:t>October 2002  - locomotive </a:t>
            </a:r>
            <a:r>
              <a:rPr lang="en-GB" dirty="0"/>
              <a:t>performed flawlessly with zero failures or </a:t>
            </a:r>
            <a:r>
              <a:rPr lang="en-GB" dirty="0" smtClean="0"/>
              <a:t>downtime</a:t>
            </a:r>
          </a:p>
          <a:p>
            <a:pPr marL="800100" lvl="1" indent="-342900" algn="l">
              <a:buFont typeface="Arial" panose="020B0604020202020204" pitchFamily="34" charset="0"/>
              <a:buChar char="•"/>
            </a:pPr>
            <a:r>
              <a:rPr lang="en-GB" dirty="0" smtClean="0"/>
              <a:t>100</a:t>
            </a:r>
            <a:r>
              <a:rPr lang="en-GB" dirty="0"/>
              <a:t>% power availability for 8½ hours operation, whereas </a:t>
            </a:r>
            <a:r>
              <a:rPr lang="en-GB" dirty="0" smtClean="0"/>
              <a:t>the</a:t>
            </a:r>
          </a:p>
          <a:p>
            <a:pPr marL="800100" lvl="1" indent="-342900" algn="l">
              <a:buFont typeface="Arial" panose="020B0604020202020204" pitchFamily="34" charset="0"/>
              <a:buChar char="•"/>
            </a:pPr>
            <a:r>
              <a:rPr lang="en-GB" dirty="0" smtClean="0"/>
              <a:t>battery-powered </a:t>
            </a:r>
            <a:r>
              <a:rPr lang="en-GB" dirty="0"/>
              <a:t>version revealed a steady performance decrease for around 7 hours of operation</a:t>
            </a:r>
            <a:r>
              <a:rPr lang="en-GB" dirty="0" smtClean="0"/>
              <a:t>.</a:t>
            </a:r>
          </a:p>
          <a:p>
            <a:pPr marL="342900" indent="-342900" algn="l">
              <a:buFont typeface="Arial" panose="020B0604020202020204" pitchFamily="34" charset="0"/>
              <a:buChar char="•"/>
            </a:pPr>
            <a:r>
              <a:rPr lang="en-GB" dirty="0" smtClean="0"/>
              <a:t>Working </a:t>
            </a:r>
            <a:r>
              <a:rPr lang="en-GB" dirty="0"/>
              <a:t>loader was developed and successfully tested </a:t>
            </a:r>
            <a:r>
              <a:rPr lang="en-GB" dirty="0" smtClean="0"/>
              <a:t>aboveground</a:t>
            </a:r>
          </a:p>
          <a:p>
            <a:pPr marL="342900" indent="-342900" algn="l">
              <a:buFont typeface="Arial" panose="020B0604020202020204" pitchFamily="34" charset="0"/>
              <a:buChar char="•"/>
            </a:pPr>
            <a:r>
              <a:rPr lang="en-GB" dirty="0"/>
              <a:t>Hydrogen Mine Introduction Initiative (HMII</a:t>
            </a:r>
            <a:r>
              <a:rPr lang="en-GB" dirty="0" smtClean="0"/>
              <a:t>)</a:t>
            </a:r>
          </a:p>
          <a:p>
            <a:pPr marL="800100" lvl="1" indent="-342900" algn="l">
              <a:buFont typeface="Arial" panose="020B0604020202020204" pitchFamily="34" charset="0"/>
              <a:buChar char="•"/>
            </a:pPr>
            <a:r>
              <a:rPr lang="en-GB" dirty="0" smtClean="0"/>
              <a:t>Examining </a:t>
            </a:r>
            <a:r>
              <a:rPr lang="en-GB" dirty="0"/>
              <a:t>the direct application to underground </a:t>
            </a:r>
            <a:r>
              <a:rPr lang="en-GB" dirty="0" smtClean="0"/>
              <a:t>vehicles</a:t>
            </a:r>
            <a:r>
              <a:rPr lang="en-GB" dirty="0"/>
              <a:t> </a:t>
            </a:r>
            <a:r>
              <a:rPr lang="en-GB" dirty="0" smtClean="0"/>
              <a:t>[7, 8].</a:t>
            </a:r>
          </a:p>
          <a:p>
            <a:pPr marL="800100" lvl="1" indent="-342900" algn="l">
              <a:buFont typeface="Arial" panose="020B0604020202020204" pitchFamily="34" charset="0"/>
              <a:buChar char="•"/>
            </a:pPr>
            <a:r>
              <a:rPr lang="en-GB" dirty="0" smtClean="0"/>
              <a:t>Main objective - develop </a:t>
            </a:r>
            <a:r>
              <a:rPr lang="en-GB" dirty="0"/>
              <a:t>norms and standards to support mining regulations for technological application in underground </a:t>
            </a:r>
            <a:r>
              <a:rPr lang="en-GB" dirty="0" smtClean="0"/>
              <a:t>vehicles</a:t>
            </a:r>
          </a:p>
          <a:p>
            <a:pPr marL="342900" indent="-342900" algn="l">
              <a:buFont typeface="Arial" panose="020B0604020202020204" pitchFamily="34" charset="0"/>
              <a:buChar char="•"/>
            </a:pPr>
            <a:r>
              <a:rPr lang="en-GB" dirty="0" smtClean="0"/>
              <a:t>Anglo </a:t>
            </a:r>
            <a:r>
              <a:rPr lang="en-GB" dirty="0"/>
              <a:t>American Platinum Ltd. (</a:t>
            </a:r>
            <a:r>
              <a:rPr lang="en-GB" dirty="0" smtClean="0"/>
              <a:t>AAPL)</a:t>
            </a:r>
          </a:p>
          <a:p>
            <a:pPr marL="800100" lvl="1" indent="-342900" algn="l">
              <a:buFont typeface="Arial" panose="020B0604020202020204" pitchFamily="34" charset="0"/>
              <a:buChar char="•"/>
            </a:pPr>
            <a:r>
              <a:rPr lang="en-GB" dirty="0" smtClean="0"/>
              <a:t>second </a:t>
            </a:r>
            <a:r>
              <a:rPr lang="en-GB" dirty="0"/>
              <a:t>locomotive </a:t>
            </a:r>
            <a:endParaRPr lang="en-GB" dirty="0" smtClean="0"/>
          </a:p>
          <a:p>
            <a:pPr marL="800100" lvl="1" indent="-342900" algn="l">
              <a:buFont typeface="Arial" panose="020B0604020202020204" pitchFamily="34" charset="0"/>
              <a:buChar char="•"/>
            </a:pPr>
            <a:r>
              <a:rPr lang="en-GB" dirty="0" smtClean="0"/>
              <a:t>FC-powered </a:t>
            </a:r>
            <a:r>
              <a:rPr lang="en-GB" dirty="0"/>
              <a:t>mining dozer </a:t>
            </a:r>
            <a:r>
              <a:rPr lang="en-GB" dirty="0" smtClean="0"/>
              <a:t>[9]</a:t>
            </a:r>
          </a:p>
          <a:p>
            <a:pPr marL="800100" lvl="1" indent="-342900" algn="l">
              <a:buFont typeface="Arial" panose="020B0604020202020204" pitchFamily="34" charset="0"/>
              <a:buChar char="•"/>
            </a:pPr>
            <a:r>
              <a:rPr lang="en-GB" dirty="0" smtClean="0"/>
              <a:t>AAPL </a:t>
            </a:r>
            <a:r>
              <a:rPr lang="en-GB" dirty="0"/>
              <a:t>continued the </a:t>
            </a:r>
            <a:r>
              <a:rPr lang="en-GB" dirty="0" smtClean="0"/>
              <a:t>same dozer demonstrations</a:t>
            </a:r>
          </a:p>
          <a:p>
            <a:pPr marL="800100" lvl="1" indent="-342900" algn="l">
              <a:buFont typeface="Arial" panose="020B0604020202020204" pitchFamily="34" charset="0"/>
              <a:buChar char="•"/>
            </a:pPr>
            <a:r>
              <a:rPr lang="en-GB" dirty="0" smtClean="0"/>
              <a:t>Recently </a:t>
            </a:r>
            <a:r>
              <a:rPr lang="en-GB" dirty="0"/>
              <a:t>demonstrated </a:t>
            </a:r>
            <a:r>
              <a:rPr lang="en-GB" dirty="0" smtClean="0"/>
              <a:t>using </a:t>
            </a:r>
            <a:r>
              <a:rPr lang="en-GB" dirty="0"/>
              <a:t>liquid organic hydrogen carrier (LOHC) </a:t>
            </a:r>
            <a:r>
              <a:rPr lang="en-GB" dirty="0" smtClean="0"/>
              <a:t>technolog</a:t>
            </a:r>
            <a:r>
              <a:rPr lang="en-GB" dirty="0"/>
              <a:t>y</a:t>
            </a:r>
            <a:endParaRPr lang="en-ZA" dirty="0"/>
          </a:p>
        </p:txBody>
      </p:sp>
      <p:sp>
        <p:nvSpPr>
          <p:cNvPr id="3" name="Title 2"/>
          <p:cNvSpPr>
            <a:spLocks noGrp="1"/>
          </p:cNvSpPr>
          <p:nvPr>
            <p:ph type="title"/>
          </p:nvPr>
        </p:nvSpPr>
        <p:spPr>
          <a:xfrm>
            <a:off x="1082505" y="153812"/>
            <a:ext cx="10515600" cy="822582"/>
          </a:xfrm>
        </p:spPr>
        <p:txBody>
          <a:bodyPr/>
          <a:lstStyle/>
          <a:p>
            <a:r>
              <a:rPr lang="en-ZA" dirty="0" smtClean="0"/>
              <a:t>Background</a:t>
            </a:r>
            <a:endParaRPr lang="en-ZA" dirty="0"/>
          </a:p>
        </p:txBody>
      </p:sp>
    </p:spTree>
    <p:extLst>
      <p:ext uri="{BB962C8B-B14F-4D97-AF65-F5344CB8AC3E}">
        <p14:creationId xmlns:p14="http://schemas.microsoft.com/office/powerpoint/2010/main" val="1056824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ZA"/>
          </a:p>
        </p:txBody>
      </p:sp>
      <p:sp>
        <p:nvSpPr>
          <p:cNvPr id="3" name="Title 2"/>
          <p:cNvSpPr>
            <a:spLocks noGrp="1"/>
          </p:cNvSpPr>
          <p:nvPr>
            <p:ph type="title"/>
          </p:nvPr>
        </p:nvSpPr>
        <p:spPr/>
        <p:txBody>
          <a:bodyPr/>
          <a:lstStyle/>
          <a:p>
            <a:r>
              <a:rPr lang="en-ZA" dirty="0" smtClean="0"/>
              <a:t>Background</a:t>
            </a:r>
            <a:endParaRPr lang="en-ZA" dirty="0"/>
          </a:p>
        </p:txBody>
      </p:sp>
      <p:pic>
        <p:nvPicPr>
          <p:cNvPr id="4" name="Picture 3"/>
          <p:cNvPicPr>
            <a:picLocks noChangeAspect="1"/>
          </p:cNvPicPr>
          <p:nvPr/>
        </p:nvPicPr>
        <p:blipFill>
          <a:blip r:embed="rId2"/>
          <a:stretch>
            <a:fillRect/>
          </a:stretch>
        </p:blipFill>
        <p:spPr>
          <a:xfrm>
            <a:off x="508531" y="1105239"/>
            <a:ext cx="11174937" cy="4919898"/>
          </a:xfrm>
          <a:prstGeom prst="rect">
            <a:avLst/>
          </a:prstGeom>
        </p:spPr>
      </p:pic>
    </p:spTree>
    <p:extLst>
      <p:ext uri="{BB962C8B-B14F-4D97-AF65-F5344CB8AC3E}">
        <p14:creationId xmlns:p14="http://schemas.microsoft.com/office/powerpoint/2010/main" val="1541884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D66C621C9014FBD71EEE532C4DA23" ma:contentTypeVersion="7" ma:contentTypeDescription="Create a new document." ma:contentTypeScope="" ma:versionID="3375eb3042b868622c18baa0441ca84f">
  <xsd:schema xmlns:xsd="http://www.w3.org/2001/XMLSchema" xmlns:xs="http://www.w3.org/2001/XMLSchema" xmlns:p="http://schemas.microsoft.com/office/2006/metadata/properties" xmlns:ns2="6a051d52-bcea-4f87-8ee2-b5ac0a4bc05f" targetNamespace="http://schemas.microsoft.com/office/2006/metadata/properties" ma:root="true" ma:fieldsID="93d385ad5b44cc4ce7df21fd5b2fa4cd" ns2:_="">
    <xsd:import namespace="6a051d52-bcea-4f87-8ee2-b5ac0a4bc0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51d52-bcea-4f87-8ee2-b5ac0a4bc0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1EB35C-DEA5-4FC0-940C-B38F8AF26143}"/>
</file>

<file path=customXml/itemProps2.xml><?xml version="1.0" encoding="utf-8"?>
<ds:datastoreItem xmlns:ds="http://schemas.openxmlformats.org/officeDocument/2006/customXml" ds:itemID="{80700DA7-816C-4B22-BB34-4D6B68E2FAC4}"/>
</file>

<file path=customXml/itemProps3.xml><?xml version="1.0" encoding="utf-8"?>
<ds:datastoreItem xmlns:ds="http://schemas.openxmlformats.org/officeDocument/2006/customXml" ds:itemID="{7DFBAD61-2965-4FDA-89AC-E21153A21111}"/>
</file>

<file path=docProps/app.xml><?xml version="1.0" encoding="utf-8"?>
<Properties xmlns="http://schemas.openxmlformats.org/officeDocument/2006/extended-properties" xmlns:vt="http://schemas.openxmlformats.org/officeDocument/2006/docPropsVTypes">
  <Template/>
  <TotalTime>1642</TotalTime>
  <Words>1822</Words>
  <Application>Microsoft Office PowerPoint</Application>
  <PresentationFormat>Widescreen</PresentationFormat>
  <Paragraphs>204</Paragraphs>
  <Slides>28</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Arial Nova Cond</vt:lpstr>
      <vt:lpstr>Calibri</vt:lpstr>
      <vt:lpstr>Office Theme</vt:lpstr>
      <vt:lpstr>HYDROGEN VENTILATION TEST FACILITY FOR UNDERGROUND MINING AND TUNNELING  Gerhard Human (Gerhard.human@nwu.ac.za), Faan Oelofse, Dmitri Bessarabov and Neels Le Roux  Hydrogen South Africa Infrastructure Centre of Competence Faculty of Engineering North-West University Potchefstroom South Africa</vt:lpstr>
      <vt:lpstr>Table of contents </vt:lpstr>
      <vt:lpstr>Introduction</vt:lpstr>
      <vt:lpstr>Introduction</vt:lpstr>
      <vt:lpstr>Introduction</vt:lpstr>
      <vt:lpstr>Introduction</vt:lpstr>
      <vt:lpstr>Introduction</vt:lpstr>
      <vt:lpstr>Background</vt:lpstr>
      <vt:lpstr>Background</vt:lpstr>
      <vt:lpstr>Background</vt:lpstr>
      <vt:lpstr>Background</vt:lpstr>
      <vt:lpstr>Background</vt:lpstr>
      <vt:lpstr>Background</vt:lpstr>
      <vt:lpstr>Background</vt:lpstr>
      <vt:lpstr>Ventilation test facility</vt:lpstr>
      <vt:lpstr>Ventilation test facility</vt:lpstr>
      <vt:lpstr>Ventilation test facility</vt:lpstr>
      <vt:lpstr>Safety design</vt:lpstr>
      <vt:lpstr>Safety design</vt:lpstr>
      <vt:lpstr>Results</vt:lpstr>
      <vt:lpstr>Results</vt:lpstr>
      <vt:lpstr>Results</vt:lpstr>
      <vt:lpstr>Results</vt:lpstr>
      <vt:lpstr>Results</vt:lpstr>
      <vt:lpstr>Conclusions</vt:lpstr>
      <vt:lpstr>Future work</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Neels le Roux</dc:creator>
  <cp:lastModifiedBy>Gerhard Human</cp:lastModifiedBy>
  <cp:revision>89</cp:revision>
  <dcterms:created xsi:type="dcterms:W3CDTF">2019-08-29T09:50:46Z</dcterms:created>
  <dcterms:modified xsi:type="dcterms:W3CDTF">2019-09-10T19:21:03Z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0x0101002C4D66C621C9014FBD71EEE532C4DA23</vt:lpwstr>
  </property>
</Properties>
</file>