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f" ContentType="image/tif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s/slide3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8.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48" r:id="rId1"/>
  </p:sldMasterIdLst>
  <p:notesMasterIdLst>
    <p:notesMasterId r:id="rId37"/>
  </p:notesMasterIdLst>
  <p:sldIdLst>
    <p:sldId id="256" r:id="rId2"/>
    <p:sldId id="258" r:id="rId3"/>
    <p:sldId id="259" r:id="rId4"/>
    <p:sldId id="261" r:id="rId5"/>
    <p:sldId id="300" r:id="rId6"/>
    <p:sldId id="262" r:id="rId7"/>
    <p:sldId id="263" r:id="rId8"/>
    <p:sldId id="266" r:id="rId9"/>
    <p:sldId id="296" r:id="rId10"/>
    <p:sldId id="297" r:id="rId11"/>
    <p:sldId id="298" r:id="rId12"/>
    <p:sldId id="299" r:id="rId13"/>
    <p:sldId id="267" r:id="rId14"/>
    <p:sldId id="281" r:id="rId15"/>
    <p:sldId id="282" r:id="rId16"/>
    <p:sldId id="284" r:id="rId17"/>
    <p:sldId id="268" r:id="rId18"/>
    <p:sldId id="269" r:id="rId19"/>
    <p:sldId id="272" r:id="rId20"/>
    <p:sldId id="273" r:id="rId21"/>
    <p:sldId id="274" r:id="rId22"/>
    <p:sldId id="277" r:id="rId23"/>
    <p:sldId id="278" r:id="rId24"/>
    <p:sldId id="280" r:id="rId25"/>
    <p:sldId id="290" r:id="rId26"/>
    <p:sldId id="270" r:id="rId27"/>
    <p:sldId id="271" r:id="rId28"/>
    <p:sldId id="279" r:id="rId29"/>
    <p:sldId id="301" r:id="rId30"/>
    <p:sldId id="275" r:id="rId31"/>
    <p:sldId id="292" r:id="rId32"/>
    <p:sldId id="291" r:id="rId33"/>
    <p:sldId id="293" r:id="rId34"/>
    <p:sldId id="294" r:id="rId35"/>
    <p:sldId id="295" r:id="rId36"/>
  </p:sldIdLst>
  <p:sldSz cx="12192000" cy="6858000"/>
  <p:notesSz cx="6858000" cy="9144000"/>
  <p:embeddedFontLst>
    <p:embeddedFont>
      <p:font typeface="Cambria Math" panose="02040503050406030204" pitchFamily="18" charset="0"/>
      <p:regular r:id="rId38"/>
    </p:embeddedFont>
    <p:embeddedFont>
      <p:font typeface="Yu Gothic UI Light" panose="020B0300000000000000" pitchFamily="34" charset="-128"/>
      <p:regular r:id="rId39"/>
    </p:embeddedFont>
    <p:embeddedFont>
      <p:font typeface="Yu Gothic Light" panose="020B0300000000000000" pitchFamily="34" charset="-128"/>
      <p:regular r:id="rId40"/>
    </p:embeddedFont>
    <p:embeddedFont>
      <p:font typeface="Yu Gothic UI Semilight" panose="020B0400000000000000" pitchFamily="34" charset="-128"/>
      <p:regular r:id="rId41"/>
    </p:embeddedFont>
    <p:embeddedFont>
      <p:font typeface="Yu Gothic" panose="020B0400000000000000" pitchFamily="34" charset="-128"/>
      <p:regular r:id="rId42"/>
      <p:bold r:id="rId43"/>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CB"/>
    <a:srgbClr val="18A5CE"/>
    <a:srgbClr val="1CADE4"/>
    <a:srgbClr val="737373"/>
    <a:srgbClr val="000000"/>
    <a:srgbClr val="941100"/>
    <a:srgbClr val="DFE3E5"/>
    <a:srgbClr val="00A5DB"/>
    <a:srgbClr val="AB7942"/>
    <a:srgbClr val="D2E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28"/>
    <p:restoredTop sz="73315"/>
  </p:normalViewPr>
  <p:slideViewPr>
    <p:cSldViewPr snapToGrid="0" snapToObjects="1">
      <p:cViewPr varScale="1">
        <p:scale>
          <a:sx n="54" d="100"/>
          <a:sy n="54" d="100"/>
        </p:scale>
        <p:origin x="72"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5" Type="http://schemas.openxmlformats.org/officeDocument/2006/relationships/image" Target="../media/image56.wmf"/><Relationship Id="rId4"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9C970B-006F-DA44-A354-0BAE5BC41F31}" type="datetimeFigureOut">
              <a:rPr kumimoji="1" lang="ja-JP" altLang="en-US" smtClean="0"/>
              <a:t>2019/9/25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80952-50D8-5344-89B7-39A7ECDE36AD}" type="slidenum">
              <a:rPr kumimoji="1" lang="ja-JP" altLang="en-US" smtClean="0"/>
              <a:t>‹#›</a:t>
            </a:fld>
            <a:endParaRPr kumimoji="1" lang="ja-JP" altLang="en-US"/>
          </a:p>
        </p:txBody>
      </p:sp>
    </p:spTree>
    <p:extLst>
      <p:ext uri="{BB962C8B-B14F-4D97-AF65-F5344CB8AC3E}">
        <p14:creationId xmlns:p14="http://schemas.microsoft.com/office/powerpoint/2010/main" val="9252865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My name is Kazuma I’d like to talk about this presentation with the title of predicting pressure reduction rate in liquid hydrogen tank.</a:t>
            </a:r>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0</a:t>
            </a:fld>
            <a:endParaRPr kumimoji="1" lang="ja-JP" altLang="en-US"/>
          </a:p>
        </p:txBody>
      </p:sp>
    </p:spTree>
    <p:extLst>
      <p:ext uri="{BB962C8B-B14F-4D97-AF65-F5344CB8AC3E}">
        <p14:creationId xmlns:p14="http://schemas.microsoft.com/office/powerpoint/2010/main" val="127223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keep the pressure constant and make the lh2 saturated.</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9</a:t>
            </a:fld>
            <a:endParaRPr kumimoji="1" lang="ja-JP" altLang="en-US"/>
          </a:p>
        </p:txBody>
      </p:sp>
    </p:spTree>
    <p:extLst>
      <p:ext uri="{BB962C8B-B14F-4D97-AF65-F5344CB8AC3E}">
        <p14:creationId xmlns:p14="http://schemas.microsoft.com/office/powerpoint/2010/main" val="3573508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doing this, we can set the initial temperature condition.</a:t>
            </a:r>
          </a:p>
          <a:p>
            <a:endParaRPr kumimoji="1" lang="en-US" altLang="ja-JP" dirty="0"/>
          </a:p>
          <a:p>
            <a:r>
              <a:rPr kumimoji="1" lang="en-US" altLang="ja-JP" dirty="0"/>
              <a:t>1,2 </a:t>
            </a:r>
            <a:r>
              <a:rPr kumimoji="1" lang="ja-JP" altLang="en-US"/>
              <a:t>が</a:t>
            </a:r>
            <a:r>
              <a:rPr kumimoji="1" lang="en-US" altLang="ja-JP" dirty="0"/>
              <a:t>initializing</a:t>
            </a:r>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10</a:t>
            </a:fld>
            <a:endParaRPr kumimoji="1" lang="ja-JP" altLang="en-US"/>
          </a:p>
        </p:txBody>
      </p:sp>
    </p:spTree>
    <p:extLst>
      <p:ext uri="{BB962C8B-B14F-4D97-AF65-F5344CB8AC3E}">
        <p14:creationId xmlns:p14="http://schemas.microsoft.com/office/powerpoint/2010/main" val="62162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Finally, open this gh2 vent valve, and depressurize the tank.</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11</a:t>
            </a:fld>
            <a:endParaRPr kumimoji="1" lang="ja-JP" altLang="en-US"/>
          </a:p>
        </p:txBody>
      </p:sp>
    </p:spTree>
    <p:extLst>
      <p:ext uri="{BB962C8B-B14F-4D97-AF65-F5344CB8AC3E}">
        <p14:creationId xmlns:p14="http://schemas.microsoft.com/office/powerpoint/2010/main" val="1798436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move on to experimental conditions. In the experiment, we’d like to find out the sensitivity of gas volume inside tank, and liquid temperature to pressure drop. Therefore, we set 4 test conditions like this. For understanding the effect of gas volume, we did test 1 and 2 where liquid levels were different. And we also conducted test 2, 3, and 4 for clarifying the influence of liquid temperature by changing it. The initial pressure of all tests are around 300 </a:t>
            </a:r>
            <a:r>
              <a:rPr kumimoji="1" lang="en-US" altLang="ja-JP" dirty="0" err="1"/>
              <a:t>kPaG</a:t>
            </a:r>
            <a:r>
              <a:rPr kumimoji="1" lang="en-US" altLang="ja-JP" dirty="0"/>
              <a:t>, so only test4 case was fully saturated.  Test 3 was partially saturated.</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12</a:t>
            </a:fld>
            <a:endParaRPr kumimoji="1" lang="ja-JP" altLang="en-US"/>
          </a:p>
        </p:txBody>
      </p:sp>
    </p:spTree>
    <p:extLst>
      <p:ext uri="{BB962C8B-B14F-4D97-AF65-F5344CB8AC3E}">
        <p14:creationId xmlns:p14="http://schemas.microsoft.com/office/powerpoint/2010/main" val="4223577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 this slide, I’d like to describe the influence of gas volume comparing the results of test 1 and 2. In these cases, boiling did not occur due to subcooled condition. Therefore, pressure and temperature decreased following adiabatic expansion. On the other hand, vent mass flow is determined by choking at vent line, so larger gas volume led to longer pressure reduction time. We can easily understand that because this is the no boiling condition.</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13</a:t>
            </a:fld>
            <a:endParaRPr kumimoji="1" lang="ja-JP" altLang="en-US"/>
          </a:p>
        </p:txBody>
      </p:sp>
    </p:spTree>
    <p:extLst>
      <p:ext uri="{BB962C8B-B14F-4D97-AF65-F5344CB8AC3E}">
        <p14:creationId xmlns:p14="http://schemas.microsoft.com/office/powerpoint/2010/main" val="2095334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I’d like to talk about test 4</a:t>
            </a:r>
            <a:r>
              <a:rPr kumimoji="1" lang="ja-JP" altLang="en-US"/>
              <a:t> </a:t>
            </a:r>
            <a:r>
              <a:rPr kumimoji="1" lang="en-US" altLang="ja-JP" dirty="0"/>
              <a:t>where liquid was fully saturated. This resembles the condition of the lh2 tanker. First, I’ll explain about the initial condition. The left graph shows the initial temperature distribution, vertical line is height, and horizontal line is temperature. You can see temperature in liquid phase was homogeneous. On the other hand, test 4 requires 3 weeks to make the condition. Second, let me introduce the result. The test including boiling took 30min longer than the test without boiling. Therefore, higher liquid temperature led to longer reduction time. In addition to this, we didn’t know what happened inside the tank. Off course, the bubble was generated, but that amount was not confirmed.</a:t>
            </a:r>
          </a:p>
          <a:p>
            <a:endParaRPr kumimoji="1" lang="en-US" altLang="ja-JP" dirty="0"/>
          </a:p>
          <a:p>
            <a:r>
              <a:rPr kumimoji="1" lang="en-US" altLang="ja-JP" dirty="0"/>
              <a:t>------------------</a:t>
            </a:r>
          </a:p>
          <a:p>
            <a:endParaRPr kumimoji="1" lang="en-US" altLang="ja-JP" dirty="0"/>
          </a:p>
          <a:p>
            <a:r>
              <a:rPr kumimoji="1" lang="en-US" altLang="ja-JP" dirty="0"/>
              <a:t>Test 4 saturation. final phase -&gt; similar condition of tanker.</a:t>
            </a:r>
          </a:p>
          <a:p>
            <a:r>
              <a:rPr kumimoji="1" lang="en-US" altLang="ja-JP" dirty="0"/>
              <a:t>Even though, we need much more time. venting time is longer. distinguished </a:t>
            </a:r>
          </a:p>
          <a:p>
            <a:endParaRPr kumimoji="1" lang="en-US" altLang="ja-JP" dirty="0"/>
          </a:p>
          <a:p>
            <a:r>
              <a:rPr kumimoji="1" lang="en-US" altLang="ja-JP" dirty="0"/>
              <a:t>Initial condition -&gt; 3weeks similar condition </a:t>
            </a:r>
          </a:p>
          <a:p>
            <a:r>
              <a:rPr kumimoji="1" lang="en-US" altLang="ja-JP" dirty="0"/>
              <a:t>However, we don't know how much</a:t>
            </a:r>
          </a:p>
          <a:p>
            <a:endParaRPr kumimoji="1" lang="en-US" altLang="ja-JP" dirty="0"/>
          </a:p>
          <a:p>
            <a:r>
              <a:rPr kumimoji="1" lang="en-US" altLang="ja-JP" dirty="0"/>
              <a:t>venting time 1~3</a:t>
            </a:r>
            <a:r>
              <a:rPr kumimoji="1" lang="ja-JP" altLang="en-US"/>
              <a:t>でしている。</a:t>
            </a:r>
            <a:endParaRPr kumimoji="1" lang="en-US" altLang="ja-JP" dirty="0"/>
          </a:p>
          <a:p>
            <a:r>
              <a:rPr kumimoji="1" lang="en-US" altLang="ja-JP" dirty="0"/>
              <a:t>What </a:t>
            </a:r>
            <a:r>
              <a:rPr kumimoji="1" lang="en-US" altLang="ja-JP" dirty="0" err="1"/>
              <a:t>happend</a:t>
            </a:r>
            <a:r>
              <a:rPr kumimoji="1" lang="en-US" altLang="ja-JP" dirty="0"/>
              <a:t> inside tank, off </a:t>
            </a:r>
            <a:r>
              <a:rPr kumimoji="1" lang="en-US" altLang="ja-JP" dirty="0" err="1"/>
              <a:t>cource</a:t>
            </a:r>
            <a:r>
              <a:rPr kumimoji="1" lang="en-US" altLang="ja-JP" dirty="0"/>
              <a:t>  generation </a:t>
            </a:r>
          </a:p>
          <a:p>
            <a:r>
              <a:rPr kumimoji="1" lang="en-US" altLang="ja-JP" dirty="0"/>
              <a:t>liquid</a:t>
            </a:r>
          </a:p>
          <a:p>
            <a:r>
              <a:rPr kumimoji="1" lang="en-US" altLang="ja-JP" dirty="0"/>
              <a:t>the amount due to the </a:t>
            </a:r>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14</a:t>
            </a:fld>
            <a:endParaRPr kumimoji="1" lang="ja-JP" altLang="en-US"/>
          </a:p>
        </p:txBody>
      </p:sp>
    </p:spTree>
    <p:extLst>
      <p:ext uri="{BB962C8B-B14F-4D97-AF65-F5344CB8AC3E}">
        <p14:creationId xmlns:p14="http://schemas.microsoft.com/office/powerpoint/2010/main" val="4148240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slide, I’ll explain about test 3, which was partially saturated. As the graph, the time variation of pressure, shows, the inclination changed dramatically at around 180kPaG. For understanding this, we compared the experiments by the relation between pressure and sum of vent mass. As a result, it was found that first part was similar to no boiling condition, and last part was similar to the boiling condition.  This means that flash evaporation occurred at this point, in other words, the tendency without boiling matched adiabatic expansion, and the pressure and temperature obeyed Clausius-Clapeyron equation when boiling occurred. The important point here is the time-independent relation can describe the pressure reduction phenomenon clearly, which means that the phenomenon inside tank was under equilibrium.</a:t>
            </a:r>
          </a:p>
          <a:p>
            <a:endParaRPr kumimoji="1" lang="en-US" altLang="ja-JP" dirty="0"/>
          </a:p>
          <a:p>
            <a:r>
              <a:rPr kumimoji="1" lang="en-US" altLang="ja-JP" dirty="0"/>
              <a:t>------------</a:t>
            </a:r>
          </a:p>
          <a:p>
            <a:endParaRPr kumimoji="1" lang="en-US" altLang="ja-JP" dirty="0"/>
          </a:p>
          <a:p>
            <a:r>
              <a:rPr kumimoji="1" lang="en-US" altLang="ja-JP" dirty="0"/>
              <a:t>w/o adiabatic </a:t>
            </a:r>
          </a:p>
          <a:p>
            <a:r>
              <a:rPr kumimoji="1" lang="en-US" altLang="ja-JP" dirty="0"/>
              <a:t>assumptions of adiabatic well established. tendency</a:t>
            </a:r>
          </a:p>
          <a:p>
            <a:r>
              <a:rPr kumimoji="1" lang="en-US" altLang="ja-JP" dirty="0"/>
              <a:t>in the two phase</a:t>
            </a:r>
          </a:p>
          <a:p>
            <a:r>
              <a:rPr kumimoji="1" lang="en-US" altLang="ja-JP" dirty="0"/>
              <a:t>in the present cases,</a:t>
            </a:r>
          </a:p>
          <a:p>
            <a:r>
              <a:rPr kumimoji="1" lang="en-US" altLang="ja-JP" dirty="0"/>
              <a:t>later part  similar to the boiling condition.</a:t>
            </a:r>
          </a:p>
          <a:p>
            <a:r>
              <a:rPr kumimoji="1" lang="en-US" altLang="ja-JP" dirty="0"/>
              <a:t>When the boiling occur, pressure and </a:t>
            </a:r>
            <a:r>
              <a:rPr kumimoji="1" lang="en-US" altLang="ja-JP" dirty="0" err="1"/>
              <a:t>temeprature</a:t>
            </a:r>
            <a:r>
              <a:rPr kumimoji="1" lang="ja-JP" altLang="en-US"/>
              <a:t>クラペイロんクラウジウスに</a:t>
            </a:r>
            <a:r>
              <a:rPr kumimoji="1" lang="en-US" altLang="ja-JP" dirty="0"/>
              <a:t>obey</a:t>
            </a:r>
          </a:p>
          <a:p>
            <a:endParaRPr kumimoji="1" lang="en-US" altLang="ja-JP" dirty="0"/>
          </a:p>
          <a:p>
            <a:r>
              <a:rPr kumimoji="1" lang="en-US" altLang="ja-JP" dirty="0"/>
              <a:t>partially saturated</a:t>
            </a:r>
          </a:p>
          <a:p>
            <a:endParaRPr kumimoji="1" lang="en-US" altLang="ja-JP" dirty="0"/>
          </a:p>
          <a:p>
            <a:r>
              <a:rPr kumimoji="1" lang="en-US" altLang="ja-JP" dirty="0"/>
              <a:t>parallel - &gt;similar resemble</a:t>
            </a:r>
          </a:p>
          <a:p>
            <a:r>
              <a:rPr kumimoji="1" lang="en-US" altLang="ja-JP" dirty="0"/>
              <a:t>adiabatic expansion w/o boil.</a:t>
            </a:r>
          </a:p>
          <a:p>
            <a:r>
              <a:rPr kumimoji="1" lang="en-US" altLang="ja-JP" dirty="0"/>
              <a:t>with boil.</a:t>
            </a:r>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15</a:t>
            </a:fld>
            <a:endParaRPr kumimoji="1" lang="ja-JP" altLang="en-US"/>
          </a:p>
        </p:txBody>
      </p:sp>
    </p:spTree>
    <p:extLst>
      <p:ext uri="{BB962C8B-B14F-4D97-AF65-F5344CB8AC3E}">
        <p14:creationId xmlns:p14="http://schemas.microsoft.com/office/powerpoint/2010/main" val="1717519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summary of the experimental results. The gas volume and liquid temperature had a great impact on venting time. In these experiments, the tests without boiling followed adiabatic expansion, and the ones with boiling obeyed Clausius-Clapeyron equation.</a:t>
            </a:r>
          </a:p>
          <a:p>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16</a:t>
            </a:fld>
            <a:endParaRPr kumimoji="1" lang="ja-JP" altLang="en-US"/>
          </a:p>
        </p:txBody>
      </p:sp>
    </p:spTree>
    <p:extLst>
      <p:ext uri="{BB962C8B-B14F-4D97-AF65-F5344CB8AC3E}">
        <p14:creationId xmlns:p14="http://schemas.microsoft.com/office/powerpoint/2010/main" val="3312962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Next, I’ll introduce the overview of the thermodynamic analysis. As I said, the motivation is to clarify the relation between pressure reduction rate and the vent mass flow rate. Based on experiment, it was confirmed that thermal equilibrium was established at local point inside the tank , because we didn’t see extreme boiling like bumping and </a:t>
            </a:r>
            <a:r>
              <a:rPr kumimoji="1" lang="en-US" altLang="ja-JP" dirty="0" err="1"/>
              <a:t>geyserying</a:t>
            </a:r>
            <a:r>
              <a:rPr kumimoji="1" lang="en-US" altLang="ja-JP" dirty="0"/>
              <a:t>, and time history follows adiabatic or Clausius-Clapeyron equation. So I thought that we could assume the approximation of equilibrium inside the tank, and develop 1-d thermodynamic model which could calculate pressure reduction from vent mass flow.</a:t>
            </a:r>
          </a:p>
          <a:p>
            <a:endParaRPr kumimoji="1" lang="en-US" altLang="ja-JP" dirty="0"/>
          </a:p>
          <a:p>
            <a:r>
              <a:rPr kumimoji="1" lang="en-US" altLang="ja-JP" dirty="0"/>
              <a:t>the relation </a:t>
            </a:r>
            <a:r>
              <a:rPr kumimoji="1" lang="ja-JP" altLang="en-US"/>
              <a:t>はいらない。</a:t>
            </a:r>
            <a:endParaRPr kumimoji="1" lang="en-US" altLang="ja-JP" dirty="0"/>
          </a:p>
          <a:p>
            <a:r>
              <a:rPr kumimoji="1" lang="en-US" altLang="ja-JP" dirty="0"/>
              <a:t>We cannot see </a:t>
            </a:r>
            <a:r>
              <a:rPr kumimoji="1" lang="en-US" altLang="ja-JP" dirty="0" err="1"/>
              <a:t>geyserying</a:t>
            </a:r>
            <a:r>
              <a:rPr kumimoji="1" lang="en-US" altLang="ja-JP" dirty="0"/>
              <a:t>, superheat</a:t>
            </a:r>
          </a:p>
          <a:p>
            <a:r>
              <a:rPr kumimoji="1" lang="en-US" altLang="ja-JP" dirty="0"/>
              <a:t>in the case well established w/o boil.</a:t>
            </a:r>
          </a:p>
          <a:p>
            <a:r>
              <a:rPr kumimoji="1" lang="en-US" altLang="ja-JP" dirty="0"/>
              <a:t>two phase well</a:t>
            </a:r>
          </a:p>
          <a:p>
            <a:r>
              <a:rPr kumimoji="1" lang="en-US" altLang="ja-JP" dirty="0"/>
              <a:t>time history obeys adiabatic and </a:t>
            </a:r>
            <a:r>
              <a:rPr kumimoji="1" lang="ja-JP" altLang="en-US"/>
              <a:t>クラウジウスクラペイロんのしき</a:t>
            </a:r>
            <a:r>
              <a:rPr kumimoji="1" lang="en-US" altLang="ja-JP" dirty="0"/>
              <a:t>n</a:t>
            </a:r>
          </a:p>
          <a:p>
            <a:r>
              <a:rPr kumimoji="1" lang="en-US" altLang="ja-JP" dirty="0" err="1"/>
              <a:t>apploximation</a:t>
            </a:r>
            <a:r>
              <a:rPr kumimoji="1" lang="en-US" altLang="ja-JP" dirty="0"/>
              <a:t> of </a:t>
            </a:r>
          </a:p>
          <a:p>
            <a:r>
              <a:rPr kumimoji="1" lang="en-US" altLang="ja-JP" dirty="0"/>
              <a:t>Based on experiment, it was confirmed that at local point inside the tank thermal equilibrium was established.</a:t>
            </a:r>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17</a:t>
            </a:fld>
            <a:endParaRPr kumimoji="1" lang="ja-JP" altLang="en-US"/>
          </a:p>
        </p:txBody>
      </p:sp>
    </p:spTree>
    <p:extLst>
      <p:ext uri="{BB962C8B-B14F-4D97-AF65-F5344CB8AC3E}">
        <p14:creationId xmlns:p14="http://schemas.microsoft.com/office/powerpoint/2010/main" val="1436792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the results of test 4, comparing 1-d model calculation and experiment. The right graph shows the temperature distribution and the void fraction inside the tank. The red point illustrates experimental data, and green line corresponds to the 1-d calculation. On the other hand, this blue line shows the boundary of the individual element and white dot line shows the surface of liquid. The color inside each element illustrates the void fraction. light blue color is liquid and red color is gas. Then, we would like to see the results. As you can see, 1-d model can calculate the time variation of temperature correctly. </a:t>
            </a:r>
            <a:r>
              <a:rPr kumimoji="1" lang="en-US" altLang="ja-JP" dirty="0" err="1"/>
              <a:t>Morover</a:t>
            </a:r>
            <a:r>
              <a:rPr kumimoji="1" lang="en-US" altLang="ja-JP" dirty="0"/>
              <a:t>, as the left graph shows, The time variation of pressure also matches well. In the next slide, I’d like to describe the pressure time history</a:t>
            </a:r>
            <a:r>
              <a:rPr kumimoji="1" lang="ja-JP" altLang="en-US"/>
              <a:t> </a:t>
            </a:r>
            <a:r>
              <a:rPr kumimoji="1" lang="en-US" altLang="ja-JP" dirty="0"/>
              <a:t>in detail.</a:t>
            </a:r>
          </a:p>
          <a:p>
            <a:endParaRPr kumimoji="1" lang="en-US" altLang="ja-JP" dirty="0"/>
          </a:p>
          <a:p>
            <a:r>
              <a:rPr kumimoji="1" lang="en-US" altLang="ja-JP" dirty="0"/>
              <a:t>--------------</a:t>
            </a:r>
          </a:p>
          <a:p>
            <a:r>
              <a:rPr kumimoji="1" lang="ja-JP" altLang="en-US"/>
              <a:t>これが</a:t>
            </a:r>
            <a:r>
              <a:rPr kumimoji="1" lang="en-US" altLang="ja-JP" dirty="0"/>
              <a:t>method</a:t>
            </a:r>
            <a:r>
              <a:rPr kumimoji="1" lang="ja-JP" altLang="en-US"/>
              <a:t>の</a:t>
            </a:r>
            <a:endParaRPr kumimoji="1" lang="en-US" altLang="ja-JP" dirty="0"/>
          </a:p>
          <a:p>
            <a:r>
              <a:rPr kumimoji="1" lang="en-US" altLang="ja-JP" dirty="0"/>
              <a:t>This slide shows </a:t>
            </a:r>
          </a:p>
          <a:p>
            <a:r>
              <a:rPr kumimoji="1" lang="en-US" altLang="ja-JP" dirty="0"/>
              <a:t>orange experimental results</a:t>
            </a:r>
          </a:p>
          <a:p>
            <a:r>
              <a:rPr kumimoji="1" lang="en-US" altLang="ja-JP" dirty="0"/>
              <a:t>corresponding to 1-d thermodynamic analysis</a:t>
            </a:r>
          </a:p>
          <a:p>
            <a:r>
              <a:rPr kumimoji="1" lang="en-US" altLang="ja-JP" dirty="0"/>
              <a:t>This </a:t>
            </a:r>
            <a:r>
              <a:rPr kumimoji="1" lang="en-US" altLang="ja-JP" dirty="0" err="1"/>
              <a:t>picure</a:t>
            </a:r>
            <a:r>
              <a:rPr kumimoji="1" lang="en-US" altLang="ja-JP" dirty="0"/>
              <a:t> shows represents  gas phase</a:t>
            </a:r>
          </a:p>
          <a:p>
            <a:r>
              <a:rPr kumimoji="1" lang="en-US" altLang="ja-JP" dirty="0"/>
              <a:t>blue line shows </a:t>
            </a:r>
            <a:r>
              <a:rPr kumimoji="1" lang="en-US" altLang="ja-JP" dirty="0" err="1"/>
              <a:t>indivisual</a:t>
            </a:r>
            <a:r>
              <a:rPr kumimoji="1" lang="en-US" altLang="ja-JP" dirty="0"/>
              <a:t> element</a:t>
            </a:r>
          </a:p>
          <a:p>
            <a:r>
              <a:rPr kumimoji="1" lang="en-US" altLang="ja-JP" dirty="0"/>
              <a:t>control volumes</a:t>
            </a:r>
          </a:p>
          <a:p>
            <a:r>
              <a:rPr kumimoji="1" lang="en-US" altLang="ja-JP" dirty="0"/>
              <a:t>This is the 1-d </a:t>
            </a:r>
          </a:p>
          <a:p>
            <a:r>
              <a:rPr kumimoji="1" lang="en-US" altLang="ja-JP" dirty="0"/>
              <a:t>many </a:t>
            </a:r>
          </a:p>
          <a:p>
            <a:r>
              <a:rPr kumimoji="1" lang="en-US" altLang="ja-JP" dirty="0"/>
              <a:t>indicated by the control volume</a:t>
            </a:r>
          </a:p>
          <a:p>
            <a:r>
              <a:rPr kumimoji="1" lang="en-US" altLang="ja-JP" dirty="0"/>
              <a:t>we would like to see</a:t>
            </a:r>
          </a:p>
          <a:p>
            <a:endParaRPr kumimoji="1" lang="en-US" altLang="ja-JP" dirty="0"/>
          </a:p>
          <a:p>
            <a:r>
              <a:rPr kumimoji="1" lang="ja-JP" altLang="en-US"/>
              <a:t>バックアップスライドとして、</a:t>
            </a:r>
            <a:r>
              <a:rPr kumimoji="1" lang="en-US" altLang="ja-JP" dirty="0"/>
              <a:t>partially </a:t>
            </a:r>
            <a:r>
              <a:rPr kumimoji="1" lang="ja-JP" altLang="en-US"/>
              <a:t>の動画も入れておく</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18</a:t>
            </a:fld>
            <a:endParaRPr kumimoji="1" lang="ja-JP" altLang="en-US"/>
          </a:p>
        </p:txBody>
      </p:sp>
    </p:spTree>
    <p:extLst>
      <p:ext uri="{BB962C8B-B14F-4D97-AF65-F5344CB8AC3E}">
        <p14:creationId xmlns:p14="http://schemas.microsoft.com/office/powerpoint/2010/main" val="367320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slide, I will explain about Hydrogen Energy Supply Chain project briefly. As you know, liquid hydrogen will be produced from brown coal in Australia, and they will be consumed in Japan so we must carry them with large tanker from Australia to Japan. However, this is the world first project by large liquid hydrogen tanker, so there are some difficulties related to transportation. Our research focuses on this liquid hydrogen carrier.</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a:t>
            </a:fld>
            <a:endParaRPr kumimoji="1" lang="ja-JP" altLang="en-US"/>
          </a:p>
        </p:txBody>
      </p:sp>
    </p:spTree>
    <p:extLst>
      <p:ext uri="{BB962C8B-B14F-4D97-AF65-F5344CB8AC3E}">
        <p14:creationId xmlns:p14="http://schemas.microsoft.com/office/powerpoint/2010/main" val="3563187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 would like to show you the results of test 3 and 4. From 1-d analysis, Upper left graph which was the relation between pressure and sum of vent gas was obtained. Upper right graph illustrates the pressure corresponding to mass flow rate of experiment. We can lead to the time variation of pressure, the lower graph, from these relations. As you see, 1-D model can reproduce the pressure reduction rate. The assumptions we used can be also established in large </a:t>
            </a:r>
            <a:r>
              <a:rPr kumimoji="1" lang="en-US" altLang="ja-JP" dirty="0" err="1"/>
              <a:t>lng</a:t>
            </a:r>
            <a:r>
              <a:rPr kumimoji="1" lang="en-US" altLang="ja-JP" dirty="0"/>
              <a:t> tank. Therefore, as long as the vent mass flow rate is the same order, we can apply this simulation tool to the expected LH2 tanker.</a:t>
            </a:r>
          </a:p>
          <a:p>
            <a:endParaRPr kumimoji="1" lang="en-US" altLang="ja-JP" dirty="0"/>
          </a:p>
          <a:p>
            <a:r>
              <a:rPr kumimoji="1" lang="en-US" altLang="ja-JP" dirty="0"/>
              <a:t>----------</a:t>
            </a:r>
          </a:p>
          <a:p>
            <a:endParaRPr kumimoji="1" lang="en-US" altLang="ja-JP" dirty="0"/>
          </a:p>
          <a:p>
            <a:r>
              <a:rPr kumimoji="1" lang="ja-JP" altLang="en-US"/>
              <a:t>横軸が何か縦軸が何かを示す。</a:t>
            </a:r>
            <a:endParaRPr kumimoji="1" lang="en-US" altLang="ja-JP" dirty="0"/>
          </a:p>
          <a:p>
            <a:r>
              <a:rPr kumimoji="1" lang="en-US" altLang="ja-JP" dirty="0"/>
              <a:t>level</a:t>
            </a:r>
            <a:r>
              <a:rPr kumimoji="1" lang="ja-JP" altLang="en-US"/>
              <a:t>が小さすぎる。</a:t>
            </a:r>
            <a:r>
              <a:rPr kumimoji="1" lang="en-US" altLang="ja-JP" dirty="0"/>
              <a:t>font size</a:t>
            </a:r>
          </a:p>
          <a:p>
            <a:endParaRPr kumimoji="1" lang="en-US" altLang="ja-JP" dirty="0"/>
          </a:p>
          <a:p>
            <a:r>
              <a:rPr kumimoji="1" lang="ja-JP" altLang="en-US"/>
              <a:t>この仮定は</a:t>
            </a:r>
            <a:r>
              <a:rPr kumimoji="1" lang="en-US" altLang="ja-JP" dirty="0" err="1"/>
              <a:t>lng</a:t>
            </a:r>
            <a:r>
              <a:rPr kumimoji="1" lang="ja-JP" altLang="en-US"/>
              <a:t>でもやっている。今の排気のスピードであれば、想定実機タンクでも</a:t>
            </a:r>
            <a:endParaRPr kumimoji="1" lang="en-US" altLang="ja-JP" dirty="0"/>
          </a:p>
          <a:p>
            <a:r>
              <a:rPr kumimoji="1" lang="en-US" altLang="ja-JP" dirty="0"/>
              <a:t>unload</a:t>
            </a:r>
            <a:r>
              <a:rPr kumimoji="1" lang="ja-JP" altLang="en-US"/>
              <a:t>の時の</a:t>
            </a:r>
            <a:r>
              <a:rPr kumimoji="1" lang="en-US" altLang="ja-JP" dirty="0"/>
              <a:t>nominal</a:t>
            </a:r>
          </a:p>
          <a:p>
            <a:r>
              <a:rPr kumimoji="1" lang="en-US" altLang="ja-JP" dirty="0"/>
              <a:t>LNG</a:t>
            </a:r>
            <a:r>
              <a:rPr kumimoji="1" lang="ja-JP" altLang="en-US"/>
              <a:t>とそこまで変わらない。</a:t>
            </a:r>
            <a:r>
              <a:rPr kumimoji="1" lang="en-US" altLang="ja-JP" dirty="0"/>
              <a:t>We confirmed that venting time of liquid hydrogen is same as that of LNG</a:t>
            </a:r>
          </a:p>
          <a:p>
            <a:r>
              <a:rPr kumimoji="1" lang="en-US" altLang="ja-JP" dirty="0"/>
              <a:t>Pressure reduction duration should be the same order of those of LNG.</a:t>
            </a:r>
          </a:p>
          <a:p>
            <a:r>
              <a:rPr kumimoji="1" lang="en-US" altLang="ja-JP" dirty="0"/>
              <a:t>We continue that simulation tool</a:t>
            </a:r>
          </a:p>
          <a:p>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19</a:t>
            </a:fld>
            <a:endParaRPr kumimoji="1" lang="ja-JP" altLang="en-US"/>
          </a:p>
        </p:txBody>
      </p:sp>
    </p:spTree>
    <p:extLst>
      <p:ext uri="{BB962C8B-B14F-4D97-AF65-F5344CB8AC3E}">
        <p14:creationId xmlns:p14="http://schemas.microsoft.com/office/powerpoint/2010/main" val="26049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last part, I’d like to explain about future works briefly. Even though 1-d simulation tool can analyze the pressure reduction phenomenon, there still remains the problem with flow details, especially in hazardous situation which extremely increases liquid level. Flow rate in our experiments was well controlled, however in the case of dangerous situation, we have to consider rapid pressure reduction cases. As a just trial, we simulated the hazardous situation by use of our </a:t>
            </a:r>
            <a:r>
              <a:rPr kumimoji="1" lang="en-US" altLang="ja-JP" dirty="0" err="1"/>
              <a:t>cfd</a:t>
            </a:r>
            <a:r>
              <a:rPr kumimoji="1" lang="en-US" altLang="ja-JP" dirty="0"/>
              <a:t> tool. </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20</a:t>
            </a:fld>
            <a:endParaRPr kumimoji="1" lang="ja-JP" altLang="en-US"/>
          </a:p>
        </p:txBody>
      </p:sp>
    </p:spTree>
    <p:extLst>
      <p:ext uri="{BB962C8B-B14F-4D97-AF65-F5344CB8AC3E}">
        <p14:creationId xmlns:p14="http://schemas.microsoft.com/office/powerpoint/2010/main" val="116565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an example case I tried by using </a:t>
            </a:r>
            <a:r>
              <a:rPr kumimoji="1" lang="en-US" altLang="ja-JP" dirty="0" err="1"/>
              <a:t>vof</a:t>
            </a:r>
            <a:r>
              <a:rPr kumimoji="1" lang="en-US" altLang="ja-JP" dirty="0"/>
              <a:t> based inhouse code. I calculated step pressure reduction from 300kPaG to 0kPaG by using the half tank model. The initial condition were liquid was 5.7 superheated, and liquid level was 6m. This tank was open to atmosphere. I’ll show you the video. This situation cannot be established in real world, but from this trial the inhouse-code can be applied to the 2 phase flow simulation of large tank. In addition, the amount of the bubble had never been optimized, so it was found that further visualized experiments will be needed.</a:t>
            </a:r>
          </a:p>
          <a:p>
            <a:endParaRPr kumimoji="1" lang="en-US" altLang="ja-JP" dirty="0"/>
          </a:p>
          <a:p>
            <a:r>
              <a:rPr kumimoji="1" lang="en-US" altLang="ja-JP" dirty="0"/>
              <a:t>-----------------</a:t>
            </a:r>
          </a:p>
          <a:p>
            <a:endParaRPr kumimoji="1" lang="en-US" altLang="ja-JP" dirty="0"/>
          </a:p>
          <a:p>
            <a:r>
              <a:rPr kumimoji="1" lang="en-US" altLang="ja-JP" dirty="0"/>
              <a:t>Step reduction from 300 </a:t>
            </a:r>
            <a:r>
              <a:rPr kumimoji="1" lang="en-US" altLang="ja-JP" dirty="0" err="1"/>
              <a:t>kPaG</a:t>
            </a:r>
            <a:r>
              <a:rPr kumimoji="1" lang="en-US" altLang="ja-JP" dirty="0"/>
              <a:t> to 0 </a:t>
            </a:r>
            <a:r>
              <a:rPr kumimoji="1" lang="en-US" altLang="ja-JP" dirty="0" err="1"/>
              <a:t>kPaG</a:t>
            </a:r>
            <a:endParaRPr kumimoji="1" lang="en-US" altLang="ja-JP" dirty="0"/>
          </a:p>
          <a:p>
            <a:r>
              <a:rPr kumimoji="1" lang="en-US" altLang="ja-JP" dirty="0"/>
              <a:t>idealistic. extreme case. robust.</a:t>
            </a:r>
          </a:p>
          <a:p>
            <a:r>
              <a:rPr kumimoji="1" lang="en-US" altLang="ja-JP" dirty="0"/>
              <a:t>abnormal case.</a:t>
            </a:r>
          </a:p>
          <a:p>
            <a:r>
              <a:rPr kumimoji="1" lang="en-US" altLang="ja-JP" dirty="0"/>
              <a:t>emergency and </a:t>
            </a:r>
            <a:r>
              <a:rPr kumimoji="1" lang="en-US" altLang="ja-JP" dirty="0" err="1"/>
              <a:t>harzardous</a:t>
            </a:r>
            <a:r>
              <a:rPr kumimoji="1" lang="ja-JP" altLang="en-US"/>
              <a:t> なシチュエーションを目標としていることを述べる。</a:t>
            </a:r>
            <a:endParaRPr kumimoji="1" lang="en-US" altLang="ja-JP" dirty="0"/>
          </a:p>
          <a:p>
            <a:r>
              <a:rPr kumimoji="1" lang="ja-JP" altLang="en-US"/>
              <a:t>安全弁の</a:t>
            </a:r>
            <a:r>
              <a:rPr kumimoji="1" lang="en-US" altLang="ja-JP" dirty="0"/>
              <a:t>CV value of relief valve.</a:t>
            </a:r>
          </a:p>
          <a:p>
            <a:endParaRPr kumimoji="1" lang="en-US" altLang="ja-JP" dirty="0"/>
          </a:p>
          <a:p>
            <a:r>
              <a:rPr kumimoji="1" lang="en-US" altLang="ja-JP" dirty="0"/>
              <a:t>In this case, rapid reduction simplified the step reduction.</a:t>
            </a:r>
          </a:p>
          <a:p>
            <a:r>
              <a:rPr kumimoji="1" lang="en-US" altLang="ja-JP" dirty="0"/>
              <a:t>Just example.</a:t>
            </a:r>
          </a:p>
          <a:p>
            <a:r>
              <a:rPr kumimoji="1" lang="en-US" altLang="ja-JP" dirty="0"/>
              <a:t>half tank model</a:t>
            </a:r>
          </a:p>
          <a:p>
            <a:endParaRPr kumimoji="1" lang="en-US" altLang="ja-JP" dirty="0"/>
          </a:p>
          <a:p>
            <a:r>
              <a:rPr kumimoji="1" lang="en-US" altLang="ja-JP" dirty="0"/>
              <a:t>the amount of generated bubble had never been proved </a:t>
            </a:r>
            <a:r>
              <a:rPr kumimoji="1" lang="ja-JP" altLang="en-US"/>
              <a:t>は強め。</a:t>
            </a:r>
            <a:endParaRPr kumimoji="1" lang="en-US" altLang="ja-JP" dirty="0"/>
          </a:p>
          <a:p>
            <a:endParaRPr kumimoji="1" lang="en-US" altLang="ja-JP" dirty="0"/>
          </a:p>
          <a:p>
            <a:r>
              <a:rPr kumimoji="1" lang="en-US" altLang="ja-JP" dirty="0"/>
              <a:t>Upper wall </a:t>
            </a:r>
          </a:p>
          <a:p>
            <a:r>
              <a:rPr kumimoji="1" lang="en-US" altLang="ja-JP" dirty="0"/>
              <a:t>vent line was connected to </a:t>
            </a:r>
          </a:p>
          <a:p>
            <a:r>
              <a:rPr kumimoji="1" lang="ja-JP" altLang="en-US"/>
              <a:t>大きな穴を開ける</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21</a:t>
            </a:fld>
            <a:endParaRPr kumimoji="1" lang="ja-JP" altLang="en-US"/>
          </a:p>
        </p:txBody>
      </p:sp>
    </p:spTree>
    <p:extLst>
      <p:ext uri="{BB962C8B-B14F-4D97-AF65-F5344CB8AC3E}">
        <p14:creationId xmlns:p14="http://schemas.microsoft.com/office/powerpoint/2010/main" val="2794531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boil</a:t>
            </a:r>
            <a:r>
              <a:rPr kumimoji="1" lang="ja-JP" altLang="en-US"/>
              <a:t>がなければ</a:t>
            </a:r>
            <a:r>
              <a:rPr kumimoji="1" lang="en-US" altLang="ja-JP" dirty="0"/>
              <a:t>adiabatic expansion</a:t>
            </a:r>
          </a:p>
          <a:p>
            <a:r>
              <a:rPr kumimoji="1" lang="en-US" altLang="ja-JP" dirty="0"/>
              <a:t>boil </a:t>
            </a:r>
            <a:r>
              <a:rPr kumimoji="1" lang="ja-JP" altLang="en-US"/>
              <a:t>クラペイロんクラウジウスを</a:t>
            </a:r>
            <a:endParaRPr kumimoji="1" lang="en-US" altLang="ja-JP" dirty="0"/>
          </a:p>
          <a:p>
            <a:r>
              <a:rPr kumimoji="1" lang="en-US" altLang="ja-JP" dirty="0"/>
              <a:t>1-D model has been verified</a:t>
            </a:r>
            <a:r>
              <a:rPr kumimoji="1" lang="ja-JP" altLang="en-US"/>
              <a:t>に変える</a:t>
            </a:r>
            <a:endParaRPr kumimoji="1" lang="en-US" altLang="ja-JP" dirty="0"/>
          </a:p>
          <a:p>
            <a:endParaRPr kumimoji="1" lang="en-US" altLang="ja-JP" dirty="0"/>
          </a:p>
          <a:p>
            <a:r>
              <a:rPr kumimoji="1" lang="ja-JP" altLang="en-US"/>
              <a:t>川重のプロジェクトに関することは神谷さんに聞いてみる。</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22</a:t>
            </a:fld>
            <a:endParaRPr kumimoji="1" lang="ja-JP" altLang="en-US"/>
          </a:p>
        </p:txBody>
      </p:sp>
    </p:spTree>
    <p:extLst>
      <p:ext uri="{BB962C8B-B14F-4D97-AF65-F5344CB8AC3E}">
        <p14:creationId xmlns:p14="http://schemas.microsoft.com/office/powerpoint/2010/main" val="2658485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練習が足りない</a:t>
            </a:r>
            <a:endParaRPr kumimoji="1" lang="en-US" altLang="ja-JP" dirty="0"/>
          </a:p>
          <a:p>
            <a:r>
              <a:rPr kumimoji="1" lang="ja-JP" altLang="en-US"/>
              <a:t>接続詞がない</a:t>
            </a:r>
            <a:endParaRPr kumimoji="1" lang="en-US" altLang="ja-JP" dirty="0"/>
          </a:p>
          <a:p>
            <a:r>
              <a:rPr kumimoji="1" lang="ja-JP" altLang="en-US"/>
              <a:t>前と後ろのスライドの繋がりがない</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23</a:t>
            </a:fld>
            <a:endParaRPr kumimoji="1" lang="ja-JP" altLang="en-US"/>
          </a:p>
        </p:txBody>
      </p:sp>
    </p:spTree>
    <p:extLst>
      <p:ext uri="{BB962C8B-B14F-4D97-AF65-F5344CB8AC3E}">
        <p14:creationId xmlns:p14="http://schemas.microsoft.com/office/powerpoint/2010/main" val="3575458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I’d like to talk about brief outline of 1-d theoretical model. First, we divide the tank like this. And each cell owns their thermodynamic parameters and is tracked like Lagrange approach. Then we assume gas is ideal gas, liquid is incompressible, and equilibrium state is established, and each cell doesn’t get heat input from outside. Based on this assumptions, I developed the model which can calculate volume, temperature, void ratio, and vent mass from pressure reduction and initial condition. First, divide the tank into several cells, depressurize each cell. In this phase, phase change such as flash evaporation occurred. Then, calculate the extra volume, and add it to vent mass. In the next slide, I’ll introduce this pressure drop phase.</a:t>
            </a:r>
          </a:p>
          <a:p>
            <a:endParaRPr kumimoji="1" lang="en-US" altLang="ja-JP" dirty="0"/>
          </a:p>
          <a:p>
            <a:r>
              <a:rPr kumimoji="1" lang="en-US" altLang="ja-JP" dirty="0"/>
              <a:t>no heat input -&gt; </a:t>
            </a:r>
            <a:r>
              <a:rPr kumimoji="1" lang="en-US" altLang="ja-JP" dirty="0" err="1"/>
              <a:t>idiabatic</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25</a:t>
            </a:fld>
            <a:endParaRPr kumimoji="1" lang="ja-JP" altLang="en-US"/>
          </a:p>
        </p:txBody>
      </p:sp>
    </p:spTree>
    <p:extLst>
      <p:ext uri="{BB962C8B-B14F-4D97-AF65-F5344CB8AC3E}">
        <p14:creationId xmlns:p14="http://schemas.microsoft.com/office/powerpoint/2010/main" val="1654779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Basically, adiabatic expansion occurs in gas phase, and only pressure is changed in liquid phase. </a:t>
            </a:r>
          </a:p>
          <a:p>
            <a:endParaRPr kumimoji="1" lang="en-US" altLang="ja-JP" dirty="0"/>
          </a:p>
          <a:p>
            <a:r>
              <a:rPr kumimoji="1" lang="en-US" altLang="ja-JP" dirty="0"/>
              <a:t>ΔT = (dT/</a:t>
            </a:r>
            <a:r>
              <a:rPr kumimoji="1" lang="en-US" altLang="ja-JP" dirty="0" err="1"/>
              <a:t>dP</a:t>
            </a:r>
            <a:r>
              <a:rPr kumimoji="1" lang="en-US" altLang="ja-JP" dirty="0"/>
              <a:t>)p ΔP + (dT/ds)s ΔS </a:t>
            </a:r>
          </a:p>
          <a:p>
            <a:r>
              <a:rPr kumimoji="1" lang="en-US" altLang="ja-JP" dirty="0"/>
              <a:t>with phase change |w/o phase change</a:t>
            </a:r>
          </a:p>
          <a:p>
            <a:r>
              <a:rPr kumimoji="1" lang="en-US" altLang="ja-JP" dirty="0"/>
              <a:t>Thermodynamic change for small time division divided into adiabatic change at constant-entropy and isobaric phase with phase change at constant-pressure.</a:t>
            </a:r>
          </a:p>
          <a:p>
            <a:endParaRPr kumimoji="1" lang="en-US" altLang="ja-JP" dirty="0"/>
          </a:p>
          <a:p>
            <a:r>
              <a:rPr kumimoji="1" lang="ja-JP" altLang="en-US"/>
              <a:t>スライド・グラフ・縦軸・横軸が何かを述べる。</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26</a:t>
            </a:fld>
            <a:endParaRPr kumimoji="1" lang="ja-JP" altLang="en-US"/>
          </a:p>
        </p:txBody>
      </p:sp>
    </p:spTree>
    <p:extLst>
      <p:ext uri="{BB962C8B-B14F-4D97-AF65-F5344CB8AC3E}">
        <p14:creationId xmlns:p14="http://schemas.microsoft.com/office/powerpoint/2010/main" val="1077260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I’d like to introduce LH2 tanker. This owns 1250 m3 tanks. After long transportation, whole of the tank will be saturated and high pressure, because of heat input from outside. So we need to depressurize the tank for safety reasons in Japan, but the problem is that flash evaporation occur when saturated liquid undergoes pressure drop. The right movie shows flash evaporation experiment in small scale tank with nitrogen. Here, you can see pressure reduction made the liquid super heated, and it caused boiling. The main point here is this phenomenon makes it difficult to control pressure reduction rate and liquid level. In addition, the data of large tank experiment still lacked though we did small scale tank. </a:t>
            </a:r>
          </a:p>
          <a:p>
            <a:endParaRPr kumimoji="1" lang="en-US" altLang="ja-JP" dirty="0"/>
          </a:p>
          <a:p>
            <a:r>
              <a:rPr kumimoji="1" lang="ja-JP" altLang="en-US"/>
              <a:t>接続詞、副詞節　</a:t>
            </a:r>
            <a:endParaRPr kumimoji="1" lang="en-US" altLang="ja-JP" dirty="0"/>
          </a:p>
          <a:p>
            <a:r>
              <a:rPr kumimoji="1" lang="en-US" altLang="ja-JP" dirty="0"/>
              <a:t>After long </a:t>
            </a:r>
            <a:r>
              <a:rPr kumimoji="1" lang="en-US" altLang="ja-JP" dirty="0" err="1"/>
              <a:t>transoportraion</a:t>
            </a:r>
            <a:r>
              <a:rPr kumimoji="1" lang="en-US" altLang="ja-JP" dirty="0"/>
              <a:t>, whole of the tank were saturated.</a:t>
            </a:r>
          </a:p>
          <a:p>
            <a:r>
              <a:rPr kumimoji="1" lang="en-US" altLang="ja-JP" dirty="0"/>
              <a:t>difficulties</a:t>
            </a:r>
          </a:p>
          <a:p>
            <a:r>
              <a:rPr kumimoji="1" lang="en-US" altLang="ja-JP" dirty="0"/>
              <a:t>This movie shows in small scale tank. </a:t>
            </a:r>
            <a:r>
              <a:rPr kumimoji="1" lang="ja-JP" altLang="en-US"/>
              <a:t>大きいタンクでは実験が不足している。</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2</a:t>
            </a:fld>
            <a:endParaRPr kumimoji="1" lang="ja-JP" altLang="en-US"/>
          </a:p>
        </p:txBody>
      </p:sp>
    </p:spTree>
    <p:extLst>
      <p:ext uri="{BB962C8B-B14F-4D97-AF65-F5344CB8AC3E}">
        <p14:creationId xmlns:p14="http://schemas.microsoft.com/office/powerpoint/2010/main" val="167836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 this slide, I’d like to talk about research objectives. Based on these problems and research questions, research objectives are to predict the predict the relation between pressure reduction rate and vent mass flow rate by experiment with large tank, and thermodynamic analysis. And to investigate liquid behavior by CFD.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a:t>
            </a:r>
          </a:p>
          <a:p>
            <a:endParaRPr kumimoji="1" lang="en-US" altLang="ja-JP" dirty="0"/>
          </a:p>
          <a:p>
            <a:r>
              <a:rPr kumimoji="1" lang="en-US" altLang="ja-JP" dirty="0"/>
              <a:t>Based on the research background, I’d like to talk about research motivation. As I said in the previous slide, there are the problems with controlling LH2 tank like this. So I raised these research questions. For answering them, research objectives are to predict the relation between pressure reduction rate and vent mass flow rate by experiment and theoretical analysis, and to investigate liquid behavior during pressure reduction by CFD.</a:t>
            </a:r>
          </a:p>
          <a:p>
            <a:endParaRPr kumimoji="1" lang="en-US" altLang="ja-JP" dirty="0"/>
          </a:p>
          <a:p>
            <a:r>
              <a:rPr kumimoji="1" lang="en-US" altLang="ja-JP" dirty="0"/>
              <a:t>---------</a:t>
            </a:r>
          </a:p>
          <a:p>
            <a:r>
              <a:rPr kumimoji="1" lang="en-US" altLang="ja-JP" dirty="0"/>
              <a:t>Following this research background, I raised two research questions. First one is how to clarify the pressure reduction rate under flash evaporation condition. Second is how is liquid behavior inside LH2 tank during the evaporation process. For answering these two question, research objective is to predict the relation between pressure reduction rate and vent mass flow . We did experiment and thermodynamic analysis. Second is to investigate liquid behavior during pressure reduction. We did </a:t>
            </a:r>
            <a:r>
              <a:rPr kumimoji="1" lang="en-US" altLang="ja-JP" dirty="0" err="1"/>
              <a:t>cfd</a:t>
            </a:r>
            <a:r>
              <a:rPr kumimoji="1" lang="en-US" altLang="ja-JP" dirty="0"/>
              <a:t> analysis.</a:t>
            </a:r>
          </a:p>
          <a:p>
            <a:endParaRPr kumimoji="1" lang="en-US" altLang="ja-JP" dirty="0"/>
          </a:p>
          <a:p>
            <a:r>
              <a:rPr kumimoji="1" lang="en-US" altLang="ja-JP" dirty="0"/>
              <a:t>Research objectives and </a:t>
            </a:r>
            <a:r>
              <a:rPr kumimoji="1" lang="en-US" altLang="ja-JP" dirty="0" err="1"/>
              <a:t>queas</a:t>
            </a:r>
            <a:endParaRPr kumimoji="1" lang="en-US" altLang="ja-JP" dirty="0"/>
          </a:p>
          <a:p>
            <a:endParaRPr kumimoji="1" lang="en-US" altLang="ja-JP" dirty="0"/>
          </a:p>
          <a:p>
            <a:r>
              <a:rPr kumimoji="1" lang="en-US" altLang="ja-JP" dirty="0"/>
              <a:t>difficulties </a:t>
            </a:r>
            <a:r>
              <a:rPr kumimoji="1" lang="ja-JP" altLang="en-US"/>
              <a:t>を言って、</a:t>
            </a:r>
            <a:endParaRPr kumimoji="1" lang="en-US" altLang="ja-JP" dirty="0"/>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3</a:t>
            </a:fld>
            <a:endParaRPr kumimoji="1" lang="ja-JP" altLang="en-US"/>
          </a:p>
        </p:txBody>
      </p:sp>
    </p:spTree>
    <p:extLst>
      <p:ext uri="{BB962C8B-B14F-4D97-AF65-F5344CB8AC3E}">
        <p14:creationId xmlns:p14="http://schemas.microsoft.com/office/powerpoint/2010/main" val="134016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the outline of my research. I did pressure reduction experiment with large tank, thermodynamic analysis, and CFD. I’ll start by talking about experiments with large tank.</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4</a:t>
            </a:fld>
            <a:endParaRPr kumimoji="1" lang="ja-JP" altLang="en-US"/>
          </a:p>
        </p:txBody>
      </p:sp>
    </p:spTree>
    <p:extLst>
      <p:ext uri="{BB962C8B-B14F-4D97-AF65-F5344CB8AC3E}">
        <p14:creationId xmlns:p14="http://schemas.microsoft.com/office/powerpoint/2010/main" val="1074017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motivation of the experiments is here. We strongly desired experimental data of the large tank, so we have conducted the pressure drop experiments with JAXA by using these experimental apparatus. </a:t>
            </a:r>
          </a:p>
          <a:p>
            <a:endParaRPr kumimoji="1" lang="en-US" altLang="ja-JP" dirty="0"/>
          </a:p>
          <a:p>
            <a:r>
              <a:rPr kumimoji="1" lang="en-US" altLang="ja-JP" dirty="0"/>
              <a:t>-------</a:t>
            </a:r>
          </a:p>
          <a:p>
            <a:endParaRPr kumimoji="1" lang="en-US" altLang="ja-JP" dirty="0"/>
          </a:p>
          <a:p>
            <a:r>
              <a:rPr kumimoji="1" lang="en-US" altLang="ja-JP" dirty="0"/>
              <a:t>This is the schematic of tank, and the vent line. The tank volume is 30m3, and 16 thermometers were additionally equipped inside tank. Tank pressure was obtained at the top of the tank. On the vent line, flow rate is obtained by use of turbine flowmeter, and Coriolis flowmeter.</a:t>
            </a:r>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5</a:t>
            </a:fld>
            <a:endParaRPr kumimoji="1" lang="ja-JP" altLang="en-US"/>
          </a:p>
        </p:txBody>
      </p:sp>
    </p:spTree>
    <p:extLst>
      <p:ext uri="{BB962C8B-B14F-4D97-AF65-F5344CB8AC3E}">
        <p14:creationId xmlns:p14="http://schemas.microsoft.com/office/powerpoint/2010/main" val="392922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This is the schematic of tank, and the vent line. The tank volume is 30m3, and 16 thermometers were additionally equipped inside tank. Tank pressure was obtained at the top of the tank. On the vent line, flow rate is obtained by use of turbine flowmeter, and Coriolis flowmeter.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p>
          <a:p>
            <a:endParaRPr kumimoji="1" lang="en-US" altLang="ja-JP" dirty="0"/>
          </a:p>
          <a:p>
            <a:r>
              <a:rPr kumimoji="1" lang="en-US" altLang="ja-JP" dirty="0"/>
              <a:t>Though I mentioned in the previous slide, we did the pressure reduction experiments with 30m3 tank. We can obtain pressure, and 16 temperatures inside the tank, and also get pressure, temperature and volume mass flow rate of vent gas.</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6</a:t>
            </a:fld>
            <a:endParaRPr kumimoji="1" lang="ja-JP" altLang="en-US"/>
          </a:p>
        </p:txBody>
      </p:sp>
    </p:spTree>
    <p:extLst>
      <p:ext uri="{BB962C8B-B14F-4D97-AF65-F5344CB8AC3E}">
        <p14:creationId xmlns:p14="http://schemas.microsoft.com/office/powerpoint/2010/main" val="492893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can obtain the experimental data by using this remote monitoring system.</a:t>
            </a:r>
          </a:p>
          <a:p>
            <a:endParaRPr kumimoji="1" lang="en-US" altLang="ja-JP" dirty="0"/>
          </a:p>
          <a:p>
            <a:r>
              <a:rPr kumimoji="1" lang="ja-JP" altLang="en-US"/>
              <a:t>どんなタイプの温度計。圧力計、フローメータ</a:t>
            </a:r>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7</a:t>
            </a:fld>
            <a:endParaRPr kumimoji="1" lang="ja-JP" altLang="en-US"/>
          </a:p>
        </p:txBody>
      </p:sp>
    </p:spTree>
    <p:extLst>
      <p:ext uri="{BB962C8B-B14F-4D97-AF65-F5344CB8AC3E}">
        <p14:creationId xmlns:p14="http://schemas.microsoft.com/office/powerpoint/2010/main" val="265001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I'd like to show you the experimental method. At the beginning of the experiment, we pressurize tank by using lh2 pressurizing evaporator.</a:t>
            </a:r>
            <a:endParaRPr kumimoji="1" lang="ja-JP" altLang="en-US"/>
          </a:p>
        </p:txBody>
      </p:sp>
      <p:sp>
        <p:nvSpPr>
          <p:cNvPr id="4" name="スライド番号プレースホルダー 3"/>
          <p:cNvSpPr>
            <a:spLocks noGrp="1"/>
          </p:cNvSpPr>
          <p:nvPr>
            <p:ph type="sldNum" sz="quarter" idx="5"/>
          </p:nvPr>
        </p:nvSpPr>
        <p:spPr/>
        <p:txBody>
          <a:bodyPr/>
          <a:lstStyle/>
          <a:p>
            <a:fld id="{A7380952-50D8-5344-89B7-39A7ECDE36AD}" type="slidenum">
              <a:rPr kumimoji="1" lang="ja-JP" altLang="en-US" smtClean="0"/>
              <a:t>8</a:t>
            </a:fld>
            <a:endParaRPr kumimoji="1" lang="ja-JP" altLang="en-US"/>
          </a:p>
        </p:txBody>
      </p:sp>
    </p:spTree>
    <p:extLst>
      <p:ext uri="{BB962C8B-B14F-4D97-AF65-F5344CB8AC3E}">
        <p14:creationId xmlns:p14="http://schemas.microsoft.com/office/powerpoint/2010/main" val="226991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2E2E56-208E-7641-863A-A7C8F17BFA0A}"/>
              </a:ext>
            </a:extLst>
          </p:cNvPr>
          <p:cNvSpPr>
            <a:spLocks noGrp="1"/>
          </p:cNvSpPr>
          <p:nvPr>
            <p:ph type="ctrTitle"/>
          </p:nvPr>
        </p:nvSpPr>
        <p:spPr>
          <a:xfrm>
            <a:off x="1524000" y="1122363"/>
            <a:ext cx="9144000" cy="2387600"/>
          </a:xfrm>
        </p:spPr>
        <p:txBody>
          <a:bodyPr anchor="b"/>
          <a:lstStyle>
            <a:lvl1pPr algn="ctr">
              <a:defRPr sz="6000" b="0" i="0">
                <a:latin typeface="Yu Gothic UI Light" panose="020B0300000000000000" pitchFamily="34" charset="-128"/>
                <a:ea typeface="Yu Gothic UI Light" panose="020B03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8C2F9BA-1E4E-1C46-BC4A-280E4235CC08}"/>
              </a:ext>
            </a:extLst>
          </p:cNvPr>
          <p:cNvSpPr>
            <a:spLocks noGrp="1"/>
          </p:cNvSpPr>
          <p:nvPr>
            <p:ph type="subTitle" idx="1"/>
          </p:nvPr>
        </p:nvSpPr>
        <p:spPr>
          <a:xfrm>
            <a:off x="1524000" y="3602038"/>
            <a:ext cx="9144000" cy="1655762"/>
          </a:xfrm>
        </p:spPr>
        <p:txBody>
          <a:bodyPr/>
          <a:lstStyle>
            <a:lvl1pPr marL="0" indent="0" algn="ctr">
              <a:buNone/>
              <a:defRPr sz="2400" b="0" i="0">
                <a:latin typeface="Yu Gothic UI Semilight" panose="020B0400000000000000" pitchFamily="34" charset="-128"/>
                <a:ea typeface="Yu Gothic UI Semilight"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90632D2-E070-9545-9B1A-5EB4467248BA}"/>
              </a:ext>
            </a:extLst>
          </p:cNvPr>
          <p:cNvSpPr>
            <a:spLocks noGrp="1"/>
          </p:cNvSpPr>
          <p:nvPr>
            <p:ph type="dt" sz="half" idx="10"/>
          </p:nvPr>
        </p:nvSpPr>
        <p:spPr/>
        <p:txBody>
          <a:bodyPr/>
          <a:lstStyle/>
          <a:p>
            <a:fld id="{284993F6-BBE5-604B-B0E7-6ABBB391AD05}" type="datetime1">
              <a:rPr kumimoji="1" lang="ja-JP" altLang="en-US" smtClean="0"/>
              <a:t>2019/9/25</a:t>
            </a:fld>
            <a:endParaRPr kumimoji="1" lang="ja-JP" altLang="en-US"/>
          </a:p>
        </p:txBody>
      </p:sp>
      <p:sp>
        <p:nvSpPr>
          <p:cNvPr id="5" name="フッター プレースホルダー 4">
            <a:extLst>
              <a:ext uri="{FF2B5EF4-FFF2-40B4-BE49-F238E27FC236}">
                <a16:creationId xmlns:a16="http://schemas.microsoft.com/office/drawing/2014/main" id="{9EDC273D-7914-C24C-AC4D-6583684454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4B139B-2843-9042-8A42-66E56F8C7A20}"/>
              </a:ext>
            </a:extLst>
          </p:cNvPr>
          <p:cNvSpPr>
            <a:spLocks noGrp="1"/>
          </p:cNvSpPr>
          <p:nvPr>
            <p:ph type="sldNum" sz="quarter" idx="12"/>
          </p:nvPr>
        </p:nvSpPr>
        <p:spPr/>
        <p:txBody>
          <a:bodyPr/>
          <a:lstStyle>
            <a:lvl1pPr>
              <a:defRPr>
                <a:solidFill>
                  <a:schemeClr val="bg1"/>
                </a:solidFill>
              </a:defRPr>
            </a:lvl1pPr>
          </a:lstStyle>
          <a:p>
            <a:fld id="{7A752B2F-E0CC-1C41-80E0-48D5706BD27A}" type="slidenum">
              <a:rPr lang="ja-JP" altLang="en-US" smtClean="0"/>
              <a:pPr/>
              <a:t>‹#›</a:t>
            </a:fld>
            <a:endParaRPr lang="ja-JP" altLang="en-US"/>
          </a:p>
        </p:txBody>
      </p:sp>
    </p:spTree>
    <p:extLst>
      <p:ext uri="{BB962C8B-B14F-4D97-AF65-F5344CB8AC3E}">
        <p14:creationId xmlns:p14="http://schemas.microsoft.com/office/powerpoint/2010/main" val="220420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D56C7-41FF-C346-B067-23DA064DAD1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88F84CF-EE4E-F845-BF63-1FFFBB87FF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8C68098-D808-0846-8B77-E691C6CDD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7D92688-6235-6649-AB27-12DE89D54AF8}"/>
              </a:ext>
            </a:extLst>
          </p:cNvPr>
          <p:cNvSpPr>
            <a:spLocks noGrp="1"/>
          </p:cNvSpPr>
          <p:nvPr>
            <p:ph type="dt" sz="half" idx="10"/>
          </p:nvPr>
        </p:nvSpPr>
        <p:spPr/>
        <p:txBody>
          <a:bodyPr/>
          <a:lstStyle/>
          <a:p>
            <a:fld id="{D84F35B2-95A3-374E-8940-BA1B28BF9548}" type="datetime1">
              <a:rPr kumimoji="1" lang="ja-JP" altLang="en-US" smtClean="0"/>
              <a:t>2019/9/25</a:t>
            </a:fld>
            <a:endParaRPr kumimoji="1" lang="ja-JP" altLang="en-US"/>
          </a:p>
        </p:txBody>
      </p:sp>
      <p:sp>
        <p:nvSpPr>
          <p:cNvPr id="6" name="フッター プレースホルダー 5">
            <a:extLst>
              <a:ext uri="{FF2B5EF4-FFF2-40B4-BE49-F238E27FC236}">
                <a16:creationId xmlns:a16="http://schemas.microsoft.com/office/drawing/2014/main" id="{D12C8F76-A94E-AF48-876B-F475A8FEC0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12FA5E-C1F8-2E48-9780-521D09965650}"/>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270846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6FA171-27F1-8041-B69E-170CE7B5298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2AD8F59-2E5C-504D-9B5C-9C2E3001C4FF}"/>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8E0F89C-D788-F24E-B8CD-6AEADAFA19F5}"/>
              </a:ext>
            </a:extLst>
          </p:cNvPr>
          <p:cNvSpPr>
            <a:spLocks noGrp="1"/>
          </p:cNvSpPr>
          <p:nvPr>
            <p:ph type="dt" sz="half" idx="10"/>
          </p:nvPr>
        </p:nvSpPr>
        <p:spPr/>
        <p:txBody>
          <a:bodyPr/>
          <a:lstStyle/>
          <a:p>
            <a:fld id="{4A4C58DA-8C6B-944C-9468-A20F942A610C}" type="datetime1">
              <a:rPr kumimoji="1" lang="ja-JP" altLang="en-US" smtClean="0"/>
              <a:t>2019/9/25</a:t>
            </a:fld>
            <a:endParaRPr kumimoji="1" lang="ja-JP" altLang="en-US"/>
          </a:p>
        </p:txBody>
      </p:sp>
      <p:sp>
        <p:nvSpPr>
          <p:cNvPr id="5" name="フッター プレースホルダー 4">
            <a:extLst>
              <a:ext uri="{FF2B5EF4-FFF2-40B4-BE49-F238E27FC236}">
                <a16:creationId xmlns:a16="http://schemas.microsoft.com/office/drawing/2014/main" id="{43B21D5C-30EF-B341-BDA4-26551FA187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3CE9EF-B8DA-9A47-8FFC-5179683DDC8C}"/>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214717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181D15D-2FB8-D943-A7B6-79D9701C3FA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3672597-431E-4F40-9B10-D91A407A69ED}"/>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3CDF17-290A-ED44-BBB7-1BD2D011DE41}"/>
              </a:ext>
            </a:extLst>
          </p:cNvPr>
          <p:cNvSpPr>
            <a:spLocks noGrp="1"/>
          </p:cNvSpPr>
          <p:nvPr>
            <p:ph type="dt" sz="half" idx="10"/>
          </p:nvPr>
        </p:nvSpPr>
        <p:spPr/>
        <p:txBody>
          <a:bodyPr/>
          <a:lstStyle/>
          <a:p>
            <a:fld id="{7C27107D-9D92-904A-8485-60C3F6569747}" type="datetime1">
              <a:rPr kumimoji="1" lang="ja-JP" altLang="en-US" smtClean="0"/>
              <a:t>2019/9/25</a:t>
            </a:fld>
            <a:endParaRPr kumimoji="1" lang="ja-JP" altLang="en-US"/>
          </a:p>
        </p:txBody>
      </p:sp>
      <p:sp>
        <p:nvSpPr>
          <p:cNvPr id="5" name="フッター プレースホルダー 4">
            <a:extLst>
              <a:ext uri="{FF2B5EF4-FFF2-40B4-BE49-F238E27FC236}">
                <a16:creationId xmlns:a16="http://schemas.microsoft.com/office/drawing/2014/main" id="{444313FE-3113-F44B-9B88-FC8C8B7C9C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B5F018-54DF-D04F-819B-1E540F5256C1}"/>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234117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FCDB5F-A620-254E-9BFB-FC089DD83E7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F97FB9-8992-9E44-851C-15B0FA655AD4}"/>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3EBFD7-3AA2-3247-AB20-F465891F0EC8}"/>
              </a:ext>
            </a:extLst>
          </p:cNvPr>
          <p:cNvSpPr>
            <a:spLocks noGrp="1"/>
          </p:cNvSpPr>
          <p:nvPr>
            <p:ph type="dt" sz="half" idx="10"/>
          </p:nvPr>
        </p:nvSpPr>
        <p:spPr/>
        <p:txBody>
          <a:bodyPr/>
          <a:lstStyle/>
          <a:p>
            <a:fld id="{013C3471-5DAD-8644-B186-0A6AA2DF55D3}" type="datetime1">
              <a:rPr kumimoji="1" lang="ja-JP" altLang="en-US" smtClean="0"/>
              <a:t>2019/9/25</a:t>
            </a:fld>
            <a:endParaRPr kumimoji="1" lang="ja-JP" altLang="en-US"/>
          </a:p>
        </p:txBody>
      </p:sp>
      <p:sp>
        <p:nvSpPr>
          <p:cNvPr id="5" name="フッター プレースホルダー 4">
            <a:extLst>
              <a:ext uri="{FF2B5EF4-FFF2-40B4-BE49-F238E27FC236}">
                <a16:creationId xmlns:a16="http://schemas.microsoft.com/office/drawing/2014/main" id="{A8CF4C20-3B7E-E84A-B757-B683819EFF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ED43C6-F048-D947-9D58-FE80135BF7FC}"/>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11748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FCDB5F-A620-254E-9BFB-FC089DD83E74}"/>
              </a:ext>
            </a:extLst>
          </p:cNvPr>
          <p:cNvSpPr>
            <a:spLocks noGrp="1"/>
          </p:cNvSpPr>
          <p:nvPr>
            <p:ph type="title"/>
          </p:nvPr>
        </p:nvSpPr>
        <p:spPr>
          <a:xfrm>
            <a:off x="838200" y="286296"/>
            <a:ext cx="10515600" cy="1038006"/>
          </a:xfrm>
        </p:spPr>
        <p:txBody>
          <a:bodyPr/>
          <a:lstStyle>
            <a:lvl1pPr>
              <a:defRPr b="0" i="0">
                <a:latin typeface="Yu Gothic UI Light" panose="020B0300000000000000" pitchFamily="34" charset="-128"/>
                <a:ea typeface="Yu Gothic UI Light" panose="020B03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F97FB9-8992-9E44-851C-15B0FA655AD4}"/>
              </a:ext>
            </a:extLst>
          </p:cNvPr>
          <p:cNvSpPr>
            <a:spLocks noGrp="1"/>
          </p:cNvSpPr>
          <p:nvPr>
            <p:ph idx="1"/>
          </p:nvPr>
        </p:nvSpPr>
        <p:spPr>
          <a:xfrm>
            <a:off x="838200" y="1498324"/>
            <a:ext cx="10515600" cy="5044365"/>
          </a:xfrm>
        </p:spPr>
        <p:txBody>
          <a:bodyPr/>
          <a:lstStyle>
            <a:lvl1pPr>
              <a:defRPr b="0" i="0">
                <a:latin typeface="Yu Gothic UI Semilight" panose="020B0400000000000000" pitchFamily="34" charset="-128"/>
                <a:ea typeface="Yu Gothic UI Semilight" panose="020B0400000000000000" pitchFamily="34" charset="-128"/>
              </a:defRPr>
            </a:lvl1pPr>
          </a:lstStyle>
          <a:p>
            <a:r>
              <a:rPr kumimoji="1" lang="ja-JP" altLang="en-US"/>
              <a:t>マスター テキストの書式設定
第 </a:t>
            </a:r>
            <a:r>
              <a:rPr kumimoji="1" lang="en-US" altLang="ja-JP" dirty="0"/>
              <a:t>2 </a:t>
            </a:r>
            <a:r>
              <a:rPr kumimoji="1" lang="ja-JP" altLang="en-US"/>
              <a:t>レベル
第 </a:t>
            </a:r>
            <a:r>
              <a:rPr kumimoji="1" lang="en-US" altLang="ja-JP" dirty="0"/>
              <a:t>3 </a:t>
            </a:r>
            <a:r>
              <a:rPr kumimoji="1" lang="ja-JP" altLang="en-US"/>
              <a:t>レベル
第 </a:t>
            </a:r>
            <a:r>
              <a:rPr kumimoji="1" lang="en-US" altLang="ja-JP" dirty="0"/>
              <a:t>4 </a:t>
            </a:r>
            <a:r>
              <a:rPr kumimoji="1" lang="ja-JP" altLang="en-US"/>
              <a:t>レベル
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FE3EBFD7-3AA2-3247-AB20-F465891F0EC8}"/>
              </a:ext>
            </a:extLst>
          </p:cNvPr>
          <p:cNvSpPr>
            <a:spLocks noGrp="1"/>
          </p:cNvSpPr>
          <p:nvPr>
            <p:ph type="dt" sz="half" idx="10"/>
          </p:nvPr>
        </p:nvSpPr>
        <p:spPr/>
        <p:txBody>
          <a:bodyPr/>
          <a:lstStyle/>
          <a:p>
            <a:fld id="{2576F983-ACB8-CD42-8B62-5F59E8D6EE21}" type="datetime1">
              <a:rPr kumimoji="1" lang="ja-JP" altLang="en-US" smtClean="0"/>
              <a:t>2019/9/25</a:t>
            </a:fld>
            <a:endParaRPr kumimoji="1" lang="ja-JP" altLang="en-US"/>
          </a:p>
        </p:txBody>
      </p:sp>
      <p:sp>
        <p:nvSpPr>
          <p:cNvPr id="5" name="フッター プレースホルダー 4">
            <a:extLst>
              <a:ext uri="{FF2B5EF4-FFF2-40B4-BE49-F238E27FC236}">
                <a16:creationId xmlns:a16="http://schemas.microsoft.com/office/drawing/2014/main" id="{A8CF4C20-3B7E-E84A-B757-B683819EFF37}"/>
              </a:ext>
            </a:extLst>
          </p:cNvPr>
          <p:cNvSpPr>
            <a:spLocks noGrp="1"/>
          </p:cNvSpPr>
          <p:nvPr>
            <p:ph type="ftr" sz="quarter" idx="11"/>
          </p:nvPr>
        </p:nvSpPr>
        <p:spPr/>
        <p:txBody>
          <a:bodyPr/>
          <a:lstStyle/>
          <a:p>
            <a:endParaRPr kumimoji="1" lang="ja-JP" altLang="en-US"/>
          </a:p>
        </p:txBody>
      </p:sp>
      <p:sp>
        <p:nvSpPr>
          <p:cNvPr id="9" name="正方形/長方形 8">
            <a:extLst>
              <a:ext uri="{FF2B5EF4-FFF2-40B4-BE49-F238E27FC236}">
                <a16:creationId xmlns:a16="http://schemas.microsoft.com/office/drawing/2014/main" id="{1D395551-2847-5C4E-9868-83A6832E5199}"/>
              </a:ext>
            </a:extLst>
          </p:cNvPr>
          <p:cNvSpPr/>
          <p:nvPr userDrawn="1"/>
        </p:nvSpPr>
        <p:spPr>
          <a:xfrm>
            <a:off x="11353799" y="3441"/>
            <a:ext cx="713283" cy="501650"/>
          </a:xfrm>
          <a:prstGeom prst="rect">
            <a:avLst/>
          </a:prstGeom>
          <a:solidFill>
            <a:schemeClr val="tx1">
              <a:lumMod val="65000"/>
              <a:lumOff val="3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45FA595D-B313-1F40-B1C9-35133C32765F}"/>
              </a:ext>
            </a:extLst>
          </p:cNvPr>
          <p:cNvCxnSpPr/>
          <p:nvPr userDrawn="1"/>
        </p:nvCxnSpPr>
        <p:spPr>
          <a:xfrm>
            <a:off x="0" y="1166639"/>
            <a:ext cx="1056289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E711C55-4C7C-8740-8033-390FCC04815A}"/>
              </a:ext>
            </a:extLst>
          </p:cNvPr>
          <p:cNvSpPr txBox="1"/>
          <p:nvPr userDrawn="1"/>
        </p:nvSpPr>
        <p:spPr>
          <a:xfrm>
            <a:off x="11328748" y="112273"/>
            <a:ext cx="838200" cy="369332"/>
          </a:xfrm>
          <a:prstGeom prst="rect">
            <a:avLst/>
          </a:prstGeom>
          <a:noFill/>
        </p:spPr>
        <p:txBody>
          <a:bodyPr wrap="square" rtlCol="0">
            <a:spAutoFit/>
          </a:bodyPr>
          <a:lstStyle/>
          <a:p>
            <a:fld id="{6FCA6E4A-7A1E-B840-A0BD-BDE220B0B12C}" type="slidenum">
              <a:rPr kumimoji="1" lang="ja-JP" altLang="en-US" b="0" i="0" smtClean="0">
                <a:solidFill>
                  <a:schemeClr val="bg1"/>
                </a:solidFill>
                <a:latin typeface="+mj-ea"/>
                <a:ea typeface="+mj-ea"/>
              </a:rPr>
              <a:t>‹#›</a:t>
            </a:fld>
            <a:r>
              <a:rPr kumimoji="1" lang="en-US" altLang="ja-JP" b="0" i="0" dirty="0">
                <a:solidFill>
                  <a:schemeClr val="bg1"/>
                </a:solidFill>
                <a:latin typeface="+mj-ea"/>
                <a:ea typeface="+mj-ea"/>
              </a:rPr>
              <a:t>/22</a:t>
            </a:r>
            <a:endParaRPr kumimoji="1" lang="ja-JP" altLang="en-US" b="0" i="0">
              <a:solidFill>
                <a:schemeClr val="bg1"/>
              </a:solidFill>
              <a:latin typeface="+mj-ea"/>
              <a:ea typeface="+mj-ea"/>
            </a:endParaRPr>
          </a:p>
        </p:txBody>
      </p:sp>
      <p:sp>
        <p:nvSpPr>
          <p:cNvPr id="6" name="テキスト ボックス 5">
            <a:extLst>
              <a:ext uri="{FF2B5EF4-FFF2-40B4-BE49-F238E27FC236}">
                <a16:creationId xmlns:a16="http://schemas.microsoft.com/office/drawing/2014/main" id="{3517CF3F-A581-B24C-80B5-FD9F1CB02205}"/>
              </a:ext>
            </a:extLst>
          </p:cNvPr>
          <p:cNvSpPr txBox="1"/>
          <p:nvPr userDrawn="1"/>
        </p:nvSpPr>
        <p:spPr>
          <a:xfrm>
            <a:off x="7528142" y="6618579"/>
            <a:ext cx="4795929" cy="276999"/>
          </a:xfrm>
          <a:prstGeom prst="rect">
            <a:avLst/>
          </a:prstGeom>
          <a:noFill/>
        </p:spPr>
        <p:txBody>
          <a:bodyPr wrap="square" rtlCol="0">
            <a:spAutoFit/>
          </a:bodyPr>
          <a:lstStyle/>
          <a:p>
            <a:r>
              <a:rPr kumimoji="1" lang="en-US" altLang="ja-JP" sz="1200" b="0" i="0" dirty="0">
                <a:solidFill>
                  <a:schemeClr val="bg2">
                    <a:lumMod val="90000"/>
                  </a:schemeClr>
                </a:solidFill>
                <a:latin typeface="+mj-ea"/>
                <a:ea typeface="+mj-ea"/>
              </a:rPr>
              <a:t>Department of Aeronautic and Astronautics, The University of Tokyo</a:t>
            </a:r>
            <a:endParaRPr kumimoji="1" lang="ja-JP" altLang="en-US" sz="1200" b="0" i="0">
              <a:solidFill>
                <a:schemeClr val="bg2">
                  <a:lumMod val="90000"/>
                </a:schemeClr>
              </a:solidFill>
              <a:latin typeface="+mj-ea"/>
              <a:ea typeface="+mj-ea"/>
            </a:endParaRPr>
          </a:p>
        </p:txBody>
      </p:sp>
    </p:spTree>
    <p:extLst>
      <p:ext uri="{BB962C8B-B14F-4D97-AF65-F5344CB8AC3E}">
        <p14:creationId xmlns:p14="http://schemas.microsoft.com/office/powerpoint/2010/main" val="9006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4D135A-8F17-9D4B-8F84-E353571AA46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8F0E35-8CB6-BE46-8A56-B87A518724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0FFE25-FD39-B94C-981E-DE635C3EF881}"/>
              </a:ext>
            </a:extLst>
          </p:cNvPr>
          <p:cNvSpPr>
            <a:spLocks noGrp="1"/>
          </p:cNvSpPr>
          <p:nvPr>
            <p:ph type="dt" sz="half" idx="10"/>
          </p:nvPr>
        </p:nvSpPr>
        <p:spPr/>
        <p:txBody>
          <a:bodyPr/>
          <a:lstStyle/>
          <a:p>
            <a:fld id="{849A6852-29E2-024C-868A-D70BB46585D7}" type="datetime1">
              <a:rPr kumimoji="1" lang="ja-JP" altLang="en-US" smtClean="0"/>
              <a:t>2019/9/25</a:t>
            </a:fld>
            <a:endParaRPr kumimoji="1" lang="ja-JP" altLang="en-US"/>
          </a:p>
        </p:txBody>
      </p:sp>
      <p:sp>
        <p:nvSpPr>
          <p:cNvPr id="5" name="フッター プレースホルダー 4">
            <a:extLst>
              <a:ext uri="{FF2B5EF4-FFF2-40B4-BE49-F238E27FC236}">
                <a16:creationId xmlns:a16="http://schemas.microsoft.com/office/drawing/2014/main" id="{3B19A9C2-5BFA-D542-9312-AFC97859AE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9CC90E-5B22-764D-BD98-F3C88C5CA87B}"/>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427742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CA90C5-929D-A743-BED9-54E571E215D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EEC7913-99D6-8245-9529-5133803ED654}"/>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35D024E-C714-A643-9D19-F3B65F833CFE}"/>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751004E-8BE0-F340-8A54-75C4F1C74085}"/>
              </a:ext>
            </a:extLst>
          </p:cNvPr>
          <p:cNvSpPr>
            <a:spLocks noGrp="1"/>
          </p:cNvSpPr>
          <p:nvPr>
            <p:ph type="dt" sz="half" idx="10"/>
          </p:nvPr>
        </p:nvSpPr>
        <p:spPr/>
        <p:txBody>
          <a:bodyPr/>
          <a:lstStyle/>
          <a:p>
            <a:fld id="{FF27CDEC-AF1D-534E-A757-B9A71E637D5F}" type="datetime1">
              <a:rPr kumimoji="1" lang="ja-JP" altLang="en-US" smtClean="0"/>
              <a:t>2019/9/25</a:t>
            </a:fld>
            <a:endParaRPr kumimoji="1" lang="ja-JP" altLang="en-US"/>
          </a:p>
        </p:txBody>
      </p:sp>
      <p:sp>
        <p:nvSpPr>
          <p:cNvPr id="6" name="フッター プレースホルダー 5">
            <a:extLst>
              <a:ext uri="{FF2B5EF4-FFF2-40B4-BE49-F238E27FC236}">
                <a16:creationId xmlns:a16="http://schemas.microsoft.com/office/drawing/2014/main" id="{AF1EF868-F723-CE4E-92C2-A319C4E537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1913BC-5DCE-AC49-9E97-B2EB62126E71}"/>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1022438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A6D73-4CD6-D447-8F1A-CEC10E0566A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6BEFBD-46C8-B241-BF98-0D69998C68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75A0CBC-D327-8F4E-BC79-A698F661BF39}"/>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AE245DB-01ED-8743-B85A-170D62CE76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0520096B-D962-A24E-99A4-F92377CCBC20}"/>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A292E5D-1590-1543-ACB7-8B8AC094996E}"/>
              </a:ext>
            </a:extLst>
          </p:cNvPr>
          <p:cNvSpPr>
            <a:spLocks noGrp="1"/>
          </p:cNvSpPr>
          <p:nvPr>
            <p:ph type="dt" sz="half" idx="10"/>
          </p:nvPr>
        </p:nvSpPr>
        <p:spPr/>
        <p:txBody>
          <a:bodyPr/>
          <a:lstStyle/>
          <a:p>
            <a:fld id="{E2CE172A-2116-4648-8B17-FC20B680AB77}" type="datetime1">
              <a:rPr kumimoji="1" lang="ja-JP" altLang="en-US" smtClean="0"/>
              <a:t>2019/9/25</a:t>
            </a:fld>
            <a:endParaRPr kumimoji="1" lang="ja-JP" altLang="en-US"/>
          </a:p>
        </p:txBody>
      </p:sp>
      <p:sp>
        <p:nvSpPr>
          <p:cNvPr id="8" name="フッター プレースホルダー 7">
            <a:extLst>
              <a:ext uri="{FF2B5EF4-FFF2-40B4-BE49-F238E27FC236}">
                <a16:creationId xmlns:a16="http://schemas.microsoft.com/office/drawing/2014/main" id="{DCD14008-967B-0141-A06C-1F3F2988E6A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2A3B17E-FD59-8B4B-9A0A-0095F5B4313F}"/>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218089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7C4F26-5DAC-C141-818E-98A63F2629E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6C0BB9-4036-D343-89D9-5CB5A3B779FC}"/>
              </a:ext>
            </a:extLst>
          </p:cNvPr>
          <p:cNvSpPr>
            <a:spLocks noGrp="1"/>
          </p:cNvSpPr>
          <p:nvPr>
            <p:ph type="dt" sz="half" idx="10"/>
          </p:nvPr>
        </p:nvSpPr>
        <p:spPr/>
        <p:txBody>
          <a:bodyPr/>
          <a:lstStyle/>
          <a:p>
            <a:fld id="{4DF7CC92-02DF-1B4C-A5EC-FE26D09EF14D}" type="datetime1">
              <a:rPr kumimoji="1" lang="ja-JP" altLang="en-US" smtClean="0"/>
              <a:t>2019/9/25</a:t>
            </a:fld>
            <a:endParaRPr kumimoji="1" lang="ja-JP" altLang="en-US"/>
          </a:p>
        </p:txBody>
      </p:sp>
      <p:sp>
        <p:nvSpPr>
          <p:cNvPr id="4" name="フッター プレースホルダー 3">
            <a:extLst>
              <a:ext uri="{FF2B5EF4-FFF2-40B4-BE49-F238E27FC236}">
                <a16:creationId xmlns:a16="http://schemas.microsoft.com/office/drawing/2014/main" id="{49560F56-7DD7-6A45-9D56-6DAD56FC3F0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954727B-F57B-9D4E-B3E5-0B2E30F86840}"/>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311247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D35DF2A-835F-5647-8882-BA2BB3B0C796}"/>
              </a:ext>
            </a:extLst>
          </p:cNvPr>
          <p:cNvSpPr>
            <a:spLocks noGrp="1"/>
          </p:cNvSpPr>
          <p:nvPr>
            <p:ph type="dt" sz="half" idx="10"/>
          </p:nvPr>
        </p:nvSpPr>
        <p:spPr/>
        <p:txBody>
          <a:bodyPr/>
          <a:lstStyle/>
          <a:p>
            <a:fld id="{ACAF5527-7E8E-B54E-A256-00CFED32DF52}" type="datetime1">
              <a:rPr kumimoji="1" lang="ja-JP" altLang="en-US" smtClean="0"/>
              <a:t>2019/9/25</a:t>
            </a:fld>
            <a:endParaRPr kumimoji="1" lang="ja-JP" altLang="en-US"/>
          </a:p>
        </p:txBody>
      </p:sp>
      <p:sp>
        <p:nvSpPr>
          <p:cNvPr id="3" name="フッター プレースホルダー 2">
            <a:extLst>
              <a:ext uri="{FF2B5EF4-FFF2-40B4-BE49-F238E27FC236}">
                <a16:creationId xmlns:a16="http://schemas.microsoft.com/office/drawing/2014/main" id="{BED75E81-D831-9E4B-B7FA-3F8BE5BF1E1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7876A0-5CBA-7A40-B9FE-B6BEE0F9AF94}"/>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93902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51C3D3-E2AA-F44D-9A4A-FF5D616FB0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9C06959-414B-AE47-84AF-753947227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D90CE3B-251D-3F4E-8D97-9CFBDB3A4B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A11C08A-804D-7442-A86B-32A3776E30FD}"/>
              </a:ext>
            </a:extLst>
          </p:cNvPr>
          <p:cNvSpPr>
            <a:spLocks noGrp="1"/>
          </p:cNvSpPr>
          <p:nvPr>
            <p:ph type="dt" sz="half" idx="10"/>
          </p:nvPr>
        </p:nvSpPr>
        <p:spPr/>
        <p:txBody>
          <a:bodyPr/>
          <a:lstStyle/>
          <a:p>
            <a:fld id="{B080BCEA-D70F-7844-AF8D-74FD27E1E312}" type="datetime1">
              <a:rPr kumimoji="1" lang="ja-JP" altLang="en-US" smtClean="0"/>
              <a:t>2019/9/25</a:t>
            </a:fld>
            <a:endParaRPr kumimoji="1" lang="ja-JP" altLang="en-US"/>
          </a:p>
        </p:txBody>
      </p:sp>
      <p:sp>
        <p:nvSpPr>
          <p:cNvPr id="6" name="フッター プレースホルダー 5">
            <a:extLst>
              <a:ext uri="{FF2B5EF4-FFF2-40B4-BE49-F238E27FC236}">
                <a16:creationId xmlns:a16="http://schemas.microsoft.com/office/drawing/2014/main" id="{7B4FAF93-74BE-B14F-B0B0-F62065DFAE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7F82045-ED59-164D-B400-AB0FDA12612D}"/>
              </a:ext>
            </a:extLst>
          </p:cNvPr>
          <p:cNvSpPr>
            <a:spLocks noGrp="1"/>
          </p:cNvSpPr>
          <p:nvPr>
            <p:ph type="sldNum" sz="quarter" idx="12"/>
          </p:nvPr>
        </p:nvSpPr>
        <p:spPr/>
        <p:txBody>
          <a:body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192265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6A8198A-6A4E-C042-A73A-5EED4FF0E7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1A1A8E-E0FC-7340-8FE4-3022FFD23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65FD72-B433-D04D-8004-16D51FAF4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D25D7-9AF0-A540-BBB8-6546262E0919}" type="datetime1">
              <a:rPr kumimoji="1" lang="ja-JP" altLang="en-US" smtClean="0"/>
              <a:t>2019/9/25</a:t>
            </a:fld>
            <a:endParaRPr kumimoji="1" lang="ja-JP" altLang="en-US"/>
          </a:p>
        </p:txBody>
      </p:sp>
      <p:sp>
        <p:nvSpPr>
          <p:cNvPr id="5" name="フッター プレースホルダー 4">
            <a:extLst>
              <a:ext uri="{FF2B5EF4-FFF2-40B4-BE49-F238E27FC236}">
                <a16:creationId xmlns:a16="http://schemas.microsoft.com/office/drawing/2014/main" id="{4CDB88E2-1DCE-4144-B9B4-8D37EEB78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C295716-A741-4646-9604-798331B3C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52B2F-E0CC-1C41-80E0-48D5706BD27A}" type="slidenum">
              <a:rPr kumimoji="1" lang="ja-JP" altLang="en-US" smtClean="0"/>
              <a:t>‹#›</a:t>
            </a:fld>
            <a:endParaRPr kumimoji="1" lang="ja-JP" altLang="en-US"/>
          </a:p>
        </p:txBody>
      </p:sp>
    </p:spTree>
    <p:extLst>
      <p:ext uri="{BB962C8B-B14F-4D97-AF65-F5344CB8AC3E}">
        <p14:creationId xmlns:p14="http://schemas.microsoft.com/office/powerpoint/2010/main" val="3597851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00.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60.png"/><Relationship Id="rId5" Type="http://schemas.openxmlformats.org/officeDocument/2006/relationships/image" Target="../media/image49.wmf"/><Relationship Id="rId4" Type="http://schemas.openxmlformats.org/officeDocument/2006/relationships/image" Target="../media/image48.wm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49.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57.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6.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5.wmf"/><Relationship Id="rId4" Type="http://schemas.openxmlformats.org/officeDocument/2006/relationships/image" Target="../media/image52.wmf"/><Relationship Id="rId9"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D19345-8AAC-094A-A929-7ABB4991021D}"/>
              </a:ext>
            </a:extLst>
          </p:cNvPr>
          <p:cNvSpPr>
            <a:spLocks noGrp="1"/>
          </p:cNvSpPr>
          <p:nvPr>
            <p:ph type="ctrTitle"/>
          </p:nvPr>
        </p:nvSpPr>
        <p:spPr>
          <a:xfrm>
            <a:off x="1177132" y="1369976"/>
            <a:ext cx="9598600" cy="1878235"/>
          </a:xfrm>
        </p:spPr>
        <p:txBody>
          <a:bodyPr>
            <a:normAutofit/>
          </a:bodyPr>
          <a:lstStyle/>
          <a:p>
            <a:r>
              <a:rPr lang="en-US" altLang="ja-JP" sz="4000" dirty="0">
                <a:latin typeface="+mj-ea"/>
                <a:ea typeface="+mj-ea"/>
              </a:rPr>
              <a:t>Prediction of Pressure Reduction Rate in 30 m</a:t>
            </a:r>
            <a:r>
              <a:rPr lang="en-US" altLang="ja-JP" sz="4000" baseline="30000" dirty="0">
                <a:latin typeface="+mj-ea"/>
                <a:ea typeface="+mj-ea"/>
              </a:rPr>
              <a:t>3</a:t>
            </a:r>
            <a:r>
              <a:rPr lang="en-US" altLang="ja-JP" sz="4000" dirty="0">
                <a:latin typeface="+mj-ea"/>
                <a:ea typeface="+mj-ea"/>
              </a:rPr>
              <a:t> Liquid Hydrogen Tank Based on Experimental and Numerical Analysis</a:t>
            </a:r>
            <a:endParaRPr kumimoji="1" lang="ja-JP" altLang="en-US" sz="4000" dirty="0">
              <a:latin typeface="+mj-ea"/>
              <a:ea typeface="+mj-ea"/>
            </a:endParaRPr>
          </a:p>
        </p:txBody>
      </p:sp>
      <p:sp>
        <p:nvSpPr>
          <p:cNvPr id="3" name="字幕 2">
            <a:extLst>
              <a:ext uri="{FF2B5EF4-FFF2-40B4-BE49-F238E27FC236}">
                <a16:creationId xmlns:a16="http://schemas.microsoft.com/office/drawing/2014/main" id="{10DD56EB-CC23-D643-B868-77D13F19C8FA}"/>
              </a:ext>
            </a:extLst>
          </p:cNvPr>
          <p:cNvSpPr>
            <a:spLocks noGrp="1"/>
          </p:cNvSpPr>
          <p:nvPr>
            <p:ph type="subTitle" idx="1"/>
          </p:nvPr>
        </p:nvSpPr>
        <p:spPr>
          <a:xfrm>
            <a:off x="2434649" y="3732337"/>
            <a:ext cx="9144000" cy="1655762"/>
          </a:xfrm>
        </p:spPr>
        <p:txBody>
          <a:bodyPr>
            <a:noAutofit/>
          </a:bodyPr>
          <a:lstStyle/>
          <a:p>
            <a:pPr algn="r"/>
            <a:r>
              <a:rPr lang="en-US" altLang="ja-JP" sz="1600" u="sng" dirty="0">
                <a:solidFill>
                  <a:srgbClr val="323232"/>
                </a:solidFill>
                <a:latin typeface="+mn-ea"/>
                <a:ea typeface="+mn-ea"/>
              </a:rPr>
              <a:t>Kazuma TANI</a:t>
            </a:r>
            <a:r>
              <a:rPr lang="en-US" altLang="ja-JP" sz="1600" dirty="0">
                <a:solidFill>
                  <a:srgbClr val="323232"/>
                </a:solidFill>
                <a:latin typeface="+mn-ea"/>
                <a:ea typeface="+mn-ea"/>
              </a:rPr>
              <a:t>, </a:t>
            </a:r>
            <a:r>
              <a:rPr lang="en-US" altLang="ja-JP" sz="1600" dirty="0" err="1">
                <a:solidFill>
                  <a:srgbClr val="323232"/>
                </a:solidFill>
                <a:latin typeface="+mn-ea"/>
                <a:ea typeface="+mn-ea"/>
              </a:rPr>
              <a:t>Takehiro</a:t>
            </a:r>
            <a:r>
              <a:rPr lang="en-US" altLang="ja-JP" sz="1600" dirty="0">
                <a:solidFill>
                  <a:srgbClr val="323232"/>
                </a:solidFill>
                <a:latin typeface="+mn-ea"/>
                <a:ea typeface="+mn-ea"/>
              </a:rPr>
              <a:t> HIMENO, </a:t>
            </a:r>
            <a:r>
              <a:rPr lang="en-US" altLang="ja-JP" sz="1600" dirty="0" err="1">
                <a:solidFill>
                  <a:srgbClr val="323232"/>
                </a:solidFill>
                <a:latin typeface="+mn-ea"/>
                <a:ea typeface="+mn-ea"/>
              </a:rPr>
              <a:t>Yasunori</a:t>
            </a:r>
            <a:r>
              <a:rPr lang="en-US" altLang="ja-JP" sz="1600" dirty="0">
                <a:solidFill>
                  <a:srgbClr val="323232"/>
                </a:solidFill>
                <a:latin typeface="+mn-ea"/>
                <a:ea typeface="+mn-ea"/>
              </a:rPr>
              <a:t> SAKUMA, </a:t>
            </a:r>
            <a:r>
              <a:rPr lang="en-US" altLang="ja-JP" sz="1600" dirty="0" err="1">
                <a:solidFill>
                  <a:srgbClr val="323232"/>
                </a:solidFill>
                <a:latin typeface="+mn-ea"/>
                <a:ea typeface="+mn-ea"/>
              </a:rPr>
              <a:t>Toshinori</a:t>
            </a:r>
            <a:r>
              <a:rPr lang="en-US" altLang="ja-JP" sz="1600" dirty="0">
                <a:solidFill>
                  <a:srgbClr val="323232"/>
                </a:solidFill>
                <a:latin typeface="+mn-ea"/>
                <a:ea typeface="+mn-ea"/>
              </a:rPr>
              <a:t> WATANABE</a:t>
            </a:r>
            <a:endParaRPr lang="ja-JP" altLang="ja-JP" sz="1600" u="sng">
              <a:solidFill>
                <a:srgbClr val="323232"/>
              </a:solidFill>
              <a:latin typeface="+mn-ea"/>
              <a:ea typeface="+mn-ea"/>
            </a:endParaRPr>
          </a:p>
          <a:p>
            <a:pPr algn="r"/>
            <a:r>
              <a:rPr lang="en-US" altLang="ja-JP" sz="1600" dirty="0">
                <a:solidFill>
                  <a:srgbClr val="323232"/>
                </a:solidFill>
                <a:latin typeface="+mn-ea"/>
                <a:ea typeface="+mn-ea"/>
              </a:rPr>
              <a:t>The University of Tokyo, Japan</a:t>
            </a:r>
          </a:p>
          <a:p>
            <a:pPr algn="r"/>
            <a:endParaRPr lang="en-US" altLang="ja-JP" sz="1600" dirty="0">
              <a:solidFill>
                <a:srgbClr val="323232"/>
              </a:solidFill>
              <a:latin typeface="+mn-ea"/>
              <a:ea typeface="+mn-ea"/>
            </a:endParaRPr>
          </a:p>
          <a:p>
            <a:pPr algn="r"/>
            <a:r>
              <a:rPr lang="en-US" altLang="ja-JP" sz="1600" dirty="0">
                <a:solidFill>
                  <a:srgbClr val="323232"/>
                </a:solidFill>
                <a:latin typeface="+mn-ea"/>
                <a:ea typeface="+mn-ea"/>
              </a:rPr>
              <a:t>Hiroaki KOBAYASHI</a:t>
            </a:r>
          </a:p>
          <a:p>
            <a:pPr algn="r"/>
            <a:r>
              <a:rPr lang="en-US" altLang="ja-JP" sz="1600" dirty="0">
                <a:solidFill>
                  <a:srgbClr val="323232"/>
                </a:solidFill>
                <a:latin typeface="+mn-ea"/>
                <a:ea typeface="+mn-ea"/>
              </a:rPr>
              <a:t>Japan Aerospace Exploration Agency (JAXA), Japan</a:t>
            </a:r>
          </a:p>
          <a:p>
            <a:pPr algn="r"/>
            <a:endParaRPr lang="en-US" altLang="ja-JP" sz="1600" dirty="0">
              <a:solidFill>
                <a:srgbClr val="323232"/>
              </a:solidFill>
              <a:latin typeface="+mn-ea"/>
              <a:ea typeface="+mn-ea"/>
            </a:endParaRPr>
          </a:p>
          <a:p>
            <a:pPr algn="r"/>
            <a:r>
              <a:rPr lang="en-US" altLang="ja-JP" sz="1600" dirty="0" err="1">
                <a:solidFill>
                  <a:srgbClr val="323232"/>
                </a:solidFill>
                <a:latin typeface="+mn-ea"/>
                <a:ea typeface="+mn-ea"/>
              </a:rPr>
              <a:t>Terukuni</a:t>
            </a:r>
            <a:r>
              <a:rPr lang="en-US" altLang="ja-JP" sz="1600" dirty="0">
                <a:solidFill>
                  <a:srgbClr val="323232"/>
                </a:solidFill>
                <a:latin typeface="+mn-ea"/>
                <a:ea typeface="+mn-ea"/>
              </a:rPr>
              <a:t> TOGE, Hiroaki KAGAYA, Shoji KAMIYA, Osamu MURAGISHI</a:t>
            </a:r>
          </a:p>
          <a:p>
            <a:pPr algn="r"/>
            <a:r>
              <a:rPr lang="en-US" altLang="ja-JP" sz="1600" dirty="0">
                <a:solidFill>
                  <a:srgbClr val="323232"/>
                </a:solidFill>
                <a:latin typeface="+mn-ea"/>
                <a:ea typeface="+mn-ea"/>
              </a:rPr>
              <a:t>Kawasaki Heavy Industries, Ltd., Japan</a:t>
            </a:r>
          </a:p>
          <a:p>
            <a:pPr algn="r"/>
            <a:r>
              <a:rPr lang="en-US" altLang="ja-JP" sz="1600" dirty="0">
                <a:solidFill>
                  <a:srgbClr val="323232"/>
                </a:solidFill>
                <a:latin typeface="+mn-ea"/>
                <a:ea typeface="+mn-ea"/>
              </a:rPr>
              <a:t> </a:t>
            </a:r>
          </a:p>
          <a:p>
            <a:endParaRPr kumimoji="1" lang="ja-JP" altLang="en-US" sz="1600">
              <a:latin typeface="+mn-ea"/>
              <a:ea typeface="+mn-ea"/>
            </a:endParaRPr>
          </a:p>
        </p:txBody>
      </p:sp>
      <p:pic>
        <p:nvPicPr>
          <p:cNvPr id="4" name="図 3">
            <a:extLst>
              <a:ext uri="{FF2B5EF4-FFF2-40B4-BE49-F238E27FC236}">
                <a16:creationId xmlns:a16="http://schemas.microsoft.com/office/drawing/2014/main" id="{88A45C22-7876-2C4D-866E-762AA919004D}"/>
              </a:ext>
            </a:extLst>
          </p:cNvPr>
          <p:cNvPicPr>
            <a:picLocks noChangeAspect="1"/>
          </p:cNvPicPr>
          <p:nvPr/>
        </p:nvPicPr>
        <p:blipFill>
          <a:blip r:embed="rId3"/>
          <a:stretch>
            <a:fillRect/>
          </a:stretch>
        </p:blipFill>
        <p:spPr>
          <a:xfrm>
            <a:off x="626915" y="3494264"/>
            <a:ext cx="3211890" cy="1050255"/>
          </a:xfrm>
          <a:prstGeom prst="rect">
            <a:avLst/>
          </a:prstGeom>
        </p:spPr>
      </p:pic>
      <p:pic>
        <p:nvPicPr>
          <p:cNvPr id="5" name="図 4">
            <a:extLst>
              <a:ext uri="{FF2B5EF4-FFF2-40B4-BE49-F238E27FC236}">
                <a16:creationId xmlns:a16="http://schemas.microsoft.com/office/drawing/2014/main" id="{505B5F14-EB87-9C42-B4B9-C11DBB25944E}"/>
              </a:ext>
            </a:extLst>
          </p:cNvPr>
          <p:cNvPicPr>
            <a:picLocks noChangeAspect="1"/>
          </p:cNvPicPr>
          <p:nvPr/>
        </p:nvPicPr>
        <p:blipFill>
          <a:blip r:embed="rId4"/>
          <a:stretch>
            <a:fillRect/>
          </a:stretch>
        </p:blipFill>
        <p:spPr>
          <a:xfrm>
            <a:off x="1289910" y="4557966"/>
            <a:ext cx="1885900" cy="1139922"/>
          </a:xfrm>
          <a:prstGeom prst="rect">
            <a:avLst/>
          </a:prstGeom>
        </p:spPr>
      </p:pic>
      <p:pic>
        <p:nvPicPr>
          <p:cNvPr id="6" name="Picture 1" descr="page1image14767184">
            <a:extLst>
              <a:ext uri="{FF2B5EF4-FFF2-40B4-BE49-F238E27FC236}">
                <a16:creationId xmlns:a16="http://schemas.microsoft.com/office/drawing/2014/main" id="{7869B189-AE7F-A64A-BBC2-E28A1A007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190" y="5884775"/>
            <a:ext cx="2808312" cy="554834"/>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6">
            <a:extLst>
              <a:ext uri="{FF2B5EF4-FFF2-40B4-BE49-F238E27FC236}">
                <a16:creationId xmlns:a16="http://schemas.microsoft.com/office/drawing/2014/main" id="{DB7C5220-2880-5943-AB7C-1CB1DFD0CEA8}"/>
              </a:ext>
            </a:extLst>
          </p:cNvPr>
          <p:cNvSpPr>
            <a:spLocks noGrp="1"/>
          </p:cNvSpPr>
          <p:nvPr>
            <p:ph type="sldNum" sz="quarter" idx="12"/>
          </p:nvPr>
        </p:nvSpPr>
        <p:spPr/>
        <p:txBody>
          <a:bodyPr/>
          <a:lstStyle/>
          <a:p>
            <a:fld id="{7A752B2F-E0CC-1C41-80E0-48D5706BD27A}" type="slidenum">
              <a:rPr kumimoji="1" lang="ja-JP" altLang="en-US" smtClean="0"/>
              <a:t>0</a:t>
            </a:fld>
            <a:endParaRPr kumimoji="1" lang="ja-JP" altLang="en-US"/>
          </a:p>
        </p:txBody>
      </p:sp>
      <p:sp>
        <p:nvSpPr>
          <p:cNvPr id="8" name="テキスト ボックス 7">
            <a:extLst>
              <a:ext uri="{FF2B5EF4-FFF2-40B4-BE49-F238E27FC236}">
                <a16:creationId xmlns:a16="http://schemas.microsoft.com/office/drawing/2014/main" id="{45262407-7669-514B-BA3C-E27E03A530DA}"/>
              </a:ext>
            </a:extLst>
          </p:cNvPr>
          <p:cNvSpPr txBox="1"/>
          <p:nvPr/>
        </p:nvSpPr>
        <p:spPr>
          <a:xfrm>
            <a:off x="7404847" y="526212"/>
            <a:ext cx="4371994" cy="646331"/>
          </a:xfrm>
          <a:prstGeom prst="rect">
            <a:avLst/>
          </a:prstGeom>
          <a:noFill/>
        </p:spPr>
        <p:txBody>
          <a:bodyPr wrap="square" rtlCol="0">
            <a:spAutoFit/>
          </a:bodyPr>
          <a:lstStyle/>
          <a:p>
            <a:r>
              <a:rPr lang="en-US" altLang="ja-JP" dirty="0">
                <a:latin typeface="+mn-ea"/>
              </a:rPr>
              <a:t>25 Sep. 2019 ICHS2019@Adelaide </a:t>
            </a:r>
          </a:p>
          <a:p>
            <a:r>
              <a:rPr lang="en-US" altLang="ja-JP" dirty="0">
                <a:latin typeface="+mn-ea"/>
              </a:rPr>
              <a:t>Paper ID: 172</a:t>
            </a:r>
            <a:endParaRPr kumimoji="1" lang="ja-JP" altLang="en-US">
              <a:latin typeface="+mn-ea"/>
            </a:endParaRPr>
          </a:p>
        </p:txBody>
      </p:sp>
    </p:spTree>
    <p:extLst>
      <p:ext uri="{BB962C8B-B14F-4D97-AF65-F5344CB8AC3E}">
        <p14:creationId xmlns:p14="http://schemas.microsoft.com/office/powerpoint/2010/main" val="3912494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sz="3600" dirty="0">
                <a:latin typeface="+mj-ea"/>
                <a:ea typeface="+mj-ea"/>
              </a:rPr>
              <a:t>2.1 Pressure reduction experiments</a:t>
            </a:r>
            <a:r>
              <a:rPr kumimoji="1" lang="en-US" altLang="ja-JP" sz="3600" dirty="0">
                <a:latin typeface="+mj-ea"/>
                <a:ea typeface="+mj-ea"/>
              </a:rPr>
              <a:t> </a:t>
            </a:r>
            <a:r>
              <a:rPr lang="en-US" altLang="ja-JP" sz="2800" dirty="0">
                <a:latin typeface="+mj-ea"/>
                <a:ea typeface="+mj-ea"/>
              </a:rPr>
              <a:t>– Method</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11529447" cy="1532415"/>
          </a:xfrm>
        </p:spPr>
        <p:txBody>
          <a:bodyPr>
            <a:normAutofit fontScale="85000" lnSpcReduction="20000"/>
          </a:bodyPr>
          <a:lstStyle/>
          <a:p>
            <a:pPr marL="0" indent="0">
              <a:buNone/>
            </a:pPr>
            <a:r>
              <a:rPr lang="en-US" altLang="ja-JP" dirty="0">
                <a:latin typeface="+mn-ea"/>
                <a:ea typeface="+mn-ea"/>
              </a:rPr>
              <a:t>Experimental procedures</a:t>
            </a:r>
          </a:p>
          <a:p>
            <a:pPr marL="514350" indent="-514350">
              <a:buFont typeface="+mj-lt"/>
              <a:buAutoNum type="arabicPeriod"/>
            </a:pPr>
            <a:r>
              <a:rPr lang="en-US" altLang="ja-JP" dirty="0">
                <a:solidFill>
                  <a:schemeClr val="bg2">
                    <a:lumMod val="75000"/>
                  </a:schemeClr>
                </a:solidFill>
                <a:latin typeface="+mn-ea"/>
                <a:ea typeface="+mn-ea"/>
              </a:rPr>
              <a:t>Pressurize the 30m</a:t>
            </a:r>
            <a:r>
              <a:rPr lang="en-US" altLang="ja-JP" baseline="30000" dirty="0">
                <a:solidFill>
                  <a:schemeClr val="bg2">
                    <a:lumMod val="75000"/>
                  </a:schemeClr>
                </a:solidFill>
                <a:latin typeface="+mn-ea"/>
                <a:ea typeface="+mn-ea"/>
              </a:rPr>
              <a:t>3</a:t>
            </a:r>
            <a:r>
              <a:rPr lang="en-US" altLang="ja-JP" dirty="0">
                <a:solidFill>
                  <a:schemeClr val="bg2">
                    <a:lumMod val="75000"/>
                  </a:schemeClr>
                </a:solidFill>
                <a:latin typeface="+mn-ea"/>
                <a:ea typeface="+mn-ea"/>
              </a:rPr>
              <a:t> tank</a:t>
            </a:r>
          </a:p>
          <a:p>
            <a:pPr marL="514350" indent="-514350">
              <a:buFont typeface="+mj-lt"/>
              <a:buAutoNum type="arabicPeriod"/>
            </a:pPr>
            <a:r>
              <a:rPr lang="en-US" altLang="ja-JP" dirty="0">
                <a:latin typeface="+mn-ea"/>
                <a:ea typeface="+mn-ea"/>
              </a:rPr>
              <a:t>Keep the pressure constant and make the liquid hydrogen saturated</a:t>
            </a:r>
          </a:p>
          <a:p>
            <a:pPr marL="514350" indent="-514350">
              <a:buFont typeface="+mj-lt"/>
              <a:buAutoNum type="arabicPeriod"/>
            </a:pPr>
            <a:r>
              <a:rPr lang="en-US" altLang="ja-JP" dirty="0">
                <a:solidFill>
                  <a:schemeClr val="bg2">
                    <a:lumMod val="75000"/>
                  </a:schemeClr>
                </a:solidFill>
                <a:latin typeface="+mn-ea"/>
                <a:ea typeface="+mn-ea"/>
              </a:rPr>
              <a:t>Turn on GH2 vent valve and start depressurizing</a:t>
            </a:r>
          </a:p>
        </p:txBody>
      </p:sp>
      <p:grpSp>
        <p:nvGrpSpPr>
          <p:cNvPr id="113" name="グループ化 112">
            <a:extLst>
              <a:ext uri="{FF2B5EF4-FFF2-40B4-BE49-F238E27FC236}">
                <a16:creationId xmlns:a16="http://schemas.microsoft.com/office/drawing/2014/main" id="{F5A87256-7B57-124C-B91C-7D002DC10069}"/>
              </a:ext>
            </a:extLst>
          </p:cNvPr>
          <p:cNvGrpSpPr/>
          <p:nvPr/>
        </p:nvGrpSpPr>
        <p:grpSpPr>
          <a:xfrm>
            <a:off x="2097234" y="3204761"/>
            <a:ext cx="6175229" cy="3288153"/>
            <a:chOff x="-443490" y="3230162"/>
            <a:chExt cx="4447198" cy="2368020"/>
          </a:xfrm>
        </p:grpSpPr>
        <p:grpSp>
          <p:nvGrpSpPr>
            <p:cNvPr id="8" name="グループ化 7">
              <a:extLst>
                <a:ext uri="{FF2B5EF4-FFF2-40B4-BE49-F238E27FC236}">
                  <a16:creationId xmlns:a16="http://schemas.microsoft.com/office/drawing/2014/main" id="{76F8B093-D805-4648-9D8C-9CD80C842AAA}"/>
                </a:ext>
              </a:extLst>
            </p:cNvPr>
            <p:cNvGrpSpPr/>
            <p:nvPr/>
          </p:nvGrpSpPr>
          <p:grpSpPr>
            <a:xfrm>
              <a:off x="206806" y="3230162"/>
              <a:ext cx="3796902" cy="2077923"/>
              <a:chOff x="2827718" y="3968740"/>
              <a:chExt cx="4401974" cy="2409060"/>
            </a:xfrm>
          </p:grpSpPr>
          <p:pic>
            <p:nvPicPr>
              <p:cNvPr id="9" name="コンテンツ プレースホルダー 2">
                <a:extLst>
                  <a:ext uri="{FF2B5EF4-FFF2-40B4-BE49-F238E27FC236}">
                    <a16:creationId xmlns:a16="http://schemas.microsoft.com/office/drawing/2014/main" id="{75950806-A8CB-D94A-B5F9-A7DFD69F1631}"/>
                  </a:ext>
                </a:extLst>
              </p:cNvPr>
              <p:cNvPicPr>
                <a:picLocks noChangeAspect="1"/>
              </p:cNvPicPr>
              <p:nvPr/>
            </p:nvPicPr>
            <p:blipFill>
              <a:blip r:embed="rId3"/>
              <a:stretch>
                <a:fillRect/>
              </a:stretch>
            </p:blipFill>
            <p:spPr>
              <a:xfrm>
                <a:off x="2827718" y="3968740"/>
                <a:ext cx="4401974" cy="2409060"/>
              </a:xfrm>
              <a:prstGeom prst="rect">
                <a:avLst/>
              </a:prstGeom>
            </p:spPr>
          </p:pic>
          <p:sp>
            <p:nvSpPr>
              <p:cNvPr id="11" name="正方形/長方形 10">
                <a:extLst>
                  <a:ext uri="{FF2B5EF4-FFF2-40B4-BE49-F238E27FC236}">
                    <a16:creationId xmlns:a16="http://schemas.microsoft.com/office/drawing/2014/main" id="{D441D34A-20EC-1443-95C6-BDF5FAAD02CA}"/>
                  </a:ext>
                </a:extLst>
              </p:cNvPr>
              <p:cNvSpPr/>
              <p:nvPr/>
            </p:nvSpPr>
            <p:spPr>
              <a:xfrm>
                <a:off x="5650992" y="5010912"/>
                <a:ext cx="78638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x</a:t>
                </a:r>
                <a:endParaRPr kumimoji="1" lang="ja-JP" altLang="en-US"/>
              </a:p>
            </p:txBody>
          </p:sp>
        </p:grpSp>
        <p:sp>
          <p:nvSpPr>
            <p:cNvPr id="69" name="コンテンツ プレースホルダー 2">
              <a:extLst>
                <a:ext uri="{FF2B5EF4-FFF2-40B4-BE49-F238E27FC236}">
                  <a16:creationId xmlns:a16="http://schemas.microsoft.com/office/drawing/2014/main" id="{D22EC04F-29AE-C34B-967D-CE0C9F557D8F}"/>
                </a:ext>
              </a:extLst>
            </p:cNvPr>
            <p:cNvSpPr txBox="1">
              <a:spLocks/>
            </p:cNvSpPr>
            <p:nvPr/>
          </p:nvSpPr>
          <p:spPr>
            <a:xfrm>
              <a:off x="2341731" y="3747168"/>
              <a:ext cx="978569" cy="381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Close</a:t>
              </a:r>
              <a:endParaRPr lang="ja-JP" altLang="en-US" sz="2000">
                <a:solidFill>
                  <a:schemeClr val="accent2"/>
                </a:solidFill>
                <a:latin typeface="+mn-ea"/>
                <a:ea typeface="+mn-ea"/>
              </a:endParaRPr>
            </a:p>
          </p:txBody>
        </p:sp>
        <p:sp>
          <p:nvSpPr>
            <p:cNvPr id="70" name="コンテンツ プレースホルダー 2">
              <a:extLst>
                <a:ext uri="{FF2B5EF4-FFF2-40B4-BE49-F238E27FC236}">
                  <a16:creationId xmlns:a16="http://schemas.microsoft.com/office/drawing/2014/main" id="{D67FEBB3-E34A-064C-BE60-2BCC9C97EA39}"/>
                </a:ext>
              </a:extLst>
            </p:cNvPr>
            <p:cNvSpPr txBox="1">
              <a:spLocks/>
            </p:cNvSpPr>
            <p:nvPr/>
          </p:nvSpPr>
          <p:spPr>
            <a:xfrm>
              <a:off x="1479274" y="5229252"/>
              <a:ext cx="1162733" cy="368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Close</a:t>
              </a:r>
              <a:endParaRPr lang="ja-JP" altLang="en-US" sz="2000">
                <a:solidFill>
                  <a:schemeClr val="accent2"/>
                </a:solidFill>
                <a:latin typeface="+mn-ea"/>
                <a:ea typeface="+mn-ea"/>
              </a:endParaRPr>
            </a:p>
          </p:txBody>
        </p:sp>
        <p:sp>
          <p:nvSpPr>
            <p:cNvPr id="73" name="コンテンツ プレースホルダー 2">
              <a:extLst>
                <a:ext uri="{FF2B5EF4-FFF2-40B4-BE49-F238E27FC236}">
                  <a16:creationId xmlns:a16="http://schemas.microsoft.com/office/drawing/2014/main" id="{08AE3102-C8AF-044D-8035-0156435EF549}"/>
                </a:ext>
              </a:extLst>
            </p:cNvPr>
            <p:cNvSpPr txBox="1">
              <a:spLocks/>
            </p:cNvSpPr>
            <p:nvPr/>
          </p:nvSpPr>
          <p:spPr>
            <a:xfrm>
              <a:off x="-443490" y="3492964"/>
              <a:ext cx="849277"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4800" dirty="0">
                  <a:solidFill>
                    <a:schemeClr val="accent1"/>
                  </a:solidFill>
                  <a:latin typeface="+mj-ea"/>
                  <a:ea typeface="+mj-ea"/>
                </a:rPr>
                <a:t>2</a:t>
              </a:r>
              <a:endParaRPr lang="ja-JP" altLang="en-US" sz="4800">
                <a:solidFill>
                  <a:schemeClr val="accent1"/>
                </a:solidFill>
                <a:latin typeface="+mj-ea"/>
                <a:ea typeface="+mj-ea"/>
              </a:endParaRPr>
            </a:p>
          </p:txBody>
        </p:sp>
      </p:grpSp>
      <p:sp>
        <p:nvSpPr>
          <p:cNvPr id="7" name="正方形/長方形 6">
            <a:extLst>
              <a:ext uri="{FF2B5EF4-FFF2-40B4-BE49-F238E27FC236}">
                <a16:creationId xmlns:a16="http://schemas.microsoft.com/office/drawing/2014/main" id="{F5D5163F-F755-AB41-8BCA-63D417CBAAC9}"/>
              </a:ext>
            </a:extLst>
          </p:cNvPr>
          <p:cNvSpPr/>
          <p:nvPr/>
        </p:nvSpPr>
        <p:spPr>
          <a:xfrm>
            <a:off x="4060785" y="4314825"/>
            <a:ext cx="540000" cy="942975"/>
          </a:xfrm>
          <a:prstGeom prst="rect">
            <a:avLst/>
          </a:prstGeom>
          <a:solidFill>
            <a:srgbClr val="1CADE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パイ 20">
            <a:extLst>
              <a:ext uri="{FF2B5EF4-FFF2-40B4-BE49-F238E27FC236}">
                <a16:creationId xmlns:a16="http://schemas.microsoft.com/office/drawing/2014/main" id="{75DF3F0B-F455-5A4D-9418-84571FA59552}"/>
              </a:ext>
            </a:extLst>
          </p:cNvPr>
          <p:cNvSpPr/>
          <p:nvPr/>
        </p:nvSpPr>
        <p:spPr>
          <a:xfrm>
            <a:off x="4058458" y="5046418"/>
            <a:ext cx="542327" cy="418496"/>
          </a:xfrm>
          <a:prstGeom prst="pie">
            <a:avLst>
              <a:gd name="adj1" fmla="val 21595906"/>
              <a:gd name="adj2" fmla="val 10843532"/>
            </a:avLst>
          </a:prstGeom>
          <a:solidFill>
            <a:srgbClr val="1CADE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96807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sz="3600" dirty="0">
                <a:latin typeface="+mj-ea"/>
                <a:ea typeface="+mj-ea"/>
              </a:rPr>
              <a:t>2.1 Pressure reduction experiments</a:t>
            </a:r>
            <a:r>
              <a:rPr kumimoji="1" lang="en-US" altLang="ja-JP" sz="3600" dirty="0">
                <a:latin typeface="+mj-ea"/>
                <a:ea typeface="+mj-ea"/>
              </a:rPr>
              <a:t> </a:t>
            </a:r>
            <a:r>
              <a:rPr lang="en-US" altLang="ja-JP" sz="2800" dirty="0">
                <a:latin typeface="+mj-ea"/>
                <a:ea typeface="+mj-ea"/>
              </a:rPr>
              <a:t>– Method</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11529447" cy="1532415"/>
          </a:xfrm>
        </p:spPr>
        <p:txBody>
          <a:bodyPr>
            <a:normAutofit fontScale="85000" lnSpcReduction="20000"/>
          </a:bodyPr>
          <a:lstStyle/>
          <a:p>
            <a:pPr marL="0" indent="0">
              <a:buNone/>
            </a:pPr>
            <a:r>
              <a:rPr lang="en-US" altLang="ja-JP" dirty="0">
                <a:latin typeface="+mn-ea"/>
                <a:ea typeface="+mn-ea"/>
              </a:rPr>
              <a:t>Experimental procedures</a:t>
            </a:r>
          </a:p>
          <a:p>
            <a:pPr marL="514350" indent="-514350">
              <a:buFont typeface="+mj-lt"/>
              <a:buAutoNum type="arabicPeriod"/>
            </a:pPr>
            <a:r>
              <a:rPr lang="en-US" altLang="ja-JP" dirty="0">
                <a:solidFill>
                  <a:schemeClr val="bg2">
                    <a:lumMod val="75000"/>
                  </a:schemeClr>
                </a:solidFill>
                <a:latin typeface="+mn-ea"/>
                <a:ea typeface="+mn-ea"/>
              </a:rPr>
              <a:t>Pressurize the 30m</a:t>
            </a:r>
            <a:r>
              <a:rPr lang="en-US" altLang="ja-JP" baseline="30000" dirty="0">
                <a:solidFill>
                  <a:schemeClr val="bg2">
                    <a:lumMod val="75000"/>
                  </a:schemeClr>
                </a:solidFill>
                <a:latin typeface="+mn-ea"/>
                <a:ea typeface="+mn-ea"/>
              </a:rPr>
              <a:t>3</a:t>
            </a:r>
            <a:r>
              <a:rPr lang="en-US" altLang="ja-JP" dirty="0">
                <a:solidFill>
                  <a:schemeClr val="bg2">
                    <a:lumMod val="75000"/>
                  </a:schemeClr>
                </a:solidFill>
                <a:latin typeface="+mn-ea"/>
                <a:ea typeface="+mn-ea"/>
              </a:rPr>
              <a:t> tank</a:t>
            </a:r>
          </a:p>
          <a:p>
            <a:pPr marL="514350" indent="-514350">
              <a:buFont typeface="+mj-lt"/>
              <a:buAutoNum type="arabicPeriod"/>
            </a:pPr>
            <a:r>
              <a:rPr lang="en-US" altLang="ja-JP" dirty="0">
                <a:latin typeface="+mn-ea"/>
                <a:ea typeface="+mn-ea"/>
              </a:rPr>
              <a:t>Keep the pressure constant and make the liquid hydrogen saturated</a:t>
            </a:r>
          </a:p>
          <a:p>
            <a:pPr marL="514350" indent="-514350">
              <a:buFont typeface="+mj-lt"/>
              <a:buAutoNum type="arabicPeriod"/>
            </a:pPr>
            <a:r>
              <a:rPr lang="en-US" altLang="ja-JP" dirty="0">
                <a:solidFill>
                  <a:schemeClr val="bg2">
                    <a:lumMod val="75000"/>
                  </a:schemeClr>
                </a:solidFill>
                <a:latin typeface="+mn-ea"/>
                <a:ea typeface="+mn-ea"/>
              </a:rPr>
              <a:t>Turn on GH2 vent valve and start depressurizing</a:t>
            </a:r>
          </a:p>
        </p:txBody>
      </p:sp>
      <p:grpSp>
        <p:nvGrpSpPr>
          <p:cNvPr id="113" name="グループ化 112">
            <a:extLst>
              <a:ext uri="{FF2B5EF4-FFF2-40B4-BE49-F238E27FC236}">
                <a16:creationId xmlns:a16="http://schemas.microsoft.com/office/drawing/2014/main" id="{F5A87256-7B57-124C-B91C-7D002DC10069}"/>
              </a:ext>
            </a:extLst>
          </p:cNvPr>
          <p:cNvGrpSpPr/>
          <p:nvPr/>
        </p:nvGrpSpPr>
        <p:grpSpPr>
          <a:xfrm>
            <a:off x="2097234" y="3204761"/>
            <a:ext cx="6175229" cy="3288153"/>
            <a:chOff x="-443490" y="3230162"/>
            <a:chExt cx="4447198" cy="2368020"/>
          </a:xfrm>
        </p:grpSpPr>
        <p:grpSp>
          <p:nvGrpSpPr>
            <p:cNvPr id="8" name="グループ化 7">
              <a:extLst>
                <a:ext uri="{FF2B5EF4-FFF2-40B4-BE49-F238E27FC236}">
                  <a16:creationId xmlns:a16="http://schemas.microsoft.com/office/drawing/2014/main" id="{76F8B093-D805-4648-9D8C-9CD80C842AAA}"/>
                </a:ext>
              </a:extLst>
            </p:cNvPr>
            <p:cNvGrpSpPr/>
            <p:nvPr/>
          </p:nvGrpSpPr>
          <p:grpSpPr>
            <a:xfrm>
              <a:off x="206806" y="3230162"/>
              <a:ext cx="3796902" cy="2077923"/>
              <a:chOff x="2827718" y="3968740"/>
              <a:chExt cx="4401974" cy="2409060"/>
            </a:xfrm>
          </p:grpSpPr>
          <p:pic>
            <p:nvPicPr>
              <p:cNvPr id="9" name="コンテンツ プレースホルダー 2">
                <a:extLst>
                  <a:ext uri="{FF2B5EF4-FFF2-40B4-BE49-F238E27FC236}">
                    <a16:creationId xmlns:a16="http://schemas.microsoft.com/office/drawing/2014/main" id="{75950806-A8CB-D94A-B5F9-A7DFD69F1631}"/>
                  </a:ext>
                </a:extLst>
              </p:cNvPr>
              <p:cNvPicPr>
                <a:picLocks noChangeAspect="1"/>
              </p:cNvPicPr>
              <p:nvPr/>
            </p:nvPicPr>
            <p:blipFill>
              <a:blip r:embed="rId3"/>
              <a:stretch>
                <a:fillRect/>
              </a:stretch>
            </p:blipFill>
            <p:spPr>
              <a:xfrm>
                <a:off x="2827718" y="3968740"/>
                <a:ext cx="4401974" cy="2409060"/>
              </a:xfrm>
              <a:prstGeom prst="rect">
                <a:avLst/>
              </a:prstGeom>
            </p:spPr>
          </p:pic>
          <p:sp>
            <p:nvSpPr>
              <p:cNvPr id="11" name="正方形/長方形 10">
                <a:extLst>
                  <a:ext uri="{FF2B5EF4-FFF2-40B4-BE49-F238E27FC236}">
                    <a16:creationId xmlns:a16="http://schemas.microsoft.com/office/drawing/2014/main" id="{D441D34A-20EC-1443-95C6-BDF5FAAD02CA}"/>
                  </a:ext>
                </a:extLst>
              </p:cNvPr>
              <p:cNvSpPr/>
              <p:nvPr/>
            </p:nvSpPr>
            <p:spPr>
              <a:xfrm>
                <a:off x="5650992" y="5010912"/>
                <a:ext cx="78638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x</a:t>
                </a:r>
                <a:endParaRPr kumimoji="1" lang="ja-JP" altLang="en-US"/>
              </a:p>
            </p:txBody>
          </p:sp>
        </p:grpSp>
        <p:sp>
          <p:nvSpPr>
            <p:cNvPr id="69" name="コンテンツ プレースホルダー 2">
              <a:extLst>
                <a:ext uri="{FF2B5EF4-FFF2-40B4-BE49-F238E27FC236}">
                  <a16:creationId xmlns:a16="http://schemas.microsoft.com/office/drawing/2014/main" id="{D22EC04F-29AE-C34B-967D-CE0C9F557D8F}"/>
                </a:ext>
              </a:extLst>
            </p:cNvPr>
            <p:cNvSpPr txBox="1">
              <a:spLocks/>
            </p:cNvSpPr>
            <p:nvPr/>
          </p:nvSpPr>
          <p:spPr>
            <a:xfrm>
              <a:off x="2341731" y="3747168"/>
              <a:ext cx="978569" cy="381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Close</a:t>
              </a:r>
              <a:endParaRPr lang="ja-JP" altLang="en-US" sz="2000">
                <a:solidFill>
                  <a:schemeClr val="accent2"/>
                </a:solidFill>
                <a:latin typeface="+mn-ea"/>
                <a:ea typeface="+mn-ea"/>
              </a:endParaRPr>
            </a:p>
          </p:txBody>
        </p:sp>
        <p:sp>
          <p:nvSpPr>
            <p:cNvPr id="70" name="コンテンツ プレースホルダー 2">
              <a:extLst>
                <a:ext uri="{FF2B5EF4-FFF2-40B4-BE49-F238E27FC236}">
                  <a16:creationId xmlns:a16="http://schemas.microsoft.com/office/drawing/2014/main" id="{D67FEBB3-E34A-064C-BE60-2BCC9C97EA39}"/>
                </a:ext>
              </a:extLst>
            </p:cNvPr>
            <p:cNvSpPr txBox="1">
              <a:spLocks/>
            </p:cNvSpPr>
            <p:nvPr/>
          </p:nvSpPr>
          <p:spPr>
            <a:xfrm>
              <a:off x="1479274" y="5229252"/>
              <a:ext cx="1162733" cy="368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Close</a:t>
              </a:r>
              <a:endParaRPr lang="ja-JP" altLang="en-US" sz="2000">
                <a:solidFill>
                  <a:schemeClr val="accent2"/>
                </a:solidFill>
                <a:latin typeface="+mn-ea"/>
                <a:ea typeface="+mn-ea"/>
              </a:endParaRPr>
            </a:p>
          </p:txBody>
        </p:sp>
        <p:sp>
          <p:nvSpPr>
            <p:cNvPr id="73" name="コンテンツ プレースホルダー 2">
              <a:extLst>
                <a:ext uri="{FF2B5EF4-FFF2-40B4-BE49-F238E27FC236}">
                  <a16:creationId xmlns:a16="http://schemas.microsoft.com/office/drawing/2014/main" id="{08AE3102-C8AF-044D-8035-0156435EF549}"/>
                </a:ext>
              </a:extLst>
            </p:cNvPr>
            <p:cNvSpPr txBox="1">
              <a:spLocks/>
            </p:cNvSpPr>
            <p:nvPr/>
          </p:nvSpPr>
          <p:spPr>
            <a:xfrm>
              <a:off x="-443490" y="3492964"/>
              <a:ext cx="849277"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4800" dirty="0">
                  <a:solidFill>
                    <a:schemeClr val="accent1"/>
                  </a:solidFill>
                  <a:latin typeface="+mj-ea"/>
                  <a:ea typeface="+mj-ea"/>
                </a:rPr>
                <a:t>2</a:t>
              </a:r>
              <a:endParaRPr lang="ja-JP" altLang="en-US" sz="4800">
                <a:solidFill>
                  <a:schemeClr val="accent1"/>
                </a:solidFill>
                <a:latin typeface="+mj-ea"/>
                <a:ea typeface="+mj-ea"/>
              </a:endParaRPr>
            </a:p>
          </p:txBody>
        </p:sp>
      </p:grpSp>
      <p:sp>
        <p:nvSpPr>
          <p:cNvPr id="7" name="正方形/長方形 6">
            <a:extLst>
              <a:ext uri="{FF2B5EF4-FFF2-40B4-BE49-F238E27FC236}">
                <a16:creationId xmlns:a16="http://schemas.microsoft.com/office/drawing/2014/main" id="{F5D5163F-F755-AB41-8BCA-63D417CBAAC9}"/>
              </a:ext>
            </a:extLst>
          </p:cNvPr>
          <p:cNvSpPr/>
          <p:nvPr/>
        </p:nvSpPr>
        <p:spPr>
          <a:xfrm>
            <a:off x="4060785" y="4314825"/>
            <a:ext cx="540000" cy="942975"/>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パイ 20">
            <a:extLst>
              <a:ext uri="{FF2B5EF4-FFF2-40B4-BE49-F238E27FC236}">
                <a16:creationId xmlns:a16="http://schemas.microsoft.com/office/drawing/2014/main" id="{75DF3F0B-F455-5A4D-9418-84571FA59552}"/>
              </a:ext>
            </a:extLst>
          </p:cNvPr>
          <p:cNvSpPr/>
          <p:nvPr/>
        </p:nvSpPr>
        <p:spPr>
          <a:xfrm>
            <a:off x="4058458" y="5046418"/>
            <a:ext cx="542327" cy="418496"/>
          </a:xfrm>
          <a:prstGeom prst="pie">
            <a:avLst>
              <a:gd name="adj1" fmla="val 21595906"/>
              <a:gd name="adj2" fmla="val 10843532"/>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172881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sz="3600" dirty="0">
                <a:latin typeface="+mj-ea"/>
                <a:ea typeface="+mj-ea"/>
              </a:rPr>
              <a:t>2.1 Pressure reduction experiments</a:t>
            </a:r>
            <a:r>
              <a:rPr kumimoji="1" lang="en-US" altLang="ja-JP" sz="3600" dirty="0">
                <a:latin typeface="+mj-ea"/>
                <a:ea typeface="+mj-ea"/>
              </a:rPr>
              <a:t> </a:t>
            </a:r>
            <a:r>
              <a:rPr lang="en-US" altLang="ja-JP" sz="2800" dirty="0">
                <a:latin typeface="+mj-ea"/>
                <a:ea typeface="+mj-ea"/>
              </a:rPr>
              <a:t>– Method</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11529447" cy="1532415"/>
          </a:xfrm>
        </p:spPr>
        <p:txBody>
          <a:bodyPr>
            <a:normAutofit fontScale="85000" lnSpcReduction="20000"/>
          </a:bodyPr>
          <a:lstStyle/>
          <a:p>
            <a:pPr marL="0" indent="0">
              <a:buNone/>
            </a:pPr>
            <a:r>
              <a:rPr lang="en-US" altLang="ja-JP" dirty="0">
                <a:latin typeface="+mn-ea"/>
                <a:ea typeface="+mn-ea"/>
              </a:rPr>
              <a:t>Experimental procedures</a:t>
            </a:r>
          </a:p>
          <a:p>
            <a:pPr marL="514350" indent="-514350">
              <a:buFont typeface="+mj-lt"/>
              <a:buAutoNum type="arabicPeriod"/>
            </a:pPr>
            <a:r>
              <a:rPr lang="en-US" altLang="ja-JP" dirty="0">
                <a:solidFill>
                  <a:schemeClr val="bg2">
                    <a:lumMod val="75000"/>
                  </a:schemeClr>
                </a:solidFill>
                <a:latin typeface="+mn-ea"/>
                <a:ea typeface="+mn-ea"/>
              </a:rPr>
              <a:t>Pressurize the 30m</a:t>
            </a:r>
            <a:r>
              <a:rPr lang="en-US" altLang="ja-JP" baseline="30000" dirty="0">
                <a:solidFill>
                  <a:schemeClr val="bg2">
                    <a:lumMod val="75000"/>
                  </a:schemeClr>
                </a:solidFill>
                <a:latin typeface="+mn-ea"/>
                <a:ea typeface="+mn-ea"/>
              </a:rPr>
              <a:t>3</a:t>
            </a:r>
            <a:r>
              <a:rPr lang="en-US" altLang="ja-JP" dirty="0">
                <a:solidFill>
                  <a:schemeClr val="bg2">
                    <a:lumMod val="75000"/>
                  </a:schemeClr>
                </a:solidFill>
                <a:latin typeface="+mn-ea"/>
                <a:ea typeface="+mn-ea"/>
              </a:rPr>
              <a:t> tank</a:t>
            </a:r>
          </a:p>
          <a:p>
            <a:pPr marL="514350" indent="-514350">
              <a:buFont typeface="+mj-lt"/>
              <a:buAutoNum type="arabicPeriod"/>
            </a:pPr>
            <a:r>
              <a:rPr lang="en-US" altLang="ja-JP" dirty="0">
                <a:solidFill>
                  <a:schemeClr val="bg2">
                    <a:lumMod val="75000"/>
                  </a:schemeClr>
                </a:solidFill>
                <a:latin typeface="+mn-ea"/>
                <a:ea typeface="+mn-ea"/>
              </a:rPr>
              <a:t>Keep the pressure constant and make the liquid hydrogen saturated</a:t>
            </a:r>
          </a:p>
          <a:p>
            <a:pPr marL="514350" indent="-514350">
              <a:buFont typeface="+mj-lt"/>
              <a:buAutoNum type="arabicPeriod"/>
            </a:pPr>
            <a:r>
              <a:rPr lang="en-US" altLang="ja-JP" dirty="0">
                <a:latin typeface="+mn-ea"/>
                <a:ea typeface="+mn-ea"/>
              </a:rPr>
              <a:t>Turn on GH2 vent valve and start depressurizing</a:t>
            </a:r>
          </a:p>
        </p:txBody>
      </p:sp>
      <p:grpSp>
        <p:nvGrpSpPr>
          <p:cNvPr id="3" name="グループ化 2">
            <a:extLst>
              <a:ext uri="{FF2B5EF4-FFF2-40B4-BE49-F238E27FC236}">
                <a16:creationId xmlns:a16="http://schemas.microsoft.com/office/drawing/2014/main" id="{4BC9D339-6F9D-D845-B91B-A3339D13421A}"/>
              </a:ext>
            </a:extLst>
          </p:cNvPr>
          <p:cNvGrpSpPr/>
          <p:nvPr/>
        </p:nvGrpSpPr>
        <p:grpSpPr>
          <a:xfrm>
            <a:off x="2097234" y="3204761"/>
            <a:ext cx="6175229" cy="3288153"/>
            <a:chOff x="-242971" y="3234059"/>
            <a:chExt cx="4447198" cy="2368020"/>
          </a:xfrm>
        </p:grpSpPr>
        <p:grpSp>
          <p:nvGrpSpPr>
            <p:cNvPr id="113" name="グループ化 112">
              <a:extLst>
                <a:ext uri="{FF2B5EF4-FFF2-40B4-BE49-F238E27FC236}">
                  <a16:creationId xmlns:a16="http://schemas.microsoft.com/office/drawing/2014/main" id="{F5A87256-7B57-124C-B91C-7D002DC10069}"/>
                </a:ext>
              </a:extLst>
            </p:cNvPr>
            <p:cNvGrpSpPr/>
            <p:nvPr/>
          </p:nvGrpSpPr>
          <p:grpSpPr>
            <a:xfrm>
              <a:off x="-242971" y="3234059"/>
              <a:ext cx="4447198" cy="2368020"/>
              <a:chOff x="-443490" y="3230162"/>
              <a:chExt cx="4447198" cy="2368020"/>
            </a:xfrm>
          </p:grpSpPr>
          <p:grpSp>
            <p:nvGrpSpPr>
              <p:cNvPr id="64" name="グループ化 63">
                <a:extLst>
                  <a:ext uri="{FF2B5EF4-FFF2-40B4-BE49-F238E27FC236}">
                    <a16:creationId xmlns:a16="http://schemas.microsoft.com/office/drawing/2014/main" id="{7EEDA2DF-DAEC-6B48-A7C7-D3A35F4D1F34}"/>
                  </a:ext>
                </a:extLst>
              </p:cNvPr>
              <p:cNvGrpSpPr/>
              <p:nvPr/>
            </p:nvGrpSpPr>
            <p:grpSpPr>
              <a:xfrm>
                <a:off x="206806" y="3230162"/>
                <a:ext cx="3796902" cy="2077923"/>
                <a:chOff x="352917" y="3255702"/>
                <a:chExt cx="3796902" cy="2077923"/>
              </a:xfrm>
            </p:grpSpPr>
            <p:grpSp>
              <p:nvGrpSpPr>
                <p:cNvPr id="8" name="グループ化 7">
                  <a:extLst>
                    <a:ext uri="{FF2B5EF4-FFF2-40B4-BE49-F238E27FC236}">
                      <a16:creationId xmlns:a16="http://schemas.microsoft.com/office/drawing/2014/main" id="{76F8B093-D805-4648-9D8C-9CD80C842AAA}"/>
                    </a:ext>
                  </a:extLst>
                </p:cNvPr>
                <p:cNvGrpSpPr/>
                <p:nvPr/>
              </p:nvGrpSpPr>
              <p:grpSpPr>
                <a:xfrm>
                  <a:off x="352917" y="3255702"/>
                  <a:ext cx="3796902" cy="2077923"/>
                  <a:chOff x="2827718" y="3968740"/>
                  <a:chExt cx="4401974" cy="2409060"/>
                </a:xfrm>
              </p:grpSpPr>
              <p:pic>
                <p:nvPicPr>
                  <p:cNvPr id="9" name="コンテンツ プレースホルダー 2">
                    <a:extLst>
                      <a:ext uri="{FF2B5EF4-FFF2-40B4-BE49-F238E27FC236}">
                        <a16:creationId xmlns:a16="http://schemas.microsoft.com/office/drawing/2014/main" id="{75950806-A8CB-D94A-B5F9-A7DFD69F1631}"/>
                      </a:ext>
                    </a:extLst>
                  </p:cNvPr>
                  <p:cNvPicPr>
                    <a:picLocks noChangeAspect="1"/>
                  </p:cNvPicPr>
                  <p:nvPr/>
                </p:nvPicPr>
                <p:blipFill>
                  <a:blip r:embed="rId3"/>
                  <a:stretch>
                    <a:fillRect/>
                  </a:stretch>
                </p:blipFill>
                <p:spPr>
                  <a:xfrm>
                    <a:off x="2827718" y="3968740"/>
                    <a:ext cx="4401974" cy="2409060"/>
                  </a:xfrm>
                  <a:prstGeom prst="rect">
                    <a:avLst/>
                  </a:prstGeom>
                </p:spPr>
              </p:pic>
              <p:sp>
                <p:nvSpPr>
                  <p:cNvPr id="11" name="正方形/長方形 10">
                    <a:extLst>
                      <a:ext uri="{FF2B5EF4-FFF2-40B4-BE49-F238E27FC236}">
                        <a16:creationId xmlns:a16="http://schemas.microsoft.com/office/drawing/2014/main" id="{D441D34A-20EC-1443-95C6-BDF5FAAD02CA}"/>
                      </a:ext>
                    </a:extLst>
                  </p:cNvPr>
                  <p:cNvSpPr/>
                  <p:nvPr/>
                </p:nvSpPr>
                <p:spPr>
                  <a:xfrm>
                    <a:off x="5650992" y="5010912"/>
                    <a:ext cx="78638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x</a:t>
                    </a:r>
                    <a:endParaRPr kumimoji="1" lang="ja-JP" altLang="en-US"/>
                  </a:p>
                </p:txBody>
              </p:sp>
            </p:grpSp>
            <p:cxnSp>
              <p:nvCxnSpPr>
                <p:cNvPr id="12" name="直線コネクタ 11">
                  <a:extLst>
                    <a:ext uri="{FF2B5EF4-FFF2-40B4-BE49-F238E27FC236}">
                      <a16:creationId xmlns:a16="http://schemas.microsoft.com/office/drawing/2014/main" id="{0E45EE3C-F690-6347-87A6-148EA80A7D98}"/>
                    </a:ext>
                  </a:extLst>
                </p:cNvPr>
                <p:cNvCxnSpPr>
                  <a:cxnSpLocks/>
                </p:cNvCxnSpPr>
                <p:nvPr/>
              </p:nvCxnSpPr>
              <p:spPr>
                <a:xfrm>
                  <a:off x="1734063" y="3744777"/>
                  <a:ext cx="993013" cy="1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252047E-D972-0449-BBF0-AD2BDC4BBF16}"/>
                    </a:ext>
                  </a:extLst>
                </p:cNvPr>
                <p:cNvCxnSpPr>
                  <a:cxnSpLocks/>
                </p:cNvCxnSpPr>
                <p:nvPr/>
              </p:nvCxnSpPr>
              <p:spPr>
                <a:xfrm>
                  <a:off x="1374071" y="3891114"/>
                  <a:ext cx="191736"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C5D761-616C-774E-A9B9-25C52FFC1996}"/>
                    </a:ext>
                  </a:extLst>
                </p:cNvPr>
                <p:cNvCxnSpPr>
                  <a:cxnSpLocks/>
                </p:cNvCxnSpPr>
                <p:nvPr/>
              </p:nvCxnSpPr>
              <p:spPr>
                <a:xfrm>
                  <a:off x="1734063" y="3744809"/>
                  <a:ext cx="826" cy="1248614"/>
                </a:xfrm>
                <a:prstGeom prst="line">
                  <a:avLst/>
                </a:prstGeom>
                <a:ln w="28575">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AC502FC-C6F2-F341-8408-B96AB4230B83}"/>
                    </a:ext>
                  </a:extLst>
                </p:cNvPr>
                <p:cNvCxnSpPr>
                  <a:cxnSpLocks/>
                </p:cNvCxnSpPr>
                <p:nvPr/>
              </p:nvCxnSpPr>
              <p:spPr>
                <a:xfrm>
                  <a:off x="2831893" y="3743720"/>
                  <a:ext cx="9890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F2A7F97-0B81-924D-A7FC-348CAA85AA11}"/>
                    </a:ext>
                  </a:extLst>
                </p:cNvPr>
                <p:cNvCxnSpPr>
                  <a:cxnSpLocks/>
                </p:cNvCxnSpPr>
                <p:nvPr/>
              </p:nvCxnSpPr>
              <p:spPr>
                <a:xfrm>
                  <a:off x="1559026" y="3891114"/>
                  <a:ext cx="0" cy="110230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D69BC2E-4C3A-A845-BE24-81E5265D9CAB}"/>
                    </a:ext>
                  </a:extLst>
                </p:cNvPr>
                <p:cNvCxnSpPr>
                  <a:cxnSpLocks/>
                </p:cNvCxnSpPr>
                <p:nvPr/>
              </p:nvCxnSpPr>
              <p:spPr>
                <a:xfrm>
                  <a:off x="1374071" y="3880417"/>
                  <a:ext cx="0" cy="135146"/>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9" name="コンテンツ プレースホルダー 2">
                <a:extLst>
                  <a:ext uri="{FF2B5EF4-FFF2-40B4-BE49-F238E27FC236}">
                    <a16:creationId xmlns:a16="http://schemas.microsoft.com/office/drawing/2014/main" id="{D22EC04F-29AE-C34B-967D-CE0C9F557D8F}"/>
                  </a:ext>
                </a:extLst>
              </p:cNvPr>
              <p:cNvSpPr txBox="1">
                <a:spLocks/>
              </p:cNvSpPr>
              <p:nvPr/>
            </p:nvSpPr>
            <p:spPr>
              <a:xfrm>
                <a:off x="2341731" y="3747168"/>
                <a:ext cx="978569" cy="381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Open</a:t>
                </a:r>
                <a:endParaRPr lang="ja-JP" altLang="en-US" sz="2000">
                  <a:solidFill>
                    <a:schemeClr val="accent2"/>
                  </a:solidFill>
                  <a:latin typeface="+mn-ea"/>
                  <a:ea typeface="+mn-ea"/>
                </a:endParaRPr>
              </a:p>
            </p:txBody>
          </p:sp>
          <p:sp>
            <p:nvSpPr>
              <p:cNvPr id="70" name="コンテンツ プレースホルダー 2">
                <a:extLst>
                  <a:ext uri="{FF2B5EF4-FFF2-40B4-BE49-F238E27FC236}">
                    <a16:creationId xmlns:a16="http://schemas.microsoft.com/office/drawing/2014/main" id="{D67FEBB3-E34A-064C-BE60-2BCC9C97EA39}"/>
                  </a:ext>
                </a:extLst>
              </p:cNvPr>
              <p:cNvSpPr txBox="1">
                <a:spLocks/>
              </p:cNvSpPr>
              <p:nvPr/>
            </p:nvSpPr>
            <p:spPr>
              <a:xfrm>
                <a:off x="1479274" y="5229252"/>
                <a:ext cx="1162733" cy="368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Close</a:t>
                </a:r>
                <a:endParaRPr lang="ja-JP" altLang="en-US" sz="2000">
                  <a:solidFill>
                    <a:schemeClr val="accent2"/>
                  </a:solidFill>
                  <a:latin typeface="+mn-ea"/>
                  <a:ea typeface="+mn-ea"/>
                </a:endParaRPr>
              </a:p>
            </p:txBody>
          </p:sp>
          <p:sp>
            <p:nvSpPr>
              <p:cNvPr id="73" name="コンテンツ プレースホルダー 2">
                <a:extLst>
                  <a:ext uri="{FF2B5EF4-FFF2-40B4-BE49-F238E27FC236}">
                    <a16:creationId xmlns:a16="http://schemas.microsoft.com/office/drawing/2014/main" id="{08AE3102-C8AF-044D-8035-0156435EF549}"/>
                  </a:ext>
                </a:extLst>
              </p:cNvPr>
              <p:cNvSpPr txBox="1">
                <a:spLocks/>
              </p:cNvSpPr>
              <p:nvPr/>
            </p:nvSpPr>
            <p:spPr>
              <a:xfrm>
                <a:off x="-443490" y="3492964"/>
                <a:ext cx="849277"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4800" dirty="0">
                    <a:solidFill>
                      <a:schemeClr val="accent1"/>
                    </a:solidFill>
                    <a:latin typeface="+mj-ea"/>
                    <a:ea typeface="+mj-ea"/>
                  </a:rPr>
                  <a:t>3</a:t>
                </a:r>
                <a:endParaRPr lang="ja-JP" altLang="en-US" sz="4800">
                  <a:solidFill>
                    <a:schemeClr val="accent1"/>
                  </a:solidFill>
                  <a:latin typeface="+mj-ea"/>
                  <a:ea typeface="+mj-ea"/>
                </a:endParaRPr>
              </a:p>
            </p:txBody>
          </p:sp>
        </p:grpSp>
        <p:cxnSp>
          <p:nvCxnSpPr>
            <p:cNvPr id="47" name="直線コネクタ 46">
              <a:extLst>
                <a:ext uri="{FF2B5EF4-FFF2-40B4-BE49-F238E27FC236}">
                  <a16:creationId xmlns:a16="http://schemas.microsoft.com/office/drawing/2014/main" id="{F77706A3-A674-B440-9FAE-D60F721910E1}"/>
                </a:ext>
              </a:extLst>
            </p:cNvPr>
            <p:cNvCxnSpPr>
              <a:cxnSpLocks/>
            </p:cNvCxnSpPr>
            <p:nvPr/>
          </p:nvCxnSpPr>
          <p:spPr>
            <a:xfrm>
              <a:off x="1605392" y="4985223"/>
              <a:ext cx="191736"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 name="正方形/長方形 6">
            <a:extLst>
              <a:ext uri="{FF2B5EF4-FFF2-40B4-BE49-F238E27FC236}">
                <a16:creationId xmlns:a16="http://schemas.microsoft.com/office/drawing/2014/main" id="{F5D5163F-F755-AB41-8BCA-63D417CBAAC9}"/>
              </a:ext>
            </a:extLst>
          </p:cNvPr>
          <p:cNvSpPr/>
          <p:nvPr/>
        </p:nvSpPr>
        <p:spPr>
          <a:xfrm>
            <a:off x="4060785" y="4274733"/>
            <a:ext cx="540000" cy="983068"/>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パイ 20">
            <a:extLst>
              <a:ext uri="{FF2B5EF4-FFF2-40B4-BE49-F238E27FC236}">
                <a16:creationId xmlns:a16="http://schemas.microsoft.com/office/drawing/2014/main" id="{75DF3F0B-F455-5A4D-9418-84571FA59552}"/>
              </a:ext>
            </a:extLst>
          </p:cNvPr>
          <p:cNvSpPr/>
          <p:nvPr/>
        </p:nvSpPr>
        <p:spPr>
          <a:xfrm>
            <a:off x="4058458" y="5046418"/>
            <a:ext cx="542327" cy="418496"/>
          </a:xfrm>
          <a:prstGeom prst="pie">
            <a:avLst>
              <a:gd name="adj1" fmla="val 21595906"/>
              <a:gd name="adj2" fmla="val 10843532"/>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50" name="直線コネクタ 49">
            <a:extLst>
              <a:ext uri="{FF2B5EF4-FFF2-40B4-BE49-F238E27FC236}">
                <a16:creationId xmlns:a16="http://schemas.microsoft.com/office/drawing/2014/main" id="{3FA12DF2-9886-134E-A217-7B7EF859B475}"/>
              </a:ext>
            </a:extLst>
          </p:cNvPr>
          <p:cNvCxnSpPr>
            <a:cxnSpLocks/>
          </p:cNvCxnSpPr>
          <p:nvPr/>
        </p:nvCxnSpPr>
        <p:spPr>
          <a:xfrm>
            <a:off x="7372564" y="3882137"/>
            <a:ext cx="287570" cy="0"/>
          </a:xfrm>
          <a:prstGeom prst="line">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78C2A818-75ED-844C-95D5-0F6B695866D3}"/>
              </a:ext>
            </a:extLst>
          </p:cNvPr>
          <p:cNvCxnSpPr>
            <a:cxnSpLocks/>
          </p:cNvCxnSpPr>
          <p:nvPr/>
        </p:nvCxnSpPr>
        <p:spPr>
          <a:xfrm flipV="1">
            <a:off x="7775694" y="3298288"/>
            <a:ext cx="199829" cy="267526"/>
          </a:xfrm>
          <a:prstGeom prst="line">
            <a:avLst/>
          </a:prstGeom>
          <a:ln w="381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コンテンツ プレースホルダー 2">
            <a:extLst>
              <a:ext uri="{FF2B5EF4-FFF2-40B4-BE49-F238E27FC236}">
                <a16:creationId xmlns:a16="http://schemas.microsoft.com/office/drawing/2014/main" id="{12375556-82EB-B54E-820C-CDD8C2510700}"/>
              </a:ext>
            </a:extLst>
          </p:cNvPr>
          <p:cNvSpPr txBox="1">
            <a:spLocks/>
          </p:cNvSpPr>
          <p:nvPr/>
        </p:nvSpPr>
        <p:spPr>
          <a:xfrm>
            <a:off x="7975523" y="3107331"/>
            <a:ext cx="1605869" cy="381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Atmosphere</a:t>
            </a:r>
          </a:p>
        </p:txBody>
      </p:sp>
      <p:sp>
        <p:nvSpPr>
          <p:cNvPr id="25" name="円/楕円 24">
            <a:extLst>
              <a:ext uri="{FF2B5EF4-FFF2-40B4-BE49-F238E27FC236}">
                <a16:creationId xmlns:a16="http://schemas.microsoft.com/office/drawing/2014/main" id="{218E5752-241F-4B43-8C6F-8EBFD59FF7C0}"/>
              </a:ext>
            </a:extLst>
          </p:cNvPr>
          <p:cNvSpPr/>
          <p:nvPr/>
        </p:nvSpPr>
        <p:spPr>
          <a:xfrm>
            <a:off x="4418153" y="5375275"/>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円/楕円 55">
            <a:extLst>
              <a:ext uri="{FF2B5EF4-FFF2-40B4-BE49-F238E27FC236}">
                <a16:creationId xmlns:a16="http://schemas.microsoft.com/office/drawing/2014/main" id="{531EB557-31CD-2349-A9DD-5D5A89B9F50C}"/>
              </a:ext>
            </a:extLst>
          </p:cNvPr>
          <p:cNvSpPr/>
          <p:nvPr/>
        </p:nvSpPr>
        <p:spPr>
          <a:xfrm>
            <a:off x="4538500" y="4705091"/>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円/楕円 56">
            <a:extLst>
              <a:ext uri="{FF2B5EF4-FFF2-40B4-BE49-F238E27FC236}">
                <a16:creationId xmlns:a16="http://schemas.microsoft.com/office/drawing/2014/main" id="{64D79281-77D2-2345-A86C-6D53B54454EB}"/>
              </a:ext>
            </a:extLst>
          </p:cNvPr>
          <p:cNvSpPr/>
          <p:nvPr/>
        </p:nvSpPr>
        <p:spPr>
          <a:xfrm>
            <a:off x="4539374" y="4911604"/>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8" name="円/楕円 57">
            <a:extLst>
              <a:ext uri="{FF2B5EF4-FFF2-40B4-BE49-F238E27FC236}">
                <a16:creationId xmlns:a16="http://schemas.microsoft.com/office/drawing/2014/main" id="{BCB77A3C-56C5-B248-87F1-60B7AB3331A8}"/>
              </a:ext>
            </a:extLst>
          </p:cNvPr>
          <p:cNvSpPr/>
          <p:nvPr/>
        </p:nvSpPr>
        <p:spPr>
          <a:xfrm>
            <a:off x="4536199" y="5131345"/>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9" name="円/楕円 58">
            <a:extLst>
              <a:ext uri="{FF2B5EF4-FFF2-40B4-BE49-F238E27FC236}">
                <a16:creationId xmlns:a16="http://schemas.microsoft.com/office/drawing/2014/main" id="{C2572C55-9026-1D47-A24A-CCCE7DD0A1CF}"/>
              </a:ext>
            </a:extLst>
          </p:cNvPr>
          <p:cNvSpPr/>
          <p:nvPr/>
        </p:nvSpPr>
        <p:spPr>
          <a:xfrm>
            <a:off x="4523616" y="5187604"/>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0" name="円/楕円 59">
            <a:extLst>
              <a:ext uri="{FF2B5EF4-FFF2-40B4-BE49-F238E27FC236}">
                <a16:creationId xmlns:a16="http://schemas.microsoft.com/office/drawing/2014/main" id="{5B32B695-8FCE-3A4F-B399-FE7E0794E610}"/>
              </a:ext>
            </a:extLst>
          </p:cNvPr>
          <p:cNvSpPr/>
          <p:nvPr/>
        </p:nvSpPr>
        <p:spPr>
          <a:xfrm>
            <a:off x="4068331" y="4852387"/>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EB1A13FC-70D6-174C-8F51-30F06EFE05B6}"/>
              </a:ext>
            </a:extLst>
          </p:cNvPr>
          <p:cNvSpPr/>
          <p:nvPr/>
        </p:nvSpPr>
        <p:spPr>
          <a:xfrm>
            <a:off x="4083886" y="5143227"/>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2" name="円/楕円 61">
            <a:extLst>
              <a:ext uri="{FF2B5EF4-FFF2-40B4-BE49-F238E27FC236}">
                <a16:creationId xmlns:a16="http://schemas.microsoft.com/office/drawing/2014/main" id="{AAC14D07-DD0E-FB45-8890-FB08E2AD006F}"/>
              </a:ext>
            </a:extLst>
          </p:cNvPr>
          <p:cNvSpPr/>
          <p:nvPr/>
        </p:nvSpPr>
        <p:spPr>
          <a:xfrm>
            <a:off x="4078664" y="5056773"/>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CAD9DF0B-D3D4-E940-A818-D189333A6CC1}"/>
              </a:ext>
            </a:extLst>
          </p:cNvPr>
          <p:cNvSpPr/>
          <p:nvPr/>
        </p:nvSpPr>
        <p:spPr>
          <a:xfrm>
            <a:off x="4482388" y="5328358"/>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5" name="円/楕円 64">
            <a:extLst>
              <a:ext uri="{FF2B5EF4-FFF2-40B4-BE49-F238E27FC236}">
                <a16:creationId xmlns:a16="http://schemas.microsoft.com/office/drawing/2014/main" id="{EA19F313-8716-A74C-BEEE-1D67C288DD23}"/>
              </a:ext>
            </a:extLst>
          </p:cNvPr>
          <p:cNvSpPr/>
          <p:nvPr/>
        </p:nvSpPr>
        <p:spPr>
          <a:xfrm>
            <a:off x="4135069" y="5335055"/>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6" name="円/楕円 65">
            <a:extLst>
              <a:ext uri="{FF2B5EF4-FFF2-40B4-BE49-F238E27FC236}">
                <a16:creationId xmlns:a16="http://schemas.microsoft.com/office/drawing/2014/main" id="{F4E47D0A-7866-3741-9452-371E3C4F3B3E}"/>
              </a:ext>
            </a:extLst>
          </p:cNvPr>
          <p:cNvSpPr/>
          <p:nvPr/>
        </p:nvSpPr>
        <p:spPr>
          <a:xfrm>
            <a:off x="4078392" y="4958700"/>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7" name="円/楕円 66">
            <a:extLst>
              <a:ext uri="{FF2B5EF4-FFF2-40B4-BE49-F238E27FC236}">
                <a16:creationId xmlns:a16="http://schemas.microsoft.com/office/drawing/2014/main" id="{87C5FAEB-6300-724D-A53B-D4783A6F548E}"/>
              </a:ext>
            </a:extLst>
          </p:cNvPr>
          <p:cNvSpPr/>
          <p:nvPr/>
        </p:nvSpPr>
        <p:spPr>
          <a:xfrm>
            <a:off x="4078392" y="5234941"/>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8" name="円/楕円 67">
            <a:extLst>
              <a:ext uri="{FF2B5EF4-FFF2-40B4-BE49-F238E27FC236}">
                <a16:creationId xmlns:a16="http://schemas.microsoft.com/office/drawing/2014/main" id="{94A00906-BAB5-884A-9DE1-02D4D030F190}"/>
              </a:ext>
            </a:extLst>
          </p:cNvPr>
          <p:cNvSpPr/>
          <p:nvPr/>
        </p:nvSpPr>
        <p:spPr>
          <a:xfrm>
            <a:off x="4540458" y="4359035"/>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1" name="円/楕円 70">
            <a:extLst>
              <a:ext uri="{FF2B5EF4-FFF2-40B4-BE49-F238E27FC236}">
                <a16:creationId xmlns:a16="http://schemas.microsoft.com/office/drawing/2014/main" id="{FBFA3351-259D-6C4C-AD52-8D9B39255D95}"/>
              </a:ext>
            </a:extLst>
          </p:cNvPr>
          <p:cNvSpPr/>
          <p:nvPr/>
        </p:nvSpPr>
        <p:spPr>
          <a:xfrm>
            <a:off x="4530502" y="4502184"/>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2" name="円/楕円 71">
            <a:extLst>
              <a:ext uri="{FF2B5EF4-FFF2-40B4-BE49-F238E27FC236}">
                <a16:creationId xmlns:a16="http://schemas.microsoft.com/office/drawing/2014/main" id="{3D71B68C-6E7A-B14F-B9AA-D219CCE76B9E}"/>
              </a:ext>
            </a:extLst>
          </p:cNvPr>
          <p:cNvSpPr/>
          <p:nvPr/>
        </p:nvSpPr>
        <p:spPr>
          <a:xfrm>
            <a:off x="4069228" y="4333519"/>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4" name="円/楕円 73">
            <a:extLst>
              <a:ext uri="{FF2B5EF4-FFF2-40B4-BE49-F238E27FC236}">
                <a16:creationId xmlns:a16="http://schemas.microsoft.com/office/drawing/2014/main" id="{E29AEADB-DEB2-4C45-B9D9-049AB6510F19}"/>
              </a:ext>
            </a:extLst>
          </p:cNvPr>
          <p:cNvSpPr/>
          <p:nvPr/>
        </p:nvSpPr>
        <p:spPr>
          <a:xfrm>
            <a:off x="4071101" y="4448505"/>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5" name="円/楕円 74">
            <a:extLst>
              <a:ext uri="{FF2B5EF4-FFF2-40B4-BE49-F238E27FC236}">
                <a16:creationId xmlns:a16="http://schemas.microsoft.com/office/drawing/2014/main" id="{ACF3FBD2-7594-F748-8DB5-A252AB0200AA}"/>
              </a:ext>
            </a:extLst>
          </p:cNvPr>
          <p:cNvSpPr/>
          <p:nvPr/>
        </p:nvSpPr>
        <p:spPr>
          <a:xfrm>
            <a:off x="4101340" y="4550376"/>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6" name="円/楕円 75">
            <a:extLst>
              <a:ext uri="{FF2B5EF4-FFF2-40B4-BE49-F238E27FC236}">
                <a16:creationId xmlns:a16="http://schemas.microsoft.com/office/drawing/2014/main" id="{6D13C088-8D6B-6E48-B88A-CBFC239387F0}"/>
              </a:ext>
            </a:extLst>
          </p:cNvPr>
          <p:cNvSpPr/>
          <p:nvPr/>
        </p:nvSpPr>
        <p:spPr>
          <a:xfrm>
            <a:off x="4276663" y="4657383"/>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7" name="円/楕円 76">
            <a:extLst>
              <a:ext uri="{FF2B5EF4-FFF2-40B4-BE49-F238E27FC236}">
                <a16:creationId xmlns:a16="http://schemas.microsoft.com/office/drawing/2014/main" id="{EC1F5CA2-0F2D-8C4B-A222-D601C045C598}"/>
              </a:ext>
            </a:extLst>
          </p:cNvPr>
          <p:cNvSpPr/>
          <p:nvPr/>
        </p:nvSpPr>
        <p:spPr>
          <a:xfrm>
            <a:off x="4289362" y="4777672"/>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8" name="円/楕円 77">
            <a:extLst>
              <a:ext uri="{FF2B5EF4-FFF2-40B4-BE49-F238E27FC236}">
                <a16:creationId xmlns:a16="http://schemas.microsoft.com/office/drawing/2014/main" id="{7CD3F4A2-799B-9B42-9D9A-DE849650643E}"/>
              </a:ext>
            </a:extLst>
          </p:cNvPr>
          <p:cNvSpPr/>
          <p:nvPr/>
        </p:nvSpPr>
        <p:spPr>
          <a:xfrm>
            <a:off x="4229171" y="5387252"/>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9" name="円/楕円 78">
            <a:extLst>
              <a:ext uri="{FF2B5EF4-FFF2-40B4-BE49-F238E27FC236}">
                <a16:creationId xmlns:a16="http://schemas.microsoft.com/office/drawing/2014/main" id="{C5E29218-AE59-0647-BCCB-CF36FE0067C5}"/>
              </a:ext>
            </a:extLst>
          </p:cNvPr>
          <p:cNvSpPr/>
          <p:nvPr/>
        </p:nvSpPr>
        <p:spPr>
          <a:xfrm>
            <a:off x="4536198" y="5011054"/>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0" name="円/楕円 79">
            <a:extLst>
              <a:ext uri="{FF2B5EF4-FFF2-40B4-BE49-F238E27FC236}">
                <a16:creationId xmlns:a16="http://schemas.microsoft.com/office/drawing/2014/main" id="{D9019237-5166-A04E-86C5-3B8503FAB075}"/>
              </a:ext>
            </a:extLst>
          </p:cNvPr>
          <p:cNvSpPr/>
          <p:nvPr/>
        </p:nvSpPr>
        <p:spPr>
          <a:xfrm>
            <a:off x="4289362" y="5167900"/>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1" name="円/楕円 80">
            <a:extLst>
              <a:ext uri="{FF2B5EF4-FFF2-40B4-BE49-F238E27FC236}">
                <a16:creationId xmlns:a16="http://schemas.microsoft.com/office/drawing/2014/main" id="{871B7CC2-B10F-7D47-9019-A008EADF843B}"/>
              </a:ext>
            </a:extLst>
          </p:cNvPr>
          <p:cNvSpPr/>
          <p:nvPr/>
        </p:nvSpPr>
        <p:spPr>
          <a:xfrm>
            <a:off x="4298791" y="4883225"/>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2" name="円/楕円 81">
            <a:extLst>
              <a:ext uri="{FF2B5EF4-FFF2-40B4-BE49-F238E27FC236}">
                <a16:creationId xmlns:a16="http://schemas.microsoft.com/office/drawing/2014/main" id="{3AAEF149-D521-9E43-A1C6-5336625C849C}"/>
              </a:ext>
            </a:extLst>
          </p:cNvPr>
          <p:cNvSpPr/>
          <p:nvPr/>
        </p:nvSpPr>
        <p:spPr>
          <a:xfrm>
            <a:off x="4521320" y="4822026"/>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3" name="円/楕円 82">
            <a:extLst>
              <a:ext uri="{FF2B5EF4-FFF2-40B4-BE49-F238E27FC236}">
                <a16:creationId xmlns:a16="http://schemas.microsoft.com/office/drawing/2014/main" id="{15B277C1-E626-444B-9A42-D5FFFB2779AF}"/>
              </a:ext>
            </a:extLst>
          </p:cNvPr>
          <p:cNvSpPr/>
          <p:nvPr/>
        </p:nvSpPr>
        <p:spPr>
          <a:xfrm>
            <a:off x="4530502" y="4582409"/>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4" name="円/楕円 83">
            <a:extLst>
              <a:ext uri="{FF2B5EF4-FFF2-40B4-BE49-F238E27FC236}">
                <a16:creationId xmlns:a16="http://schemas.microsoft.com/office/drawing/2014/main" id="{2C476899-2225-C844-8E35-09D8D9E65AE5}"/>
              </a:ext>
            </a:extLst>
          </p:cNvPr>
          <p:cNvSpPr/>
          <p:nvPr/>
        </p:nvSpPr>
        <p:spPr>
          <a:xfrm>
            <a:off x="4513250" y="4428807"/>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5" name="円/楕円 84">
            <a:extLst>
              <a:ext uri="{FF2B5EF4-FFF2-40B4-BE49-F238E27FC236}">
                <a16:creationId xmlns:a16="http://schemas.microsoft.com/office/drawing/2014/main" id="{2C30E7E2-7371-5642-B32C-78703E3B3E2F}"/>
              </a:ext>
            </a:extLst>
          </p:cNvPr>
          <p:cNvSpPr/>
          <p:nvPr/>
        </p:nvSpPr>
        <p:spPr>
          <a:xfrm>
            <a:off x="4074859" y="4650807"/>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6" name="円/楕円 85">
            <a:extLst>
              <a:ext uri="{FF2B5EF4-FFF2-40B4-BE49-F238E27FC236}">
                <a16:creationId xmlns:a16="http://schemas.microsoft.com/office/drawing/2014/main" id="{2F4B0923-6CEF-2848-8D85-3F816F1E86F7}"/>
              </a:ext>
            </a:extLst>
          </p:cNvPr>
          <p:cNvSpPr/>
          <p:nvPr/>
        </p:nvSpPr>
        <p:spPr>
          <a:xfrm>
            <a:off x="4074859" y="4742769"/>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7" name="円/楕円 86">
            <a:extLst>
              <a:ext uri="{FF2B5EF4-FFF2-40B4-BE49-F238E27FC236}">
                <a16:creationId xmlns:a16="http://schemas.microsoft.com/office/drawing/2014/main" id="{9CA3C5B3-9518-0544-B7FE-10028461D77D}"/>
              </a:ext>
            </a:extLst>
          </p:cNvPr>
          <p:cNvSpPr/>
          <p:nvPr/>
        </p:nvSpPr>
        <p:spPr>
          <a:xfrm>
            <a:off x="4271543" y="4323251"/>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8" name="円/楕円 87">
            <a:extLst>
              <a:ext uri="{FF2B5EF4-FFF2-40B4-BE49-F238E27FC236}">
                <a16:creationId xmlns:a16="http://schemas.microsoft.com/office/drawing/2014/main" id="{35715FC5-3250-944F-B79F-BB1CD8BEFAEC}"/>
              </a:ext>
            </a:extLst>
          </p:cNvPr>
          <p:cNvSpPr/>
          <p:nvPr/>
        </p:nvSpPr>
        <p:spPr>
          <a:xfrm>
            <a:off x="4526880" y="4291930"/>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9" name="円/楕円 88">
            <a:extLst>
              <a:ext uri="{FF2B5EF4-FFF2-40B4-BE49-F238E27FC236}">
                <a16:creationId xmlns:a16="http://schemas.microsoft.com/office/drawing/2014/main" id="{DD2C7DEC-25E5-8E46-B2F2-E8793DD82096}"/>
              </a:ext>
            </a:extLst>
          </p:cNvPr>
          <p:cNvSpPr/>
          <p:nvPr/>
        </p:nvSpPr>
        <p:spPr>
          <a:xfrm>
            <a:off x="4124488" y="4299816"/>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円/楕円 89">
            <a:extLst>
              <a:ext uri="{FF2B5EF4-FFF2-40B4-BE49-F238E27FC236}">
                <a16:creationId xmlns:a16="http://schemas.microsoft.com/office/drawing/2014/main" id="{13E197DB-00E9-804E-AF2F-FB2E70F95088}"/>
              </a:ext>
            </a:extLst>
          </p:cNvPr>
          <p:cNvSpPr/>
          <p:nvPr/>
        </p:nvSpPr>
        <p:spPr>
          <a:xfrm>
            <a:off x="4170385" y="4373836"/>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1" name="円/楕円 90">
            <a:extLst>
              <a:ext uri="{FF2B5EF4-FFF2-40B4-BE49-F238E27FC236}">
                <a16:creationId xmlns:a16="http://schemas.microsoft.com/office/drawing/2014/main" id="{C2E2B92E-0431-DD47-82A1-EC3DA2E75093}"/>
              </a:ext>
            </a:extLst>
          </p:cNvPr>
          <p:cNvSpPr/>
          <p:nvPr/>
        </p:nvSpPr>
        <p:spPr>
          <a:xfrm>
            <a:off x="4275842" y="4508926"/>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2" name="円/楕円 91">
            <a:extLst>
              <a:ext uri="{FF2B5EF4-FFF2-40B4-BE49-F238E27FC236}">
                <a16:creationId xmlns:a16="http://schemas.microsoft.com/office/drawing/2014/main" id="{192AB7A9-2431-DC4F-8504-F59A90A996A8}"/>
              </a:ext>
            </a:extLst>
          </p:cNvPr>
          <p:cNvSpPr/>
          <p:nvPr/>
        </p:nvSpPr>
        <p:spPr>
          <a:xfrm>
            <a:off x="4192851" y="4911604"/>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3" name="円/楕円 92">
            <a:extLst>
              <a:ext uri="{FF2B5EF4-FFF2-40B4-BE49-F238E27FC236}">
                <a16:creationId xmlns:a16="http://schemas.microsoft.com/office/drawing/2014/main" id="{11CAF444-4A8B-654F-A51A-4CBC5EDBFF79}"/>
              </a:ext>
            </a:extLst>
          </p:cNvPr>
          <p:cNvSpPr/>
          <p:nvPr/>
        </p:nvSpPr>
        <p:spPr>
          <a:xfrm>
            <a:off x="4345251" y="5064004"/>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4" name="円/楕円 93">
            <a:extLst>
              <a:ext uri="{FF2B5EF4-FFF2-40B4-BE49-F238E27FC236}">
                <a16:creationId xmlns:a16="http://schemas.microsoft.com/office/drawing/2014/main" id="{2C723A84-41B1-AD46-AD65-20D0E7AEB5FE}"/>
              </a:ext>
            </a:extLst>
          </p:cNvPr>
          <p:cNvSpPr/>
          <p:nvPr/>
        </p:nvSpPr>
        <p:spPr>
          <a:xfrm>
            <a:off x="4165642" y="4471266"/>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5" name="円/楕円 94">
            <a:extLst>
              <a:ext uri="{FF2B5EF4-FFF2-40B4-BE49-F238E27FC236}">
                <a16:creationId xmlns:a16="http://schemas.microsoft.com/office/drawing/2014/main" id="{E8E91EAC-49BF-0E45-B6A9-65BB70704DC6}"/>
              </a:ext>
            </a:extLst>
          </p:cNvPr>
          <p:cNvSpPr/>
          <p:nvPr/>
        </p:nvSpPr>
        <p:spPr>
          <a:xfrm>
            <a:off x="4175530" y="4583858"/>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6" name="円/楕円 95">
            <a:extLst>
              <a:ext uri="{FF2B5EF4-FFF2-40B4-BE49-F238E27FC236}">
                <a16:creationId xmlns:a16="http://schemas.microsoft.com/office/drawing/2014/main" id="{AF68A49A-1D24-7841-A39F-9B1E6303870C}"/>
              </a:ext>
            </a:extLst>
          </p:cNvPr>
          <p:cNvSpPr/>
          <p:nvPr/>
        </p:nvSpPr>
        <p:spPr>
          <a:xfrm>
            <a:off x="4170283" y="4695505"/>
            <a:ext cx="45897" cy="4571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148514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グループ化 54">
            <a:extLst>
              <a:ext uri="{FF2B5EF4-FFF2-40B4-BE49-F238E27FC236}">
                <a16:creationId xmlns:a16="http://schemas.microsoft.com/office/drawing/2014/main" id="{B5C709BD-62C2-4B4A-8DE8-EA19519F29FC}"/>
              </a:ext>
            </a:extLst>
          </p:cNvPr>
          <p:cNvGrpSpPr/>
          <p:nvPr/>
        </p:nvGrpSpPr>
        <p:grpSpPr>
          <a:xfrm>
            <a:off x="2185157" y="3418426"/>
            <a:ext cx="962391" cy="1280010"/>
            <a:chOff x="3393232" y="2859612"/>
            <a:chExt cx="1008112" cy="1728192"/>
          </a:xfrm>
        </p:grpSpPr>
        <p:sp>
          <p:nvSpPr>
            <p:cNvPr id="56" name="正方形/長方形 55">
              <a:extLst>
                <a:ext uri="{FF2B5EF4-FFF2-40B4-BE49-F238E27FC236}">
                  <a16:creationId xmlns:a16="http://schemas.microsoft.com/office/drawing/2014/main" id="{5CF6502F-0ED7-474B-A075-3F96071F2C98}"/>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36CAEE0A-1A59-CE4A-B4CD-97EC0BBF2F52}"/>
                </a:ext>
              </a:extLst>
            </p:cNvPr>
            <p:cNvSpPr/>
            <p:nvPr/>
          </p:nvSpPr>
          <p:spPr>
            <a:xfrm>
              <a:off x="3393232" y="3362220"/>
              <a:ext cx="1008112" cy="1225584"/>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286296"/>
            <a:ext cx="11019503" cy="1038006"/>
          </a:xfrm>
        </p:spPr>
        <p:txBody>
          <a:bodyPr>
            <a:normAutofit/>
          </a:bodyPr>
          <a:lstStyle/>
          <a:p>
            <a:r>
              <a:rPr lang="en-US" altLang="ja-JP" sz="3600" dirty="0">
                <a:latin typeface="+mj-ea"/>
                <a:ea typeface="+mj-ea"/>
              </a:rPr>
              <a:t>2.1 Pressure reduction experiments</a:t>
            </a:r>
            <a:r>
              <a:rPr kumimoji="1" lang="en-US" altLang="ja-JP" sz="3600" dirty="0">
                <a:latin typeface="+mj-ea"/>
                <a:ea typeface="+mj-ea"/>
              </a:rPr>
              <a:t> </a:t>
            </a:r>
            <a:r>
              <a:rPr lang="en-US" altLang="ja-JP" sz="2800" dirty="0">
                <a:latin typeface="+mj-ea"/>
                <a:ea typeface="+mj-ea"/>
              </a:rPr>
              <a:t>– Test condition</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200" y="1498324"/>
            <a:ext cx="11019502" cy="1516441"/>
          </a:xfrm>
        </p:spPr>
        <p:txBody>
          <a:bodyPr wrap="square">
            <a:spAutoFit/>
          </a:bodyPr>
          <a:lstStyle/>
          <a:p>
            <a:pPr marL="0" indent="0">
              <a:buNone/>
            </a:pPr>
            <a:r>
              <a:rPr lang="en-US" altLang="ja-JP" dirty="0">
                <a:latin typeface="+mn-ea"/>
                <a:ea typeface="+mn-ea"/>
              </a:rPr>
              <a:t>Experimental condition had been designed to clarify</a:t>
            </a:r>
          </a:p>
          <a:p>
            <a:pPr marL="514350" indent="-514350">
              <a:buFont typeface="Arial" panose="020B0604020202020204" pitchFamily="34" charset="0"/>
              <a:buAutoNum type="alphaUcParenR"/>
            </a:pPr>
            <a:r>
              <a:rPr lang="en-US" altLang="ja-JP" dirty="0">
                <a:latin typeface="+mn-ea"/>
              </a:rPr>
              <a:t>the relation between gas volume and </a:t>
            </a:r>
            <a:r>
              <a:rPr lang="en-US" altLang="ja-JP" dirty="0" err="1">
                <a:latin typeface="+mn-ea"/>
              </a:rPr>
              <a:t>dP</a:t>
            </a:r>
            <a:r>
              <a:rPr lang="en-US" altLang="ja-JP" dirty="0">
                <a:latin typeface="+mn-ea"/>
              </a:rPr>
              <a:t>/dt</a:t>
            </a:r>
          </a:p>
          <a:p>
            <a:pPr marL="514350" indent="-514350">
              <a:buAutoNum type="alphaUcParenR"/>
            </a:pPr>
            <a:r>
              <a:rPr lang="en-US" altLang="ja-JP" dirty="0">
                <a:latin typeface="+mn-ea"/>
                <a:ea typeface="+mn-ea"/>
              </a:rPr>
              <a:t>the influence of the liquid T</a:t>
            </a:r>
          </a:p>
        </p:txBody>
      </p:sp>
      <p:graphicFrame>
        <p:nvGraphicFramePr>
          <p:cNvPr id="32" name="表 31">
            <a:extLst>
              <a:ext uri="{FF2B5EF4-FFF2-40B4-BE49-F238E27FC236}">
                <a16:creationId xmlns:a16="http://schemas.microsoft.com/office/drawing/2014/main" id="{B7BF3142-E29B-704A-BC44-06DAF9E03A25}"/>
              </a:ext>
            </a:extLst>
          </p:cNvPr>
          <p:cNvGraphicFramePr>
            <a:graphicFrameLocks noGrp="1"/>
          </p:cNvGraphicFramePr>
          <p:nvPr>
            <p:extLst>
              <p:ext uri="{D42A27DB-BD31-4B8C-83A1-F6EECF244321}">
                <p14:modId xmlns:p14="http://schemas.microsoft.com/office/powerpoint/2010/main" val="105117384"/>
              </p:ext>
            </p:extLst>
          </p:nvPr>
        </p:nvGraphicFramePr>
        <p:xfrm>
          <a:off x="324465" y="4884869"/>
          <a:ext cx="11533238" cy="1746255"/>
        </p:xfrm>
        <a:graphic>
          <a:graphicData uri="http://schemas.openxmlformats.org/drawingml/2006/table">
            <a:tbl>
              <a:tblPr firstRow="1" bandRow="1">
                <a:tableStyleId>{5C22544A-7EE6-4342-B048-85BDC9FD1C3A}</a:tableStyleId>
              </a:tblPr>
              <a:tblGrid>
                <a:gridCol w="780435">
                  <a:extLst>
                    <a:ext uri="{9D8B030D-6E8A-4147-A177-3AD203B41FA5}">
                      <a16:colId xmlns:a16="http://schemas.microsoft.com/office/drawing/2014/main" val="20000"/>
                    </a:ext>
                  </a:extLst>
                </a:gridCol>
                <a:gridCol w="1028700">
                  <a:extLst>
                    <a:ext uri="{9D8B030D-6E8A-4147-A177-3AD203B41FA5}">
                      <a16:colId xmlns:a16="http://schemas.microsoft.com/office/drawing/2014/main" val="759989843"/>
                    </a:ext>
                  </a:extLst>
                </a:gridCol>
                <a:gridCol w="1376516">
                  <a:extLst>
                    <a:ext uri="{9D8B030D-6E8A-4147-A177-3AD203B41FA5}">
                      <a16:colId xmlns:a16="http://schemas.microsoft.com/office/drawing/2014/main" val="20001"/>
                    </a:ext>
                  </a:extLst>
                </a:gridCol>
                <a:gridCol w="2745718">
                  <a:extLst>
                    <a:ext uri="{9D8B030D-6E8A-4147-A177-3AD203B41FA5}">
                      <a16:colId xmlns:a16="http://schemas.microsoft.com/office/drawing/2014/main" val="20002"/>
                    </a:ext>
                  </a:extLst>
                </a:gridCol>
                <a:gridCol w="3394352">
                  <a:extLst>
                    <a:ext uri="{9D8B030D-6E8A-4147-A177-3AD203B41FA5}">
                      <a16:colId xmlns:a16="http://schemas.microsoft.com/office/drawing/2014/main" val="855402126"/>
                    </a:ext>
                  </a:extLst>
                </a:gridCol>
                <a:gridCol w="2207517">
                  <a:extLst>
                    <a:ext uri="{9D8B030D-6E8A-4147-A177-3AD203B41FA5}">
                      <a16:colId xmlns:a16="http://schemas.microsoft.com/office/drawing/2014/main" val="20005"/>
                    </a:ext>
                  </a:extLst>
                </a:gridCol>
              </a:tblGrid>
              <a:tr h="349251">
                <a:tc>
                  <a:txBody>
                    <a:bodyPr/>
                    <a:lstStyle/>
                    <a:p>
                      <a:pPr algn="ctr"/>
                      <a:r>
                        <a:rPr kumimoji="1" lang="en-US" altLang="ja-JP" sz="1600" b="0" i="0" dirty="0">
                          <a:latin typeface="+mn-ea"/>
                          <a:ea typeface="+mn-ea"/>
                        </a:rPr>
                        <a:t>Test</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Case ID</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Liq. Level</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Liq.</a:t>
                      </a:r>
                      <a:r>
                        <a:rPr kumimoji="1" lang="en-US" altLang="ja-JP" sz="1600" b="0" i="0" baseline="0" dirty="0">
                          <a:latin typeface="+mn-ea"/>
                          <a:ea typeface="+mn-ea"/>
                        </a:rPr>
                        <a:t> T</a:t>
                      </a:r>
                      <a:r>
                        <a:rPr kumimoji="1" lang="ja-JP" altLang="en-US" sz="1600" b="0" i="0">
                          <a:latin typeface="+mn-ea"/>
                          <a:ea typeface="+mn-ea"/>
                        </a:rPr>
                        <a:t> </a:t>
                      </a:r>
                      <a:r>
                        <a:rPr kumimoji="1" lang="en-US" altLang="ja-JP" sz="1600" b="0" i="0" dirty="0">
                          <a:latin typeface="+mn-ea"/>
                          <a:ea typeface="+mn-ea"/>
                        </a:rPr>
                        <a:t>[K]</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Initial P [</a:t>
                      </a:r>
                      <a:r>
                        <a:rPr kumimoji="1" lang="en-US" altLang="ja-JP" sz="1600" b="0" i="0" dirty="0" err="1">
                          <a:latin typeface="+mn-ea"/>
                          <a:ea typeface="+mn-ea"/>
                        </a:rPr>
                        <a:t>kPaG</a:t>
                      </a:r>
                      <a:r>
                        <a:rPr kumimoji="1" lang="en-US" altLang="ja-JP" sz="1600" b="0" i="0" dirty="0">
                          <a:latin typeface="+mn-ea"/>
                          <a:ea typeface="+mn-ea"/>
                        </a:rPr>
                        <a:t>]</a:t>
                      </a:r>
                      <a:endParaRPr kumimoji="1" lang="ja-JP" altLang="en-US" sz="1600" b="0" i="0" dirty="0">
                        <a:latin typeface="+mn-ea"/>
                        <a:ea typeface="+mn-ea"/>
                      </a:endParaRPr>
                    </a:p>
                  </a:txBody>
                  <a:tcPr/>
                </a:tc>
                <a:tc>
                  <a:txBody>
                    <a:bodyPr/>
                    <a:lstStyle/>
                    <a:p>
                      <a:endParaRPr kumimoji="1" lang="ja-JP" altLang="en-US" sz="1600" b="0" i="0" dirty="0">
                        <a:latin typeface="+mn-ea"/>
                        <a:ea typeface="+mn-ea"/>
                      </a:endParaRPr>
                    </a:p>
                  </a:txBody>
                  <a:tcPr/>
                </a:tc>
                <a:extLst>
                  <a:ext uri="{0D108BD9-81ED-4DB2-BD59-A6C34878D82A}">
                    <a16:rowId xmlns:a16="http://schemas.microsoft.com/office/drawing/2014/main" val="10000"/>
                  </a:ext>
                </a:extLst>
              </a:tr>
              <a:tr h="349251">
                <a:tc>
                  <a:txBody>
                    <a:bodyPr/>
                    <a:lstStyle/>
                    <a:p>
                      <a:pPr algn="ctr"/>
                      <a:r>
                        <a:rPr kumimoji="1" lang="en-US" altLang="ja-JP" sz="1600" b="0" i="0" dirty="0">
                          <a:latin typeface="+mn-ea"/>
                          <a:ea typeface="+mn-ea"/>
                        </a:rPr>
                        <a:t>1</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1-1, 1-2</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High</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20.4(T</a:t>
                      </a:r>
                      <a:r>
                        <a:rPr kumimoji="1" lang="en-US" altLang="ja-JP" sz="1600" b="0" i="0" baseline="-25000" dirty="0">
                          <a:latin typeface="+mn-ea"/>
                          <a:ea typeface="+mn-ea"/>
                        </a:rPr>
                        <a:t>sat</a:t>
                      </a:r>
                      <a:r>
                        <a:rPr kumimoji="1" lang="en-US" altLang="ja-JP" sz="1600" b="0" i="0" dirty="0">
                          <a:latin typeface="+mn-ea"/>
                          <a:ea typeface="+mn-ea"/>
                        </a:rPr>
                        <a:t>@0kPaG)</a:t>
                      </a:r>
                      <a:endParaRPr kumimoji="1" lang="ja-JP" altLang="en-US" sz="1600" b="0" i="0" dirty="0">
                        <a:latin typeface="+mn-ea"/>
                        <a:ea typeface="+mn-ea"/>
                      </a:endParaRPr>
                    </a:p>
                  </a:txBody>
                  <a:tcPr>
                    <a:solidFill>
                      <a:srgbClr val="61D6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dirty="0">
                          <a:latin typeface="+mn-ea"/>
                          <a:ea typeface="+mn-ea"/>
                        </a:rPr>
                        <a:t>300.0</a:t>
                      </a:r>
                      <a:endParaRPr kumimoji="1" lang="ja-JP" altLang="en-US" sz="1600" b="0" i="0" dirty="0">
                        <a:latin typeface="+mn-ea"/>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dirty="0">
                          <a:latin typeface="+mn-ea"/>
                          <a:ea typeface="+mn-ea"/>
                        </a:rPr>
                        <a:t>w/o boiling</a:t>
                      </a:r>
                      <a:endParaRPr kumimoji="1" lang="ja-JP" altLang="en-US" sz="1600" b="0" i="0" dirty="0">
                        <a:latin typeface="+mn-ea"/>
                        <a:ea typeface="+mn-ea"/>
                      </a:endParaRPr>
                    </a:p>
                  </a:txBody>
                  <a:tcPr/>
                </a:tc>
                <a:extLst>
                  <a:ext uri="{0D108BD9-81ED-4DB2-BD59-A6C34878D82A}">
                    <a16:rowId xmlns:a16="http://schemas.microsoft.com/office/drawing/2014/main" val="10001"/>
                  </a:ext>
                </a:extLst>
              </a:tr>
              <a:tr h="349251">
                <a:tc>
                  <a:txBody>
                    <a:bodyPr/>
                    <a:lstStyle/>
                    <a:p>
                      <a:pPr algn="ctr"/>
                      <a:r>
                        <a:rPr kumimoji="1" lang="en-US" altLang="ja-JP" sz="1600" b="0" i="0" dirty="0">
                          <a:latin typeface="+mn-ea"/>
                          <a:ea typeface="+mn-ea"/>
                        </a:rPr>
                        <a:t>2</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2-1, 2-2</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Low</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20.4(T</a:t>
                      </a:r>
                      <a:r>
                        <a:rPr kumimoji="1" lang="en-US" altLang="ja-JP" sz="1600" b="0" i="0" baseline="-25000" dirty="0">
                          <a:latin typeface="+mn-ea"/>
                          <a:ea typeface="+mn-ea"/>
                        </a:rPr>
                        <a:t>sat</a:t>
                      </a:r>
                      <a:r>
                        <a:rPr kumimoji="1" lang="en-US" altLang="ja-JP" sz="1600" b="0" i="0" dirty="0">
                          <a:latin typeface="+mn-ea"/>
                          <a:ea typeface="+mn-ea"/>
                        </a:rPr>
                        <a:t>@0kPaG)</a:t>
                      </a:r>
                      <a:endParaRPr kumimoji="1" lang="ja-JP" altLang="en-US" sz="1600" b="0" i="0" dirty="0">
                        <a:latin typeface="+mn-ea"/>
                        <a:ea typeface="+mn-ea"/>
                      </a:endParaRPr>
                    </a:p>
                  </a:txBody>
                  <a:tcPr>
                    <a:solidFill>
                      <a:srgbClr val="61D6FF"/>
                    </a:solidFill>
                  </a:tcPr>
                </a:tc>
                <a:tc>
                  <a:txBody>
                    <a:bodyPr/>
                    <a:lstStyle/>
                    <a:p>
                      <a:pPr algn="ctr"/>
                      <a:r>
                        <a:rPr kumimoji="1" lang="en-US" altLang="ja-JP" sz="1600" b="0" i="0" dirty="0">
                          <a:latin typeface="+mn-ea"/>
                          <a:ea typeface="+mn-ea"/>
                        </a:rPr>
                        <a:t>356.5(Case 3) / 306.8(Case 4)</a:t>
                      </a:r>
                      <a:endParaRPr kumimoji="1" lang="ja-JP" altLang="en-US" sz="1600" b="0" i="0" dirty="0">
                        <a:latin typeface="+mn-ea"/>
                        <a:ea typeface="+mn-ea"/>
                      </a:endParaRPr>
                    </a:p>
                  </a:txBody>
                  <a:tcPr/>
                </a:tc>
                <a:tc>
                  <a:txBody>
                    <a:bodyPr/>
                    <a:lstStyle/>
                    <a:p>
                      <a:r>
                        <a:rPr kumimoji="1" lang="en-US" altLang="ja-JP" sz="1600" b="0" i="0" dirty="0">
                          <a:latin typeface="+mn-ea"/>
                          <a:ea typeface="+mn-ea"/>
                        </a:rPr>
                        <a:t>w/o boiling(Baseline)</a:t>
                      </a:r>
                      <a:endParaRPr kumimoji="1" lang="ja-JP" altLang="en-US" sz="1600" b="0" i="0" dirty="0">
                        <a:latin typeface="+mn-ea"/>
                        <a:ea typeface="+mn-ea"/>
                      </a:endParaRPr>
                    </a:p>
                  </a:txBody>
                  <a:tcPr/>
                </a:tc>
                <a:extLst>
                  <a:ext uri="{0D108BD9-81ED-4DB2-BD59-A6C34878D82A}">
                    <a16:rowId xmlns:a16="http://schemas.microsoft.com/office/drawing/2014/main" val="10002"/>
                  </a:ext>
                </a:extLst>
              </a:tr>
              <a:tr h="349251">
                <a:tc>
                  <a:txBody>
                    <a:bodyPr/>
                    <a:lstStyle/>
                    <a:p>
                      <a:pPr algn="ctr"/>
                      <a:r>
                        <a:rPr kumimoji="1" lang="en-US" altLang="ja-JP" sz="1600" b="0" i="0" dirty="0">
                          <a:latin typeface="+mn-ea"/>
                          <a:ea typeface="+mn-ea"/>
                        </a:rPr>
                        <a:t>3</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3</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Low</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24.7(T</a:t>
                      </a:r>
                      <a:r>
                        <a:rPr kumimoji="1" lang="en-US" altLang="ja-JP" sz="1600" b="0" i="0" baseline="-25000" dirty="0">
                          <a:latin typeface="+mn-ea"/>
                          <a:ea typeface="+mn-ea"/>
                        </a:rPr>
                        <a:t>sat</a:t>
                      </a:r>
                      <a:r>
                        <a:rPr kumimoji="1" lang="en-US" altLang="ja-JP" sz="1600" b="0" i="0" dirty="0">
                          <a:latin typeface="+mn-ea"/>
                          <a:ea typeface="+mn-ea"/>
                        </a:rPr>
                        <a:t>@180kPaG)</a:t>
                      </a:r>
                      <a:endParaRPr kumimoji="1" lang="ja-JP" altLang="en-US" sz="1600" b="0" i="0" dirty="0">
                        <a:latin typeface="+mn-ea"/>
                        <a:ea typeface="+mn-ea"/>
                      </a:endParaRPr>
                    </a:p>
                  </a:txBody>
                  <a:tcPr>
                    <a:solidFill>
                      <a:srgbClr val="EBC4D7"/>
                    </a:solidFill>
                  </a:tcPr>
                </a:tc>
                <a:tc>
                  <a:txBody>
                    <a:bodyPr/>
                    <a:lstStyle/>
                    <a:p>
                      <a:pPr algn="ctr"/>
                      <a:r>
                        <a:rPr kumimoji="1" lang="en-US" altLang="ja-JP" sz="1600" b="0" i="0" dirty="0">
                          <a:latin typeface="+mn-ea"/>
                          <a:ea typeface="+mn-ea"/>
                        </a:rPr>
                        <a:t>351.0</a:t>
                      </a:r>
                      <a:endParaRPr kumimoji="1" lang="ja-JP" altLang="en-US" sz="1600" b="0" i="0" dirty="0">
                        <a:latin typeface="+mn-ea"/>
                        <a:ea typeface="+mn-ea"/>
                      </a:endParaRPr>
                    </a:p>
                  </a:txBody>
                  <a:tcPr/>
                </a:tc>
                <a:tc>
                  <a:txBody>
                    <a:bodyPr/>
                    <a:lstStyle/>
                    <a:p>
                      <a:r>
                        <a:rPr kumimoji="1" lang="en-US" altLang="ja-JP" sz="1600" b="0" i="0" dirty="0">
                          <a:latin typeface="+mn-ea"/>
                          <a:ea typeface="+mn-ea"/>
                        </a:rPr>
                        <a:t>with boiling</a:t>
                      </a:r>
                      <a:endParaRPr kumimoji="1" lang="ja-JP" altLang="en-US" sz="1600" b="0" i="0" dirty="0">
                        <a:latin typeface="+mn-ea"/>
                        <a:ea typeface="+mn-ea"/>
                      </a:endParaRPr>
                    </a:p>
                  </a:txBody>
                  <a:tcPr/>
                </a:tc>
                <a:extLst>
                  <a:ext uri="{0D108BD9-81ED-4DB2-BD59-A6C34878D82A}">
                    <a16:rowId xmlns:a16="http://schemas.microsoft.com/office/drawing/2014/main" val="10003"/>
                  </a:ext>
                </a:extLst>
              </a:tr>
              <a:tr h="349251">
                <a:tc>
                  <a:txBody>
                    <a:bodyPr/>
                    <a:lstStyle/>
                    <a:p>
                      <a:pPr algn="ctr"/>
                      <a:r>
                        <a:rPr kumimoji="1" lang="en-US" altLang="ja-JP" sz="1600" b="0" i="0" dirty="0">
                          <a:latin typeface="+mn-ea"/>
                          <a:ea typeface="+mn-ea"/>
                        </a:rPr>
                        <a:t>4</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4</a:t>
                      </a:r>
                      <a:endParaRPr kumimoji="1" lang="ja-JP" altLang="en-US" sz="1600" b="0" i="0" dirty="0">
                        <a:latin typeface="+mn-ea"/>
                        <a:ea typeface="+mn-ea"/>
                      </a:endParaRPr>
                    </a:p>
                  </a:txBody>
                  <a:tcPr/>
                </a:tc>
                <a:tc>
                  <a:txBody>
                    <a:bodyPr/>
                    <a:lstStyle/>
                    <a:p>
                      <a:pPr algn="ctr"/>
                      <a:r>
                        <a:rPr kumimoji="1" lang="en-US" altLang="ja-JP" sz="1600" b="0" i="0" dirty="0">
                          <a:latin typeface="+mn-ea"/>
                          <a:ea typeface="+mn-ea"/>
                        </a:rPr>
                        <a:t>Low</a:t>
                      </a:r>
                      <a:endParaRPr kumimoji="1" lang="ja-JP" altLang="en-US" sz="1600" b="0" i="0" dirty="0">
                        <a:latin typeface="+mn-ea"/>
                        <a:ea typeface="+mn-ea"/>
                      </a:endParaRPr>
                    </a:p>
                  </a:txBody>
                  <a:tcPr/>
                </a:tc>
                <a:tc>
                  <a:txBody>
                    <a:bodyPr/>
                    <a:lstStyle/>
                    <a:p>
                      <a:pPr algn="ctr"/>
                      <a:r>
                        <a:rPr kumimoji="1" lang="en-US" altLang="ja-JP" sz="1600" b="0" i="0" dirty="0">
                          <a:solidFill>
                            <a:schemeClr val="bg1"/>
                          </a:solidFill>
                          <a:latin typeface="+mn-ea"/>
                          <a:ea typeface="+mn-ea"/>
                        </a:rPr>
                        <a:t>26.1(T</a:t>
                      </a:r>
                      <a:r>
                        <a:rPr kumimoji="1" lang="en-US" altLang="ja-JP" sz="1600" b="0" i="0" baseline="-25000" dirty="0">
                          <a:solidFill>
                            <a:schemeClr val="bg1"/>
                          </a:solidFill>
                          <a:latin typeface="+mn-ea"/>
                          <a:ea typeface="+mn-ea"/>
                        </a:rPr>
                        <a:t>sat</a:t>
                      </a:r>
                      <a:r>
                        <a:rPr kumimoji="1" lang="en-US" altLang="ja-JP" sz="1600" b="0" i="0" dirty="0">
                          <a:solidFill>
                            <a:schemeClr val="bg1"/>
                          </a:solidFill>
                          <a:latin typeface="+mn-ea"/>
                          <a:ea typeface="+mn-ea"/>
                        </a:rPr>
                        <a:t>@300kPaG)</a:t>
                      </a:r>
                      <a:endParaRPr kumimoji="1" lang="ja-JP" altLang="en-US" sz="1600" b="0" i="0" dirty="0">
                        <a:solidFill>
                          <a:schemeClr val="bg1"/>
                        </a:solidFill>
                        <a:latin typeface="+mn-ea"/>
                        <a:ea typeface="+mn-ea"/>
                      </a:endParaRPr>
                    </a:p>
                  </a:txBody>
                  <a:tcPr>
                    <a:solidFill>
                      <a:srgbClr val="EF0025"/>
                    </a:solidFill>
                  </a:tcPr>
                </a:tc>
                <a:tc>
                  <a:txBody>
                    <a:bodyPr/>
                    <a:lstStyle/>
                    <a:p>
                      <a:pPr algn="ctr"/>
                      <a:r>
                        <a:rPr kumimoji="1" lang="en-US" altLang="ja-JP" sz="1600" b="0" i="0" dirty="0">
                          <a:latin typeface="+mn-ea"/>
                          <a:ea typeface="+mn-ea"/>
                        </a:rPr>
                        <a:t>308.2</a:t>
                      </a:r>
                      <a:endParaRPr kumimoji="1" lang="ja-JP" altLang="en-US" sz="1600" b="0" i="0" dirty="0">
                        <a:latin typeface="+mn-ea"/>
                        <a:ea typeface="+mn-ea"/>
                      </a:endParaRPr>
                    </a:p>
                  </a:txBody>
                  <a:tcPr/>
                </a:tc>
                <a:tc>
                  <a:txBody>
                    <a:bodyPr/>
                    <a:lstStyle/>
                    <a:p>
                      <a:r>
                        <a:rPr kumimoji="1" lang="en-US" altLang="ja-JP" sz="1600" b="0" i="0" dirty="0">
                          <a:latin typeface="+mn-ea"/>
                          <a:ea typeface="+mn-ea"/>
                        </a:rPr>
                        <a:t>with boiling</a:t>
                      </a:r>
                      <a:endParaRPr kumimoji="1" lang="ja-JP" altLang="en-US" sz="1600" b="0" i="0" dirty="0">
                        <a:latin typeface="+mn-ea"/>
                        <a:ea typeface="+mn-ea"/>
                      </a:endParaRPr>
                    </a:p>
                  </a:txBody>
                  <a:tcPr/>
                </a:tc>
                <a:extLst>
                  <a:ext uri="{0D108BD9-81ED-4DB2-BD59-A6C34878D82A}">
                    <a16:rowId xmlns:a16="http://schemas.microsoft.com/office/drawing/2014/main" val="10004"/>
                  </a:ext>
                </a:extLst>
              </a:tr>
            </a:tbl>
          </a:graphicData>
        </a:graphic>
      </p:graphicFrame>
      <p:grpSp>
        <p:nvGrpSpPr>
          <p:cNvPr id="33" name="グループ化 32">
            <a:extLst>
              <a:ext uri="{FF2B5EF4-FFF2-40B4-BE49-F238E27FC236}">
                <a16:creationId xmlns:a16="http://schemas.microsoft.com/office/drawing/2014/main" id="{ED5284F5-C5CD-4F48-9B91-4AF7579DA9AB}"/>
              </a:ext>
            </a:extLst>
          </p:cNvPr>
          <p:cNvGrpSpPr/>
          <p:nvPr/>
        </p:nvGrpSpPr>
        <p:grpSpPr>
          <a:xfrm>
            <a:off x="3806929" y="3411192"/>
            <a:ext cx="962391" cy="1280010"/>
            <a:chOff x="3393232" y="2859612"/>
            <a:chExt cx="1008112" cy="1728192"/>
          </a:xfrm>
        </p:grpSpPr>
        <p:sp>
          <p:nvSpPr>
            <p:cNvPr id="34" name="正方形/長方形 33">
              <a:extLst>
                <a:ext uri="{FF2B5EF4-FFF2-40B4-BE49-F238E27FC236}">
                  <a16:creationId xmlns:a16="http://schemas.microsoft.com/office/drawing/2014/main" id="{C4DF4EFE-32DA-C045-A584-933672E30B77}"/>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F96E0EE-13C0-6740-B3A9-19D5777209CD}"/>
                </a:ext>
              </a:extLst>
            </p:cNvPr>
            <p:cNvSpPr/>
            <p:nvPr/>
          </p:nvSpPr>
          <p:spPr>
            <a:xfrm>
              <a:off x="3393232" y="3861048"/>
              <a:ext cx="1008112" cy="726756"/>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7223C600-85CE-3D44-B079-7D7CF9A809D4}"/>
              </a:ext>
            </a:extLst>
          </p:cNvPr>
          <p:cNvGrpSpPr/>
          <p:nvPr/>
        </p:nvGrpSpPr>
        <p:grpSpPr>
          <a:xfrm>
            <a:off x="5296966" y="3413494"/>
            <a:ext cx="969808" cy="1289874"/>
            <a:chOff x="3393232" y="2859612"/>
            <a:chExt cx="1008112" cy="1728192"/>
          </a:xfrm>
        </p:grpSpPr>
        <p:sp>
          <p:nvSpPr>
            <p:cNvPr id="38" name="正方形/長方形 37">
              <a:extLst>
                <a:ext uri="{FF2B5EF4-FFF2-40B4-BE49-F238E27FC236}">
                  <a16:creationId xmlns:a16="http://schemas.microsoft.com/office/drawing/2014/main" id="{9EC04319-23D9-2746-90DD-303F7F2F4154}"/>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2EF9384F-EC7A-CB43-8D09-AA4B85108E80}"/>
                </a:ext>
              </a:extLst>
            </p:cNvPr>
            <p:cNvSpPr/>
            <p:nvPr/>
          </p:nvSpPr>
          <p:spPr>
            <a:xfrm>
              <a:off x="3393232" y="3861048"/>
              <a:ext cx="1008112" cy="726756"/>
            </a:xfrm>
            <a:prstGeom prst="rect">
              <a:avLst/>
            </a:prstGeom>
            <a:solidFill>
              <a:srgbClr val="EBC4D7"/>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32663CF1-4254-0A40-A3FD-08EAB2609DEF}"/>
              </a:ext>
            </a:extLst>
          </p:cNvPr>
          <p:cNvGrpSpPr/>
          <p:nvPr/>
        </p:nvGrpSpPr>
        <p:grpSpPr>
          <a:xfrm>
            <a:off x="6815803" y="3413494"/>
            <a:ext cx="969808" cy="1289874"/>
            <a:chOff x="3393232" y="2859612"/>
            <a:chExt cx="1008112" cy="1728192"/>
          </a:xfrm>
        </p:grpSpPr>
        <p:sp>
          <p:nvSpPr>
            <p:cNvPr id="43" name="正方形/長方形 42">
              <a:extLst>
                <a:ext uri="{FF2B5EF4-FFF2-40B4-BE49-F238E27FC236}">
                  <a16:creationId xmlns:a16="http://schemas.microsoft.com/office/drawing/2014/main" id="{3B5D4A4C-06A1-864D-A41E-76C2102412C6}"/>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5F9CC8CB-CB9D-E14E-A412-283B5B657F63}"/>
                </a:ext>
              </a:extLst>
            </p:cNvPr>
            <p:cNvSpPr/>
            <p:nvPr/>
          </p:nvSpPr>
          <p:spPr>
            <a:xfrm>
              <a:off x="3393232" y="3861048"/>
              <a:ext cx="1008112" cy="726756"/>
            </a:xfrm>
            <a:prstGeom prst="rect">
              <a:avLst/>
            </a:prstGeom>
            <a:solidFill>
              <a:srgbClr val="EF0025"/>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コンテンツ プレースホルダー 2">
            <a:extLst>
              <a:ext uri="{FF2B5EF4-FFF2-40B4-BE49-F238E27FC236}">
                <a16:creationId xmlns:a16="http://schemas.microsoft.com/office/drawing/2014/main" id="{91A351DF-D74D-C54F-88F6-622F45342870}"/>
              </a:ext>
            </a:extLst>
          </p:cNvPr>
          <p:cNvSpPr txBox="1">
            <a:spLocks/>
          </p:cNvSpPr>
          <p:nvPr/>
        </p:nvSpPr>
        <p:spPr bwMode="auto">
          <a:xfrm>
            <a:off x="1257483" y="3387028"/>
            <a:ext cx="1015380" cy="314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Test 1</a:t>
            </a:r>
          </a:p>
        </p:txBody>
      </p:sp>
      <p:sp>
        <p:nvSpPr>
          <p:cNvPr id="46" name="コンテンツ プレースホルダー 2">
            <a:extLst>
              <a:ext uri="{FF2B5EF4-FFF2-40B4-BE49-F238E27FC236}">
                <a16:creationId xmlns:a16="http://schemas.microsoft.com/office/drawing/2014/main" id="{9F1050B4-77AC-4044-9F12-B7310178D7B1}"/>
              </a:ext>
            </a:extLst>
          </p:cNvPr>
          <p:cNvSpPr txBox="1">
            <a:spLocks/>
          </p:cNvSpPr>
          <p:nvPr/>
        </p:nvSpPr>
        <p:spPr bwMode="auto">
          <a:xfrm>
            <a:off x="3453560" y="3398570"/>
            <a:ext cx="547377" cy="302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a:t>
            </a:r>
          </a:p>
        </p:txBody>
      </p:sp>
      <p:sp>
        <p:nvSpPr>
          <p:cNvPr id="47" name="コンテンツ プレースホルダー 2">
            <a:extLst>
              <a:ext uri="{FF2B5EF4-FFF2-40B4-BE49-F238E27FC236}">
                <a16:creationId xmlns:a16="http://schemas.microsoft.com/office/drawing/2014/main" id="{B2B3F6F7-ABB0-F14A-8E91-937B793B9727}"/>
              </a:ext>
            </a:extLst>
          </p:cNvPr>
          <p:cNvSpPr txBox="1">
            <a:spLocks/>
          </p:cNvSpPr>
          <p:nvPr/>
        </p:nvSpPr>
        <p:spPr bwMode="auto">
          <a:xfrm>
            <a:off x="4962187" y="3398570"/>
            <a:ext cx="547377" cy="302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3</a:t>
            </a:r>
          </a:p>
        </p:txBody>
      </p:sp>
      <p:sp>
        <p:nvSpPr>
          <p:cNvPr id="48" name="コンテンツ プレースホルダー 2">
            <a:extLst>
              <a:ext uri="{FF2B5EF4-FFF2-40B4-BE49-F238E27FC236}">
                <a16:creationId xmlns:a16="http://schemas.microsoft.com/office/drawing/2014/main" id="{53A92D3F-67EF-2841-845C-C93531E6B104}"/>
              </a:ext>
            </a:extLst>
          </p:cNvPr>
          <p:cNvSpPr txBox="1">
            <a:spLocks/>
          </p:cNvSpPr>
          <p:nvPr/>
        </p:nvSpPr>
        <p:spPr bwMode="auto">
          <a:xfrm>
            <a:off x="6522426" y="3398570"/>
            <a:ext cx="547377" cy="302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4</a:t>
            </a:r>
          </a:p>
        </p:txBody>
      </p:sp>
      <p:sp>
        <p:nvSpPr>
          <p:cNvPr id="53" name="コンテンツ プレースホルダー 2">
            <a:extLst>
              <a:ext uri="{FF2B5EF4-FFF2-40B4-BE49-F238E27FC236}">
                <a16:creationId xmlns:a16="http://schemas.microsoft.com/office/drawing/2014/main" id="{3385A4DF-B075-BF47-90EE-EDE6589892B4}"/>
              </a:ext>
            </a:extLst>
          </p:cNvPr>
          <p:cNvSpPr txBox="1">
            <a:spLocks/>
          </p:cNvSpPr>
          <p:nvPr/>
        </p:nvSpPr>
        <p:spPr bwMode="auto">
          <a:xfrm>
            <a:off x="2406679" y="4095532"/>
            <a:ext cx="688975" cy="296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LIQ.</a:t>
            </a:r>
          </a:p>
        </p:txBody>
      </p:sp>
      <p:sp>
        <p:nvSpPr>
          <p:cNvPr id="54" name="コンテンツ プレースホルダー 2">
            <a:extLst>
              <a:ext uri="{FF2B5EF4-FFF2-40B4-BE49-F238E27FC236}">
                <a16:creationId xmlns:a16="http://schemas.microsoft.com/office/drawing/2014/main" id="{87512CED-0888-1945-B772-A9ED6B412464}"/>
              </a:ext>
            </a:extLst>
          </p:cNvPr>
          <p:cNvSpPr txBox="1">
            <a:spLocks/>
          </p:cNvSpPr>
          <p:nvPr/>
        </p:nvSpPr>
        <p:spPr bwMode="auto">
          <a:xfrm>
            <a:off x="2373647" y="3413494"/>
            <a:ext cx="688975" cy="249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GAS</a:t>
            </a:r>
          </a:p>
        </p:txBody>
      </p:sp>
      <p:sp>
        <p:nvSpPr>
          <p:cNvPr id="24" name="コンテンツ プレースホルダー 2">
            <a:extLst>
              <a:ext uri="{FF2B5EF4-FFF2-40B4-BE49-F238E27FC236}">
                <a16:creationId xmlns:a16="http://schemas.microsoft.com/office/drawing/2014/main" id="{9B348DC1-3675-BE41-B1F2-B825B1E5E358}"/>
              </a:ext>
            </a:extLst>
          </p:cNvPr>
          <p:cNvSpPr txBox="1">
            <a:spLocks/>
          </p:cNvSpPr>
          <p:nvPr/>
        </p:nvSpPr>
        <p:spPr bwMode="auto">
          <a:xfrm>
            <a:off x="3931148" y="3586495"/>
            <a:ext cx="688975" cy="249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GAS</a:t>
            </a:r>
          </a:p>
        </p:txBody>
      </p:sp>
      <p:sp>
        <p:nvSpPr>
          <p:cNvPr id="25" name="コンテンツ プレースホルダー 2">
            <a:extLst>
              <a:ext uri="{FF2B5EF4-FFF2-40B4-BE49-F238E27FC236}">
                <a16:creationId xmlns:a16="http://schemas.microsoft.com/office/drawing/2014/main" id="{FA214784-DDEB-F745-BC83-F21D5ADF86AC}"/>
              </a:ext>
            </a:extLst>
          </p:cNvPr>
          <p:cNvSpPr txBox="1">
            <a:spLocks/>
          </p:cNvSpPr>
          <p:nvPr/>
        </p:nvSpPr>
        <p:spPr bwMode="auto">
          <a:xfrm>
            <a:off x="5469287" y="3586495"/>
            <a:ext cx="688975" cy="249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GAS</a:t>
            </a:r>
          </a:p>
        </p:txBody>
      </p:sp>
      <p:sp>
        <p:nvSpPr>
          <p:cNvPr id="26" name="コンテンツ プレースホルダー 2">
            <a:extLst>
              <a:ext uri="{FF2B5EF4-FFF2-40B4-BE49-F238E27FC236}">
                <a16:creationId xmlns:a16="http://schemas.microsoft.com/office/drawing/2014/main" id="{D9C63D07-9783-BB4E-8313-3AAD3A3C6E00}"/>
              </a:ext>
            </a:extLst>
          </p:cNvPr>
          <p:cNvSpPr txBox="1">
            <a:spLocks/>
          </p:cNvSpPr>
          <p:nvPr/>
        </p:nvSpPr>
        <p:spPr bwMode="auto">
          <a:xfrm>
            <a:off x="6975165" y="3586495"/>
            <a:ext cx="688975" cy="249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GAS</a:t>
            </a:r>
          </a:p>
        </p:txBody>
      </p:sp>
      <p:sp>
        <p:nvSpPr>
          <p:cNvPr id="27" name="コンテンツ プレースホルダー 2">
            <a:extLst>
              <a:ext uri="{FF2B5EF4-FFF2-40B4-BE49-F238E27FC236}">
                <a16:creationId xmlns:a16="http://schemas.microsoft.com/office/drawing/2014/main" id="{D080C541-9903-4143-88E4-F1514B320BCE}"/>
              </a:ext>
            </a:extLst>
          </p:cNvPr>
          <p:cNvSpPr txBox="1">
            <a:spLocks/>
          </p:cNvSpPr>
          <p:nvPr/>
        </p:nvSpPr>
        <p:spPr bwMode="auto">
          <a:xfrm>
            <a:off x="3962582" y="4216933"/>
            <a:ext cx="688975" cy="296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LIQ.</a:t>
            </a:r>
          </a:p>
        </p:txBody>
      </p:sp>
      <p:sp>
        <p:nvSpPr>
          <p:cNvPr id="28" name="コンテンツ プレースホルダー 2">
            <a:extLst>
              <a:ext uri="{FF2B5EF4-FFF2-40B4-BE49-F238E27FC236}">
                <a16:creationId xmlns:a16="http://schemas.microsoft.com/office/drawing/2014/main" id="{599BC276-FA78-BB41-B29B-552F8126620D}"/>
              </a:ext>
            </a:extLst>
          </p:cNvPr>
          <p:cNvSpPr txBox="1">
            <a:spLocks/>
          </p:cNvSpPr>
          <p:nvPr/>
        </p:nvSpPr>
        <p:spPr bwMode="auto">
          <a:xfrm>
            <a:off x="5469287" y="4216933"/>
            <a:ext cx="688975" cy="296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LIQ.</a:t>
            </a:r>
          </a:p>
        </p:txBody>
      </p:sp>
      <p:sp>
        <p:nvSpPr>
          <p:cNvPr id="29" name="コンテンツ プレースホルダー 2">
            <a:extLst>
              <a:ext uri="{FF2B5EF4-FFF2-40B4-BE49-F238E27FC236}">
                <a16:creationId xmlns:a16="http://schemas.microsoft.com/office/drawing/2014/main" id="{0A28998B-5512-BD40-9016-63BA3E1D14B2}"/>
              </a:ext>
            </a:extLst>
          </p:cNvPr>
          <p:cNvSpPr txBox="1">
            <a:spLocks/>
          </p:cNvSpPr>
          <p:nvPr/>
        </p:nvSpPr>
        <p:spPr bwMode="auto">
          <a:xfrm>
            <a:off x="6975165" y="4216933"/>
            <a:ext cx="688975" cy="296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chemeClr val="bg1"/>
                </a:solidFill>
                <a:latin typeface="+mn-ea"/>
                <a:ea typeface="+mn-ea"/>
              </a:rPr>
              <a:t>LIQ.</a:t>
            </a:r>
          </a:p>
        </p:txBody>
      </p:sp>
      <p:sp>
        <p:nvSpPr>
          <p:cNvPr id="30" name="コンテンツ プレースホルダー 2">
            <a:extLst>
              <a:ext uri="{FF2B5EF4-FFF2-40B4-BE49-F238E27FC236}">
                <a16:creationId xmlns:a16="http://schemas.microsoft.com/office/drawing/2014/main" id="{DAEC0B0F-AC2C-094A-A6B5-6818465AF6AD}"/>
              </a:ext>
            </a:extLst>
          </p:cNvPr>
          <p:cNvSpPr txBox="1">
            <a:spLocks/>
          </p:cNvSpPr>
          <p:nvPr/>
        </p:nvSpPr>
        <p:spPr bwMode="auto">
          <a:xfrm>
            <a:off x="8142793" y="3586495"/>
            <a:ext cx="3728099" cy="8206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dirty="0">
                <a:latin typeface="+mn-ea"/>
                <a:ea typeface="+mn-ea"/>
              </a:rPr>
              <a:t>Initial pressure was determined with consideration of the designed pressure of the experimental facility</a:t>
            </a:r>
          </a:p>
        </p:txBody>
      </p:sp>
      <p:sp>
        <p:nvSpPr>
          <p:cNvPr id="31" name="コンテンツ プレースホルダー 2">
            <a:extLst>
              <a:ext uri="{FF2B5EF4-FFF2-40B4-BE49-F238E27FC236}">
                <a16:creationId xmlns:a16="http://schemas.microsoft.com/office/drawing/2014/main" id="{3D308F17-3AEA-8E42-ADEE-5D3D006FBFB8}"/>
              </a:ext>
            </a:extLst>
          </p:cNvPr>
          <p:cNvSpPr txBox="1">
            <a:spLocks/>
          </p:cNvSpPr>
          <p:nvPr/>
        </p:nvSpPr>
        <p:spPr bwMode="auto">
          <a:xfrm>
            <a:off x="3745338" y="3074130"/>
            <a:ext cx="1216849" cy="335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Baseline</a:t>
            </a:r>
          </a:p>
        </p:txBody>
      </p:sp>
    </p:spTree>
    <p:extLst>
      <p:ext uri="{BB962C8B-B14F-4D97-AF65-F5344CB8AC3E}">
        <p14:creationId xmlns:p14="http://schemas.microsoft.com/office/powerpoint/2010/main" val="1682470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200" y="1498324"/>
                <a:ext cx="10515600" cy="2812373"/>
              </a:xfrm>
            </p:spPr>
            <p:txBody>
              <a:bodyPr wrap="square">
                <a:spAutoFit/>
              </a:bodyPr>
              <a:lstStyle/>
              <a:p>
                <a:r>
                  <a:rPr lang="en-US" altLang="ja-JP" sz="2400" dirty="0">
                    <a:latin typeface="+mn-ea"/>
                    <a:ea typeface="+mn-ea"/>
                  </a:rPr>
                  <a:t>Sketch to illustrate the phenomenon(Subcooled liquid)</a:t>
                </a:r>
              </a:p>
              <a:p>
                <a:pPr marL="514350" indent="-514350">
                  <a:buFont typeface="+mj-lt"/>
                  <a:buAutoNum type="arabicPeriod"/>
                </a:pPr>
                <a:endParaRPr lang="en-US" altLang="ja-JP" dirty="0">
                  <a:latin typeface="+mn-ea"/>
                  <a:ea typeface="+mn-ea"/>
                </a:endParaRPr>
              </a:p>
              <a:p>
                <a:pPr marL="514350" indent="-514350">
                  <a:buFont typeface="+mj-lt"/>
                  <a:buAutoNum type="arabicPeriod"/>
                </a:pPr>
                <a:endParaRPr lang="en-US" altLang="ja-JP" dirty="0">
                  <a:latin typeface="+mn-ea"/>
                  <a:ea typeface="+mn-ea"/>
                </a:endParaRPr>
              </a:p>
              <a:p>
                <a:pPr marL="514350" indent="-514350">
                  <a:buFont typeface="+mj-lt"/>
                  <a:buAutoNum type="arabicPeriod"/>
                </a:pPr>
                <a:endParaRPr lang="en-US" altLang="ja-JP" dirty="0">
                  <a:latin typeface="+mn-ea"/>
                  <a:ea typeface="+mn-ea"/>
                </a:endParaRPr>
              </a:p>
              <a:p>
                <a:pPr marL="0" indent="0">
                  <a:buNone/>
                </a:pPr>
                <a:endParaRPr lang="en-US" altLang="ja-JP" sz="1800" dirty="0">
                  <a:latin typeface="+mn-ea"/>
                  <a:ea typeface="+mn-ea"/>
                </a:endParaRPr>
              </a:p>
              <a:p>
                <a:r>
                  <a:rPr lang="en-US" altLang="ja-JP" sz="2400" dirty="0">
                    <a:latin typeface="+mn-ea"/>
                    <a:ea typeface="+mn-ea"/>
                  </a:rPr>
                  <a:t>Vent mass flow </a:t>
                </a:r>
                <a14:m>
                  <m:oMath xmlns:m="http://schemas.openxmlformats.org/officeDocument/2006/math">
                    <m:acc>
                      <m:accPr>
                        <m:chr m:val="̇"/>
                        <m:ctrlPr>
                          <a:rPr lang="en-US" altLang="ja-JP" sz="2400" i="1">
                            <a:latin typeface="Cambria Math" panose="02040503050406030204" pitchFamily="18" charset="0"/>
                            <a:ea typeface="+mn-ea"/>
                          </a:rPr>
                        </m:ctrlPr>
                      </m:accPr>
                      <m:e>
                        <m:r>
                          <a:rPr lang="en-US" altLang="ja-JP" sz="2400" i="1">
                            <a:latin typeface="Cambria Math" panose="02040503050406030204" pitchFamily="18" charset="0"/>
                            <a:ea typeface="+mn-ea"/>
                          </a:rPr>
                          <m:t>𝑚</m:t>
                        </m:r>
                      </m:e>
                    </m:acc>
                  </m:oMath>
                </a14:m>
                <a:r>
                  <a:rPr lang="en-US" altLang="ja-JP" sz="2400" dirty="0">
                    <a:latin typeface="+mn-ea"/>
                    <a:ea typeface="+mn-ea"/>
                  </a:rPr>
                  <a:t> is determined by choking at vent line</a:t>
                </a:r>
              </a:p>
            </p:txBody>
          </p:sp>
        </mc:Choice>
        <mc:Fallback xmlns="">
          <p:sp>
            <p:nvSpPr>
              <p:cNvPr id="5" name="コンテンツ プレースホルダー 4">
                <a:extLst>
                  <a:ext uri="{FF2B5EF4-FFF2-40B4-BE49-F238E27FC236}">
                    <a16:creationId xmlns:a16="http://schemas.microsoft.com/office/drawing/2014/main" id="{CB5B2679-7001-EB48-8104-DA6AE0B314B7}"/>
                  </a:ext>
                </a:extLst>
              </p:cNvPr>
              <p:cNvSpPr>
                <a:spLocks noGrp="1" noRot="1" noChangeAspect="1" noMove="1" noResize="1" noEditPoints="1" noAdjustHandles="1" noChangeArrowheads="1" noChangeShapeType="1" noTextEdit="1"/>
              </p:cNvSpPr>
              <p:nvPr>
                <p:ph idx="1"/>
              </p:nvPr>
            </p:nvSpPr>
            <p:spPr>
              <a:xfrm>
                <a:off x="838200" y="1498324"/>
                <a:ext cx="10515600" cy="2812373"/>
              </a:xfrm>
              <a:blipFill>
                <a:blip r:embed="rId3"/>
                <a:stretch>
                  <a:fillRect l="-724" t="-3153" b="-4505"/>
                </a:stretch>
              </a:blipFill>
            </p:spPr>
            <p:txBody>
              <a:bodyPr/>
              <a:lstStyle/>
              <a:p>
                <a:r>
                  <a:rPr lang="ja-JP" altLang="en-US">
                    <a:noFill/>
                  </a:rPr>
                  <a:t> </a:t>
                </a:r>
              </a:p>
            </p:txBody>
          </p:sp>
        </mc:Fallback>
      </mc:AlternateContent>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286296"/>
            <a:ext cx="11952250" cy="1038006"/>
          </a:xfrm>
        </p:spPr>
        <p:txBody>
          <a:bodyPr>
            <a:normAutofit/>
          </a:bodyPr>
          <a:lstStyle/>
          <a:p>
            <a:r>
              <a:rPr lang="en-US" altLang="ja-JP" sz="3600" dirty="0">
                <a:latin typeface="+mj-ea"/>
                <a:ea typeface="+mj-ea"/>
              </a:rPr>
              <a:t>2.2 Pressure reduction experiments</a:t>
            </a:r>
            <a:r>
              <a:rPr kumimoji="1" lang="en-US" altLang="ja-JP" sz="3600" dirty="0">
                <a:latin typeface="+mj-ea"/>
                <a:ea typeface="+mj-ea"/>
              </a:rPr>
              <a:t> </a:t>
            </a:r>
            <a:r>
              <a:rPr lang="en-US" altLang="ja-JP" sz="2800" dirty="0">
                <a:latin typeface="+mj-ea"/>
                <a:ea typeface="+mj-ea"/>
              </a:rPr>
              <a:t>– Influence of gas volume</a:t>
            </a:r>
            <a:endParaRPr kumimoji="1" lang="ja-JP" altLang="en-US" sz="2800">
              <a:latin typeface="+mj-ea"/>
              <a:ea typeface="+mj-ea"/>
            </a:endParaRPr>
          </a:p>
        </p:txBody>
      </p:sp>
      <p:grpSp>
        <p:nvGrpSpPr>
          <p:cNvPr id="34" name="グループ化 33">
            <a:extLst>
              <a:ext uri="{FF2B5EF4-FFF2-40B4-BE49-F238E27FC236}">
                <a16:creationId xmlns:a16="http://schemas.microsoft.com/office/drawing/2014/main" id="{08DCCEF2-F76D-4944-BE96-842D43A840E4}"/>
              </a:ext>
            </a:extLst>
          </p:cNvPr>
          <p:cNvGrpSpPr/>
          <p:nvPr/>
        </p:nvGrpSpPr>
        <p:grpSpPr>
          <a:xfrm>
            <a:off x="1125064" y="2003241"/>
            <a:ext cx="1594188" cy="1607833"/>
            <a:chOff x="856131" y="2258444"/>
            <a:chExt cx="1594188" cy="1607833"/>
          </a:xfrm>
        </p:grpSpPr>
        <p:grpSp>
          <p:nvGrpSpPr>
            <p:cNvPr id="37" name="グループ化 36">
              <a:extLst>
                <a:ext uri="{FF2B5EF4-FFF2-40B4-BE49-F238E27FC236}">
                  <a16:creationId xmlns:a16="http://schemas.microsoft.com/office/drawing/2014/main" id="{4D1081ED-F0E7-E342-87E7-911EF3721F34}"/>
                </a:ext>
              </a:extLst>
            </p:cNvPr>
            <p:cNvGrpSpPr/>
            <p:nvPr/>
          </p:nvGrpSpPr>
          <p:grpSpPr>
            <a:xfrm>
              <a:off x="856131" y="2724378"/>
              <a:ext cx="858551" cy="1141899"/>
              <a:chOff x="3393232" y="2859612"/>
              <a:chExt cx="1008112" cy="1728192"/>
            </a:xfrm>
          </p:grpSpPr>
          <p:sp>
            <p:nvSpPr>
              <p:cNvPr id="49" name="正方形/長方形 48">
                <a:extLst>
                  <a:ext uri="{FF2B5EF4-FFF2-40B4-BE49-F238E27FC236}">
                    <a16:creationId xmlns:a16="http://schemas.microsoft.com/office/drawing/2014/main" id="{3E0E3C7F-5A22-3349-9BFF-DEB41343FB3D}"/>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F5ED584D-C1B1-B243-8118-551B3BC7AD57}"/>
                  </a:ext>
                </a:extLst>
              </p:cNvPr>
              <p:cNvSpPr/>
              <p:nvPr/>
            </p:nvSpPr>
            <p:spPr>
              <a:xfrm>
                <a:off x="3393232" y="3865719"/>
                <a:ext cx="1008112" cy="722083"/>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EFA4F42E-4357-B34F-913A-F1D94DC05012}"/>
                </a:ext>
              </a:extLst>
            </p:cNvPr>
            <p:cNvGrpSpPr/>
            <p:nvPr/>
          </p:nvGrpSpPr>
          <p:grpSpPr>
            <a:xfrm>
              <a:off x="1224329" y="2258444"/>
              <a:ext cx="1225990" cy="458083"/>
              <a:chOff x="1165123" y="2266295"/>
              <a:chExt cx="1225990" cy="458083"/>
            </a:xfrm>
          </p:grpSpPr>
          <p:cxnSp>
            <p:nvCxnSpPr>
              <p:cNvPr id="39" name="直線コネクタ 38">
                <a:extLst>
                  <a:ext uri="{FF2B5EF4-FFF2-40B4-BE49-F238E27FC236}">
                    <a16:creationId xmlns:a16="http://schemas.microsoft.com/office/drawing/2014/main" id="{B19442CF-6CCF-E64F-978D-F5297DBB2A56}"/>
                  </a:ext>
                </a:extLst>
              </p:cNvPr>
              <p:cNvCxnSpPr>
                <a:cxnSpLocks/>
              </p:cNvCxnSpPr>
              <p:nvPr/>
            </p:nvCxnSpPr>
            <p:spPr>
              <a:xfrm flipV="1">
                <a:off x="1165123" y="2434014"/>
                <a:ext cx="0" cy="290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FC55B129-F832-E048-AC94-4C1FB6403840}"/>
                  </a:ext>
                </a:extLst>
              </p:cNvPr>
              <p:cNvCxnSpPr>
                <a:cxnSpLocks/>
                <a:endCxn id="49" idx="0"/>
              </p:cNvCxnSpPr>
              <p:nvPr/>
            </p:nvCxnSpPr>
            <p:spPr>
              <a:xfrm>
                <a:off x="1285407" y="2530102"/>
                <a:ext cx="0" cy="194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2C06D36-20E1-384C-8734-7A518F02EBD7}"/>
                  </a:ext>
                </a:extLst>
              </p:cNvPr>
              <p:cNvCxnSpPr>
                <a:cxnSpLocks/>
              </p:cNvCxnSpPr>
              <p:nvPr/>
            </p:nvCxnSpPr>
            <p:spPr>
              <a:xfrm>
                <a:off x="1165123" y="2434014"/>
                <a:ext cx="1225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A6504ED8-2087-2342-94E1-3A5D0736E76A}"/>
                  </a:ext>
                </a:extLst>
              </p:cNvPr>
              <p:cNvCxnSpPr>
                <a:cxnSpLocks/>
              </p:cNvCxnSpPr>
              <p:nvPr/>
            </p:nvCxnSpPr>
            <p:spPr>
              <a:xfrm>
                <a:off x="1285406" y="2530102"/>
                <a:ext cx="11057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三角形 44">
                <a:extLst>
                  <a:ext uri="{FF2B5EF4-FFF2-40B4-BE49-F238E27FC236}">
                    <a16:creationId xmlns:a16="http://schemas.microsoft.com/office/drawing/2014/main" id="{5BCBC4DC-1E82-D04A-AD07-FA90FAF876E4}"/>
                  </a:ext>
                </a:extLst>
              </p:cNvPr>
              <p:cNvSpPr/>
              <p:nvPr/>
            </p:nvSpPr>
            <p:spPr>
              <a:xfrm>
                <a:off x="1728444" y="2494129"/>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三角形 45">
                <a:extLst>
                  <a:ext uri="{FF2B5EF4-FFF2-40B4-BE49-F238E27FC236}">
                    <a16:creationId xmlns:a16="http://schemas.microsoft.com/office/drawing/2014/main" id="{1797102E-65E0-9445-A3E1-6F35417FADE9}"/>
                  </a:ext>
                </a:extLst>
              </p:cNvPr>
              <p:cNvSpPr/>
              <p:nvPr/>
            </p:nvSpPr>
            <p:spPr>
              <a:xfrm rot="10800000">
                <a:off x="1728444" y="2357440"/>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D3938F44-5B4B-994D-BAD8-DA5449BD608E}"/>
                  </a:ext>
                </a:extLst>
              </p:cNvPr>
              <p:cNvCxnSpPr>
                <a:stCxn id="46" idx="3"/>
              </p:cNvCxnSpPr>
              <p:nvPr/>
            </p:nvCxnSpPr>
            <p:spPr>
              <a:xfrm flipV="1">
                <a:off x="1795662" y="2266295"/>
                <a:ext cx="0" cy="91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9F9066E-C510-A047-BA9D-6DA751F5F868}"/>
                  </a:ext>
                </a:extLst>
              </p:cNvPr>
              <p:cNvCxnSpPr>
                <a:cxnSpLocks/>
              </p:cNvCxnSpPr>
              <p:nvPr/>
            </p:nvCxnSpPr>
            <p:spPr>
              <a:xfrm flipV="1">
                <a:off x="1711091" y="2266295"/>
                <a:ext cx="1635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1" name="直線コネクタ 50">
            <a:extLst>
              <a:ext uri="{FF2B5EF4-FFF2-40B4-BE49-F238E27FC236}">
                <a16:creationId xmlns:a16="http://schemas.microsoft.com/office/drawing/2014/main" id="{7CC06122-1572-0340-AE01-06869D20A6A1}"/>
              </a:ext>
            </a:extLst>
          </p:cNvPr>
          <p:cNvCxnSpPr>
            <a:cxnSpLocks/>
          </p:cNvCxnSpPr>
          <p:nvPr/>
        </p:nvCxnSpPr>
        <p:spPr>
          <a:xfrm>
            <a:off x="2494776" y="3037837"/>
            <a:ext cx="822165"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46" name="グループ化 145">
            <a:extLst>
              <a:ext uri="{FF2B5EF4-FFF2-40B4-BE49-F238E27FC236}">
                <a16:creationId xmlns:a16="http://schemas.microsoft.com/office/drawing/2014/main" id="{0056A4A1-B5FD-A742-B220-C887619FF871}"/>
              </a:ext>
            </a:extLst>
          </p:cNvPr>
          <p:cNvGrpSpPr/>
          <p:nvPr/>
        </p:nvGrpSpPr>
        <p:grpSpPr>
          <a:xfrm>
            <a:off x="9479439" y="1441638"/>
            <a:ext cx="2413960" cy="2304992"/>
            <a:chOff x="8791671" y="3939878"/>
            <a:chExt cx="2635433" cy="2516467"/>
          </a:xfrm>
        </p:grpSpPr>
        <mc:AlternateContent xmlns:mc="http://schemas.openxmlformats.org/markup-compatibility/2006" xmlns:a14="http://schemas.microsoft.com/office/drawing/2010/main">
          <mc:Choice Requires="a14">
            <p:sp>
              <p:nvSpPr>
                <p:cNvPr id="29" name="コンテンツ プレースホルダー 2">
                  <a:extLst>
                    <a:ext uri="{FF2B5EF4-FFF2-40B4-BE49-F238E27FC236}">
                      <a16:creationId xmlns:a16="http://schemas.microsoft.com/office/drawing/2014/main" id="{A039616B-BE4D-4445-8B89-84F8D9207F2B}"/>
                    </a:ext>
                  </a:extLst>
                </p:cNvPr>
                <p:cNvSpPr txBox="1">
                  <a:spLocks/>
                </p:cNvSpPr>
                <p:nvPr/>
              </p:nvSpPr>
              <p:spPr bwMode="auto">
                <a:xfrm>
                  <a:off x="8791671" y="3939878"/>
                  <a:ext cx="2635433" cy="56085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Choking</a:t>
                  </a:r>
                </a:p>
                <a:p>
                  <a:pPr marL="0" indent="0">
                    <a:buNone/>
                  </a:pPr>
                  <a14:m>
                    <m:oMathPara xmlns:m="http://schemas.openxmlformats.org/officeDocument/2006/math">
                      <m:oMathParaPr>
                        <m:jc m:val="centerGroup"/>
                      </m:oMathParaPr>
                      <m:oMath xmlns:m="http://schemas.openxmlformats.org/officeDocument/2006/math">
                        <m:acc>
                          <m:accPr>
                            <m:chr m:val="̇"/>
                            <m:ctrlPr>
                              <a:rPr lang="en-US" altLang="ja-JP" sz="2400" i="1" smtClean="0">
                                <a:latin typeface="Cambria Math" panose="02040503050406030204" pitchFamily="18" charset="0"/>
                                <a:ea typeface="+mn-ea"/>
                              </a:rPr>
                            </m:ctrlPr>
                          </m:accPr>
                          <m:e>
                            <m:r>
                              <a:rPr lang="en-US" altLang="ja-JP" sz="2400" i="1">
                                <a:latin typeface="Cambria Math" panose="02040503050406030204" pitchFamily="18" charset="0"/>
                                <a:ea typeface="+mn-ea"/>
                              </a:rPr>
                              <m:t>𝑚</m:t>
                            </m:r>
                          </m:e>
                        </m:acc>
                        <m:r>
                          <a:rPr lang="en-US" altLang="ja-JP" sz="2400" b="0" i="1" smtClean="0">
                            <a:latin typeface="Cambria Math" panose="02040503050406030204" pitchFamily="18" charset="0"/>
                            <a:ea typeface="+mn-ea"/>
                          </a:rPr>
                          <m:t>=</m:t>
                        </m:r>
                        <m:r>
                          <a:rPr lang="en-US" altLang="ja-JP" sz="2400" b="0" i="1" smtClean="0">
                            <a:latin typeface="Cambria Math" panose="02040503050406030204" pitchFamily="18" charset="0"/>
                            <a:ea typeface="+mn-ea"/>
                          </a:rPr>
                          <m:t>𝑓</m:t>
                        </m:r>
                        <m:d>
                          <m:dPr>
                            <m:ctrlPr>
                              <a:rPr lang="en-US" altLang="ja-JP" sz="2400" b="0" i="1" smtClean="0">
                                <a:latin typeface="Cambria Math" panose="02040503050406030204" pitchFamily="18" charset="0"/>
                                <a:ea typeface="+mn-ea"/>
                              </a:rPr>
                            </m:ctrlPr>
                          </m:dPr>
                          <m:e>
                            <m:sSup>
                              <m:sSupPr>
                                <m:ctrlPr>
                                  <a:rPr lang="en-US" altLang="ja-JP" sz="2400" b="0" i="1" smtClean="0">
                                    <a:latin typeface="Cambria Math" panose="02040503050406030204" pitchFamily="18" charset="0"/>
                                    <a:ea typeface="+mn-ea"/>
                                  </a:rPr>
                                </m:ctrlPr>
                              </m:sSupPr>
                              <m:e>
                                <m:r>
                                  <a:rPr lang="en-US" altLang="ja-JP" sz="2400" b="0" i="1" smtClean="0">
                                    <a:latin typeface="Cambria Math" panose="02040503050406030204" pitchFamily="18" charset="0"/>
                                    <a:ea typeface="+mn-ea"/>
                                  </a:rPr>
                                  <m:t>𝐴</m:t>
                                </m:r>
                              </m:e>
                              <m:sup>
                                <m:r>
                                  <a:rPr lang="en-US" altLang="ja-JP" sz="2400" b="0" i="1" smtClean="0">
                                    <a:latin typeface="Cambria Math" panose="02040503050406030204" pitchFamily="18" charset="0"/>
                                    <a:ea typeface="+mn-ea"/>
                                  </a:rPr>
                                  <m:t>∗</m:t>
                                </m:r>
                              </m:sup>
                            </m:sSup>
                            <m:r>
                              <a:rPr lang="en-US" altLang="ja-JP" sz="2400" b="0" i="1" smtClean="0">
                                <a:latin typeface="Cambria Math" panose="02040503050406030204" pitchFamily="18" charset="0"/>
                                <a:ea typeface="+mn-ea"/>
                              </a:rPr>
                              <m:t>, </m:t>
                            </m:r>
                            <m:sSub>
                              <m:sSubPr>
                                <m:ctrlPr>
                                  <a:rPr lang="en-US" altLang="ja-JP" sz="2400" b="0" i="1" smtClean="0">
                                    <a:latin typeface="Cambria Math" panose="02040503050406030204" pitchFamily="18" charset="0"/>
                                    <a:ea typeface="+mn-ea"/>
                                  </a:rPr>
                                </m:ctrlPr>
                              </m:sSubPr>
                              <m:e>
                                <m:r>
                                  <a:rPr lang="en-US" altLang="ja-JP" sz="2400" b="0" i="1" smtClean="0">
                                    <a:latin typeface="Cambria Math" panose="02040503050406030204" pitchFamily="18" charset="0"/>
                                    <a:ea typeface="+mn-ea"/>
                                  </a:rPr>
                                  <m:t>𝑃</m:t>
                                </m:r>
                              </m:e>
                              <m:sub>
                                <m:r>
                                  <a:rPr lang="en-US" altLang="ja-JP" sz="2400" b="0" i="1" smtClean="0">
                                    <a:latin typeface="Cambria Math" panose="02040503050406030204" pitchFamily="18" charset="0"/>
                                    <a:ea typeface="+mn-ea"/>
                                  </a:rPr>
                                  <m:t>𝑡</m:t>
                                </m:r>
                              </m:sub>
                            </m:sSub>
                            <m:r>
                              <a:rPr lang="en-US" altLang="ja-JP" sz="2400" b="0" i="1" smtClean="0">
                                <a:latin typeface="Cambria Math" panose="02040503050406030204" pitchFamily="18" charset="0"/>
                                <a:ea typeface="+mn-ea"/>
                              </a:rPr>
                              <m:t>, </m:t>
                            </m:r>
                            <m:sSub>
                              <m:sSubPr>
                                <m:ctrlPr>
                                  <a:rPr lang="en-US" altLang="ja-JP" sz="2400" b="0" i="1" smtClean="0">
                                    <a:latin typeface="Cambria Math" panose="02040503050406030204" pitchFamily="18" charset="0"/>
                                    <a:ea typeface="+mn-ea"/>
                                  </a:rPr>
                                </m:ctrlPr>
                              </m:sSubPr>
                              <m:e>
                                <m:r>
                                  <a:rPr lang="en-US" altLang="ja-JP" sz="2400" b="0" i="1" smtClean="0">
                                    <a:latin typeface="Cambria Math" panose="02040503050406030204" pitchFamily="18" charset="0"/>
                                    <a:ea typeface="+mn-ea"/>
                                  </a:rPr>
                                  <m:t>𝑇</m:t>
                                </m:r>
                              </m:e>
                              <m:sub>
                                <m:r>
                                  <a:rPr lang="en-US" altLang="ja-JP" sz="2400" b="0" i="1" smtClean="0">
                                    <a:latin typeface="Cambria Math" panose="02040503050406030204" pitchFamily="18" charset="0"/>
                                    <a:ea typeface="+mn-ea"/>
                                  </a:rPr>
                                  <m:t>𝑡</m:t>
                                </m:r>
                              </m:sub>
                            </m:sSub>
                          </m:e>
                        </m:d>
                      </m:oMath>
                    </m:oMathPara>
                  </a14:m>
                  <a:endParaRPr lang="en-US" altLang="ja-JP" sz="2400" dirty="0">
                    <a:latin typeface="+mn-ea"/>
                    <a:ea typeface="+mn-ea"/>
                  </a:endParaRPr>
                </a:p>
              </p:txBody>
            </p:sp>
          </mc:Choice>
          <mc:Fallback xmlns="">
            <p:sp>
              <p:nvSpPr>
                <p:cNvPr id="29" name="コンテンツ プレースホルダー 2">
                  <a:extLst>
                    <a:ext uri="{FF2B5EF4-FFF2-40B4-BE49-F238E27FC236}">
                      <a16:creationId xmlns:a16="http://schemas.microsoft.com/office/drawing/2014/main" id="{A039616B-BE4D-4445-8B89-84F8D9207F2B}"/>
                    </a:ext>
                  </a:extLst>
                </p:cNvPr>
                <p:cNvSpPr txBox="1">
                  <a:spLocks noRot="1" noChangeAspect="1" noMove="1" noResize="1" noEditPoints="1" noAdjustHandles="1" noChangeArrowheads="1" noChangeShapeType="1" noTextEdit="1"/>
                </p:cNvSpPr>
                <p:nvPr/>
              </p:nvSpPr>
              <p:spPr bwMode="auto">
                <a:xfrm>
                  <a:off x="8791671" y="3939878"/>
                  <a:ext cx="2635433" cy="560855"/>
                </a:xfrm>
                <a:prstGeom prst="rect">
                  <a:avLst/>
                </a:prstGeom>
                <a:blipFill>
                  <a:blip r:embed="rId4"/>
                  <a:stretch>
                    <a:fillRect l="-3665" t="-9756" b="-73171"/>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cxnSp>
          <p:nvCxnSpPr>
            <p:cNvPr id="8" name="直線矢印コネクタ 7">
              <a:extLst>
                <a:ext uri="{FF2B5EF4-FFF2-40B4-BE49-F238E27FC236}">
                  <a16:creationId xmlns:a16="http://schemas.microsoft.com/office/drawing/2014/main" id="{632EE666-30D4-B34F-ACA1-0E978B6285DB}"/>
                </a:ext>
              </a:extLst>
            </p:cNvPr>
            <p:cNvCxnSpPr>
              <a:cxnSpLocks/>
            </p:cNvCxnSpPr>
            <p:nvPr/>
          </p:nvCxnSpPr>
          <p:spPr>
            <a:xfrm>
              <a:off x="9502025" y="4768018"/>
              <a:ext cx="167603" cy="1782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4" name="グループ化 13">
              <a:extLst>
                <a:ext uri="{FF2B5EF4-FFF2-40B4-BE49-F238E27FC236}">
                  <a16:creationId xmlns:a16="http://schemas.microsoft.com/office/drawing/2014/main" id="{DA11814B-A716-3742-8DE4-A246B031D965}"/>
                </a:ext>
              </a:extLst>
            </p:cNvPr>
            <p:cNvGrpSpPr/>
            <p:nvPr/>
          </p:nvGrpSpPr>
          <p:grpSpPr>
            <a:xfrm>
              <a:off x="8823851" y="4848512"/>
              <a:ext cx="1835804" cy="1607833"/>
              <a:chOff x="8676252" y="4496542"/>
              <a:chExt cx="1835804" cy="1607833"/>
            </a:xfrm>
          </p:grpSpPr>
          <p:grpSp>
            <p:nvGrpSpPr>
              <p:cNvPr id="91" name="グループ化 90">
                <a:extLst>
                  <a:ext uri="{FF2B5EF4-FFF2-40B4-BE49-F238E27FC236}">
                    <a16:creationId xmlns:a16="http://schemas.microsoft.com/office/drawing/2014/main" id="{ABB46308-D9DB-B14F-B84C-384B1A0B086B}"/>
                  </a:ext>
                </a:extLst>
              </p:cNvPr>
              <p:cNvGrpSpPr/>
              <p:nvPr/>
            </p:nvGrpSpPr>
            <p:grpSpPr>
              <a:xfrm>
                <a:off x="8676252" y="4496542"/>
                <a:ext cx="1594188" cy="1607833"/>
                <a:chOff x="856131" y="2258444"/>
                <a:chExt cx="1594188" cy="1607833"/>
              </a:xfrm>
            </p:grpSpPr>
            <p:grpSp>
              <p:nvGrpSpPr>
                <p:cNvPr id="92" name="グループ化 91">
                  <a:extLst>
                    <a:ext uri="{FF2B5EF4-FFF2-40B4-BE49-F238E27FC236}">
                      <a16:creationId xmlns:a16="http://schemas.microsoft.com/office/drawing/2014/main" id="{C2E61723-0DE3-6147-846A-7AC25B8A9FEE}"/>
                    </a:ext>
                  </a:extLst>
                </p:cNvPr>
                <p:cNvGrpSpPr/>
                <p:nvPr/>
              </p:nvGrpSpPr>
              <p:grpSpPr>
                <a:xfrm>
                  <a:off x="856131" y="2724378"/>
                  <a:ext cx="858551" cy="1141899"/>
                  <a:chOff x="3393232" y="2859612"/>
                  <a:chExt cx="1008112" cy="1728192"/>
                </a:xfrm>
              </p:grpSpPr>
              <p:sp>
                <p:nvSpPr>
                  <p:cNvPr id="102" name="正方形/長方形 101">
                    <a:extLst>
                      <a:ext uri="{FF2B5EF4-FFF2-40B4-BE49-F238E27FC236}">
                        <a16:creationId xmlns:a16="http://schemas.microsoft.com/office/drawing/2014/main" id="{9B358144-50B8-A542-91FF-A4A0416843C6}"/>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C080CF7E-EA90-A742-83AB-92791CF2B52F}"/>
                      </a:ext>
                    </a:extLst>
                  </p:cNvPr>
                  <p:cNvSpPr/>
                  <p:nvPr/>
                </p:nvSpPr>
                <p:spPr>
                  <a:xfrm>
                    <a:off x="3393232" y="3886511"/>
                    <a:ext cx="1008112" cy="701292"/>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6F8350A6-F995-244D-BA7B-F47B1FADCB00}"/>
                    </a:ext>
                  </a:extLst>
                </p:cNvPr>
                <p:cNvGrpSpPr/>
                <p:nvPr/>
              </p:nvGrpSpPr>
              <p:grpSpPr>
                <a:xfrm>
                  <a:off x="1224329" y="2258444"/>
                  <a:ext cx="1225990" cy="458083"/>
                  <a:chOff x="1165123" y="2266295"/>
                  <a:chExt cx="1225990" cy="458083"/>
                </a:xfrm>
              </p:grpSpPr>
              <p:cxnSp>
                <p:nvCxnSpPr>
                  <p:cNvPr id="94" name="直線コネクタ 93">
                    <a:extLst>
                      <a:ext uri="{FF2B5EF4-FFF2-40B4-BE49-F238E27FC236}">
                        <a16:creationId xmlns:a16="http://schemas.microsoft.com/office/drawing/2014/main" id="{E18E94FE-F43A-F643-AFA2-ACDB1EFCC359}"/>
                      </a:ext>
                    </a:extLst>
                  </p:cNvPr>
                  <p:cNvCxnSpPr>
                    <a:cxnSpLocks/>
                  </p:cNvCxnSpPr>
                  <p:nvPr/>
                </p:nvCxnSpPr>
                <p:spPr>
                  <a:xfrm flipV="1">
                    <a:off x="1165123" y="2434014"/>
                    <a:ext cx="0" cy="290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1033EDE2-1B92-A24B-A401-165AFD06D2F5}"/>
                      </a:ext>
                    </a:extLst>
                  </p:cNvPr>
                  <p:cNvCxnSpPr>
                    <a:cxnSpLocks/>
                    <a:endCxn id="102" idx="0"/>
                  </p:cNvCxnSpPr>
                  <p:nvPr/>
                </p:nvCxnSpPr>
                <p:spPr>
                  <a:xfrm>
                    <a:off x="1285407" y="2530102"/>
                    <a:ext cx="0" cy="194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0FDF0B10-DF8A-C74D-88A9-2A448B93DC9B}"/>
                      </a:ext>
                    </a:extLst>
                  </p:cNvPr>
                  <p:cNvCxnSpPr>
                    <a:cxnSpLocks/>
                  </p:cNvCxnSpPr>
                  <p:nvPr/>
                </p:nvCxnSpPr>
                <p:spPr>
                  <a:xfrm>
                    <a:off x="1165123" y="2434014"/>
                    <a:ext cx="1225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663E2B5D-C5EE-7642-AD5B-3E97D6BD596A}"/>
                      </a:ext>
                    </a:extLst>
                  </p:cNvPr>
                  <p:cNvCxnSpPr>
                    <a:cxnSpLocks/>
                  </p:cNvCxnSpPr>
                  <p:nvPr/>
                </p:nvCxnSpPr>
                <p:spPr>
                  <a:xfrm>
                    <a:off x="1285406" y="2530102"/>
                    <a:ext cx="11057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三角形 97">
                    <a:extLst>
                      <a:ext uri="{FF2B5EF4-FFF2-40B4-BE49-F238E27FC236}">
                        <a16:creationId xmlns:a16="http://schemas.microsoft.com/office/drawing/2014/main" id="{B406476E-A875-B84D-89C5-319F63EA1700}"/>
                      </a:ext>
                    </a:extLst>
                  </p:cNvPr>
                  <p:cNvSpPr/>
                  <p:nvPr/>
                </p:nvSpPr>
                <p:spPr>
                  <a:xfrm>
                    <a:off x="1728444" y="2494129"/>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三角形 98">
                    <a:extLst>
                      <a:ext uri="{FF2B5EF4-FFF2-40B4-BE49-F238E27FC236}">
                        <a16:creationId xmlns:a16="http://schemas.microsoft.com/office/drawing/2014/main" id="{690E4A36-BD11-DA4E-BF99-6CE4BB0A42CD}"/>
                      </a:ext>
                    </a:extLst>
                  </p:cNvPr>
                  <p:cNvSpPr/>
                  <p:nvPr/>
                </p:nvSpPr>
                <p:spPr>
                  <a:xfrm rot="10800000">
                    <a:off x="1728444" y="2357440"/>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7E63E4B7-A4CF-1141-9B13-6C851394307F}"/>
                      </a:ext>
                    </a:extLst>
                  </p:cNvPr>
                  <p:cNvCxnSpPr>
                    <a:stCxn id="99" idx="3"/>
                  </p:cNvCxnSpPr>
                  <p:nvPr/>
                </p:nvCxnSpPr>
                <p:spPr>
                  <a:xfrm flipV="1">
                    <a:off x="1795662" y="2266295"/>
                    <a:ext cx="0" cy="91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889D18B7-BF1B-AF4C-B8EE-E7A4796A8909}"/>
                      </a:ext>
                    </a:extLst>
                  </p:cNvPr>
                  <p:cNvCxnSpPr>
                    <a:cxnSpLocks/>
                  </p:cNvCxnSpPr>
                  <p:nvPr/>
                </p:nvCxnSpPr>
                <p:spPr>
                  <a:xfrm flipV="1">
                    <a:off x="1711091" y="2266295"/>
                    <a:ext cx="1635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04" name="直線コネクタ 103">
                <a:extLst>
                  <a:ext uri="{FF2B5EF4-FFF2-40B4-BE49-F238E27FC236}">
                    <a16:creationId xmlns:a16="http://schemas.microsoft.com/office/drawing/2014/main" id="{AE3F1A59-80B9-DD43-AD8B-6F4405401AD5}"/>
                  </a:ext>
                </a:extLst>
              </p:cNvPr>
              <p:cNvCxnSpPr>
                <a:cxnSpLocks/>
              </p:cNvCxnSpPr>
              <p:nvPr/>
            </p:nvCxnSpPr>
            <p:spPr>
              <a:xfrm>
                <a:off x="9087122" y="4714261"/>
                <a:ext cx="1424934"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F4FA18BA-9215-B74D-BB4F-C5480F968803}"/>
                  </a:ext>
                </a:extLst>
              </p:cNvPr>
              <p:cNvCxnSpPr>
                <a:cxnSpLocks/>
              </p:cNvCxnSpPr>
              <p:nvPr/>
            </p:nvCxnSpPr>
            <p:spPr>
              <a:xfrm>
                <a:off x="9103633" y="4692231"/>
                <a:ext cx="1894" cy="34919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121" name="コンテンツ プレースホルダー 2">
            <a:extLst>
              <a:ext uri="{FF2B5EF4-FFF2-40B4-BE49-F238E27FC236}">
                <a16:creationId xmlns:a16="http://schemas.microsoft.com/office/drawing/2014/main" id="{CA30815B-1E60-A444-BADA-1507D7E33952}"/>
              </a:ext>
            </a:extLst>
          </p:cNvPr>
          <p:cNvSpPr txBox="1">
            <a:spLocks/>
          </p:cNvSpPr>
          <p:nvPr/>
        </p:nvSpPr>
        <p:spPr bwMode="auto">
          <a:xfrm>
            <a:off x="1995507" y="2335449"/>
            <a:ext cx="1028841" cy="438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Open</a:t>
            </a:r>
          </a:p>
        </p:txBody>
      </p:sp>
      <p:grpSp>
        <p:nvGrpSpPr>
          <p:cNvPr id="157" name="グループ化 156">
            <a:extLst>
              <a:ext uri="{FF2B5EF4-FFF2-40B4-BE49-F238E27FC236}">
                <a16:creationId xmlns:a16="http://schemas.microsoft.com/office/drawing/2014/main" id="{C50BC3B6-4866-9345-9D7B-95B956F81E1C}"/>
              </a:ext>
            </a:extLst>
          </p:cNvPr>
          <p:cNvGrpSpPr/>
          <p:nvPr/>
        </p:nvGrpSpPr>
        <p:grpSpPr>
          <a:xfrm>
            <a:off x="2191020" y="2027399"/>
            <a:ext cx="7054885" cy="1629797"/>
            <a:chOff x="2191020" y="2027399"/>
            <a:chExt cx="7054885" cy="1629797"/>
          </a:xfrm>
        </p:grpSpPr>
        <p:grpSp>
          <p:nvGrpSpPr>
            <p:cNvPr id="156" name="グループ化 155">
              <a:extLst>
                <a:ext uri="{FF2B5EF4-FFF2-40B4-BE49-F238E27FC236}">
                  <a16:creationId xmlns:a16="http://schemas.microsoft.com/office/drawing/2014/main" id="{AA8AD4B4-868C-184A-83D7-8A2EAC0F676D}"/>
                </a:ext>
              </a:extLst>
            </p:cNvPr>
            <p:cNvGrpSpPr/>
            <p:nvPr/>
          </p:nvGrpSpPr>
          <p:grpSpPr>
            <a:xfrm>
              <a:off x="2191020" y="2027399"/>
              <a:ext cx="7054885" cy="1629797"/>
              <a:chOff x="4680875" y="2048813"/>
              <a:chExt cx="7054885" cy="1629797"/>
            </a:xfrm>
          </p:grpSpPr>
          <p:sp>
            <p:nvSpPr>
              <p:cNvPr id="144" name="コンテンツ プレースホルダー 2">
                <a:extLst>
                  <a:ext uri="{FF2B5EF4-FFF2-40B4-BE49-F238E27FC236}">
                    <a16:creationId xmlns:a16="http://schemas.microsoft.com/office/drawing/2014/main" id="{95B756EB-FAA5-B240-A997-5968B1362C19}"/>
                  </a:ext>
                </a:extLst>
              </p:cNvPr>
              <p:cNvSpPr txBox="1">
                <a:spLocks/>
              </p:cNvSpPr>
              <p:nvPr/>
            </p:nvSpPr>
            <p:spPr bwMode="auto">
              <a:xfrm>
                <a:off x="4680875" y="3240029"/>
                <a:ext cx="2091263" cy="438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w/o boiling</a:t>
                </a:r>
              </a:p>
            </p:txBody>
          </p:sp>
          <p:grpSp>
            <p:nvGrpSpPr>
              <p:cNvPr id="123" name="グループ化 122">
                <a:extLst>
                  <a:ext uri="{FF2B5EF4-FFF2-40B4-BE49-F238E27FC236}">
                    <a16:creationId xmlns:a16="http://schemas.microsoft.com/office/drawing/2014/main" id="{CDF50AD8-9D7E-4749-9DCC-4F457136ED84}"/>
                  </a:ext>
                </a:extLst>
              </p:cNvPr>
              <p:cNvGrpSpPr/>
              <p:nvPr/>
            </p:nvGrpSpPr>
            <p:grpSpPr>
              <a:xfrm>
                <a:off x="6625005" y="2048813"/>
                <a:ext cx="1835804" cy="1607833"/>
                <a:chOff x="3282571" y="2003240"/>
                <a:chExt cx="1835804" cy="1607833"/>
              </a:xfrm>
            </p:grpSpPr>
            <p:grpSp>
              <p:nvGrpSpPr>
                <p:cNvPr id="124" name="グループ化 123">
                  <a:extLst>
                    <a:ext uri="{FF2B5EF4-FFF2-40B4-BE49-F238E27FC236}">
                      <a16:creationId xmlns:a16="http://schemas.microsoft.com/office/drawing/2014/main" id="{479789A4-E4BD-EE44-BC46-E7069DDA9EBD}"/>
                    </a:ext>
                  </a:extLst>
                </p:cNvPr>
                <p:cNvGrpSpPr/>
                <p:nvPr/>
              </p:nvGrpSpPr>
              <p:grpSpPr>
                <a:xfrm>
                  <a:off x="3282571" y="2003240"/>
                  <a:ext cx="1594188" cy="1607833"/>
                  <a:chOff x="856131" y="2258444"/>
                  <a:chExt cx="1594188" cy="1607833"/>
                </a:xfrm>
              </p:grpSpPr>
              <p:grpSp>
                <p:nvGrpSpPr>
                  <p:cNvPr id="127" name="グループ化 126">
                    <a:extLst>
                      <a:ext uri="{FF2B5EF4-FFF2-40B4-BE49-F238E27FC236}">
                        <a16:creationId xmlns:a16="http://schemas.microsoft.com/office/drawing/2014/main" id="{990D663B-E233-594B-A98F-956D611D39B1}"/>
                      </a:ext>
                    </a:extLst>
                  </p:cNvPr>
                  <p:cNvGrpSpPr/>
                  <p:nvPr/>
                </p:nvGrpSpPr>
                <p:grpSpPr>
                  <a:xfrm>
                    <a:off x="856131" y="2724378"/>
                    <a:ext cx="858551" cy="1141899"/>
                    <a:chOff x="3393232" y="2859612"/>
                    <a:chExt cx="1008112" cy="1728192"/>
                  </a:xfrm>
                </p:grpSpPr>
                <p:sp>
                  <p:nvSpPr>
                    <p:cNvPr id="137" name="正方形/長方形 136">
                      <a:extLst>
                        <a:ext uri="{FF2B5EF4-FFF2-40B4-BE49-F238E27FC236}">
                          <a16:creationId xmlns:a16="http://schemas.microsoft.com/office/drawing/2014/main" id="{C542F21E-4BC6-6B47-A3C9-8EB180DD29F4}"/>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9D168A61-8DB3-7A4E-B2E8-D711DF0937D8}"/>
                        </a:ext>
                      </a:extLst>
                    </p:cNvPr>
                    <p:cNvSpPr/>
                    <p:nvPr/>
                  </p:nvSpPr>
                  <p:spPr>
                    <a:xfrm>
                      <a:off x="3393232" y="3865719"/>
                      <a:ext cx="1008112" cy="722083"/>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8" name="グループ化 127">
                    <a:extLst>
                      <a:ext uri="{FF2B5EF4-FFF2-40B4-BE49-F238E27FC236}">
                        <a16:creationId xmlns:a16="http://schemas.microsoft.com/office/drawing/2014/main" id="{33E59058-6300-A648-A68D-0754C2A532B4}"/>
                      </a:ext>
                    </a:extLst>
                  </p:cNvPr>
                  <p:cNvGrpSpPr/>
                  <p:nvPr/>
                </p:nvGrpSpPr>
                <p:grpSpPr>
                  <a:xfrm>
                    <a:off x="1224329" y="2258444"/>
                    <a:ext cx="1225990" cy="458083"/>
                    <a:chOff x="1165123" y="2266295"/>
                    <a:chExt cx="1225990" cy="458083"/>
                  </a:xfrm>
                </p:grpSpPr>
                <p:cxnSp>
                  <p:nvCxnSpPr>
                    <p:cNvPr id="129" name="直線コネクタ 128">
                      <a:extLst>
                        <a:ext uri="{FF2B5EF4-FFF2-40B4-BE49-F238E27FC236}">
                          <a16:creationId xmlns:a16="http://schemas.microsoft.com/office/drawing/2014/main" id="{41BEC42F-CBF1-E243-BECD-A696094BD103}"/>
                        </a:ext>
                      </a:extLst>
                    </p:cNvPr>
                    <p:cNvCxnSpPr>
                      <a:cxnSpLocks/>
                    </p:cNvCxnSpPr>
                    <p:nvPr/>
                  </p:nvCxnSpPr>
                  <p:spPr>
                    <a:xfrm flipV="1">
                      <a:off x="1165123" y="2434014"/>
                      <a:ext cx="0" cy="290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93D2EA7D-4E40-AA45-A52A-6C55E18E8578}"/>
                        </a:ext>
                      </a:extLst>
                    </p:cNvPr>
                    <p:cNvCxnSpPr>
                      <a:cxnSpLocks/>
                      <a:endCxn id="137" idx="0"/>
                    </p:cNvCxnSpPr>
                    <p:nvPr/>
                  </p:nvCxnSpPr>
                  <p:spPr>
                    <a:xfrm>
                      <a:off x="1285407" y="2530102"/>
                      <a:ext cx="0" cy="194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B32B6A91-ADA5-5F4E-B995-19040DD2CCC3}"/>
                        </a:ext>
                      </a:extLst>
                    </p:cNvPr>
                    <p:cNvCxnSpPr>
                      <a:cxnSpLocks/>
                    </p:cNvCxnSpPr>
                    <p:nvPr/>
                  </p:nvCxnSpPr>
                  <p:spPr>
                    <a:xfrm>
                      <a:off x="1165123" y="2434014"/>
                      <a:ext cx="1225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2FB26E77-C8FA-0A48-85BA-D6D3F31FC84F}"/>
                        </a:ext>
                      </a:extLst>
                    </p:cNvPr>
                    <p:cNvCxnSpPr>
                      <a:cxnSpLocks/>
                    </p:cNvCxnSpPr>
                    <p:nvPr/>
                  </p:nvCxnSpPr>
                  <p:spPr>
                    <a:xfrm>
                      <a:off x="1285406" y="2530102"/>
                      <a:ext cx="11057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三角形 132">
                      <a:extLst>
                        <a:ext uri="{FF2B5EF4-FFF2-40B4-BE49-F238E27FC236}">
                          <a16:creationId xmlns:a16="http://schemas.microsoft.com/office/drawing/2014/main" id="{0F996FE6-8836-174F-AABC-308EB6254E49}"/>
                        </a:ext>
                      </a:extLst>
                    </p:cNvPr>
                    <p:cNvSpPr/>
                    <p:nvPr/>
                  </p:nvSpPr>
                  <p:spPr>
                    <a:xfrm>
                      <a:off x="1728444" y="2494129"/>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三角形 133">
                      <a:extLst>
                        <a:ext uri="{FF2B5EF4-FFF2-40B4-BE49-F238E27FC236}">
                          <a16:creationId xmlns:a16="http://schemas.microsoft.com/office/drawing/2014/main" id="{77AF79EB-BEEB-4C42-A67A-71BEFB44AC74}"/>
                        </a:ext>
                      </a:extLst>
                    </p:cNvPr>
                    <p:cNvSpPr/>
                    <p:nvPr/>
                  </p:nvSpPr>
                  <p:spPr>
                    <a:xfrm rot="10800000">
                      <a:off x="1728444" y="2357440"/>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コネクタ 134">
                      <a:extLst>
                        <a:ext uri="{FF2B5EF4-FFF2-40B4-BE49-F238E27FC236}">
                          <a16:creationId xmlns:a16="http://schemas.microsoft.com/office/drawing/2014/main" id="{8983C0BE-4A9B-8A41-9807-F76A2C40EB14}"/>
                        </a:ext>
                      </a:extLst>
                    </p:cNvPr>
                    <p:cNvCxnSpPr>
                      <a:stCxn id="134" idx="3"/>
                    </p:cNvCxnSpPr>
                    <p:nvPr/>
                  </p:nvCxnSpPr>
                  <p:spPr>
                    <a:xfrm flipV="1">
                      <a:off x="1795662" y="2266295"/>
                      <a:ext cx="0" cy="91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4C9518BD-A729-BC45-9D5C-E4FD207DA1A5}"/>
                        </a:ext>
                      </a:extLst>
                    </p:cNvPr>
                    <p:cNvCxnSpPr>
                      <a:cxnSpLocks/>
                    </p:cNvCxnSpPr>
                    <p:nvPr/>
                  </p:nvCxnSpPr>
                  <p:spPr>
                    <a:xfrm flipV="1">
                      <a:off x="1711091" y="2266295"/>
                      <a:ext cx="1635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5" name="直線コネクタ 124">
                  <a:extLst>
                    <a:ext uri="{FF2B5EF4-FFF2-40B4-BE49-F238E27FC236}">
                      <a16:creationId xmlns:a16="http://schemas.microsoft.com/office/drawing/2014/main" id="{EC4695FE-5F6D-944E-813E-E33A52E6181C}"/>
                    </a:ext>
                  </a:extLst>
                </p:cNvPr>
                <p:cNvCxnSpPr>
                  <a:cxnSpLocks/>
                </p:cNvCxnSpPr>
                <p:nvPr/>
              </p:nvCxnSpPr>
              <p:spPr>
                <a:xfrm>
                  <a:off x="3693441" y="2220959"/>
                  <a:ext cx="1424934"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33A31A5C-B3D6-694C-8F2A-DFC7B59558C4}"/>
                    </a:ext>
                  </a:extLst>
                </p:cNvPr>
                <p:cNvCxnSpPr>
                  <a:cxnSpLocks/>
                </p:cNvCxnSpPr>
                <p:nvPr/>
              </p:nvCxnSpPr>
              <p:spPr>
                <a:xfrm>
                  <a:off x="3709952" y="2198929"/>
                  <a:ext cx="1894" cy="34919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1" name="グループ化 150">
                <a:extLst>
                  <a:ext uri="{FF2B5EF4-FFF2-40B4-BE49-F238E27FC236}">
                    <a16:creationId xmlns:a16="http://schemas.microsoft.com/office/drawing/2014/main" id="{FE00C071-983A-D14D-9A7A-635688BD2D15}"/>
                  </a:ext>
                </a:extLst>
              </p:cNvPr>
              <p:cNvGrpSpPr/>
              <p:nvPr/>
            </p:nvGrpSpPr>
            <p:grpSpPr>
              <a:xfrm>
                <a:off x="7636665" y="2396116"/>
                <a:ext cx="4099095" cy="849016"/>
                <a:chOff x="7636665" y="2396116"/>
                <a:chExt cx="4099095" cy="849016"/>
              </a:xfrm>
            </p:grpSpPr>
            <p:sp>
              <p:nvSpPr>
                <p:cNvPr id="148" name="コンテンツ プレースホルダー 2">
                  <a:extLst>
                    <a:ext uri="{FF2B5EF4-FFF2-40B4-BE49-F238E27FC236}">
                      <a16:creationId xmlns:a16="http://schemas.microsoft.com/office/drawing/2014/main" id="{C8E39FC7-FDAC-9249-8557-24F3BEAD9468}"/>
                    </a:ext>
                  </a:extLst>
                </p:cNvPr>
                <p:cNvSpPr txBox="1">
                  <a:spLocks/>
                </p:cNvSpPr>
                <p:nvPr/>
              </p:nvSpPr>
              <p:spPr bwMode="auto">
                <a:xfrm>
                  <a:off x="7636665" y="2396116"/>
                  <a:ext cx="4099095" cy="438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Adiabatic expansion</a:t>
                  </a:r>
                </a:p>
                <a:p>
                  <a:pPr marL="0" indent="0">
                    <a:buNone/>
                  </a:pPr>
                  <a:r>
                    <a:rPr lang="en-US" altLang="ja-JP" sz="2400" dirty="0">
                      <a:latin typeface="+mn-ea"/>
                      <a:ea typeface="+mn-ea"/>
                    </a:rPr>
                    <a:t>Pressure   /Temperature</a:t>
                  </a:r>
                </a:p>
              </p:txBody>
            </p:sp>
            <p:grpSp>
              <p:nvGrpSpPr>
                <p:cNvPr id="22" name="グループ化 21">
                  <a:extLst>
                    <a:ext uri="{FF2B5EF4-FFF2-40B4-BE49-F238E27FC236}">
                      <a16:creationId xmlns:a16="http://schemas.microsoft.com/office/drawing/2014/main" id="{3F0C0453-A257-8745-AE96-6E4DD1200B8D}"/>
                    </a:ext>
                  </a:extLst>
                </p:cNvPr>
                <p:cNvGrpSpPr/>
                <p:nvPr/>
              </p:nvGrpSpPr>
              <p:grpSpPr>
                <a:xfrm>
                  <a:off x="9121361" y="2892815"/>
                  <a:ext cx="2188578" cy="352317"/>
                  <a:chOff x="7906137" y="2929707"/>
                  <a:chExt cx="2188578" cy="352317"/>
                </a:xfrm>
              </p:grpSpPr>
              <p:cxnSp>
                <p:nvCxnSpPr>
                  <p:cNvPr id="141" name="直線コネクタ 140">
                    <a:extLst>
                      <a:ext uri="{FF2B5EF4-FFF2-40B4-BE49-F238E27FC236}">
                        <a16:creationId xmlns:a16="http://schemas.microsoft.com/office/drawing/2014/main" id="{FEB8BA4B-B55E-2048-941E-F507CB3E8811}"/>
                      </a:ext>
                    </a:extLst>
                  </p:cNvPr>
                  <p:cNvCxnSpPr>
                    <a:cxnSpLocks/>
                  </p:cNvCxnSpPr>
                  <p:nvPr/>
                </p:nvCxnSpPr>
                <p:spPr>
                  <a:xfrm>
                    <a:off x="10094715" y="2929707"/>
                    <a:ext cx="0" cy="339761"/>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572C9A4E-8260-AB47-8E09-FCB70DB6B972}"/>
                      </a:ext>
                    </a:extLst>
                  </p:cNvPr>
                  <p:cNvCxnSpPr>
                    <a:cxnSpLocks/>
                  </p:cNvCxnSpPr>
                  <p:nvPr/>
                </p:nvCxnSpPr>
                <p:spPr>
                  <a:xfrm>
                    <a:off x="7906137" y="2942263"/>
                    <a:ext cx="0" cy="339761"/>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149" name="直線矢印コネクタ 148">
                <a:extLst>
                  <a:ext uri="{FF2B5EF4-FFF2-40B4-BE49-F238E27FC236}">
                    <a16:creationId xmlns:a16="http://schemas.microsoft.com/office/drawing/2014/main" id="{2DC6A585-8B27-A948-B473-B59F6DE1D388}"/>
                  </a:ext>
                </a:extLst>
              </p:cNvPr>
              <p:cNvCxnSpPr>
                <a:cxnSpLocks/>
              </p:cNvCxnSpPr>
              <p:nvPr/>
            </p:nvCxnSpPr>
            <p:spPr>
              <a:xfrm flipH="1">
                <a:off x="7141025" y="2802363"/>
                <a:ext cx="465173" cy="23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43" name="直線矢印コネクタ 142">
              <a:extLst>
                <a:ext uri="{FF2B5EF4-FFF2-40B4-BE49-F238E27FC236}">
                  <a16:creationId xmlns:a16="http://schemas.microsoft.com/office/drawing/2014/main" id="{FB9AF74E-090C-454E-9615-578A17E98F83}"/>
                </a:ext>
              </a:extLst>
            </p:cNvPr>
            <p:cNvCxnSpPr>
              <a:cxnSpLocks/>
            </p:cNvCxnSpPr>
            <p:nvPr/>
          </p:nvCxnSpPr>
          <p:spPr>
            <a:xfrm flipV="1">
              <a:off x="3946386" y="3369027"/>
              <a:ext cx="512885" cy="688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47" name="コンテンツ プレースホルダー 2">
            <a:extLst>
              <a:ext uri="{FF2B5EF4-FFF2-40B4-BE49-F238E27FC236}">
                <a16:creationId xmlns:a16="http://schemas.microsoft.com/office/drawing/2014/main" id="{80BE378C-2B24-7443-8C53-CABBF0B4CB1D}"/>
              </a:ext>
            </a:extLst>
          </p:cNvPr>
          <p:cNvSpPr txBox="1">
            <a:spLocks/>
          </p:cNvSpPr>
          <p:nvPr/>
        </p:nvSpPr>
        <p:spPr bwMode="auto">
          <a:xfrm>
            <a:off x="838199" y="4833644"/>
            <a:ext cx="4917141" cy="5709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800" dirty="0">
                <a:latin typeface="+mn-ea"/>
                <a:ea typeface="+mn-ea"/>
              </a:rPr>
              <a:t>Gas volume inside liquid tank governed the pressure reduction rate. </a:t>
            </a:r>
          </a:p>
        </p:txBody>
      </p:sp>
      <p:sp>
        <p:nvSpPr>
          <p:cNvPr id="154" name="右矢印 153">
            <a:extLst>
              <a:ext uri="{FF2B5EF4-FFF2-40B4-BE49-F238E27FC236}">
                <a16:creationId xmlns:a16="http://schemas.microsoft.com/office/drawing/2014/main" id="{59A5C79E-580F-CB41-BB65-F14924507DF4}"/>
              </a:ext>
            </a:extLst>
          </p:cNvPr>
          <p:cNvSpPr/>
          <p:nvPr/>
        </p:nvSpPr>
        <p:spPr>
          <a:xfrm rot="5400000">
            <a:off x="5256029" y="4068101"/>
            <a:ext cx="229814" cy="974360"/>
          </a:xfrm>
          <a:prstGeom prst="rightArrow">
            <a:avLst>
              <a:gd name="adj1" fmla="val 46960"/>
              <a:gd name="adj2" fmla="val 10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5" name="図 154">
            <a:extLst>
              <a:ext uri="{FF2B5EF4-FFF2-40B4-BE49-F238E27FC236}">
                <a16:creationId xmlns:a16="http://schemas.microsoft.com/office/drawing/2014/main" id="{F6278E79-6740-FB40-B935-8DE7E669E42A}"/>
              </a:ext>
            </a:extLst>
          </p:cNvPr>
          <p:cNvPicPr>
            <a:picLocks noChangeAspect="1"/>
          </p:cNvPicPr>
          <p:nvPr/>
        </p:nvPicPr>
        <p:blipFill>
          <a:blip r:embed="rId5"/>
          <a:srcRect/>
          <a:stretch/>
        </p:blipFill>
        <p:spPr>
          <a:xfrm>
            <a:off x="6814634" y="4547001"/>
            <a:ext cx="4535374" cy="2267687"/>
          </a:xfrm>
          <a:prstGeom prst="rect">
            <a:avLst/>
          </a:prstGeom>
        </p:spPr>
      </p:pic>
      <p:cxnSp>
        <p:nvCxnSpPr>
          <p:cNvPr id="161" name="直線コネクタ 160">
            <a:extLst>
              <a:ext uri="{FF2B5EF4-FFF2-40B4-BE49-F238E27FC236}">
                <a16:creationId xmlns:a16="http://schemas.microsoft.com/office/drawing/2014/main" id="{A8A52547-4142-E844-AE07-4C62F10FA8BC}"/>
              </a:ext>
            </a:extLst>
          </p:cNvPr>
          <p:cNvCxnSpPr>
            <a:cxnSpLocks/>
          </p:cNvCxnSpPr>
          <p:nvPr/>
        </p:nvCxnSpPr>
        <p:spPr>
          <a:xfrm flipV="1">
            <a:off x="9055405" y="1678656"/>
            <a:ext cx="0" cy="1996218"/>
          </a:xfrm>
          <a:prstGeom prst="line">
            <a:avLst/>
          </a:prstGeom>
        </p:spPr>
        <p:style>
          <a:lnRef idx="1">
            <a:schemeClr val="accent1"/>
          </a:lnRef>
          <a:fillRef idx="0">
            <a:schemeClr val="accent1"/>
          </a:fillRef>
          <a:effectRef idx="0">
            <a:schemeClr val="accent1"/>
          </a:effectRef>
          <a:fontRef idx="minor">
            <a:schemeClr val="tx1"/>
          </a:fontRef>
        </p:style>
      </p:cxnSp>
      <p:grpSp>
        <p:nvGrpSpPr>
          <p:cNvPr id="164" name="グループ化 163">
            <a:extLst>
              <a:ext uri="{FF2B5EF4-FFF2-40B4-BE49-F238E27FC236}">
                <a16:creationId xmlns:a16="http://schemas.microsoft.com/office/drawing/2014/main" id="{CE46912A-D1B8-2E4C-BAE0-39A67A8E89AB}"/>
              </a:ext>
            </a:extLst>
          </p:cNvPr>
          <p:cNvGrpSpPr/>
          <p:nvPr/>
        </p:nvGrpSpPr>
        <p:grpSpPr>
          <a:xfrm flipH="1">
            <a:off x="6163077" y="5504682"/>
            <a:ext cx="458591" cy="609940"/>
            <a:chOff x="3393232" y="2859612"/>
            <a:chExt cx="1008112" cy="1728192"/>
          </a:xfrm>
        </p:grpSpPr>
        <p:sp>
          <p:nvSpPr>
            <p:cNvPr id="165" name="正方形/長方形 164">
              <a:extLst>
                <a:ext uri="{FF2B5EF4-FFF2-40B4-BE49-F238E27FC236}">
                  <a16:creationId xmlns:a16="http://schemas.microsoft.com/office/drawing/2014/main" id="{465B11A9-E751-2747-9452-A3C0EE485EDF}"/>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D8F1545F-3008-F046-9EDA-C6D33A31E68F}"/>
                </a:ext>
              </a:extLst>
            </p:cNvPr>
            <p:cNvSpPr/>
            <p:nvPr/>
          </p:nvSpPr>
          <p:spPr>
            <a:xfrm>
              <a:off x="3393232" y="3362220"/>
              <a:ext cx="1008112" cy="1225584"/>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7" name="グループ化 166">
            <a:extLst>
              <a:ext uri="{FF2B5EF4-FFF2-40B4-BE49-F238E27FC236}">
                <a16:creationId xmlns:a16="http://schemas.microsoft.com/office/drawing/2014/main" id="{21C3552E-B548-B447-8AD5-3D5BCFD04A20}"/>
              </a:ext>
            </a:extLst>
          </p:cNvPr>
          <p:cNvGrpSpPr/>
          <p:nvPr/>
        </p:nvGrpSpPr>
        <p:grpSpPr>
          <a:xfrm flipH="1">
            <a:off x="7994005" y="5352984"/>
            <a:ext cx="458591" cy="609940"/>
            <a:chOff x="3393232" y="2859612"/>
            <a:chExt cx="1008112" cy="1728192"/>
          </a:xfrm>
        </p:grpSpPr>
        <p:sp>
          <p:nvSpPr>
            <p:cNvPr id="168" name="正方形/長方形 167">
              <a:extLst>
                <a:ext uri="{FF2B5EF4-FFF2-40B4-BE49-F238E27FC236}">
                  <a16:creationId xmlns:a16="http://schemas.microsoft.com/office/drawing/2014/main" id="{ACA32AD4-2395-2E47-9856-4A1B2E9062BF}"/>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3D8D2F52-CF64-434E-A289-B0C43A92D617}"/>
                </a:ext>
              </a:extLst>
            </p:cNvPr>
            <p:cNvSpPr/>
            <p:nvPr/>
          </p:nvSpPr>
          <p:spPr>
            <a:xfrm>
              <a:off x="3393232" y="3861048"/>
              <a:ext cx="1008112" cy="726756"/>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2" name="コンテンツ プレースホルダー 2">
            <a:extLst>
              <a:ext uri="{FF2B5EF4-FFF2-40B4-BE49-F238E27FC236}">
                <a16:creationId xmlns:a16="http://schemas.microsoft.com/office/drawing/2014/main" id="{D651D355-40FE-6647-9390-BE3287CE5751}"/>
              </a:ext>
            </a:extLst>
          </p:cNvPr>
          <p:cNvSpPr txBox="1">
            <a:spLocks/>
          </p:cNvSpPr>
          <p:nvPr/>
        </p:nvSpPr>
        <p:spPr bwMode="auto">
          <a:xfrm>
            <a:off x="7708163" y="5962924"/>
            <a:ext cx="3482281" cy="40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Test 2(15 min)</a:t>
            </a:r>
          </a:p>
        </p:txBody>
      </p:sp>
      <p:sp>
        <p:nvSpPr>
          <p:cNvPr id="173" name="コンテンツ プレースホルダー 2">
            <a:extLst>
              <a:ext uri="{FF2B5EF4-FFF2-40B4-BE49-F238E27FC236}">
                <a16:creationId xmlns:a16="http://schemas.microsoft.com/office/drawing/2014/main" id="{62FA0383-FD46-0944-BA9D-9A5D3C124BFE}"/>
              </a:ext>
            </a:extLst>
          </p:cNvPr>
          <p:cNvSpPr txBox="1">
            <a:spLocks/>
          </p:cNvSpPr>
          <p:nvPr/>
        </p:nvSpPr>
        <p:spPr bwMode="auto">
          <a:xfrm>
            <a:off x="4900175" y="6233660"/>
            <a:ext cx="2141558" cy="40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Test 1(5 min)</a:t>
            </a:r>
          </a:p>
        </p:txBody>
      </p:sp>
      <p:cxnSp>
        <p:nvCxnSpPr>
          <p:cNvPr id="174" name="直線矢印コネクタ 173">
            <a:extLst>
              <a:ext uri="{FF2B5EF4-FFF2-40B4-BE49-F238E27FC236}">
                <a16:creationId xmlns:a16="http://schemas.microsoft.com/office/drawing/2014/main" id="{5C1D78D6-FB55-0445-B932-926C7F93AB6D}"/>
              </a:ext>
            </a:extLst>
          </p:cNvPr>
          <p:cNvCxnSpPr>
            <a:cxnSpLocks/>
          </p:cNvCxnSpPr>
          <p:nvPr/>
        </p:nvCxnSpPr>
        <p:spPr>
          <a:xfrm flipV="1">
            <a:off x="6920523" y="6366636"/>
            <a:ext cx="157766" cy="68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直線矢印コネクタ 175">
            <a:extLst>
              <a:ext uri="{FF2B5EF4-FFF2-40B4-BE49-F238E27FC236}">
                <a16:creationId xmlns:a16="http://schemas.microsoft.com/office/drawing/2014/main" id="{CF3B7A17-29F9-AB4E-A99B-A15B61CD1CBA}"/>
              </a:ext>
            </a:extLst>
          </p:cNvPr>
          <p:cNvCxnSpPr>
            <a:cxnSpLocks/>
            <a:stCxn id="172" idx="1"/>
          </p:cNvCxnSpPr>
          <p:nvPr/>
        </p:nvCxnSpPr>
        <p:spPr>
          <a:xfrm flipH="1">
            <a:off x="7543803" y="6164780"/>
            <a:ext cx="1643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6817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286296"/>
            <a:ext cx="11182165" cy="1038006"/>
          </a:xfrm>
        </p:spPr>
        <p:txBody>
          <a:bodyPr>
            <a:normAutofit/>
          </a:bodyPr>
          <a:lstStyle/>
          <a:p>
            <a:r>
              <a:rPr lang="en-US" altLang="ja-JP" sz="3600" dirty="0">
                <a:latin typeface="+mj-ea"/>
                <a:ea typeface="+mj-ea"/>
              </a:rPr>
              <a:t>2.2 Pressure reduction experiments</a:t>
            </a:r>
            <a:r>
              <a:rPr kumimoji="1" lang="en-US" altLang="ja-JP" sz="3600" dirty="0">
                <a:latin typeface="+mj-ea"/>
                <a:ea typeface="+mj-ea"/>
              </a:rPr>
              <a:t> </a:t>
            </a:r>
            <a:r>
              <a:rPr lang="en-US" altLang="ja-JP" sz="2800" dirty="0">
                <a:latin typeface="+mj-ea"/>
                <a:ea typeface="+mj-ea"/>
              </a:rPr>
              <a:t>– Influence of liquid T</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353347" y="1324302"/>
            <a:ext cx="5249828" cy="2292038"/>
          </a:xfrm>
        </p:spPr>
        <p:txBody>
          <a:bodyPr wrap="square">
            <a:spAutoFit/>
          </a:bodyPr>
          <a:lstStyle/>
          <a:p>
            <a:pPr marL="0" indent="0">
              <a:buNone/>
            </a:pPr>
            <a:r>
              <a:rPr lang="en-US" altLang="ja-JP" dirty="0">
                <a:latin typeface="+mn-ea"/>
              </a:rPr>
              <a:t>Initial condition</a:t>
            </a:r>
          </a:p>
          <a:p>
            <a:pPr marL="514350" indent="-514350">
              <a:buFont typeface="Arial" panose="020B0604020202020204" pitchFamily="34" charset="0"/>
              <a:buAutoNum type="arabicPeriod"/>
            </a:pPr>
            <a:r>
              <a:rPr lang="en-US" altLang="ja-JP" dirty="0">
                <a:latin typeface="+mn-ea"/>
              </a:rPr>
              <a:t>Temperature in liquid phase was homogeneous</a:t>
            </a:r>
          </a:p>
          <a:p>
            <a:pPr marL="514350" indent="-514350">
              <a:buFont typeface="Arial" panose="020B0604020202020204" pitchFamily="34" charset="0"/>
              <a:buAutoNum type="arabicPeriod"/>
            </a:pPr>
            <a:r>
              <a:rPr lang="en-US" altLang="ja-JP" dirty="0">
                <a:latin typeface="+mn-ea"/>
              </a:rPr>
              <a:t>Test 4 requires 3 weeks of sealing duration</a:t>
            </a:r>
          </a:p>
        </p:txBody>
      </p:sp>
      <p:grpSp>
        <p:nvGrpSpPr>
          <p:cNvPr id="14" name="グループ化 13">
            <a:extLst>
              <a:ext uri="{FF2B5EF4-FFF2-40B4-BE49-F238E27FC236}">
                <a16:creationId xmlns:a16="http://schemas.microsoft.com/office/drawing/2014/main" id="{8C8D6E44-B3E9-4642-AA08-7CB6CE5AB1AF}"/>
              </a:ext>
            </a:extLst>
          </p:cNvPr>
          <p:cNvGrpSpPr/>
          <p:nvPr/>
        </p:nvGrpSpPr>
        <p:grpSpPr>
          <a:xfrm>
            <a:off x="7796962" y="5469139"/>
            <a:ext cx="4362931" cy="1202912"/>
            <a:chOff x="6108121" y="5032892"/>
            <a:chExt cx="5308592" cy="1463642"/>
          </a:xfrm>
        </p:grpSpPr>
        <p:grpSp>
          <p:nvGrpSpPr>
            <p:cNvPr id="92" name="グループ化 91">
              <a:extLst>
                <a:ext uri="{FF2B5EF4-FFF2-40B4-BE49-F238E27FC236}">
                  <a16:creationId xmlns:a16="http://schemas.microsoft.com/office/drawing/2014/main" id="{B724A3E3-0EDD-1043-9A0D-51492803E162}"/>
                </a:ext>
              </a:extLst>
            </p:cNvPr>
            <p:cNvGrpSpPr/>
            <p:nvPr/>
          </p:nvGrpSpPr>
          <p:grpSpPr>
            <a:xfrm>
              <a:off x="7115780" y="5032892"/>
              <a:ext cx="4300933" cy="1463642"/>
              <a:chOff x="6790546" y="4938325"/>
              <a:chExt cx="4724640" cy="1607833"/>
            </a:xfrm>
          </p:grpSpPr>
          <p:grpSp>
            <p:nvGrpSpPr>
              <p:cNvPr id="90" name="グループ化 89">
                <a:extLst>
                  <a:ext uri="{FF2B5EF4-FFF2-40B4-BE49-F238E27FC236}">
                    <a16:creationId xmlns:a16="http://schemas.microsoft.com/office/drawing/2014/main" id="{8AF4D957-B7CA-494C-9856-074A5C079ECB}"/>
                  </a:ext>
                </a:extLst>
              </p:cNvPr>
              <p:cNvGrpSpPr/>
              <p:nvPr/>
            </p:nvGrpSpPr>
            <p:grpSpPr>
              <a:xfrm>
                <a:off x="6790546" y="4938325"/>
                <a:ext cx="4724640" cy="1607833"/>
                <a:chOff x="6790546" y="4938325"/>
                <a:chExt cx="4724640" cy="1607833"/>
              </a:xfrm>
            </p:grpSpPr>
            <p:grpSp>
              <p:nvGrpSpPr>
                <p:cNvPr id="3" name="グループ化 2">
                  <a:extLst>
                    <a:ext uri="{FF2B5EF4-FFF2-40B4-BE49-F238E27FC236}">
                      <a16:creationId xmlns:a16="http://schemas.microsoft.com/office/drawing/2014/main" id="{6FEC509D-1A25-7F42-B7F0-1B3974984E60}"/>
                    </a:ext>
                  </a:extLst>
                </p:cNvPr>
                <p:cNvGrpSpPr/>
                <p:nvPr/>
              </p:nvGrpSpPr>
              <p:grpSpPr>
                <a:xfrm>
                  <a:off x="6790546" y="4938325"/>
                  <a:ext cx="1835804" cy="1607833"/>
                  <a:chOff x="5880076" y="4702357"/>
                  <a:chExt cx="1835804" cy="1607833"/>
                </a:xfrm>
              </p:grpSpPr>
              <p:grpSp>
                <p:nvGrpSpPr>
                  <p:cNvPr id="24" name="グループ化 23">
                    <a:extLst>
                      <a:ext uri="{FF2B5EF4-FFF2-40B4-BE49-F238E27FC236}">
                        <a16:creationId xmlns:a16="http://schemas.microsoft.com/office/drawing/2014/main" id="{AC13F8C3-30BC-A241-BE3D-3B9CC59F3E62}"/>
                      </a:ext>
                    </a:extLst>
                  </p:cNvPr>
                  <p:cNvGrpSpPr/>
                  <p:nvPr/>
                </p:nvGrpSpPr>
                <p:grpSpPr>
                  <a:xfrm>
                    <a:off x="5880076" y="4702357"/>
                    <a:ext cx="1594188" cy="1607833"/>
                    <a:chOff x="856131" y="2258444"/>
                    <a:chExt cx="1594188" cy="1607833"/>
                  </a:xfrm>
                </p:grpSpPr>
                <p:grpSp>
                  <p:nvGrpSpPr>
                    <p:cNvPr id="25" name="グループ化 24">
                      <a:extLst>
                        <a:ext uri="{FF2B5EF4-FFF2-40B4-BE49-F238E27FC236}">
                          <a16:creationId xmlns:a16="http://schemas.microsoft.com/office/drawing/2014/main" id="{0605B150-6A6E-FB41-A523-3FD710AA80FE}"/>
                        </a:ext>
                      </a:extLst>
                    </p:cNvPr>
                    <p:cNvGrpSpPr/>
                    <p:nvPr/>
                  </p:nvGrpSpPr>
                  <p:grpSpPr>
                    <a:xfrm>
                      <a:off x="856131" y="2724378"/>
                      <a:ext cx="858551" cy="1141899"/>
                      <a:chOff x="3393232" y="2859612"/>
                      <a:chExt cx="1008112" cy="1728192"/>
                    </a:xfrm>
                  </p:grpSpPr>
                  <p:sp>
                    <p:nvSpPr>
                      <p:cNvPr id="39" name="正方形/長方形 38">
                        <a:extLst>
                          <a:ext uri="{FF2B5EF4-FFF2-40B4-BE49-F238E27FC236}">
                            <a16:creationId xmlns:a16="http://schemas.microsoft.com/office/drawing/2014/main" id="{09065D7C-0B48-4049-8857-4EC5AA9FC227}"/>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220B14B1-8D15-9C42-BC5A-278DBA2C1920}"/>
                          </a:ext>
                        </a:extLst>
                      </p:cNvPr>
                      <p:cNvSpPr/>
                      <p:nvPr/>
                    </p:nvSpPr>
                    <p:spPr>
                      <a:xfrm>
                        <a:off x="3393232" y="3862105"/>
                        <a:ext cx="1008112" cy="725699"/>
                      </a:xfrm>
                      <a:prstGeom prst="rect">
                        <a:avLst/>
                      </a:prstGeom>
                      <a:solidFill>
                        <a:srgbClr val="FF0000"/>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4457F2D9-803F-5840-9775-33E9DCA9865C}"/>
                        </a:ext>
                      </a:extLst>
                    </p:cNvPr>
                    <p:cNvGrpSpPr/>
                    <p:nvPr/>
                  </p:nvGrpSpPr>
                  <p:grpSpPr>
                    <a:xfrm>
                      <a:off x="1224329" y="2258444"/>
                      <a:ext cx="1225990" cy="458083"/>
                      <a:chOff x="1165123" y="2266295"/>
                      <a:chExt cx="1225990" cy="458083"/>
                    </a:xfrm>
                  </p:grpSpPr>
                  <p:cxnSp>
                    <p:nvCxnSpPr>
                      <p:cNvPr id="27" name="直線コネクタ 26">
                        <a:extLst>
                          <a:ext uri="{FF2B5EF4-FFF2-40B4-BE49-F238E27FC236}">
                            <a16:creationId xmlns:a16="http://schemas.microsoft.com/office/drawing/2014/main" id="{D84B0685-E755-6C49-BC5F-B634247DE035}"/>
                          </a:ext>
                        </a:extLst>
                      </p:cNvPr>
                      <p:cNvCxnSpPr>
                        <a:cxnSpLocks/>
                      </p:cNvCxnSpPr>
                      <p:nvPr/>
                    </p:nvCxnSpPr>
                    <p:spPr>
                      <a:xfrm flipV="1">
                        <a:off x="1165123" y="2434014"/>
                        <a:ext cx="0" cy="290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73D2348-2606-2841-A8C6-A44EE5CBF20F}"/>
                          </a:ext>
                        </a:extLst>
                      </p:cNvPr>
                      <p:cNvCxnSpPr>
                        <a:cxnSpLocks/>
                        <a:endCxn id="39" idx="0"/>
                      </p:cNvCxnSpPr>
                      <p:nvPr/>
                    </p:nvCxnSpPr>
                    <p:spPr>
                      <a:xfrm>
                        <a:off x="1285407" y="2530102"/>
                        <a:ext cx="0" cy="194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1FA2ADC-D91C-784E-AFDF-A4D0C52594DE}"/>
                          </a:ext>
                        </a:extLst>
                      </p:cNvPr>
                      <p:cNvCxnSpPr>
                        <a:cxnSpLocks/>
                      </p:cNvCxnSpPr>
                      <p:nvPr/>
                    </p:nvCxnSpPr>
                    <p:spPr>
                      <a:xfrm>
                        <a:off x="1165123" y="2434014"/>
                        <a:ext cx="1225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2D43D4A-8ACB-8E4A-8CA9-CBD976C342A4}"/>
                          </a:ext>
                        </a:extLst>
                      </p:cNvPr>
                      <p:cNvCxnSpPr>
                        <a:cxnSpLocks/>
                      </p:cNvCxnSpPr>
                      <p:nvPr/>
                    </p:nvCxnSpPr>
                    <p:spPr>
                      <a:xfrm>
                        <a:off x="1285406" y="2530102"/>
                        <a:ext cx="11057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三角形 30">
                        <a:extLst>
                          <a:ext uri="{FF2B5EF4-FFF2-40B4-BE49-F238E27FC236}">
                            <a16:creationId xmlns:a16="http://schemas.microsoft.com/office/drawing/2014/main" id="{BE253B6C-99CF-5647-9705-05047C2FC53F}"/>
                          </a:ext>
                        </a:extLst>
                      </p:cNvPr>
                      <p:cNvSpPr/>
                      <p:nvPr/>
                    </p:nvSpPr>
                    <p:spPr>
                      <a:xfrm>
                        <a:off x="1728444" y="2494129"/>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三角形 34">
                        <a:extLst>
                          <a:ext uri="{FF2B5EF4-FFF2-40B4-BE49-F238E27FC236}">
                            <a16:creationId xmlns:a16="http://schemas.microsoft.com/office/drawing/2014/main" id="{BD639C26-8FA6-BB49-912B-7AA9CF35E6B0}"/>
                          </a:ext>
                        </a:extLst>
                      </p:cNvPr>
                      <p:cNvSpPr/>
                      <p:nvPr/>
                    </p:nvSpPr>
                    <p:spPr>
                      <a:xfrm rot="10800000">
                        <a:off x="1728444" y="2357440"/>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D2C78D95-1DB6-2449-A47C-9EE9AE6890B3}"/>
                          </a:ext>
                        </a:extLst>
                      </p:cNvPr>
                      <p:cNvCxnSpPr>
                        <a:stCxn id="35" idx="3"/>
                      </p:cNvCxnSpPr>
                      <p:nvPr/>
                    </p:nvCxnSpPr>
                    <p:spPr>
                      <a:xfrm flipV="1">
                        <a:off x="1795662" y="2266295"/>
                        <a:ext cx="0" cy="91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F0DD6D24-8E51-C640-8235-FF90BCAA0644}"/>
                          </a:ext>
                        </a:extLst>
                      </p:cNvPr>
                      <p:cNvCxnSpPr>
                        <a:cxnSpLocks/>
                      </p:cNvCxnSpPr>
                      <p:nvPr/>
                    </p:nvCxnSpPr>
                    <p:spPr>
                      <a:xfrm flipV="1">
                        <a:off x="1711091" y="2266295"/>
                        <a:ext cx="1635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1" name="直線コネクタ 40">
                    <a:extLst>
                      <a:ext uri="{FF2B5EF4-FFF2-40B4-BE49-F238E27FC236}">
                        <a16:creationId xmlns:a16="http://schemas.microsoft.com/office/drawing/2014/main" id="{6CF5A4AF-A1EF-9F4C-9C09-7A56BA5B6AEE}"/>
                      </a:ext>
                    </a:extLst>
                  </p:cNvPr>
                  <p:cNvCxnSpPr>
                    <a:cxnSpLocks/>
                  </p:cNvCxnSpPr>
                  <p:nvPr/>
                </p:nvCxnSpPr>
                <p:spPr>
                  <a:xfrm>
                    <a:off x="6290946" y="4920076"/>
                    <a:ext cx="1424934"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7AEF600-87BF-564B-8B99-0655656ED02D}"/>
                      </a:ext>
                    </a:extLst>
                  </p:cNvPr>
                  <p:cNvCxnSpPr>
                    <a:cxnSpLocks/>
                  </p:cNvCxnSpPr>
                  <p:nvPr/>
                </p:nvCxnSpPr>
                <p:spPr>
                  <a:xfrm>
                    <a:off x="6307457" y="4898046"/>
                    <a:ext cx="1894" cy="34919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6F92FC4E-1138-2447-A71A-0EAB2901040E}"/>
                    </a:ext>
                  </a:extLst>
                </p:cNvPr>
                <p:cNvGrpSpPr/>
                <p:nvPr/>
              </p:nvGrpSpPr>
              <p:grpSpPr>
                <a:xfrm>
                  <a:off x="9242941" y="4938325"/>
                  <a:ext cx="1835804" cy="1607833"/>
                  <a:chOff x="5880076" y="4702357"/>
                  <a:chExt cx="1835804" cy="1607833"/>
                </a:xfrm>
              </p:grpSpPr>
              <p:grpSp>
                <p:nvGrpSpPr>
                  <p:cNvPr id="48" name="グループ化 47">
                    <a:extLst>
                      <a:ext uri="{FF2B5EF4-FFF2-40B4-BE49-F238E27FC236}">
                        <a16:creationId xmlns:a16="http://schemas.microsoft.com/office/drawing/2014/main" id="{63D8EC9F-2F1A-D143-9E23-BFC63D722719}"/>
                      </a:ext>
                    </a:extLst>
                  </p:cNvPr>
                  <p:cNvGrpSpPr/>
                  <p:nvPr/>
                </p:nvGrpSpPr>
                <p:grpSpPr>
                  <a:xfrm>
                    <a:off x="5880076" y="4702357"/>
                    <a:ext cx="1594188" cy="1607833"/>
                    <a:chOff x="856131" y="2258444"/>
                    <a:chExt cx="1594188" cy="1607833"/>
                  </a:xfrm>
                </p:grpSpPr>
                <p:grpSp>
                  <p:nvGrpSpPr>
                    <p:cNvPr id="51" name="グループ化 50">
                      <a:extLst>
                        <a:ext uri="{FF2B5EF4-FFF2-40B4-BE49-F238E27FC236}">
                          <a16:creationId xmlns:a16="http://schemas.microsoft.com/office/drawing/2014/main" id="{147F5A60-9765-FB49-B386-588DE38C631B}"/>
                        </a:ext>
                      </a:extLst>
                    </p:cNvPr>
                    <p:cNvGrpSpPr/>
                    <p:nvPr/>
                  </p:nvGrpSpPr>
                  <p:grpSpPr>
                    <a:xfrm>
                      <a:off x="856131" y="2724378"/>
                      <a:ext cx="858551" cy="1141899"/>
                      <a:chOff x="3393232" y="2859612"/>
                      <a:chExt cx="1008112" cy="1728192"/>
                    </a:xfrm>
                  </p:grpSpPr>
                  <p:sp>
                    <p:nvSpPr>
                      <p:cNvPr id="61" name="正方形/長方形 60">
                        <a:extLst>
                          <a:ext uri="{FF2B5EF4-FFF2-40B4-BE49-F238E27FC236}">
                            <a16:creationId xmlns:a16="http://schemas.microsoft.com/office/drawing/2014/main" id="{B2F19B39-4486-1A4C-8646-FED4B0F64BB7}"/>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5723CEF6-1611-6A41-BB29-3F0A9D48C952}"/>
                          </a:ext>
                        </a:extLst>
                      </p:cNvPr>
                      <p:cNvSpPr/>
                      <p:nvPr/>
                    </p:nvSpPr>
                    <p:spPr>
                      <a:xfrm>
                        <a:off x="3393232" y="3622929"/>
                        <a:ext cx="1008112" cy="964875"/>
                      </a:xfrm>
                      <a:prstGeom prst="rect">
                        <a:avLst/>
                      </a:prstGeom>
                      <a:solidFill>
                        <a:srgbClr val="FF0000"/>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a:extLst>
                        <a:ext uri="{FF2B5EF4-FFF2-40B4-BE49-F238E27FC236}">
                          <a16:creationId xmlns:a16="http://schemas.microsoft.com/office/drawing/2014/main" id="{7FA1C279-DAFF-0547-A0E9-8A0349FAB02D}"/>
                        </a:ext>
                      </a:extLst>
                    </p:cNvPr>
                    <p:cNvGrpSpPr/>
                    <p:nvPr/>
                  </p:nvGrpSpPr>
                  <p:grpSpPr>
                    <a:xfrm>
                      <a:off x="1224329" y="2258444"/>
                      <a:ext cx="1225990" cy="458083"/>
                      <a:chOff x="1165123" y="2266295"/>
                      <a:chExt cx="1225990" cy="458083"/>
                    </a:xfrm>
                  </p:grpSpPr>
                  <p:cxnSp>
                    <p:nvCxnSpPr>
                      <p:cNvPr id="53" name="直線コネクタ 52">
                        <a:extLst>
                          <a:ext uri="{FF2B5EF4-FFF2-40B4-BE49-F238E27FC236}">
                            <a16:creationId xmlns:a16="http://schemas.microsoft.com/office/drawing/2014/main" id="{0063BFD2-B490-D843-8B8B-79210EB8E123}"/>
                          </a:ext>
                        </a:extLst>
                      </p:cNvPr>
                      <p:cNvCxnSpPr>
                        <a:cxnSpLocks/>
                      </p:cNvCxnSpPr>
                      <p:nvPr/>
                    </p:nvCxnSpPr>
                    <p:spPr>
                      <a:xfrm flipV="1">
                        <a:off x="1165123" y="2434014"/>
                        <a:ext cx="0" cy="290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4ED9BD9F-EC15-6A43-B7AB-375F03D06D05}"/>
                          </a:ext>
                        </a:extLst>
                      </p:cNvPr>
                      <p:cNvCxnSpPr>
                        <a:cxnSpLocks/>
                        <a:endCxn id="61" idx="0"/>
                      </p:cNvCxnSpPr>
                      <p:nvPr/>
                    </p:nvCxnSpPr>
                    <p:spPr>
                      <a:xfrm>
                        <a:off x="1285407" y="2530102"/>
                        <a:ext cx="0" cy="194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F368157E-097C-414B-91EA-5AC51743E88C}"/>
                          </a:ext>
                        </a:extLst>
                      </p:cNvPr>
                      <p:cNvCxnSpPr>
                        <a:cxnSpLocks/>
                      </p:cNvCxnSpPr>
                      <p:nvPr/>
                    </p:nvCxnSpPr>
                    <p:spPr>
                      <a:xfrm>
                        <a:off x="1165123" y="2434014"/>
                        <a:ext cx="1225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111B709-57D7-5D48-8F75-1D9E12A2C257}"/>
                          </a:ext>
                        </a:extLst>
                      </p:cNvPr>
                      <p:cNvCxnSpPr>
                        <a:cxnSpLocks/>
                      </p:cNvCxnSpPr>
                      <p:nvPr/>
                    </p:nvCxnSpPr>
                    <p:spPr>
                      <a:xfrm>
                        <a:off x="1285406" y="2530102"/>
                        <a:ext cx="11057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三角形 56">
                        <a:extLst>
                          <a:ext uri="{FF2B5EF4-FFF2-40B4-BE49-F238E27FC236}">
                            <a16:creationId xmlns:a16="http://schemas.microsoft.com/office/drawing/2014/main" id="{665B1543-7E99-1C46-9775-248BC19AE058}"/>
                          </a:ext>
                        </a:extLst>
                      </p:cNvPr>
                      <p:cNvSpPr/>
                      <p:nvPr/>
                    </p:nvSpPr>
                    <p:spPr>
                      <a:xfrm>
                        <a:off x="1728444" y="2494129"/>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三角形 57">
                        <a:extLst>
                          <a:ext uri="{FF2B5EF4-FFF2-40B4-BE49-F238E27FC236}">
                            <a16:creationId xmlns:a16="http://schemas.microsoft.com/office/drawing/2014/main" id="{A900C46A-BB37-DC42-A962-1444F3B241A1}"/>
                          </a:ext>
                        </a:extLst>
                      </p:cNvPr>
                      <p:cNvSpPr/>
                      <p:nvPr/>
                    </p:nvSpPr>
                    <p:spPr>
                      <a:xfrm rot="10800000">
                        <a:off x="1728444" y="2357440"/>
                        <a:ext cx="134437" cy="12657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直線コネクタ 58">
                        <a:extLst>
                          <a:ext uri="{FF2B5EF4-FFF2-40B4-BE49-F238E27FC236}">
                            <a16:creationId xmlns:a16="http://schemas.microsoft.com/office/drawing/2014/main" id="{1462BED6-CA71-7249-9976-6510CAFDD972}"/>
                          </a:ext>
                        </a:extLst>
                      </p:cNvPr>
                      <p:cNvCxnSpPr>
                        <a:stCxn id="58" idx="3"/>
                      </p:cNvCxnSpPr>
                      <p:nvPr/>
                    </p:nvCxnSpPr>
                    <p:spPr>
                      <a:xfrm flipV="1">
                        <a:off x="1795662" y="2266295"/>
                        <a:ext cx="0" cy="91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89E4B1F-67F1-954F-A882-495D7F583638}"/>
                          </a:ext>
                        </a:extLst>
                      </p:cNvPr>
                      <p:cNvCxnSpPr>
                        <a:cxnSpLocks/>
                      </p:cNvCxnSpPr>
                      <p:nvPr/>
                    </p:nvCxnSpPr>
                    <p:spPr>
                      <a:xfrm flipV="1">
                        <a:off x="1711091" y="2266295"/>
                        <a:ext cx="1635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9" name="直線コネクタ 48">
                    <a:extLst>
                      <a:ext uri="{FF2B5EF4-FFF2-40B4-BE49-F238E27FC236}">
                        <a16:creationId xmlns:a16="http://schemas.microsoft.com/office/drawing/2014/main" id="{C3D0A1FC-4B4E-1C40-9C8F-EBBF3C1A5179}"/>
                      </a:ext>
                    </a:extLst>
                  </p:cNvPr>
                  <p:cNvCxnSpPr>
                    <a:cxnSpLocks/>
                  </p:cNvCxnSpPr>
                  <p:nvPr/>
                </p:nvCxnSpPr>
                <p:spPr>
                  <a:xfrm>
                    <a:off x="6290946" y="4920076"/>
                    <a:ext cx="1424934"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4B8C3B7-F3BB-BE47-9DD0-8EBF98B3579A}"/>
                      </a:ext>
                    </a:extLst>
                  </p:cNvPr>
                  <p:cNvCxnSpPr>
                    <a:cxnSpLocks/>
                  </p:cNvCxnSpPr>
                  <p:nvPr/>
                </p:nvCxnSpPr>
                <p:spPr>
                  <a:xfrm>
                    <a:off x="6307457" y="4898046"/>
                    <a:ext cx="1894" cy="34919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63" name="直線コネクタ 62">
                  <a:extLst>
                    <a:ext uri="{FF2B5EF4-FFF2-40B4-BE49-F238E27FC236}">
                      <a16:creationId xmlns:a16="http://schemas.microsoft.com/office/drawing/2014/main" id="{AEEA68CD-7D72-344C-916F-137A9C9F9CAA}"/>
                    </a:ext>
                  </a:extLst>
                </p:cNvPr>
                <p:cNvCxnSpPr>
                  <a:cxnSpLocks/>
                </p:cNvCxnSpPr>
                <p:nvPr/>
              </p:nvCxnSpPr>
              <p:spPr>
                <a:xfrm>
                  <a:off x="8141674" y="6246269"/>
                  <a:ext cx="638554"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B84DAB4F-CC38-C840-95D2-0FAAA007B811}"/>
                    </a:ext>
                  </a:extLst>
                </p:cNvPr>
                <p:cNvCxnSpPr>
                  <a:cxnSpLocks/>
                </p:cNvCxnSpPr>
                <p:nvPr/>
              </p:nvCxnSpPr>
              <p:spPr>
                <a:xfrm>
                  <a:off x="7649097" y="6066654"/>
                  <a:ext cx="2875834"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42235FA3-59D1-0340-A3E8-7706165B3462}"/>
                    </a:ext>
                  </a:extLst>
                </p:cNvPr>
                <p:cNvCxnSpPr>
                  <a:cxnSpLocks/>
                </p:cNvCxnSpPr>
                <p:nvPr/>
              </p:nvCxnSpPr>
              <p:spPr>
                <a:xfrm flipV="1">
                  <a:off x="7649097" y="5908619"/>
                  <a:ext cx="2875834" cy="782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5" name="コンテンツ プレースホルダー 2">
                  <a:extLst>
                    <a:ext uri="{FF2B5EF4-FFF2-40B4-BE49-F238E27FC236}">
                      <a16:creationId xmlns:a16="http://schemas.microsoft.com/office/drawing/2014/main" id="{B66CCC0F-3BAC-1D4A-B32A-A06048526299}"/>
                    </a:ext>
                  </a:extLst>
                </p:cNvPr>
                <p:cNvSpPr txBox="1">
                  <a:spLocks/>
                </p:cNvSpPr>
                <p:nvPr/>
              </p:nvSpPr>
              <p:spPr bwMode="auto">
                <a:xfrm>
                  <a:off x="7831880" y="5455009"/>
                  <a:ext cx="1331612" cy="185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Boiling</a:t>
                  </a:r>
                </a:p>
              </p:txBody>
            </p:sp>
            <p:cxnSp>
              <p:nvCxnSpPr>
                <p:cNvPr id="67" name="直線矢印コネクタ 66">
                  <a:extLst>
                    <a:ext uri="{FF2B5EF4-FFF2-40B4-BE49-F238E27FC236}">
                      <a16:creationId xmlns:a16="http://schemas.microsoft.com/office/drawing/2014/main" id="{3EEF3605-D896-CB45-9D2C-AB6F487B30B7}"/>
                    </a:ext>
                  </a:extLst>
                </p:cNvPr>
                <p:cNvCxnSpPr/>
                <p:nvPr/>
              </p:nvCxnSpPr>
              <p:spPr>
                <a:xfrm>
                  <a:off x="10450898" y="5624899"/>
                  <a:ext cx="0" cy="285810"/>
                </a:xfrm>
                <a:prstGeom prst="straightConnector1">
                  <a:avLst/>
                </a:prstGeom>
                <a:ln w="44450">
                  <a:headEnd type="none" w="med" len="med"/>
                  <a:tailEnd type="arrow" w="med" len="sm"/>
                </a:ln>
              </p:spPr>
              <p:style>
                <a:lnRef idx="1">
                  <a:schemeClr val="dk1"/>
                </a:lnRef>
                <a:fillRef idx="0">
                  <a:schemeClr val="dk1"/>
                </a:fillRef>
                <a:effectRef idx="0">
                  <a:schemeClr val="dk1"/>
                </a:effectRef>
                <a:fontRef idx="minor">
                  <a:schemeClr val="tx1"/>
                </a:fontRef>
              </p:style>
            </p:cxnSp>
            <p:cxnSp>
              <p:nvCxnSpPr>
                <p:cNvPr id="68" name="直線矢印コネクタ 67">
                  <a:extLst>
                    <a:ext uri="{FF2B5EF4-FFF2-40B4-BE49-F238E27FC236}">
                      <a16:creationId xmlns:a16="http://schemas.microsoft.com/office/drawing/2014/main" id="{81465550-DFBB-4B43-A61A-F3AB2706E9F6}"/>
                    </a:ext>
                  </a:extLst>
                </p:cNvPr>
                <p:cNvCxnSpPr>
                  <a:cxnSpLocks/>
                </p:cNvCxnSpPr>
                <p:nvPr/>
              </p:nvCxnSpPr>
              <p:spPr>
                <a:xfrm flipV="1">
                  <a:off x="10450898" y="6063110"/>
                  <a:ext cx="0" cy="237561"/>
                </a:xfrm>
                <a:prstGeom prst="straightConnector1">
                  <a:avLst/>
                </a:prstGeom>
                <a:ln w="44450">
                  <a:headEnd type="none" w="med" len="med"/>
                  <a:tailEnd type="arrow" w="med" len="sm"/>
                </a:ln>
              </p:spPr>
              <p:style>
                <a:lnRef idx="1">
                  <a:schemeClr val="dk1"/>
                </a:lnRef>
                <a:fillRef idx="0">
                  <a:schemeClr val="dk1"/>
                </a:fillRef>
                <a:effectRef idx="0">
                  <a:schemeClr val="dk1"/>
                </a:effectRef>
                <a:fontRef idx="minor">
                  <a:schemeClr val="tx1"/>
                </a:fontRef>
              </p:style>
            </p:cxnSp>
            <p:sp>
              <p:nvSpPr>
                <p:cNvPr id="70" name="コンテンツ プレースホルダー 2">
                  <a:extLst>
                    <a:ext uri="{FF2B5EF4-FFF2-40B4-BE49-F238E27FC236}">
                      <a16:creationId xmlns:a16="http://schemas.microsoft.com/office/drawing/2014/main" id="{DDDC0476-33EE-2A42-996D-9415D13E905A}"/>
                    </a:ext>
                  </a:extLst>
                </p:cNvPr>
                <p:cNvSpPr txBox="1">
                  <a:spLocks/>
                </p:cNvSpPr>
                <p:nvPr/>
              </p:nvSpPr>
              <p:spPr bwMode="auto">
                <a:xfrm>
                  <a:off x="10524931" y="5701663"/>
                  <a:ext cx="990255" cy="1850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800" dirty="0">
                      <a:latin typeface="+mn-ea"/>
                      <a:ea typeface="+mn-ea"/>
                    </a:rPr>
                    <a:t>?</a:t>
                  </a:r>
                </a:p>
              </p:txBody>
            </p:sp>
          </p:grpSp>
          <p:grpSp>
            <p:nvGrpSpPr>
              <p:cNvPr id="91" name="グループ化 90">
                <a:extLst>
                  <a:ext uri="{FF2B5EF4-FFF2-40B4-BE49-F238E27FC236}">
                    <a16:creationId xmlns:a16="http://schemas.microsoft.com/office/drawing/2014/main" id="{E5A9FE95-D653-6B42-8AFA-1042A005DAE1}"/>
                  </a:ext>
                </a:extLst>
              </p:cNvPr>
              <p:cNvGrpSpPr/>
              <p:nvPr/>
            </p:nvGrpSpPr>
            <p:grpSpPr>
              <a:xfrm>
                <a:off x="9260415" y="5951944"/>
                <a:ext cx="840554" cy="550658"/>
                <a:chOff x="9260415" y="5951944"/>
                <a:chExt cx="840554" cy="550658"/>
              </a:xfrm>
            </p:grpSpPr>
            <p:sp>
              <p:nvSpPr>
                <p:cNvPr id="75" name="円/楕円 74">
                  <a:extLst>
                    <a:ext uri="{FF2B5EF4-FFF2-40B4-BE49-F238E27FC236}">
                      <a16:creationId xmlns:a16="http://schemas.microsoft.com/office/drawing/2014/main" id="{179D2749-AB14-6D4B-9A4B-003354278469}"/>
                    </a:ext>
                  </a:extLst>
                </p:cNvPr>
                <p:cNvSpPr/>
                <p:nvPr/>
              </p:nvSpPr>
              <p:spPr>
                <a:xfrm>
                  <a:off x="9470571" y="6398920"/>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a:extLst>
                    <a:ext uri="{FF2B5EF4-FFF2-40B4-BE49-F238E27FC236}">
                      <a16:creationId xmlns:a16="http://schemas.microsoft.com/office/drawing/2014/main" id="{AE37292A-6750-A64F-B5AC-481CCCAE1C4F}"/>
                    </a:ext>
                  </a:extLst>
                </p:cNvPr>
                <p:cNvSpPr/>
                <p:nvPr/>
              </p:nvSpPr>
              <p:spPr>
                <a:xfrm>
                  <a:off x="9611139" y="6245674"/>
                  <a:ext cx="105132" cy="622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a:extLst>
                    <a:ext uri="{FF2B5EF4-FFF2-40B4-BE49-F238E27FC236}">
                      <a16:creationId xmlns:a16="http://schemas.microsoft.com/office/drawing/2014/main" id="{CC9B3A95-7A50-E44D-B481-148CD1BF2DD8}"/>
                    </a:ext>
                  </a:extLst>
                </p:cNvPr>
                <p:cNvSpPr/>
                <p:nvPr/>
              </p:nvSpPr>
              <p:spPr>
                <a:xfrm>
                  <a:off x="9775371" y="6367818"/>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a:extLst>
                    <a:ext uri="{FF2B5EF4-FFF2-40B4-BE49-F238E27FC236}">
                      <a16:creationId xmlns:a16="http://schemas.microsoft.com/office/drawing/2014/main" id="{F25E919E-731E-CA41-BEC5-7B1E18FB7201}"/>
                    </a:ext>
                  </a:extLst>
                </p:cNvPr>
                <p:cNvSpPr/>
                <p:nvPr/>
              </p:nvSpPr>
              <p:spPr>
                <a:xfrm>
                  <a:off x="9918441" y="6184311"/>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a:extLst>
                    <a:ext uri="{FF2B5EF4-FFF2-40B4-BE49-F238E27FC236}">
                      <a16:creationId xmlns:a16="http://schemas.microsoft.com/office/drawing/2014/main" id="{8D317AEA-0ABA-7741-B975-61F64CE033C2}"/>
                    </a:ext>
                  </a:extLst>
                </p:cNvPr>
                <p:cNvSpPr/>
                <p:nvPr/>
              </p:nvSpPr>
              <p:spPr>
                <a:xfrm>
                  <a:off x="9265113" y="6391509"/>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a:extLst>
                    <a:ext uri="{FF2B5EF4-FFF2-40B4-BE49-F238E27FC236}">
                      <a16:creationId xmlns:a16="http://schemas.microsoft.com/office/drawing/2014/main" id="{751EE5EB-54F6-8749-B230-2D9AD9AF5704}"/>
                    </a:ext>
                  </a:extLst>
                </p:cNvPr>
                <p:cNvSpPr/>
                <p:nvPr/>
              </p:nvSpPr>
              <p:spPr>
                <a:xfrm>
                  <a:off x="9260415" y="5951944"/>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a:extLst>
                    <a:ext uri="{FF2B5EF4-FFF2-40B4-BE49-F238E27FC236}">
                      <a16:creationId xmlns:a16="http://schemas.microsoft.com/office/drawing/2014/main" id="{B713FD1E-F416-2D47-998F-41A94F526466}"/>
                    </a:ext>
                  </a:extLst>
                </p:cNvPr>
                <p:cNvSpPr/>
                <p:nvPr/>
              </p:nvSpPr>
              <p:spPr>
                <a:xfrm>
                  <a:off x="9328779" y="6170759"/>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a:extLst>
                    <a:ext uri="{FF2B5EF4-FFF2-40B4-BE49-F238E27FC236}">
                      <a16:creationId xmlns:a16="http://schemas.microsoft.com/office/drawing/2014/main" id="{76E3B5A9-F2D9-344F-BD03-30AC6DBBC69E}"/>
                    </a:ext>
                  </a:extLst>
                </p:cNvPr>
                <p:cNvSpPr/>
                <p:nvPr/>
              </p:nvSpPr>
              <p:spPr>
                <a:xfrm>
                  <a:off x="9470571" y="6023684"/>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a:extLst>
                    <a:ext uri="{FF2B5EF4-FFF2-40B4-BE49-F238E27FC236}">
                      <a16:creationId xmlns:a16="http://schemas.microsoft.com/office/drawing/2014/main" id="{1E764BE1-0917-2246-B1E1-43E82813E534}"/>
                    </a:ext>
                  </a:extLst>
                </p:cNvPr>
                <p:cNvSpPr/>
                <p:nvPr/>
              </p:nvSpPr>
              <p:spPr>
                <a:xfrm>
                  <a:off x="9775371" y="6104939"/>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a:extLst>
                    <a:ext uri="{FF2B5EF4-FFF2-40B4-BE49-F238E27FC236}">
                      <a16:creationId xmlns:a16="http://schemas.microsoft.com/office/drawing/2014/main" id="{D476DE39-45C7-4E44-8CCF-029000012C3B}"/>
                    </a:ext>
                  </a:extLst>
                </p:cNvPr>
                <p:cNvSpPr/>
                <p:nvPr/>
              </p:nvSpPr>
              <p:spPr>
                <a:xfrm>
                  <a:off x="9910279" y="6023683"/>
                  <a:ext cx="57810" cy="5574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a:extLst>
                    <a:ext uri="{FF2B5EF4-FFF2-40B4-BE49-F238E27FC236}">
                      <a16:creationId xmlns:a16="http://schemas.microsoft.com/office/drawing/2014/main" id="{CF820BE3-0C82-0949-85FB-205D3BDFF93D}"/>
                    </a:ext>
                  </a:extLst>
                </p:cNvPr>
                <p:cNvSpPr/>
                <p:nvPr/>
              </p:nvSpPr>
              <p:spPr>
                <a:xfrm>
                  <a:off x="10007669" y="6410087"/>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a:extLst>
                    <a:ext uri="{FF2B5EF4-FFF2-40B4-BE49-F238E27FC236}">
                      <a16:creationId xmlns:a16="http://schemas.microsoft.com/office/drawing/2014/main" id="{399CE7A4-74A7-8B4F-A2F2-C2C6287ED602}"/>
                    </a:ext>
                  </a:extLst>
                </p:cNvPr>
                <p:cNvSpPr/>
                <p:nvPr/>
              </p:nvSpPr>
              <p:spPr>
                <a:xfrm>
                  <a:off x="9684424" y="5970093"/>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a:extLst>
                    <a:ext uri="{FF2B5EF4-FFF2-40B4-BE49-F238E27FC236}">
                      <a16:creationId xmlns:a16="http://schemas.microsoft.com/office/drawing/2014/main" id="{227C2228-F60A-9347-99C2-0E48D8981C12}"/>
                    </a:ext>
                  </a:extLst>
                </p:cNvPr>
                <p:cNvSpPr/>
                <p:nvPr/>
              </p:nvSpPr>
              <p:spPr>
                <a:xfrm>
                  <a:off x="9514114" y="6176084"/>
                  <a:ext cx="93300" cy="925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94" name="コンテンツ プレースホルダー 2">
              <a:extLst>
                <a:ext uri="{FF2B5EF4-FFF2-40B4-BE49-F238E27FC236}">
                  <a16:creationId xmlns:a16="http://schemas.microsoft.com/office/drawing/2014/main" id="{CB99300A-6E43-EE4B-B8F9-77FCEF78CE56}"/>
                </a:ext>
              </a:extLst>
            </p:cNvPr>
            <p:cNvSpPr txBox="1">
              <a:spLocks/>
            </p:cNvSpPr>
            <p:nvPr/>
          </p:nvSpPr>
          <p:spPr>
            <a:xfrm>
              <a:off x="6108121" y="5476998"/>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4</a:t>
              </a:r>
              <a:endParaRPr lang="ja-JP" altLang="en-US" sz="8000">
                <a:solidFill>
                  <a:schemeClr val="accent1">
                    <a:lumMod val="40000"/>
                    <a:lumOff val="60000"/>
                  </a:schemeClr>
                </a:solidFill>
                <a:latin typeface="+mj-ea"/>
                <a:ea typeface="+mj-ea"/>
              </a:endParaRPr>
            </a:p>
          </p:txBody>
        </p:sp>
      </p:grpSp>
      <p:cxnSp>
        <p:nvCxnSpPr>
          <p:cNvPr id="111" name="直線コネクタ 110">
            <a:extLst>
              <a:ext uri="{FF2B5EF4-FFF2-40B4-BE49-F238E27FC236}">
                <a16:creationId xmlns:a16="http://schemas.microsoft.com/office/drawing/2014/main" id="{A160ED5E-6CFC-2A49-A756-CAFBEA6FB545}"/>
              </a:ext>
            </a:extLst>
          </p:cNvPr>
          <p:cNvCxnSpPr>
            <a:cxnSpLocks/>
          </p:cNvCxnSpPr>
          <p:nvPr/>
        </p:nvCxnSpPr>
        <p:spPr>
          <a:xfrm flipV="1">
            <a:off x="5577419" y="1435986"/>
            <a:ext cx="0" cy="4937972"/>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A6A4439D-BEEF-E341-A615-A68C42B14A6B}"/>
              </a:ext>
            </a:extLst>
          </p:cNvPr>
          <p:cNvGrpSpPr/>
          <p:nvPr/>
        </p:nvGrpSpPr>
        <p:grpSpPr>
          <a:xfrm>
            <a:off x="188254" y="3561495"/>
            <a:ext cx="2835216" cy="3304403"/>
            <a:chOff x="9840355" y="1248324"/>
            <a:chExt cx="3106642" cy="3620746"/>
          </a:xfrm>
        </p:grpSpPr>
        <p:pic>
          <p:nvPicPr>
            <p:cNvPr id="132" name="図 131">
              <a:extLst>
                <a:ext uri="{FF2B5EF4-FFF2-40B4-BE49-F238E27FC236}">
                  <a16:creationId xmlns:a16="http://schemas.microsoft.com/office/drawing/2014/main" id="{F2EA9652-6085-5543-9863-480E071DDB23}"/>
                </a:ext>
              </a:extLst>
            </p:cNvPr>
            <p:cNvPicPr>
              <a:picLocks noChangeAspect="1"/>
            </p:cNvPicPr>
            <p:nvPr/>
          </p:nvPicPr>
          <p:blipFill>
            <a:blip r:embed="rId3"/>
            <a:stretch>
              <a:fillRect/>
            </a:stretch>
          </p:blipFill>
          <p:spPr>
            <a:xfrm>
              <a:off x="9840355" y="1248324"/>
              <a:ext cx="1810373" cy="3620746"/>
            </a:xfrm>
            <a:prstGeom prst="rect">
              <a:avLst/>
            </a:prstGeom>
          </p:spPr>
        </p:pic>
        <p:sp>
          <p:nvSpPr>
            <p:cNvPr id="133" name="コンテンツ プレースホルダー 2">
              <a:extLst>
                <a:ext uri="{FF2B5EF4-FFF2-40B4-BE49-F238E27FC236}">
                  <a16:creationId xmlns:a16="http://schemas.microsoft.com/office/drawing/2014/main" id="{CA0CBB23-68A5-2747-BBDA-0D79713EE904}"/>
                </a:ext>
              </a:extLst>
            </p:cNvPr>
            <p:cNvSpPr txBox="1">
              <a:spLocks/>
            </p:cNvSpPr>
            <p:nvPr/>
          </p:nvSpPr>
          <p:spPr>
            <a:xfrm>
              <a:off x="11426237" y="1271168"/>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1</a:t>
              </a:r>
              <a:endParaRPr lang="ja-JP" altLang="en-US" sz="8000">
                <a:solidFill>
                  <a:schemeClr val="accent1">
                    <a:lumMod val="40000"/>
                    <a:lumOff val="60000"/>
                  </a:schemeClr>
                </a:solidFill>
                <a:latin typeface="+mj-ea"/>
                <a:ea typeface="+mj-ea"/>
              </a:endParaRPr>
            </a:p>
          </p:txBody>
        </p:sp>
        <p:cxnSp>
          <p:nvCxnSpPr>
            <p:cNvPr id="134" name="直線矢印コネクタ 133">
              <a:extLst>
                <a:ext uri="{FF2B5EF4-FFF2-40B4-BE49-F238E27FC236}">
                  <a16:creationId xmlns:a16="http://schemas.microsoft.com/office/drawing/2014/main" id="{1F818FDD-F0AD-5745-851F-076D5F742246}"/>
                </a:ext>
              </a:extLst>
            </p:cNvPr>
            <p:cNvCxnSpPr>
              <a:cxnSpLocks/>
            </p:cNvCxnSpPr>
            <p:nvPr/>
          </p:nvCxnSpPr>
          <p:spPr>
            <a:xfrm flipV="1">
              <a:off x="11158141" y="2051560"/>
              <a:ext cx="1" cy="234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6" name="コンテンツ プレースホルダー 2">
              <a:extLst>
                <a:ext uri="{FF2B5EF4-FFF2-40B4-BE49-F238E27FC236}">
                  <a16:creationId xmlns:a16="http://schemas.microsoft.com/office/drawing/2014/main" id="{DBCFAAAA-7471-2C4D-823F-25DAFB4140B6}"/>
                </a:ext>
              </a:extLst>
            </p:cNvPr>
            <p:cNvSpPr txBox="1">
              <a:spLocks/>
            </p:cNvSpPr>
            <p:nvPr/>
          </p:nvSpPr>
          <p:spPr bwMode="auto">
            <a:xfrm>
              <a:off x="10731034" y="2194244"/>
              <a:ext cx="1776179" cy="40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Approximate Liquid surface</a:t>
              </a:r>
            </a:p>
          </p:txBody>
        </p:sp>
        <p:sp>
          <p:nvSpPr>
            <p:cNvPr id="100" name="コンテンツ プレースホルダー 2">
              <a:extLst>
                <a:ext uri="{FF2B5EF4-FFF2-40B4-BE49-F238E27FC236}">
                  <a16:creationId xmlns:a16="http://schemas.microsoft.com/office/drawing/2014/main" id="{68F5345C-9F0C-C440-AA87-E3F2C5C2A2BC}"/>
                </a:ext>
              </a:extLst>
            </p:cNvPr>
            <p:cNvSpPr txBox="1">
              <a:spLocks/>
            </p:cNvSpPr>
            <p:nvPr/>
          </p:nvSpPr>
          <p:spPr bwMode="auto">
            <a:xfrm>
              <a:off x="10647203" y="3163258"/>
              <a:ext cx="1776179" cy="7176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Initial temperature</a:t>
              </a:r>
            </a:p>
          </p:txBody>
        </p:sp>
        <p:cxnSp>
          <p:nvCxnSpPr>
            <p:cNvPr id="99" name="直線矢印コネクタ 98">
              <a:extLst>
                <a:ext uri="{FF2B5EF4-FFF2-40B4-BE49-F238E27FC236}">
                  <a16:creationId xmlns:a16="http://schemas.microsoft.com/office/drawing/2014/main" id="{22C7FEB1-B7E2-0F4B-A079-D9DC23B1BCDE}"/>
                </a:ext>
              </a:extLst>
            </p:cNvPr>
            <p:cNvCxnSpPr>
              <a:cxnSpLocks/>
            </p:cNvCxnSpPr>
            <p:nvPr/>
          </p:nvCxnSpPr>
          <p:spPr>
            <a:xfrm flipH="1" flipV="1">
              <a:off x="10572035" y="3161844"/>
              <a:ext cx="125143" cy="163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 name="グループ化 1">
            <a:extLst>
              <a:ext uri="{FF2B5EF4-FFF2-40B4-BE49-F238E27FC236}">
                <a16:creationId xmlns:a16="http://schemas.microsoft.com/office/drawing/2014/main" id="{5ABB3DAA-EBC3-834D-8B4F-138D06446E4D}"/>
              </a:ext>
            </a:extLst>
          </p:cNvPr>
          <p:cNvGrpSpPr/>
          <p:nvPr/>
        </p:nvGrpSpPr>
        <p:grpSpPr>
          <a:xfrm>
            <a:off x="5834065" y="3502930"/>
            <a:ext cx="4414090" cy="2164928"/>
            <a:chOff x="5855075" y="1350524"/>
            <a:chExt cx="4414090" cy="2164928"/>
          </a:xfrm>
        </p:grpSpPr>
        <p:grpSp>
          <p:nvGrpSpPr>
            <p:cNvPr id="19" name="グループ化 18">
              <a:extLst>
                <a:ext uri="{FF2B5EF4-FFF2-40B4-BE49-F238E27FC236}">
                  <a16:creationId xmlns:a16="http://schemas.microsoft.com/office/drawing/2014/main" id="{06CD90CE-DCF9-5F4D-A0E5-855D2013E320}"/>
                </a:ext>
              </a:extLst>
            </p:cNvPr>
            <p:cNvGrpSpPr/>
            <p:nvPr/>
          </p:nvGrpSpPr>
          <p:grpSpPr>
            <a:xfrm>
              <a:off x="5855075" y="1350524"/>
              <a:ext cx="3867192" cy="2164928"/>
              <a:chOff x="5694365" y="2870235"/>
              <a:chExt cx="3867192" cy="2164928"/>
            </a:xfrm>
          </p:grpSpPr>
          <p:grpSp>
            <p:nvGrpSpPr>
              <p:cNvPr id="15" name="グループ化 14">
                <a:extLst>
                  <a:ext uri="{FF2B5EF4-FFF2-40B4-BE49-F238E27FC236}">
                    <a16:creationId xmlns:a16="http://schemas.microsoft.com/office/drawing/2014/main" id="{84867C70-31AE-BC40-8644-80B42E46A20C}"/>
                  </a:ext>
                </a:extLst>
              </p:cNvPr>
              <p:cNvGrpSpPr/>
              <p:nvPr/>
            </p:nvGrpSpPr>
            <p:grpSpPr>
              <a:xfrm>
                <a:off x="5694365" y="2870235"/>
                <a:ext cx="3867192" cy="2164928"/>
                <a:chOff x="5694365" y="2870235"/>
                <a:chExt cx="3867192" cy="2164928"/>
              </a:xfrm>
            </p:grpSpPr>
            <p:pic>
              <p:nvPicPr>
                <p:cNvPr id="9" name="図 8">
                  <a:extLst>
                    <a:ext uri="{FF2B5EF4-FFF2-40B4-BE49-F238E27FC236}">
                      <a16:creationId xmlns:a16="http://schemas.microsoft.com/office/drawing/2014/main" id="{69954C07-460E-4244-9F35-C179F250C23F}"/>
                    </a:ext>
                  </a:extLst>
                </p:cNvPr>
                <p:cNvPicPr>
                  <a:picLocks noChangeAspect="1"/>
                </p:cNvPicPr>
                <p:nvPr/>
              </p:nvPicPr>
              <p:blipFill>
                <a:blip r:embed="rId4"/>
                <a:srcRect/>
                <a:stretch/>
              </p:blipFill>
              <p:spPr>
                <a:xfrm>
                  <a:off x="5694365" y="2870235"/>
                  <a:ext cx="3867192" cy="1933596"/>
                </a:xfrm>
                <a:prstGeom prst="rect">
                  <a:avLst/>
                </a:prstGeom>
              </p:spPr>
            </p:pic>
            <p:sp>
              <p:nvSpPr>
                <p:cNvPr id="95" name="コンテンツ プレースホルダー 2">
                  <a:extLst>
                    <a:ext uri="{FF2B5EF4-FFF2-40B4-BE49-F238E27FC236}">
                      <a16:creationId xmlns:a16="http://schemas.microsoft.com/office/drawing/2014/main" id="{A272C95A-BB11-5143-8DAE-B984E61CDC50}"/>
                    </a:ext>
                  </a:extLst>
                </p:cNvPr>
                <p:cNvSpPr txBox="1">
                  <a:spLocks/>
                </p:cNvSpPr>
                <p:nvPr/>
              </p:nvSpPr>
              <p:spPr bwMode="auto">
                <a:xfrm>
                  <a:off x="7688299" y="3194839"/>
                  <a:ext cx="1177015" cy="40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a:latin typeface="+mn-ea"/>
                      <a:ea typeface="+mn-ea"/>
                    </a:rPr>
                    <a:t>Test 4</a:t>
                  </a:r>
                </a:p>
              </p:txBody>
            </p:sp>
            <p:sp>
              <p:nvSpPr>
                <p:cNvPr id="96" name="コンテンツ プレースホルダー 2">
                  <a:extLst>
                    <a:ext uri="{FF2B5EF4-FFF2-40B4-BE49-F238E27FC236}">
                      <a16:creationId xmlns:a16="http://schemas.microsoft.com/office/drawing/2014/main" id="{00799F37-7B13-EE42-A220-609F85B55C63}"/>
                    </a:ext>
                  </a:extLst>
                </p:cNvPr>
                <p:cNvSpPr txBox="1">
                  <a:spLocks/>
                </p:cNvSpPr>
                <p:nvPr/>
              </p:nvSpPr>
              <p:spPr bwMode="auto">
                <a:xfrm>
                  <a:off x="6403267" y="3211553"/>
                  <a:ext cx="1259506" cy="40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a:latin typeface="+mn-ea"/>
                      <a:ea typeface="+mn-ea"/>
                    </a:rPr>
                    <a:t>Test 2</a:t>
                  </a:r>
                </a:p>
              </p:txBody>
            </p:sp>
            <p:cxnSp>
              <p:nvCxnSpPr>
                <p:cNvPr id="97" name="直線矢印コネクタ 96">
                  <a:extLst>
                    <a:ext uri="{FF2B5EF4-FFF2-40B4-BE49-F238E27FC236}">
                      <a16:creationId xmlns:a16="http://schemas.microsoft.com/office/drawing/2014/main" id="{C0EDD31F-15F9-0C4F-9A61-FB51EB5822AF}"/>
                    </a:ext>
                  </a:extLst>
                </p:cNvPr>
                <p:cNvCxnSpPr>
                  <a:cxnSpLocks/>
                </p:cNvCxnSpPr>
                <p:nvPr/>
              </p:nvCxnSpPr>
              <p:spPr>
                <a:xfrm flipH="1">
                  <a:off x="6403267" y="4016251"/>
                  <a:ext cx="130839" cy="3188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直線矢印コネクタ 97">
                  <a:extLst>
                    <a:ext uri="{FF2B5EF4-FFF2-40B4-BE49-F238E27FC236}">
                      <a16:creationId xmlns:a16="http://schemas.microsoft.com/office/drawing/2014/main" id="{DDEE02B3-EBE8-EC4B-9188-86C7FAD13938}"/>
                    </a:ext>
                  </a:extLst>
                </p:cNvPr>
                <p:cNvCxnSpPr>
                  <a:cxnSpLocks/>
                </p:cNvCxnSpPr>
                <p:nvPr/>
              </p:nvCxnSpPr>
              <p:spPr>
                <a:xfrm flipH="1">
                  <a:off x="7081003" y="3758131"/>
                  <a:ext cx="604674" cy="621778"/>
                </a:xfrm>
                <a:prstGeom prst="straightConnector1">
                  <a:avLst/>
                </a:prstGeom>
                <a:ln>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105" name="グループ化 104">
                  <a:extLst>
                    <a:ext uri="{FF2B5EF4-FFF2-40B4-BE49-F238E27FC236}">
                      <a16:creationId xmlns:a16="http://schemas.microsoft.com/office/drawing/2014/main" id="{02107D09-333D-8F49-A6A1-59F57CF960A5}"/>
                    </a:ext>
                  </a:extLst>
                </p:cNvPr>
                <p:cNvGrpSpPr/>
                <p:nvPr/>
              </p:nvGrpSpPr>
              <p:grpSpPr>
                <a:xfrm>
                  <a:off x="6419799" y="3167799"/>
                  <a:ext cx="968419" cy="654175"/>
                  <a:chOff x="6589334" y="1526260"/>
                  <a:chExt cx="1553092" cy="1049127"/>
                </a:xfrm>
              </p:grpSpPr>
              <p:sp>
                <p:nvSpPr>
                  <p:cNvPr id="102" name="正方形/長方形 101">
                    <a:extLst>
                      <a:ext uri="{FF2B5EF4-FFF2-40B4-BE49-F238E27FC236}">
                        <a16:creationId xmlns:a16="http://schemas.microsoft.com/office/drawing/2014/main" id="{D85F6C81-5E76-2A48-B10D-E899DF2B3832}"/>
                      </a:ext>
                    </a:extLst>
                  </p:cNvPr>
                  <p:cNvSpPr/>
                  <p:nvPr/>
                </p:nvSpPr>
                <p:spPr>
                  <a:xfrm>
                    <a:off x="6692583" y="1526260"/>
                    <a:ext cx="788799" cy="1049127"/>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D2F965E7-D584-FF46-A7E0-4806FFF005BA}"/>
                      </a:ext>
                    </a:extLst>
                  </p:cNvPr>
                  <p:cNvSpPr/>
                  <p:nvPr/>
                </p:nvSpPr>
                <p:spPr>
                  <a:xfrm>
                    <a:off x="6692583" y="2134198"/>
                    <a:ext cx="788799" cy="441189"/>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コンテンツ プレースホルダー 2">
                    <a:extLst>
                      <a:ext uri="{FF2B5EF4-FFF2-40B4-BE49-F238E27FC236}">
                        <a16:creationId xmlns:a16="http://schemas.microsoft.com/office/drawing/2014/main" id="{16DA5FDE-3F3D-B04C-8A50-11B6F56E8C79}"/>
                      </a:ext>
                    </a:extLst>
                  </p:cNvPr>
                  <p:cNvSpPr txBox="1">
                    <a:spLocks/>
                  </p:cNvSpPr>
                  <p:nvPr/>
                </p:nvSpPr>
                <p:spPr bwMode="auto">
                  <a:xfrm>
                    <a:off x="6589334" y="2077182"/>
                    <a:ext cx="1553092" cy="2389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20.4 K</a:t>
                    </a:r>
                  </a:p>
                </p:txBody>
              </p:sp>
            </p:grpSp>
            <p:grpSp>
              <p:nvGrpSpPr>
                <p:cNvPr id="107" name="グループ化 106">
                  <a:extLst>
                    <a:ext uri="{FF2B5EF4-FFF2-40B4-BE49-F238E27FC236}">
                      <a16:creationId xmlns:a16="http://schemas.microsoft.com/office/drawing/2014/main" id="{DA744E6B-99A8-5E45-BA8C-15CF4BF7A06F}"/>
                    </a:ext>
                  </a:extLst>
                </p:cNvPr>
                <p:cNvGrpSpPr/>
                <p:nvPr/>
              </p:nvGrpSpPr>
              <p:grpSpPr>
                <a:xfrm>
                  <a:off x="7687920" y="3134211"/>
                  <a:ext cx="904993" cy="654175"/>
                  <a:chOff x="6615521" y="1526260"/>
                  <a:chExt cx="1451374" cy="1049127"/>
                </a:xfrm>
              </p:grpSpPr>
              <p:sp>
                <p:nvSpPr>
                  <p:cNvPr id="108" name="正方形/長方形 107">
                    <a:extLst>
                      <a:ext uri="{FF2B5EF4-FFF2-40B4-BE49-F238E27FC236}">
                        <a16:creationId xmlns:a16="http://schemas.microsoft.com/office/drawing/2014/main" id="{BEFC9C6E-30FC-0147-91A4-1CA6F0360154}"/>
                      </a:ext>
                    </a:extLst>
                  </p:cNvPr>
                  <p:cNvSpPr/>
                  <p:nvPr/>
                </p:nvSpPr>
                <p:spPr>
                  <a:xfrm>
                    <a:off x="6692583" y="1526260"/>
                    <a:ext cx="788799" cy="1049127"/>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1FD85AC5-576E-B74A-B384-466E134E3B7D}"/>
                      </a:ext>
                    </a:extLst>
                  </p:cNvPr>
                  <p:cNvSpPr/>
                  <p:nvPr/>
                </p:nvSpPr>
                <p:spPr>
                  <a:xfrm>
                    <a:off x="6692583" y="2134198"/>
                    <a:ext cx="788799" cy="441189"/>
                  </a:xfrm>
                  <a:prstGeom prst="rect">
                    <a:avLst/>
                  </a:prstGeom>
                  <a:solidFill>
                    <a:srgbClr val="FF0000"/>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コンテンツ プレースホルダー 2">
                    <a:extLst>
                      <a:ext uri="{FF2B5EF4-FFF2-40B4-BE49-F238E27FC236}">
                        <a16:creationId xmlns:a16="http://schemas.microsoft.com/office/drawing/2014/main" id="{46D08651-4E3E-7D48-817D-3E85303B55B7}"/>
                      </a:ext>
                    </a:extLst>
                  </p:cNvPr>
                  <p:cNvSpPr txBox="1">
                    <a:spLocks/>
                  </p:cNvSpPr>
                  <p:nvPr/>
                </p:nvSpPr>
                <p:spPr bwMode="auto">
                  <a:xfrm>
                    <a:off x="6615521" y="2077182"/>
                    <a:ext cx="1451374" cy="2389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chemeClr val="bg1"/>
                        </a:solidFill>
                        <a:latin typeface="+mn-ea"/>
                        <a:ea typeface="+mn-ea"/>
                      </a:rPr>
                      <a:t>26.1 </a:t>
                    </a:r>
                    <a:r>
                      <a:rPr lang="en-US" altLang="ja-JP" sz="1800" dirty="0">
                        <a:solidFill>
                          <a:schemeClr val="tx1"/>
                        </a:solidFill>
                        <a:latin typeface="+mn-ea"/>
                        <a:ea typeface="+mn-ea"/>
                      </a:rPr>
                      <a:t>K</a:t>
                    </a:r>
                  </a:p>
                </p:txBody>
              </p:sp>
            </p:grpSp>
            <p:cxnSp>
              <p:nvCxnSpPr>
                <p:cNvPr id="118" name="直線コネクタ 117">
                  <a:extLst>
                    <a:ext uri="{FF2B5EF4-FFF2-40B4-BE49-F238E27FC236}">
                      <a16:creationId xmlns:a16="http://schemas.microsoft.com/office/drawing/2014/main" id="{0D252053-2EF6-3E41-BC42-8061AC110456}"/>
                    </a:ext>
                  </a:extLst>
                </p:cNvPr>
                <p:cNvCxnSpPr>
                  <a:cxnSpLocks/>
                </p:cNvCxnSpPr>
                <p:nvPr/>
              </p:nvCxnSpPr>
              <p:spPr>
                <a:xfrm>
                  <a:off x="8567001" y="4596391"/>
                  <a:ext cx="0" cy="286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id="{AB5A1160-52C0-B447-BDD4-392B36A5922E}"/>
                    </a:ext>
                  </a:extLst>
                </p:cNvPr>
                <p:cNvCxnSpPr>
                  <a:cxnSpLocks/>
                </p:cNvCxnSpPr>
                <p:nvPr/>
              </p:nvCxnSpPr>
              <p:spPr>
                <a:xfrm flipV="1">
                  <a:off x="6864369" y="4800378"/>
                  <a:ext cx="1702632" cy="1688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0" name="コンテンツ プレースホルダー 2">
                  <a:extLst>
                    <a:ext uri="{FF2B5EF4-FFF2-40B4-BE49-F238E27FC236}">
                      <a16:creationId xmlns:a16="http://schemas.microsoft.com/office/drawing/2014/main" id="{BEE0A5B9-456B-5540-9757-30CC974F3AA4}"/>
                    </a:ext>
                  </a:extLst>
                </p:cNvPr>
                <p:cNvSpPr txBox="1">
                  <a:spLocks/>
                </p:cNvSpPr>
                <p:nvPr/>
              </p:nvSpPr>
              <p:spPr bwMode="auto">
                <a:xfrm>
                  <a:off x="5851598" y="4631451"/>
                  <a:ext cx="1259506" cy="40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30min</a:t>
                  </a:r>
                </a:p>
              </p:txBody>
            </p:sp>
          </p:grpSp>
          <p:cxnSp>
            <p:nvCxnSpPr>
              <p:cNvPr id="117" name="直線コネクタ 116">
                <a:extLst>
                  <a:ext uri="{FF2B5EF4-FFF2-40B4-BE49-F238E27FC236}">
                    <a16:creationId xmlns:a16="http://schemas.microsoft.com/office/drawing/2014/main" id="{3DF3C518-CDC6-084D-B648-AB9FBBA84746}"/>
                  </a:ext>
                </a:extLst>
              </p:cNvPr>
              <p:cNvCxnSpPr>
                <a:cxnSpLocks/>
              </p:cNvCxnSpPr>
              <p:nvPr/>
            </p:nvCxnSpPr>
            <p:spPr>
              <a:xfrm>
                <a:off x="6853126" y="4567904"/>
                <a:ext cx="0" cy="3147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コンテンツ プレースホルダー 2">
              <a:extLst>
                <a:ext uri="{FF2B5EF4-FFF2-40B4-BE49-F238E27FC236}">
                  <a16:creationId xmlns:a16="http://schemas.microsoft.com/office/drawing/2014/main" id="{14533DF5-45FA-D643-A645-F568D864A0F6}"/>
                </a:ext>
              </a:extLst>
            </p:cNvPr>
            <p:cNvSpPr txBox="1">
              <a:spLocks/>
            </p:cNvSpPr>
            <p:nvPr/>
          </p:nvSpPr>
          <p:spPr>
            <a:xfrm>
              <a:off x="8748405" y="2091571"/>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3</a:t>
              </a:r>
              <a:endParaRPr lang="ja-JP" altLang="en-US" sz="8000">
                <a:solidFill>
                  <a:schemeClr val="accent1">
                    <a:lumMod val="40000"/>
                    <a:lumOff val="60000"/>
                  </a:schemeClr>
                </a:solidFill>
                <a:latin typeface="+mj-ea"/>
                <a:ea typeface="+mj-ea"/>
              </a:endParaRPr>
            </a:p>
          </p:txBody>
        </p:sp>
      </p:grpSp>
      <p:sp>
        <p:nvSpPr>
          <p:cNvPr id="106" name="コンテンツ プレースホルダー 4">
            <a:extLst>
              <a:ext uri="{FF2B5EF4-FFF2-40B4-BE49-F238E27FC236}">
                <a16:creationId xmlns:a16="http://schemas.microsoft.com/office/drawing/2014/main" id="{52A11E0E-9065-314D-8B22-C80DD645C785}"/>
              </a:ext>
            </a:extLst>
          </p:cNvPr>
          <p:cNvSpPr txBox="1">
            <a:spLocks/>
          </p:cNvSpPr>
          <p:nvPr/>
        </p:nvSpPr>
        <p:spPr>
          <a:xfrm>
            <a:off x="5868468" y="1299646"/>
            <a:ext cx="6151895" cy="229203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latin typeface="+mn-ea"/>
                <a:ea typeface="+mn-ea"/>
              </a:rPr>
              <a:t>Results</a:t>
            </a:r>
          </a:p>
          <a:p>
            <a:pPr marL="514350" indent="-514350">
              <a:buFont typeface="+mj-lt"/>
              <a:buAutoNum type="arabicPeriod" startAt="3"/>
            </a:pPr>
            <a:r>
              <a:rPr lang="en-US" altLang="ja-JP" dirty="0">
                <a:latin typeface="+mn-ea"/>
                <a:ea typeface="+mn-ea"/>
              </a:rPr>
              <a:t>Test 4 took 30 minutes longer than Test 2 because of </a:t>
            </a:r>
            <a:r>
              <a:rPr lang="en-US" altLang="ja-JP" dirty="0">
                <a:solidFill>
                  <a:schemeClr val="accent2"/>
                </a:solidFill>
                <a:latin typeface="+mn-ea"/>
                <a:ea typeface="+mn-ea"/>
              </a:rPr>
              <a:t>flash evaporation</a:t>
            </a:r>
          </a:p>
          <a:p>
            <a:pPr marL="514350" indent="-514350">
              <a:buFont typeface="Arial" panose="020B0604020202020204" pitchFamily="34" charset="0"/>
              <a:buAutoNum type="arabicPeriod" startAt="3"/>
            </a:pPr>
            <a:r>
              <a:rPr lang="en-US" altLang="ja-JP" dirty="0">
                <a:latin typeface="+mn-ea"/>
                <a:ea typeface="+mn-ea"/>
              </a:rPr>
              <a:t>Didn’t measure the liquid level </a:t>
            </a:r>
          </a:p>
        </p:txBody>
      </p:sp>
      <p:grpSp>
        <p:nvGrpSpPr>
          <p:cNvPr id="6" name="グループ化 5">
            <a:extLst>
              <a:ext uri="{FF2B5EF4-FFF2-40B4-BE49-F238E27FC236}">
                <a16:creationId xmlns:a16="http://schemas.microsoft.com/office/drawing/2014/main" id="{BE3E44EA-54CF-FE45-B919-FCA62FF105D3}"/>
              </a:ext>
            </a:extLst>
          </p:cNvPr>
          <p:cNvGrpSpPr/>
          <p:nvPr/>
        </p:nvGrpSpPr>
        <p:grpSpPr>
          <a:xfrm>
            <a:off x="2629757" y="3616340"/>
            <a:ext cx="2841612" cy="2046074"/>
            <a:chOff x="6798778" y="2833604"/>
            <a:chExt cx="2841612" cy="2046074"/>
          </a:xfrm>
        </p:grpSpPr>
        <p:grpSp>
          <p:nvGrpSpPr>
            <p:cNvPr id="93" name="グループ化 92">
              <a:extLst>
                <a:ext uri="{FF2B5EF4-FFF2-40B4-BE49-F238E27FC236}">
                  <a16:creationId xmlns:a16="http://schemas.microsoft.com/office/drawing/2014/main" id="{7BA0B4DE-76FE-C340-95BE-87033DEA734A}"/>
                </a:ext>
              </a:extLst>
            </p:cNvPr>
            <p:cNvGrpSpPr/>
            <p:nvPr/>
          </p:nvGrpSpPr>
          <p:grpSpPr>
            <a:xfrm>
              <a:off x="6798778" y="3785563"/>
              <a:ext cx="2841612" cy="1094115"/>
              <a:chOff x="6864829" y="1368336"/>
              <a:chExt cx="3092891" cy="1190865"/>
            </a:xfrm>
          </p:grpSpPr>
          <p:grpSp>
            <p:nvGrpSpPr>
              <p:cNvPr id="32" name="グループ化 31">
                <a:extLst>
                  <a:ext uri="{FF2B5EF4-FFF2-40B4-BE49-F238E27FC236}">
                    <a16:creationId xmlns:a16="http://schemas.microsoft.com/office/drawing/2014/main" id="{82F21BA7-44B1-4449-934C-EC25BDB67839}"/>
                  </a:ext>
                </a:extLst>
              </p:cNvPr>
              <p:cNvGrpSpPr/>
              <p:nvPr/>
            </p:nvGrpSpPr>
            <p:grpSpPr>
              <a:xfrm>
                <a:off x="8752017" y="1368336"/>
                <a:ext cx="865168" cy="1150699"/>
                <a:chOff x="3455359" y="2859612"/>
                <a:chExt cx="1008113" cy="1728192"/>
              </a:xfrm>
            </p:grpSpPr>
            <p:sp>
              <p:nvSpPr>
                <p:cNvPr id="33" name="正方形/長方形 32">
                  <a:extLst>
                    <a:ext uri="{FF2B5EF4-FFF2-40B4-BE49-F238E27FC236}">
                      <a16:creationId xmlns:a16="http://schemas.microsoft.com/office/drawing/2014/main" id="{38E7074C-46AB-8D48-A414-24F52BC1270A}"/>
                    </a:ext>
                  </a:extLst>
                </p:cNvPr>
                <p:cNvSpPr/>
                <p:nvPr/>
              </p:nvSpPr>
              <p:spPr>
                <a:xfrm>
                  <a:off x="3455360"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B3905285-CD53-C848-88B5-E9013D979759}"/>
                    </a:ext>
                  </a:extLst>
                </p:cNvPr>
                <p:cNvSpPr/>
                <p:nvPr/>
              </p:nvSpPr>
              <p:spPr>
                <a:xfrm>
                  <a:off x="3455359" y="3861048"/>
                  <a:ext cx="1008113" cy="726756"/>
                </a:xfrm>
                <a:prstGeom prst="rect">
                  <a:avLst/>
                </a:prstGeom>
                <a:solidFill>
                  <a:srgbClr val="EF0025"/>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B2C381DF-C771-E34C-8412-2AF52FD4BD39}"/>
                  </a:ext>
                </a:extLst>
              </p:cNvPr>
              <p:cNvGrpSpPr/>
              <p:nvPr/>
            </p:nvGrpSpPr>
            <p:grpSpPr>
              <a:xfrm>
                <a:off x="6871446" y="1372737"/>
                <a:ext cx="858551" cy="1141899"/>
                <a:chOff x="3393232" y="2859612"/>
                <a:chExt cx="1008112" cy="1728192"/>
              </a:xfrm>
            </p:grpSpPr>
            <p:sp>
              <p:nvSpPr>
                <p:cNvPr id="11" name="正方形/長方形 10">
                  <a:extLst>
                    <a:ext uri="{FF2B5EF4-FFF2-40B4-BE49-F238E27FC236}">
                      <a16:creationId xmlns:a16="http://schemas.microsoft.com/office/drawing/2014/main" id="{A3F16BBB-64CF-6946-B54F-13389A1DBBE5}"/>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569FFF2-CE7F-7B4E-83EB-11ECE7265DC4}"/>
                    </a:ext>
                  </a:extLst>
                </p:cNvPr>
                <p:cNvSpPr/>
                <p:nvPr/>
              </p:nvSpPr>
              <p:spPr>
                <a:xfrm>
                  <a:off x="3393232" y="3861048"/>
                  <a:ext cx="1008112" cy="726756"/>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コンテンツ プレースホルダー 2">
                <a:extLst>
                  <a:ext uri="{FF2B5EF4-FFF2-40B4-BE49-F238E27FC236}">
                    <a16:creationId xmlns:a16="http://schemas.microsoft.com/office/drawing/2014/main" id="{38922CC9-FD99-8646-81D0-28E9EEBB6880}"/>
                  </a:ext>
                </a:extLst>
              </p:cNvPr>
              <p:cNvSpPr txBox="1">
                <a:spLocks/>
              </p:cNvSpPr>
              <p:nvPr/>
            </p:nvSpPr>
            <p:spPr bwMode="auto">
              <a:xfrm>
                <a:off x="6864829" y="2109720"/>
                <a:ext cx="1119112" cy="1999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20.4 K</a:t>
                </a:r>
              </a:p>
            </p:txBody>
          </p:sp>
          <p:sp>
            <p:nvSpPr>
              <p:cNvPr id="17" name="コンテンツ プレースホルダー 2">
                <a:extLst>
                  <a:ext uri="{FF2B5EF4-FFF2-40B4-BE49-F238E27FC236}">
                    <a16:creationId xmlns:a16="http://schemas.microsoft.com/office/drawing/2014/main" id="{C77AC4B5-4316-0245-928E-9A31DCD0BF34}"/>
                  </a:ext>
                </a:extLst>
              </p:cNvPr>
              <p:cNvSpPr txBox="1">
                <a:spLocks/>
              </p:cNvSpPr>
              <p:nvPr/>
            </p:nvSpPr>
            <p:spPr bwMode="auto">
              <a:xfrm>
                <a:off x="8748824" y="2130670"/>
                <a:ext cx="1208896" cy="428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chemeClr val="bg1"/>
                    </a:solidFill>
                    <a:latin typeface="+mn-ea"/>
                    <a:ea typeface="+mn-ea"/>
                  </a:rPr>
                  <a:t>26.1 K</a:t>
                </a:r>
              </a:p>
            </p:txBody>
          </p:sp>
          <p:cxnSp>
            <p:nvCxnSpPr>
              <p:cNvPr id="18" name="直線コネクタ 17">
                <a:extLst>
                  <a:ext uri="{FF2B5EF4-FFF2-40B4-BE49-F238E27FC236}">
                    <a16:creationId xmlns:a16="http://schemas.microsoft.com/office/drawing/2014/main" id="{18D40F53-1D70-C848-889D-17D7D4195DA1}"/>
                  </a:ext>
                </a:extLst>
              </p:cNvPr>
              <p:cNvCxnSpPr>
                <a:cxnSpLocks/>
              </p:cNvCxnSpPr>
              <p:nvPr/>
            </p:nvCxnSpPr>
            <p:spPr>
              <a:xfrm>
                <a:off x="7903280" y="2034434"/>
                <a:ext cx="638554"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コンテンツ プレースホルダー 2">
                <a:extLst>
                  <a:ext uri="{FF2B5EF4-FFF2-40B4-BE49-F238E27FC236}">
                    <a16:creationId xmlns:a16="http://schemas.microsoft.com/office/drawing/2014/main" id="{9443D930-BB6F-FF41-8187-4B1E11E3D5C7}"/>
                  </a:ext>
                </a:extLst>
              </p:cNvPr>
              <p:cNvSpPr txBox="1">
                <a:spLocks/>
              </p:cNvSpPr>
              <p:nvPr/>
            </p:nvSpPr>
            <p:spPr bwMode="auto">
              <a:xfrm>
                <a:off x="7690674" y="1512351"/>
                <a:ext cx="1580578" cy="2236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3 weeks</a:t>
                </a:r>
              </a:p>
            </p:txBody>
          </p:sp>
        </p:grpSp>
        <p:sp>
          <p:nvSpPr>
            <p:cNvPr id="89" name="コンテンツ プレースホルダー 2">
              <a:extLst>
                <a:ext uri="{FF2B5EF4-FFF2-40B4-BE49-F238E27FC236}">
                  <a16:creationId xmlns:a16="http://schemas.microsoft.com/office/drawing/2014/main" id="{45B25DF2-2A18-DA45-976D-72983A2AEC81}"/>
                </a:ext>
              </a:extLst>
            </p:cNvPr>
            <p:cNvSpPr txBox="1">
              <a:spLocks/>
            </p:cNvSpPr>
            <p:nvPr/>
          </p:nvSpPr>
          <p:spPr>
            <a:xfrm>
              <a:off x="7700582" y="2833604"/>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2</a:t>
              </a:r>
              <a:endParaRPr lang="ja-JP" altLang="en-US" sz="8000">
                <a:solidFill>
                  <a:schemeClr val="accent1">
                    <a:lumMod val="40000"/>
                    <a:lumOff val="60000"/>
                  </a:schemeClr>
                </a:solidFill>
                <a:latin typeface="+mj-ea"/>
                <a:ea typeface="+mj-ea"/>
              </a:endParaRPr>
            </a:p>
          </p:txBody>
        </p:sp>
      </p:grpSp>
    </p:spTree>
    <p:extLst>
      <p:ext uri="{BB962C8B-B14F-4D97-AF65-F5344CB8AC3E}">
        <p14:creationId xmlns:p14="http://schemas.microsoft.com/office/powerpoint/2010/main" val="2404223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286296"/>
            <a:ext cx="11353801" cy="1038006"/>
          </a:xfrm>
        </p:spPr>
        <p:txBody>
          <a:bodyPr>
            <a:normAutofit/>
          </a:bodyPr>
          <a:lstStyle/>
          <a:p>
            <a:r>
              <a:rPr lang="en-US" altLang="ja-JP" sz="3600" dirty="0">
                <a:latin typeface="+mj-ea"/>
                <a:ea typeface="+mj-ea"/>
              </a:rPr>
              <a:t>2.2 Pressure reduction experiments</a:t>
            </a:r>
            <a:r>
              <a:rPr kumimoji="1" lang="en-US" altLang="ja-JP" sz="3600" dirty="0">
                <a:latin typeface="+mj-ea"/>
                <a:ea typeface="+mj-ea"/>
              </a:rPr>
              <a:t> </a:t>
            </a:r>
            <a:r>
              <a:rPr lang="en-US" altLang="ja-JP" sz="2800" dirty="0">
                <a:latin typeface="+mj-ea"/>
                <a:ea typeface="+mj-ea"/>
              </a:rPr>
              <a:t>– Result(Test 3)</a:t>
            </a:r>
            <a:endParaRPr kumimoji="1" lang="ja-JP" altLang="en-US" sz="2800">
              <a:latin typeface="+mj-ea"/>
              <a:ea typeface="+mj-ea"/>
            </a:endParaRPr>
          </a:p>
        </p:txBody>
      </p:sp>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365938" y="1458095"/>
                <a:ext cx="4957893" cy="4478918"/>
              </a:xfrm>
              <a:ln>
                <a:noFill/>
              </a:ln>
            </p:spPr>
            <p:txBody>
              <a:bodyPr wrap="square">
                <a:spAutoFit/>
              </a:bodyPr>
              <a:lstStyle/>
              <a:p>
                <a:pPr marL="514350" indent="-514350">
                  <a:buFont typeface="+mj-lt"/>
                  <a:buAutoNum type="arabicPeriod"/>
                </a:pPr>
                <a:r>
                  <a:rPr lang="en-US" altLang="ja-JP" dirty="0">
                    <a:latin typeface="+mn-ea"/>
                    <a:ea typeface="+mn-ea"/>
                  </a:rPr>
                  <a:t>Pressure reduction rate greatly changed during the experiment</a:t>
                </a:r>
              </a:p>
              <a:p>
                <a:pPr marL="514350" indent="-514350">
                  <a:buFont typeface="+mj-lt"/>
                  <a:buAutoNum type="arabicPeriod"/>
                </a:pPr>
                <a:r>
                  <a:rPr lang="en-US" altLang="ja-JP" dirty="0">
                    <a:latin typeface="+mn-ea"/>
                    <a:ea typeface="+mn-ea"/>
                  </a:rPr>
                  <a:t>Analyze P vs </a:t>
                </a:r>
                <a14:m>
                  <m:oMath xmlns:m="http://schemas.openxmlformats.org/officeDocument/2006/math">
                    <m:nary>
                      <m:naryPr>
                        <m:limLoc m:val="undOvr"/>
                        <m:subHide m:val="on"/>
                        <m:supHide m:val="on"/>
                        <m:ctrlPr>
                          <a:rPr lang="en-US" altLang="ja-JP" i="1" smtClean="0">
                            <a:latin typeface="Cambria Math" panose="02040503050406030204" pitchFamily="18" charset="0"/>
                            <a:ea typeface="+mn-ea"/>
                          </a:rPr>
                        </m:ctrlPr>
                      </m:naryPr>
                      <m:sub/>
                      <m:sup/>
                      <m:e>
                        <m:acc>
                          <m:accPr>
                            <m:chr m:val="̇"/>
                            <m:ctrlPr>
                              <a:rPr lang="en-US" altLang="ja-JP" i="1" smtClean="0">
                                <a:latin typeface="Cambria Math" panose="02040503050406030204" pitchFamily="18" charset="0"/>
                                <a:ea typeface="+mn-ea"/>
                              </a:rPr>
                            </m:ctrlPr>
                          </m:accPr>
                          <m:e>
                            <m:r>
                              <a:rPr lang="en-US" altLang="ja-JP" b="0" i="1" smtClean="0">
                                <a:latin typeface="Cambria Math" panose="02040503050406030204" pitchFamily="18" charset="0"/>
                                <a:ea typeface="+mn-ea"/>
                              </a:rPr>
                              <m:t>𝑚</m:t>
                            </m:r>
                          </m:e>
                        </m:acc>
                        <m:r>
                          <m:rPr>
                            <m:brk/>
                          </m:rPr>
                          <a:rPr lang="en-US" altLang="ja-JP" b="0" i="1" smtClean="0">
                            <a:latin typeface="Cambria Math" panose="02040503050406030204" pitchFamily="18" charset="0"/>
                            <a:ea typeface="+mn-ea"/>
                          </a:rPr>
                          <m:t>𝑑</m:t>
                        </m:r>
                        <m:r>
                          <a:rPr lang="en-US" altLang="ja-JP" b="0" i="1" smtClean="0">
                            <a:latin typeface="Cambria Math" panose="02040503050406030204" pitchFamily="18" charset="0"/>
                            <a:ea typeface="+mn-ea"/>
                          </a:rPr>
                          <m:t>𝑡</m:t>
                        </m:r>
                      </m:e>
                    </m:nary>
                  </m:oMath>
                </a14:m>
                <a:endParaRPr lang="en-US" altLang="ja-JP" dirty="0">
                  <a:latin typeface="+mn-ea"/>
                  <a:ea typeface="+mn-ea"/>
                </a:endParaRPr>
              </a:p>
              <a:p>
                <a:pPr marL="514350" indent="-514350">
                  <a:buFont typeface="+mj-lt"/>
                  <a:buAutoNum type="arabicPeriod"/>
                </a:pPr>
                <a:r>
                  <a:rPr lang="en-US" altLang="ja-JP" dirty="0">
                    <a:latin typeface="+mn-ea"/>
                    <a:ea typeface="+mn-ea"/>
                  </a:rPr>
                  <a:t>Presumed that  flash evaporation occurred at the sharply changed point</a:t>
                </a:r>
              </a:p>
              <a:p>
                <a:pPr marL="514350" indent="-514350">
                  <a:buFont typeface="+mj-lt"/>
                  <a:buAutoNum type="arabicPeriod"/>
                </a:pPr>
                <a:r>
                  <a:rPr lang="en-US" altLang="ja-JP" dirty="0">
                    <a:solidFill>
                      <a:srgbClr val="008FCB"/>
                    </a:solidFill>
                    <a:latin typeface="+mn-ea"/>
                    <a:ea typeface="+mn-ea"/>
                  </a:rPr>
                  <a:t>This relation between P</a:t>
                </a:r>
                <a:r>
                  <a:rPr lang="en-US" altLang="ja-JP" dirty="0">
                    <a:solidFill>
                      <a:srgbClr val="008FCB"/>
                    </a:solidFill>
                    <a:latin typeface="+mn-ea"/>
                  </a:rPr>
                  <a:t> and </a:t>
                </a:r>
                <a14:m>
                  <m:oMath xmlns:m="http://schemas.openxmlformats.org/officeDocument/2006/math">
                    <m:nary>
                      <m:naryPr>
                        <m:limLoc m:val="undOvr"/>
                        <m:subHide m:val="on"/>
                        <m:supHide m:val="on"/>
                        <m:ctrlPr>
                          <a:rPr lang="en-US" altLang="ja-JP" i="1" smtClean="0">
                            <a:solidFill>
                              <a:schemeClr val="accent1"/>
                            </a:solidFill>
                            <a:latin typeface="Cambria Math" panose="02040503050406030204" pitchFamily="18" charset="0"/>
                          </a:rPr>
                        </m:ctrlPr>
                      </m:naryPr>
                      <m:sub/>
                      <m:sup/>
                      <m:e>
                        <m:acc>
                          <m:accPr>
                            <m:chr m:val="̇"/>
                            <m:ctrlPr>
                              <a:rPr lang="en-US" altLang="ja-JP" i="1">
                                <a:solidFill>
                                  <a:schemeClr val="accent1"/>
                                </a:solidFill>
                                <a:latin typeface="Cambria Math" panose="02040503050406030204" pitchFamily="18" charset="0"/>
                              </a:rPr>
                            </m:ctrlPr>
                          </m:accPr>
                          <m:e>
                            <m:r>
                              <a:rPr lang="en-US" altLang="ja-JP" i="1">
                                <a:solidFill>
                                  <a:schemeClr val="accent1"/>
                                </a:solidFill>
                                <a:latin typeface="Cambria Math" panose="02040503050406030204" pitchFamily="18" charset="0"/>
                              </a:rPr>
                              <m:t>𝑚</m:t>
                            </m:r>
                          </m:e>
                        </m:acc>
                        <m:r>
                          <m:rPr>
                            <m:brk/>
                          </m:rPr>
                          <a:rPr lang="en-US" altLang="ja-JP" i="1">
                            <a:solidFill>
                              <a:schemeClr val="accent1"/>
                            </a:solidFill>
                            <a:latin typeface="Cambria Math" panose="02040503050406030204" pitchFamily="18" charset="0"/>
                          </a:rPr>
                          <m:t>𝑑</m:t>
                        </m:r>
                        <m:r>
                          <a:rPr lang="en-US" altLang="ja-JP" i="1">
                            <a:solidFill>
                              <a:schemeClr val="accent1"/>
                            </a:solidFill>
                            <a:latin typeface="Cambria Math" panose="02040503050406030204" pitchFamily="18" charset="0"/>
                          </a:rPr>
                          <m:t>𝑡</m:t>
                        </m:r>
                      </m:e>
                    </m:nary>
                  </m:oMath>
                </a14:m>
                <a:r>
                  <a:rPr lang="en-US" altLang="ja-JP" dirty="0">
                    <a:solidFill>
                      <a:schemeClr val="accent1"/>
                    </a:solidFill>
                    <a:latin typeface="+mn-ea"/>
                    <a:ea typeface="+mn-ea"/>
                  </a:rPr>
                  <a:t> </a:t>
                </a:r>
                <a:r>
                  <a:rPr lang="en-US" altLang="ja-JP" dirty="0">
                    <a:solidFill>
                      <a:srgbClr val="008FCB"/>
                    </a:solidFill>
                    <a:latin typeface="+mn-ea"/>
                    <a:ea typeface="+mn-ea"/>
                  </a:rPr>
                  <a:t>can describe the phenomenon clearly</a:t>
                </a:r>
              </a:p>
            </p:txBody>
          </p:sp>
        </mc:Choice>
        <mc:Fallback xmlns="">
          <p:sp>
            <p:nvSpPr>
              <p:cNvPr id="5" name="コンテンツ プレースホルダー 4">
                <a:extLst>
                  <a:ext uri="{FF2B5EF4-FFF2-40B4-BE49-F238E27FC236}">
                    <a16:creationId xmlns:a16="http://schemas.microsoft.com/office/drawing/2014/main" id="{CB5B2679-7001-EB48-8104-DA6AE0B314B7}"/>
                  </a:ext>
                </a:extLst>
              </p:cNvPr>
              <p:cNvSpPr>
                <a:spLocks noGrp="1" noRot="1" noChangeAspect="1" noMove="1" noResize="1" noEditPoints="1" noAdjustHandles="1" noChangeArrowheads="1" noChangeShapeType="1" noTextEdit="1"/>
              </p:cNvSpPr>
              <p:nvPr>
                <p:ph idx="1"/>
              </p:nvPr>
            </p:nvSpPr>
            <p:spPr>
              <a:xfrm>
                <a:off x="365938" y="1458095"/>
                <a:ext cx="4957893" cy="4478918"/>
              </a:xfrm>
              <a:blipFill>
                <a:blip r:embed="rId3"/>
                <a:stretch>
                  <a:fillRect l="-2813" t="-2833" r="-2302" b="-17847"/>
                </a:stretch>
              </a:blipFill>
              <a:ln>
                <a:noFill/>
              </a:ln>
            </p:spPr>
            <p:txBody>
              <a:bodyPr/>
              <a:lstStyle/>
              <a:p>
                <a:r>
                  <a:rPr lang="ja-JP" altLang="en-US">
                    <a:noFill/>
                  </a:rPr>
                  <a:t> </a:t>
                </a:r>
              </a:p>
            </p:txBody>
          </p:sp>
        </mc:Fallback>
      </mc:AlternateContent>
      <p:pic>
        <p:nvPicPr>
          <p:cNvPr id="3" name="図 2">
            <a:extLst>
              <a:ext uri="{FF2B5EF4-FFF2-40B4-BE49-F238E27FC236}">
                <a16:creationId xmlns:a16="http://schemas.microsoft.com/office/drawing/2014/main" id="{6B35370E-FAEF-8D43-A6E9-EFE10364A1BF}"/>
              </a:ext>
            </a:extLst>
          </p:cNvPr>
          <p:cNvPicPr>
            <a:picLocks noChangeAspect="1"/>
          </p:cNvPicPr>
          <p:nvPr/>
        </p:nvPicPr>
        <p:blipFill>
          <a:blip r:embed="rId4"/>
          <a:srcRect/>
          <a:stretch/>
        </p:blipFill>
        <p:spPr>
          <a:xfrm>
            <a:off x="8569340" y="1275153"/>
            <a:ext cx="2905950" cy="1452975"/>
          </a:xfrm>
          <a:prstGeom prst="rect">
            <a:avLst/>
          </a:prstGeom>
        </p:spPr>
      </p:pic>
      <p:grpSp>
        <p:nvGrpSpPr>
          <p:cNvPr id="29" name="グループ化 28">
            <a:extLst>
              <a:ext uri="{FF2B5EF4-FFF2-40B4-BE49-F238E27FC236}">
                <a16:creationId xmlns:a16="http://schemas.microsoft.com/office/drawing/2014/main" id="{D0C727CB-A1B9-DB44-810C-A9A09A029458}"/>
              </a:ext>
            </a:extLst>
          </p:cNvPr>
          <p:cNvGrpSpPr/>
          <p:nvPr/>
        </p:nvGrpSpPr>
        <p:grpSpPr>
          <a:xfrm>
            <a:off x="7265025" y="1375324"/>
            <a:ext cx="865168" cy="1150699"/>
            <a:chOff x="3393232" y="2859612"/>
            <a:chExt cx="1008112" cy="1728192"/>
          </a:xfrm>
        </p:grpSpPr>
        <p:sp>
          <p:nvSpPr>
            <p:cNvPr id="30" name="正方形/長方形 29">
              <a:extLst>
                <a:ext uri="{FF2B5EF4-FFF2-40B4-BE49-F238E27FC236}">
                  <a16:creationId xmlns:a16="http://schemas.microsoft.com/office/drawing/2014/main" id="{9B4D276F-59F5-F24B-AC1B-4ED76358AB2C}"/>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AC314D9-464B-6045-B92B-633FEBA2F96C}"/>
                </a:ext>
              </a:extLst>
            </p:cNvPr>
            <p:cNvSpPr/>
            <p:nvPr/>
          </p:nvSpPr>
          <p:spPr>
            <a:xfrm>
              <a:off x="3393232" y="3861048"/>
              <a:ext cx="1008112" cy="726756"/>
            </a:xfrm>
            <a:prstGeom prst="rect">
              <a:avLst/>
            </a:prstGeom>
            <a:solidFill>
              <a:srgbClr val="EBC4D7"/>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2" name="図 51">
            <a:extLst>
              <a:ext uri="{FF2B5EF4-FFF2-40B4-BE49-F238E27FC236}">
                <a16:creationId xmlns:a16="http://schemas.microsoft.com/office/drawing/2014/main" id="{1CBA9030-917A-3941-A797-A83E845314A9}"/>
              </a:ext>
            </a:extLst>
          </p:cNvPr>
          <p:cNvPicPr>
            <a:picLocks noChangeAspect="1"/>
          </p:cNvPicPr>
          <p:nvPr/>
        </p:nvPicPr>
        <p:blipFill>
          <a:blip r:embed="rId5"/>
          <a:srcRect/>
          <a:stretch/>
        </p:blipFill>
        <p:spPr>
          <a:xfrm>
            <a:off x="7226754" y="2792918"/>
            <a:ext cx="4248536" cy="2124268"/>
          </a:xfrm>
          <a:prstGeom prst="rect">
            <a:avLst/>
          </a:prstGeom>
        </p:spPr>
      </p:pic>
      <p:cxnSp>
        <p:nvCxnSpPr>
          <p:cNvPr id="53" name="直線コネクタ 52">
            <a:extLst>
              <a:ext uri="{FF2B5EF4-FFF2-40B4-BE49-F238E27FC236}">
                <a16:creationId xmlns:a16="http://schemas.microsoft.com/office/drawing/2014/main" id="{4E7A70BB-1E72-9843-A173-E9C0946D8A72}"/>
              </a:ext>
            </a:extLst>
          </p:cNvPr>
          <p:cNvCxnSpPr>
            <a:cxnSpLocks/>
          </p:cNvCxnSpPr>
          <p:nvPr/>
        </p:nvCxnSpPr>
        <p:spPr>
          <a:xfrm flipH="1">
            <a:off x="8907427" y="1569929"/>
            <a:ext cx="499671" cy="49481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コンテンツ プレースホルダー 2">
            <a:extLst>
              <a:ext uri="{FF2B5EF4-FFF2-40B4-BE49-F238E27FC236}">
                <a16:creationId xmlns:a16="http://schemas.microsoft.com/office/drawing/2014/main" id="{459CE7C1-9E42-5643-A84E-D9456453E9DF}"/>
              </a:ext>
            </a:extLst>
          </p:cNvPr>
          <p:cNvSpPr txBox="1">
            <a:spLocks/>
          </p:cNvSpPr>
          <p:nvPr/>
        </p:nvSpPr>
        <p:spPr bwMode="auto">
          <a:xfrm>
            <a:off x="7297031" y="2106910"/>
            <a:ext cx="865167" cy="276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24.7 K</a:t>
            </a:r>
          </a:p>
        </p:txBody>
      </p:sp>
      <p:cxnSp>
        <p:nvCxnSpPr>
          <p:cNvPr id="77" name="直線コネクタ 76">
            <a:extLst>
              <a:ext uri="{FF2B5EF4-FFF2-40B4-BE49-F238E27FC236}">
                <a16:creationId xmlns:a16="http://schemas.microsoft.com/office/drawing/2014/main" id="{62ED3410-1E31-0448-9E00-6D30B9DD6888}"/>
              </a:ext>
            </a:extLst>
          </p:cNvPr>
          <p:cNvCxnSpPr>
            <a:cxnSpLocks/>
          </p:cNvCxnSpPr>
          <p:nvPr/>
        </p:nvCxnSpPr>
        <p:spPr>
          <a:xfrm flipH="1">
            <a:off x="7864775" y="3485039"/>
            <a:ext cx="499671" cy="49481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コンテンツ プレースホルダー 2">
            <a:extLst>
              <a:ext uri="{FF2B5EF4-FFF2-40B4-BE49-F238E27FC236}">
                <a16:creationId xmlns:a16="http://schemas.microsoft.com/office/drawing/2014/main" id="{FDFCE823-4F61-DF4A-8D8F-78414C06B347}"/>
              </a:ext>
            </a:extLst>
          </p:cNvPr>
          <p:cNvSpPr txBox="1">
            <a:spLocks/>
          </p:cNvSpPr>
          <p:nvPr/>
        </p:nvSpPr>
        <p:spPr bwMode="auto">
          <a:xfrm>
            <a:off x="8321199" y="3057858"/>
            <a:ext cx="2086649" cy="354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Flash evaporation occurred</a:t>
            </a:r>
          </a:p>
        </p:txBody>
      </p:sp>
      <p:cxnSp>
        <p:nvCxnSpPr>
          <p:cNvPr id="24" name="直線コネクタ 23">
            <a:extLst>
              <a:ext uri="{FF2B5EF4-FFF2-40B4-BE49-F238E27FC236}">
                <a16:creationId xmlns:a16="http://schemas.microsoft.com/office/drawing/2014/main" id="{0E302454-BA7D-3746-824F-F4FF6567653A}"/>
              </a:ext>
            </a:extLst>
          </p:cNvPr>
          <p:cNvCxnSpPr>
            <a:cxnSpLocks/>
          </p:cNvCxnSpPr>
          <p:nvPr/>
        </p:nvCxnSpPr>
        <p:spPr>
          <a:xfrm flipV="1">
            <a:off x="5619613" y="1458095"/>
            <a:ext cx="0" cy="4937972"/>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コンテンツ プレースホルダー 2">
            <a:extLst>
              <a:ext uri="{FF2B5EF4-FFF2-40B4-BE49-F238E27FC236}">
                <a16:creationId xmlns:a16="http://schemas.microsoft.com/office/drawing/2014/main" id="{B53AC65C-1DA5-4D49-9093-250295E9C852}"/>
              </a:ext>
            </a:extLst>
          </p:cNvPr>
          <p:cNvSpPr txBox="1">
            <a:spLocks/>
          </p:cNvSpPr>
          <p:nvPr/>
        </p:nvSpPr>
        <p:spPr>
          <a:xfrm>
            <a:off x="6078855" y="1321299"/>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1</a:t>
            </a:r>
            <a:endParaRPr lang="ja-JP" altLang="en-US" sz="8000">
              <a:solidFill>
                <a:schemeClr val="accent1">
                  <a:lumMod val="40000"/>
                  <a:lumOff val="60000"/>
                </a:schemeClr>
              </a:solidFill>
              <a:latin typeface="+mj-ea"/>
              <a:ea typeface="+mj-ea"/>
            </a:endParaRPr>
          </a:p>
        </p:txBody>
      </p:sp>
      <p:sp>
        <p:nvSpPr>
          <p:cNvPr id="26" name="コンテンツ プレースホルダー 2">
            <a:extLst>
              <a:ext uri="{FF2B5EF4-FFF2-40B4-BE49-F238E27FC236}">
                <a16:creationId xmlns:a16="http://schemas.microsoft.com/office/drawing/2014/main" id="{2FBACEC1-A4EA-9644-BD3E-5E9B9E44D810}"/>
              </a:ext>
            </a:extLst>
          </p:cNvPr>
          <p:cNvSpPr txBox="1">
            <a:spLocks/>
          </p:cNvSpPr>
          <p:nvPr/>
        </p:nvSpPr>
        <p:spPr>
          <a:xfrm>
            <a:off x="5776271" y="3151827"/>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2,3</a:t>
            </a:r>
            <a:endParaRPr lang="ja-JP" altLang="en-US" sz="8000">
              <a:solidFill>
                <a:schemeClr val="accent1">
                  <a:lumMod val="40000"/>
                  <a:lumOff val="60000"/>
                </a:schemeClr>
              </a:solidFill>
              <a:latin typeface="+mj-ea"/>
              <a:ea typeface="+mj-ea"/>
            </a:endParaRPr>
          </a:p>
        </p:txBody>
      </p:sp>
      <p:grpSp>
        <p:nvGrpSpPr>
          <p:cNvPr id="6" name="グループ化 5">
            <a:extLst>
              <a:ext uri="{FF2B5EF4-FFF2-40B4-BE49-F238E27FC236}">
                <a16:creationId xmlns:a16="http://schemas.microsoft.com/office/drawing/2014/main" id="{AA92BAA0-BBD4-5A43-A068-BE24844E41B3}"/>
              </a:ext>
            </a:extLst>
          </p:cNvPr>
          <p:cNvGrpSpPr/>
          <p:nvPr/>
        </p:nvGrpSpPr>
        <p:grpSpPr>
          <a:xfrm>
            <a:off x="5762978" y="5059123"/>
            <a:ext cx="3038841" cy="1519420"/>
            <a:chOff x="5745604" y="5108593"/>
            <a:chExt cx="3038841" cy="1519420"/>
          </a:xfrm>
        </p:grpSpPr>
        <p:pic>
          <p:nvPicPr>
            <p:cNvPr id="58" name="図 57">
              <a:extLst>
                <a:ext uri="{FF2B5EF4-FFF2-40B4-BE49-F238E27FC236}">
                  <a16:creationId xmlns:a16="http://schemas.microsoft.com/office/drawing/2014/main" id="{EA00630A-526A-4B48-AACE-0EC209430E7F}"/>
                </a:ext>
              </a:extLst>
            </p:cNvPr>
            <p:cNvPicPr>
              <a:picLocks noChangeAspect="1"/>
            </p:cNvPicPr>
            <p:nvPr/>
          </p:nvPicPr>
          <p:blipFill>
            <a:blip r:embed="rId6"/>
            <a:srcRect/>
            <a:stretch/>
          </p:blipFill>
          <p:spPr>
            <a:xfrm>
              <a:off x="5745604" y="5108593"/>
              <a:ext cx="3038841" cy="1519420"/>
            </a:xfrm>
            <a:prstGeom prst="rect">
              <a:avLst/>
            </a:prstGeom>
          </p:spPr>
        </p:pic>
        <p:cxnSp>
          <p:nvCxnSpPr>
            <p:cNvPr id="63" name="直線コネクタ 62">
              <a:extLst>
                <a:ext uri="{FF2B5EF4-FFF2-40B4-BE49-F238E27FC236}">
                  <a16:creationId xmlns:a16="http://schemas.microsoft.com/office/drawing/2014/main" id="{429766F3-1B10-9D43-BD38-AF0CA533AD98}"/>
                </a:ext>
              </a:extLst>
            </p:cNvPr>
            <p:cNvCxnSpPr>
              <a:cxnSpLocks/>
            </p:cNvCxnSpPr>
            <p:nvPr/>
          </p:nvCxnSpPr>
          <p:spPr>
            <a:xfrm flipV="1">
              <a:off x="6200080" y="5155522"/>
              <a:ext cx="0" cy="1310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C266B46-429C-3746-BC78-81D278C37189}"/>
                </a:ext>
              </a:extLst>
            </p:cNvPr>
            <p:cNvCxnSpPr>
              <a:cxnSpLocks/>
            </p:cNvCxnSpPr>
            <p:nvPr/>
          </p:nvCxnSpPr>
          <p:spPr>
            <a:xfrm>
              <a:off x="5997097" y="6256319"/>
              <a:ext cx="208210" cy="1"/>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573A616A-AB21-A446-B406-E78DFA2BED0B}"/>
                </a:ext>
              </a:extLst>
            </p:cNvPr>
            <p:cNvSpPr/>
            <p:nvPr/>
          </p:nvSpPr>
          <p:spPr>
            <a:xfrm>
              <a:off x="6198028" y="5156773"/>
              <a:ext cx="2559134" cy="1296000"/>
            </a:xfrm>
            <a:prstGeom prst="rect">
              <a:avLst/>
            </a:prstGeom>
            <a:solidFill>
              <a:schemeClr val="bg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コンテンツ プレースホルダー 2">
              <a:extLst>
                <a:ext uri="{FF2B5EF4-FFF2-40B4-BE49-F238E27FC236}">
                  <a16:creationId xmlns:a16="http://schemas.microsoft.com/office/drawing/2014/main" id="{C9848BAD-D6A0-5D44-8C4B-5541CFB60BEB}"/>
                </a:ext>
              </a:extLst>
            </p:cNvPr>
            <p:cNvSpPr txBox="1">
              <a:spLocks/>
            </p:cNvSpPr>
            <p:nvPr/>
          </p:nvSpPr>
          <p:spPr bwMode="auto">
            <a:xfrm>
              <a:off x="6203811" y="5155521"/>
              <a:ext cx="2313043" cy="302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chemeClr val="bg1"/>
                  </a:solidFill>
                  <a:latin typeface="+mn-ea"/>
                  <a:ea typeface="+mn-ea"/>
                </a:rPr>
                <a:t>Similar to Test 2</a:t>
              </a:r>
            </a:p>
            <a:p>
              <a:pPr marL="0" indent="0">
                <a:buNone/>
              </a:pPr>
              <a:r>
                <a:rPr lang="en-US" altLang="ja-JP" sz="1800" dirty="0">
                  <a:solidFill>
                    <a:schemeClr val="bg1"/>
                  </a:solidFill>
                  <a:latin typeface="+mn-ea"/>
                  <a:ea typeface="+mn-ea"/>
                </a:rPr>
                <a:t>Adiabatic expansion</a:t>
              </a:r>
            </a:p>
            <a:p>
              <a:pPr marL="0" indent="0">
                <a:buNone/>
              </a:pPr>
              <a:r>
                <a:rPr lang="en-US" altLang="ja-JP" sz="1800" dirty="0">
                  <a:solidFill>
                    <a:schemeClr val="bg1"/>
                  </a:solidFill>
                  <a:latin typeface="+mn-ea"/>
                  <a:ea typeface="+mn-ea"/>
                </a:rPr>
                <a:t>	w/o boiling</a:t>
              </a:r>
            </a:p>
          </p:txBody>
        </p:sp>
      </p:grpSp>
      <p:grpSp>
        <p:nvGrpSpPr>
          <p:cNvPr id="8" name="グループ化 7">
            <a:extLst>
              <a:ext uri="{FF2B5EF4-FFF2-40B4-BE49-F238E27FC236}">
                <a16:creationId xmlns:a16="http://schemas.microsoft.com/office/drawing/2014/main" id="{A10FC0B5-8A00-3F42-ACD3-CED480F64D1F}"/>
              </a:ext>
            </a:extLst>
          </p:cNvPr>
          <p:cNvGrpSpPr/>
          <p:nvPr/>
        </p:nvGrpSpPr>
        <p:grpSpPr>
          <a:xfrm>
            <a:off x="8889788" y="5066008"/>
            <a:ext cx="3418681" cy="1519421"/>
            <a:chOff x="8907427" y="5108594"/>
            <a:chExt cx="3418681" cy="1519421"/>
          </a:xfrm>
        </p:grpSpPr>
        <p:pic>
          <p:nvPicPr>
            <p:cNvPr id="60" name="図 59">
              <a:extLst>
                <a:ext uri="{FF2B5EF4-FFF2-40B4-BE49-F238E27FC236}">
                  <a16:creationId xmlns:a16="http://schemas.microsoft.com/office/drawing/2014/main" id="{DAAF3EB6-8B69-4143-A8D9-04041F922AE3}"/>
                </a:ext>
              </a:extLst>
            </p:cNvPr>
            <p:cNvPicPr>
              <a:picLocks noChangeAspect="1"/>
            </p:cNvPicPr>
            <p:nvPr/>
          </p:nvPicPr>
          <p:blipFill>
            <a:blip r:embed="rId7"/>
            <a:srcRect/>
            <a:stretch/>
          </p:blipFill>
          <p:spPr>
            <a:xfrm>
              <a:off x="8907427" y="5108594"/>
              <a:ext cx="3038842" cy="1519421"/>
            </a:xfrm>
            <a:prstGeom prst="rect">
              <a:avLst/>
            </a:prstGeom>
          </p:spPr>
        </p:pic>
        <p:sp>
          <p:nvSpPr>
            <p:cNvPr id="62" name="コンテンツ プレースホルダー 2">
              <a:extLst>
                <a:ext uri="{FF2B5EF4-FFF2-40B4-BE49-F238E27FC236}">
                  <a16:creationId xmlns:a16="http://schemas.microsoft.com/office/drawing/2014/main" id="{74A2835F-11D7-3E47-AC5D-9B73634FF47D}"/>
                </a:ext>
              </a:extLst>
            </p:cNvPr>
            <p:cNvSpPr txBox="1">
              <a:spLocks/>
            </p:cNvSpPr>
            <p:nvPr/>
          </p:nvSpPr>
          <p:spPr bwMode="auto">
            <a:xfrm>
              <a:off x="9424737" y="5205329"/>
              <a:ext cx="2901371" cy="476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Similar to Test 4</a:t>
              </a:r>
            </a:p>
            <a:p>
              <a:pPr marL="0" indent="0">
                <a:buNone/>
              </a:pPr>
              <a:r>
                <a:rPr lang="en-US" altLang="ja-JP" sz="1800" dirty="0">
                  <a:latin typeface="+mn-ea"/>
                  <a:ea typeface="+mn-ea"/>
                </a:rPr>
                <a:t>with boiling</a:t>
              </a:r>
              <a:endParaRPr lang="en-US" altLang="ja-JP" sz="1200" dirty="0">
                <a:latin typeface="+mn-ea"/>
                <a:ea typeface="+mn-ea"/>
              </a:endParaRPr>
            </a:p>
            <a:p>
              <a:pPr marL="0" indent="0">
                <a:buNone/>
              </a:pPr>
              <a:endParaRPr lang="en-US" altLang="ja-JP" sz="1800" dirty="0">
                <a:latin typeface="+mn-ea"/>
                <a:ea typeface="+mn-ea"/>
              </a:endParaRPr>
            </a:p>
          </p:txBody>
        </p:sp>
        <p:cxnSp>
          <p:nvCxnSpPr>
            <p:cNvPr id="64" name="直線コネクタ 63">
              <a:extLst>
                <a:ext uri="{FF2B5EF4-FFF2-40B4-BE49-F238E27FC236}">
                  <a16:creationId xmlns:a16="http://schemas.microsoft.com/office/drawing/2014/main" id="{728FF9C9-634E-DF41-AC89-845CD7C66EAF}"/>
                </a:ext>
              </a:extLst>
            </p:cNvPr>
            <p:cNvCxnSpPr>
              <a:cxnSpLocks/>
            </p:cNvCxnSpPr>
            <p:nvPr/>
          </p:nvCxnSpPr>
          <p:spPr>
            <a:xfrm flipH="1" flipV="1">
              <a:off x="9359184" y="5153922"/>
              <a:ext cx="1" cy="1474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DB80708-2CD4-6B47-9E3E-5F38946A4BF8}"/>
                </a:ext>
              </a:extLst>
            </p:cNvPr>
            <p:cNvCxnSpPr>
              <a:cxnSpLocks/>
            </p:cNvCxnSpPr>
            <p:nvPr/>
          </p:nvCxnSpPr>
          <p:spPr>
            <a:xfrm>
              <a:off x="9359184" y="6612556"/>
              <a:ext cx="1891912" cy="1"/>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B49C18C2-2280-334D-8646-A5CC1329679C}"/>
                </a:ext>
              </a:extLst>
            </p:cNvPr>
            <p:cNvCxnSpPr>
              <a:cxnSpLocks/>
            </p:cNvCxnSpPr>
            <p:nvPr/>
          </p:nvCxnSpPr>
          <p:spPr>
            <a:xfrm flipV="1">
              <a:off x="9364968" y="5936673"/>
              <a:ext cx="355559" cy="1"/>
            </a:xfrm>
            <a:prstGeom prst="line">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2BDD4E9A-BA79-5347-9CEC-B27CD55CBB4D}"/>
                </a:ext>
              </a:extLst>
            </p:cNvPr>
            <p:cNvCxnSpPr>
              <a:cxnSpLocks/>
            </p:cNvCxnSpPr>
            <p:nvPr/>
          </p:nvCxnSpPr>
          <p:spPr>
            <a:xfrm flipV="1">
              <a:off x="10511257" y="6301119"/>
              <a:ext cx="355559" cy="1"/>
            </a:xfrm>
            <a:prstGeom prst="line">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0DCD87F1-287A-2B47-8294-4F31F5203554}"/>
                </a:ext>
              </a:extLst>
            </p:cNvPr>
            <p:cNvSpPr/>
            <p:nvPr/>
          </p:nvSpPr>
          <p:spPr>
            <a:xfrm>
              <a:off x="9187766" y="5153924"/>
              <a:ext cx="166992" cy="1296000"/>
            </a:xfrm>
            <a:prstGeom prst="rect">
              <a:avLst/>
            </a:prstGeom>
            <a:solidFill>
              <a:schemeClr val="bg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コンテンツ プレースホルダー 2">
            <a:extLst>
              <a:ext uri="{FF2B5EF4-FFF2-40B4-BE49-F238E27FC236}">
                <a16:creationId xmlns:a16="http://schemas.microsoft.com/office/drawing/2014/main" id="{C24B7B4B-A1A3-4146-B574-AFEF055C9499}"/>
              </a:ext>
            </a:extLst>
          </p:cNvPr>
          <p:cNvSpPr txBox="1">
            <a:spLocks/>
          </p:cNvSpPr>
          <p:nvPr/>
        </p:nvSpPr>
        <p:spPr bwMode="auto">
          <a:xfrm>
            <a:off x="7319281" y="1498324"/>
            <a:ext cx="842917" cy="385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Test3</a:t>
            </a:r>
          </a:p>
        </p:txBody>
      </p:sp>
    </p:spTree>
    <p:extLst>
      <p:ext uri="{BB962C8B-B14F-4D97-AF65-F5344CB8AC3E}">
        <p14:creationId xmlns:p14="http://schemas.microsoft.com/office/powerpoint/2010/main" val="1710099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sz="3600" dirty="0">
                <a:latin typeface="+mj-ea"/>
                <a:ea typeface="+mj-ea"/>
              </a:rPr>
              <a:t>2.2 Pressure reduction experiments</a:t>
            </a:r>
            <a:r>
              <a:rPr kumimoji="1" lang="en-US" altLang="ja-JP" sz="3600" dirty="0">
                <a:latin typeface="+mj-ea"/>
                <a:ea typeface="+mj-ea"/>
              </a:rPr>
              <a:t> </a:t>
            </a:r>
            <a:r>
              <a:rPr lang="en-US" altLang="ja-JP" sz="2800" dirty="0">
                <a:latin typeface="+mj-ea"/>
                <a:ea typeface="+mj-ea"/>
              </a:rPr>
              <a:t>– Summary</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7296" y="1309406"/>
            <a:ext cx="11703047" cy="1349600"/>
          </a:xfrm>
        </p:spPr>
        <p:txBody>
          <a:bodyPr wrap="square">
            <a:spAutoFit/>
          </a:bodyPr>
          <a:lstStyle/>
          <a:p>
            <a:pPr marL="457200" indent="-457200">
              <a:buFont typeface="+mj-lt"/>
              <a:buAutoNum type="arabicPeriod"/>
            </a:pPr>
            <a:r>
              <a:rPr lang="en-US" altLang="ja-JP" sz="2400" dirty="0">
                <a:latin typeface="+mn-ea"/>
                <a:ea typeface="+mn-ea"/>
              </a:rPr>
              <a:t>Larger gas volume             </a:t>
            </a:r>
            <a:r>
              <a:rPr lang="ja-JP" altLang="en-US" sz="2400">
                <a:latin typeface="+mn-ea"/>
                <a:ea typeface="+mn-ea"/>
              </a:rPr>
              <a:t>→</a:t>
            </a:r>
            <a:r>
              <a:rPr lang="en-US" altLang="ja-JP" sz="2400" dirty="0">
                <a:latin typeface="+mn-ea"/>
                <a:ea typeface="+mn-ea"/>
              </a:rPr>
              <a:t>	Longer pressure reduction duration(Test1,2)</a:t>
            </a:r>
          </a:p>
          <a:p>
            <a:pPr marL="457200" indent="-457200">
              <a:buFont typeface="+mj-lt"/>
              <a:buAutoNum type="arabicPeriod"/>
            </a:pPr>
            <a:r>
              <a:rPr lang="en-US" altLang="ja-JP" sz="2400" dirty="0">
                <a:latin typeface="+mn-ea"/>
                <a:ea typeface="+mn-ea"/>
              </a:rPr>
              <a:t>Higher liquid temperature </a:t>
            </a:r>
            <a:r>
              <a:rPr lang="ja-JP" altLang="en-US" sz="2400">
                <a:latin typeface="+mn-ea"/>
                <a:ea typeface="+mn-ea"/>
              </a:rPr>
              <a:t>→</a:t>
            </a:r>
            <a:r>
              <a:rPr lang="en-US" altLang="ja-JP" sz="2400" dirty="0">
                <a:latin typeface="+mn-ea"/>
                <a:ea typeface="+mn-ea"/>
              </a:rPr>
              <a:t>	Longer pressure reduction duration(Test2,3,4)</a:t>
            </a:r>
          </a:p>
          <a:p>
            <a:pPr marL="457200" indent="-457200">
              <a:buFont typeface="+mj-lt"/>
              <a:buAutoNum type="arabicPeriod"/>
            </a:pPr>
            <a:r>
              <a:rPr lang="en-US" altLang="ja-JP" sz="2400" dirty="0">
                <a:latin typeface="+mn-ea"/>
                <a:ea typeface="+mn-ea"/>
              </a:rPr>
              <a:t>Pressure reduction rate greatly changed during </a:t>
            </a:r>
            <a:r>
              <a:rPr lang="en-US" altLang="ja-JP" sz="2400" dirty="0">
                <a:solidFill>
                  <a:srgbClr val="941100"/>
                </a:solidFill>
                <a:latin typeface="+mn-ea"/>
                <a:ea typeface="+mn-ea"/>
              </a:rPr>
              <a:t>Case-3</a:t>
            </a:r>
            <a:r>
              <a:rPr lang="en-US" altLang="ja-JP" sz="2400" dirty="0">
                <a:latin typeface="+mn-ea"/>
                <a:ea typeface="+mn-ea"/>
              </a:rPr>
              <a:t> experiment(Test3)</a:t>
            </a:r>
          </a:p>
        </p:txBody>
      </p:sp>
      <p:grpSp>
        <p:nvGrpSpPr>
          <p:cNvPr id="2" name="グループ化 1">
            <a:extLst>
              <a:ext uri="{FF2B5EF4-FFF2-40B4-BE49-F238E27FC236}">
                <a16:creationId xmlns:a16="http://schemas.microsoft.com/office/drawing/2014/main" id="{394DD4C7-6127-8E44-9614-50E53E7AD88F}"/>
              </a:ext>
            </a:extLst>
          </p:cNvPr>
          <p:cNvGrpSpPr/>
          <p:nvPr/>
        </p:nvGrpSpPr>
        <p:grpSpPr>
          <a:xfrm>
            <a:off x="8274257" y="2804280"/>
            <a:ext cx="3895776" cy="3698110"/>
            <a:chOff x="8274257" y="2804280"/>
            <a:chExt cx="3895776" cy="3698110"/>
          </a:xfrm>
        </p:grpSpPr>
        <p:grpSp>
          <p:nvGrpSpPr>
            <p:cNvPr id="23" name="グループ化 22">
              <a:extLst>
                <a:ext uri="{FF2B5EF4-FFF2-40B4-BE49-F238E27FC236}">
                  <a16:creationId xmlns:a16="http://schemas.microsoft.com/office/drawing/2014/main" id="{189AACF0-4F76-DA4E-815F-05FABF1DA2CC}"/>
                </a:ext>
              </a:extLst>
            </p:cNvPr>
            <p:cNvGrpSpPr/>
            <p:nvPr/>
          </p:nvGrpSpPr>
          <p:grpSpPr>
            <a:xfrm>
              <a:off x="8695410" y="3601449"/>
              <a:ext cx="858551" cy="1141899"/>
              <a:chOff x="3393232" y="2859612"/>
              <a:chExt cx="1008112" cy="1728192"/>
            </a:xfrm>
          </p:grpSpPr>
          <p:sp>
            <p:nvSpPr>
              <p:cNvPr id="24" name="正方形/長方形 23">
                <a:extLst>
                  <a:ext uri="{FF2B5EF4-FFF2-40B4-BE49-F238E27FC236}">
                    <a16:creationId xmlns:a16="http://schemas.microsoft.com/office/drawing/2014/main" id="{D4CFBA1C-34A2-7540-BA95-7C79171DF8A3}"/>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B47F205D-9B7C-BF45-AC31-CC21188E2272}"/>
                  </a:ext>
                </a:extLst>
              </p:cNvPr>
              <p:cNvSpPr/>
              <p:nvPr/>
            </p:nvSpPr>
            <p:spPr>
              <a:xfrm>
                <a:off x="3393232" y="3362220"/>
                <a:ext cx="1008112" cy="1225584"/>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FC996B10-3253-F24B-8BD2-98A9899724DB}"/>
                </a:ext>
              </a:extLst>
            </p:cNvPr>
            <p:cNvGrpSpPr/>
            <p:nvPr/>
          </p:nvGrpSpPr>
          <p:grpSpPr>
            <a:xfrm>
              <a:off x="10532580" y="3601449"/>
              <a:ext cx="858551" cy="1141899"/>
              <a:chOff x="3393232" y="2859612"/>
              <a:chExt cx="1008112" cy="1728192"/>
            </a:xfrm>
          </p:grpSpPr>
          <p:sp>
            <p:nvSpPr>
              <p:cNvPr id="27" name="正方形/長方形 26">
                <a:extLst>
                  <a:ext uri="{FF2B5EF4-FFF2-40B4-BE49-F238E27FC236}">
                    <a16:creationId xmlns:a16="http://schemas.microsoft.com/office/drawing/2014/main" id="{6E47D48A-F926-5C4C-913E-6851A5C370CB}"/>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95AF69C-6C51-6247-9A5D-1C63BAA84A1D}"/>
                  </a:ext>
                </a:extLst>
              </p:cNvPr>
              <p:cNvSpPr/>
              <p:nvPr/>
            </p:nvSpPr>
            <p:spPr>
              <a:xfrm>
                <a:off x="3393232" y="3861048"/>
                <a:ext cx="1008112" cy="726756"/>
              </a:xfrm>
              <a:prstGeom prst="rect">
                <a:avLst/>
              </a:prstGeom>
              <a:solidFill>
                <a:srgbClr val="61D6FF"/>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D0C727CB-A1B9-DB44-810C-A9A09A029458}"/>
                </a:ext>
              </a:extLst>
            </p:cNvPr>
            <p:cNvGrpSpPr/>
            <p:nvPr/>
          </p:nvGrpSpPr>
          <p:grpSpPr>
            <a:xfrm>
              <a:off x="8725567" y="5351691"/>
              <a:ext cx="865168" cy="1150699"/>
              <a:chOff x="3393232" y="2859612"/>
              <a:chExt cx="1008112" cy="1728192"/>
            </a:xfrm>
          </p:grpSpPr>
          <p:sp>
            <p:nvSpPr>
              <p:cNvPr id="30" name="正方形/長方形 29">
                <a:extLst>
                  <a:ext uri="{FF2B5EF4-FFF2-40B4-BE49-F238E27FC236}">
                    <a16:creationId xmlns:a16="http://schemas.microsoft.com/office/drawing/2014/main" id="{9B4D276F-59F5-F24B-AC1B-4ED76358AB2C}"/>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AC314D9-464B-6045-B92B-633FEBA2F96C}"/>
                  </a:ext>
                </a:extLst>
              </p:cNvPr>
              <p:cNvSpPr/>
              <p:nvPr/>
            </p:nvSpPr>
            <p:spPr>
              <a:xfrm>
                <a:off x="3393232" y="3861048"/>
                <a:ext cx="1008112" cy="726756"/>
              </a:xfrm>
              <a:prstGeom prst="rect">
                <a:avLst/>
              </a:prstGeom>
              <a:solidFill>
                <a:srgbClr val="EBC4D7"/>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82F21BA7-44B1-4449-934C-EC25BDB67839}"/>
                </a:ext>
              </a:extLst>
            </p:cNvPr>
            <p:cNvGrpSpPr/>
            <p:nvPr/>
          </p:nvGrpSpPr>
          <p:grpSpPr>
            <a:xfrm>
              <a:off x="10590078" y="5312212"/>
              <a:ext cx="865168" cy="1150699"/>
              <a:chOff x="3393232" y="2859612"/>
              <a:chExt cx="1008112" cy="1728192"/>
            </a:xfrm>
          </p:grpSpPr>
          <p:sp>
            <p:nvSpPr>
              <p:cNvPr id="33" name="正方形/長方形 32">
                <a:extLst>
                  <a:ext uri="{FF2B5EF4-FFF2-40B4-BE49-F238E27FC236}">
                    <a16:creationId xmlns:a16="http://schemas.microsoft.com/office/drawing/2014/main" id="{38E7074C-46AB-8D48-A414-24F52BC1270A}"/>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B3905285-CD53-C848-88B5-E9013D979759}"/>
                  </a:ext>
                </a:extLst>
              </p:cNvPr>
              <p:cNvSpPr/>
              <p:nvPr/>
            </p:nvSpPr>
            <p:spPr>
              <a:xfrm>
                <a:off x="3393232" y="3861048"/>
                <a:ext cx="1008112" cy="726756"/>
              </a:xfrm>
              <a:prstGeom prst="rect">
                <a:avLst/>
              </a:prstGeom>
              <a:solidFill>
                <a:srgbClr val="EF0025"/>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コンテンツ プレースホルダー 2">
              <a:extLst>
                <a:ext uri="{FF2B5EF4-FFF2-40B4-BE49-F238E27FC236}">
                  <a16:creationId xmlns:a16="http://schemas.microsoft.com/office/drawing/2014/main" id="{E971CA20-D304-A147-B80E-CE3B1666434D}"/>
                </a:ext>
              </a:extLst>
            </p:cNvPr>
            <p:cNvSpPr txBox="1">
              <a:spLocks/>
            </p:cNvSpPr>
            <p:nvPr/>
          </p:nvSpPr>
          <p:spPr bwMode="auto">
            <a:xfrm>
              <a:off x="8274257" y="3195666"/>
              <a:ext cx="1861969" cy="472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(1)Test1  5 min</a:t>
              </a:r>
            </a:p>
          </p:txBody>
        </p:sp>
        <p:sp>
          <p:nvSpPr>
            <p:cNvPr id="36" name="コンテンツ プレースホルダー 2">
              <a:extLst>
                <a:ext uri="{FF2B5EF4-FFF2-40B4-BE49-F238E27FC236}">
                  <a16:creationId xmlns:a16="http://schemas.microsoft.com/office/drawing/2014/main" id="{B63396E1-2DD2-4846-97A7-78DE1DF6EC46}"/>
                </a:ext>
              </a:extLst>
            </p:cNvPr>
            <p:cNvSpPr txBox="1">
              <a:spLocks/>
            </p:cNvSpPr>
            <p:nvPr/>
          </p:nvSpPr>
          <p:spPr bwMode="auto">
            <a:xfrm>
              <a:off x="10093024" y="3193727"/>
              <a:ext cx="2077009" cy="377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 Test2 15 min</a:t>
              </a:r>
            </a:p>
          </p:txBody>
        </p:sp>
        <p:sp>
          <p:nvSpPr>
            <p:cNvPr id="37" name="コンテンツ プレースホルダー 2">
              <a:extLst>
                <a:ext uri="{FF2B5EF4-FFF2-40B4-BE49-F238E27FC236}">
                  <a16:creationId xmlns:a16="http://schemas.microsoft.com/office/drawing/2014/main" id="{AEDB7A08-55E2-1F49-9688-90821E2F73FD}"/>
                </a:ext>
              </a:extLst>
            </p:cNvPr>
            <p:cNvSpPr txBox="1">
              <a:spLocks/>
            </p:cNvSpPr>
            <p:nvPr/>
          </p:nvSpPr>
          <p:spPr bwMode="auto">
            <a:xfrm>
              <a:off x="8279835" y="4934187"/>
              <a:ext cx="1857797" cy="5384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rgbClr val="941100"/>
                  </a:solidFill>
                  <a:latin typeface="+mn-ea"/>
                  <a:ea typeface="+mn-ea"/>
                </a:rPr>
                <a:t>(3)</a:t>
              </a:r>
              <a:r>
                <a:rPr lang="en-US" altLang="ja-JP" sz="1800" dirty="0">
                  <a:latin typeface="+mn-ea"/>
                  <a:ea typeface="+mn-ea"/>
                </a:rPr>
                <a:t>Test3 45 min</a:t>
              </a:r>
            </a:p>
          </p:txBody>
        </p:sp>
        <p:sp>
          <p:nvSpPr>
            <p:cNvPr id="38" name="コンテンツ プレースホルダー 2">
              <a:extLst>
                <a:ext uri="{FF2B5EF4-FFF2-40B4-BE49-F238E27FC236}">
                  <a16:creationId xmlns:a16="http://schemas.microsoft.com/office/drawing/2014/main" id="{2AC6258C-85B5-EC41-B071-649AE2DBCC0D}"/>
                </a:ext>
              </a:extLst>
            </p:cNvPr>
            <p:cNvSpPr txBox="1">
              <a:spLocks/>
            </p:cNvSpPr>
            <p:nvPr/>
          </p:nvSpPr>
          <p:spPr bwMode="auto">
            <a:xfrm>
              <a:off x="10136226" y="4950133"/>
              <a:ext cx="1845910" cy="4796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chemeClr val="accent2"/>
                  </a:solidFill>
                  <a:latin typeface="+mn-ea"/>
                  <a:ea typeface="+mn-ea"/>
                </a:rPr>
                <a:t>(4)</a:t>
              </a:r>
              <a:r>
                <a:rPr lang="en-US" altLang="ja-JP" sz="1800" dirty="0">
                  <a:latin typeface="+mn-ea"/>
                  <a:ea typeface="+mn-ea"/>
                </a:rPr>
                <a:t>Test4 45min</a:t>
              </a:r>
            </a:p>
          </p:txBody>
        </p:sp>
        <p:sp>
          <p:nvSpPr>
            <p:cNvPr id="43" name="コンテンツ プレースホルダー 2">
              <a:extLst>
                <a:ext uri="{FF2B5EF4-FFF2-40B4-BE49-F238E27FC236}">
                  <a16:creationId xmlns:a16="http://schemas.microsoft.com/office/drawing/2014/main" id="{D3F137EA-E7D8-5E4A-8595-4ED8B88EB438}"/>
                </a:ext>
              </a:extLst>
            </p:cNvPr>
            <p:cNvSpPr txBox="1">
              <a:spLocks/>
            </p:cNvSpPr>
            <p:nvPr/>
          </p:nvSpPr>
          <p:spPr bwMode="auto">
            <a:xfrm>
              <a:off x="8725567" y="4189980"/>
              <a:ext cx="865167" cy="1917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20.4 K</a:t>
              </a:r>
            </a:p>
          </p:txBody>
        </p:sp>
        <p:sp>
          <p:nvSpPr>
            <p:cNvPr id="44" name="コンテンツ プレースホルダー 2">
              <a:extLst>
                <a:ext uri="{FF2B5EF4-FFF2-40B4-BE49-F238E27FC236}">
                  <a16:creationId xmlns:a16="http://schemas.microsoft.com/office/drawing/2014/main" id="{92E09F88-720F-954E-AB43-F8B524D25BAD}"/>
                </a:ext>
              </a:extLst>
            </p:cNvPr>
            <p:cNvSpPr txBox="1">
              <a:spLocks/>
            </p:cNvSpPr>
            <p:nvPr/>
          </p:nvSpPr>
          <p:spPr bwMode="auto">
            <a:xfrm>
              <a:off x="10598383" y="4338447"/>
              <a:ext cx="865167" cy="1917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20.4 K</a:t>
              </a:r>
            </a:p>
          </p:txBody>
        </p:sp>
        <p:sp>
          <p:nvSpPr>
            <p:cNvPr id="45" name="コンテンツ プレースホルダー 2">
              <a:extLst>
                <a:ext uri="{FF2B5EF4-FFF2-40B4-BE49-F238E27FC236}">
                  <a16:creationId xmlns:a16="http://schemas.microsoft.com/office/drawing/2014/main" id="{933E9970-7A61-A543-9C5F-6C1764D44477}"/>
                </a:ext>
              </a:extLst>
            </p:cNvPr>
            <p:cNvSpPr txBox="1">
              <a:spLocks/>
            </p:cNvSpPr>
            <p:nvPr/>
          </p:nvSpPr>
          <p:spPr bwMode="auto">
            <a:xfrm>
              <a:off x="8792656" y="6046573"/>
              <a:ext cx="865167" cy="276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24.7 K</a:t>
              </a:r>
            </a:p>
          </p:txBody>
        </p:sp>
        <p:sp>
          <p:nvSpPr>
            <p:cNvPr id="46" name="コンテンツ プレースホルダー 2">
              <a:extLst>
                <a:ext uri="{FF2B5EF4-FFF2-40B4-BE49-F238E27FC236}">
                  <a16:creationId xmlns:a16="http://schemas.microsoft.com/office/drawing/2014/main" id="{12D44C4D-852F-D04B-A0B2-6F15B225F3E8}"/>
                </a:ext>
              </a:extLst>
            </p:cNvPr>
            <p:cNvSpPr txBox="1">
              <a:spLocks/>
            </p:cNvSpPr>
            <p:nvPr/>
          </p:nvSpPr>
          <p:spPr bwMode="auto">
            <a:xfrm>
              <a:off x="10657166" y="6052065"/>
              <a:ext cx="865167" cy="410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chemeClr val="bg1"/>
                  </a:solidFill>
                  <a:latin typeface="+mn-ea"/>
                  <a:ea typeface="+mn-ea"/>
                </a:rPr>
                <a:t>26.1 K</a:t>
              </a:r>
            </a:p>
          </p:txBody>
        </p:sp>
        <p:sp>
          <p:nvSpPr>
            <p:cNvPr id="47" name="コンテンツ プレースホルダー 2">
              <a:extLst>
                <a:ext uri="{FF2B5EF4-FFF2-40B4-BE49-F238E27FC236}">
                  <a16:creationId xmlns:a16="http://schemas.microsoft.com/office/drawing/2014/main" id="{DD201A32-8DAA-E448-A6FB-EEA1EB50F6BB}"/>
                </a:ext>
              </a:extLst>
            </p:cNvPr>
            <p:cNvSpPr txBox="1">
              <a:spLocks/>
            </p:cNvSpPr>
            <p:nvPr/>
          </p:nvSpPr>
          <p:spPr bwMode="auto">
            <a:xfrm>
              <a:off x="8547874" y="2804280"/>
              <a:ext cx="3187788" cy="502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Pressure reduction duration </a:t>
              </a:r>
            </a:p>
          </p:txBody>
        </p:sp>
      </p:grpSp>
      <p:grpSp>
        <p:nvGrpSpPr>
          <p:cNvPr id="7" name="グループ化 6">
            <a:extLst>
              <a:ext uri="{FF2B5EF4-FFF2-40B4-BE49-F238E27FC236}">
                <a16:creationId xmlns:a16="http://schemas.microsoft.com/office/drawing/2014/main" id="{6B1EE68C-EA7A-F246-AFE7-CBCDEC592442}"/>
              </a:ext>
            </a:extLst>
          </p:cNvPr>
          <p:cNvGrpSpPr/>
          <p:nvPr/>
        </p:nvGrpSpPr>
        <p:grpSpPr>
          <a:xfrm>
            <a:off x="731735" y="2675939"/>
            <a:ext cx="7213618" cy="4042913"/>
            <a:chOff x="731735" y="2675939"/>
            <a:chExt cx="7213618" cy="4042913"/>
          </a:xfrm>
        </p:grpSpPr>
        <p:pic>
          <p:nvPicPr>
            <p:cNvPr id="3" name="図 2">
              <a:extLst>
                <a:ext uri="{FF2B5EF4-FFF2-40B4-BE49-F238E27FC236}">
                  <a16:creationId xmlns:a16="http://schemas.microsoft.com/office/drawing/2014/main" id="{6B35370E-FAEF-8D43-A6E9-EFE10364A1BF}"/>
                </a:ext>
              </a:extLst>
            </p:cNvPr>
            <p:cNvPicPr>
              <a:picLocks noChangeAspect="1"/>
            </p:cNvPicPr>
            <p:nvPr/>
          </p:nvPicPr>
          <p:blipFill>
            <a:blip r:embed="rId3"/>
            <a:srcRect/>
            <a:stretch/>
          </p:blipFill>
          <p:spPr>
            <a:xfrm>
              <a:off x="731735" y="2675939"/>
              <a:ext cx="7213618" cy="3606809"/>
            </a:xfrm>
            <a:prstGeom prst="rect">
              <a:avLst/>
            </a:prstGeom>
          </p:spPr>
        </p:pic>
        <p:sp>
          <p:nvSpPr>
            <p:cNvPr id="39" name="コンテンツ プレースホルダー 2">
              <a:extLst>
                <a:ext uri="{FF2B5EF4-FFF2-40B4-BE49-F238E27FC236}">
                  <a16:creationId xmlns:a16="http://schemas.microsoft.com/office/drawing/2014/main" id="{B8341E45-7292-5D41-85E2-A88BE48D6F20}"/>
                </a:ext>
              </a:extLst>
            </p:cNvPr>
            <p:cNvSpPr txBox="1">
              <a:spLocks/>
            </p:cNvSpPr>
            <p:nvPr/>
          </p:nvSpPr>
          <p:spPr bwMode="auto">
            <a:xfrm>
              <a:off x="3453671" y="6282748"/>
              <a:ext cx="707840" cy="219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rgbClr val="941100"/>
                  </a:solidFill>
                  <a:latin typeface="+mn-ea"/>
                  <a:ea typeface="+mn-ea"/>
                </a:rPr>
                <a:t>(3)</a:t>
              </a:r>
            </a:p>
          </p:txBody>
        </p:sp>
        <p:sp>
          <p:nvSpPr>
            <p:cNvPr id="40" name="コンテンツ プレースホルダー 2">
              <a:extLst>
                <a:ext uri="{FF2B5EF4-FFF2-40B4-BE49-F238E27FC236}">
                  <a16:creationId xmlns:a16="http://schemas.microsoft.com/office/drawing/2014/main" id="{66FC1154-C007-8A4B-AC27-07D05FBC6596}"/>
                </a:ext>
              </a:extLst>
            </p:cNvPr>
            <p:cNvSpPr txBox="1">
              <a:spLocks/>
            </p:cNvSpPr>
            <p:nvPr/>
          </p:nvSpPr>
          <p:spPr bwMode="auto">
            <a:xfrm>
              <a:off x="3991503" y="6282748"/>
              <a:ext cx="707840" cy="219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rgbClr val="0070C0"/>
                  </a:solidFill>
                  <a:latin typeface="+mn-ea"/>
                  <a:ea typeface="+mn-ea"/>
                </a:rPr>
                <a:t>(4)</a:t>
              </a:r>
            </a:p>
          </p:txBody>
        </p:sp>
        <p:sp>
          <p:nvSpPr>
            <p:cNvPr id="41" name="コンテンツ プレースホルダー 2">
              <a:extLst>
                <a:ext uri="{FF2B5EF4-FFF2-40B4-BE49-F238E27FC236}">
                  <a16:creationId xmlns:a16="http://schemas.microsoft.com/office/drawing/2014/main" id="{2181B395-9586-2D41-9DD2-3FEBF83B6F4E}"/>
                </a:ext>
              </a:extLst>
            </p:cNvPr>
            <p:cNvSpPr txBox="1">
              <a:spLocks/>
            </p:cNvSpPr>
            <p:nvPr/>
          </p:nvSpPr>
          <p:spPr bwMode="auto">
            <a:xfrm>
              <a:off x="2053589" y="6071911"/>
              <a:ext cx="707840" cy="219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a:t>
              </a:r>
            </a:p>
          </p:txBody>
        </p:sp>
        <p:sp>
          <p:nvSpPr>
            <p:cNvPr id="42" name="コンテンツ プレースホルダー 2">
              <a:extLst>
                <a:ext uri="{FF2B5EF4-FFF2-40B4-BE49-F238E27FC236}">
                  <a16:creationId xmlns:a16="http://schemas.microsoft.com/office/drawing/2014/main" id="{12EE70E3-E6D8-8045-BFC6-2D95D7F3B2E9}"/>
                </a:ext>
              </a:extLst>
            </p:cNvPr>
            <p:cNvSpPr txBox="1">
              <a:spLocks/>
            </p:cNvSpPr>
            <p:nvPr/>
          </p:nvSpPr>
          <p:spPr bwMode="auto">
            <a:xfrm>
              <a:off x="1295175" y="5849926"/>
              <a:ext cx="863316" cy="2782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(1)</a:t>
              </a:r>
            </a:p>
          </p:txBody>
        </p:sp>
        <p:cxnSp>
          <p:nvCxnSpPr>
            <p:cNvPr id="48" name="直線コネクタ 47">
              <a:extLst>
                <a:ext uri="{FF2B5EF4-FFF2-40B4-BE49-F238E27FC236}">
                  <a16:creationId xmlns:a16="http://schemas.microsoft.com/office/drawing/2014/main" id="{A0EB8771-F0D9-9C4F-AB81-0DB336F4BE89}"/>
                </a:ext>
              </a:extLst>
            </p:cNvPr>
            <p:cNvCxnSpPr>
              <a:cxnSpLocks/>
            </p:cNvCxnSpPr>
            <p:nvPr/>
          </p:nvCxnSpPr>
          <p:spPr>
            <a:xfrm>
              <a:off x="1271594" y="5918625"/>
              <a:ext cx="0" cy="800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45E58FF8-2C30-294D-BEB0-3D1BD192588F}"/>
                </a:ext>
              </a:extLst>
            </p:cNvPr>
            <p:cNvCxnSpPr>
              <a:cxnSpLocks/>
            </p:cNvCxnSpPr>
            <p:nvPr/>
          </p:nvCxnSpPr>
          <p:spPr>
            <a:xfrm>
              <a:off x="1768768" y="5918625"/>
              <a:ext cx="0" cy="364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F6C229F5-D02F-934D-96A1-9EA81E93A18E}"/>
                </a:ext>
              </a:extLst>
            </p:cNvPr>
            <p:cNvCxnSpPr>
              <a:cxnSpLocks/>
            </p:cNvCxnSpPr>
            <p:nvPr/>
          </p:nvCxnSpPr>
          <p:spPr>
            <a:xfrm>
              <a:off x="2985469" y="5918625"/>
              <a:ext cx="0" cy="539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D8C5AA51-5711-CA43-8D46-D24128B53DED}"/>
                </a:ext>
              </a:extLst>
            </p:cNvPr>
            <p:cNvCxnSpPr>
              <a:cxnSpLocks/>
            </p:cNvCxnSpPr>
            <p:nvPr/>
          </p:nvCxnSpPr>
          <p:spPr>
            <a:xfrm>
              <a:off x="6128407" y="5934399"/>
              <a:ext cx="0" cy="78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45303DCA-36BC-3248-82C6-F0AB1247B573}"/>
                </a:ext>
              </a:extLst>
            </p:cNvPr>
            <p:cNvCxnSpPr/>
            <p:nvPr/>
          </p:nvCxnSpPr>
          <p:spPr>
            <a:xfrm>
              <a:off x="1271594" y="6143210"/>
              <a:ext cx="49717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02CCEA15-03A9-9E4E-A136-2039360DDB91}"/>
                </a:ext>
              </a:extLst>
            </p:cNvPr>
            <p:cNvCxnSpPr>
              <a:cxnSpLocks/>
            </p:cNvCxnSpPr>
            <p:nvPr/>
          </p:nvCxnSpPr>
          <p:spPr>
            <a:xfrm flipV="1">
              <a:off x="1282837" y="6375995"/>
              <a:ext cx="1702632" cy="1688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D4D3F92E-501B-3C40-8DB0-EB97D6EAE4CB}"/>
                </a:ext>
              </a:extLst>
            </p:cNvPr>
            <p:cNvCxnSpPr>
              <a:cxnSpLocks/>
            </p:cNvCxnSpPr>
            <p:nvPr/>
          </p:nvCxnSpPr>
          <p:spPr>
            <a:xfrm flipV="1">
              <a:off x="1282837" y="6594307"/>
              <a:ext cx="4845570"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コンテンツ プレースホルダー 2">
              <a:extLst>
                <a:ext uri="{FF2B5EF4-FFF2-40B4-BE49-F238E27FC236}">
                  <a16:creationId xmlns:a16="http://schemas.microsoft.com/office/drawing/2014/main" id="{121423F9-2472-8A4F-A546-2834ECFB24BA}"/>
                </a:ext>
              </a:extLst>
            </p:cNvPr>
            <p:cNvSpPr txBox="1">
              <a:spLocks/>
            </p:cNvSpPr>
            <p:nvPr/>
          </p:nvSpPr>
          <p:spPr bwMode="auto">
            <a:xfrm>
              <a:off x="5298110" y="3097419"/>
              <a:ext cx="1047995" cy="284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Test1 </a:t>
              </a:r>
            </a:p>
          </p:txBody>
        </p:sp>
        <p:sp>
          <p:nvSpPr>
            <p:cNvPr id="53" name="コンテンツ プレースホルダー 2">
              <a:extLst>
                <a:ext uri="{FF2B5EF4-FFF2-40B4-BE49-F238E27FC236}">
                  <a16:creationId xmlns:a16="http://schemas.microsoft.com/office/drawing/2014/main" id="{7BFBC0D9-147F-864E-B33C-641777E44989}"/>
                </a:ext>
              </a:extLst>
            </p:cNvPr>
            <p:cNvSpPr txBox="1">
              <a:spLocks/>
            </p:cNvSpPr>
            <p:nvPr/>
          </p:nvSpPr>
          <p:spPr bwMode="auto">
            <a:xfrm>
              <a:off x="5299013" y="3599888"/>
              <a:ext cx="1239989" cy="284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Test2 </a:t>
              </a:r>
            </a:p>
          </p:txBody>
        </p:sp>
        <p:sp>
          <p:nvSpPr>
            <p:cNvPr id="56" name="コンテンツ プレースホルダー 2">
              <a:extLst>
                <a:ext uri="{FF2B5EF4-FFF2-40B4-BE49-F238E27FC236}">
                  <a16:creationId xmlns:a16="http://schemas.microsoft.com/office/drawing/2014/main" id="{40CF8F83-D5BA-544F-B7D5-F7B08CFE74CA}"/>
                </a:ext>
              </a:extLst>
            </p:cNvPr>
            <p:cNvSpPr txBox="1">
              <a:spLocks/>
            </p:cNvSpPr>
            <p:nvPr/>
          </p:nvSpPr>
          <p:spPr bwMode="auto">
            <a:xfrm>
              <a:off x="5298110" y="4075537"/>
              <a:ext cx="1241373" cy="284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Test3 </a:t>
              </a:r>
            </a:p>
          </p:txBody>
        </p:sp>
        <p:sp>
          <p:nvSpPr>
            <p:cNvPr id="57" name="コンテンツ プレースホルダー 2">
              <a:extLst>
                <a:ext uri="{FF2B5EF4-FFF2-40B4-BE49-F238E27FC236}">
                  <a16:creationId xmlns:a16="http://schemas.microsoft.com/office/drawing/2014/main" id="{66E2DF0F-CACF-7E4C-AB09-132638E580C2}"/>
                </a:ext>
              </a:extLst>
            </p:cNvPr>
            <p:cNvSpPr txBox="1">
              <a:spLocks/>
            </p:cNvSpPr>
            <p:nvPr/>
          </p:nvSpPr>
          <p:spPr bwMode="auto">
            <a:xfrm>
              <a:off x="5298110" y="4386533"/>
              <a:ext cx="1241374" cy="284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Test4 </a:t>
              </a:r>
            </a:p>
          </p:txBody>
        </p:sp>
        <p:cxnSp>
          <p:nvCxnSpPr>
            <p:cNvPr id="58" name="直線コネクタ 57">
              <a:extLst>
                <a:ext uri="{FF2B5EF4-FFF2-40B4-BE49-F238E27FC236}">
                  <a16:creationId xmlns:a16="http://schemas.microsoft.com/office/drawing/2014/main" id="{6CC0EDB6-615F-4945-A7D7-FF35D2052A51}"/>
                </a:ext>
              </a:extLst>
            </p:cNvPr>
            <p:cNvCxnSpPr>
              <a:cxnSpLocks/>
            </p:cNvCxnSpPr>
            <p:nvPr/>
          </p:nvCxnSpPr>
          <p:spPr>
            <a:xfrm flipH="1">
              <a:off x="1453921" y="3678526"/>
              <a:ext cx="494149" cy="1035104"/>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左中かっこ 11">
              <a:extLst>
                <a:ext uri="{FF2B5EF4-FFF2-40B4-BE49-F238E27FC236}">
                  <a16:creationId xmlns:a16="http://schemas.microsoft.com/office/drawing/2014/main" id="{60AAD51E-FE6E-6048-AB22-060E2164BC45}"/>
                </a:ext>
              </a:extLst>
            </p:cNvPr>
            <p:cNvSpPr/>
            <p:nvPr/>
          </p:nvSpPr>
          <p:spPr>
            <a:xfrm>
              <a:off x="6030316" y="2998986"/>
              <a:ext cx="126068" cy="396284"/>
            </a:xfrm>
            <a:prstGeom prst="leftBrace">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 name="左中かっこ 59">
              <a:extLst>
                <a:ext uri="{FF2B5EF4-FFF2-40B4-BE49-F238E27FC236}">
                  <a16:creationId xmlns:a16="http://schemas.microsoft.com/office/drawing/2014/main" id="{7ED518ED-D35C-8B41-B158-470BCF1CB300}"/>
                </a:ext>
              </a:extLst>
            </p:cNvPr>
            <p:cNvSpPr/>
            <p:nvPr/>
          </p:nvSpPr>
          <p:spPr>
            <a:xfrm>
              <a:off x="6030316" y="3575755"/>
              <a:ext cx="126068" cy="396284"/>
            </a:xfrm>
            <a:prstGeom prst="leftBrace">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3234436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Autofit/>
          </a:bodyPr>
          <a:lstStyle/>
          <a:p>
            <a:r>
              <a:rPr lang="en-US" altLang="ja-JP" sz="3600" dirty="0">
                <a:latin typeface="+mj-ea"/>
                <a:ea typeface="+mj-ea"/>
              </a:rPr>
              <a:t>3. Theoretical analysis on the experiments </a:t>
            </a:r>
            <a:r>
              <a:rPr lang="en-US" altLang="ja-JP" sz="2800" dirty="0">
                <a:latin typeface="+mj-ea"/>
                <a:ea typeface="+mj-ea"/>
              </a:rPr>
              <a:t>– Overview</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200" y="1498324"/>
            <a:ext cx="10934700" cy="4245393"/>
          </a:xfrm>
        </p:spPr>
        <p:txBody>
          <a:bodyPr wrap="square">
            <a:spAutoFit/>
          </a:bodyPr>
          <a:lstStyle/>
          <a:p>
            <a:pPr marL="0" indent="0">
              <a:buNone/>
            </a:pPr>
            <a:r>
              <a:rPr lang="en-US" altLang="ja-JP" u="sng" dirty="0">
                <a:latin typeface="+mj-ea"/>
                <a:ea typeface="+mj-ea"/>
              </a:rPr>
              <a:t>Motivation</a:t>
            </a:r>
            <a:r>
              <a:rPr lang="en-US" altLang="ja-JP" dirty="0">
                <a:latin typeface="+mn-ea"/>
                <a:ea typeface="+mn-ea"/>
              </a:rPr>
              <a:t>:</a:t>
            </a:r>
          </a:p>
          <a:p>
            <a:pPr marL="0" indent="0">
              <a:buNone/>
            </a:pPr>
            <a:r>
              <a:rPr lang="en-US" altLang="ja-JP" dirty="0">
                <a:latin typeface="+mn-ea"/>
                <a:ea typeface="+mn-ea"/>
              </a:rPr>
              <a:t>To clarify the relation between </a:t>
            </a:r>
            <a:r>
              <a:rPr lang="en-US" altLang="ja-JP" dirty="0" err="1">
                <a:latin typeface="+mn-ea"/>
                <a:ea typeface="+mn-ea"/>
              </a:rPr>
              <a:t>dP</a:t>
            </a:r>
            <a:r>
              <a:rPr lang="en-US" altLang="ja-JP" dirty="0">
                <a:latin typeface="+mn-ea"/>
                <a:ea typeface="+mn-ea"/>
              </a:rPr>
              <a:t>/dt and the vent mass flow rate</a:t>
            </a:r>
          </a:p>
          <a:p>
            <a:pPr marL="0" indent="0">
              <a:buNone/>
            </a:pPr>
            <a:endParaRPr lang="en-US" altLang="ja-JP" dirty="0">
              <a:latin typeface="+mn-ea"/>
              <a:ea typeface="+mn-ea"/>
            </a:endParaRPr>
          </a:p>
          <a:p>
            <a:pPr marL="0" indent="0">
              <a:buNone/>
            </a:pPr>
            <a:r>
              <a:rPr lang="en-US" altLang="ja-JP" u="sng" dirty="0">
                <a:latin typeface="+mj-ea"/>
                <a:ea typeface="+mj-ea"/>
              </a:rPr>
              <a:t>Strategy</a:t>
            </a:r>
            <a:r>
              <a:rPr lang="en-US" altLang="ja-JP" dirty="0">
                <a:latin typeface="+mn-ea"/>
                <a:ea typeface="+mn-ea"/>
              </a:rPr>
              <a:t>:</a:t>
            </a:r>
          </a:p>
          <a:p>
            <a:pPr marL="0" indent="0">
              <a:buNone/>
            </a:pPr>
            <a:r>
              <a:rPr lang="en-US" altLang="ja-JP" sz="2400" dirty="0">
                <a:latin typeface="+mn-ea"/>
                <a:ea typeface="+mn-ea"/>
              </a:rPr>
              <a:t>Based on experimental analysis, </a:t>
            </a:r>
            <a:r>
              <a:rPr lang="en-US" altLang="ja-JP" sz="2400" dirty="0">
                <a:latin typeface="+mn-ea"/>
              </a:rPr>
              <a:t>the phenomenon </a:t>
            </a:r>
            <a:r>
              <a:rPr lang="en-US" altLang="ja-JP" sz="2400" dirty="0">
                <a:latin typeface="+mn-ea"/>
                <a:ea typeface="+mn-ea"/>
              </a:rPr>
              <a:t>occurred under equilibrium state, which can be represented by 1-D thermodynamic model.</a:t>
            </a:r>
          </a:p>
          <a:p>
            <a:r>
              <a:rPr lang="en-US" altLang="ja-JP" dirty="0">
                <a:latin typeface="+mn-ea"/>
                <a:ea typeface="+mn-ea"/>
              </a:rPr>
              <a:t>Assume </a:t>
            </a:r>
            <a:r>
              <a:rPr lang="en-US" altLang="ja-JP" dirty="0">
                <a:solidFill>
                  <a:schemeClr val="accent2"/>
                </a:solidFill>
                <a:latin typeface="+mn-ea"/>
                <a:ea typeface="+mn-ea"/>
              </a:rPr>
              <a:t>equilibrium state</a:t>
            </a:r>
            <a:r>
              <a:rPr lang="en-US" altLang="ja-JP" dirty="0">
                <a:latin typeface="+mn-ea"/>
                <a:ea typeface="+mn-ea"/>
              </a:rPr>
              <a:t> inside the LH2 tank</a:t>
            </a:r>
          </a:p>
          <a:p>
            <a:r>
              <a:rPr lang="en-US" altLang="ja-JP" dirty="0">
                <a:latin typeface="+mn-ea"/>
                <a:ea typeface="+mn-ea"/>
              </a:rPr>
              <a:t>Develop </a:t>
            </a:r>
            <a:r>
              <a:rPr lang="en-US" altLang="ja-JP" dirty="0">
                <a:solidFill>
                  <a:schemeClr val="accent2"/>
                </a:solidFill>
                <a:latin typeface="+mn-ea"/>
                <a:ea typeface="+mn-ea"/>
              </a:rPr>
              <a:t>1-D thermodynamic model</a:t>
            </a:r>
            <a:r>
              <a:rPr lang="en-US" altLang="ja-JP" dirty="0">
                <a:latin typeface="+mn-ea"/>
                <a:ea typeface="+mn-ea"/>
              </a:rPr>
              <a:t>, which can calculate </a:t>
            </a:r>
            <a:r>
              <a:rPr lang="en-US" altLang="ja-JP" dirty="0" err="1">
                <a:latin typeface="+mn-ea"/>
                <a:ea typeface="+mn-ea"/>
              </a:rPr>
              <a:t>dP</a:t>
            </a:r>
            <a:r>
              <a:rPr lang="en-US" altLang="ja-JP" dirty="0">
                <a:latin typeface="+mn-ea"/>
                <a:ea typeface="+mn-ea"/>
              </a:rPr>
              <a:t>/dt if the data of vent mass flow rate is given</a:t>
            </a:r>
          </a:p>
        </p:txBody>
      </p:sp>
    </p:spTree>
    <p:extLst>
      <p:ext uri="{BB962C8B-B14F-4D97-AF65-F5344CB8AC3E}">
        <p14:creationId xmlns:p14="http://schemas.microsoft.com/office/powerpoint/2010/main" val="2518912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200" y="286296"/>
            <a:ext cx="11228614" cy="1038006"/>
          </a:xfrm>
        </p:spPr>
        <p:txBody>
          <a:bodyPr>
            <a:normAutofit fontScale="90000"/>
          </a:bodyPr>
          <a:lstStyle/>
          <a:p>
            <a:r>
              <a:rPr lang="en-US" altLang="ja-JP" dirty="0">
                <a:latin typeface="+mj-ea"/>
                <a:ea typeface="+mj-ea"/>
              </a:rPr>
              <a:t>3. </a:t>
            </a:r>
            <a:r>
              <a:rPr lang="en-US" altLang="ja-JP" sz="4000" dirty="0">
                <a:latin typeface="+mj-ea"/>
                <a:ea typeface="+mj-ea"/>
              </a:rPr>
              <a:t>Theoretical analysis on the experiments </a:t>
            </a:r>
            <a:r>
              <a:rPr lang="en-US" altLang="ja-JP" sz="3100" dirty="0">
                <a:latin typeface="+mj-ea"/>
                <a:ea typeface="+mj-ea"/>
              </a:rPr>
              <a:t>– Results (1)</a:t>
            </a:r>
            <a:endParaRPr kumimoji="1" lang="ja-JP" altLang="en-US" sz="3100">
              <a:latin typeface="+mj-ea"/>
              <a:ea typeface="+mj-ea"/>
            </a:endParaRPr>
          </a:p>
        </p:txBody>
      </p:sp>
      <p:sp>
        <p:nvSpPr>
          <p:cNvPr id="7" name="テキスト ボックス 6">
            <a:extLst>
              <a:ext uri="{FF2B5EF4-FFF2-40B4-BE49-F238E27FC236}">
                <a16:creationId xmlns:a16="http://schemas.microsoft.com/office/drawing/2014/main" id="{25C2ED56-1D5D-9F44-954F-A353FBB97391}"/>
              </a:ext>
            </a:extLst>
          </p:cNvPr>
          <p:cNvSpPr txBox="1"/>
          <p:nvPr/>
        </p:nvSpPr>
        <p:spPr>
          <a:xfrm>
            <a:off x="656747" y="1593796"/>
            <a:ext cx="3692105" cy="2277547"/>
          </a:xfrm>
          <a:prstGeom prst="rect">
            <a:avLst/>
          </a:prstGeom>
          <a:noFill/>
        </p:spPr>
        <p:txBody>
          <a:bodyPr wrap="square" rtlCol="0">
            <a:spAutoFit/>
          </a:bodyPr>
          <a:lstStyle/>
          <a:p>
            <a:r>
              <a:rPr lang="en-US" altLang="ja-JP" sz="2400" dirty="0">
                <a:latin typeface="+mn-ea"/>
              </a:rPr>
              <a:t>Test 4 (Saturated liquid)</a:t>
            </a:r>
          </a:p>
          <a:p>
            <a:endParaRPr lang="en-US" altLang="ja-JP" dirty="0">
              <a:latin typeface="+mn-ea"/>
            </a:endParaRPr>
          </a:p>
          <a:p>
            <a:r>
              <a:rPr lang="en-US" altLang="ja-JP" sz="2000" dirty="0">
                <a:latin typeface="+mn-ea"/>
              </a:rPr>
              <a:t>The time variation of temperature distribution and the liquid level</a:t>
            </a:r>
          </a:p>
          <a:p>
            <a:endParaRPr kumimoji="1" lang="en-US" altLang="ja-JP" sz="2000" dirty="0">
              <a:latin typeface="+mn-ea"/>
            </a:endParaRPr>
          </a:p>
          <a:p>
            <a:r>
              <a:rPr lang="en-US" altLang="ja-JP" sz="2000" dirty="0">
                <a:latin typeface="+mn-ea"/>
              </a:rPr>
              <a:t>Time variation of pressure</a:t>
            </a:r>
            <a:endParaRPr kumimoji="1" lang="ja-JP" altLang="en-US" sz="2000" dirty="0">
              <a:latin typeface="+mn-ea"/>
            </a:endParaRPr>
          </a:p>
        </p:txBody>
      </p:sp>
      <p:cxnSp>
        <p:nvCxnSpPr>
          <p:cNvPr id="5" name="直線矢印コネクタ 4">
            <a:extLst>
              <a:ext uri="{FF2B5EF4-FFF2-40B4-BE49-F238E27FC236}">
                <a16:creationId xmlns:a16="http://schemas.microsoft.com/office/drawing/2014/main" id="{9BE1CC89-80AD-7540-8F05-035BED09C604}"/>
              </a:ext>
            </a:extLst>
          </p:cNvPr>
          <p:cNvCxnSpPr>
            <a:cxnSpLocks/>
          </p:cNvCxnSpPr>
          <p:nvPr/>
        </p:nvCxnSpPr>
        <p:spPr>
          <a:xfrm>
            <a:off x="4348852" y="2803161"/>
            <a:ext cx="612892"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 name="two_20170803_001">
            <a:hlinkClick r:id="" action="ppaction://media"/>
            <a:extLst>
              <a:ext uri="{FF2B5EF4-FFF2-40B4-BE49-F238E27FC236}">
                <a16:creationId xmlns:a16="http://schemas.microsoft.com/office/drawing/2014/main" id="{8F4DE1E5-E1ED-894A-B05A-28620CC0EF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08165" y="1467921"/>
            <a:ext cx="6724650" cy="5043488"/>
          </a:xfrm>
        </p:spPr>
      </p:pic>
      <p:pic>
        <p:nvPicPr>
          <p:cNvPr id="8" name="図 7">
            <a:extLst>
              <a:ext uri="{FF2B5EF4-FFF2-40B4-BE49-F238E27FC236}">
                <a16:creationId xmlns:a16="http://schemas.microsoft.com/office/drawing/2014/main" id="{12A500E7-4F96-7948-8D1C-EA8D2836AE63}"/>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56746" y="3871342"/>
            <a:ext cx="3692105" cy="2461403"/>
          </a:xfrm>
          <a:prstGeom prst="rect">
            <a:avLst/>
          </a:prstGeom>
          <a:noFill/>
          <a:ln>
            <a:noFill/>
          </a:ln>
        </p:spPr>
      </p:pic>
    </p:spTree>
    <p:extLst>
      <p:ext uri="{BB962C8B-B14F-4D97-AF65-F5344CB8AC3E}">
        <p14:creationId xmlns:p14="http://schemas.microsoft.com/office/powerpoint/2010/main" val="35527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lstStyle/>
          <a:p>
            <a:r>
              <a:rPr lang="en-US" altLang="ja-JP" dirty="0">
                <a:latin typeface="+mj-ea"/>
                <a:ea typeface="+mj-ea"/>
              </a:rPr>
              <a:t>The Hydrogen Energy Supply Chain</a:t>
            </a:r>
            <a:endParaRPr kumimoji="1" lang="ja-JP" altLang="en-US">
              <a:latin typeface="+mj-ea"/>
              <a:ea typeface="+mj-ea"/>
            </a:endParaRPr>
          </a:p>
        </p:txBody>
      </p:sp>
      <p:pic>
        <p:nvPicPr>
          <p:cNvPr id="6" name="Picture 3">
            <a:extLst>
              <a:ext uri="{FF2B5EF4-FFF2-40B4-BE49-F238E27FC236}">
                <a16:creationId xmlns:a16="http://schemas.microsoft.com/office/drawing/2014/main" id="{D94F3D33-7D52-FA45-9E20-C862F33AF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99005"/>
            <a:ext cx="10327166" cy="52219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正方形/長方形 6">
            <a:extLst>
              <a:ext uri="{FF2B5EF4-FFF2-40B4-BE49-F238E27FC236}">
                <a16:creationId xmlns:a16="http://schemas.microsoft.com/office/drawing/2014/main" id="{E185AFFA-67F6-C941-8108-6CC8FC806248}"/>
              </a:ext>
            </a:extLst>
          </p:cNvPr>
          <p:cNvSpPr/>
          <p:nvPr/>
        </p:nvSpPr>
        <p:spPr>
          <a:xfrm>
            <a:off x="4131652" y="2849455"/>
            <a:ext cx="1835756" cy="57954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mn-ea"/>
              </a:rPr>
              <a:t>LH2 Carrier</a:t>
            </a:r>
            <a:endParaRPr kumimoji="1" lang="ja-JP" altLang="en-US" sz="2400" dirty="0">
              <a:solidFill>
                <a:schemeClr val="tx1"/>
              </a:solidFill>
              <a:latin typeface="+mn-ea"/>
            </a:endParaRPr>
          </a:p>
        </p:txBody>
      </p:sp>
    </p:spTree>
    <p:extLst>
      <p:ext uri="{BB962C8B-B14F-4D97-AF65-F5344CB8AC3E}">
        <p14:creationId xmlns:p14="http://schemas.microsoft.com/office/powerpoint/2010/main" val="42660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286296"/>
            <a:ext cx="11014163" cy="1038006"/>
          </a:xfrm>
        </p:spPr>
        <p:txBody>
          <a:bodyPr>
            <a:normAutofit fontScale="90000"/>
          </a:bodyPr>
          <a:lstStyle/>
          <a:p>
            <a:r>
              <a:rPr lang="en-US" altLang="ja-JP" dirty="0">
                <a:latin typeface="+mj-ea"/>
                <a:ea typeface="+mj-ea"/>
              </a:rPr>
              <a:t>3. </a:t>
            </a:r>
            <a:r>
              <a:rPr lang="en-US" altLang="ja-JP" sz="4000" dirty="0">
                <a:latin typeface="+mj-ea"/>
                <a:ea typeface="+mj-ea"/>
              </a:rPr>
              <a:t>Theoretical analysis on the experiments </a:t>
            </a:r>
            <a:r>
              <a:rPr lang="en-US" altLang="ja-JP" sz="3100" dirty="0">
                <a:latin typeface="+mj-ea"/>
                <a:ea typeface="+mj-ea"/>
              </a:rPr>
              <a:t>– Results  (2)</a:t>
            </a:r>
            <a:endParaRPr kumimoji="1" lang="ja-JP" altLang="en-US" sz="31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5807085"/>
            <a:ext cx="10413456" cy="1383969"/>
          </a:xfrm>
        </p:spPr>
        <p:txBody>
          <a:bodyPr>
            <a:spAutoFit/>
          </a:bodyPr>
          <a:lstStyle/>
          <a:p>
            <a:pPr marL="0" indent="0">
              <a:buNone/>
            </a:pPr>
            <a:r>
              <a:rPr lang="en-US" altLang="ja-JP" dirty="0">
                <a:latin typeface="+mn-ea"/>
                <a:ea typeface="+mn-ea"/>
              </a:rPr>
              <a:t>1-D theoretical model can reproduce the </a:t>
            </a:r>
            <a:r>
              <a:rPr lang="en-US" altLang="ja-JP" dirty="0" err="1">
                <a:latin typeface="+mn-ea"/>
                <a:ea typeface="+mn-ea"/>
              </a:rPr>
              <a:t>dP</a:t>
            </a:r>
            <a:r>
              <a:rPr lang="en-US" altLang="ja-JP" dirty="0">
                <a:latin typeface="+mn-ea"/>
                <a:ea typeface="+mn-ea"/>
              </a:rPr>
              <a:t>/dt from the data of vent mass flow rate correctly.</a:t>
            </a:r>
          </a:p>
          <a:p>
            <a:pPr marL="0" indent="0">
              <a:buNone/>
            </a:pPr>
            <a:endParaRPr lang="en-US" altLang="ja-JP" dirty="0">
              <a:latin typeface="+mn-ea"/>
              <a:ea typeface="+mn-ea"/>
            </a:endParaRPr>
          </a:p>
        </p:txBody>
      </p:sp>
      <p:pic>
        <p:nvPicPr>
          <p:cNvPr id="6" name="図 5">
            <a:extLst>
              <a:ext uri="{FF2B5EF4-FFF2-40B4-BE49-F238E27FC236}">
                <a16:creationId xmlns:a16="http://schemas.microsoft.com/office/drawing/2014/main" id="{F957B1EC-7967-0546-92EC-734A5ED7DE01}"/>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746088" y="1498324"/>
            <a:ext cx="2601480" cy="1734320"/>
          </a:xfrm>
          <a:prstGeom prst="rect">
            <a:avLst/>
          </a:prstGeom>
          <a:noFill/>
          <a:ln>
            <a:noFill/>
          </a:ln>
        </p:spPr>
      </p:pic>
      <p:pic>
        <p:nvPicPr>
          <p:cNvPr id="7" name="図 6">
            <a:extLst>
              <a:ext uri="{FF2B5EF4-FFF2-40B4-BE49-F238E27FC236}">
                <a16:creationId xmlns:a16="http://schemas.microsoft.com/office/drawing/2014/main" id="{111EFA79-6158-4644-9C40-1A3322A6DB1E}"/>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3309019" y="1510773"/>
            <a:ext cx="2600277" cy="1733518"/>
          </a:xfrm>
          <a:prstGeom prst="rect">
            <a:avLst/>
          </a:prstGeom>
          <a:noFill/>
          <a:ln>
            <a:noFill/>
          </a:ln>
        </p:spPr>
      </p:pic>
      <p:pic>
        <p:nvPicPr>
          <p:cNvPr id="8" name="図 7">
            <a:extLst>
              <a:ext uri="{FF2B5EF4-FFF2-40B4-BE49-F238E27FC236}">
                <a16:creationId xmlns:a16="http://schemas.microsoft.com/office/drawing/2014/main" id="{8549AF5E-0747-C747-97CC-5E44363D49C6}"/>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1821166" y="3489372"/>
            <a:ext cx="3431527" cy="2287685"/>
          </a:xfrm>
          <a:prstGeom prst="rect">
            <a:avLst/>
          </a:prstGeom>
          <a:noFill/>
          <a:ln>
            <a:noFill/>
          </a:ln>
        </p:spPr>
      </p:pic>
      <p:pic>
        <p:nvPicPr>
          <p:cNvPr id="9" name="図 8">
            <a:extLst>
              <a:ext uri="{FF2B5EF4-FFF2-40B4-BE49-F238E27FC236}">
                <a16:creationId xmlns:a16="http://schemas.microsoft.com/office/drawing/2014/main" id="{11E67203-C7AC-4F43-9517-513ED9983834}"/>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525868" y="1498324"/>
            <a:ext cx="2581604" cy="1721069"/>
          </a:xfrm>
          <a:prstGeom prst="rect">
            <a:avLst/>
          </a:prstGeom>
          <a:noFill/>
          <a:ln>
            <a:noFill/>
          </a:ln>
        </p:spPr>
      </p:pic>
      <p:pic>
        <p:nvPicPr>
          <p:cNvPr id="10" name="図 9">
            <a:extLst>
              <a:ext uri="{FF2B5EF4-FFF2-40B4-BE49-F238E27FC236}">
                <a16:creationId xmlns:a16="http://schemas.microsoft.com/office/drawing/2014/main" id="{5380AF17-B5B5-F045-8BDD-65F0A8A3C382}"/>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9107472" y="1498324"/>
            <a:ext cx="2581604" cy="1721069"/>
          </a:xfrm>
          <a:prstGeom prst="rect">
            <a:avLst/>
          </a:prstGeom>
          <a:noFill/>
          <a:ln>
            <a:noFill/>
          </a:ln>
        </p:spPr>
      </p:pic>
      <p:pic>
        <p:nvPicPr>
          <p:cNvPr id="11" name="図 10">
            <a:extLst>
              <a:ext uri="{FF2B5EF4-FFF2-40B4-BE49-F238E27FC236}">
                <a16:creationId xmlns:a16="http://schemas.microsoft.com/office/drawing/2014/main" id="{61AE16A6-6E55-D043-A414-D0337AE72540}"/>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7788004" y="3478607"/>
            <a:ext cx="3431527" cy="2287685"/>
          </a:xfrm>
          <a:prstGeom prst="rect">
            <a:avLst/>
          </a:prstGeom>
          <a:noFill/>
          <a:ln>
            <a:noFill/>
          </a:ln>
        </p:spPr>
      </p:pic>
      <p:sp>
        <p:nvSpPr>
          <p:cNvPr id="2" name="左中かっこ 1">
            <a:extLst>
              <a:ext uri="{FF2B5EF4-FFF2-40B4-BE49-F238E27FC236}">
                <a16:creationId xmlns:a16="http://schemas.microsoft.com/office/drawing/2014/main" id="{150C0B1C-961B-F149-99F2-75A0549A78B0}"/>
              </a:ext>
            </a:extLst>
          </p:cNvPr>
          <p:cNvSpPr/>
          <p:nvPr/>
        </p:nvSpPr>
        <p:spPr>
          <a:xfrm rot="16200000">
            <a:off x="8992819" y="730200"/>
            <a:ext cx="307081" cy="5085432"/>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3168254B-C974-F045-BE50-7A79BB48B4D9}"/>
              </a:ext>
            </a:extLst>
          </p:cNvPr>
          <p:cNvSpPr/>
          <p:nvPr/>
        </p:nvSpPr>
        <p:spPr>
          <a:xfrm rot="16200000">
            <a:off x="3194027" y="742649"/>
            <a:ext cx="307081" cy="5085432"/>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コンテンツ プレースホルダー 2">
            <a:extLst>
              <a:ext uri="{FF2B5EF4-FFF2-40B4-BE49-F238E27FC236}">
                <a16:creationId xmlns:a16="http://schemas.microsoft.com/office/drawing/2014/main" id="{BB54402E-00C2-BC42-BF37-A06F5272799D}"/>
              </a:ext>
            </a:extLst>
          </p:cNvPr>
          <p:cNvSpPr txBox="1">
            <a:spLocks/>
          </p:cNvSpPr>
          <p:nvPr/>
        </p:nvSpPr>
        <p:spPr bwMode="auto">
          <a:xfrm>
            <a:off x="6512052" y="3532184"/>
            <a:ext cx="1275952" cy="349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solidFill>
                  <a:schemeClr val="tx1"/>
                </a:solidFill>
                <a:latin typeface="+mn-ea"/>
                <a:ea typeface="+mn-ea"/>
              </a:rPr>
              <a:t>Test 4</a:t>
            </a:r>
          </a:p>
          <a:p>
            <a:pPr marL="0" indent="0">
              <a:buNone/>
            </a:pPr>
            <a:r>
              <a:rPr lang="en-US" altLang="ja-JP" sz="2000" dirty="0">
                <a:solidFill>
                  <a:schemeClr val="tx1"/>
                </a:solidFill>
                <a:latin typeface="+mn-ea"/>
                <a:ea typeface="+mn-ea"/>
              </a:rPr>
              <a:t>(Case 6)</a:t>
            </a:r>
          </a:p>
        </p:txBody>
      </p:sp>
      <p:sp>
        <p:nvSpPr>
          <p:cNvPr id="14" name="コンテンツ プレースホルダー 2">
            <a:extLst>
              <a:ext uri="{FF2B5EF4-FFF2-40B4-BE49-F238E27FC236}">
                <a16:creationId xmlns:a16="http://schemas.microsoft.com/office/drawing/2014/main" id="{DD9130EF-DEFB-984F-ABBB-2DB271F658A8}"/>
              </a:ext>
            </a:extLst>
          </p:cNvPr>
          <p:cNvSpPr txBox="1">
            <a:spLocks/>
          </p:cNvSpPr>
          <p:nvPr/>
        </p:nvSpPr>
        <p:spPr bwMode="auto">
          <a:xfrm>
            <a:off x="668319" y="3514360"/>
            <a:ext cx="1275952" cy="349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solidFill>
                  <a:schemeClr val="tx1"/>
                </a:solidFill>
                <a:latin typeface="+mn-ea"/>
                <a:ea typeface="+mn-ea"/>
              </a:rPr>
              <a:t>Test 3</a:t>
            </a:r>
          </a:p>
          <a:p>
            <a:pPr marL="0" indent="0">
              <a:buNone/>
            </a:pPr>
            <a:r>
              <a:rPr lang="en-US" altLang="ja-JP" sz="2000" dirty="0">
                <a:solidFill>
                  <a:schemeClr val="tx1"/>
                </a:solidFill>
                <a:latin typeface="+mn-ea"/>
                <a:ea typeface="+mn-ea"/>
              </a:rPr>
              <a:t>(Case 5)</a:t>
            </a:r>
          </a:p>
        </p:txBody>
      </p:sp>
      <p:grpSp>
        <p:nvGrpSpPr>
          <p:cNvPr id="15" name="グループ化 14">
            <a:extLst>
              <a:ext uri="{FF2B5EF4-FFF2-40B4-BE49-F238E27FC236}">
                <a16:creationId xmlns:a16="http://schemas.microsoft.com/office/drawing/2014/main" id="{A4847080-1052-8141-9CAB-88A1E21EAB3B}"/>
              </a:ext>
            </a:extLst>
          </p:cNvPr>
          <p:cNvGrpSpPr/>
          <p:nvPr/>
        </p:nvGrpSpPr>
        <p:grpSpPr>
          <a:xfrm>
            <a:off x="674913" y="4377154"/>
            <a:ext cx="865168" cy="1150699"/>
            <a:chOff x="3393232" y="2859612"/>
            <a:chExt cx="1008112" cy="1728192"/>
          </a:xfrm>
        </p:grpSpPr>
        <p:sp>
          <p:nvSpPr>
            <p:cNvPr id="16" name="正方形/長方形 15">
              <a:extLst>
                <a:ext uri="{FF2B5EF4-FFF2-40B4-BE49-F238E27FC236}">
                  <a16:creationId xmlns:a16="http://schemas.microsoft.com/office/drawing/2014/main" id="{2ED91F1E-3F8F-094B-B5E9-389477A3AC81}"/>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1FB5AE6A-B21C-1645-B272-D7D403C49C41}"/>
                </a:ext>
              </a:extLst>
            </p:cNvPr>
            <p:cNvSpPr/>
            <p:nvPr/>
          </p:nvSpPr>
          <p:spPr>
            <a:xfrm>
              <a:off x="3393232" y="3861048"/>
              <a:ext cx="1008112" cy="726756"/>
            </a:xfrm>
            <a:prstGeom prst="rect">
              <a:avLst/>
            </a:prstGeom>
            <a:solidFill>
              <a:srgbClr val="EBC4D7"/>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6EEBD545-A71B-034C-AC11-973D85FD0B64}"/>
              </a:ext>
            </a:extLst>
          </p:cNvPr>
          <p:cNvGrpSpPr/>
          <p:nvPr/>
        </p:nvGrpSpPr>
        <p:grpSpPr>
          <a:xfrm>
            <a:off x="6612764" y="4335025"/>
            <a:ext cx="865168" cy="1150699"/>
            <a:chOff x="3393232" y="2859612"/>
            <a:chExt cx="1008112" cy="1728192"/>
          </a:xfrm>
        </p:grpSpPr>
        <p:sp>
          <p:nvSpPr>
            <p:cNvPr id="19" name="正方形/長方形 18">
              <a:extLst>
                <a:ext uri="{FF2B5EF4-FFF2-40B4-BE49-F238E27FC236}">
                  <a16:creationId xmlns:a16="http://schemas.microsoft.com/office/drawing/2014/main" id="{FA0DBD0A-10F8-8248-8FCB-84E96537D021}"/>
                </a:ext>
              </a:extLst>
            </p:cNvPr>
            <p:cNvSpPr/>
            <p:nvPr/>
          </p:nvSpPr>
          <p:spPr>
            <a:xfrm>
              <a:off x="3393232" y="2859612"/>
              <a:ext cx="1008112" cy="1728192"/>
            </a:xfrm>
            <a:prstGeom prst="rect">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67AD5C25-E0BE-7E46-BE50-DA7C3D9876B3}"/>
                </a:ext>
              </a:extLst>
            </p:cNvPr>
            <p:cNvSpPr/>
            <p:nvPr/>
          </p:nvSpPr>
          <p:spPr>
            <a:xfrm>
              <a:off x="3393232" y="3861048"/>
              <a:ext cx="1008112" cy="726756"/>
            </a:xfrm>
            <a:prstGeom prst="rect">
              <a:avLst/>
            </a:prstGeom>
            <a:solidFill>
              <a:srgbClr val="EF0025"/>
            </a:solid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コンテンツ プレースホルダー 2">
            <a:extLst>
              <a:ext uri="{FF2B5EF4-FFF2-40B4-BE49-F238E27FC236}">
                <a16:creationId xmlns:a16="http://schemas.microsoft.com/office/drawing/2014/main" id="{C21642A8-5283-ED4C-84EC-EC638B857F39}"/>
              </a:ext>
            </a:extLst>
          </p:cNvPr>
          <p:cNvSpPr txBox="1">
            <a:spLocks/>
          </p:cNvSpPr>
          <p:nvPr/>
        </p:nvSpPr>
        <p:spPr bwMode="auto">
          <a:xfrm>
            <a:off x="695288" y="5096464"/>
            <a:ext cx="865167" cy="276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24.7 K</a:t>
            </a:r>
          </a:p>
        </p:txBody>
      </p:sp>
      <p:sp>
        <p:nvSpPr>
          <p:cNvPr id="22" name="コンテンツ プレースホルダー 2">
            <a:extLst>
              <a:ext uri="{FF2B5EF4-FFF2-40B4-BE49-F238E27FC236}">
                <a16:creationId xmlns:a16="http://schemas.microsoft.com/office/drawing/2014/main" id="{803F6B32-5C8F-114E-A714-C88ACFC43C14}"/>
              </a:ext>
            </a:extLst>
          </p:cNvPr>
          <p:cNvSpPr txBox="1">
            <a:spLocks/>
          </p:cNvSpPr>
          <p:nvPr/>
        </p:nvSpPr>
        <p:spPr bwMode="auto">
          <a:xfrm>
            <a:off x="6641752" y="5074878"/>
            <a:ext cx="865167" cy="410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chemeClr val="bg1"/>
                </a:solidFill>
                <a:latin typeface="+mn-ea"/>
                <a:ea typeface="+mn-ea"/>
              </a:rPr>
              <a:t>26.1 K</a:t>
            </a:r>
          </a:p>
        </p:txBody>
      </p:sp>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6B12AA56-A9AC-C34E-B4EE-BC47A4500BE3}"/>
                  </a:ext>
                </a:extLst>
              </p:cNvPr>
              <p:cNvSpPr/>
              <p:nvPr/>
            </p:nvSpPr>
            <p:spPr>
              <a:xfrm>
                <a:off x="1693436" y="2074633"/>
                <a:ext cx="1299458" cy="412100"/>
              </a:xfrm>
              <a:prstGeom prst="rect">
                <a:avLst/>
              </a:prstGeom>
            </p:spPr>
            <p:txBody>
              <a:bodyPr wrap="none">
                <a:spAutoFit/>
              </a:bodyPr>
              <a:lstStyle/>
              <a:p>
                <a:r>
                  <a:rPr lang="en-US" altLang="ja-JP" dirty="0">
                    <a:latin typeface="+mn-ea"/>
                  </a:rPr>
                  <a:t>P vs </a:t>
                </a:r>
                <a14:m>
                  <m:oMath xmlns:m="http://schemas.openxmlformats.org/officeDocument/2006/math">
                    <m:nary>
                      <m:naryPr>
                        <m:limLoc m:val="undOvr"/>
                        <m:subHide m:val="on"/>
                        <m:supHide m:val="on"/>
                        <m:ctrlPr>
                          <a:rPr lang="en-US" altLang="ja-JP" i="1">
                            <a:latin typeface="Cambria Math" panose="02040503050406030204" pitchFamily="18" charset="0"/>
                          </a:rPr>
                        </m:ctrlPr>
                      </m:naryPr>
                      <m:sub/>
                      <m:sup/>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𝑚</m:t>
                            </m:r>
                          </m:e>
                        </m:acc>
                        <m:r>
                          <m:rPr>
                            <m:brk/>
                          </m:rPr>
                          <a:rPr lang="en-US" altLang="ja-JP" i="1">
                            <a:latin typeface="Cambria Math" panose="02040503050406030204" pitchFamily="18" charset="0"/>
                          </a:rPr>
                          <m:t>𝑑</m:t>
                        </m:r>
                        <m:r>
                          <a:rPr lang="en-US" altLang="ja-JP" i="1">
                            <a:latin typeface="Cambria Math" panose="02040503050406030204" pitchFamily="18" charset="0"/>
                          </a:rPr>
                          <m:t>𝑡</m:t>
                        </m:r>
                      </m:e>
                    </m:nary>
                  </m:oMath>
                </a14:m>
                <a:endParaRPr lang="ja-JP" altLang="en-US"/>
              </a:p>
            </p:txBody>
          </p:sp>
        </mc:Choice>
        <mc:Fallback xmlns="">
          <p:sp>
            <p:nvSpPr>
              <p:cNvPr id="3" name="正方形/長方形 2">
                <a:extLst>
                  <a:ext uri="{FF2B5EF4-FFF2-40B4-BE49-F238E27FC236}">
                    <a16:creationId xmlns:a16="http://schemas.microsoft.com/office/drawing/2014/main" id="{6B12AA56-A9AC-C34E-B4EE-BC47A4500BE3}"/>
                  </a:ext>
                </a:extLst>
              </p:cNvPr>
              <p:cNvSpPr>
                <a:spLocks noRot="1" noChangeAspect="1" noMove="1" noResize="1" noEditPoints="1" noAdjustHandles="1" noChangeArrowheads="1" noChangeShapeType="1" noTextEdit="1"/>
              </p:cNvSpPr>
              <p:nvPr/>
            </p:nvSpPr>
            <p:spPr>
              <a:xfrm>
                <a:off x="1693436" y="2074633"/>
                <a:ext cx="1299458" cy="412100"/>
              </a:xfrm>
              <a:prstGeom prst="rect">
                <a:avLst/>
              </a:prstGeom>
              <a:blipFill>
                <a:blip r:embed="rId9"/>
                <a:stretch>
                  <a:fillRect l="-2885" t="-117647" b="-1764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a:extLst>
                  <a:ext uri="{FF2B5EF4-FFF2-40B4-BE49-F238E27FC236}">
                    <a16:creationId xmlns:a16="http://schemas.microsoft.com/office/drawing/2014/main" id="{F5A12642-95F5-724F-A0EC-8DCA610859FD}"/>
                  </a:ext>
                </a:extLst>
              </p:cNvPr>
              <p:cNvSpPr/>
              <p:nvPr/>
            </p:nvSpPr>
            <p:spPr>
              <a:xfrm>
                <a:off x="7506919" y="2044737"/>
                <a:ext cx="1299458" cy="412100"/>
              </a:xfrm>
              <a:prstGeom prst="rect">
                <a:avLst/>
              </a:prstGeom>
            </p:spPr>
            <p:txBody>
              <a:bodyPr wrap="none">
                <a:spAutoFit/>
              </a:bodyPr>
              <a:lstStyle/>
              <a:p>
                <a:r>
                  <a:rPr lang="en-US" altLang="ja-JP" dirty="0">
                    <a:latin typeface="+mn-ea"/>
                  </a:rPr>
                  <a:t>P vs </a:t>
                </a:r>
                <a14:m>
                  <m:oMath xmlns:m="http://schemas.openxmlformats.org/officeDocument/2006/math">
                    <m:nary>
                      <m:naryPr>
                        <m:limLoc m:val="undOvr"/>
                        <m:subHide m:val="on"/>
                        <m:supHide m:val="on"/>
                        <m:ctrlPr>
                          <a:rPr lang="en-US" altLang="ja-JP" i="1">
                            <a:latin typeface="Cambria Math" panose="02040503050406030204" pitchFamily="18" charset="0"/>
                          </a:rPr>
                        </m:ctrlPr>
                      </m:naryPr>
                      <m:sub/>
                      <m:sup/>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𝑚</m:t>
                            </m:r>
                          </m:e>
                        </m:acc>
                        <m:r>
                          <m:rPr>
                            <m:brk/>
                          </m:rPr>
                          <a:rPr lang="en-US" altLang="ja-JP" i="1">
                            <a:latin typeface="Cambria Math" panose="02040503050406030204" pitchFamily="18" charset="0"/>
                          </a:rPr>
                          <m:t>𝑑</m:t>
                        </m:r>
                        <m:r>
                          <a:rPr lang="en-US" altLang="ja-JP" i="1">
                            <a:latin typeface="Cambria Math" panose="02040503050406030204" pitchFamily="18" charset="0"/>
                          </a:rPr>
                          <m:t>𝑡</m:t>
                        </m:r>
                      </m:e>
                    </m:nary>
                  </m:oMath>
                </a14:m>
                <a:endParaRPr lang="ja-JP" altLang="en-US"/>
              </a:p>
            </p:txBody>
          </p:sp>
        </mc:Choice>
        <mc:Fallback xmlns="">
          <p:sp>
            <p:nvSpPr>
              <p:cNvPr id="23" name="正方形/長方形 22">
                <a:extLst>
                  <a:ext uri="{FF2B5EF4-FFF2-40B4-BE49-F238E27FC236}">
                    <a16:creationId xmlns:a16="http://schemas.microsoft.com/office/drawing/2014/main" id="{F5A12642-95F5-724F-A0EC-8DCA610859FD}"/>
                  </a:ext>
                </a:extLst>
              </p:cNvPr>
              <p:cNvSpPr>
                <a:spLocks noRot="1" noChangeAspect="1" noMove="1" noResize="1" noEditPoints="1" noAdjustHandles="1" noChangeArrowheads="1" noChangeShapeType="1" noTextEdit="1"/>
              </p:cNvSpPr>
              <p:nvPr/>
            </p:nvSpPr>
            <p:spPr>
              <a:xfrm>
                <a:off x="7506919" y="2044737"/>
                <a:ext cx="1299458" cy="412100"/>
              </a:xfrm>
              <a:prstGeom prst="rect">
                <a:avLst/>
              </a:prstGeom>
              <a:blipFill>
                <a:blip r:embed="rId10"/>
                <a:stretch>
                  <a:fillRect l="-2913" t="-121212" b="-1818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id="{C8ED7DA0-7886-0641-91FF-DEA67F466A97}"/>
                  </a:ext>
                </a:extLst>
              </p:cNvPr>
              <p:cNvSpPr/>
              <p:nvPr/>
            </p:nvSpPr>
            <p:spPr>
              <a:xfrm>
                <a:off x="4521058" y="2044737"/>
                <a:ext cx="881139" cy="369332"/>
              </a:xfrm>
              <a:prstGeom prst="rect">
                <a:avLst/>
              </a:prstGeom>
            </p:spPr>
            <p:txBody>
              <a:bodyPr wrap="none">
                <a:spAutoFit/>
              </a:bodyPr>
              <a:lstStyle/>
              <a:p>
                <a:r>
                  <a:rPr lang="en-US" altLang="ja-JP" dirty="0">
                    <a:latin typeface="+mn-ea"/>
                  </a:rPr>
                  <a:t>P vs</a:t>
                </a:r>
                <a14:m>
                  <m:oMath xmlns:m="http://schemas.openxmlformats.org/officeDocument/2006/math">
                    <m:r>
                      <a:rPr lang="en-US" altLang="ja-JP" b="0" i="0" smtClean="0">
                        <a:latin typeface="Cambria Math" panose="02040503050406030204" pitchFamily="18" charset="0"/>
                      </a:rPr>
                      <m:t> </m:t>
                    </m:r>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𝑚</m:t>
                        </m:r>
                      </m:e>
                    </m:acc>
                  </m:oMath>
                </a14:m>
                <a:endParaRPr lang="ja-JP" altLang="en-US"/>
              </a:p>
            </p:txBody>
          </p:sp>
        </mc:Choice>
        <mc:Fallback xmlns="">
          <p:sp>
            <p:nvSpPr>
              <p:cNvPr id="24" name="正方形/長方形 23">
                <a:extLst>
                  <a:ext uri="{FF2B5EF4-FFF2-40B4-BE49-F238E27FC236}">
                    <a16:creationId xmlns:a16="http://schemas.microsoft.com/office/drawing/2014/main" id="{C8ED7DA0-7886-0641-91FF-DEA67F466A97}"/>
                  </a:ext>
                </a:extLst>
              </p:cNvPr>
              <p:cNvSpPr>
                <a:spLocks noRot="1" noChangeAspect="1" noMove="1" noResize="1" noEditPoints="1" noAdjustHandles="1" noChangeArrowheads="1" noChangeShapeType="1" noTextEdit="1"/>
              </p:cNvSpPr>
              <p:nvPr/>
            </p:nvSpPr>
            <p:spPr>
              <a:xfrm>
                <a:off x="4521058" y="2044737"/>
                <a:ext cx="881139" cy="369332"/>
              </a:xfrm>
              <a:prstGeom prst="rect">
                <a:avLst/>
              </a:prstGeom>
              <a:blipFill>
                <a:blip r:embed="rId11"/>
                <a:stretch>
                  <a:fillRect l="-5714" t="-6667"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0F1D36CD-3DD5-394F-B055-9E8BA844A508}"/>
                  </a:ext>
                </a:extLst>
              </p:cNvPr>
              <p:cNvSpPr/>
              <p:nvPr/>
            </p:nvSpPr>
            <p:spPr>
              <a:xfrm>
                <a:off x="10564773" y="2084715"/>
                <a:ext cx="881139" cy="369332"/>
              </a:xfrm>
              <a:prstGeom prst="rect">
                <a:avLst/>
              </a:prstGeom>
            </p:spPr>
            <p:txBody>
              <a:bodyPr wrap="none">
                <a:spAutoFit/>
              </a:bodyPr>
              <a:lstStyle/>
              <a:p>
                <a:r>
                  <a:rPr lang="en-US" altLang="ja-JP" dirty="0">
                    <a:latin typeface="+mn-ea"/>
                  </a:rPr>
                  <a:t>P vs</a:t>
                </a:r>
                <a14:m>
                  <m:oMath xmlns:m="http://schemas.openxmlformats.org/officeDocument/2006/math">
                    <m:r>
                      <a:rPr lang="en-US" altLang="ja-JP" b="0" i="0" smtClean="0">
                        <a:latin typeface="Cambria Math" panose="02040503050406030204" pitchFamily="18" charset="0"/>
                      </a:rPr>
                      <m:t> </m:t>
                    </m:r>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𝑚</m:t>
                        </m:r>
                      </m:e>
                    </m:acc>
                  </m:oMath>
                </a14:m>
                <a:endParaRPr lang="ja-JP" altLang="en-US"/>
              </a:p>
            </p:txBody>
          </p:sp>
        </mc:Choice>
        <mc:Fallback xmlns="">
          <p:sp>
            <p:nvSpPr>
              <p:cNvPr id="25" name="正方形/長方形 24">
                <a:extLst>
                  <a:ext uri="{FF2B5EF4-FFF2-40B4-BE49-F238E27FC236}">
                    <a16:creationId xmlns:a16="http://schemas.microsoft.com/office/drawing/2014/main" id="{0F1D36CD-3DD5-394F-B055-9E8BA844A508}"/>
                  </a:ext>
                </a:extLst>
              </p:cNvPr>
              <p:cNvSpPr>
                <a:spLocks noRot="1" noChangeAspect="1" noMove="1" noResize="1" noEditPoints="1" noAdjustHandles="1" noChangeArrowheads="1" noChangeShapeType="1" noTextEdit="1"/>
              </p:cNvSpPr>
              <p:nvPr/>
            </p:nvSpPr>
            <p:spPr>
              <a:xfrm>
                <a:off x="10564773" y="2084715"/>
                <a:ext cx="881139" cy="369332"/>
              </a:xfrm>
              <a:prstGeom prst="rect">
                <a:avLst/>
              </a:prstGeom>
              <a:blipFill>
                <a:blip r:embed="rId12"/>
                <a:stretch>
                  <a:fillRect l="-4286" t="-3333" b="-2666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43419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286296"/>
            <a:ext cx="10785953" cy="1038006"/>
          </a:xfrm>
        </p:spPr>
        <p:txBody>
          <a:bodyPr>
            <a:noAutofit/>
          </a:bodyPr>
          <a:lstStyle/>
          <a:p>
            <a:r>
              <a:rPr lang="en-US" altLang="ja-JP" sz="2800" dirty="0">
                <a:latin typeface="+mj-ea"/>
                <a:ea typeface="+mj-ea"/>
              </a:rPr>
              <a:t>4. Preliminary study on pressure reduction based on CFD </a:t>
            </a:r>
            <a:r>
              <a:rPr lang="en-US" altLang="ja-JP" sz="3200" dirty="0">
                <a:latin typeface="+mj-ea"/>
                <a:ea typeface="+mj-ea"/>
              </a:rPr>
              <a:t/>
            </a:r>
            <a:br>
              <a:rPr lang="en-US" altLang="ja-JP" sz="3200" dirty="0">
                <a:latin typeface="+mj-ea"/>
                <a:ea typeface="+mj-ea"/>
              </a:rPr>
            </a:br>
            <a:r>
              <a:rPr lang="en-US" altLang="ja-JP" sz="3200" dirty="0">
                <a:latin typeface="+mj-ea"/>
                <a:ea typeface="+mj-ea"/>
              </a:rPr>
              <a:t>									</a:t>
            </a:r>
            <a:r>
              <a:rPr lang="en-US" altLang="ja-JP" sz="2400" dirty="0">
                <a:latin typeface="+mj-ea"/>
                <a:ea typeface="+mj-ea"/>
              </a:rPr>
              <a:t>– Overview</a:t>
            </a:r>
            <a:endParaRPr kumimoji="1" lang="ja-JP" altLang="en-US" sz="24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358842"/>
            <a:ext cx="11019503" cy="5659498"/>
          </a:xfrm>
        </p:spPr>
        <p:txBody>
          <a:bodyPr wrap="square">
            <a:spAutoFit/>
          </a:bodyPr>
          <a:lstStyle/>
          <a:p>
            <a:pPr marL="0" indent="0">
              <a:buNone/>
            </a:pPr>
            <a:r>
              <a:rPr lang="en-US" altLang="ja-JP" sz="2000" u="sng" dirty="0">
                <a:latin typeface="+mj-ea"/>
                <a:ea typeface="+mj-ea"/>
              </a:rPr>
              <a:t>Motivation</a:t>
            </a:r>
            <a:r>
              <a:rPr lang="en-US" altLang="ja-JP" sz="2000" dirty="0">
                <a:latin typeface="+mn-ea"/>
                <a:ea typeface="+mn-ea"/>
              </a:rPr>
              <a:t>:</a:t>
            </a:r>
          </a:p>
          <a:p>
            <a:pPr marL="0" indent="0">
              <a:buNone/>
            </a:pPr>
            <a:r>
              <a:rPr lang="en-US" altLang="ja-JP" sz="2400" dirty="0">
                <a:latin typeface="+mn-ea"/>
                <a:ea typeface="+mn-ea"/>
              </a:rPr>
              <a:t>To clarify the liquid motion under flash evaporation condition</a:t>
            </a:r>
          </a:p>
          <a:p>
            <a:pPr marL="0" indent="0">
              <a:buNone/>
            </a:pPr>
            <a:r>
              <a:rPr lang="en-US" altLang="ja-JP" sz="2000" u="sng" dirty="0">
                <a:latin typeface="+mj-ea"/>
                <a:ea typeface="+mj-ea"/>
              </a:rPr>
              <a:t>Strategy</a:t>
            </a:r>
            <a:r>
              <a:rPr lang="en-US" altLang="ja-JP" sz="2000" dirty="0">
                <a:latin typeface="+mn-ea"/>
                <a:ea typeface="+mn-ea"/>
              </a:rPr>
              <a:t>:</a:t>
            </a:r>
          </a:p>
          <a:p>
            <a:r>
              <a:rPr lang="en-US" altLang="ja-JP" sz="2400" dirty="0">
                <a:latin typeface="+mn-ea"/>
                <a:ea typeface="+mn-ea"/>
              </a:rPr>
              <a:t>As a preliminary study, two-phase flow CFD is applied to 2-D test case which represents rapid pressure reduction</a:t>
            </a:r>
          </a:p>
          <a:p>
            <a:r>
              <a:rPr lang="en-US" altLang="ja-JP" sz="2400" dirty="0">
                <a:latin typeface="+mn-ea"/>
                <a:ea typeface="+mn-ea"/>
              </a:rPr>
              <a:t>Supply the flow details by CFD means</a:t>
            </a:r>
          </a:p>
          <a:p>
            <a:pPr marL="0" indent="0">
              <a:buNone/>
            </a:pPr>
            <a:r>
              <a:rPr lang="en-US" altLang="ja-JP" sz="2000" u="sng" dirty="0">
                <a:latin typeface="+mj-ea"/>
                <a:ea typeface="+mj-ea"/>
              </a:rPr>
              <a:t>Method</a:t>
            </a:r>
            <a:r>
              <a:rPr lang="en-US" altLang="ja-JP" sz="2000" dirty="0">
                <a:latin typeface="+mn-ea"/>
                <a:ea typeface="+mn-ea"/>
              </a:rPr>
              <a:t>:</a:t>
            </a:r>
          </a:p>
          <a:p>
            <a:r>
              <a:rPr lang="en-US" altLang="ja-JP" sz="2400" dirty="0">
                <a:latin typeface="+mn-ea"/>
                <a:ea typeface="+mn-ea"/>
              </a:rPr>
              <a:t>In-house code: CIP-LSM(CIP based Level Set &amp; MARS)</a:t>
            </a:r>
          </a:p>
          <a:p>
            <a:pPr marL="914400" lvl="1" indent="-457200">
              <a:buFont typeface="+mj-lt"/>
              <a:buAutoNum type="arabicPeriod"/>
            </a:pPr>
            <a:r>
              <a:rPr lang="en-US" altLang="ja-JP" sz="2000" dirty="0">
                <a:latin typeface="+mn-ea"/>
              </a:rPr>
              <a:t>Hydrodynamic equations for free surface flow: TCUP(Temperature-based CIP-CUP)</a:t>
            </a:r>
          </a:p>
          <a:p>
            <a:pPr marL="914400" lvl="1" indent="-457200">
              <a:buFont typeface="+mj-lt"/>
              <a:buAutoNum type="arabicPeriod"/>
            </a:pPr>
            <a:r>
              <a:rPr lang="en-US" altLang="ja-JP" sz="2000" dirty="0">
                <a:latin typeface="+mn-ea"/>
              </a:rPr>
              <a:t>Tracking liquid surface: HLSM(Hybrid Level Set &amp; MARS method)</a:t>
            </a:r>
          </a:p>
          <a:p>
            <a:pPr marL="914400" lvl="1" indent="-457200">
              <a:buFont typeface="+mj-lt"/>
              <a:buAutoNum type="arabicPeriod"/>
            </a:pPr>
            <a:r>
              <a:rPr lang="en-US" altLang="ja-JP" sz="2000" dirty="0">
                <a:latin typeface="+mn-ea"/>
              </a:rPr>
              <a:t>Phase change model and sub-grid bubble inception model have been implemented</a:t>
            </a:r>
          </a:p>
          <a:p>
            <a:pPr lvl="2"/>
            <a:r>
              <a:rPr lang="en-US" altLang="ja-JP" sz="1800" dirty="0">
                <a:solidFill>
                  <a:srgbClr val="008FCB"/>
                </a:solidFill>
                <a:latin typeface="+mn-ea"/>
              </a:rPr>
              <a:t>The amount of bubble generation can be controlled</a:t>
            </a:r>
          </a:p>
          <a:p>
            <a:pPr marL="914400" lvl="1" indent="-457200">
              <a:buFont typeface="+mj-lt"/>
              <a:buAutoNum type="arabicPeriod"/>
            </a:pPr>
            <a:r>
              <a:rPr lang="en-US" altLang="ja-JP" sz="2000" dirty="0">
                <a:latin typeface="+mn-ea"/>
              </a:rPr>
              <a:t>Hybrid MPI &amp; OpenMP application</a:t>
            </a:r>
          </a:p>
          <a:p>
            <a:r>
              <a:rPr lang="en-US" altLang="ja-JP" sz="2400" dirty="0">
                <a:latin typeface="+mn-ea"/>
              </a:rPr>
              <a:t>Mesh schemes: </a:t>
            </a:r>
            <a:r>
              <a:rPr lang="en-US" altLang="ja-JP" sz="2400" dirty="0"/>
              <a:t>272660 cells  </a:t>
            </a:r>
          </a:p>
        </p:txBody>
      </p:sp>
      <p:pic>
        <p:nvPicPr>
          <p:cNvPr id="7" name="図 6">
            <a:extLst>
              <a:ext uri="{FF2B5EF4-FFF2-40B4-BE49-F238E27FC236}">
                <a16:creationId xmlns:a16="http://schemas.microsoft.com/office/drawing/2014/main" id="{71BDF725-ED9D-CA4D-BEE1-998CB9D91CC0}"/>
              </a:ext>
            </a:extLst>
          </p:cNvPr>
          <p:cNvPicPr>
            <a:picLocks noChangeAspect="1"/>
          </p:cNvPicPr>
          <p:nvPr/>
        </p:nvPicPr>
        <p:blipFill>
          <a:blip r:embed="rId3"/>
          <a:stretch>
            <a:fillRect/>
          </a:stretch>
        </p:blipFill>
        <p:spPr>
          <a:xfrm rot="5400000">
            <a:off x="9929120" y="4693900"/>
            <a:ext cx="787104" cy="2968505"/>
          </a:xfrm>
          <a:prstGeom prst="rect">
            <a:avLst/>
          </a:prstGeom>
        </p:spPr>
      </p:pic>
    </p:spTree>
    <p:extLst>
      <p:ext uri="{BB962C8B-B14F-4D97-AF65-F5344CB8AC3E}">
        <p14:creationId xmlns:p14="http://schemas.microsoft.com/office/powerpoint/2010/main" val="2348109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200" y="286296"/>
            <a:ext cx="11353800" cy="1038006"/>
          </a:xfrm>
        </p:spPr>
        <p:txBody>
          <a:bodyPr>
            <a:normAutofit/>
          </a:bodyPr>
          <a:lstStyle/>
          <a:p>
            <a:r>
              <a:rPr lang="en-US" altLang="ja-JP" sz="3200" dirty="0">
                <a:latin typeface="+mj-ea"/>
                <a:ea typeface="+mj-ea"/>
              </a:rPr>
              <a:t>4. </a:t>
            </a:r>
            <a:r>
              <a:rPr lang="en-US" altLang="ja-JP" sz="2800" dirty="0">
                <a:latin typeface="+mj-ea"/>
                <a:ea typeface="+mj-ea"/>
              </a:rPr>
              <a:t>Preliminary study on pressure reduction based on CFD </a:t>
            </a:r>
            <a:br>
              <a:rPr lang="en-US" altLang="ja-JP" sz="2800" dirty="0">
                <a:latin typeface="+mj-ea"/>
                <a:ea typeface="+mj-ea"/>
              </a:rPr>
            </a:br>
            <a:r>
              <a:rPr lang="en-US" altLang="ja-JP" sz="2800" dirty="0">
                <a:latin typeface="+mj-ea"/>
                <a:ea typeface="+mj-ea"/>
              </a:rPr>
              <a:t>								</a:t>
            </a:r>
            <a:r>
              <a:rPr lang="en-US" altLang="ja-JP" sz="2400" dirty="0">
                <a:latin typeface="+mj-ea"/>
                <a:ea typeface="+mj-ea"/>
              </a:rPr>
              <a:t>– Result of one test case</a:t>
            </a:r>
            <a:endParaRPr kumimoji="1" lang="ja-JP" altLang="en-US" sz="24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200" y="1498324"/>
            <a:ext cx="7864929" cy="5430654"/>
          </a:xfrm>
        </p:spPr>
        <p:txBody>
          <a:bodyPr wrap="square">
            <a:spAutoFit/>
          </a:bodyPr>
          <a:lstStyle/>
          <a:p>
            <a:pPr marL="0" indent="0">
              <a:buNone/>
            </a:pPr>
            <a:r>
              <a:rPr lang="en-US" altLang="ja-JP" sz="2400" dirty="0">
                <a:latin typeface="+mn-ea"/>
                <a:ea typeface="+mn-ea"/>
              </a:rPr>
              <a:t>The simplified situation of step pressure reduction from 300kPaG to 0kPaG(Just example)</a:t>
            </a:r>
          </a:p>
          <a:p>
            <a:pPr marL="0" indent="0">
              <a:buNone/>
            </a:pPr>
            <a:endParaRPr lang="en-US" altLang="ja-JP" sz="1400" dirty="0">
              <a:latin typeface="+mn-ea"/>
              <a:ea typeface="+mn-ea"/>
            </a:endParaRPr>
          </a:p>
          <a:p>
            <a:pPr marL="0" indent="0">
              <a:buNone/>
            </a:pPr>
            <a:r>
              <a:rPr lang="en-US" altLang="ja-JP" sz="2000" dirty="0">
                <a:latin typeface="+mn-ea"/>
                <a:ea typeface="+mn-ea"/>
              </a:rPr>
              <a:t>Initial condition:</a:t>
            </a:r>
          </a:p>
          <a:p>
            <a:r>
              <a:rPr lang="en-US" altLang="ja-JP" sz="2000" dirty="0">
                <a:latin typeface="+mn-ea"/>
              </a:rPr>
              <a:t>Pressure: 0 </a:t>
            </a:r>
            <a:r>
              <a:rPr lang="en-US" altLang="ja-JP" sz="2000" dirty="0" err="1">
                <a:latin typeface="+mn-ea"/>
              </a:rPr>
              <a:t>kPaG</a:t>
            </a:r>
            <a:endParaRPr lang="en-US" altLang="ja-JP" sz="2000" dirty="0">
              <a:latin typeface="+mn-ea"/>
            </a:endParaRPr>
          </a:p>
          <a:p>
            <a:r>
              <a:rPr lang="en-US" altLang="ja-JP" sz="2000" dirty="0">
                <a:latin typeface="+mn-ea"/>
              </a:rPr>
              <a:t>Temperature: 26.1 K</a:t>
            </a:r>
          </a:p>
          <a:p>
            <a:pPr lvl="1"/>
            <a:r>
              <a:rPr lang="en-US" altLang="ja-JP" sz="1600" dirty="0">
                <a:latin typeface="+mn-ea"/>
              </a:rPr>
              <a:t>Liquid is 5.7K super heated</a:t>
            </a:r>
          </a:p>
          <a:p>
            <a:r>
              <a:rPr lang="en-US" altLang="ja-JP" sz="2000" dirty="0">
                <a:latin typeface="+mn-ea"/>
              </a:rPr>
              <a:t>Liquid level: 6 m</a:t>
            </a:r>
          </a:p>
          <a:p>
            <a:r>
              <a:rPr lang="en-US" altLang="ja-JP" sz="2000" dirty="0">
                <a:latin typeface="+mn-ea"/>
              </a:rPr>
              <a:t> Open to atmosphere at the edge of the vent line</a:t>
            </a:r>
          </a:p>
          <a:p>
            <a:endParaRPr lang="en-US" altLang="ja-JP" sz="2000" dirty="0">
              <a:latin typeface="+mn-ea"/>
            </a:endParaRPr>
          </a:p>
          <a:p>
            <a:pPr marL="0" indent="0">
              <a:buNone/>
            </a:pPr>
            <a:r>
              <a:rPr lang="en-US" altLang="ja-JP" sz="2000" dirty="0">
                <a:latin typeface="+mn-ea"/>
              </a:rPr>
              <a:t>The amount of generated bubble had never been optimized in this test case.</a:t>
            </a:r>
          </a:p>
          <a:p>
            <a:pPr marL="0" indent="0">
              <a:buNone/>
            </a:pPr>
            <a:endParaRPr lang="en-US" altLang="ja-JP" sz="2000" dirty="0">
              <a:latin typeface="+mn-ea"/>
            </a:endParaRPr>
          </a:p>
          <a:p>
            <a:pPr marL="0" indent="0">
              <a:buNone/>
            </a:pPr>
            <a:r>
              <a:rPr lang="en-US" altLang="ja-JP" sz="2000" dirty="0">
                <a:latin typeface="+mn-ea"/>
              </a:rPr>
              <a:t>Further visualized experiments are needed.</a:t>
            </a:r>
          </a:p>
        </p:txBody>
      </p:sp>
      <p:pic>
        <p:nvPicPr>
          <p:cNvPr id="2" name="export_XvOxUp.mp4">
            <a:hlinkClick r:id="" action="ppaction://media"/>
            <a:extLst>
              <a:ext uri="{FF2B5EF4-FFF2-40B4-BE49-F238E27FC236}">
                <a16:creationId xmlns:a16="http://schemas.microsoft.com/office/drawing/2014/main" id="{6C5C95FF-6D45-C746-B45F-A4C99EE6D0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894" r="52578" b="2473"/>
          <a:stretch/>
        </p:blipFill>
        <p:spPr>
          <a:xfrm>
            <a:off x="9027718" y="1492230"/>
            <a:ext cx="1965627" cy="5080276"/>
          </a:xfrm>
          <a:prstGeom prst="rect">
            <a:avLst/>
          </a:prstGeom>
        </p:spPr>
      </p:pic>
      <p:grpSp>
        <p:nvGrpSpPr>
          <p:cNvPr id="3" name="グループ化 2">
            <a:extLst>
              <a:ext uri="{FF2B5EF4-FFF2-40B4-BE49-F238E27FC236}">
                <a16:creationId xmlns:a16="http://schemas.microsoft.com/office/drawing/2014/main" id="{47C88382-80FF-2C44-BD32-E098562DD956}"/>
              </a:ext>
            </a:extLst>
          </p:cNvPr>
          <p:cNvGrpSpPr/>
          <p:nvPr/>
        </p:nvGrpSpPr>
        <p:grpSpPr>
          <a:xfrm>
            <a:off x="9541609" y="1274874"/>
            <a:ext cx="2826767" cy="4983528"/>
            <a:chOff x="9541609" y="1274874"/>
            <a:chExt cx="2826767" cy="4983528"/>
          </a:xfrm>
        </p:grpSpPr>
        <p:sp>
          <p:nvSpPr>
            <p:cNvPr id="10" name="コンテンツ プレースホルダー 9">
              <a:extLst>
                <a:ext uri="{FF2B5EF4-FFF2-40B4-BE49-F238E27FC236}">
                  <a16:creationId xmlns:a16="http://schemas.microsoft.com/office/drawing/2014/main" id="{329FEDCD-2C02-A144-8010-A16B86A87807}"/>
                </a:ext>
              </a:extLst>
            </p:cNvPr>
            <p:cNvSpPr txBox="1">
              <a:spLocks/>
            </p:cNvSpPr>
            <p:nvPr/>
          </p:nvSpPr>
          <p:spPr bwMode="auto">
            <a:xfrm>
              <a:off x="10203926" y="1832739"/>
              <a:ext cx="2162296" cy="288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4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dirty="0">
                  <a:latin typeface="+mn-lt"/>
                  <a:ea typeface="Yu Gothic UI Semilight" panose="020B0400000000000000" pitchFamily="34" charset="-128"/>
                </a:rPr>
                <a:t>Liquid </a:t>
              </a:r>
            </a:p>
            <a:p>
              <a:pPr marL="0" indent="0">
                <a:buNone/>
              </a:pPr>
              <a:r>
                <a:rPr lang="en-US" altLang="ja-JP" sz="1400" dirty="0">
                  <a:latin typeface="+mn-lt"/>
                  <a:ea typeface="Yu Gothic UI Semilight" panose="020B0400000000000000" pitchFamily="34" charset="-128"/>
                </a:rPr>
                <a:t>occupation ratio</a:t>
              </a:r>
            </a:p>
            <a:p>
              <a:pPr marL="0" indent="0">
                <a:buNone/>
              </a:pPr>
              <a:r>
                <a:rPr lang="en-US" altLang="ja-JP" sz="1400" dirty="0">
                  <a:latin typeface="+mn-lt"/>
                  <a:ea typeface="Yu Gothic UI Semilight" panose="020B0400000000000000" pitchFamily="34" charset="-128"/>
                </a:rPr>
                <a:t> </a:t>
              </a:r>
              <a:endParaRPr lang="ja-JP" altLang="en-US" sz="1400" dirty="0">
                <a:latin typeface="+mn-lt"/>
                <a:ea typeface="Yu Gothic UI Semilight" panose="020B0400000000000000" pitchFamily="34" charset="-128"/>
              </a:endParaRPr>
            </a:p>
          </p:txBody>
        </p:sp>
        <p:cxnSp>
          <p:nvCxnSpPr>
            <p:cNvPr id="15" name="直線矢印コネクタ 14">
              <a:extLst>
                <a:ext uri="{FF2B5EF4-FFF2-40B4-BE49-F238E27FC236}">
                  <a16:creationId xmlns:a16="http://schemas.microsoft.com/office/drawing/2014/main" id="{A0724505-5DD1-A54E-8579-795A1880FEBC}"/>
                </a:ext>
              </a:extLst>
            </p:cNvPr>
            <p:cNvCxnSpPr>
              <a:cxnSpLocks/>
            </p:cNvCxnSpPr>
            <p:nvPr/>
          </p:nvCxnSpPr>
          <p:spPr>
            <a:xfrm flipV="1">
              <a:off x="9541609" y="1274874"/>
              <a:ext cx="0" cy="3538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コンテンツ プレースホルダー 9">
              <a:extLst>
                <a:ext uri="{FF2B5EF4-FFF2-40B4-BE49-F238E27FC236}">
                  <a16:creationId xmlns:a16="http://schemas.microsoft.com/office/drawing/2014/main" id="{E97AEDB6-65D0-304E-B87F-9E10FC9198DC}"/>
                </a:ext>
              </a:extLst>
            </p:cNvPr>
            <p:cNvSpPr txBox="1">
              <a:spLocks/>
            </p:cNvSpPr>
            <p:nvPr/>
          </p:nvSpPr>
          <p:spPr bwMode="auto">
            <a:xfrm>
              <a:off x="9601587" y="1390086"/>
              <a:ext cx="2162296" cy="288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4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dirty="0">
                  <a:latin typeface="+mn-ea"/>
                  <a:ea typeface="+mn-ea"/>
                </a:rPr>
                <a:t>Vent</a:t>
              </a:r>
            </a:p>
            <a:p>
              <a:pPr marL="0" indent="0">
                <a:buNone/>
              </a:pPr>
              <a:r>
                <a:rPr lang="en-US" altLang="ja-JP" sz="1400" dirty="0">
                  <a:latin typeface="+mn-ea"/>
                  <a:ea typeface="+mn-ea"/>
                </a:rPr>
                <a:t> </a:t>
              </a:r>
              <a:endParaRPr lang="ja-JP" altLang="en-US" sz="1400" dirty="0">
                <a:latin typeface="+mn-ea"/>
                <a:ea typeface="+mn-ea"/>
              </a:endParaRPr>
            </a:p>
          </p:txBody>
        </p:sp>
        <p:sp>
          <p:nvSpPr>
            <p:cNvPr id="12" name="コンテンツ プレースホルダー 9">
              <a:extLst>
                <a:ext uri="{FF2B5EF4-FFF2-40B4-BE49-F238E27FC236}">
                  <a16:creationId xmlns:a16="http://schemas.microsoft.com/office/drawing/2014/main" id="{8C6E10D7-9F78-1F4D-AC4C-5BEE50762DC1}"/>
                </a:ext>
              </a:extLst>
            </p:cNvPr>
            <p:cNvSpPr txBox="1">
              <a:spLocks/>
            </p:cNvSpPr>
            <p:nvPr/>
          </p:nvSpPr>
          <p:spPr bwMode="auto">
            <a:xfrm>
              <a:off x="10206080" y="5970370"/>
              <a:ext cx="2162296" cy="288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4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lt"/>
                  <a:ea typeface="Yu Gothic UI Semilight" panose="020B0400000000000000" pitchFamily="34" charset="-128"/>
                </a:rPr>
                <a:t>Half tank model</a:t>
              </a:r>
            </a:p>
            <a:p>
              <a:pPr marL="0" indent="0">
                <a:buNone/>
              </a:pPr>
              <a:r>
                <a:rPr lang="en-US" altLang="ja-JP" sz="1800" dirty="0">
                  <a:latin typeface="+mn-lt"/>
                  <a:ea typeface="Yu Gothic UI Semilight" panose="020B0400000000000000" pitchFamily="34" charset="-128"/>
                </a:rPr>
                <a:t> </a:t>
              </a:r>
              <a:endParaRPr lang="ja-JP" altLang="en-US" sz="1800" dirty="0">
                <a:latin typeface="+mn-lt"/>
                <a:ea typeface="Yu Gothic UI Semilight" panose="020B0400000000000000" pitchFamily="34" charset="-128"/>
              </a:endParaRPr>
            </a:p>
          </p:txBody>
        </p:sp>
      </p:grpSp>
      <p:sp>
        <p:nvSpPr>
          <p:cNvPr id="13" name="右矢印 12">
            <a:extLst>
              <a:ext uri="{FF2B5EF4-FFF2-40B4-BE49-F238E27FC236}">
                <a16:creationId xmlns:a16="http://schemas.microsoft.com/office/drawing/2014/main" id="{440FBF1E-53E5-C74A-8B3B-8EEB461DE541}"/>
              </a:ext>
            </a:extLst>
          </p:cNvPr>
          <p:cNvSpPr/>
          <p:nvPr/>
        </p:nvSpPr>
        <p:spPr>
          <a:xfrm rot="5400000">
            <a:off x="3280271" y="5656315"/>
            <a:ext cx="229814" cy="974360"/>
          </a:xfrm>
          <a:prstGeom prst="rightArrow">
            <a:avLst>
              <a:gd name="adj1" fmla="val 46960"/>
              <a:gd name="adj2" fmla="val 10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318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dirty="0">
                <a:latin typeface="+mj-ea"/>
                <a:ea typeface="+mj-ea"/>
              </a:rPr>
              <a:t>5. Conclusions and Future work</a:t>
            </a:r>
            <a:endParaRPr kumimoji="1" lang="ja-JP" altLang="en-US">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553385" y="1406764"/>
            <a:ext cx="11295715" cy="5620449"/>
          </a:xfrm>
        </p:spPr>
        <p:txBody>
          <a:bodyPr wrap="square">
            <a:spAutoFit/>
          </a:bodyPr>
          <a:lstStyle/>
          <a:p>
            <a:pPr marL="457200" indent="-457200">
              <a:buAutoNum type="arabicPeriod"/>
            </a:pPr>
            <a:r>
              <a:rPr lang="en-GB" altLang="ja-JP" sz="2000" dirty="0">
                <a:solidFill>
                  <a:srgbClr val="737373"/>
                </a:solidFill>
                <a:latin typeface="+mn-ea"/>
                <a:ea typeface="+mn-ea"/>
              </a:rPr>
              <a:t>To predict the relation between pressure reduction rate and vent mass flow</a:t>
            </a:r>
          </a:p>
          <a:p>
            <a:pPr lvl="1"/>
            <a:r>
              <a:rPr lang="en-US" altLang="ja-JP" dirty="0">
                <a:latin typeface="+mn-ea"/>
              </a:rPr>
              <a:t>Experiment: </a:t>
            </a:r>
          </a:p>
          <a:p>
            <a:pPr lvl="2"/>
            <a:r>
              <a:rPr lang="en-US" altLang="ja-JP" sz="2400" dirty="0">
                <a:latin typeface="+mn-ea"/>
              </a:rPr>
              <a:t>Thermodynamic parameters during pressure reduction experiments have been measured.</a:t>
            </a:r>
          </a:p>
          <a:p>
            <a:pPr lvl="2"/>
            <a:r>
              <a:rPr lang="en-US" altLang="ja-JP" sz="2400" dirty="0">
                <a:latin typeface="+mn-ea"/>
              </a:rPr>
              <a:t>The phenomenon w/o boiling obeys adiabatic expansion, and the one with boiling follows </a:t>
            </a:r>
            <a:r>
              <a:rPr lang="en" altLang="ja-JP" sz="2400" dirty="0"/>
              <a:t>Clausius–Clapeyron equation.</a:t>
            </a:r>
            <a:endParaRPr lang="en-US" altLang="ja-JP" sz="2400" dirty="0">
              <a:latin typeface="+mn-ea"/>
            </a:endParaRPr>
          </a:p>
          <a:p>
            <a:pPr lvl="1"/>
            <a:r>
              <a:rPr lang="en-US" altLang="ja-JP" dirty="0">
                <a:latin typeface="+mn-ea"/>
              </a:rPr>
              <a:t>Theoretical Analysis</a:t>
            </a:r>
            <a:r>
              <a:rPr lang="en-GB" altLang="ja-JP" dirty="0">
                <a:latin typeface="+mn-ea"/>
              </a:rPr>
              <a:t>: </a:t>
            </a:r>
          </a:p>
          <a:p>
            <a:pPr lvl="2"/>
            <a:r>
              <a:rPr lang="en-GB" altLang="ja-JP" sz="2400" dirty="0">
                <a:latin typeface="+mn-ea"/>
              </a:rPr>
              <a:t>1-D model can clarify the relation between pressure reduction rate and vent mass flow.</a:t>
            </a:r>
          </a:p>
          <a:p>
            <a:pPr lvl="2"/>
            <a:r>
              <a:rPr lang="en-US" altLang="ja-JP" sz="2400" dirty="0">
                <a:latin typeface="+mn-ea"/>
              </a:rPr>
              <a:t>1-D model has been verified by the experimental data.</a:t>
            </a:r>
            <a:endParaRPr lang="en-GB" altLang="ja-JP" sz="2400" dirty="0">
              <a:latin typeface="+mn-ea"/>
            </a:endParaRPr>
          </a:p>
          <a:p>
            <a:pPr marL="457200" indent="-457200">
              <a:buAutoNum type="arabicPeriod"/>
            </a:pPr>
            <a:r>
              <a:rPr lang="en-GB" altLang="ja-JP" sz="2000" dirty="0">
                <a:solidFill>
                  <a:srgbClr val="737373"/>
                </a:solidFill>
                <a:latin typeface="+mn-ea"/>
                <a:ea typeface="+mn-ea"/>
              </a:rPr>
              <a:t>To investigate liquid behaviour during pressure reduction</a:t>
            </a:r>
          </a:p>
          <a:p>
            <a:pPr lvl="1"/>
            <a:r>
              <a:rPr lang="en-GB" altLang="ja-JP" dirty="0">
                <a:latin typeface="+mn-ea"/>
              </a:rPr>
              <a:t>CFD(Future work)</a:t>
            </a:r>
          </a:p>
          <a:p>
            <a:pPr lvl="2"/>
            <a:r>
              <a:rPr lang="en-GB" altLang="ja-JP" sz="2400" dirty="0">
                <a:latin typeface="+mn-ea"/>
              </a:rPr>
              <a:t>Further studies such as the visualized pressure reduction experiment are needed for proving the amount of bubble generation.</a:t>
            </a:r>
          </a:p>
          <a:p>
            <a:pPr lvl="2"/>
            <a:endParaRPr lang="en-US" altLang="ja-JP" dirty="0">
              <a:latin typeface="+mn-ea"/>
            </a:endParaRPr>
          </a:p>
        </p:txBody>
      </p:sp>
    </p:spTree>
    <p:extLst>
      <p:ext uri="{BB962C8B-B14F-4D97-AF65-F5344CB8AC3E}">
        <p14:creationId xmlns:p14="http://schemas.microsoft.com/office/powerpoint/2010/main" val="2629810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kumimoji="1" lang="en-US" altLang="ja-JP" dirty="0"/>
              <a:t>End</a:t>
            </a:r>
            <a:endParaRPr kumimoji="1" lang="ja-JP" altLang="en-US"/>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2711970" y="2952370"/>
            <a:ext cx="5277787" cy="646331"/>
          </a:xfrm>
        </p:spPr>
        <p:txBody>
          <a:bodyPr wrap="square">
            <a:spAutoFit/>
          </a:bodyPr>
          <a:lstStyle/>
          <a:p>
            <a:pPr marL="0" indent="0">
              <a:buNone/>
            </a:pPr>
            <a:r>
              <a:rPr lang="en-US" altLang="ja-JP" sz="4000" dirty="0">
                <a:latin typeface="Yu Gothic UI Light" panose="020B0300000000000000" pitchFamily="34" charset="-128"/>
                <a:ea typeface="Yu Gothic UI Light" panose="020B0300000000000000" pitchFamily="34" charset="-128"/>
              </a:rPr>
              <a:t>Thank you for listening</a:t>
            </a:r>
          </a:p>
        </p:txBody>
      </p:sp>
      <p:sp>
        <p:nvSpPr>
          <p:cNvPr id="6" name="コンテンツ プレースホルダー 4">
            <a:extLst>
              <a:ext uri="{FF2B5EF4-FFF2-40B4-BE49-F238E27FC236}">
                <a16:creationId xmlns:a16="http://schemas.microsoft.com/office/drawing/2014/main" id="{80DBD6B5-63B1-7844-8EFC-1742977EE614}"/>
              </a:ext>
            </a:extLst>
          </p:cNvPr>
          <p:cNvSpPr txBox="1">
            <a:spLocks/>
          </p:cNvSpPr>
          <p:nvPr/>
        </p:nvSpPr>
        <p:spPr>
          <a:xfrm>
            <a:off x="8455316" y="5784925"/>
            <a:ext cx="3736684" cy="7745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latin typeface="Yu Gothic UI Light" panose="020B0300000000000000" pitchFamily="34" charset="-128"/>
                <a:ea typeface="Yu Gothic UI Light" panose="020B0300000000000000" pitchFamily="34" charset="-128"/>
              </a:rPr>
              <a:t>Kazuma </a:t>
            </a:r>
            <a:r>
              <a:rPr lang="en-US" altLang="ja-JP" sz="2000" dirty="0" err="1">
                <a:latin typeface="Yu Gothic UI Light" panose="020B0300000000000000" pitchFamily="34" charset="-128"/>
                <a:ea typeface="Yu Gothic UI Light" panose="020B0300000000000000" pitchFamily="34" charset="-128"/>
              </a:rPr>
              <a:t>Tani</a:t>
            </a:r>
            <a:endParaRPr lang="en-US" altLang="ja-JP" sz="2000" dirty="0">
              <a:latin typeface="Yu Gothic UI Light" panose="020B0300000000000000" pitchFamily="34" charset="-128"/>
              <a:ea typeface="Yu Gothic UI Light" panose="020B0300000000000000" pitchFamily="34" charset="-128"/>
            </a:endParaRPr>
          </a:p>
          <a:p>
            <a:pPr marL="0" indent="0">
              <a:buFont typeface="Arial" panose="020B0604020202020204" pitchFamily="34" charset="0"/>
              <a:buNone/>
            </a:pPr>
            <a:r>
              <a:rPr lang="en-US" altLang="ja-JP" sz="2000" dirty="0">
                <a:latin typeface="Yu Gothic UI Light" panose="020B0300000000000000" pitchFamily="34" charset="-128"/>
                <a:ea typeface="Yu Gothic UI Light" panose="020B0300000000000000" pitchFamily="34" charset="-128"/>
              </a:rPr>
              <a:t>Mail: </a:t>
            </a:r>
            <a:r>
              <a:rPr lang="en-US" altLang="ja-JP" sz="2000" dirty="0" err="1">
                <a:latin typeface="Yu Gothic UI Light" panose="020B0300000000000000" pitchFamily="34" charset="-128"/>
                <a:ea typeface="Yu Gothic UI Light" panose="020B0300000000000000" pitchFamily="34" charset="-128"/>
              </a:rPr>
              <a:t>tani@aero.t.u-tokyo.ac.jp</a:t>
            </a:r>
            <a:endParaRPr lang="en-US" altLang="ja-JP" sz="20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58520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dirty="0"/>
              <a:t>Backup slides</a:t>
            </a:r>
            <a:endParaRPr kumimoji="1" lang="ja-JP" altLang="en-US"/>
          </a:p>
        </p:txBody>
      </p:sp>
      <p:sp>
        <p:nvSpPr>
          <p:cNvPr id="3" name="コンテンツ プレースホルダー 2">
            <a:extLst>
              <a:ext uri="{FF2B5EF4-FFF2-40B4-BE49-F238E27FC236}">
                <a16:creationId xmlns:a16="http://schemas.microsoft.com/office/drawing/2014/main" id="{3ADADFF8-8F77-EE4A-B557-31563EC0CB6F}"/>
              </a:ext>
            </a:extLst>
          </p:cNvPr>
          <p:cNvSpPr>
            <a:spLocks noGrp="1"/>
          </p:cNvSpPr>
          <p:nvPr>
            <p:ph idx="1"/>
          </p:nvPr>
        </p:nvSpPr>
        <p:spPr/>
        <p:txBody>
          <a:bodyPr/>
          <a:lstStyle/>
          <a:p>
            <a:endParaRPr lang="ja-JP" altLang="en-US"/>
          </a:p>
        </p:txBody>
      </p:sp>
    </p:spTree>
    <p:extLst>
      <p:ext uri="{BB962C8B-B14F-4D97-AF65-F5344CB8AC3E}">
        <p14:creationId xmlns:p14="http://schemas.microsoft.com/office/powerpoint/2010/main" val="634307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コンテンツ プレースホルダー 2">
            <a:extLst>
              <a:ext uri="{FF2B5EF4-FFF2-40B4-BE49-F238E27FC236}">
                <a16:creationId xmlns:a16="http://schemas.microsoft.com/office/drawing/2014/main" id="{8312347E-5634-D643-8216-EF660BD97916}"/>
              </a:ext>
            </a:extLst>
          </p:cNvPr>
          <p:cNvSpPr txBox="1">
            <a:spLocks/>
          </p:cNvSpPr>
          <p:nvPr/>
        </p:nvSpPr>
        <p:spPr>
          <a:xfrm>
            <a:off x="376774" y="1681373"/>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1</a:t>
            </a:r>
            <a:endParaRPr lang="ja-JP" altLang="en-US" sz="8000">
              <a:solidFill>
                <a:schemeClr val="accent1">
                  <a:lumMod val="40000"/>
                  <a:lumOff val="60000"/>
                </a:schemeClr>
              </a:solidFill>
              <a:latin typeface="+mj-ea"/>
              <a:ea typeface="+mj-ea"/>
            </a:endParaRPr>
          </a:p>
        </p:txBody>
      </p:sp>
      <p:sp>
        <p:nvSpPr>
          <p:cNvPr id="31" name="コンテンツ プレースホルダー 4">
            <a:extLst>
              <a:ext uri="{FF2B5EF4-FFF2-40B4-BE49-F238E27FC236}">
                <a16:creationId xmlns:a16="http://schemas.microsoft.com/office/drawing/2014/main" id="{7EA8E11F-2878-E946-AE53-42FB84614EF0}"/>
              </a:ext>
            </a:extLst>
          </p:cNvPr>
          <p:cNvSpPr txBox="1">
            <a:spLocks/>
          </p:cNvSpPr>
          <p:nvPr/>
        </p:nvSpPr>
        <p:spPr>
          <a:xfrm>
            <a:off x="925879" y="1299047"/>
            <a:ext cx="5669793" cy="263764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1-D model</a:t>
            </a:r>
          </a:p>
          <a:p>
            <a:pPr marL="0" indent="0">
              <a:buFont typeface="Arial" panose="020B0604020202020204" pitchFamily="34" charset="0"/>
              <a:buNone/>
            </a:pPr>
            <a:endParaRPr lang="en-US" altLang="ja-JP" dirty="0">
              <a:latin typeface="+mn-ea"/>
              <a:ea typeface="+mn-ea"/>
            </a:endParaRPr>
          </a:p>
          <a:p>
            <a:pPr marL="0" indent="0">
              <a:buFont typeface="Arial" panose="020B0604020202020204" pitchFamily="34" charset="0"/>
              <a:buNone/>
            </a:pPr>
            <a:endParaRPr lang="en-US" altLang="ja-JP" dirty="0">
              <a:latin typeface="+mn-ea"/>
              <a:ea typeface="+mn-ea"/>
            </a:endParaRPr>
          </a:p>
          <a:p>
            <a:r>
              <a:rPr lang="en-US" altLang="ja-JP" sz="2400" dirty="0">
                <a:latin typeface="+mn-ea"/>
                <a:ea typeface="+mn-ea"/>
              </a:rPr>
              <a:t>Each cell has the thermodynamic parameters, and is tracked like Lagrange approach</a:t>
            </a:r>
          </a:p>
        </p:txBody>
      </p:sp>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200" y="286296"/>
            <a:ext cx="10923494" cy="1038006"/>
          </a:xfrm>
        </p:spPr>
        <p:txBody>
          <a:bodyPr>
            <a:noAutofit/>
          </a:bodyPr>
          <a:lstStyle/>
          <a:p>
            <a:r>
              <a:rPr lang="en-US" altLang="ja-JP" sz="3600" dirty="0">
                <a:latin typeface="+mj-ea"/>
                <a:ea typeface="+mj-ea"/>
              </a:rPr>
              <a:t>Theoretical analysis on the experiments </a:t>
            </a:r>
            <a:r>
              <a:rPr lang="en-US" altLang="ja-JP" sz="2800" dirty="0">
                <a:latin typeface="+mj-ea"/>
                <a:ea typeface="+mj-ea"/>
              </a:rPr>
              <a:t>– Method (1)</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6886609" y="1305735"/>
            <a:ext cx="4970784" cy="2326278"/>
          </a:xfrm>
        </p:spPr>
        <p:txBody>
          <a:bodyPr wrap="square">
            <a:spAutoFit/>
          </a:bodyPr>
          <a:lstStyle/>
          <a:p>
            <a:pPr marL="0" indent="0">
              <a:buNone/>
            </a:pPr>
            <a:r>
              <a:rPr lang="en-US" altLang="ja-JP" dirty="0">
                <a:latin typeface="+mn-ea"/>
                <a:ea typeface="+mn-ea"/>
              </a:rPr>
              <a:t>Assumption</a:t>
            </a:r>
          </a:p>
          <a:p>
            <a:r>
              <a:rPr lang="en-US" altLang="ja-JP" sz="2400" dirty="0">
                <a:latin typeface="+mn-ea"/>
                <a:ea typeface="+mn-ea"/>
              </a:rPr>
              <a:t>Gas: Ideal gas</a:t>
            </a:r>
          </a:p>
          <a:p>
            <a:r>
              <a:rPr lang="en-US" altLang="ja-JP" sz="2400" dirty="0">
                <a:latin typeface="+mn-ea"/>
                <a:ea typeface="+mn-ea"/>
              </a:rPr>
              <a:t>Liquid: Incompressible</a:t>
            </a:r>
          </a:p>
          <a:p>
            <a:r>
              <a:rPr lang="en-US" altLang="ja-JP" sz="2400" dirty="0">
                <a:latin typeface="+mn-ea"/>
                <a:ea typeface="+mn-ea"/>
              </a:rPr>
              <a:t>Equilibrium state is established </a:t>
            </a:r>
          </a:p>
          <a:p>
            <a:r>
              <a:rPr lang="en-US" altLang="ja-JP" sz="2400" dirty="0">
                <a:latin typeface="+mn-ea"/>
                <a:ea typeface="+mn-ea"/>
              </a:rPr>
              <a:t>Adiabatic: each cell</a:t>
            </a:r>
          </a:p>
        </p:txBody>
      </p:sp>
      <p:grpSp>
        <p:nvGrpSpPr>
          <p:cNvPr id="2" name="グループ化 1">
            <a:extLst>
              <a:ext uri="{FF2B5EF4-FFF2-40B4-BE49-F238E27FC236}">
                <a16:creationId xmlns:a16="http://schemas.microsoft.com/office/drawing/2014/main" id="{460DABF8-F18F-C840-9703-CD943C356A0C}"/>
              </a:ext>
            </a:extLst>
          </p:cNvPr>
          <p:cNvGrpSpPr/>
          <p:nvPr/>
        </p:nvGrpSpPr>
        <p:grpSpPr>
          <a:xfrm>
            <a:off x="3006980" y="1385588"/>
            <a:ext cx="2978752" cy="1386063"/>
            <a:chOff x="1182184" y="2278470"/>
            <a:chExt cx="3793131" cy="1765007"/>
          </a:xfrm>
        </p:grpSpPr>
        <p:sp>
          <p:nvSpPr>
            <p:cNvPr id="6" name="右矢印 5">
              <a:extLst>
                <a:ext uri="{FF2B5EF4-FFF2-40B4-BE49-F238E27FC236}">
                  <a16:creationId xmlns:a16="http://schemas.microsoft.com/office/drawing/2014/main" id="{5E39B8DC-12B0-A340-B14E-293A4FFE95D6}"/>
                </a:ext>
              </a:extLst>
            </p:cNvPr>
            <p:cNvSpPr/>
            <p:nvPr/>
          </p:nvSpPr>
          <p:spPr>
            <a:xfrm>
              <a:off x="2964698" y="2824757"/>
              <a:ext cx="252612" cy="4114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418A4A9E-B63E-7D48-8EC2-C28138BB6CFC}"/>
                </a:ext>
              </a:extLst>
            </p:cNvPr>
            <p:cNvCxnSpPr/>
            <p:nvPr/>
          </p:nvCxnSpPr>
          <p:spPr>
            <a:xfrm flipV="1">
              <a:off x="1817566" y="4039101"/>
              <a:ext cx="3157746" cy="4376"/>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8FE7812-82E8-F449-ABE4-7D64B21697F5}"/>
                </a:ext>
              </a:extLst>
            </p:cNvPr>
            <p:cNvCxnSpPr/>
            <p:nvPr/>
          </p:nvCxnSpPr>
          <p:spPr>
            <a:xfrm flipV="1">
              <a:off x="2428434" y="2278470"/>
              <a:ext cx="2522368" cy="648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FFFCAF43-532A-394E-9D70-81B7D065C247}"/>
                </a:ext>
              </a:extLst>
            </p:cNvPr>
            <p:cNvGrpSpPr/>
            <p:nvPr/>
          </p:nvGrpSpPr>
          <p:grpSpPr>
            <a:xfrm>
              <a:off x="3753574" y="2278470"/>
              <a:ext cx="1221741" cy="1765004"/>
              <a:chOff x="360723" y="4016165"/>
              <a:chExt cx="1434521" cy="2072400"/>
            </a:xfrm>
          </p:grpSpPr>
          <p:grpSp>
            <p:nvGrpSpPr>
              <p:cNvPr id="10" name="グループ化 9">
                <a:extLst>
                  <a:ext uri="{FF2B5EF4-FFF2-40B4-BE49-F238E27FC236}">
                    <a16:creationId xmlns:a16="http://schemas.microsoft.com/office/drawing/2014/main" id="{A969FA9B-2DE9-0346-B475-83265BAEF36E}"/>
                  </a:ext>
                </a:extLst>
              </p:cNvPr>
              <p:cNvGrpSpPr/>
              <p:nvPr/>
            </p:nvGrpSpPr>
            <p:grpSpPr>
              <a:xfrm>
                <a:off x="360726" y="4016165"/>
                <a:ext cx="1434518" cy="2072400"/>
                <a:chOff x="6837027" y="3429001"/>
                <a:chExt cx="1434518" cy="1741317"/>
              </a:xfrm>
            </p:grpSpPr>
            <p:sp>
              <p:nvSpPr>
                <p:cNvPr id="24" name="正方形/長方形 23">
                  <a:extLst>
                    <a:ext uri="{FF2B5EF4-FFF2-40B4-BE49-F238E27FC236}">
                      <a16:creationId xmlns:a16="http://schemas.microsoft.com/office/drawing/2014/main" id="{8CD18921-46D2-D142-84A2-C30EADF336EE}"/>
                    </a:ext>
                  </a:extLst>
                </p:cNvPr>
                <p:cNvSpPr/>
                <p:nvPr/>
              </p:nvSpPr>
              <p:spPr>
                <a:xfrm>
                  <a:off x="6837027" y="3429001"/>
                  <a:ext cx="1434518" cy="174131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正方形/長方形 24">
                  <a:extLst>
                    <a:ext uri="{FF2B5EF4-FFF2-40B4-BE49-F238E27FC236}">
                      <a16:creationId xmlns:a16="http://schemas.microsoft.com/office/drawing/2014/main" id="{A1D00D5E-8E29-B044-B98F-D4DAA2C47960}"/>
                    </a:ext>
                  </a:extLst>
                </p:cNvPr>
                <p:cNvSpPr/>
                <p:nvPr/>
              </p:nvSpPr>
              <p:spPr>
                <a:xfrm>
                  <a:off x="6837028" y="3435399"/>
                  <a:ext cx="1434517" cy="12540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11" name="直線コネクタ 10">
                <a:extLst>
                  <a:ext uri="{FF2B5EF4-FFF2-40B4-BE49-F238E27FC236}">
                    <a16:creationId xmlns:a16="http://schemas.microsoft.com/office/drawing/2014/main" id="{AD3D313C-B7D7-1B41-B5E4-1577DA4B7977}"/>
                  </a:ext>
                </a:extLst>
              </p:cNvPr>
              <p:cNvCxnSpPr/>
              <p:nvPr/>
            </p:nvCxnSpPr>
            <p:spPr>
              <a:xfrm>
                <a:off x="360727" y="4144161"/>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3EA2394-254B-8642-BBC1-F14D408295B4}"/>
                  </a:ext>
                </a:extLst>
              </p:cNvPr>
              <p:cNvCxnSpPr/>
              <p:nvPr/>
            </p:nvCxnSpPr>
            <p:spPr>
              <a:xfrm>
                <a:off x="360727" y="4279783"/>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13260BB-7B72-C241-8CA9-208506058F03}"/>
                  </a:ext>
                </a:extLst>
              </p:cNvPr>
              <p:cNvCxnSpPr/>
              <p:nvPr/>
            </p:nvCxnSpPr>
            <p:spPr>
              <a:xfrm>
                <a:off x="360727" y="4422396"/>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AB78970-938B-D941-9938-45159B7BCBE1}"/>
                  </a:ext>
                </a:extLst>
              </p:cNvPr>
              <p:cNvCxnSpPr/>
              <p:nvPr/>
            </p:nvCxnSpPr>
            <p:spPr>
              <a:xfrm>
                <a:off x="360727" y="4608352"/>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2C6B8E5-1170-644C-893C-B81738F8F161}"/>
                  </a:ext>
                </a:extLst>
              </p:cNvPr>
              <p:cNvCxnSpPr/>
              <p:nvPr/>
            </p:nvCxnSpPr>
            <p:spPr>
              <a:xfrm>
                <a:off x="360727" y="4766216"/>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8BE4C43-02E5-314A-8D85-DECEE7FFD76C}"/>
                  </a:ext>
                </a:extLst>
              </p:cNvPr>
              <p:cNvCxnSpPr/>
              <p:nvPr/>
            </p:nvCxnSpPr>
            <p:spPr>
              <a:xfrm>
                <a:off x="360726" y="4913785"/>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2C443B2-1EEC-A845-ADC3-59A3DA692AD0}"/>
                  </a:ext>
                </a:extLst>
              </p:cNvPr>
              <p:cNvCxnSpPr/>
              <p:nvPr/>
            </p:nvCxnSpPr>
            <p:spPr>
              <a:xfrm>
                <a:off x="360727" y="5080329"/>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3B4319A-E533-4546-85B1-35D3D9D8A5C6}"/>
                  </a:ext>
                </a:extLst>
              </p:cNvPr>
              <p:cNvCxnSpPr/>
              <p:nvPr/>
            </p:nvCxnSpPr>
            <p:spPr>
              <a:xfrm>
                <a:off x="360725" y="5262693"/>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5D878D0-1352-6A4E-8F3D-A3BFAB5EAEB1}"/>
                  </a:ext>
                </a:extLst>
              </p:cNvPr>
              <p:cNvCxnSpPr/>
              <p:nvPr/>
            </p:nvCxnSpPr>
            <p:spPr>
              <a:xfrm>
                <a:off x="360725" y="5396917"/>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39A6ABA-3747-2249-AFE0-68CBCDBD4F23}"/>
                  </a:ext>
                </a:extLst>
              </p:cNvPr>
              <p:cNvCxnSpPr/>
              <p:nvPr/>
            </p:nvCxnSpPr>
            <p:spPr>
              <a:xfrm>
                <a:off x="360724" y="5638668"/>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2E716C1-D3DE-644C-A8A3-38E92BFD35AE}"/>
                  </a:ext>
                </a:extLst>
              </p:cNvPr>
              <p:cNvCxnSpPr/>
              <p:nvPr/>
            </p:nvCxnSpPr>
            <p:spPr>
              <a:xfrm>
                <a:off x="360723" y="5774539"/>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A21B379-F1F0-4848-9E88-7D28217BCD82}"/>
                  </a:ext>
                </a:extLst>
              </p:cNvPr>
              <p:cNvCxnSpPr/>
              <p:nvPr/>
            </p:nvCxnSpPr>
            <p:spPr>
              <a:xfrm>
                <a:off x="360723" y="5903901"/>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C3C94675-21C7-064F-9362-D29D4E82F90F}"/>
                  </a:ext>
                </a:extLst>
              </p:cNvPr>
              <p:cNvCxnSpPr/>
              <p:nvPr/>
            </p:nvCxnSpPr>
            <p:spPr>
              <a:xfrm>
                <a:off x="360723" y="6002439"/>
                <a:ext cx="14345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グループ化 25">
              <a:extLst>
                <a:ext uri="{FF2B5EF4-FFF2-40B4-BE49-F238E27FC236}">
                  <a16:creationId xmlns:a16="http://schemas.microsoft.com/office/drawing/2014/main" id="{9B12C868-E60A-4D49-94F5-20AB5FDE9604}"/>
                </a:ext>
              </a:extLst>
            </p:cNvPr>
            <p:cNvGrpSpPr/>
            <p:nvPr/>
          </p:nvGrpSpPr>
          <p:grpSpPr>
            <a:xfrm>
              <a:off x="1182184" y="2278470"/>
              <a:ext cx="1221737" cy="1765005"/>
              <a:chOff x="6837028" y="3429000"/>
              <a:chExt cx="1434517" cy="1741317"/>
            </a:xfrm>
          </p:grpSpPr>
          <p:sp>
            <p:nvSpPr>
              <p:cNvPr id="27" name="正方形/長方形 26">
                <a:extLst>
                  <a:ext uri="{FF2B5EF4-FFF2-40B4-BE49-F238E27FC236}">
                    <a16:creationId xmlns:a16="http://schemas.microsoft.com/office/drawing/2014/main" id="{0A721D9E-C8CA-8442-B4DC-2511D14A338C}"/>
                  </a:ext>
                </a:extLst>
              </p:cNvPr>
              <p:cNvSpPr/>
              <p:nvPr/>
            </p:nvSpPr>
            <p:spPr>
              <a:xfrm>
                <a:off x="6837028" y="3429000"/>
                <a:ext cx="1434517" cy="174131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正方形/長方形 27">
                <a:extLst>
                  <a:ext uri="{FF2B5EF4-FFF2-40B4-BE49-F238E27FC236}">
                    <a16:creationId xmlns:a16="http://schemas.microsoft.com/office/drawing/2014/main" id="{57811412-83FC-A341-8BB2-E20E9222DFCE}"/>
                  </a:ext>
                </a:extLst>
              </p:cNvPr>
              <p:cNvSpPr/>
              <p:nvPr/>
            </p:nvSpPr>
            <p:spPr>
              <a:xfrm>
                <a:off x="6837028" y="3429000"/>
                <a:ext cx="1434517" cy="1260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mc:AlternateContent xmlns:mc="http://schemas.openxmlformats.org/markup-compatibility/2006" xmlns:a14="http://schemas.microsoft.com/office/drawing/2010/main">
        <mc:Choice Requires="a14">
          <p:sp>
            <p:nvSpPr>
              <p:cNvPr id="29" name="コンテンツ プレースホルダー 4">
                <a:extLst>
                  <a:ext uri="{FF2B5EF4-FFF2-40B4-BE49-F238E27FC236}">
                    <a16:creationId xmlns:a16="http://schemas.microsoft.com/office/drawing/2014/main" id="{91291498-E4DC-9B4B-9829-EECCC547B229}"/>
                  </a:ext>
                </a:extLst>
              </p:cNvPr>
              <p:cNvSpPr txBox="1">
                <a:spLocks/>
              </p:cNvSpPr>
              <p:nvPr/>
            </p:nvSpPr>
            <p:spPr>
              <a:xfrm>
                <a:off x="468346" y="5176256"/>
                <a:ext cx="1676525" cy="10895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latin typeface="+mn-ea"/>
                    <a:ea typeface="+mn-ea"/>
                  </a:rPr>
                  <a:t>Pressure reduction</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ea typeface="+mn-ea"/>
                        </a:rPr>
                        <m:t>∆</m:t>
                      </m:r>
                      <m:r>
                        <a:rPr lang="en-US" altLang="ja-JP" sz="2400" b="0" i="1" smtClean="0">
                          <a:latin typeface="Cambria Math" panose="02040503050406030204" pitchFamily="18" charset="0"/>
                          <a:ea typeface="+mn-ea"/>
                        </a:rPr>
                        <m:t>𝑃</m:t>
                      </m:r>
                    </m:oMath>
                  </m:oMathPara>
                </a14:m>
                <a:endParaRPr lang="en-US" altLang="ja-JP" sz="2400" dirty="0">
                  <a:latin typeface="+mn-ea"/>
                  <a:ea typeface="+mn-ea"/>
                </a:endParaRPr>
              </a:p>
            </p:txBody>
          </p:sp>
        </mc:Choice>
        <mc:Fallback xmlns="">
          <p:sp>
            <p:nvSpPr>
              <p:cNvPr id="29" name="コンテンツ プレースホルダー 4">
                <a:extLst>
                  <a:ext uri="{FF2B5EF4-FFF2-40B4-BE49-F238E27FC236}">
                    <a16:creationId xmlns:a16="http://schemas.microsoft.com/office/drawing/2014/main" id="{91291498-E4DC-9B4B-9829-EECCC547B229}"/>
                  </a:ext>
                </a:extLst>
              </p:cNvPr>
              <p:cNvSpPr txBox="1">
                <a:spLocks noRot="1" noChangeAspect="1" noMove="1" noResize="1" noEditPoints="1" noAdjustHandles="1" noChangeArrowheads="1" noChangeShapeType="1" noTextEdit="1"/>
              </p:cNvSpPr>
              <p:nvPr/>
            </p:nvSpPr>
            <p:spPr>
              <a:xfrm>
                <a:off x="468346" y="5176256"/>
                <a:ext cx="1676525" cy="1089529"/>
              </a:xfrm>
              <a:prstGeom prst="rect">
                <a:avLst/>
              </a:prstGeom>
              <a:blipFill>
                <a:blip r:embed="rId3"/>
                <a:stretch>
                  <a:fillRect l="-5263" t="-9412"/>
                </a:stretch>
              </a:blipFill>
            </p:spPr>
            <p:txBody>
              <a:bodyPr/>
              <a:lstStyle/>
              <a:p>
                <a:r>
                  <a:rPr lang="ja-JP" altLang="en-US">
                    <a:noFill/>
                  </a:rPr>
                  <a:t> </a:t>
                </a:r>
              </a:p>
            </p:txBody>
          </p:sp>
        </mc:Fallback>
      </mc:AlternateContent>
      <p:pic>
        <p:nvPicPr>
          <p:cNvPr id="30" name="図 29">
            <a:extLst>
              <a:ext uri="{FF2B5EF4-FFF2-40B4-BE49-F238E27FC236}">
                <a16:creationId xmlns:a16="http://schemas.microsoft.com/office/drawing/2014/main" id="{3D484E33-A4E1-D44E-9EA0-5245B9BFCE5C}"/>
              </a:ext>
            </a:extLst>
          </p:cNvPr>
          <p:cNvPicPr>
            <a:picLocks noChangeAspect="1"/>
          </p:cNvPicPr>
          <p:nvPr/>
        </p:nvPicPr>
        <p:blipFill>
          <a:blip r:embed="rId4"/>
          <a:stretch>
            <a:fillRect/>
          </a:stretch>
        </p:blipFill>
        <p:spPr>
          <a:xfrm>
            <a:off x="2446639" y="4316024"/>
            <a:ext cx="6392930" cy="2308124"/>
          </a:xfrm>
          <a:prstGeom prst="rect">
            <a:avLst/>
          </a:prstGeom>
        </p:spPr>
      </p:pic>
      <p:cxnSp>
        <p:nvCxnSpPr>
          <p:cNvPr id="32" name="直線コネクタ 31">
            <a:extLst>
              <a:ext uri="{FF2B5EF4-FFF2-40B4-BE49-F238E27FC236}">
                <a16:creationId xmlns:a16="http://schemas.microsoft.com/office/drawing/2014/main" id="{6DA21037-80F4-B74C-A690-5D75989923F1}"/>
              </a:ext>
            </a:extLst>
          </p:cNvPr>
          <p:cNvCxnSpPr>
            <a:cxnSpLocks/>
          </p:cNvCxnSpPr>
          <p:nvPr/>
        </p:nvCxnSpPr>
        <p:spPr>
          <a:xfrm>
            <a:off x="1223518" y="4120425"/>
            <a:ext cx="9524429"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右矢印 32">
            <a:extLst>
              <a:ext uri="{FF2B5EF4-FFF2-40B4-BE49-F238E27FC236}">
                <a16:creationId xmlns:a16="http://schemas.microsoft.com/office/drawing/2014/main" id="{4E4DC158-7280-F249-9B82-634D77DA36FB}"/>
              </a:ext>
            </a:extLst>
          </p:cNvPr>
          <p:cNvSpPr/>
          <p:nvPr/>
        </p:nvSpPr>
        <p:spPr>
          <a:xfrm>
            <a:off x="2021202" y="5205818"/>
            <a:ext cx="247337" cy="609320"/>
          </a:xfrm>
          <a:prstGeom prst="rightArrow">
            <a:avLst>
              <a:gd name="adj1" fmla="val 46960"/>
              <a:gd name="adj2" fmla="val 10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コンテンツ プレースホルダー 4">
            <a:extLst>
              <a:ext uri="{FF2B5EF4-FFF2-40B4-BE49-F238E27FC236}">
                <a16:creationId xmlns:a16="http://schemas.microsoft.com/office/drawing/2014/main" id="{905D6931-E190-FE49-A79A-7FBF0A8B9369}"/>
              </a:ext>
            </a:extLst>
          </p:cNvPr>
          <p:cNvSpPr txBox="1">
            <a:spLocks/>
          </p:cNvSpPr>
          <p:nvPr/>
        </p:nvSpPr>
        <p:spPr>
          <a:xfrm>
            <a:off x="9511549" y="4650262"/>
            <a:ext cx="2500854" cy="18066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n-ea"/>
                <a:ea typeface="+mn-ea"/>
              </a:rPr>
              <a:t>1. Volume</a:t>
            </a:r>
          </a:p>
          <a:p>
            <a:pPr marL="0" indent="0">
              <a:buNone/>
            </a:pPr>
            <a:r>
              <a:rPr lang="en-US" altLang="ja-JP" sz="2400" dirty="0">
                <a:latin typeface="+mn-ea"/>
                <a:ea typeface="+mn-ea"/>
              </a:rPr>
              <a:t>2. Temperature</a:t>
            </a:r>
          </a:p>
          <a:p>
            <a:pPr marL="0" indent="0">
              <a:buNone/>
            </a:pPr>
            <a:r>
              <a:rPr lang="en-US" altLang="ja-JP" sz="2400" dirty="0">
                <a:latin typeface="+mn-ea"/>
                <a:ea typeface="+mn-ea"/>
              </a:rPr>
              <a:t>3. Void ratio</a:t>
            </a:r>
          </a:p>
          <a:p>
            <a:pPr marL="0" indent="0">
              <a:buNone/>
            </a:pPr>
            <a:r>
              <a:rPr lang="en-US" altLang="ja-JP" sz="2400" dirty="0">
                <a:latin typeface="+mn-ea"/>
                <a:ea typeface="+mn-ea"/>
              </a:rPr>
              <a:t>4. Vent mass</a:t>
            </a:r>
          </a:p>
        </p:txBody>
      </p:sp>
      <p:sp>
        <p:nvSpPr>
          <p:cNvPr id="36" name="右矢印 35">
            <a:extLst>
              <a:ext uri="{FF2B5EF4-FFF2-40B4-BE49-F238E27FC236}">
                <a16:creationId xmlns:a16="http://schemas.microsoft.com/office/drawing/2014/main" id="{FC24F909-881D-1146-9732-F71A8E176878}"/>
              </a:ext>
            </a:extLst>
          </p:cNvPr>
          <p:cNvSpPr/>
          <p:nvPr/>
        </p:nvSpPr>
        <p:spPr>
          <a:xfrm>
            <a:off x="9012567" y="5205818"/>
            <a:ext cx="247337" cy="609320"/>
          </a:xfrm>
          <a:prstGeom prst="rightArrow">
            <a:avLst>
              <a:gd name="adj1" fmla="val 46960"/>
              <a:gd name="adj2" fmla="val 10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コンテンツ プレースホルダー 2">
            <a:extLst>
              <a:ext uri="{FF2B5EF4-FFF2-40B4-BE49-F238E27FC236}">
                <a16:creationId xmlns:a16="http://schemas.microsoft.com/office/drawing/2014/main" id="{15BEC59E-842B-1049-9B99-CE1A6E2F7161}"/>
              </a:ext>
            </a:extLst>
          </p:cNvPr>
          <p:cNvSpPr txBox="1">
            <a:spLocks/>
          </p:cNvSpPr>
          <p:nvPr/>
        </p:nvSpPr>
        <p:spPr>
          <a:xfrm>
            <a:off x="9431928" y="1194315"/>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2</a:t>
            </a:r>
            <a:endParaRPr lang="ja-JP" altLang="en-US" sz="8000">
              <a:solidFill>
                <a:schemeClr val="accent1">
                  <a:lumMod val="40000"/>
                  <a:lumOff val="60000"/>
                </a:schemeClr>
              </a:solidFill>
              <a:latin typeface="+mj-ea"/>
              <a:ea typeface="+mj-ea"/>
            </a:endParaRPr>
          </a:p>
        </p:txBody>
      </p:sp>
      <p:sp>
        <p:nvSpPr>
          <p:cNvPr id="40" name="コンテンツ プレースホルダー 2">
            <a:extLst>
              <a:ext uri="{FF2B5EF4-FFF2-40B4-BE49-F238E27FC236}">
                <a16:creationId xmlns:a16="http://schemas.microsoft.com/office/drawing/2014/main" id="{71E5056C-7BCA-114B-8C2A-FD264B486E81}"/>
              </a:ext>
            </a:extLst>
          </p:cNvPr>
          <p:cNvSpPr txBox="1">
            <a:spLocks/>
          </p:cNvSpPr>
          <p:nvPr/>
        </p:nvSpPr>
        <p:spPr>
          <a:xfrm>
            <a:off x="363574" y="4094748"/>
            <a:ext cx="1520760"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8000" dirty="0">
                <a:solidFill>
                  <a:schemeClr val="accent1">
                    <a:lumMod val="40000"/>
                    <a:lumOff val="60000"/>
                  </a:schemeClr>
                </a:solidFill>
                <a:latin typeface="+mj-ea"/>
                <a:ea typeface="+mj-ea"/>
              </a:rPr>
              <a:t>3</a:t>
            </a:r>
            <a:endParaRPr lang="ja-JP" altLang="en-US" sz="8000">
              <a:solidFill>
                <a:schemeClr val="accent1">
                  <a:lumMod val="40000"/>
                  <a:lumOff val="60000"/>
                </a:schemeClr>
              </a:solidFill>
              <a:latin typeface="+mj-ea"/>
              <a:ea typeface="+mj-ea"/>
            </a:endParaRPr>
          </a:p>
        </p:txBody>
      </p:sp>
      <p:sp>
        <p:nvSpPr>
          <p:cNvPr id="41" name="コンテンツ プレースホルダー 4">
            <a:extLst>
              <a:ext uri="{FF2B5EF4-FFF2-40B4-BE49-F238E27FC236}">
                <a16:creationId xmlns:a16="http://schemas.microsoft.com/office/drawing/2014/main" id="{2A728B74-AD5E-1346-A909-B34CCE941E81}"/>
              </a:ext>
            </a:extLst>
          </p:cNvPr>
          <p:cNvSpPr txBox="1">
            <a:spLocks/>
          </p:cNvSpPr>
          <p:nvPr/>
        </p:nvSpPr>
        <p:spPr>
          <a:xfrm>
            <a:off x="925879" y="4338442"/>
            <a:ext cx="3346317"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Algorithm</a:t>
            </a:r>
          </a:p>
        </p:txBody>
      </p:sp>
    </p:spTree>
    <p:extLst>
      <p:ext uri="{BB962C8B-B14F-4D97-AF65-F5344CB8AC3E}">
        <p14:creationId xmlns:p14="http://schemas.microsoft.com/office/powerpoint/2010/main" val="2674998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286296"/>
            <a:ext cx="11353801" cy="1038006"/>
          </a:xfrm>
        </p:spPr>
        <p:txBody>
          <a:bodyPr>
            <a:normAutofit/>
          </a:bodyPr>
          <a:lstStyle/>
          <a:p>
            <a:r>
              <a:rPr lang="en-US" altLang="ja-JP" sz="3600" dirty="0">
                <a:latin typeface="+mj-ea"/>
                <a:ea typeface="+mj-ea"/>
              </a:rPr>
              <a:t>Theoretical analysis on the experiments </a:t>
            </a:r>
            <a:r>
              <a:rPr lang="en-US" altLang="ja-JP" sz="2800" dirty="0">
                <a:latin typeface="+mj-ea"/>
                <a:ea typeface="+mj-ea"/>
              </a:rPr>
              <a:t>– Method (2)</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7121565" y="1656289"/>
            <a:ext cx="4830950" cy="4359270"/>
          </a:xfrm>
        </p:spPr>
        <p:txBody>
          <a:bodyPr wrap="square">
            <a:spAutoFit/>
          </a:bodyPr>
          <a:lstStyle/>
          <a:p>
            <a:pPr marL="0" indent="0">
              <a:buNone/>
            </a:pPr>
            <a:r>
              <a:rPr lang="en-US" altLang="ja-JP" dirty="0">
                <a:latin typeface="+mn-ea"/>
                <a:ea typeface="+mn-ea"/>
              </a:rPr>
              <a:t>Gas phase follows adiabatic process</a:t>
            </a:r>
          </a:p>
          <a:p>
            <a:pPr marL="0" indent="0">
              <a:buNone/>
            </a:pPr>
            <a:r>
              <a:rPr lang="en-US" altLang="ja-JP" dirty="0">
                <a:latin typeface="+mn-ea"/>
                <a:ea typeface="+mn-ea"/>
              </a:rPr>
              <a:t>Only pressure is changed with regard to liquid</a:t>
            </a:r>
          </a:p>
          <a:p>
            <a:pPr marL="0" indent="0">
              <a:buNone/>
            </a:pPr>
            <a:endParaRPr lang="en-US" altLang="ja-JP" dirty="0">
              <a:latin typeface="+mn-ea"/>
              <a:ea typeface="+mn-ea"/>
            </a:endParaRPr>
          </a:p>
          <a:p>
            <a:pPr marL="0" indent="0">
              <a:buNone/>
            </a:pPr>
            <a:r>
              <a:rPr lang="en-US" altLang="ja-JP" dirty="0">
                <a:latin typeface="+mn-ea"/>
                <a:ea typeface="+mn-ea"/>
              </a:rPr>
              <a:t>If the moved state is non-equilibrium, we assume that the state will be transformed to equilibrium based on </a:t>
            </a:r>
            <a:r>
              <a:rPr lang="en-US" altLang="ja-JP" dirty="0" err="1">
                <a:solidFill>
                  <a:schemeClr val="accent2"/>
                </a:solidFill>
                <a:latin typeface="+mn-ea"/>
                <a:ea typeface="+mn-ea"/>
              </a:rPr>
              <a:t>isobalic</a:t>
            </a:r>
            <a:r>
              <a:rPr lang="en-US" altLang="ja-JP" dirty="0">
                <a:solidFill>
                  <a:schemeClr val="accent2"/>
                </a:solidFill>
                <a:latin typeface="+mn-ea"/>
                <a:ea typeface="+mn-ea"/>
              </a:rPr>
              <a:t> change</a:t>
            </a:r>
            <a:r>
              <a:rPr lang="en-US" altLang="ja-JP" dirty="0">
                <a:latin typeface="+mn-ea"/>
                <a:ea typeface="+mn-ea"/>
              </a:rPr>
              <a:t>.</a:t>
            </a:r>
          </a:p>
        </p:txBody>
      </p:sp>
      <p:sp>
        <p:nvSpPr>
          <p:cNvPr id="56" name="右矢印 55">
            <a:extLst>
              <a:ext uri="{FF2B5EF4-FFF2-40B4-BE49-F238E27FC236}">
                <a16:creationId xmlns:a16="http://schemas.microsoft.com/office/drawing/2014/main" id="{19C7E029-EB7F-CF47-94A8-511EBCE46A61}"/>
              </a:ext>
            </a:extLst>
          </p:cNvPr>
          <p:cNvSpPr/>
          <p:nvPr/>
        </p:nvSpPr>
        <p:spPr>
          <a:xfrm rot="5400000">
            <a:off x="9092264" y="3145936"/>
            <a:ext cx="229814" cy="974360"/>
          </a:xfrm>
          <a:prstGeom prst="rightArrow">
            <a:avLst>
              <a:gd name="adj1" fmla="val 46960"/>
              <a:gd name="adj2" fmla="val 10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コンテンツ プレースホルダー 2">
            <a:extLst>
              <a:ext uri="{FF2B5EF4-FFF2-40B4-BE49-F238E27FC236}">
                <a16:creationId xmlns:a16="http://schemas.microsoft.com/office/drawing/2014/main" id="{CEFC2ED2-6ADC-5146-AF16-FB4FC8DE8740}"/>
              </a:ext>
            </a:extLst>
          </p:cNvPr>
          <p:cNvSpPr txBox="1">
            <a:spLocks/>
          </p:cNvSpPr>
          <p:nvPr/>
        </p:nvSpPr>
        <p:spPr bwMode="auto">
          <a:xfrm>
            <a:off x="1329972" y="3904414"/>
            <a:ext cx="1385351" cy="349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latin typeface="+mn-ea"/>
                <a:ea typeface="+mn-ea"/>
              </a:rPr>
              <a:t>Ex. Liquid</a:t>
            </a:r>
          </a:p>
        </p:txBody>
      </p:sp>
      <p:sp>
        <p:nvSpPr>
          <p:cNvPr id="27" name="正方形/長方形 26">
            <a:extLst>
              <a:ext uri="{FF2B5EF4-FFF2-40B4-BE49-F238E27FC236}">
                <a16:creationId xmlns:a16="http://schemas.microsoft.com/office/drawing/2014/main" id="{43166801-7237-9347-98F0-42CDBF94B945}"/>
              </a:ext>
            </a:extLst>
          </p:cNvPr>
          <p:cNvSpPr/>
          <p:nvPr/>
        </p:nvSpPr>
        <p:spPr>
          <a:xfrm>
            <a:off x="9393130" y="5862106"/>
            <a:ext cx="960483" cy="306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0813B547-6072-3C4C-A98E-EC0AB29C554C}"/>
              </a:ext>
            </a:extLst>
          </p:cNvPr>
          <p:cNvGrpSpPr/>
          <p:nvPr/>
        </p:nvGrpSpPr>
        <p:grpSpPr>
          <a:xfrm>
            <a:off x="695126" y="1345495"/>
            <a:ext cx="5986880" cy="2072032"/>
            <a:chOff x="695126" y="1345495"/>
            <a:chExt cx="5986880" cy="2072032"/>
          </a:xfrm>
        </p:grpSpPr>
        <p:pic>
          <p:nvPicPr>
            <p:cNvPr id="55" name="図 54">
              <a:extLst>
                <a:ext uri="{FF2B5EF4-FFF2-40B4-BE49-F238E27FC236}">
                  <a16:creationId xmlns:a16="http://schemas.microsoft.com/office/drawing/2014/main" id="{5857BE2F-D14A-9D40-8356-95E71DEBFC2B}"/>
                </a:ext>
              </a:extLst>
            </p:cNvPr>
            <p:cNvPicPr>
              <a:picLocks noChangeAspect="1"/>
            </p:cNvPicPr>
            <p:nvPr/>
          </p:nvPicPr>
          <p:blipFill>
            <a:blip r:embed="rId3"/>
            <a:stretch>
              <a:fillRect/>
            </a:stretch>
          </p:blipFill>
          <p:spPr>
            <a:xfrm>
              <a:off x="810895" y="1345495"/>
              <a:ext cx="5739014" cy="2072032"/>
            </a:xfrm>
            <a:prstGeom prst="rect">
              <a:avLst/>
            </a:prstGeom>
          </p:spPr>
        </p:pic>
        <p:sp>
          <p:nvSpPr>
            <p:cNvPr id="20" name="正方形/長方形 19">
              <a:extLst>
                <a:ext uri="{FF2B5EF4-FFF2-40B4-BE49-F238E27FC236}">
                  <a16:creationId xmlns:a16="http://schemas.microsoft.com/office/drawing/2014/main" id="{6849076B-9430-774D-9237-6F2A78248AA4}"/>
                </a:ext>
              </a:extLst>
            </p:cNvPr>
            <p:cNvSpPr/>
            <p:nvPr/>
          </p:nvSpPr>
          <p:spPr>
            <a:xfrm>
              <a:off x="2144188" y="1414709"/>
              <a:ext cx="1935018" cy="19572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D10E3E4E-0BCE-034F-A9E8-BF580D0149D8}"/>
                </a:ext>
              </a:extLst>
            </p:cNvPr>
            <p:cNvSpPr/>
            <p:nvPr/>
          </p:nvSpPr>
          <p:spPr>
            <a:xfrm>
              <a:off x="4079206" y="1414709"/>
              <a:ext cx="2602800" cy="1980048"/>
            </a:xfrm>
            <a:prstGeom prst="rect">
              <a:avLst/>
            </a:prstGeom>
            <a:solidFill>
              <a:schemeClr val="bg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E981AD6-966D-D646-8D9D-D9595C9354AA}"/>
                </a:ext>
              </a:extLst>
            </p:cNvPr>
            <p:cNvSpPr/>
            <p:nvPr/>
          </p:nvSpPr>
          <p:spPr>
            <a:xfrm>
              <a:off x="695126" y="1414709"/>
              <a:ext cx="1433497" cy="1980048"/>
            </a:xfrm>
            <a:prstGeom prst="rect">
              <a:avLst/>
            </a:prstGeom>
            <a:solidFill>
              <a:schemeClr val="bg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a:extLst>
              <a:ext uri="{FF2B5EF4-FFF2-40B4-BE49-F238E27FC236}">
                <a16:creationId xmlns:a16="http://schemas.microsoft.com/office/drawing/2014/main" id="{9809083E-C790-4941-8EBF-BB54C152EDFB}"/>
              </a:ext>
            </a:extLst>
          </p:cNvPr>
          <p:cNvPicPr>
            <a:picLocks noChangeAspect="1"/>
          </p:cNvPicPr>
          <p:nvPr/>
        </p:nvPicPr>
        <p:blipFill>
          <a:blip r:embed="rId4"/>
          <a:stretch>
            <a:fillRect/>
          </a:stretch>
        </p:blipFill>
        <p:spPr>
          <a:xfrm>
            <a:off x="665706" y="4231578"/>
            <a:ext cx="4113354" cy="2222004"/>
          </a:xfrm>
          <a:prstGeom prst="rect">
            <a:avLst/>
          </a:prstGeom>
        </p:spPr>
      </p:pic>
      <p:sp>
        <p:nvSpPr>
          <p:cNvPr id="2" name="円/楕円 1">
            <a:extLst>
              <a:ext uri="{FF2B5EF4-FFF2-40B4-BE49-F238E27FC236}">
                <a16:creationId xmlns:a16="http://schemas.microsoft.com/office/drawing/2014/main" id="{785BC4D2-BF7C-A04F-BFED-6C979759F5F5}"/>
              </a:ext>
            </a:extLst>
          </p:cNvPr>
          <p:cNvSpPr/>
          <p:nvPr/>
        </p:nvSpPr>
        <p:spPr>
          <a:xfrm>
            <a:off x="2172818" y="4644142"/>
            <a:ext cx="103222" cy="10322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コンテンツ プレースホルダー 2">
                <a:extLst>
                  <a:ext uri="{FF2B5EF4-FFF2-40B4-BE49-F238E27FC236}">
                    <a16:creationId xmlns:a16="http://schemas.microsoft.com/office/drawing/2014/main" id="{47774A34-86B6-454B-A9FB-DAFAB8D938ED}"/>
                  </a:ext>
                </a:extLst>
              </p:cNvPr>
              <p:cNvSpPr txBox="1">
                <a:spLocks/>
              </p:cNvSpPr>
              <p:nvPr/>
            </p:nvSpPr>
            <p:spPr bwMode="auto">
              <a:xfrm>
                <a:off x="2896526" y="3773385"/>
                <a:ext cx="3665749" cy="67810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600" kern="1200">
                    <a:solidFill>
                      <a:srgbClr val="323232"/>
                    </a:solidFill>
                    <a:latin typeface="源ノ角ゴシック Light" pitchFamily="34" charset="-128"/>
                    <a:ea typeface="源ノ角ゴシック Light" pitchFamily="34" charset="-128"/>
                    <a:cs typeface="Meiryo UI" panose="020B0604030504040204" pitchFamily="50" charset="-128"/>
                  </a:defRPr>
                </a:lvl1pPr>
                <a:lvl2pPr marL="742950" indent="-28575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000" kern="1200">
                    <a:solidFill>
                      <a:srgbClr val="505050"/>
                    </a:solidFill>
                    <a:latin typeface="源ノ角ゴシック Light" pitchFamily="34" charset="-128"/>
                    <a:ea typeface="源ノ角ゴシック Light" pitchFamily="34" charset="-128"/>
                    <a:cs typeface="Meiryo UI" panose="020B0604030504040204" pitchFamily="50" charset="-128"/>
                  </a:defRPr>
                </a:lvl3pPr>
                <a:lvl4pPr marL="16002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4pPr>
                <a:lvl5pPr marL="2057400" indent="-228600" algn="l" rtl="0" eaLnBrk="1" fontAlgn="base" hangingPunct="1">
                  <a:spcBef>
                    <a:spcPct val="20000"/>
                  </a:spcBef>
                  <a:spcAft>
                    <a:spcPct val="0"/>
                  </a:spcAft>
                  <a:buChar char="»"/>
                  <a:defRPr kumimoji="1" sz="1800" kern="1200">
                    <a:solidFill>
                      <a:srgbClr val="505050"/>
                    </a:solidFill>
                    <a:latin typeface="源ノ角ゴシック Light" pitchFamily="34" charset="-128"/>
                    <a:ea typeface="源ノ角ゴシック Light" pitchFamily="34"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𝑇</m:t>
                      </m:r>
                      <m:r>
                        <a:rPr lang="en-US" altLang="ja-JP" sz="2000" b="0" i="1" smtClean="0">
                          <a:latin typeface="Cambria Math" panose="02040503050406030204" pitchFamily="18" charset="0"/>
                          <a:ea typeface="Cambria Math" panose="02040503050406030204" pitchFamily="18" charset="0"/>
                        </a:rPr>
                        <m:t>=</m:t>
                      </m:r>
                      <m:sSub>
                        <m:sSubPr>
                          <m:ctrlPr>
                            <a:rPr lang="en-US" altLang="ja-JP" sz="2000" b="0" i="1" smtClean="0">
                              <a:latin typeface="Cambria Math" panose="02040503050406030204" pitchFamily="18" charset="0"/>
                              <a:ea typeface="Cambria Math" panose="02040503050406030204" pitchFamily="18" charset="0"/>
                            </a:rPr>
                          </m:ctrlPr>
                        </m:sSubPr>
                        <m:e>
                          <m:d>
                            <m:dPr>
                              <m:ctrlPr>
                                <a:rPr lang="en-US" altLang="ja-JP" sz="2000" b="0" i="1" smtClean="0">
                                  <a:latin typeface="Cambria Math" panose="02040503050406030204" pitchFamily="18" charset="0"/>
                                  <a:ea typeface="Cambria Math" panose="02040503050406030204" pitchFamily="18" charset="0"/>
                                </a:rPr>
                              </m:ctrlPr>
                            </m:dPr>
                            <m:e>
                              <m:f>
                                <m:fPr>
                                  <m:ctrlPr>
                                    <a:rPr lang="en-US" altLang="ja-JP" sz="2000" b="0" i="1" smtClean="0">
                                      <a:latin typeface="Cambria Math" panose="02040503050406030204" pitchFamily="18" charset="0"/>
                                      <a:ea typeface="Cambria Math" panose="02040503050406030204" pitchFamily="18" charset="0"/>
                                    </a:rPr>
                                  </m:ctrlPr>
                                </m:fPr>
                                <m:num>
                                  <m:r>
                                    <a:rPr lang="en-US" altLang="ja-JP" sz="2000" b="0" i="1" smtClean="0">
                                      <a:latin typeface="Cambria Math" panose="02040503050406030204" pitchFamily="18" charset="0"/>
                                      <a:ea typeface="Cambria Math" panose="02040503050406030204" pitchFamily="18" charset="0"/>
                                    </a:rPr>
                                    <m:t>𝑑𝑇</m:t>
                                  </m:r>
                                </m:num>
                                <m:den>
                                  <m:r>
                                    <a:rPr lang="en-US" altLang="ja-JP" sz="2000" b="0" i="1" smtClean="0">
                                      <a:latin typeface="Cambria Math" panose="02040503050406030204" pitchFamily="18" charset="0"/>
                                      <a:ea typeface="Cambria Math" panose="02040503050406030204" pitchFamily="18" charset="0"/>
                                    </a:rPr>
                                    <m:t>𝑑𝑃</m:t>
                                  </m:r>
                                </m:den>
                              </m:f>
                            </m:e>
                          </m:d>
                        </m:e>
                        <m:sub>
                          <m:r>
                            <a:rPr lang="en-US" altLang="ja-JP" sz="2000" b="0" i="1" smtClean="0">
                              <a:latin typeface="Cambria Math" panose="02040503050406030204" pitchFamily="18" charset="0"/>
                              <a:ea typeface="Cambria Math" panose="02040503050406030204" pitchFamily="18" charset="0"/>
                            </a:rPr>
                            <m:t>𝑆</m:t>
                          </m:r>
                        </m:sub>
                      </m:sSub>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𝑃</m:t>
                      </m:r>
                      <m:r>
                        <a:rPr lang="en-US" altLang="ja-JP" sz="2000" b="0" i="1" smtClean="0">
                          <a:latin typeface="Cambria Math" panose="02040503050406030204" pitchFamily="18" charset="0"/>
                          <a:ea typeface="Cambria Math" panose="02040503050406030204" pitchFamily="18" charset="0"/>
                        </a:rPr>
                        <m:t>+</m:t>
                      </m:r>
                      <m:sSub>
                        <m:sSubPr>
                          <m:ctrlPr>
                            <a:rPr lang="en-US" altLang="ja-JP" sz="2000" b="0" i="1" smtClean="0">
                              <a:latin typeface="Cambria Math" panose="02040503050406030204" pitchFamily="18" charset="0"/>
                              <a:ea typeface="Cambria Math" panose="02040503050406030204" pitchFamily="18" charset="0"/>
                            </a:rPr>
                          </m:ctrlPr>
                        </m:sSubPr>
                        <m:e>
                          <m:d>
                            <m:dPr>
                              <m:ctrlPr>
                                <a:rPr lang="en-US" altLang="ja-JP" sz="2000" b="0" i="1" smtClean="0">
                                  <a:latin typeface="Cambria Math" panose="02040503050406030204" pitchFamily="18" charset="0"/>
                                  <a:ea typeface="Cambria Math" panose="02040503050406030204" pitchFamily="18" charset="0"/>
                                </a:rPr>
                              </m:ctrlPr>
                            </m:dPr>
                            <m:e>
                              <m:f>
                                <m:fPr>
                                  <m:ctrlPr>
                                    <a:rPr lang="en-US" altLang="ja-JP" sz="2000" b="0" i="1" smtClean="0">
                                      <a:latin typeface="Cambria Math" panose="02040503050406030204" pitchFamily="18" charset="0"/>
                                      <a:ea typeface="Cambria Math" panose="02040503050406030204" pitchFamily="18" charset="0"/>
                                    </a:rPr>
                                  </m:ctrlPr>
                                </m:fPr>
                                <m:num>
                                  <m:r>
                                    <a:rPr lang="en-US" altLang="ja-JP" sz="2000" b="0" i="1" smtClean="0">
                                      <a:latin typeface="Cambria Math" panose="02040503050406030204" pitchFamily="18" charset="0"/>
                                      <a:ea typeface="Cambria Math" panose="02040503050406030204" pitchFamily="18" charset="0"/>
                                    </a:rPr>
                                    <m:t>𝑑𝑇</m:t>
                                  </m:r>
                                </m:num>
                                <m:den>
                                  <m:r>
                                    <a:rPr lang="en-US" altLang="ja-JP" sz="2000" b="0" i="1" smtClean="0">
                                      <a:latin typeface="Cambria Math" panose="02040503050406030204" pitchFamily="18" charset="0"/>
                                      <a:ea typeface="Cambria Math" panose="02040503050406030204" pitchFamily="18" charset="0"/>
                                    </a:rPr>
                                    <m:t>𝑑𝑆</m:t>
                                  </m:r>
                                </m:den>
                              </m:f>
                            </m:e>
                          </m:d>
                        </m:e>
                        <m:sub>
                          <m:r>
                            <a:rPr lang="en-US" altLang="ja-JP" sz="2000" b="0" i="1" smtClean="0">
                              <a:latin typeface="Cambria Math" panose="02040503050406030204" pitchFamily="18" charset="0"/>
                              <a:ea typeface="Cambria Math" panose="02040503050406030204" pitchFamily="18" charset="0"/>
                            </a:rPr>
                            <m:t>𝑃</m:t>
                          </m:r>
                        </m:sub>
                      </m:sSub>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𝑆</m:t>
                      </m:r>
                    </m:oMath>
                  </m:oMathPara>
                </a14:m>
                <a:endParaRPr lang="en-US" altLang="ja-JP" sz="2000" dirty="0">
                  <a:latin typeface="+mn-ea"/>
                  <a:ea typeface="+mn-ea"/>
                </a:endParaRPr>
              </a:p>
            </p:txBody>
          </p:sp>
        </mc:Choice>
        <mc:Fallback xmlns="">
          <p:sp>
            <p:nvSpPr>
              <p:cNvPr id="14" name="コンテンツ プレースホルダー 2">
                <a:extLst>
                  <a:ext uri="{FF2B5EF4-FFF2-40B4-BE49-F238E27FC236}">
                    <a16:creationId xmlns:a16="http://schemas.microsoft.com/office/drawing/2014/main" id="{47774A34-86B6-454B-A9FB-DAFAB8D938ED}"/>
                  </a:ext>
                </a:extLst>
              </p:cNvPr>
              <p:cNvSpPr txBox="1">
                <a:spLocks noRot="1" noChangeAspect="1" noMove="1" noResize="1" noEditPoints="1" noAdjustHandles="1" noChangeArrowheads="1" noChangeShapeType="1" noTextEdit="1"/>
              </p:cNvSpPr>
              <p:nvPr/>
            </p:nvSpPr>
            <p:spPr bwMode="auto">
              <a:xfrm>
                <a:off x="2896526" y="3773385"/>
                <a:ext cx="3665749" cy="678103"/>
              </a:xfrm>
              <a:prstGeom prst="rect">
                <a:avLst/>
              </a:prstGeom>
              <a:blipFill>
                <a:blip r:embed="rId5"/>
                <a:stretch>
                  <a:fillRect b="-7273"/>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ja-JP" altLang="en-US">
                    <a:noFill/>
                  </a:rPr>
                  <a:t> </a:t>
                </a:r>
              </a:p>
            </p:txBody>
          </p:sp>
        </mc:Fallback>
      </mc:AlternateContent>
    </p:spTree>
    <p:extLst>
      <p:ext uri="{BB962C8B-B14F-4D97-AF65-F5344CB8AC3E}">
        <p14:creationId xmlns:p14="http://schemas.microsoft.com/office/powerpoint/2010/main" val="2906156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fontScale="90000"/>
          </a:bodyPr>
          <a:lstStyle/>
          <a:p>
            <a:r>
              <a:rPr lang="en-US" altLang="ja-JP" sz="4000" dirty="0">
                <a:latin typeface="+mj-ea"/>
              </a:rPr>
              <a:t>Theoretical analysis on the experiments </a:t>
            </a:r>
            <a:r>
              <a:rPr lang="en-US" altLang="ja-JP" sz="3100" dirty="0"/>
              <a:t>– Method</a:t>
            </a:r>
            <a:endParaRPr kumimoji="1" lang="ja-JP" altLang="en-US" sz="3100"/>
          </a:p>
        </p:txBody>
      </p:sp>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545272"/>
                <a:ext cx="11199313" cy="1773371"/>
              </a:xfrm>
            </p:spPr>
            <p:txBody>
              <a:bodyPr wrap="square">
                <a:spAutoFit/>
              </a:bodyPr>
              <a:lstStyle/>
              <a:p>
                <a:pPr marL="0" indent="0">
                  <a:buNone/>
                </a:pPr>
                <a:r>
                  <a:rPr lang="en-US" altLang="ja-JP" dirty="0">
                    <a:latin typeface="+mn-ea"/>
                    <a:ea typeface="+mn-ea"/>
                  </a:rPr>
                  <a:t>Following the algorithm, the time independent relations between pressure and sum of vent mass flow can be calculated.  </a:t>
                </a:r>
                <a14:m>
                  <m:oMath xmlns:m="http://schemas.openxmlformats.org/officeDocument/2006/math">
                    <m:r>
                      <a:rPr lang="en-US" altLang="ja-JP" b="0" i="1" smtClean="0">
                        <a:latin typeface="Cambria Math" panose="02040503050406030204" pitchFamily="18" charset="0"/>
                        <a:ea typeface="+mn-ea"/>
                      </a:rPr>
                      <m:t>𝑃</m:t>
                    </m:r>
                    <m:r>
                      <a:rPr lang="en-US" altLang="ja-JP" b="0" i="1" smtClean="0">
                        <a:latin typeface="Cambria Math" panose="02040503050406030204" pitchFamily="18" charset="0"/>
                        <a:ea typeface="+mn-ea"/>
                      </a:rPr>
                      <m:t>=</m:t>
                    </m:r>
                    <m:r>
                      <a:rPr lang="en-US" altLang="ja-JP" b="0" i="1" smtClean="0">
                        <a:latin typeface="Cambria Math" panose="02040503050406030204" pitchFamily="18" charset="0"/>
                        <a:ea typeface="+mn-ea"/>
                      </a:rPr>
                      <m:t>𝑓</m:t>
                    </m:r>
                    <m:r>
                      <a:rPr lang="en-US" altLang="ja-JP" b="0" i="1" smtClean="0">
                        <a:latin typeface="Cambria Math" panose="02040503050406030204" pitchFamily="18" charset="0"/>
                        <a:ea typeface="+mn-ea"/>
                      </a:rPr>
                      <m:t>(∆</m:t>
                    </m:r>
                    <m:r>
                      <a:rPr lang="en-US" altLang="ja-JP" b="0" i="1" smtClean="0">
                        <a:latin typeface="Cambria Math" panose="02040503050406030204" pitchFamily="18" charset="0"/>
                        <a:ea typeface="+mn-ea"/>
                      </a:rPr>
                      <m:t>𝑚</m:t>
                    </m:r>
                    <m:r>
                      <a:rPr lang="en-US" altLang="ja-JP" b="0" i="1" smtClean="0">
                        <a:latin typeface="Cambria Math" panose="02040503050406030204" pitchFamily="18" charset="0"/>
                        <a:ea typeface="+mn-ea"/>
                      </a:rPr>
                      <m:t>)</m:t>
                    </m:r>
                  </m:oMath>
                </a14:m>
                <a:r>
                  <a:rPr lang="en-US" altLang="ja-JP" dirty="0">
                    <a:latin typeface="+mn-ea"/>
                    <a:ea typeface="+mn-ea"/>
                  </a:rPr>
                  <a:t>.</a:t>
                </a:r>
              </a:p>
              <a:p>
                <a:pPr marL="0" indent="0">
                  <a:buNone/>
                </a:pPr>
                <a:r>
                  <a:rPr lang="en-US" altLang="ja-JP" dirty="0">
                    <a:latin typeface="+mn-ea"/>
                    <a:ea typeface="+mn-ea"/>
                  </a:rPr>
                  <a:t>Therefore, pressure reduction rate can be predicted if the data of vent mass flow rate is given. </a:t>
                </a:r>
                <a14:m>
                  <m:oMath xmlns:m="http://schemas.openxmlformats.org/officeDocument/2006/math">
                    <m:r>
                      <a:rPr lang="en-US" altLang="ja-JP" b="0" i="1" smtClean="0">
                        <a:latin typeface="Cambria Math" panose="02040503050406030204" pitchFamily="18" charset="0"/>
                        <a:ea typeface="+mn-ea"/>
                      </a:rPr>
                      <m:t>𝑑𝑃</m:t>
                    </m:r>
                    <m:r>
                      <a:rPr lang="en-US" altLang="ja-JP" b="0" i="1" smtClean="0">
                        <a:latin typeface="Cambria Math" panose="02040503050406030204" pitchFamily="18" charset="0"/>
                        <a:ea typeface="+mn-ea"/>
                      </a:rPr>
                      <m:t>/</m:t>
                    </m:r>
                    <m:r>
                      <a:rPr lang="en-US" altLang="ja-JP" b="0" i="1" smtClean="0">
                        <a:latin typeface="Cambria Math" panose="02040503050406030204" pitchFamily="18" charset="0"/>
                        <a:ea typeface="+mn-ea"/>
                      </a:rPr>
                      <m:t>𝑑𝑡</m:t>
                    </m:r>
                    <m:r>
                      <a:rPr lang="en-US" altLang="ja-JP" i="1">
                        <a:latin typeface="Cambria Math" panose="02040503050406030204" pitchFamily="18" charset="0"/>
                        <a:ea typeface="+mn-ea"/>
                      </a:rPr>
                      <m:t>=</m:t>
                    </m:r>
                    <m:r>
                      <a:rPr lang="en-US" altLang="ja-JP" b="0" i="1" smtClean="0">
                        <a:latin typeface="Cambria Math" panose="02040503050406030204" pitchFamily="18" charset="0"/>
                        <a:ea typeface="+mn-ea"/>
                      </a:rPr>
                      <m:t>𝑔</m:t>
                    </m:r>
                    <m:d>
                      <m:dPr>
                        <m:ctrlPr>
                          <a:rPr lang="en-US" altLang="ja-JP" b="0" i="1" smtClean="0">
                            <a:latin typeface="Cambria Math" panose="02040503050406030204" pitchFamily="18" charset="0"/>
                            <a:ea typeface="+mn-ea"/>
                          </a:rPr>
                        </m:ctrlPr>
                      </m:dPr>
                      <m:e>
                        <m:acc>
                          <m:accPr>
                            <m:chr m:val="̇"/>
                            <m:ctrlPr>
                              <a:rPr lang="en-US" altLang="ja-JP" b="0" i="1" smtClean="0">
                                <a:latin typeface="Cambria Math" panose="02040503050406030204" pitchFamily="18" charset="0"/>
                                <a:ea typeface="+mn-ea"/>
                              </a:rPr>
                            </m:ctrlPr>
                          </m:accPr>
                          <m:e>
                            <m:r>
                              <a:rPr lang="en-US" altLang="ja-JP" b="0" i="1" smtClean="0">
                                <a:latin typeface="Cambria Math" panose="02040503050406030204" pitchFamily="18" charset="0"/>
                                <a:ea typeface="+mn-ea"/>
                              </a:rPr>
                              <m:t>𝑚</m:t>
                            </m:r>
                          </m:e>
                        </m:acc>
                        <m:r>
                          <a:rPr lang="en-US" altLang="ja-JP" b="0" i="1" smtClean="0">
                            <a:latin typeface="Cambria Math" panose="02040503050406030204" pitchFamily="18" charset="0"/>
                            <a:ea typeface="+mn-ea"/>
                          </a:rPr>
                          <m:t> </m:t>
                        </m:r>
                      </m:e>
                    </m:d>
                    <m:r>
                      <a:rPr lang="en-US" altLang="ja-JP" b="0" i="1" smtClean="0">
                        <a:latin typeface="Cambria Math" panose="02040503050406030204" pitchFamily="18" charset="0"/>
                        <a:ea typeface="+mn-ea"/>
                      </a:rPr>
                      <m:t>,  </m:t>
                    </m:r>
                    <m:r>
                      <a:rPr lang="en-US" altLang="ja-JP" b="0" i="1" smtClean="0">
                        <a:latin typeface="Cambria Math" panose="02040503050406030204" pitchFamily="18" charset="0"/>
                        <a:ea typeface="+mn-ea"/>
                      </a:rPr>
                      <m:t>𝑖𝑓</m:t>
                    </m:r>
                    <m:r>
                      <a:rPr lang="en-US" altLang="ja-JP" b="0" i="1" smtClean="0">
                        <a:latin typeface="Cambria Math" panose="02040503050406030204" pitchFamily="18" charset="0"/>
                        <a:ea typeface="+mn-ea"/>
                      </a:rPr>
                      <m:t> </m:t>
                    </m:r>
                    <m:r>
                      <a:rPr lang="en-US" altLang="ja-JP" b="0" i="1" smtClean="0">
                        <a:latin typeface="Cambria Math" panose="02040503050406030204" pitchFamily="18" charset="0"/>
                        <a:ea typeface="+mn-ea"/>
                      </a:rPr>
                      <m:t>𝑔𝑖𝑣𝑒𝑛</m:t>
                    </m:r>
                    <m:r>
                      <a:rPr lang="en-US" altLang="ja-JP" b="0" i="1" smtClean="0">
                        <a:latin typeface="Cambria Math" panose="02040503050406030204" pitchFamily="18" charset="0"/>
                        <a:ea typeface="+mn-ea"/>
                      </a:rPr>
                      <m:t> </m:t>
                    </m:r>
                    <m:acc>
                      <m:accPr>
                        <m:chr m:val="̇"/>
                        <m:ctrlPr>
                          <a:rPr lang="en-US" altLang="ja-JP" b="0" i="1" smtClean="0">
                            <a:latin typeface="Cambria Math" panose="02040503050406030204" pitchFamily="18" charset="0"/>
                            <a:ea typeface="+mn-ea"/>
                          </a:rPr>
                        </m:ctrlPr>
                      </m:accPr>
                      <m:e>
                        <m:r>
                          <a:rPr lang="en-US" altLang="ja-JP" b="0" i="1" smtClean="0">
                            <a:latin typeface="Cambria Math" panose="02040503050406030204" pitchFamily="18" charset="0"/>
                            <a:ea typeface="+mn-ea"/>
                          </a:rPr>
                          <m:t>𝑚</m:t>
                        </m:r>
                      </m:e>
                    </m:acc>
                    <m:r>
                      <a:rPr lang="en-US" altLang="ja-JP" b="0" i="1" smtClean="0">
                        <a:latin typeface="Cambria Math" panose="02040503050406030204" pitchFamily="18" charset="0"/>
                        <a:ea typeface="+mn-ea"/>
                      </a:rPr>
                      <m:t>=</m:t>
                    </m:r>
                    <m:r>
                      <a:rPr lang="en-US" altLang="ja-JP" i="1">
                        <a:latin typeface="Cambria Math" panose="02040503050406030204" pitchFamily="18" charset="0"/>
                        <a:ea typeface="+mn-ea"/>
                      </a:rPr>
                      <m:t>∆</m:t>
                    </m:r>
                    <m:r>
                      <a:rPr lang="en-US" altLang="ja-JP" i="1">
                        <a:latin typeface="Cambria Math" panose="02040503050406030204" pitchFamily="18" charset="0"/>
                        <a:ea typeface="+mn-ea"/>
                      </a:rPr>
                      <m:t>𝑚</m:t>
                    </m:r>
                    <m:r>
                      <a:rPr lang="en-US" altLang="ja-JP" i="1">
                        <a:latin typeface="Cambria Math" panose="02040503050406030204" pitchFamily="18" charset="0"/>
                        <a:ea typeface="+mn-ea"/>
                      </a:rPr>
                      <m:t>/∆</m:t>
                    </m:r>
                    <m:r>
                      <a:rPr lang="en-US" altLang="ja-JP" i="1">
                        <a:latin typeface="Cambria Math" panose="02040503050406030204" pitchFamily="18" charset="0"/>
                        <a:ea typeface="+mn-ea"/>
                      </a:rPr>
                      <m:t>𝑡</m:t>
                    </m:r>
                  </m:oMath>
                </a14:m>
                <a:r>
                  <a:rPr lang="en-US" altLang="ja-JP" dirty="0">
                    <a:latin typeface="+mn-ea"/>
                    <a:ea typeface="+mn-ea"/>
                  </a:rPr>
                  <a:t>.</a:t>
                </a:r>
              </a:p>
            </p:txBody>
          </p:sp>
        </mc:Choice>
        <mc:Fallback xmlns="">
          <p:sp>
            <p:nvSpPr>
              <p:cNvPr id="5" name="コンテンツ プレースホルダー 4">
                <a:extLst>
                  <a:ext uri="{FF2B5EF4-FFF2-40B4-BE49-F238E27FC236}">
                    <a16:creationId xmlns:a16="http://schemas.microsoft.com/office/drawing/2014/main" id="{CB5B2679-7001-EB48-8104-DA6AE0B314B7}"/>
                  </a:ext>
                </a:extLst>
              </p:cNvPr>
              <p:cNvSpPr>
                <a:spLocks noGrp="1" noRot="1" noChangeAspect="1" noMove="1" noResize="1" noEditPoints="1" noAdjustHandles="1" noChangeArrowheads="1" noChangeShapeType="1" noTextEdit="1"/>
              </p:cNvSpPr>
              <p:nvPr>
                <p:ph idx="1"/>
              </p:nvPr>
            </p:nvSpPr>
            <p:spPr>
              <a:xfrm>
                <a:off x="838199" y="1545272"/>
                <a:ext cx="11199313" cy="1773371"/>
              </a:xfrm>
              <a:blipFill>
                <a:blip r:embed="rId2"/>
                <a:stretch>
                  <a:fillRect l="-1019" t="-5714" r="-1019" b="-8571"/>
                </a:stretch>
              </a:blipFill>
            </p:spPr>
            <p:txBody>
              <a:bodyPr/>
              <a:lstStyle/>
              <a:p>
                <a:r>
                  <a:rPr lang="ja-JP" altLang="en-US">
                    <a:noFill/>
                  </a:rPr>
                  <a:t> </a:t>
                </a:r>
              </a:p>
            </p:txBody>
          </p:sp>
        </mc:Fallback>
      </mc:AlternateContent>
      <p:grpSp>
        <p:nvGrpSpPr>
          <p:cNvPr id="16" name="グループ化 15">
            <a:extLst>
              <a:ext uri="{FF2B5EF4-FFF2-40B4-BE49-F238E27FC236}">
                <a16:creationId xmlns:a16="http://schemas.microsoft.com/office/drawing/2014/main" id="{E1C7BDD2-A56B-8E4C-966A-67580C01A9AC}"/>
              </a:ext>
            </a:extLst>
          </p:cNvPr>
          <p:cNvGrpSpPr/>
          <p:nvPr/>
        </p:nvGrpSpPr>
        <p:grpSpPr>
          <a:xfrm>
            <a:off x="1439055" y="3559032"/>
            <a:ext cx="5110471" cy="2796798"/>
            <a:chOff x="2827718" y="3968740"/>
            <a:chExt cx="4401974" cy="2409060"/>
          </a:xfrm>
        </p:grpSpPr>
        <p:pic>
          <p:nvPicPr>
            <p:cNvPr id="17" name="コンテンツ プレースホルダー 2">
              <a:extLst>
                <a:ext uri="{FF2B5EF4-FFF2-40B4-BE49-F238E27FC236}">
                  <a16:creationId xmlns:a16="http://schemas.microsoft.com/office/drawing/2014/main" id="{01FC1795-99A2-6742-BF41-3EE9595F74F8}"/>
                </a:ext>
              </a:extLst>
            </p:cNvPr>
            <p:cNvPicPr>
              <a:picLocks noChangeAspect="1"/>
            </p:cNvPicPr>
            <p:nvPr/>
          </p:nvPicPr>
          <p:blipFill>
            <a:blip r:embed="rId3"/>
            <a:stretch>
              <a:fillRect/>
            </a:stretch>
          </p:blipFill>
          <p:spPr>
            <a:xfrm>
              <a:off x="2827718" y="3968740"/>
              <a:ext cx="4401974" cy="2409060"/>
            </a:xfrm>
            <a:prstGeom prst="rect">
              <a:avLst/>
            </a:prstGeom>
          </p:spPr>
        </p:pic>
        <p:sp>
          <p:nvSpPr>
            <p:cNvPr id="18" name="正方形/長方形 17">
              <a:extLst>
                <a:ext uri="{FF2B5EF4-FFF2-40B4-BE49-F238E27FC236}">
                  <a16:creationId xmlns:a16="http://schemas.microsoft.com/office/drawing/2014/main" id="{0046C1DE-6F24-F441-B8F0-DA7A8C936131}"/>
                </a:ext>
              </a:extLst>
            </p:cNvPr>
            <p:cNvSpPr/>
            <p:nvPr/>
          </p:nvSpPr>
          <p:spPr>
            <a:xfrm>
              <a:off x="5650992" y="5010912"/>
              <a:ext cx="78638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x</a:t>
              </a:r>
              <a:endParaRPr kumimoji="1" lang="ja-JP" altLang="en-US"/>
            </a:p>
          </p:txBody>
        </p:sp>
      </p:grpSp>
      <p:sp>
        <p:nvSpPr>
          <p:cNvPr id="19" name="コンテンツ プレースホルダー 4">
            <a:extLst>
              <a:ext uri="{FF2B5EF4-FFF2-40B4-BE49-F238E27FC236}">
                <a16:creationId xmlns:a16="http://schemas.microsoft.com/office/drawing/2014/main" id="{14013491-E24A-294C-983E-C5CEF516C16F}"/>
              </a:ext>
            </a:extLst>
          </p:cNvPr>
          <p:cNvSpPr txBox="1">
            <a:spLocks/>
          </p:cNvSpPr>
          <p:nvPr/>
        </p:nvSpPr>
        <p:spPr>
          <a:xfrm>
            <a:off x="6925293" y="4141077"/>
            <a:ext cx="4879422" cy="203132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In this research, the </a:t>
            </a:r>
            <a:r>
              <a:rPr lang="en-US" altLang="ja-JP" dirty="0">
                <a:solidFill>
                  <a:srgbClr val="FF0000"/>
                </a:solidFill>
                <a:latin typeface="+mn-ea"/>
                <a:ea typeface="+mn-ea"/>
              </a:rPr>
              <a:t>experimental data of vent mass flow rate </a:t>
            </a:r>
            <a:r>
              <a:rPr lang="en-US" altLang="ja-JP" dirty="0">
                <a:latin typeface="+mn-ea"/>
                <a:ea typeface="+mn-ea"/>
              </a:rPr>
              <a:t>was employed for calculating pressure reduction rate.</a:t>
            </a:r>
          </a:p>
        </p:txBody>
      </p:sp>
      <p:sp>
        <p:nvSpPr>
          <p:cNvPr id="2" name="正方形/長方形 1">
            <a:extLst>
              <a:ext uri="{FF2B5EF4-FFF2-40B4-BE49-F238E27FC236}">
                <a16:creationId xmlns:a16="http://schemas.microsoft.com/office/drawing/2014/main" id="{3B40ED01-D842-9042-BCD0-7DEBBE21D313}"/>
              </a:ext>
            </a:extLst>
          </p:cNvPr>
          <p:cNvSpPr/>
          <p:nvPr/>
        </p:nvSpPr>
        <p:spPr>
          <a:xfrm>
            <a:off x="2278505" y="4422098"/>
            <a:ext cx="854439" cy="146903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コンテンツ プレースホルダー 4">
            <a:extLst>
              <a:ext uri="{FF2B5EF4-FFF2-40B4-BE49-F238E27FC236}">
                <a16:creationId xmlns:a16="http://schemas.microsoft.com/office/drawing/2014/main" id="{9D0611B4-1547-FE4E-B0A4-657B0F5F81FB}"/>
              </a:ext>
            </a:extLst>
          </p:cNvPr>
          <p:cNvSpPr txBox="1">
            <a:spLocks/>
          </p:cNvSpPr>
          <p:nvPr/>
        </p:nvSpPr>
        <p:spPr>
          <a:xfrm>
            <a:off x="1228180" y="6279279"/>
            <a:ext cx="4155787"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p:txBody>
      </p:sp>
      <p:sp>
        <p:nvSpPr>
          <p:cNvPr id="3" name="正方形/長方形 2">
            <a:extLst>
              <a:ext uri="{FF2B5EF4-FFF2-40B4-BE49-F238E27FC236}">
                <a16:creationId xmlns:a16="http://schemas.microsoft.com/office/drawing/2014/main" id="{CD585FB8-9B48-C44E-9C45-A3A9B8959F52}"/>
              </a:ext>
            </a:extLst>
          </p:cNvPr>
          <p:cNvSpPr/>
          <p:nvPr/>
        </p:nvSpPr>
        <p:spPr>
          <a:xfrm>
            <a:off x="1228180" y="6077489"/>
            <a:ext cx="4647964" cy="780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コンテンツ プレースホルダー 4">
            <a:extLst>
              <a:ext uri="{FF2B5EF4-FFF2-40B4-BE49-F238E27FC236}">
                <a16:creationId xmlns:a16="http://schemas.microsoft.com/office/drawing/2014/main" id="{CDFD5D37-F803-9641-807B-03BBC0AB3257}"/>
              </a:ext>
            </a:extLst>
          </p:cNvPr>
          <p:cNvSpPr txBox="1">
            <a:spLocks/>
          </p:cNvSpPr>
          <p:nvPr/>
        </p:nvSpPr>
        <p:spPr>
          <a:xfrm>
            <a:off x="3306073" y="6077489"/>
            <a:ext cx="3619220"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solidFill>
                  <a:srgbClr val="FF0000"/>
                </a:solidFill>
                <a:latin typeface="+mn-ea"/>
                <a:ea typeface="+mn-ea"/>
              </a:rPr>
              <a:t>Time dependent</a:t>
            </a:r>
          </a:p>
        </p:txBody>
      </p:sp>
      <p:sp>
        <p:nvSpPr>
          <p:cNvPr id="25" name="コンテンツ プレースホルダー 4">
            <a:extLst>
              <a:ext uri="{FF2B5EF4-FFF2-40B4-BE49-F238E27FC236}">
                <a16:creationId xmlns:a16="http://schemas.microsoft.com/office/drawing/2014/main" id="{2C0D4F10-2644-EC43-BABF-8BCE86AE4EF3}"/>
              </a:ext>
            </a:extLst>
          </p:cNvPr>
          <p:cNvSpPr txBox="1">
            <a:spLocks/>
          </p:cNvSpPr>
          <p:nvPr/>
        </p:nvSpPr>
        <p:spPr>
          <a:xfrm>
            <a:off x="179031" y="6057822"/>
            <a:ext cx="3286930"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solidFill>
                  <a:schemeClr val="accent2"/>
                </a:solidFill>
                <a:latin typeface="+mn-ea"/>
                <a:ea typeface="+mn-ea"/>
              </a:rPr>
              <a:t>Time independent</a:t>
            </a:r>
          </a:p>
        </p:txBody>
      </p:sp>
      <p:sp>
        <p:nvSpPr>
          <p:cNvPr id="21" name="正方形/長方形 20">
            <a:extLst>
              <a:ext uri="{FF2B5EF4-FFF2-40B4-BE49-F238E27FC236}">
                <a16:creationId xmlns:a16="http://schemas.microsoft.com/office/drawing/2014/main" id="{83A067B2-8793-4649-85D2-9C5153D7F6D3}"/>
              </a:ext>
            </a:extLst>
          </p:cNvPr>
          <p:cNvSpPr/>
          <p:nvPr/>
        </p:nvSpPr>
        <p:spPr>
          <a:xfrm>
            <a:off x="3132944" y="3559032"/>
            <a:ext cx="2743200" cy="24670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4746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C377BD-B56B-D643-98BD-E65D48C8E435}"/>
              </a:ext>
            </a:extLst>
          </p:cNvPr>
          <p:cNvSpPr>
            <a:spLocks noGrp="1"/>
          </p:cNvSpPr>
          <p:nvPr>
            <p:ph type="title"/>
          </p:nvPr>
        </p:nvSpPr>
        <p:spPr/>
        <p:txBody>
          <a:bodyPr/>
          <a:lstStyle/>
          <a:p>
            <a:r>
              <a:rPr kumimoji="1" lang="en-US" altLang="ja-JP" dirty="0"/>
              <a:t>Test 3(Partially saturated)</a:t>
            </a:r>
            <a:endParaRPr kumimoji="1" lang="ja-JP" altLang="en-US"/>
          </a:p>
        </p:txBody>
      </p:sp>
      <p:pic>
        <p:nvPicPr>
          <p:cNvPr id="4" name="オンライン メディア 3" descr="1d-simulation-0.1_case5.mp4">
            <a:hlinkClick r:id="" action="ppaction://media"/>
            <a:extLst>
              <a:ext uri="{FF2B5EF4-FFF2-40B4-BE49-F238E27FC236}">
                <a16:creationId xmlns:a16="http://schemas.microsoft.com/office/drawing/2014/main" id="{F4FE7EE7-368C-194A-A303-178030E3E0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96465" y="1324302"/>
            <a:ext cx="6724650" cy="5043488"/>
          </a:xfrm>
        </p:spPr>
      </p:pic>
      <p:sp>
        <p:nvSpPr>
          <p:cNvPr id="5" name="コンテンツ プレースホルダー 4">
            <a:extLst>
              <a:ext uri="{FF2B5EF4-FFF2-40B4-BE49-F238E27FC236}">
                <a16:creationId xmlns:a16="http://schemas.microsoft.com/office/drawing/2014/main" id="{97DBC345-04CA-4F4E-860F-493E45759DB1}"/>
              </a:ext>
            </a:extLst>
          </p:cNvPr>
          <p:cNvSpPr txBox="1">
            <a:spLocks/>
          </p:cNvSpPr>
          <p:nvPr/>
        </p:nvSpPr>
        <p:spPr>
          <a:xfrm>
            <a:off x="317397" y="2556838"/>
            <a:ext cx="4579068" cy="20355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In this case, I controlled the bubble rise speed, but the time variation of temperature was the same as no controlled version.</a:t>
            </a:r>
          </a:p>
        </p:txBody>
      </p:sp>
    </p:spTree>
    <p:extLst>
      <p:ext uri="{BB962C8B-B14F-4D97-AF65-F5344CB8AC3E}">
        <p14:creationId xmlns:p14="http://schemas.microsoft.com/office/powerpoint/2010/main" val="34707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dirty="0">
                <a:latin typeface="+mj-ea"/>
                <a:ea typeface="+mj-ea"/>
              </a:rPr>
              <a:t>Liquid Hydrogen Carrier </a:t>
            </a:r>
            <a:endParaRPr kumimoji="1" lang="ja-JP" altLang="en-US">
              <a:latin typeface="+mj-ea"/>
              <a:ea typeface="+mj-ea"/>
            </a:endParaRPr>
          </a:p>
        </p:txBody>
      </p:sp>
      <p:pic>
        <p:nvPicPr>
          <p:cNvPr id="8" name="Picture 2" descr="「liquefied hydrogen ship」の画像検索結果">
            <a:extLst>
              <a:ext uri="{FF2B5EF4-FFF2-40B4-BE49-F238E27FC236}">
                <a16:creationId xmlns:a16="http://schemas.microsoft.com/office/drawing/2014/main" id="{411D64D0-85FE-9D4E-BFDD-9F18AB079F2D}"/>
              </a:ext>
            </a:extLst>
          </p:cNvPr>
          <p:cNvPicPr>
            <a:picLocks noGrp="1" noChangeAspect="1" noChangeArrowheads="1"/>
          </p:cNvPicPr>
          <p:nvPr>
            <p:ph idx="1"/>
          </p:nvPr>
        </p:nvPicPr>
        <p:blipFill rotWithShape="1">
          <a:blip r:embed="rId5" cstate="print">
            <a:extLst>
              <a:ext uri="{28A0092B-C50C-407E-A947-70E740481C1C}">
                <a14:useLocalDpi xmlns:a14="http://schemas.microsoft.com/office/drawing/2010/main"/>
              </a:ext>
            </a:extLst>
          </a:blip>
          <a:srcRect t="3666" b="11845"/>
          <a:stretch/>
        </p:blipFill>
        <p:spPr bwMode="auto">
          <a:xfrm>
            <a:off x="2607044" y="1560874"/>
            <a:ext cx="3012405" cy="146326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7">
            <a:extLst>
              <a:ext uri="{FF2B5EF4-FFF2-40B4-BE49-F238E27FC236}">
                <a16:creationId xmlns:a16="http://schemas.microsoft.com/office/drawing/2014/main" id="{CC18EF48-1ACE-2449-9EDD-AFA538D9F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0346" y="3005404"/>
            <a:ext cx="2541732" cy="241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a:extLst>
              <a:ext uri="{FF2B5EF4-FFF2-40B4-BE49-F238E27FC236}">
                <a16:creationId xmlns:a16="http://schemas.microsoft.com/office/drawing/2014/main" id="{1B7D93E9-2954-0C42-9316-BF74F89B219B}"/>
              </a:ext>
            </a:extLst>
          </p:cNvPr>
          <p:cNvCxnSpPr>
            <a:cxnSpLocks/>
          </p:cNvCxnSpPr>
          <p:nvPr/>
        </p:nvCxnSpPr>
        <p:spPr>
          <a:xfrm flipH="1">
            <a:off x="8647648" y="4576280"/>
            <a:ext cx="1014853"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2">
            <a:extLst>
              <a:ext uri="{FF2B5EF4-FFF2-40B4-BE49-F238E27FC236}">
                <a16:creationId xmlns:a16="http://schemas.microsoft.com/office/drawing/2014/main" id="{764704DE-7571-3A47-91B3-09E51675C971}"/>
              </a:ext>
            </a:extLst>
          </p:cNvPr>
          <p:cNvSpPr txBox="1">
            <a:spLocks/>
          </p:cNvSpPr>
          <p:nvPr/>
        </p:nvSpPr>
        <p:spPr>
          <a:xfrm>
            <a:off x="7942230" y="1472042"/>
            <a:ext cx="4189068" cy="8689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dirty="0">
                <a:latin typeface="+mn-ea"/>
                <a:ea typeface="+mn-ea"/>
              </a:rPr>
              <a:t>Flash Evaporation</a:t>
            </a:r>
          </a:p>
          <a:p>
            <a:pPr marL="0" indent="0">
              <a:buFont typeface="Arial" panose="020B0604020202020204" pitchFamily="34" charset="0"/>
              <a:buNone/>
            </a:pPr>
            <a:r>
              <a:rPr lang="en-GB" altLang="ja-JP" dirty="0">
                <a:latin typeface="+mn-ea"/>
                <a:ea typeface="+mn-ea"/>
              </a:rPr>
              <a:t>: Boiling caused by P drop</a:t>
            </a:r>
            <a:endParaRPr lang="ja-JP" altLang="en-US">
              <a:latin typeface="+mn-ea"/>
              <a:ea typeface="+mn-ea"/>
            </a:endParaRPr>
          </a:p>
        </p:txBody>
      </p:sp>
      <p:sp>
        <p:nvSpPr>
          <p:cNvPr id="10" name="コンテンツ プレースホルダー 2">
            <a:extLst>
              <a:ext uri="{FF2B5EF4-FFF2-40B4-BE49-F238E27FC236}">
                <a16:creationId xmlns:a16="http://schemas.microsoft.com/office/drawing/2014/main" id="{13687D19-356A-A344-BBE6-F8CB241E7121}"/>
              </a:ext>
            </a:extLst>
          </p:cNvPr>
          <p:cNvSpPr txBox="1">
            <a:spLocks/>
          </p:cNvSpPr>
          <p:nvPr/>
        </p:nvSpPr>
        <p:spPr>
          <a:xfrm>
            <a:off x="6283218" y="2087141"/>
            <a:ext cx="1262652" cy="583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dirty="0">
                <a:latin typeface="+mn-ea"/>
                <a:ea typeface="+mn-ea"/>
              </a:rPr>
              <a:t>Japan</a:t>
            </a:r>
            <a:endParaRPr lang="ja-JP" altLang="en-US">
              <a:latin typeface="+mn-ea"/>
              <a:ea typeface="+mn-ea"/>
            </a:endParaRPr>
          </a:p>
        </p:txBody>
      </p:sp>
      <p:sp>
        <p:nvSpPr>
          <p:cNvPr id="11" name="コンテンツ プレースホルダー 2">
            <a:extLst>
              <a:ext uri="{FF2B5EF4-FFF2-40B4-BE49-F238E27FC236}">
                <a16:creationId xmlns:a16="http://schemas.microsoft.com/office/drawing/2014/main" id="{03BAEC7B-5EAD-7047-9095-FD29ACA2641D}"/>
              </a:ext>
            </a:extLst>
          </p:cNvPr>
          <p:cNvSpPr txBox="1">
            <a:spLocks/>
          </p:cNvSpPr>
          <p:nvPr/>
        </p:nvSpPr>
        <p:spPr>
          <a:xfrm>
            <a:off x="400043" y="2067508"/>
            <a:ext cx="1798577" cy="602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dirty="0">
                <a:latin typeface="+mn-ea"/>
                <a:ea typeface="+mn-ea"/>
              </a:rPr>
              <a:t>Australia</a:t>
            </a:r>
            <a:endParaRPr lang="ja-JP" altLang="en-US">
              <a:latin typeface="+mn-ea"/>
              <a:ea typeface="+mn-ea"/>
            </a:endParaRPr>
          </a:p>
        </p:txBody>
      </p:sp>
      <p:cxnSp>
        <p:nvCxnSpPr>
          <p:cNvPr id="12" name="直線矢印コネクタ 11">
            <a:extLst>
              <a:ext uri="{FF2B5EF4-FFF2-40B4-BE49-F238E27FC236}">
                <a16:creationId xmlns:a16="http://schemas.microsoft.com/office/drawing/2014/main" id="{167B0F92-771C-284A-9797-698121DCD00B}"/>
              </a:ext>
            </a:extLst>
          </p:cNvPr>
          <p:cNvCxnSpPr>
            <a:cxnSpLocks/>
          </p:cNvCxnSpPr>
          <p:nvPr/>
        </p:nvCxnSpPr>
        <p:spPr>
          <a:xfrm>
            <a:off x="1967496" y="2247405"/>
            <a:ext cx="58996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F88D196-2B3B-E843-9961-673AAA055E6D}"/>
              </a:ext>
            </a:extLst>
          </p:cNvPr>
          <p:cNvCxnSpPr>
            <a:cxnSpLocks/>
          </p:cNvCxnSpPr>
          <p:nvPr/>
        </p:nvCxnSpPr>
        <p:spPr>
          <a:xfrm>
            <a:off x="5683933" y="2292507"/>
            <a:ext cx="631142"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4" name="B-1_0-10s.avi">
            <a:hlinkClick r:id="" action="ppaction://media"/>
            <a:extLst>
              <a:ext uri="{FF2B5EF4-FFF2-40B4-BE49-F238E27FC236}">
                <a16:creationId xmlns:a16="http://schemas.microsoft.com/office/drawing/2014/main" id="{A9E0C29F-6808-5C46-BA5C-093E591E66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2141"/>
          <a:stretch/>
        </p:blipFill>
        <p:spPr>
          <a:xfrm>
            <a:off x="10484054" y="2471738"/>
            <a:ext cx="1410651" cy="3008199"/>
          </a:xfrm>
          <a:prstGeom prst="rect">
            <a:avLst/>
          </a:prstGeom>
        </p:spPr>
      </p:pic>
      <p:cxnSp>
        <p:nvCxnSpPr>
          <p:cNvPr id="6" name="直線コネクタ 5">
            <a:extLst>
              <a:ext uri="{FF2B5EF4-FFF2-40B4-BE49-F238E27FC236}">
                <a16:creationId xmlns:a16="http://schemas.microsoft.com/office/drawing/2014/main" id="{486C129C-D293-9D4D-9000-48E5C1383FC6}"/>
              </a:ext>
            </a:extLst>
          </p:cNvPr>
          <p:cNvCxnSpPr/>
          <p:nvPr/>
        </p:nvCxnSpPr>
        <p:spPr>
          <a:xfrm>
            <a:off x="7598726" y="1560874"/>
            <a:ext cx="0" cy="5154251"/>
          </a:xfrm>
          <a:prstGeom prst="line">
            <a:avLst/>
          </a:prstGeom>
        </p:spPr>
        <p:style>
          <a:lnRef idx="1">
            <a:schemeClr val="accent1"/>
          </a:lnRef>
          <a:fillRef idx="0">
            <a:schemeClr val="accent1"/>
          </a:fillRef>
          <a:effectRef idx="0">
            <a:schemeClr val="accent1"/>
          </a:effectRef>
          <a:fontRef idx="minor">
            <a:schemeClr val="tx1"/>
          </a:fontRef>
        </p:style>
      </p:cxnSp>
      <p:sp>
        <p:nvSpPr>
          <p:cNvPr id="16" name="コンテンツ プレースホルダー 2">
            <a:extLst>
              <a:ext uri="{FF2B5EF4-FFF2-40B4-BE49-F238E27FC236}">
                <a16:creationId xmlns:a16="http://schemas.microsoft.com/office/drawing/2014/main" id="{FFF707D6-5A3B-1249-8108-D01EAC68E944}"/>
              </a:ext>
            </a:extLst>
          </p:cNvPr>
          <p:cNvSpPr txBox="1">
            <a:spLocks/>
          </p:cNvSpPr>
          <p:nvPr/>
        </p:nvSpPr>
        <p:spPr>
          <a:xfrm>
            <a:off x="1994517" y="3161324"/>
            <a:ext cx="4155351" cy="44190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dirty="0">
                <a:solidFill>
                  <a:srgbClr val="FF0000"/>
                </a:solidFill>
                <a:latin typeface="+mn-ea"/>
                <a:ea typeface="+mn-ea"/>
              </a:rPr>
              <a:t>Heat input from outside LH2 tank</a:t>
            </a:r>
            <a:endParaRPr lang="ja-JP" altLang="en-US">
              <a:solidFill>
                <a:srgbClr val="FF0000"/>
              </a:solidFill>
              <a:latin typeface="+mn-ea"/>
              <a:ea typeface="+mn-ea"/>
            </a:endParaRPr>
          </a:p>
        </p:txBody>
      </p:sp>
      <p:cxnSp>
        <p:nvCxnSpPr>
          <p:cNvPr id="17" name="直線矢印コネクタ 16">
            <a:extLst>
              <a:ext uri="{FF2B5EF4-FFF2-40B4-BE49-F238E27FC236}">
                <a16:creationId xmlns:a16="http://schemas.microsoft.com/office/drawing/2014/main" id="{74144FD7-11B0-BF4F-8F8B-64BD89BE37E5}"/>
              </a:ext>
            </a:extLst>
          </p:cNvPr>
          <p:cNvCxnSpPr>
            <a:cxnSpLocks/>
          </p:cNvCxnSpPr>
          <p:nvPr/>
        </p:nvCxnSpPr>
        <p:spPr>
          <a:xfrm flipV="1">
            <a:off x="3482104" y="2471738"/>
            <a:ext cx="222048" cy="5954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左中かっこ 18">
            <a:extLst>
              <a:ext uri="{FF2B5EF4-FFF2-40B4-BE49-F238E27FC236}">
                <a16:creationId xmlns:a16="http://schemas.microsoft.com/office/drawing/2014/main" id="{40895A41-0A0D-9F47-BCB1-E9CCB97733C6}"/>
              </a:ext>
            </a:extLst>
          </p:cNvPr>
          <p:cNvSpPr/>
          <p:nvPr/>
        </p:nvSpPr>
        <p:spPr>
          <a:xfrm rot="5400000">
            <a:off x="3650396" y="448518"/>
            <a:ext cx="686531" cy="6310924"/>
          </a:xfrm>
          <a:prstGeom prst="leftBrace">
            <a:avLst>
              <a:gd name="adj1" fmla="val 8333"/>
              <a:gd name="adj2" fmla="val 6418"/>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1880408D-E0FF-844B-93A0-5C646E882E67}"/>
              </a:ext>
            </a:extLst>
          </p:cNvPr>
          <p:cNvCxnSpPr>
            <a:cxnSpLocks/>
          </p:cNvCxnSpPr>
          <p:nvPr/>
        </p:nvCxnSpPr>
        <p:spPr>
          <a:xfrm flipV="1">
            <a:off x="4102193" y="2523911"/>
            <a:ext cx="222048" cy="5954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コンテンツ プレースホルダー 2">
            <a:extLst>
              <a:ext uri="{FF2B5EF4-FFF2-40B4-BE49-F238E27FC236}">
                <a16:creationId xmlns:a16="http://schemas.microsoft.com/office/drawing/2014/main" id="{792D2326-6554-5843-9B38-6402B08E47C0}"/>
              </a:ext>
            </a:extLst>
          </p:cNvPr>
          <p:cNvSpPr txBox="1">
            <a:spLocks/>
          </p:cNvSpPr>
          <p:nvPr/>
        </p:nvSpPr>
        <p:spPr>
          <a:xfrm>
            <a:off x="838977" y="3799346"/>
            <a:ext cx="6747867" cy="58369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dirty="0">
                <a:latin typeface="+mn-ea"/>
                <a:ea typeface="+mn-ea"/>
              </a:rPr>
              <a:t>High P / Saturated liquid inside the tank</a:t>
            </a:r>
            <a:endParaRPr lang="ja-JP" altLang="en-US">
              <a:latin typeface="+mn-ea"/>
              <a:ea typeface="+mn-ea"/>
            </a:endParaRPr>
          </a:p>
        </p:txBody>
      </p:sp>
      <p:sp>
        <p:nvSpPr>
          <p:cNvPr id="23" name="コンテンツ プレースホルダー 2">
            <a:extLst>
              <a:ext uri="{FF2B5EF4-FFF2-40B4-BE49-F238E27FC236}">
                <a16:creationId xmlns:a16="http://schemas.microsoft.com/office/drawing/2014/main" id="{8FF08262-874D-9A49-815E-ECDCC08194FE}"/>
              </a:ext>
            </a:extLst>
          </p:cNvPr>
          <p:cNvSpPr txBox="1">
            <a:spLocks/>
          </p:cNvSpPr>
          <p:nvPr/>
        </p:nvSpPr>
        <p:spPr>
          <a:xfrm>
            <a:off x="7942230" y="4091193"/>
            <a:ext cx="1218903" cy="354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1800" dirty="0">
                <a:latin typeface="+mn-ea"/>
                <a:ea typeface="+mn-ea"/>
              </a:rPr>
              <a:t>Australia</a:t>
            </a:r>
            <a:endParaRPr lang="ja-JP" altLang="en-US" sz="1800">
              <a:latin typeface="+mn-ea"/>
              <a:ea typeface="+mn-ea"/>
            </a:endParaRPr>
          </a:p>
        </p:txBody>
      </p:sp>
      <p:sp>
        <p:nvSpPr>
          <p:cNvPr id="24" name="コンテンツ プレースホルダー 2">
            <a:extLst>
              <a:ext uri="{FF2B5EF4-FFF2-40B4-BE49-F238E27FC236}">
                <a16:creationId xmlns:a16="http://schemas.microsoft.com/office/drawing/2014/main" id="{6706DA4A-DAAF-0646-B300-AF861E365A0E}"/>
              </a:ext>
            </a:extLst>
          </p:cNvPr>
          <p:cNvSpPr txBox="1">
            <a:spLocks/>
          </p:cNvSpPr>
          <p:nvPr/>
        </p:nvSpPr>
        <p:spPr>
          <a:xfrm>
            <a:off x="9101435" y="3147348"/>
            <a:ext cx="1218903" cy="354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1800" dirty="0">
                <a:latin typeface="+mn-ea"/>
                <a:ea typeface="+mn-ea"/>
              </a:rPr>
              <a:t>Japan</a:t>
            </a:r>
            <a:endParaRPr lang="ja-JP" altLang="en-US" sz="1800">
              <a:latin typeface="+mn-ea"/>
              <a:ea typeface="+mn-ea"/>
            </a:endParaRPr>
          </a:p>
        </p:txBody>
      </p:sp>
      <p:sp>
        <p:nvSpPr>
          <p:cNvPr id="28" name="コンテンツ プレースホルダー 2">
            <a:extLst>
              <a:ext uri="{FF2B5EF4-FFF2-40B4-BE49-F238E27FC236}">
                <a16:creationId xmlns:a16="http://schemas.microsoft.com/office/drawing/2014/main" id="{D9DC8ACA-9584-6940-968A-C6D1BBEB4346}"/>
              </a:ext>
            </a:extLst>
          </p:cNvPr>
          <p:cNvSpPr txBox="1">
            <a:spLocks/>
          </p:cNvSpPr>
          <p:nvPr/>
        </p:nvSpPr>
        <p:spPr>
          <a:xfrm>
            <a:off x="999026" y="5929290"/>
            <a:ext cx="6256177" cy="76072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400" dirty="0">
                <a:latin typeface="+mn-ea"/>
                <a:ea typeface="+mn-ea"/>
              </a:rPr>
              <a:t>Flash evaporation makes it difficult to operate the tank safely</a:t>
            </a:r>
            <a:endParaRPr lang="ja-JP" altLang="en-US" sz="2400">
              <a:latin typeface="+mn-ea"/>
              <a:ea typeface="+mn-ea"/>
            </a:endParaRPr>
          </a:p>
        </p:txBody>
      </p:sp>
      <p:sp>
        <p:nvSpPr>
          <p:cNvPr id="29" name="コンテンツ プレースホルダー 2">
            <a:extLst>
              <a:ext uri="{FF2B5EF4-FFF2-40B4-BE49-F238E27FC236}">
                <a16:creationId xmlns:a16="http://schemas.microsoft.com/office/drawing/2014/main" id="{93B617FE-FBDE-E549-B8B9-9146DE9F2782}"/>
              </a:ext>
            </a:extLst>
          </p:cNvPr>
          <p:cNvSpPr txBox="1">
            <a:spLocks/>
          </p:cNvSpPr>
          <p:nvPr/>
        </p:nvSpPr>
        <p:spPr>
          <a:xfrm>
            <a:off x="8002933" y="5616314"/>
            <a:ext cx="4313244" cy="1246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400" dirty="0">
                <a:latin typeface="+mn-ea"/>
                <a:ea typeface="+mn-ea"/>
              </a:rPr>
              <a:t>Study example:</a:t>
            </a:r>
          </a:p>
          <a:p>
            <a:pPr lvl="1"/>
            <a:r>
              <a:rPr lang="en-GB" altLang="ja-JP" sz="2000" dirty="0">
                <a:latin typeface="+mn-ea"/>
                <a:ea typeface="+mn-ea"/>
              </a:rPr>
              <a:t>Small </a:t>
            </a:r>
            <a:r>
              <a:rPr lang="en-GB" altLang="ja-JP" sz="2000" dirty="0">
                <a:latin typeface="+mn-ea"/>
              </a:rPr>
              <a:t>tank (2.94</a:t>
            </a:r>
            <a:r>
              <a:rPr lang="en-US" altLang="ja-JP" sz="2000" dirty="0">
                <a:latin typeface="+mn-ea"/>
              </a:rPr>
              <a:t>×</a:t>
            </a:r>
            <a:r>
              <a:rPr lang="en-GB" altLang="ja-JP" sz="2000" dirty="0">
                <a:latin typeface="+mn-ea"/>
              </a:rPr>
              <a:t>10</a:t>
            </a:r>
            <a:r>
              <a:rPr lang="en-GB" altLang="ja-JP" sz="2000" baseline="30000" dirty="0">
                <a:latin typeface="+mn-ea"/>
              </a:rPr>
              <a:t>-3</a:t>
            </a:r>
            <a:r>
              <a:rPr lang="en-GB" altLang="ja-JP" sz="2000" dirty="0">
                <a:latin typeface="+mn-ea"/>
              </a:rPr>
              <a:t>m</a:t>
            </a:r>
            <a:r>
              <a:rPr lang="en-GB" altLang="ja-JP" sz="2000" baseline="30000" dirty="0">
                <a:latin typeface="+mn-ea"/>
              </a:rPr>
              <a:t>3</a:t>
            </a:r>
            <a:r>
              <a:rPr lang="en-GB" altLang="ja-JP" sz="2000" dirty="0">
                <a:latin typeface="+mn-ea"/>
                <a:ea typeface="+mn-ea"/>
              </a:rPr>
              <a:t>)</a:t>
            </a:r>
          </a:p>
          <a:p>
            <a:pPr lvl="1"/>
            <a:r>
              <a:rPr lang="en-GB" altLang="ja-JP" sz="2000" dirty="0">
                <a:latin typeface="+mn-ea"/>
                <a:ea typeface="+mn-ea"/>
              </a:rPr>
              <a:t>LN2 / GN2</a:t>
            </a:r>
          </a:p>
        </p:txBody>
      </p:sp>
      <p:cxnSp>
        <p:nvCxnSpPr>
          <p:cNvPr id="30" name="直線矢印コネクタ 29">
            <a:extLst>
              <a:ext uri="{FF2B5EF4-FFF2-40B4-BE49-F238E27FC236}">
                <a16:creationId xmlns:a16="http://schemas.microsoft.com/office/drawing/2014/main" id="{C42C35EE-9367-2343-B706-E1E06E662323}"/>
              </a:ext>
            </a:extLst>
          </p:cNvPr>
          <p:cNvCxnSpPr>
            <a:cxnSpLocks/>
          </p:cNvCxnSpPr>
          <p:nvPr/>
        </p:nvCxnSpPr>
        <p:spPr>
          <a:xfrm>
            <a:off x="9662501" y="3649388"/>
            <a:ext cx="0" cy="92689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コンテンツ プレースホルダー 2">
            <a:extLst>
              <a:ext uri="{FF2B5EF4-FFF2-40B4-BE49-F238E27FC236}">
                <a16:creationId xmlns:a16="http://schemas.microsoft.com/office/drawing/2014/main" id="{4746A617-421A-A040-B10D-07A8F9798699}"/>
              </a:ext>
            </a:extLst>
          </p:cNvPr>
          <p:cNvSpPr txBox="1">
            <a:spLocks/>
          </p:cNvSpPr>
          <p:nvPr/>
        </p:nvSpPr>
        <p:spPr>
          <a:xfrm>
            <a:off x="654695" y="1366282"/>
            <a:ext cx="1577174" cy="583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1250m</a:t>
            </a:r>
            <a:r>
              <a:rPr lang="en-US" altLang="ja-JP" baseline="30000" dirty="0">
                <a:latin typeface="+mn-ea"/>
                <a:ea typeface="+mn-ea"/>
              </a:rPr>
              <a:t>3</a:t>
            </a:r>
            <a:endParaRPr lang="ja-JP" altLang="en-US" baseline="30000">
              <a:latin typeface="+mn-ea"/>
              <a:ea typeface="+mn-ea"/>
            </a:endParaRPr>
          </a:p>
        </p:txBody>
      </p:sp>
      <p:cxnSp>
        <p:nvCxnSpPr>
          <p:cNvPr id="32" name="直線矢印コネクタ 31">
            <a:extLst>
              <a:ext uri="{FF2B5EF4-FFF2-40B4-BE49-F238E27FC236}">
                <a16:creationId xmlns:a16="http://schemas.microsoft.com/office/drawing/2014/main" id="{B61A47AB-191F-A74D-A4A9-1CF157CF67FB}"/>
              </a:ext>
            </a:extLst>
          </p:cNvPr>
          <p:cNvCxnSpPr>
            <a:cxnSpLocks/>
          </p:cNvCxnSpPr>
          <p:nvPr/>
        </p:nvCxnSpPr>
        <p:spPr>
          <a:xfrm>
            <a:off x="2108557" y="1599965"/>
            <a:ext cx="1532255" cy="6996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コンテンツ プレースホルダー 2">
            <a:extLst>
              <a:ext uri="{FF2B5EF4-FFF2-40B4-BE49-F238E27FC236}">
                <a16:creationId xmlns:a16="http://schemas.microsoft.com/office/drawing/2014/main" id="{26F96B6F-7111-EA4E-B9D3-A11BA9CD57B0}"/>
              </a:ext>
            </a:extLst>
          </p:cNvPr>
          <p:cNvSpPr txBox="1">
            <a:spLocks/>
          </p:cNvSpPr>
          <p:nvPr/>
        </p:nvSpPr>
        <p:spPr>
          <a:xfrm>
            <a:off x="9609499" y="3971569"/>
            <a:ext cx="1218903" cy="354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1800" dirty="0">
                <a:latin typeface="+mn-ea"/>
                <a:ea typeface="+mn-ea"/>
              </a:rPr>
              <a:t>P drop</a:t>
            </a:r>
            <a:endParaRPr lang="ja-JP" altLang="en-US" sz="1800">
              <a:latin typeface="+mn-ea"/>
              <a:ea typeface="+mn-ea"/>
            </a:endParaRPr>
          </a:p>
        </p:txBody>
      </p:sp>
      <p:pic>
        <p:nvPicPr>
          <p:cNvPr id="15" name="図 14">
            <a:extLst>
              <a:ext uri="{FF2B5EF4-FFF2-40B4-BE49-F238E27FC236}">
                <a16:creationId xmlns:a16="http://schemas.microsoft.com/office/drawing/2014/main" id="{CDE42A6A-CF38-644D-B4BA-224AD5CC0FBE}"/>
              </a:ext>
            </a:extLst>
          </p:cNvPr>
          <p:cNvPicPr>
            <a:picLocks noChangeAspect="1"/>
          </p:cNvPicPr>
          <p:nvPr/>
        </p:nvPicPr>
        <p:blipFill>
          <a:blip r:embed="rId8"/>
          <a:srcRect/>
          <a:stretch/>
        </p:blipFill>
        <p:spPr>
          <a:xfrm>
            <a:off x="878115" y="4311801"/>
            <a:ext cx="6211692" cy="1595245"/>
          </a:xfrm>
          <a:prstGeom prst="rect">
            <a:avLst/>
          </a:prstGeom>
        </p:spPr>
      </p:pic>
    </p:spTree>
    <p:extLst>
      <p:ext uri="{BB962C8B-B14F-4D97-AF65-F5344CB8AC3E}">
        <p14:creationId xmlns:p14="http://schemas.microsoft.com/office/powerpoint/2010/main" val="20366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9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454433"/>
            <a:ext cx="10772955" cy="701731"/>
          </a:xfrm>
        </p:spPr>
        <p:txBody>
          <a:bodyPr wrap="square">
            <a:spAutoFit/>
          </a:bodyPr>
          <a:lstStyle/>
          <a:p>
            <a:r>
              <a:rPr lang="en-US" altLang="ja-JP" dirty="0"/>
              <a:t>CFD(CIP-LSM / CIP based Level Set &amp; MARS)</a:t>
            </a:r>
            <a:endParaRPr kumimoji="1" lang="ja-JP" altLang="en-US"/>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200" y="1498324"/>
            <a:ext cx="5301343" cy="480131"/>
          </a:xfrm>
        </p:spPr>
        <p:txBody>
          <a:bodyPr wrap="square">
            <a:spAutoFit/>
          </a:bodyPr>
          <a:lstStyle/>
          <a:p>
            <a:pPr marL="0" indent="0">
              <a:buNone/>
            </a:pPr>
            <a:r>
              <a:rPr lang="en-US" altLang="ja-JP" dirty="0">
                <a:latin typeface="+mn-ea"/>
                <a:ea typeface="+mn-ea"/>
              </a:rPr>
              <a:t>1. TCUP</a:t>
            </a:r>
          </a:p>
        </p:txBody>
      </p:sp>
      <p:pic>
        <p:nvPicPr>
          <p:cNvPr id="6" name="図 5">
            <a:extLst>
              <a:ext uri="{FF2B5EF4-FFF2-40B4-BE49-F238E27FC236}">
                <a16:creationId xmlns:a16="http://schemas.microsoft.com/office/drawing/2014/main" id="{66DBA883-3F78-F84B-B8F7-BAE0CC70F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31" y="1880774"/>
            <a:ext cx="5708406" cy="2658563"/>
          </a:xfrm>
          <a:prstGeom prst="rect">
            <a:avLst/>
          </a:prstGeom>
        </p:spPr>
      </p:pic>
      <p:pic>
        <p:nvPicPr>
          <p:cNvPr id="8" name="図 7">
            <a:extLst>
              <a:ext uri="{FF2B5EF4-FFF2-40B4-BE49-F238E27FC236}">
                <a16:creationId xmlns:a16="http://schemas.microsoft.com/office/drawing/2014/main" id="{473267BF-1A71-4340-B7A2-6566EB9FF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188" y="4821012"/>
            <a:ext cx="3798649" cy="1719343"/>
          </a:xfrm>
          <a:prstGeom prst="rect">
            <a:avLst/>
          </a:prstGeom>
        </p:spPr>
      </p:pic>
      <p:grpSp>
        <p:nvGrpSpPr>
          <p:cNvPr id="2" name="グループ化 1">
            <a:extLst>
              <a:ext uri="{FF2B5EF4-FFF2-40B4-BE49-F238E27FC236}">
                <a16:creationId xmlns:a16="http://schemas.microsoft.com/office/drawing/2014/main" id="{4D076134-DA27-F442-8FD6-A1AED3CEA432}"/>
              </a:ext>
            </a:extLst>
          </p:cNvPr>
          <p:cNvGrpSpPr/>
          <p:nvPr/>
        </p:nvGrpSpPr>
        <p:grpSpPr>
          <a:xfrm>
            <a:off x="3621970" y="4850953"/>
            <a:ext cx="2068390" cy="1969826"/>
            <a:chOff x="5008659" y="4798663"/>
            <a:chExt cx="2068390" cy="1969826"/>
          </a:xfrm>
        </p:grpSpPr>
        <p:pic>
          <p:nvPicPr>
            <p:cNvPr id="9" name="Picture 24" descr="LSM[LevelSet][JSASS-AP49]">
              <a:extLst>
                <a:ext uri="{FF2B5EF4-FFF2-40B4-BE49-F238E27FC236}">
                  <a16:creationId xmlns:a16="http://schemas.microsoft.com/office/drawing/2014/main" id="{677507C4-9A27-F842-B2B3-8C5309D5A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659" y="4798663"/>
              <a:ext cx="2068390" cy="18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コンテンツ プレースホルダー 4">
              <a:extLst>
                <a:ext uri="{FF2B5EF4-FFF2-40B4-BE49-F238E27FC236}">
                  <a16:creationId xmlns:a16="http://schemas.microsoft.com/office/drawing/2014/main" id="{A90F77F9-E183-A14A-A408-3E9E73E9CAEA}"/>
                </a:ext>
              </a:extLst>
            </p:cNvPr>
            <p:cNvSpPr txBox="1">
              <a:spLocks/>
            </p:cNvSpPr>
            <p:nvPr/>
          </p:nvSpPr>
          <p:spPr>
            <a:xfrm>
              <a:off x="5008659" y="4877861"/>
              <a:ext cx="1197269"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GAS</a:t>
              </a:r>
            </a:p>
          </p:txBody>
        </p:sp>
        <p:sp>
          <p:nvSpPr>
            <p:cNvPr id="12" name="コンテンツ プレースホルダー 4">
              <a:extLst>
                <a:ext uri="{FF2B5EF4-FFF2-40B4-BE49-F238E27FC236}">
                  <a16:creationId xmlns:a16="http://schemas.microsoft.com/office/drawing/2014/main" id="{83364BEF-BBB5-6F4B-A13B-753990318F6C}"/>
                </a:ext>
              </a:extLst>
            </p:cNvPr>
            <p:cNvSpPr txBox="1">
              <a:spLocks/>
            </p:cNvSpPr>
            <p:nvPr/>
          </p:nvSpPr>
          <p:spPr>
            <a:xfrm>
              <a:off x="5008659" y="6097648"/>
              <a:ext cx="1197269"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LIQ.</a:t>
              </a:r>
            </a:p>
          </p:txBody>
        </p:sp>
        <p:pic>
          <p:nvPicPr>
            <p:cNvPr id="10" name="Picture 25" descr="LSM[Vector][JSASS-AP49]">
              <a:extLst>
                <a:ext uri="{FF2B5EF4-FFF2-40B4-BE49-F238E27FC236}">
                  <a16:creationId xmlns:a16="http://schemas.microsoft.com/office/drawing/2014/main" id="{C05EE4EF-9B12-7C49-80A8-003FE4557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260" y="4877861"/>
              <a:ext cx="1531573" cy="189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コンテンツ プレースホルダー 4">
            <a:extLst>
              <a:ext uri="{FF2B5EF4-FFF2-40B4-BE49-F238E27FC236}">
                <a16:creationId xmlns:a16="http://schemas.microsoft.com/office/drawing/2014/main" id="{3471EA5C-778D-6A4F-8E09-39949CDF1071}"/>
              </a:ext>
            </a:extLst>
          </p:cNvPr>
          <p:cNvSpPr txBox="1">
            <a:spLocks/>
          </p:cNvSpPr>
          <p:nvPr/>
        </p:nvSpPr>
        <p:spPr>
          <a:xfrm>
            <a:off x="838199" y="4859360"/>
            <a:ext cx="2725360"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2. HLSM</a:t>
            </a:r>
          </a:p>
        </p:txBody>
      </p:sp>
      <p:sp>
        <p:nvSpPr>
          <p:cNvPr id="14" name="コンテンツ プレースホルダー 4">
            <a:extLst>
              <a:ext uri="{FF2B5EF4-FFF2-40B4-BE49-F238E27FC236}">
                <a16:creationId xmlns:a16="http://schemas.microsoft.com/office/drawing/2014/main" id="{03F22192-0B75-7D41-90D8-15F6A24619CD}"/>
              </a:ext>
            </a:extLst>
          </p:cNvPr>
          <p:cNvSpPr txBox="1">
            <a:spLocks/>
          </p:cNvSpPr>
          <p:nvPr/>
        </p:nvSpPr>
        <p:spPr>
          <a:xfrm>
            <a:off x="7201107" y="4374997"/>
            <a:ext cx="4653436"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4. Bubble inception model</a:t>
            </a:r>
          </a:p>
        </p:txBody>
      </p:sp>
      <p:sp>
        <p:nvSpPr>
          <p:cNvPr id="3" name="正方形/長方形 2">
            <a:extLst>
              <a:ext uri="{FF2B5EF4-FFF2-40B4-BE49-F238E27FC236}">
                <a16:creationId xmlns:a16="http://schemas.microsoft.com/office/drawing/2014/main" id="{EE7B27AD-F67D-9C4B-B380-2CCBCD9A83C6}"/>
              </a:ext>
            </a:extLst>
          </p:cNvPr>
          <p:cNvSpPr/>
          <p:nvPr/>
        </p:nvSpPr>
        <p:spPr>
          <a:xfrm>
            <a:off x="7053943" y="2183363"/>
            <a:ext cx="1698171" cy="1045029"/>
          </a:xfrm>
          <a:prstGeom prst="rect">
            <a:avLst/>
          </a:prstGeom>
          <a:solidFill>
            <a:schemeClr val="accent1">
              <a:lumMod val="20000"/>
              <a:lumOff val="8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14A848C-122D-2542-8223-F661D8286D92}"/>
              </a:ext>
            </a:extLst>
          </p:cNvPr>
          <p:cNvSpPr/>
          <p:nvPr/>
        </p:nvSpPr>
        <p:spPr>
          <a:xfrm>
            <a:off x="8752114" y="2183687"/>
            <a:ext cx="1698171" cy="10450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コンテンツ プレースホルダー 4">
            <a:extLst>
              <a:ext uri="{FF2B5EF4-FFF2-40B4-BE49-F238E27FC236}">
                <a16:creationId xmlns:a16="http://schemas.microsoft.com/office/drawing/2014/main" id="{EE393F4D-3987-5949-ADC6-73BCFEFB5CE6}"/>
              </a:ext>
            </a:extLst>
          </p:cNvPr>
          <p:cNvSpPr txBox="1">
            <a:spLocks/>
          </p:cNvSpPr>
          <p:nvPr/>
        </p:nvSpPr>
        <p:spPr>
          <a:xfrm>
            <a:off x="7903028" y="3543779"/>
            <a:ext cx="4106779"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Latent heat</a:t>
            </a:r>
          </a:p>
        </p:txBody>
      </p:sp>
      <p:sp>
        <p:nvSpPr>
          <p:cNvPr id="17" name="コンテンツ プレースホルダー 4">
            <a:extLst>
              <a:ext uri="{FF2B5EF4-FFF2-40B4-BE49-F238E27FC236}">
                <a16:creationId xmlns:a16="http://schemas.microsoft.com/office/drawing/2014/main" id="{D5017BC3-0534-2449-9ECD-BE2672EE3222}"/>
              </a:ext>
            </a:extLst>
          </p:cNvPr>
          <p:cNvSpPr txBox="1">
            <a:spLocks/>
          </p:cNvSpPr>
          <p:nvPr/>
        </p:nvSpPr>
        <p:spPr>
          <a:xfrm>
            <a:off x="7223531" y="2502010"/>
            <a:ext cx="1304650"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Liquid</a:t>
            </a:r>
          </a:p>
        </p:txBody>
      </p:sp>
      <p:sp>
        <p:nvSpPr>
          <p:cNvPr id="18" name="コンテンツ プレースホルダー 4">
            <a:extLst>
              <a:ext uri="{FF2B5EF4-FFF2-40B4-BE49-F238E27FC236}">
                <a16:creationId xmlns:a16="http://schemas.microsoft.com/office/drawing/2014/main" id="{A9B61659-240D-2846-953D-9A50C7068439}"/>
              </a:ext>
            </a:extLst>
          </p:cNvPr>
          <p:cNvSpPr txBox="1">
            <a:spLocks/>
          </p:cNvSpPr>
          <p:nvPr/>
        </p:nvSpPr>
        <p:spPr>
          <a:xfrm>
            <a:off x="9155619" y="2502010"/>
            <a:ext cx="1304650"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Gas</a:t>
            </a:r>
          </a:p>
        </p:txBody>
      </p:sp>
      <p:sp>
        <p:nvSpPr>
          <p:cNvPr id="19" name="コンテンツ プレースホルダー 4">
            <a:extLst>
              <a:ext uri="{FF2B5EF4-FFF2-40B4-BE49-F238E27FC236}">
                <a16:creationId xmlns:a16="http://schemas.microsoft.com/office/drawing/2014/main" id="{821E299C-7DF9-8641-9EBB-5C031F051960}"/>
              </a:ext>
            </a:extLst>
          </p:cNvPr>
          <p:cNvSpPr txBox="1">
            <a:spLocks/>
          </p:cNvSpPr>
          <p:nvPr/>
        </p:nvSpPr>
        <p:spPr>
          <a:xfrm>
            <a:off x="6609261" y="1676218"/>
            <a:ext cx="5400545"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3. Immersed Boundary method</a:t>
            </a:r>
          </a:p>
        </p:txBody>
      </p:sp>
      <p:sp>
        <p:nvSpPr>
          <p:cNvPr id="7" name="右矢印 6">
            <a:extLst>
              <a:ext uri="{FF2B5EF4-FFF2-40B4-BE49-F238E27FC236}">
                <a16:creationId xmlns:a16="http://schemas.microsoft.com/office/drawing/2014/main" id="{F5F8CE72-A93D-8744-A7AB-CC9EF654F826}"/>
              </a:ext>
            </a:extLst>
          </p:cNvPr>
          <p:cNvSpPr/>
          <p:nvPr/>
        </p:nvSpPr>
        <p:spPr>
          <a:xfrm>
            <a:off x="8774295" y="2302769"/>
            <a:ext cx="359143" cy="4229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a:extLst>
              <a:ext uri="{FF2B5EF4-FFF2-40B4-BE49-F238E27FC236}">
                <a16:creationId xmlns:a16="http://schemas.microsoft.com/office/drawing/2014/main" id="{7AD412B9-4220-C348-9EC9-9D5BD0C42CAB}"/>
              </a:ext>
            </a:extLst>
          </p:cNvPr>
          <p:cNvSpPr/>
          <p:nvPr/>
        </p:nvSpPr>
        <p:spPr>
          <a:xfrm rot="10800000">
            <a:off x="8392971" y="2301710"/>
            <a:ext cx="359143" cy="4229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a:extLst>
              <a:ext uri="{FF2B5EF4-FFF2-40B4-BE49-F238E27FC236}">
                <a16:creationId xmlns:a16="http://schemas.microsoft.com/office/drawing/2014/main" id="{88BE6D72-50B6-2C43-A7D8-D657010C5316}"/>
              </a:ext>
            </a:extLst>
          </p:cNvPr>
          <p:cNvSpPr/>
          <p:nvPr/>
        </p:nvSpPr>
        <p:spPr>
          <a:xfrm rot="10800000">
            <a:off x="8388377" y="2770618"/>
            <a:ext cx="359143" cy="4229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a:extLst>
              <a:ext uri="{FF2B5EF4-FFF2-40B4-BE49-F238E27FC236}">
                <a16:creationId xmlns:a16="http://schemas.microsoft.com/office/drawing/2014/main" id="{35BCCED3-33C4-F54D-BBA5-FB9ADE689940}"/>
              </a:ext>
            </a:extLst>
          </p:cNvPr>
          <p:cNvSpPr/>
          <p:nvPr/>
        </p:nvSpPr>
        <p:spPr>
          <a:xfrm>
            <a:off x="8769701" y="2770618"/>
            <a:ext cx="359143" cy="4229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a:extLst>
              <a:ext uri="{FF2B5EF4-FFF2-40B4-BE49-F238E27FC236}">
                <a16:creationId xmlns:a16="http://schemas.microsoft.com/office/drawing/2014/main" id="{C7F6704E-A78C-3846-92CC-31902503697A}"/>
              </a:ext>
            </a:extLst>
          </p:cNvPr>
          <p:cNvCxnSpPr/>
          <p:nvPr/>
        </p:nvCxnSpPr>
        <p:spPr>
          <a:xfrm flipH="1" flipV="1">
            <a:off x="8747520" y="3228392"/>
            <a:ext cx="201752" cy="3153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コンテンツ プレースホルダー 9">
                <a:extLst>
                  <a:ext uri="{FF2B5EF4-FFF2-40B4-BE49-F238E27FC236}">
                    <a16:creationId xmlns:a16="http://schemas.microsoft.com/office/drawing/2014/main" id="{2E1A5122-0767-744C-9F0C-D0B155A4DF52}"/>
                  </a:ext>
                </a:extLst>
              </p:cNvPr>
              <p:cNvSpPr txBox="1">
                <a:spLocks/>
              </p:cNvSpPr>
              <p:nvPr/>
            </p:nvSpPr>
            <p:spPr>
              <a:xfrm>
                <a:off x="524514" y="5466486"/>
                <a:ext cx="3039045" cy="921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t> Auxiliary equation</a:t>
                </a:r>
              </a:p>
              <a:p>
                <a:pPr marL="0" indent="0">
                  <a:buFont typeface="Arial" panose="020B0604020202020204" pitchFamily="34" charset="0"/>
                  <a:buNone/>
                </a:pPr>
                <a14:m>
                  <m:oMathPara xmlns:m="http://schemas.openxmlformats.org/officeDocument/2006/math">
                    <m:oMathParaPr>
                      <m:jc m:val="center"/>
                    </m:oMathParaPr>
                    <m:oMath xmlns:m="http://schemas.openxmlformats.org/officeDocument/2006/math">
                      <m:f>
                        <m:fPr>
                          <m:ctrlPr>
                            <a:rPr lang="en-US" altLang="ja-JP" sz="1800" i="1" smtClean="0">
                              <a:latin typeface="Cambria Math" panose="02040503050406030204" pitchFamily="18" charset="0"/>
                            </a:rPr>
                          </m:ctrlPr>
                        </m:fPr>
                        <m:num>
                          <m:r>
                            <a:rPr lang="en-US" altLang="ja-JP" sz="1800" i="1" smtClean="0">
                              <a:latin typeface="Cambria Math" panose="02040503050406030204" pitchFamily="18" charset="0"/>
                            </a:rPr>
                            <m:t>𝐷</m:t>
                          </m:r>
                          <m:sSub>
                            <m:sSubPr>
                              <m:ctrlPr>
                                <a:rPr lang="en-US" altLang="ja-JP" sz="1800" i="1" smtClean="0">
                                  <a:latin typeface="Cambria Math" panose="02040503050406030204" pitchFamily="18" charset="0"/>
                                </a:rPr>
                              </m:ctrlPr>
                            </m:sSubPr>
                            <m:e>
                              <m:r>
                                <a:rPr lang="en-US" altLang="ja-JP" sz="1800" i="1" smtClean="0">
                                  <a:latin typeface="Cambria Math" panose="02040503050406030204" pitchFamily="18" charset="0"/>
                                </a:rPr>
                                <m:t>𝐻</m:t>
                              </m:r>
                            </m:e>
                            <m:sub>
                              <m:r>
                                <a:rPr lang="en-US" altLang="ja-JP" sz="1800" i="1" smtClean="0">
                                  <a:latin typeface="Cambria Math" panose="02040503050406030204" pitchFamily="18" charset="0"/>
                                </a:rPr>
                                <m:t>𝑠</m:t>
                              </m:r>
                            </m:sub>
                          </m:sSub>
                        </m:num>
                        <m:den>
                          <m:r>
                            <a:rPr lang="en-US" altLang="ja-JP" sz="1800" i="1" smtClean="0">
                              <a:latin typeface="Cambria Math" panose="02040503050406030204" pitchFamily="18" charset="0"/>
                            </a:rPr>
                            <m:t>𝐷𝑡</m:t>
                          </m:r>
                        </m:den>
                      </m:f>
                      <m:r>
                        <a:rPr lang="en-US" altLang="ja-JP" sz="1800" i="1" smtClean="0">
                          <a:latin typeface="Cambria Math" panose="02040503050406030204" pitchFamily="18" charset="0"/>
                        </a:rPr>
                        <m:t>=</m:t>
                      </m:r>
                      <m:f>
                        <m:fPr>
                          <m:ctrlPr>
                            <a:rPr lang="en-US" altLang="ja-JP" sz="1800" i="1" smtClean="0">
                              <a:latin typeface="Cambria Math" panose="02040503050406030204" pitchFamily="18" charset="0"/>
                            </a:rPr>
                          </m:ctrlPr>
                        </m:fPr>
                        <m:num>
                          <m:r>
                            <a:rPr lang="en-US" altLang="ja-JP" sz="1800" i="1" smtClean="0">
                              <a:latin typeface="Cambria Math" panose="02040503050406030204" pitchFamily="18" charset="0"/>
                            </a:rPr>
                            <m:t>𝜕</m:t>
                          </m:r>
                          <m:sSub>
                            <m:sSubPr>
                              <m:ctrlPr>
                                <a:rPr lang="en-US" altLang="ja-JP" sz="1800" i="1" smtClean="0">
                                  <a:latin typeface="Cambria Math" panose="02040503050406030204" pitchFamily="18" charset="0"/>
                                </a:rPr>
                              </m:ctrlPr>
                            </m:sSubPr>
                            <m:e>
                              <m:r>
                                <a:rPr lang="en-US" altLang="ja-JP" sz="1800" i="1" smtClean="0">
                                  <a:latin typeface="Cambria Math" panose="02040503050406030204" pitchFamily="18" charset="0"/>
                                </a:rPr>
                                <m:t>𝐻</m:t>
                              </m:r>
                            </m:e>
                            <m:sub>
                              <m:r>
                                <a:rPr lang="en-US" altLang="ja-JP" sz="1800" i="1" smtClean="0">
                                  <a:latin typeface="Cambria Math" panose="02040503050406030204" pitchFamily="18" charset="0"/>
                                </a:rPr>
                                <m:t>𝑠</m:t>
                              </m:r>
                            </m:sub>
                          </m:sSub>
                        </m:num>
                        <m:den>
                          <m:r>
                            <a:rPr lang="en-US" altLang="ja-JP" sz="1800" i="1" smtClean="0">
                              <a:latin typeface="Cambria Math" panose="02040503050406030204" pitchFamily="18" charset="0"/>
                            </a:rPr>
                            <m:t>𝜕</m:t>
                          </m:r>
                          <m:r>
                            <a:rPr lang="en-US" altLang="ja-JP" sz="1800" i="1" smtClean="0">
                              <a:latin typeface="Cambria Math" panose="02040503050406030204" pitchFamily="18" charset="0"/>
                            </a:rPr>
                            <m:t>𝑡</m:t>
                          </m:r>
                        </m:den>
                      </m:f>
                      <m:r>
                        <a:rPr lang="en-US" altLang="ja-JP" sz="1800" i="1" smtClean="0">
                          <a:latin typeface="Cambria Math" panose="02040503050406030204" pitchFamily="18" charset="0"/>
                        </a:rPr>
                        <m:t>+</m:t>
                      </m:r>
                      <m:d>
                        <m:dPr>
                          <m:ctrlPr>
                            <a:rPr lang="en-US" altLang="ja-JP" sz="1800" i="1" smtClean="0">
                              <a:latin typeface="Cambria Math" panose="02040503050406030204" pitchFamily="18" charset="0"/>
                            </a:rPr>
                          </m:ctrlPr>
                        </m:dPr>
                        <m:e>
                          <m:acc>
                            <m:accPr>
                              <m:chr m:val="⃗"/>
                              <m:ctrlPr>
                                <a:rPr lang="en-US" altLang="ja-JP" sz="1800" i="1" smtClean="0">
                                  <a:latin typeface="Cambria Math" panose="02040503050406030204" pitchFamily="18" charset="0"/>
                                </a:rPr>
                              </m:ctrlPr>
                            </m:accPr>
                            <m:e>
                              <m:r>
                                <a:rPr lang="en-US" altLang="ja-JP" sz="1800" i="1" smtClean="0">
                                  <a:latin typeface="Cambria Math" panose="02040503050406030204" pitchFamily="18" charset="0"/>
                                </a:rPr>
                                <m:t>𝑢</m:t>
                              </m:r>
                            </m:e>
                          </m:acc>
                          <m:r>
                            <a:rPr lang="en-US" altLang="ja-JP" sz="1800" i="1" smtClean="0">
                              <a:latin typeface="Cambria Math" panose="02040503050406030204" pitchFamily="18" charset="0"/>
                              <a:ea typeface="Cambria Math" panose="02040503050406030204" pitchFamily="18" charset="0"/>
                            </a:rPr>
                            <m:t>∙</m:t>
                          </m:r>
                          <m:r>
                            <a:rPr lang="en-US" altLang="ja-JP" sz="1800" i="1" smtClean="0">
                              <a:latin typeface="Cambria Math" panose="02040503050406030204" pitchFamily="18" charset="0"/>
                              <a:ea typeface="Cambria Math" panose="02040503050406030204" pitchFamily="18" charset="0"/>
                            </a:rPr>
                            <m:t>𝛻</m:t>
                          </m:r>
                        </m:e>
                      </m:d>
                      <m:sSub>
                        <m:sSubPr>
                          <m:ctrlPr>
                            <a:rPr lang="en-US" altLang="ja-JP" sz="1800" i="1" smtClean="0">
                              <a:latin typeface="Cambria Math" panose="02040503050406030204" pitchFamily="18" charset="0"/>
                            </a:rPr>
                          </m:ctrlPr>
                        </m:sSubPr>
                        <m:e>
                          <m:r>
                            <a:rPr lang="en-US" altLang="ja-JP" sz="1800" i="1" smtClean="0">
                              <a:latin typeface="Cambria Math" panose="02040503050406030204" pitchFamily="18" charset="0"/>
                            </a:rPr>
                            <m:t>𝐻</m:t>
                          </m:r>
                        </m:e>
                        <m:sub>
                          <m:r>
                            <a:rPr lang="en-US" altLang="ja-JP" sz="1800" i="1" smtClean="0">
                              <a:latin typeface="Cambria Math" panose="02040503050406030204" pitchFamily="18" charset="0"/>
                            </a:rPr>
                            <m:t>𝑠</m:t>
                          </m:r>
                        </m:sub>
                      </m:sSub>
                      <m:r>
                        <a:rPr lang="en-US" altLang="ja-JP" sz="1800" i="1" smtClean="0">
                          <a:latin typeface="Cambria Math" panose="02040503050406030204" pitchFamily="18" charset="0"/>
                        </a:rPr>
                        <m:t>=0</m:t>
                      </m:r>
                    </m:oMath>
                  </m:oMathPara>
                </a14:m>
                <a:endParaRPr lang="en-US" altLang="ja-JP" sz="1800" dirty="0"/>
              </a:p>
            </p:txBody>
          </p:sp>
        </mc:Choice>
        <mc:Fallback xmlns="">
          <p:sp>
            <p:nvSpPr>
              <p:cNvPr id="28" name="コンテンツ プレースホルダー 9">
                <a:extLst>
                  <a:ext uri="{FF2B5EF4-FFF2-40B4-BE49-F238E27FC236}">
                    <a16:creationId xmlns:a16="http://schemas.microsoft.com/office/drawing/2014/main" id="{2E1A5122-0767-744C-9F0C-D0B155A4DF52}"/>
                  </a:ext>
                </a:extLst>
              </p:cNvPr>
              <p:cNvSpPr txBox="1">
                <a:spLocks noRot="1" noChangeAspect="1" noMove="1" noResize="1" noEditPoints="1" noAdjustHandles="1" noChangeArrowheads="1" noChangeShapeType="1" noTextEdit="1"/>
              </p:cNvSpPr>
              <p:nvPr/>
            </p:nvSpPr>
            <p:spPr>
              <a:xfrm>
                <a:off x="524514" y="5466486"/>
                <a:ext cx="3039045" cy="921982"/>
              </a:xfrm>
              <a:prstGeom prst="rect">
                <a:avLst/>
              </a:prstGeom>
              <a:blipFill>
                <a:blip r:embed="rId6"/>
                <a:stretch>
                  <a:fillRect t="-5405"/>
                </a:stretch>
              </a:blipFill>
            </p:spPr>
            <p:txBody>
              <a:bodyPr/>
              <a:lstStyle/>
              <a:p>
                <a:r>
                  <a:rPr lang="ja-JP" altLang="en-US">
                    <a:noFill/>
                  </a:rPr>
                  <a:t> </a:t>
                </a:r>
              </a:p>
            </p:txBody>
          </p:sp>
        </mc:Fallback>
      </mc:AlternateContent>
      <p:sp>
        <p:nvSpPr>
          <p:cNvPr id="29" name="コンテンツ プレースホルダー 4">
            <a:extLst>
              <a:ext uri="{FF2B5EF4-FFF2-40B4-BE49-F238E27FC236}">
                <a16:creationId xmlns:a16="http://schemas.microsoft.com/office/drawing/2014/main" id="{093CBC85-C4E2-294E-B30A-0ECA4EED6FCE}"/>
              </a:ext>
            </a:extLst>
          </p:cNvPr>
          <p:cNvSpPr txBox="1">
            <a:spLocks/>
          </p:cNvSpPr>
          <p:nvPr/>
        </p:nvSpPr>
        <p:spPr>
          <a:xfrm>
            <a:off x="2759197" y="1546053"/>
            <a:ext cx="2922814" cy="3723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latin typeface="+mn-ea"/>
                <a:ea typeface="+mn-ea"/>
              </a:rPr>
              <a:t>Finite volume method</a:t>
            </a:r>
          </a:p>
        </p:txBody>
      </p:sp>
    </p:spTree>
    <p:extLst>
      <p:ext uri="{BB962C8B-B14F-4D97-AF65-F5344CB8AC3E}">
        <p14:creationId xmlns:p14="http://schemas.microsoft.com/office/powerpoint/2010/main" val="3698867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454433"/>
            <a:ext cx="10772955" cy="701731"/>
          </a:xfrm>
        </p:spPr>
        <p:txBody>
          <a:bodyPr wrap="square">
            <a:spAutoFit/>
          </a:bodyPr>
          <a:lstStyle/>
          <a:p>
            <a:r>
              <a:rPr lang="en-US" altLang="ja-JP" dirty="0"/>
              <a:t>CFD(CIP-LSM / CIP based Level Set &amp; MARS)</a:t>
            </a:r>
            <a:endParaRPr kumimoji="1" lang="ja-JP" altLang="en-US"/>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200" y="1498324"/>
            <a:ext cx="3962400" cy="480131"/>
          </a:xfrm>
        </p:spPr>
        <p:txBody>
          <a:bodyPr wrap="square">
            <a:spAutoFit/>
          </a:bodyPr>
          <a:lstStyle/>
          <a:p>
            <a:pPr marL="0" indent="0">
              <a:buNone/>
            </a:pPr>
            <a:r>
              <a:rPr lang="en-US" altLang="ja-JP" dirty="0">
                <a:latin typeface="+mn-ea"/>
                <a:ea typeface="+mn-ea"/>
              </a:rPr>
              <a:t>TCUP(Thermo-CCUP)</a:t>
            </a:r>
          </a:p>
        </p:txBody>
      </p:sp>
      <p:pic>
        <p:nvPicPr>
          <p:cNvPr id="7" name="図 6">
            <a:extLst>
              <a:ext uri="{FF2B5EF4-FFF2-40B4-BE49-F238E27FC236}">
                <a16:creationId xmlns:a16="http://schemas.microsoft.com/office/drawing/2014/main" id="{5D1F7468-D1F2-0A4B-8785-67CF0740E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56" y="1978455"/>
            <a:ext cx="7006274" cy="3263016"/>
          </a:xfrm>
          <a:prstGeom prst="rect">
            <a:avLst/>
          </a:prstGeom>
        </p:spPr>
      </p:pic>
      <p:pic>
        <p:nvPicPr>
          <p:cNvPr id="8" name="図 7">
            <a:extLst>
              <a:ext uri="{FF2B5EF4-FFF2-40B4-BE49-F238E27FC236}">
                <a16:creationId xmlns:a16="http://schemas.microsoft.com/office/drawing/2014/main" id="{76C9FCF1-E168-EB43-A3C7-E1AAE13D8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065" y="1978455"/>
            <a:ext cx="4284181" cy="3061777"/>
          </a:xfrm>
          <a:prstGeom prst="rect">
            <a:avLst/>
          </a:prstGeom>
        </p:spPr>
      </p:pic>
      <p:sp>
        <p:nvSpPr>
          <p:cNvPr id="9" name="コンテンツ プレースホルダー 4">
            <a:extLst>
              <a:ext uri="{FF2B5EF4-FFF2-40B4-BE49-F238E27FC236}">
                <a16:creationId xmlns:a16="http://schemas.microsoft.com/office/drawing/2014/main" id="{2C3A46B9-E637-884A-AE1E-E331504CD3C9}"/>
              </a:ext>
            </a:extLst>
          </p:cNvPr>
          <p:cNvSpPr txBox="1">
            <a:spLocks/>
          </p:cNvSpPr>
          <p:nvPr/>
        </p:nvSpPr>
        <p:spPr>
          <a:xfrm>
            <a:off x="838199" y="5459308"/>
            <a:ext cx="8969828" cy="118282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latin typeface="+mn-ea"/>
                <a:ea typeface="+mn-ea"/>
              </a:rPr>
              <a:t>Advection phase: Move substances</a:t>
            </a:r>
          </a:p>
          <a:p>
            <a:pPr marL="0" indent="0">
              <a:buFont typeface="Arial" panose="020B0604020202020204" pitchFamily="34" charset="0"/>
              <a:buNone/>
            </a:pPr>
            <a:r>
              <a:rPr lang="en-US" altLang="ja-JP" sz="2000" dirty="0">
                <a:latin typeface="+mn-ea"/>
                <a:ea typeface="+mn-ea"/>
              </a:rPr>
              <a:t>Diffusion phase: Uniform randomly (Constant-density change)</a:t>
            </a:r>
          </a:p>
          <a:p>
            <a:pPr marL="0" indent="0">
              <a:buFont typeface="Arial" panose="020B0604020202020204" pitchFamily="34" charset="0"/>
              <a:buNone/>
            </a:pPr>
            <a:r>
              <a:rPr lang="en-US" altLang="ja-JP" sz="2000" dirty="0">
                <a:latin typeface="+mn-ea"/>
                <a:ea typeface="+mn-ea"/>
              </a:rPr>
              <a:t>Acoustic phase: Propagate the information (Isentropic change)</a:t>
            </a:r>
          </a:p>
        </p:txBody>
      </p:sp>
    </p:spTree>
    <p:extLst>
      <p:ext uri="{BB962C8B-B14F-4D97-AF65-F5344CB8AC3E}">
        <p14:creationId xmlns:p14="http://schemas.microsoft.com/office/powerpoint/2010/main" val="105510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454433"/>
            <a:ext cx="10772955" cy="701731"/>
          </a:xfrm>
        </p:spPr>
        <p:txBody>
          <a:bodyPr wrap="square">
            <a:spAutoFit/>
          </a:bodyPr>
          <a:lstStyle/>
          <a:p>
            <a:r>
              <a:rPr lang="en-US" altLang="ja-JP" dirty="0"/>
              <a:t>CFD(CIP-LSM / CIP based Level Set &amp; MARS)</a:t>
            </a:r>
            <a:endParaRPr kumimoji="1" lang="ja-JP" altLang="en-US"/>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8175172" cy="1000402"/>
          </a:xfrm>
        </p:spPr>
        <p:txBody>
          <a:bodyPr wrap="square">
            <a:spAutoFit/>
          </a:bodyPr>
          <a:lstStyle/>
          <a:p>
            <a:pPr marL="0" indent="0">
              <a:buNone/>
            </a:pPr>
            <a:r>
              <a:rPr lang="en-US" altLang="ja-JP" dirty="0">
                <a:latin typeface="+mn-ea"/>
                <a:ea typeface="+mn-ea"/>
              </a:rPr>
              <a:t>HLSM</a:t>
            </a:r>
          </a:p>
          <a:p>
            <a:pPr marL="0" indent="0">
              <a:buNone/>
            </a:pPr>
            <a:r>
              <a:rPr lang="en-US" altLang="ja-JP" dirty="0">
                <a:latin typeface="+mn-ea"/>
                <a:ea typeface="+mn-ea"/>
              </a:rPr>
              <a:t>(Hybrid Level-Set &amp; MARS method)</a:t>
            </a:r>
          </a:p>
        </p:txBody>
      </p:sp>
      <p:pic>
        <p:nvPicPr>
          <p:cNvPr id="15" name="Picture 2">
            <a:extLst>
              <a:ext uri="{FF2B5EF4-FFF2-40B4-BE49-F238E27FC236}">
                <a16:creationId xmlns:a16="http://schemas.microsoft.com/office/drawing/2014/main" id="{20AE4365-6789-E744-9887-3A7B6738A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788924"/>
            <a:ext cx="5296545" cy="384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a:extLst>
              <a:ext uri="{FF2B5EF4-FFF2-40B4-BE49-F238E27FC236}">
                <a16:creationId xmlns:a16="http://schemas.microsoft.com/office/drawing/2014/main" id="{3DEFA32A-16C4-BB4E-8169-DDD8A0EF1CD4}"/>
              </a:ext>
            </a:extLst>
          </p:cNvPr>
          <p:cNvGrpSpPr/>
          <p:nvPr/>
        </p:nvGrpSpPr>
        <p:grpSpPr>
          <a:xfrm>
            <a:off x="7046933" y="2924412"/>
            <a:ext cx="5092714" cy="3604192"/>
            <a:chOff x="7174014" y="999555"/>
            <a:chExt cx="5092714" cy="3604192"/>
          </a:xfrm>
        </p:grpSpPr>
        <p:sp>
          <p:nvSpPr>
            <p:cNvPr id="17" name="コンテンツ プレースホルダー 4">
              <a:extLst>
                <a:ext uri="{FF2B5EF4-FFF2-40B4-BE49-F238E27FC236}">
                  <a16:creationId xmlns:a16="http://schemas.microsoft.com/office/drawing/2014/main" id="{529A89F5-383A-5B42-88FB-34F6E4F7C3F0}"/>
                </a:ext>
              </a:extLst>
            </p:cNvPr>
            <p:cNvSpPr txBox="1">
              <a:spLocks/>
            </p:cNvSpPr>
            <p:nvPr/>
          </p:nvSpPr>
          <p:spPr>
            <a:xfrm>
              <a:off x="7174014" y="999555"/>
              <a:ext cx="5092714" cy="208787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Level Set method:</a:t>
              </a:r>
            </a:p>
            <a:p>
              <a:pPr marL="0" indent="0">
                <a:buFont typeface="Arial" panose="020B0604020202020204" pitchFamily="34" charset="0"/>
                <a:buNone/>
              </a:pPr>
              <a:r>
                <a:rPr lang="en-US" altLang="ja-JP" sz="2000" dirty="0">
                  <a:latin typeface="+mn-ea"/>
                  <a:ea typeface="+mn-ea"/>
                </a:rPr>
                <a:t>Calculate the distance from liquid surface</a:t>
              </a:r>
            </a:p>
            <a:p>
              <a:pPr marL="0" indent="0">
                <a:buFont typeface="Arial" panose="020B0604020202020204" pitchFamily="34" charset="0"/>
                <a:buNone/>
              </a:pPr>
              <a:r>
                <a:rPr lang="en-US" altLang="ja-JP" sz="2000" dirty="0">
                  <a:latin typeface="+mn-ea"/>
                  <a:ea typeface="+mn-ea"/>
                </a:rPr>
                <a:t>Suppress the diffusion of liquid surface calculated by MARS</a:t>
              </a:r>
            </a:p>
            <a:p>
              <a:pPr marL="0" indent="0">
                <a:buFont typeface="Arial" panose="020B0604020202020204" pitchFamily="34" charset="0"/>
                <a:buNone/>
              </a:pPr>
              <a:endParaRPr lang="en-US" altLang="ja-JP" dirty="0">
                <a:latin typeface="+mn-ea"/>
                <a:ea typeface="+mn-ea"/>
              </a:endParaRPr>
            </a:p>
          </p:txBody>
        </p:sp>
        <p:grpSp>
          <p:nvGrpSpPr>
            <p:cNvPr id="18" name="グループ化 17">
              <a:extLst>
                <a:ext uri="{FF2B5EF4-FFF2-40B4-BE49-F238E27FC236}">
                  <a16:creationId xmlns:a16="http://schemas.microsoft.com/office/drawing/2014/main" id="{958159CF-D450-AE46-9FD2-C6E77FAF40D3}"/>
                </a:ext>
              </a:extLst>
            </p:cNvPr>
            <p:cNvGrpSpPr/>
            <p:nvPr/>
          </p:nvGrpSpPr>
          <p:grpSpPr>
            <a:xfrm>
              <a:off x="7832263" y="2713119"/>
              <a:ext cx="2068390" cy="1890628"/>
              <a:chOff x="5148144" y="5250065"/>
              <a:chExt cx="2068390" cy="1890628"/>
            </a:xfrm>
          </p:grpSpPr>
          <p:pic>
            <p:nvPicPr>
              <p:cNvPr id="19" name="Picture 24" descr="LSM[LevelSet][JSASS-AP49]">
                <a:extLst>
                  <a:ext uri="{FF2B5EF4-FFF2-40B4-BE49-F238E27FC236}">
                    <a16:creationId xmlns:a16="http://schemas.microsoft.com/office/drawing/2014/main" id="{B128AB88-FA8E-1F41-9B37-C6C362F4B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144" y="5263855"/>
                <a:ext cx="2068390" cy="18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コンテンツ プレースホルダー 4">
                <a:extLst>
                  <a:ext uri="{FF2B5EF4-FFF2-40B4-BE49-F238E27FC236}">
                    <a16:creationId xmlns:a16="http://schemas.microsoft.com/office/drawing/2014/main" id="{BC453F26-F75E-E344-86D7-88616684DFDF}"/>
                  </a:ext>
                </a:extLst>
              </p:cNvPr>
              <p:cNvSpPr txBox="1">
                <a:spLocks/>
              </p:cNvSpPr>
              <p:nvPr/>
            </p:nvSpPr>
            <p:spPr>
              <a:xfrm>
                <a:off x="5148144" y="5343053"/>
                <a:ext cx="1197269"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GAS</a:t>
                </a:r>
              </a:p>
            </p:txBody>
          </p:sp>
          <p:sp>
            <p:nvSpPr>
              <p:cNvPr id="21" name="コンテンツ プレースホルダー 4">
                <a:extLst>
                  <a:ext uri="{FF2B5EF4-FFF2-40B4-BE49-F238E27FC236}">
                    <a16:creationId xmlns:a16="http://schemas.microsoft.com/office/drawing/2014/main" id="{55C84ADA-0508-5B4C-BEEB-E45A9AA15824}"/>
                  </a:ext>
                </a:extLst>
              </p:cNvPr>
              <p:cNvSpPr txBox="1">
                <a:spLocks/>
              </p:cNvSpPr>
              <p:nvPr/>
            </p:nvSpPr>
            <p:spPr>
              <a:xfrm>
                <a:off x="5148144" y="6562840"/>
                <a:ext cx="1197269"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LIQ.</a:t>
                </a:r>
              </a:p>
            </p:txBody>
          </p:sp>
          <p:pic>
            <p:nvPicPr>
              <p:cNvPr id="22" name="Picture 25" descr="LSM[Vector][JSASS-AP49]">
                <a:extLst>
                  <a:ext uri="{FF2B5EF4-FFF2-40B4-BE49-F238E27FC236}">
                    <a16:creationId xmlns:a16="http://schemas.microsoft.com/office/drawing/2014/main" id="{DD37186B-4226-494C-BDE8-B2CC95DF4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745" y="5250065"/>
                <a:ext cx="1531573" cy="189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コンテンツ プレースホルダー 4">
            <a:extLst>
              <a:ext uri="{FF2B5EF4-FFF2-40B4-BE49-F238E27FC236}">
                <a16:creationId xmlns:a16="http://schemas.microsoft.com/office/drawing/2014/main" id="{02430C54-3766-1744-B819-AF7244A2CE14}"/>
              </a:ext>
            </a:extLst>
          </p:cNvPr>
          <p:cNvSpPr txBox="1">
            <a:spLocks/>
          </p:cNvSpPr>
          <p:nvPr/>
        </p:nvSpPr>
        <p:spPr>
          <a:xfrm>
            <a:off x="7099286" y="1498324"/>
            <a:ext cx="5092714" cy="129362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MARS method:</a:t>
            </a:r>
          </a:p>
          <a:p>
            <a:pPr marL="0" indent="0">
              <a:buFont typeface="Arial" panose="020B0604020202020204" pitchFamily="34" charset="0"/>
              <a:buNone/>
            </a:pPr>
            <a:r>
              <a:rPr lang="en-US" altLang="ja-JP" sz="2000" dirty="0">
                <a:latin typeface="+mn-ea"/>
                <a:ea typeface="+mn-ea"/>
              </a:rPr>
              <a:t>One of PLIC-VOF method.</a:t>
            </a:r>
          </a:p>
          <a:p>
            <a:pPr marL="0" indent="0">
              <a:buFont typeface="Arial" panose="020B0604020202020204" pitchFamily="34" charset="0"/>
              <a:buNone/>
            </a:pPr>
            <a:r>
              <a:rPr lang="en-US" altLang="ja-JP" sz="2000" dirty="0">
                <a:latin typeface="+mn-ea"/>
                <a:ea typeface="+mn-ea"/>
              </a:rPr>
              <a:t>Convey VOF function</a:t>
            </a:r>
          </a:p>
        </p:txBody>
      </p:sp>
    </p:spTree>
    <p:extLst>
      <p:ext uri="{BB962C8B-B14F-4D97-AF65-F5344CB8AC3E}">
        <p14:creationId xmlns:p14="http://schemas.microsoft.com/office/powerpoint/2010/main" val="2476355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9EC0384-64DA-1F48-9322-3BABAA71819A}"/>
              </a:ext>
            </a:extLst>
          </p:cNvPr>
          <p:cNvSpPr/>
          <p:nvPr/>
        </p:nvSpPr>
        <p:spPr>
          <a:xfrm>
            <a:off x="1597456" y="3739194"/>
            <a:ext cx="745692" cy="68289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454433"/>
            <a:ext cx="10772955" cy="701731"/>
          </a:xfrm>
        </p:spPr>
        <p:txBody>
          <a:bodyPr wrap="square">
            <a:spAutoFit/>
          </a:bodyPr>
          <a:lstStyle/>
          <a:p>
            <a:r>
              <a:rPr lang="en-US" altLang="ja-JP" dirty="0"/>
              <a:t>CFD(CIP-LSM / CIP based Level Set &amp; MARS)</a:t>
            </a:r>
            <a:endParaRPr kumimoji="1" lang="ja-JP" altLang="en-US"/>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8175172" cy="484363"/>
          </a:xfrm>
        </p:spPr>
        <p:txBody>
          <a:bodyPr wrap="square">
            <a:spAutoFit/>
          </a:bodyPr>
          <a:lstStyle/>
          <a:p>
            <a:pPr marL="0" indent="0">
              <a:buNone/>
            </a:pPr>
            <a:r>
              <a:rPr lang="en-US" altLang="ja-JP" dirty="0">
                <a:latin typeface="+mn-ea"/>
                <a:ea typeface="+mn-ea"/>
              </a:rPr>
              <a:t>Phase change model</a:t>
            </a:r>
          </a:p>
        </p:txBody>
      </p:sp>
      <p:sp>
        <p:nvSpPr>
          <p:cNvPr id="2" name="右矢印 1">
            <a:extLst>
              <a:ext uri="{FF2B5EF4-FFF2-40B4-BE49-F238E27FC236}">
                <a16:creationId xmlns:a16="http://schemas.microsoft.com/office/drawing/2014/main" id="{0F1193F7-4312-1E4A-9E7D-8CA79FF8EB47}"/>
              </a:ext>
            </a:extLst>
          </p:cNvPr>
          <p:cNvSpPr/>
          <p:nvPr/>
        </p:nvSpPr>
        <p:spPr>
          <a:xfrm>
            <a:off x="1183820" y="2618761"/>
            <a:ext cx="5355771" cy="506185"/>
          </a:xfrm>
          <a:prstGeom prst="rightArrow">
            <a:avLst>
              <a:gd name="adj1" fmla="val 100000"/>
              <a:gd name="adj2" fmla="val 50000"/>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右矢印 7">
            <a:extLst>
              <a:ext uri="{FF2B5EF4-FFF2-40B4-BE49-F238E27FC236}">
                <a16:creationId xmlns:a16="http://schemas.microsoft.com/office/drawing/2014/main" id="{AED037BA-98CE-B844-BD1B-ED60A8A5DA16}"/>
              </a:ext>
            </a:extLst>
          </p:cNvPr>
          <p:cNvSpPr/>
          <p:nvPr/>
        </p:nvSpPr>
        <p:spPr>
          <a:xfrm>
            <a:off x="6539592" y="2618760"/>
            <a:ext cx="4947558" cy="506185"/>
          </a:xfrm>
          <a:prstGeom prst="rightArrow">
            <a:avLst>
              <a:gd name="adj1" fmla="val 100000"/>
              <a:gd name="adj2" fmla="val 50000"/>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コンテンツ プレースホルダー 4">
            <a:extLst>
              <a:ext uri="{FF2B5EF4-FFF2-40B4-BE49-F238E27FC236}">
                <a16:creationId xmlns:a16="http://schemas.microsoft.com/office/drawing/2014/main" id="{F49165B4-1CB7-B048-88DF-17493D52805F}"/>
              </a:ext>
            </a:extLst>
          </p:cNvPr>
          <p:cNvSpPr txBox="1">
            <a:spLocks/>
          </p:cNvSpPr>
          <p:nvPr/>
        </p:nvSpPr>
        <p:spPr>
          <a:xfrm>
            <a:off x="1406976" y="2618759"/>
            <a:ext cx="4528459"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Bubble Inception model</a:t>
            </a:r>
          </a:p>
        </p:txBody>
      </p:sp>
      <p:sp>
        <p:nvSpPr>
          <p:cNvPr id="10" name="コンテンツ プレースホルダー 4">
            <a:extLst>
              <a:ext uri="{FF2B5EF4-FFF2-40B4-BE49-F238E27FC236}">
                <a16:creationId xmlns:a16="http://schemas.microsoft.com/office/drawing/2014/main" id="{48C7EC3C-6BFF-0444-916F-CC5E1DC18275}"/>
              </a:ext>
            </a:extLst>
          </p:cNvPr>
          <p:cNvSpPr txBox="1">
            <a:spLocks/>
          </p:cNvSpPr>
          <p:nvPr/>
        </p:nvSpPr>
        <p:spPr>
          <a:xfrm>
            <a:off x="7562849" y="2640582"/>
            <a:ext cx="1932216"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CIP-LSM</a:t>
            </a:r>
          </a:p>
        </p:txBody>
      </p:sp>
      <p:sp>
        <p:nvSpPr>
          <p:cNvPr id="11" name="コンテンツ プレースホルダー 4">
            <a:extLst>
              <a:ext uri="{FF2B5EF4-FFF2-40B4-BE49-F238E27FC236}">
                <a16:creationId xmlns:a16="http://schemas.microsoft.com/office/drawing/2014/main" id="{99E7DDD9-DA2A-8744-B41F-44FDBA3C017D}"/>
              </a:ext>
            </a:extLst>
          </p:cNvPr>
          <p:cNvSpPr txBox="1">
            <a:spLocks/>
          </p:cNvSpPr>
          <p:nvPr/>
        </p:nvSpPr>
        <p:spPr>
          <a:xfrm>
            <a:off x="5236027" y="2082665"/>
            <a:ext cx="2326822"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Bubble size</a:t>
            </a:r>
          </a:p>
        </p:txBody>
      </p:sp>
      <p:sp>
        <p:nvSpPr>
          <p:cNvPr id="12" name="コンテンツ プレースホルダー 4">
            <a:extLst>
              <a:ext uri="{FF2B5EF4-FFF2-40B4-BE49-F238E27FC236}">
                <a16:creationId xmlns:a16="http://schemas.microsoft.com/office/drawing/2014/main" id="{3D816CA8-628D-494B-9389-DFBB43423F05}"/>
              </a:ext>
            </a:extLst>
          </p:cNvPr>
          <p:cNvSpPr txBox="1">
            <a:spLocks/>
          </p:cNvSpPr>
          <p:nvPr/>
        </p:nvSpPr>
        <p:spPr>
          <a:xfrm>
            <a:off x="1183819" y="2148827"/>
            <a:ext cx="2326822"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Small</a:t>
            </a:r>
          </a:p>
        </p:txBody>
      </p:sp>
      <p:sp>
        <p:nvSpPr>
          <p:cNvPr id="13" name="コンテンツ プレースホルダー 4">
            <a:extLst>
              <a:ext uri="{FF2B5EF4-FFF2-40B4-BE49-F238E27FC236}">
                <a16:creationId xmlns:a16="http://schemas.microsoft.com/office/drawing/2014/main" id="{D49B501A-D3C2-BA49-9BD4-381F8957FCE1}"/>
              </a:ext>
            </a:extLst>
          </p:cNvPr>
          <p:cNvSpPr txBox="1">
            <a:spLocks/>
          </p:cNvSpPr>
          <p:nvPr/>
        </p:nvSpPr>
        <p:spPr>
          <a:xfrm>
            <a:off x="10518322" y="2156219"/>
            <a:ext cx="1024618" cy="4843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Big</a:t>
            </a:r>
          </a:p>
        </p:txBody>
      </p:sp>
      <p:sp>
        <p:nvSpPr>
          <p:cNvPr id="6" name="円/楕円 5">
            <a:extLst>
              <a:ext uri="{FF2B5EF4-FFF2-40B4-BE49-F238E27FC236}">
                <a16:creationId xmlns:a16="http://schemas.microsoft.com/office/drawing/2014/main" id="{6B0CA9F6-F6AF-DE46-8EEF-FD7BDB0AF859}"/>
              </a:ext>
            </a:extLst>
          </p:cNvPr>
          <p:cNvSpPr/>
          <p:nvPr/>
        </p:nvSpPr>
        <p:spPr>
          <a:xfrm>
            <a:off x="1713653" y="4355253"/>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4D7027C3-8F31-414A-B727-306063EA5460}"/>
              </a:ext>
            </a:extLst>
          </p:cNvPr>
          <p:cNvSpPr/>
          <p:nvPr/>
        </p:nvSpPr>
        <p:spPr>
          <a:xfrm>
            <a:off x="1800446" y="4355253"/>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92578548-5D58-D447-88B2-AAF735401ECD}"/>
              </a:ext>
            </a:extLst>
          </p:cNvPr>
          <p:cNvSpPr/>
          <p:nvPr/>
        </p:nvSpPr>
        <p:spPr>
          <a:xfrm>
            <a:off x="1887239" y="4355253"/>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C5A164EF-8767-994C-9DAF-48C6CC5F43E0}"/>
              </a:ext>
            </a:extLst>
          </p:cNvPr>
          <p:cNvSpPr/>
          <p:nvPr/>
        </p:nvSpPr>
        <p:spPr>
          <a:xfrm>
            <a:off x="1970302"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1A1362E7-23F5-B74A-9E57-E32279283146}"/>
              </a:ext>
            </a:extLst>
          </p:cNvPr>
          <p:cNvSpPr/>
          <p:nvPr/>
        </p:nvSpPr>
        <p:spPr>
          <a:xfrm>
            <a:off x="2053365"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776B0C5D-C025-1340-9D5F-576012161EB3}"/>
              </a:ext>
            </a:extLst>
          </p:cNvPr>
          <p:cNvSpPr/>
          <p:nvPr/>
        </p:nvSpPr>
        <p:spPr>
          <a:xfrm>
            <a:off x="1632238"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F92BD452-F8CF-4D4C-B1E6-C5D205751D4A}"/>
              </a:ext>
            </a:extLst>
          </p:cNvPr>
          <p:cNvSpPr/>
          <p:nvPr/>
        </p:nvSpPr>
        <p:spPr>
          <a:xfrm>
            <a:off x="2143888"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42DAAF70-8271-A647-A4C1-286207965F8A}"/>
              </a:ext>
            </a:extLst>
          </p:cNvPr>
          <p:cNvSpPr/>
          <p:nvPr/>
        </p:nvSpPr>
        <p:spPr>
          <a:xfrm>
            <a:off x="2234411"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291F9ACE-89A1-0046-8C34-678EF17D5D23}"/>
              </a:ext>
            </a:extLst>
          </p:cNvPr>
          <p:cNvGrpSpPr/>
          <p:nvPr/>
        </p:nvGrpSpPr>
        <p:grpSpPr>
          <a:xfrm>
            <a:off x="9645969" y="3438437"/>
            <a:ext cx="1445817" cy="1324073"/>
            <a:chOff x="9645969" y="3438437"/>
            <a:chExt cx="1445817" cy="1324073"/>
          </a:xfrm>
          <a:solidFill>
            <a:schemeClr val="accent1"/>
          </a:solidFill>
        </p:grpSpPr>
        <p:grpSp>
          <p:nvGrpSpPr>
            <p:cNvPr id="30" name="グループ化 29">
              <a:extLst>
                <a:ext uri="{FF2B5EF4-FFF2-40B4-BE49-F238E27FC236}">
                  <a16:creationId xmlns:a16="http://schemas.microsoft.com/office/drawing/2014/main" id="{2F70CD6A-70AE-A44F-B118-D0A7AF6E9B8E}"/>
                </a:ext>
              </a:extLst>
            </p:cNvPr>
            <p:cNvGrpSpPr/>
            <p:nvPr/>
          </p:nvGrpSpPr>
          <p:grpSpPr>
            <a:xfrm>
              <a:off x="9645969" y="3878318"/>
              <a:ext cx="963877" cy="884192"/>
              <a:chOff x="9658307" y="3401657"/>
              <a:chExt cx="1491384" cy="1368089"/>
            </a:xfrm>
            <a:grpFill/>
          </p:grpSpPr>
          <p:sp>
            <p:nvSpPr>
              <p:cNvPr id="31" name="正方形/長方形 30">
                <a:extLst>
                  <a:ext uri="{FF2B5EF4-FFF2-40B4-BE49-F238E27FC236}">
                    <a16:creationId xmlns:a16="http://schemas.microsoft.com/office/drawing/2014/main" id="{914B1331-3234-1F4B-ADE3-BD7C42D7CBE7}"/>
                  </a:ext>
                </a:extLst>
              </p:cNvPr>
              <p:cNvSpPr/>
              <p:nvPr/>
            </p:nvSpPr>
            <p:spPr>
              <a:xfrm>
                <a:off x="10403999" y="4086849"/>
                <a:ext cx="745692" cy="68289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09097959-7700-6C48-835F-000EA13BDCEC}"/>
                  </a:ext>
                </a:extLst>
              </p:cNvPr>
              <p:cNvSpPr/>
              <p:nvPr/>
            </p:nvSpPr>
            <p:spPr>
              <a:xfrm>
                <a:off x="9658307" y="4080641"/>
                <a:ext cx="745692" cy="68289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A9D10AB2-B23B-D14B-A732-0998D55BCF08}"/>
                  </a:ext>
                </a:extLst>
              </p:cNvPr>
              <p:cNvSpPr/>
              <p:nvPr/>
            </p:nvSpPr>
            <p:spPr>
              <a:xfrm>
                <a:off x="10403999" y="3402687"/>
                <a:ext cx="745692" cy="68289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0418D88-70AB-9144-9B69-4C5EDE1E8639}"/>
                  </a:ext>
                </a:extLst>
              </p:cNvPr>
              <p:cNvSpPr/>
              <p:nvPr/>
            </p:nvSpPr>
            <p:spPr>
              <a:xfrm>
                <a:off x="9658307" y="3401657"/>
                <a:ext cx="745692" cy="68289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正方形/長方形 44">
              <a:extLst>
                <a:ext uri="{FF2B5EF4-FFF2-40B4-BE49-F238E27FC236}">
                  <a16:creationId xmlns:a16="http://schemas.microsoft.com/office/drawing/2014/main" id="{E6FAF2DB-3C33-C742-BD81-ACED6A8B94E6}"/>
                </a:ext>
              </a:extLst>
            </p:cNvPr>
            <p:cNvSpPr/>
            <p:nvPr/>
          </p:nvSpPr>
          <p:spPr>
            <a:xfrm>
              <a:off x="10609847" y="4317143"/>
              <a:ext cx="481939" cy="4413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97A489C-FC7B-6C4F-BB03-5F689375C916}"/>
                </a:ext>
              </a:extLst>
            </p:cNvPr>
            <p:cNvSpPr/>
            <p:nvPr/>
          </p:nvSpPr>
          <p:spPr>
            <a:xfrm>
              <a:off x="10609847" y="3874971"/>
              <a:ext cx="481939" cy="4413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53D1D9A1-E649-BD46-B79A-506697F8C2D4}"/>
                </a:ext>
              </a:extLst>
            </p:cNvPr>
            <p:cNvSpPr/>
            <p:nvPr/>
          </p:nvSpPr>
          <p:spPr>
            <a:xfrm>
              <a:off x="10127908" y="3439103"/>
              <a:ext cx="481939" cy="4413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2E7FDD3C-0908-A64B-8289-316636307491}"/>
                </a:ext>
              </a:extLst>
            </p:cNvPr>
            <p:cNvSpPr/>
            <p:nvPr/>
          </p:nvSpPr>
          <p:spPr>
            <a:xfrm>
              <a:off x="9645969" y="3438437"/>
              <a:ext cx="481939" cy="4413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6AC81FD7-0CF6-4647-B194-0B6C18133CA6}"/>
                </a:ext>
              </a:extLst>
            </p:cNvPr>
            <p:cNvSpPr/>
            <p:nvPr/>
          </p:nvSpPr>
          <p:spPr>
            <a:xfrm>
              <a:off x="10609846" y="3438437"/>
              <a:ext cx="481939" cy="4413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円/楕円 28">
            <a:extLst>
              <a:ext uri="{FF2B5EF4-FFF2-40B4-BE49-F238E27FC236}">
                <a16:creationId xmlns:a16="http://schemas.microsoft.com/office/drawing/2014/main" id="{2721CBA2-45C0-A74E-AB81-52F820602186}"/>
              </a:ext>
            </a:extLst>
          </p:cNvPr>
          <p:cNvSpPr/>
          <p:nvPr/>
        </p:nvSpPr>
        <p:spPr>
          <a:xfrm>
            <a:off x="9757034" y="3583474"/>
            <a:ext cx="1279239" cy="11750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04CE0A36-EC98-5D47-8503-27ADB5D74746}"/>
              </a:ext>
            </a:extLst>
          </p:cNvPr>
          <p:cNvGrpSpPr/>
          <p:nvPr/>
        </p:nvGrpSpPr>
        <p:grpSpPr>
          <a:xfrm>
            <a:off x="9645966" y="3441141"/>
            <a:ext cx="1445819" cy="1324073"/>
            <a:chOff x="9645967" y="3438437"/>
            <a:chExt cx="1445819" cy="1324073"/>
          </a:xfrm>
        </p:grpSpPr>
        <p:grpSp>
          <p:nvGrpSpPr>
            <p:cNvPr id="51" name="グループ化 50">
              <a:extLst>
                <a:ext uri="{FF2B5EF4-FFF2-40B4-BE49-F238E27FC236}">
                  <a16:creationId xmlns:a16="http://schemas.microsoft.com/office/drawing/2014/main" id="{B0186CB4-F38D-8F48-9BFC-1AB0FF896F54}"/>
                </a:ext>
              </a:extLst>
            </p:cNvPr>
            <p:cNvGrpSpPr/>
            <p:nvPr/>
          </p:nvGrpSpPr>
          <p:grpSpPr>
            <a:xfrm>
              <a:off x="9645967" y="3878318"/>
              <a:ext cx="963878" cy="884192"/>
              <a:chOff x="9658307" y="3401657"/>
              <a:chExt cx="1491386" cy="1368089"/>
            </a:xfrm>
            <a:noFill/>
          </p:grpSpPr>
          <p:sp>
            <p:nvSpPr>
              <p:cNvPr id="57" name="正方形/長方形 56">
                <a:extLst>
                  <a:ext uri="{FF2B5EF4-FFF2-40B4-BE49-F238E27FC236}">
                    <a16:creationId xmlns:a16="http://schemas.microsoft.com/office/drawing/2014/main" id="{0C01AB11-77EB-D641-98CE-EDA5A36D5BEF}"/>
                  </a:ext>
                </a:extLst>
              </p:cNvPr>
              <p:cNvSpPr/>
              <p:nvPr/>
            </p:nvSpPr>
            <p:spPr>
              <a:xfrm>
                <a:off x="10403998" y="4076065"/>
                <a:ext cx="745691" cy="69368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5E2A9CCA-F5D6-4640-9365-7C0F33342C7F}"/>
                  </a:ext>
                </a:extLst>
              </p:cNvPr>
              <p:cNvSpPr/>
              <p:nvPr/>
            </p:nvSpPr>
            <p:spPr>
              <a:xfrm>
                <a:off x="9658307" y="4080641"/>
                <a:ext cx="745692" cy="68289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D3C832E-F48E-5744-8625-DAB8655EF9A8}"/>
                  </a:ext>
                </a:extLst>
              </p:cNvPr>
              <p:cNvSpPr/>
              <p:nvPr/>
            </p:nvSpPr>
            <p:spPr>
              <a:xfrm>
                <a:off x="10404000" y="3402687"/>
                <a:ext cx="745693" cy="66337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0971AF30-43FD-3D4E-8BEA-71AE6873F566}"/>
                  </a:ext>
                </a:extLst>
              </p:cNvPr>
              <p:cNvSpPr/>
              <p:nvPr/>
            </p:nvSpPr>
            <p:spPr>
              <a:xfrm>
                <a:off x="9658307" y="3401657"/>
                <a:ext cx="745692" cy="68289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正方形/長方形 51">
              <a:extLst>
                <a:ext uri="{FF2B5EF4-FFF2-40B4-BE49-F238E27FC236}">
                  <a16:creationId xmlns:a16="http://schemas.microsoft.com/office/drawing/2014/main" id="{0E23F8BA-B154-2D48-BC7E-B4B626C618D3}"/>
                </a:ext>
              </a:extLst>
            </p:cNvPr>
            <p:cNvSpPr/>
            <p:nvPr/>
          </p:nvSpPr>
          <p:spPr>
            <a:xfrm>
              <a:off x="10609847" y="4317143"/>
              <a:ext cx="481939" cy="441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FB6AE34B-4267-F640-A5AD-11CCB1099392}"/>
                </a:ext>
              </a:extLst>
            </p:cNvPr>
            <p:cNvSpPr/>
            <p:nvPr/>
          </p:nvSpPr>
          <p:spPr>
            <a:xfrm>
              <a:off x="10609847" y="3874971"/>
              <a:ext cx="481939" cy="441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39277B22-00F8-AA40-A263-212F1C2841DE}"/>
                </a:ext>
              </a:extLst>
            </p:cNvPr>
            <p:cNvSpPr/>
            <p:nvPr/>
          </p:nvSpPr>
          <p:spPr>
            <a:xfrm>
              <a:off x="10127908" y="3439103"/>
              <a:ext cx="481939" cy="441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74AFA1EB-3577-824E-A52D-EB907AA690B9}"/>
                </a:ext>
              </a:extLst>
            </p:cNvPr>
            <p:cNvSpPr/>
            <p:nvPr/>
          </p:nvSpPr>
          <p:spPr>
            <a:xfrm>
              <a:off x="9645969" y="3438437"/>
              <a:ext cx="481939" cy="441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27B6D5C3-9D81-B241-924D-03AB1451FA2A}"/>
                </a:ext>
              </a:extLst>
            </p:cNvPr>
            <p:cNvSpPr/>
            <p:nvPr/>
          </p:nvSpPr>
          <p:spPr>
            <a:xfrm>
              <a:off x="10609846" y="3438437"/>
              <a:ext cx="481939" cy="441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コンテンツ プレースホルダー 4">
            <a:extLst>
              <a:ext uri="{FF2B5EF4-FFF2-40B4-BE49-F238E27FC236}">
                <a16:creationId xmlns:a16="http://schemas.microsoft.com/office/drawing/2014/main" id="{89AFC6E5-4722-8048-91BF-70DD9E685875}"/>
              </a:ext>
            </a:extLst>
          </p:cNvPr>
          <p:cNvSpPr txBox="1">
            <a:spLocks/>
          </p:cNvSpPr>
          <p:nvPr/>
        </p:nvSpPr>
        <p:spPr>
          <a:xfrm>
            <a:off x="838199" y="5036339"/>
            <a:ext cx="5701392" cy="125996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latin typeface="+mn-ea"/>
                <a:ea typeface="+mn-ea"/>
              </a:rPr>
              <a:t>Bubble inception model will be applied to t</a:t>
            </a:r>
            <a:r>
              <a:rPr lang="en-US" altLang="ja-JP" dirty="0">
                <a:latin typeface="+mn-ea"/>
              </a:rPr>
              <a:t>he small bubble which cannot be tracked by CFD </a:t>
            </a:r>
            <a:endParaRPr lang="en-US" altLang="ja-JP" dirty="0">
              <a:latin typeface="+mn-ea"/>
              <a:ea typeface="+mn-ea"/>
            </a:endParaRPr>
          </a:p>
        </p:txBody>
      </p:sp>
      <p:sp>
        <p:nvSpPr>
          <p:cNvPr id="63" name="コンテンツ プレースホルダー 4">
            <a:extLst>
              <a:ext uri="{FF2B5EF4-FFF2-40B4-BE49-F238E27FC236}">
                <a16:creationId xmlns:a16="http://schemas.microsoft.com/office/drawing/2014/main" id="{5AF5E559-66F3-F14E-85F7-ECE64EBC87AE}"/>
              </a:ext>
            </a:extLst>
          </p:cNvPr>
          <p:cNvSpPr txBox="1">
            <a:spLocks/>
          </p:cNvSpPr>
          <p:nvPr/>
        </p:nvSpPr>
        <p:spPr>
          <a:xfrm>
            <a:off x="7001547" y="5018387"/>
            <a:ext cx="5269424" cy="164775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mn-ea"/>
                <a:ea typeface="+mn-ea"/>
              </a:rPr>
              <a:t>If bubble size is bigger than stencil, we can calculate the amount of phase change with CFD</a:t>
            </a:r>
          </a:p>
        </p:txBody>
      </p:sp>
    </p:spTree>
    <p:extLst>
      <p:ext uri="{BB962C8B-B14F-4D97-AF65-F5344CB8AC3E}">
        <p14:creationId xmlns:p14="http://schemas.microsoft.com/office/powerpoint/2010/main" val="1356263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454433"/>
            <a:ext cx="10772955" cy="701731"/>
          </a:xfrm>
        </p:spPr>
        <p:txBody>
          <a:bodyPr wrap="square">
            <a:spAutoFit/>
          </a:bodyPr>
          <a:lstStyle/>
          <a:p>
            <a:r>
              <a:rPr lang="en-US" altLang="ja-JP" dirty="0"/>
              <a:t>CFD(CIP-LSM / CIP based Level Set &amp; MARS)</a:t>
            </a:r>
            <a:endParaRPr kumimoji="1" lang="ja-JP" altLang="en-US"/>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4191001" cy="484363"/>
          </a:xfrm>
        </p:spPr>
        <p:txBody>
          <a:bodyPr wrap="square">
            <a:spAutoFit/>
          </a:bodyPr>
          <a:lstStyle/>
          <a:p>
            <a:pPr marL="0" indent="0">
              <a:buNone/>
            </a:pPr>
            <a:r>
              <a:rPr lang="en-US" altLang="ja-JP" dirty="0">
                <a:latin typeface="+mn-ea"/>
                <a:ea typeface="+mn-ea"/>
              </a:rPr>
              <a:t>Phase change model</a:t>
            </a:r>
          </a:p>
        </p:txBody>
      </p:sp>
      <p:grpSp>
        <p:nvGrpSpPr>
          <p:cNvPr id="15" name="グループ化 14">
            <a:extLst>
              <a:ext uri="{FF2B5EF4-FFF2-40B4-BE49-F238E27FC236}">
                <a16:creationId xmlns:a16="http://schemas.microsoft.com/office/drawing/2014/main" id="{EB34185B-7478-D043-AD4E-8F4997B26B91}"/>
              </a:ext>
            </a:extLst>
          </p:cNvPr>
          <p:cNvGrpSpPr/>
          <p:nvPr/>
        </p:nvGrpSpPr>
        <p:grpSpPr>
          <a:xfrm>
            <a:off x="6044492" y="2387567"/>
            <a:ext cx="5613400" cy="2156347"/>
            <a:chOff x="1093835" y="4473864"/>
            <a:chExt cx="5613400" cy="2156347"/>
          </a:xfrm>
        </p:grpSpPr>
        <p:graphicFrame>
          <p:nvGraphicFramePr>
            <p:cNvPr id="64" name="Object 28">
              <a:extLst>
                <a:ext uri="{FF2B5EF4-FFF2-40B4-BE49-F238E27FC236}">
                  <a16:creationId xmlns:a16="http://schemas.microsoft.com/office/drawing/2014/main" id="{0A65193F-E8F7-7147-A095-4DF0F2305FFE}"/>
                </a:ext>
              </a:extLst>
            </p:cNvPr>
            <p:cNvGraphicFramePr>
              <a:graphicFrameLocks noChangeAspect="1"/>
            </p:cNvGraphicFramePr>
            <p:nvPr>
              <p:extLst>
                <p:ext uri="{D42A27DB-BD31-4B8C-83A1-F6EECF244321}">
                  <p14:modId xmlns:p14="http://schemas.microsoft.com/office/powerpoint/2010/main" val="936322213"/>
                </p:ext>
              </p:extLst>
            </p:nvPr>
          </p:nvGraphicFramePr>
          <p:xfrm>
            <a:off x="1304178" y="4473864"/>
            <a:ext cx="3984625" cy="566738"/>
          </p:xfrm>
          <a:graphic>
            <a:graphicData uri="http://schemas.openxmlformats.org/presentationml/2006/ole">
              <mc:AlternateContent xmlns:mc="http://schemas.openxmlformats.org/markup-compatibility/2006">
                <mc:Choice xmlns:v="urn:schemas-microsoft-com:vml" Requires="v">
                  <p:oleObj spid="_x0000_s1736" name="Equation" r:id="rId3" imgW="2501900" imgH="368300" progId="Equation.DSMT4">
                    <p:embed/>
                  </p:oleObj>
                </mc:Choice>
                <mc:Fallback>
                  <p:oleObj name="Equation" r:id="rId3" imgW="2501900" imgH="368300" progId="Equation.DSMT4">
                    <p:embed/>
                    <p:pic>
                      <p:nvPicPr>
                        <p:cNvPr id="42002"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178" y="4473864"/>
                          <a:ext cx="39846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 name="Object 31">
              <a:extLst>
                <a:ext uri="{FF2B5EF4-FFF2-40B4-BE49-F238E27FC236}">
                  <a16:creationId xmlns:a16="http://schemas.microsoft.com/office/drawing/2014/main" id="{86D9088F-7A98-B646-AE3F-F5E84A1C6BB2}"/>
                </a:ext>
              </a:extLst>
            </p:cNvPr>
            <p:cNvGraphicFramePr>
              <a:graphicFrameLocks noChangeAspect="1"/>
            </p:cNvGraphicFramePr>
            <p:nvPr>
              <p:extLst>
                <p:ext uri="{D42A27DB-BD31-4B8C-83A1-F6EECF244321}">
                  <p14:modId xmlns:p14="http://schemas.microsoft.com/office/powerpoint/2010/main" val="1650210925"/>
                </p:ext>
              </p:extLst>
            </p:nvPr>
          </p:nvGraphicFramePr>
          <p:xfrm>
            <a:off x="1093835" y="5051181"/>
            <a:ext cx="5613400" cy="793750"/>
          </p:xfrm>
          <a:graphic>
            <a:graphicData uri="http://schemas.openxmlformats.org/presentationml/2006/ole">
              <mc:AlternateContent xmlns:mc="http://schemas.openxmlformats.org/markup-compatibility/2006">
                <mc:Choice xmlns:v="urn:schemas-microsoft-com:vml" Requires="v">
                  <p:oleObj spid="_x0000_s1737" name="Equation" r:id="rId5" imgW="3556000" imgH="508000" progId="Equation.DSMT4">
                    <p:embed/>
                  </p:oleObj>
                </mc:Choice>
                <mc:Fallback>
                  <p:oleObj name="Equation" r:id="rId5" imgW="3556000" imgH="508000" progId="Equation.DSMT4">
                    <p:embed/>
                    <p:pic>
                      <p:nvPicPr>
                        <p:cNvPr id="42005"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835" y="5051181"/>
                          <a:ext cx="5613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33">
              <a:extLst>
                <a:ext uri="{FF2B5EF4-FFF2-40B4-BE49-F238E27FC236}">
                  <a16:creationId xmlns:a16="http://schemas.microsoft.com/office/drawing/2014/main" id="{A7103257-0592-9C47-917B-39A581C30C65}"/>
                </a:ext>
              </a:extLst>
            </p:cNvPr>
            <p:cNvGraphicFramePr>
              <a:graphicFrameLocks noChangeAspect="1"/>
            </p:cNvGraphicFramePr>
            <p:nvPr>
              <p:extLst>
                <p:ext uri="{D42A27DB-BD31-4B8C-83A1-F6EECF244321}">
                  <p14:modId xmlns:p14="http://schemas.microsoft.com/office/powerpoint/2010/main" val="4233039977"/>
                </p:ext>
              </p:extLst>
            </p:nvPr>
          </p:nvGraphicFramePr>
          <p:xfrm>
            <a:off x="1093835" y="5855511"/>
            <a:ext cx="4405313" cy="774700"/>
          </p:xfrm>
          <a:graphic>
            <a:graphicData uri="http://schemas.openxmlformats.org/presentationml/2006/ole">
              <mc:AlternateContent xmlns:mc="http://schemas.openxmlformats.org/markup-compatibility/2006">
                <mc:Choice xmlns:v="urn:schemas-microsoft-com:vml" Requires="v">
                  <p:oleObj spid="_x0000_s1738" name="Equation" r:id="rId7" imgW="2768600" imgH="482600" progId="Equation.DSMT4">
                    <p:embed/>
                  </p:oleObj>
                </mc:Choice>
                <mc:Fallback>
                  <p:oleObj name="Equation" r:id="rId7" imgW="2768600" imgH="482600" progId="Equation.DSMT4">
                    <p:embed/>
                    <p:pic>
                      <p:nvPicPr>
                        <p:cNvPr id="42007" name="Object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835" y="5855511"/>
                          <a:ext cx="44053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67" name="Object 36">
            <a:extLst>
              <a:ext uri="{FF2B5EF4-FFF2-40B4-BE49-F238E27FC236}">
                <a16:creationId xmlns:a16="http://schemas.microsoft.com/office/drawing/2014/main" id="{03D4883B-681C-C04A-8AB2-B40A8E26FA6B}"/>
              </a:ext>
            </a:extLst>
          </p:cNvPr>
          <p:cNvGraphicFramePr>
            <a:graphicFrameLocks noChangeAspect="1"/>
          </p:cNvGraphicFramePr>
          <p:nvPr>
            <p:extLst>
              <p:ext uri="{D42A27DB-BD31-4B8C-83A1-F6EECF244321}">
                <p14:modId xmlns:p14="http://schemas.microsoft.com/office/powerpoint/2010/main" val="2857522683"/>
              </p:ext>
            </p:extLst>
          </p:nvPr>
        </p:nvGraphicFramePr>
        <p:xfrm>
          <a:off x="7378945" y="5424352"/>
          <a:ext cx="2822575" cy="652463"/>
        </p:xfrm>
        <a:graphic>
          <a:graphicData uri="http://schemas.openxmlformats.org/presentationml/2006/ole">
            <mc:AlternateContent xmlns:mc="http://schemas.openxmlformats.org/markup-compatibility/2006">
              <mc:Choice xmlns:v="urn:schemas-microsoft-com:vml" Requires="v">
                <p:oleObj spid="_x0000_s1739" name="Equation" r:id="rId9" imgW="1790700" imgH="406400" progId="Equation.DSMT4">
                  <p:embed/>
                </p:oleObj>
              </mc:Choice>
              <mc:Fallback>
                <p:oleObj name="Equation" r:id="rId9" imgW="1790700" imgH="406400" progId="Equation.DSMT4">
                  <p:embed/>
                  <p:pic>
                    <p:nvPicPr>
                      <p:cNvPr id="42009" name="Object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8945" y="5424352"/>
                        <a:ext cx="282257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 name="Object 38">
            <a:extLst>
              <a:ext uri="{FF2B5EF4-FFF2-40B4-BE49-F238E27FC236}">
                <a16:creationId xmlns:a16="http://schemas.microsoft.com/office/drawing/2014/main" id="{6269BC58-B65E-244D-9F2D-FDA7775BF4E8}"/>
              </a:ext>
            </a:extLst>
          </p:cNvPr>
          <p:cNvGraphicFramePr>
            <a:graphicFrameLocks noChangeAspect="1"/>
          </p:cNvGraphicFramePr>
          <p:nvPr>
            <p:extLst>
              <p:ext uri="{D42A27DB-BD31-4B8C-83A1-F6EECF244321}">
                <p14:modId xmlns:p14="http://schemas.microsoft.com/office/powerpoint/2010/main" val="3654361151"/>
              </p:ext>
            </p:extLst>
          </p:nvPr>
        </p:nvGraphicFramePr>
        <p:xfrm>
          <a:off x="7420060" y="4763025"/>
          <a:ext cx="2819400" cy="668338"/>
        </p:xfrm>
        <a:graphic>
          <a:graphicData uri="http://schemas.openxmlformats.org/presentationml/2006/ole">
            <mc:AlternateContent xmlns:mc="http://schemas.openxmlformats.org/markup-compatibility/2006">
              <mc:Choice xmlns:v="urn:schemas-microsoft-com:vml" Requires="v">
                <p:oleObj spid="_x0000_s1740" name="Equation" r:id="rId11" imgW="1790700" imgH="419100" progId="Equation.DSMT4">
                  <p:embed/>
                </p:oleObj>
              </mc:Choice>
              <mc:Fallback>
                <p:oleObj name="Equation" r:id="rId11" imgW="1790700" imgH="419100" progId="Equation.DSMT4">
                  <p:embed/>
                  <p:pic>
                    <p:nvPicPr>
                      <p:cNvPr id="42011"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0060" y="4763025"/>
                        <a:ext cx="28194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8" descr="page7image16664816">
            <a:extLst>
              <a:ext uri="{FF2B5EF4-FFF2-40B4-BE49-F238E27FC236}">
                <a16:creationId xmlns:a16="http://schemas.microsoft.com/office/drawing/2014/main" id="{43DF65AE-9446-CE4C-B0D6-FE89ED1AB5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199" y="2099301"/>
            <a:ext cx="5129877" cy="2732881"/>
          </a:xfrm>
          <a:prstGeom prst="rect">
            <a:avLst/>
          </a:prstGeom>
          <a:noFill/>
          <a:extLst>
            <a:ext uri="{909E8E84-426E-40DD-AFC4-6F175D3DCCD1}">
              <a14:hiddenFill xmlns:a14="http://schemas.microsoft.com/office/drawing/2010/main">
                <a:solidFill>
                  <a:srgbClr val="FFFFFF"/>
                </a:solidFill>
              </a14:hiddenFill>
            </a:ext>
          </a:extLst>
        </p:spPr>
      </p:pic>
      <p:sp>
        <p:nvSpPr>
          <p:cNvPr id="71" name="コンテンツ プレースホルダー 4">
            <a:extLst>
              <a:ext uri="{FF2B5EF4-FFF2-40B4-BE49-F238E27FC236}">
                <a16:creationId xmlns:a16="http://schemas.microsoft.com/office/drawing/2014/main" id="{8B6C4710-36AA-0446-AD17-A59BA06D3845}"/>
              </a:ext>
            </a:extLst>
          </p:cNvPr>
          <p:cNvSpPr txBox="1">
            <a:spLocks/>
          </p:cNvSpPr>
          <p:nvPr/>
        </p:nvSpPr>
        <p:spPr>
          <a:xfrm>
            <a:off x="838199" y="6266408"/>
            <a:ext cx="11035554"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a:latin typeface="+mn-ea"/>
                <a:ea typeface="+mn-ea"/>
              </a:rPr>
              <a:t>Reference: </a:t>
            </a:r>
            <a:r>
              <a:rPr lang="en-GB" altLang="ja-JP" sz="1200" dirty="0" err="1"/>
              <a:t>Umemura</a:t>
            </a:r>
            <a:r>
              <a:rPr lang="en-GB" altLang="ja-JP" sz="1200" dirty="0"/>
              <a:t>, Y., </a:t>
            </a:r>
            <a:r>
              <a:rPr lang="en-GB" altLang="ja-JP" sz="1200" dirty="0" err="1"/>
              <a:t>Himeno</a:t>
            </a:r>
            <a:r>
              <a:rPr lang="en-GB" altLang="ja-JP" sz="1200" dirty="0"/>
              <a:t>, T., Watanabe, T., </a:t>
            </a:r>
            <a:r>
              <a:rPr lang="en" altLang="ja-JP" sz="1200" dirty="0">
                <a:latin typeface="+mj-ea"/>
                <a:ea typeface="+mj-ea"/>
              </a:rPr>
              <a:t>Numerical Simulation of Bubble Growth and Departure on Heat Transfer Surface</a:t>
            </a:r>
            <a:r>
              <a:rPr lang="en-GB" altLang="ja-JP" sz="1200" dirty="0"/>
              <a:t>, </a:t>
            </a:r>
            <a:r>
              <a:rPr lang="en" altLang="ja-JP" sz="1200" dirty="0"/>
              <a:t>J. </a:t>
            </a:r>
            <a:r>
              <a:rPr lang="en" altLang="ja-JP" sz="1200" dirty="0" err="1"/>
              <a:t>Jpn</a:t>
            </a:r>
            <a:r>
              <a:rPr lang="en" altLang="ja-JP" sz="1200" dirty="0"/>
              <a:t>. Soc. Microgravity Appl. Vol. 29 No. 1 2012</a:t>
            </a:r>
            <a:r>
              <a:rPr lang="en-GB" altLang="ja-JP" sz="1200" dirty="0"/>
              <a:t>.(Japanese)</a:t>
            </a:r>
            <a:endParaRPr lang="en-US" altLang="ja-JP" sz="1400" dirty="0">
              <a:latin typeface="+mn-ea"/>
              <a:ea typeface="+mn-ea"/>
            </a:endParaRPr>
          </a:p>
        </p:txBody>
      </p:sp>
    </p:spTree>
    <p:extLst>
      <p:ext uri="{BB962C8B-B14F-4D97-AF65-F5344CB8AC3E}">
        <p14:creationId xmlns:p14="http://schemas.microsoft.com/office/powerpoint/2010/main" val="1301174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454433"/>
            <a:ext cx="10772955" cy="701731"/>
          </a:xfrm>
        </p:spPr>
        <p:txBody>
          <a:bodyPr wrap="square">
            <a:spAutoFit/>
          </a:bodyPr>
          <a:lstStyle/>
          <a:p>
            <a:r>
              <a:rPr lang="en-US" altLang="ja-JP" dirty="0"/>
              <a:t>CFD(CIP-LSM / CIP based Level Set &amp; MARS)</a:t>
            </a:r>
            <a:endParaRPr kumimoji="1" lang="ja-JP" altLang="en-US"/>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8175172" cy="484363"/>
          </a:xfrm>
        </p:spPr>
        <p:txBody>
          <a:bodyPr wrap="square">
            <a:spAutoFit/>
          </a:bodyPr>
          <a:lstStyle/>
          <a:p>
            <a:pPr marL="0" indent="0">
              <a:buNone/>
            </a:pPr>
            <a:r>
              <a:rPr lang="en-US" altLang="ja-JP" dirty="0">
                <a:latin typeface="+mn-ea"/>
                <a:ea typeface="+mn-ea"/>
              </a:rPr>
              <a:t>Bubble inception model</a:t>
            </a:r>
          </a:p>
        </p:txBody>
      </p:sp>
      <p:grpSp>
        <p:nvGrpSpPr>
          <p:cNvPr id="7" name="グループ化 6">
            <a:extLst>
              <a:ext uri="{FF2B5EF4-FFF2-40B4-BE49-F238E27FC236}">
                <a16:creationId xmlns:a16="http://schemas.microsoft.com/office/drawing/2014/main" id="{400FD056-FCC2-7E4E-8CC8-9FCB2AA8DAF7}"/>
              </a:ext>
            </a:extLst>
          </p:cNvPr>
          <p:cNvGrpSpPr/>
          <p:nvPr/>
        </p:nvGrpSpPr>
        <p:grpSpPr>
          <a:xfrm>
            <a:off x="1013011" y="2288283"/>
            <a:ext cx="745692" cy="682897"/>
            <a:chOff x="1597456" y="3739194"/>
            <a:chExt cx="745692" cy="682897"/>
          </a:xfrm>
        </p:grpSpPr>
        <p:sp>
          <p:nvSpPr>
            <p:cNvPr id="3" name="正方形/長方形 2">
              <a:extLst>
                <a:ext uri="{FF2B5EF4-FFF2-40B4-BE49-F238E27FC236}">
                  <a16:creationId xmlns:a16="http://schemas.microsoft.com/office/drawing/2014/main" id="{39EC0384-64DA-1F48-9322-3BABAA71819A}"/>
                </a:ext>
              </a:extLst>
            </p:cNvPr>
            <p:cNvSpPr/>
            <p:nvPr/>
          </p:nvSpPr>
          <p:spPr>
            <a:xfrm>
              <a:off x="1597456" y="3739194"/>
              <a:ext cx="745692" cy="68289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6B0CA9F6-F6AF-DE46-8EEF-FD7BDB0AF859}"/>
                </a:ext>
              </a:extLst>
            </p:cNvPr>
            <p:cNvSpPr/>
            <p:nvPr/>
          </p:nvSpPr>
          <p:spPr>
            <a:xfrm>
              <a:off x="1713653" y="4355253"/>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4D7027C3-8F31-414A-B727-306063EA5460}"/>
                </a:ext>
              </a:extLst>
            </p:cNvPr>
            <p:cNvSpPr/>
            <p:nvPr/>
          </p:nvSpPr>
          <p:spPr>
            <a:xfrm>
              <a:off x="1800446" y="4355253"/>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92578548-5D58-D447-88B2-AAF735401ECD}"/>
                </a:ext>
              </a:extLst>
            </p:cNvPr>
            <p:cNvSpPr/>
            <p:nvPr/>
          </p:nvSpPr>
          <p:spPr>
            <a:xfrm>
              <a:off x="1887239" y="4355253"/>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C5A164EF-8767-994C-9DAF-48C6CC5F43E0}"/>
                </a:ext>
              </a:extLst>
            </p:cNvPr>
            <p:cNvSpPr/>
            <p:nvPr/>
          </p:nvSpPr>
          <p:spPr>
            <a:xfrm>
              <a:off x="1970302"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1A1362E7-23F5-B74A-9E57-E32279283146}"/>
                </a:ext>
              </a:extLst>
            </p:cNvPr>
            <p:cNvSpPr/>
            <p:nvPr/>
          </p:nvSpPr>
          <p:spPr>
            <a:xfrm>
              <a:off x="2053365"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776B0C5D-C025-1340-9D5F-576012161EB3}"/>
                </a:ext>
              </a:extLst>
            </p:cNvPr>
            <p:cNvSpPr/>
            <p:nvPr/>
          </p:nvSpPr>
          <p:spPr>
            <a:xfrm>
              <a:off x="1632238"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F92BD452-F8CF-4D4C-B1E6-C5D205751D4A}"/>
                </a:ext>
              </a:extLst>
            </p:cNvPr>
            <p:cNvSpPr/>
            <p:nvPr/>
          </p:nvSpPr>
          <p:spPr>
            <a:xfrm>
              <a:off x="2143888"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42DAAF70-8271-A647-A4C1-286207965F8A}"/>
                </a:ext>
              </a:extLst>
            </p:cNvPr>
            <p:cNvSpPr/>
            <p:nvPr/>
          </p:nvSpPr>
          <p:spPr>
            <a:xfrm>
              <a:off x="2234411" y="4355251"/>
              <a:ext cx="45719" cy="668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コンテンツ プレースホルダー 4">
            <a:extLst>
              <a:ext uri="{FF2B5EF4-FFF2-40B4-BE49-F238E27FC236}">
                <a16:creationId xmlns:a16="http://schemas.microsoft.com/office/drawing/2014/main" id="{89AFC6E5-4722-8048-91BF-70DD9E685875}"/>
              </a:ext>
            </a:extLst>
          </p:cNvPr>
          <p:cNvSpPr txBox="1">
            <a:spLocks/>
          </p:cNvSpPr>
          <p:nvPr/>
        </p:nvSpPr>
        <p:spPr>
          <a:xfrm>
            <a:off x="7739140" y="2182132"/>
            <a:ext cx="4292459" cy="87216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latin typeface="+mn-ea"/>
                <a:ea typeface="+mn-ea"/>
              </a:rPr>
              <a:t>Super heat is calculated by this equation. </a:t>
            </a:r>
          </a:p>
        </p:txBody>
      </p:sp>
      <p:pic>
        <p:nvPicPr>
          <p:cNvPr id="62" name="図 61">
            <a:extLst>
              <a:ext uri="{FF2B5EF4-FFF2-40B4-BE49-F238E27FC236}">
                <a16:creationId xmlns:a16="http://schemas.microsoft.com/office/drawing/2014/main" id="{40785568-6995-FD4E-98AA-A43C4681F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628" y="3888949"/>
            <a:ext cx="3798649" cy="1719343"/>
          </a:xfrm>
          <a:prstGeom prst="rect">
            <a:avLst/>
          </a:prstGeom>
        </p:spPr>
      </p:pic>
      <p:pic>
        <p:nvPicPr>
          <p:cNvPr id="2049" name="Picture 1" descr="page7image16675840">
            <a:extLst>
              <a:ext uri="{FF2B5EF4-FFF2-40B4-BE49-F238E27FC236}">
                <a16:creationId xmlns:a16="http://schemas.microsoft.com/office/drawing/2014/main" id="{E588A658-3577-BA46-BCF0-C94C9A96A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236" y="2038294"/>
            <a:ext cx="1892300" cy="1016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コンテンツ プレースホルダー 9">
                <a:extLst>
                  <a:ext uri="{FF2B5EF4-FFF2-40B4-BE49-F238E27FC236}">
                    <a16:creationId xmlns:a16="http://schemas.microsoft.com/office/drawing/2014/main" id="{A996546C-6C1A-2744-AA26-FA8B0C1197E3}"/>
                  </a:ext>
                </a:extLst>
              </p:cNvPr>
              <p:cNvSpPr txBox="1">
                <a:spLocks/>
              </p:cNvSpPr>
              <p:nvPr/>
            </p:nvSpPr>
            <p:spPr>
              <a:xfrm>
                <a:off x="3154140" y="2102900"/>
                <a:ext cx="4329953" cy="1030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1800" i="1" smtClean="0">
                          <a:latin typeface="Cambria Math" panose="02040503050406030204" pitchFamily="18" charset="0"/>
                          <a:ea typeface="Cambria Math" panose="02040503050406030204" pitchFamily="18" charset="0"/>
                        </a:rPr>
                        <m:t>∆</m:t>
                      </m:r>
                      <m:sSub>
                        <m:sSubPr>
                          <m:ctrlPr>
                            <a:rPr lang="en-US" altLang="ja-JP" sz="1800" i="1" smtClean="0">
                              <a:latin typeface="Cambria Math" panose="02040503050406030204" pitchFamily="18" charset="0"/>
                              <a:ea typeface="Cambria Math" panose="02040503050406030204" pitchFamily="18" charset="0"/>
                            </a:rPr>
                          </m:ctrlPr>
                        </m:sSubPr>
                        <m:e>
                          <m:r>
                            <a:rPr lang="en-US" altLang="ja-JP" sz="1800" i="1" smtClean="0">
                              <a:latin typeface="Cambria Math" panose="02040503050406030204" pitchFamily="18" charset="0"/>
                              <a:ea typeface="Cambria Math" panose="02040503050406030204" pitchFamily="18" charset="0"/>
                            </a:rPr>
                            <m:t>𝑇</m:t>
                          </m:r>
                        </m:e>
                        <m:sub>
                          <m:r>
                            <a:rPr lang="en-US" altLang="ja-JP" sz="1800" i="1" smtClean="0">
                              <a:latin typeface="Cambria Math" panose="02040503050406030204" pitchFamily="18" charset="0"/>
                              <a:ea typeface="Cambria Math" panose="02040503050406030204" pitchFamily="18" charset="0"/>
                            </a:rPr>
                            <m:t>𝑆𝐻</m:t>
                          </m:r>
                        </m:sub>
                      </m:sSub>
                      <m:r>
                        <a:rPr lang="en-US" altLang="ja-JP" sz="1800" i="1">
                          <a:latin typeface="Cambria Math" panose="02040503050406030204" pitchFamily="18" charset="0"/>
                        </a:rPr>
                        <m:t>=</m:t>
                      </m:r>
                      <m:f>
                        <m:fPr>
                          <m:ctrlPr>
                            <a:rPr lang="en-US" altLang="ja-JP" sz="1800" i="1" smtClean="0">
                              <a:latin typeface="Cambria Math" panose="02040503050406030204" pitchFamily="18" charset="0"/>
                            </a:rPr>
                          </m:ctrlPr>
                        </m:fPr>
                        <m:num>
                          <m:r>
                            <a:rPr lang="en-US" altLang="ja-JP" sz="1800" i="1" smtClean="0">
                              <a:latin typeface="Cambria Math" panose="02040503050406030204" pitchFamily="18" charset="0"/>
                            </a:rPr>
                            <m:t>2</m:t>
                          </m:r>
                          <m:r>
                            <a:rPr lang="en-US" altLang="ja-JP" sz="1800" i="1" smtClean="0">
                              <a:latin typeface="Cambria Math" panose="02040503050406030204" pitchFamily="18" charset="0"/>
                              <a:ea typeface="Cambria Math" panose="02040503050406030204" pitchFamily="18" charset="0"/>
                            </a:rPr>
                            <m:t>𝜎</m:t>
                          </m:r>
                          <m:d>
                            <m:dPr>
                              <m:ctrlPr>
                                <a:rPr lang="en-US" altLang="ja-JP" sz="1800" i="1" smtClean="0">
                                  <a:latin typeface="Cambria Math" panose="02040503050406030204" pitchFamily="18" charset="0"/>
                                  <a:ea typeface="Cambria Math" panose="02040503050406030204" pitchFamily="18" charset="0"/>
                                </a:rPr>
                              </m:ctrlPr>
                            </m:dPr>
                            <m:e>
                              <m:f>
                                <m:fPr>
                                  <m:ctrlPr>
                                    <a:rPr lang="en-US" altLang="ja-JP" sz="1800" i="1" smtClean="0">
                                      <a:latin typeface="Cambria Math" panose="02040503050406030204" pitchFamily="18" charset="0"/>
                                      <a:ea typeface="Cambria Math" panose="02040503050406030204" pitchFamily="18" charset="0"/>
                                    </a:rPr>
                                  </m:ctrlPr>
                                </m:fPr>
                                <m:num>
                                  <m:r>
                                    <a:rPr lang="en-US" altLang="ja-JP" sz="1800" i="1" smtClean="0">
                                      <a:latin typeface="Cambria Math" panose="02040503050406030204" pitchFamily="18" charset="0"/>
                                      <a:ea typeface="Cambria Math" panose="02040503050406030204" pitchFamily="18" charset="0"/>
                                    </a:rPr>
                                    <m:t>1</m:t>
                                  </m:r>
                                </m:num>
                                <m:den>
                                  <m:sSub>
                                    <m:sSubPr>
                                      <m:ctrlPr>
                                        <a:rPr lang="en-US" altLang="ja-JP" sz="1800" i="1" smtClean="0">
                                          <a:latin typeface="Cambria Math" panose="02040503050406030204" pitchFamily="18" charset="0"/>
                                          <a:ea typeface="Cambria Math" panose="02040503050406030204" pitchFamily="18" charset="0"/>
                                        </a:rPr>
                                      </m:ctrlPr>
                                    </m:sSubPr>
                                    <m:e>
                                      <m:r>
                                        <a:rPr lang="en-US" altLang="ja-JP" sz="1800" i="1" smtClean="0">
                                          <a:latin typeface="Cambria Math" panose="02040503050406030204" pitchFamily="18" charset="0"/>
                                          <a:ea typeface="Cambria Math" panose="02040503050406030204" pitchFamily="18" charset="0"/>
                                        </a:rPr>
                                        <m:t>𝜌</m:t>
                                      </m:r>
                                    </m:e>
                                    <m:sub>
                                      <m:r>
                                        <a:rPr lang="en-US" altLang="ja-JP" sz="1800" i="1" smtClean="0">
                                          <a:latin typeface="Cambria Math" panose="02040503050406030204" pitchFamily="18" charset="0"/>
                                          <a:ea typeface="Cambria Math" panose="02040503050406030204" pitchFamily="18" charset="0"/>
                                        </a:rPr>
                                        <m:t>𝐺𝐴𝑆</m:t>
                                      </m:r>
                                    </m:sub>
                                  </m:sSub>
                                </m:den>
                              </m:f>
                              <m:r>
                                <a:rPr lang="en-US" altLang="ja-JP" sz="1800" i="1" smtClean="0">
                                  <a:latin typeface="Cambria Math" panose="02040503050406030204" pitchFamily="18" charset="0"/>
                                  <a:ea typeface="Cambria Math" panose="02040503050406030204" pitchFamily="18" charset="0"/>
                                </a:rPr>
                                <m:t>−</m:t>
                              </m:r>
                              <m:f>
                                <m:fPr>
                                  <m:ctrlPr>
                                    <a:rPr lang="en-US" altLang="ja-JP" sz="1800" i="1">
                                      <a:latin typeface="Cambria Math" panose="02040503050406030204" pitchFamily="18" charset="0"/>
                                      <a:ea typeface="Cambria Math" panose="02040503050406030204" pitchFamily="18" charset="0"/>
                                    </a:rPr>
                                  </m:ctrlPr>
                                </m:fPr>
                                <m:num>
                                  <m:r>
                                    <a:rPr lang="en-US" altLang="ja-JP" sz="1800" i="1">
                                      <a:latin typeface="Cambria Math" panose="02040503050406030204" pitchFamily="18" charset="0"/>
                                      <a:ea typeface="Cambria Math" panose="02040503050406030204" pitchFamily="18" charset="0"/>
                                    </a:rPr>
                                    <m:t>1</m:t>
                                  </m:r>
                                </m:num>
                                <m:den>
                                  <m:sSub>
                                    <m:sSubPr>
                                      <m:ctrlPr>
                                        <a:rPr lang="en-US" altLang="ja-JP" sz="1800" i="1">
                                          <a:latin typeface="Cambria Math" panose="02040503050406030204" pitchFamily="18" charset="0"/>
                                          <a:ea typeface="Cambria Math" panose="02040503050406030204" pitchFamily="18" charset="0"/>
                                        </a:rPr>
                                      </m:ctrlPr>
                                    </m:sSubPr>
                                    <m:e>
                                      <m:r>
                                        <a:rPr lang="en-US" altLang="ja-JP" sz="1800" i="1">
                                          <a:latin typeface="Cambria Math" panose="02040503050406030204" pitchFamily="18" charset="0"/>
                                          <a:ea typeface="Cambria Math" panose="02040503050406030204" pitchFamily="18" charset="0"/>
                                        </a:rPr>
                                        <m:t>𝜌</m:t>
                                      </m:r>
                                    </m:e>
                                    <m:sub>
                                      <m:r>
                                        <a:rPr lang="en-US" altLang="ja-JP" sz="1800" i="1" smtClean="0">
                                          <a:latin typeface="Cambria Math" panose="02040503050406030204" pitchFamily="18" charset="0"/>
                                          <a:ea typeface="Cambria Math" panose="02040503050406030204" pitchFamily="18" charset="0"/>
                                        </a:rPr>
                                        <m:t>𝐿𝐼𝑄</m:t>
                                      </m:r>
                                    </m:sub>
                                  </m:sSub>
                                </m:den>
                              </m:f>
                            </m:e>
                          </m:d>
                          <m:sSub>
                            <m:sSubPr>
                              <m:ctrlPr>
                                <a:rPr lang="en-US" altLang="ja-JP" sz="1800" i="1" smtClean="0">
                                  <a:latin typeface="Cambria Math" panose="02040503050406030204" pitchFamily="18" charset="0"/>
                                  <a:ea typeface="Cambria Math" panose="02040503050406030204" pitchFamily="18" charset="0"/>
                                </a:rPr>
                              </m:ctrlPr>
                            </m:sSubPr>
                            <m:e>
                              <m:r>
                                <a:rPr lang="en-US" altLang="ja-JP" sz="1800" i="1" smtClean="0">
                                  <a:latin typeface="Cambria Math" panose="02040503050406030204" pitchFamily="18" charset="0"/>
                                  <a:ea typeface="Cambria Math" panose="02040503050406030204" pitchFamily="18" charset="0"/>
                                </a:rPr>
                                <m:t>𝑇</m:t>
                              </m:r>
                            </m:e>
                            <m:sub>
                              <m:r>
                                <a:rPr lang="en-US" altLang="ja-JP" sz="1800" i="1" smtClean="0">
                                  <a:latin typeface="Cambria Math" panose="02040503050406030204" pitchFamily="18" charset="0"/>
                                  <a:ea typeface="Cambria Math" panose="02040503050406030204" pitchFamily="18" charset="0"/>
                                </a:rPr>
                                <m:t>𝑠𝑎𝑡</m:t>
                              </m:r>
                            </m:sub>
                          </m:sSub>
                        </m:num>
                        <m:den>
                          <m:sSub>
                            <m:sSubPr>
                              <m:ctrlPr>
                                <a:rPr lang="en-US" altLang="ja-JP" sz="1800" i="1" smtClean="0">
                                  <a:latin typeface="Cambria Math" panose="02040503050406030204" pitchFamily="18" charset="0"/>
                                </a:rPr>
                              </m:ctrlPr>
                            </m:sSubPr>
                            <m:e>
                              <m:r>
                                <a:rPr lang="en-US" altLang="ja-JP" sz="1800" i="1" smtClean="0">
                                  <a:latin typeface="Cambria Math" panose="02040503050406030204" pitchFamily="18" charset="0"/>
                                </a:rPr>
                                <m:t>𝐿</m:t>
                              </m:r>
                            </m:e>
                            <m:sub>
                              <m:r>
                                <a:rPr lang="en-US" altLang="ja-JP" sz="1800" i="1" smtClean="0">
                                  <a:latin typeface="Cambria Math" panose="02040503050406030204" pitchFamily="18" charset="0"/>
                                </a:rPr>
                                <m:t>𝑣𝑎𝑝</m:t>
                              </m:r>
                            </m:sub>
                          </m:sSub>
                        </m:den>
                      </m:f>
                      <m:f>
                        <m:fPr>
                          <m:ctrlPr>
                            <a:rPr lang="en-US" altLang="ja-JP" sz="1800" i="1" smtClean="0">
                              <a:latin typeface="Cambria Math" panose="02040503050406030204" pitchFamily="18" charset="0"/>
                            </a:rPr>
                          </m:ctrlPr>
                        </m:fPr>
                        <m:num>
                          <m:r>
                            <a:rPr lang="en-US" altLang="ja-JP" sz="1800" i="1" smtClean="0">
                              <a:latin typeface="Cambria Math" panose="02040503050406030204" pitchFamily="18" charset="0"/>
                            </a:rPr>
                            <m:t>1</m:t>
                          </m:r>
                        </m:num>
                        <m:den>
                          <m:sSub>
                            <m:sSubPr>
                              <m:ctrlPr>
                                <a:rPr lang="en-US" altLang="ja-JP" sz="1800" i="1" smtClean="0">
                                  <a:latin typeface="Cambria Math" panose="02040503050406030204" pitchFamily="18" charset="0"/>
                                </a:rPr>
                              </m:ctrlPr>
                            </m:sSubPr>
                            <m:e>
                              <m:r>
                                <a:rPr lang="en-US" altLang="ja-JP" sz="1800" i="1" smtClean="0">
                                  <a:latin typeface="Cambria Math" panose="02040503050406030204" pitchFamily="18" charset="0"/>
                                </a:rPr>
                                <m:t>𝑟</m:t>
                              </m:r>
                            </m:e>
                            <m:sub>
                              <m:r>
                                <a:rPr lang="en-US" altLang="ja-JP" sz="1800" i="1" smtClean="0">
                                  <a:latin typeface="Cambria Math" panose="02040503050406030204" pitchFamily="18" charset="0"/>
                                </a:rPr>
                                <m:t>𝑐𝑎𝑣𝑖𝑡𝑦</m:t>
                              </m:r>
                            </m:sub>
                          </m:sSub>
                        </m:den>
                      </m:f>
                    </m:oMath>
                  </m:oMathPara>
                </a14:m>
                <a:endParaRPr lang="en-US" altLang="ja-JP" sz="1800" dirty="0"/>
              </a:p>
              <a:p>
                <a:pPr marL="0" indent="0">
                  <a:buFont typeface="Arial" panose="020B0604020202020204" pitchFamily="34" charset="0"/>
                  <a:buNone/>
                </a:pPr>
                <a:endParaRPr lang="en-US" altLang="ja-JP" sz="1800" dirty="0"/>
              </a:p>
            </p:txBody>
          </p:sp>
        </mc:Choice>
        <mc:Fallback xmlns="">
          <p:sp>
            <p:nvSpPr>
              <p:cNvPr id="16" name="コンテンツ プレースホルダー 9">
                <a:extLst>
                  <a:ext uri="{FF2B5EF4-FFF2-40B4-BE49-F238E27FC236}">
                    <a16:creationId xmlns:a16="http://schemas.microsoft.com/office/drawing/2014/main" id="{A996546C-6C1A-2744-AA26-FA8B0C1197E3}"/>
                  </a:ext>
                </a:extLst>
              </p:cNvPr>
              <p:cNvSpPr txBox="1">
                <a:spLocks noRot="1" noChangeAspect="1" noMove="1" noResize="1" noEditPoints="1" noAdjustHandles="1" noChangeArrowheads="1" noChangeShapeType="1" noTextEdit="1"/>
              </p:cNvSpPr>
              <p:nvPr/>
            </p:nvSpPr>
            <p:spPr>
              <a:xfrm>
                <a:off x="3154140" y="2102900"/>
                <a:ext cx="4329953" cy="1030626"/>
              </a:xfrm>
              <a:prstGeom prst="rect">
                <a:avLst/>
              </a:prstGeom>
              <a:blipFill>
                <a:blip r:embed="rId4"/>
                <a:stretch>
                  <a:fillRect t="-24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9D3CCE5D-4800-A34A-9A63-7E38C93C7272}"/>
                  </a:ext>
                </a:extLst>
              </p:cNvPr>
              <p:cNvSpPr/>
              <p:nvPr/>
            </p:nvSpPr>
            <p:spPr>
              <a:xfrm>
                <a:off x="1935809" y="4073074"/>
                <a:ext cx="3370538" cy="7341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i="1">
                              <a:latin typeface="Cambria Math" panose="02040503050406030204" pitchFamily="18" charset="0"/>
                            </a:rPr>
                          </m:ctrlPr>
                        </m:accPr>
                        <m:e>
                          <m:r>
                            <a:rPr lang="ja-JP" altLang="en-US" i="1">
                              <a:latin typeface="Cambria Math" panose="02040503050406030204" pitchFamily="18" charset="0"/>
                            </a:rPr>
                            <m:t>𝑚</m:t>
                          </m:r>
                        </m:e>
                      </m:acc>
                      <m:d>
                        <m:dPr>
                          <m:ctrlPr>
                            <a:rPr lang="ja-JP" altLang="en-US" i="1">
                              <a:latin typeface="Cambria Math" panose="02040503050406030204" pitchFamily="18" charset="0"/>
                            </a:rPr>
                          </m:ctrlPr>
                        </m:dPr>
                        <m:e>
                          <m:r>
                            <a:rPr lang="ja-JP" altLang="en-US" i="1">
                              <a:latin typeface="Cambria Math" panose="02040503050406030204" pitchFamily="18" charset="0"/>
                            </a:rPr>
                            <m:t>𝜑</m:t>
                          </m:r>
                        </m:e>
                      </m:d>
                      <m:r>
                        <a:rPr lang="ja-JP" altLang="en-US" i="0">
                          <a:latin typeface="Cambria Math" panose="02040503050406030204" pitchFamily="18" charset="0"/>
                        </a:rPr>
                        <m:t>= </m:t>
                      </m:r>
                      <m:f>
                        <m:fPr>
                          <m:ctrlPr>
                            <a:rPr lang="ja-JP" altLang="en-US" i="1">
                              <a:latin typeface="Cambria Math" panose="02040503050406030204" pitchFamily="18" charset="0"/>
                            </a:rPr>
                          </m:ctrlPr>
                        </m:fPr>
                        <m:num>
                          <m:sSub>
                            <m:sSubPr>
                              <m:ctrlPr>
                                <a:rPr lang="ja-JP" altLang="en-US" i="1">
                                  <a:latin typeface="Cambria Math" panose="02040503050406030204" pitchFamily="18" charset="0"/>
                                </a:rPr>
                              </m:ctrlPr>
                            </m:sSubPr>
                            <m:e>
                              <m:r>
                                <a:rPr lang="ja-JP" altLang="en-US" i="1">
                                  <a:latin typeface="Cambria Math" panose="02040503050406030204" pitchFamily="18" charset="0"/>
                                </a:rPr>
                                <m:t>𝜅</m:t>
                              </m:r>
                            </m:e>
                            <m:sub>
                              <m:r>
                                <a:rPr lang="ja-JP" altLang="en-US" i="1">
                                  <a:latin typeface="Cambria Math" panose="02040503050406030204" pitchFamily="18" charset="0"/>
                                </a:rPr>
                                <m:t>𝐿𝐼𝑄</m:t>
                              </m:r>
                            </m:sub>
                          </m:sSub>
                          <m:d>
                            <m:dPr>
                              <m:ctrlPr>
                                <a:rPr lang="ja-JP" altLang="en-US" i="1">
                                  <a:latin typeface="Cambria Math" panose="02040503050406030204" pitchFamily="18" charset="0"/>
                                </a:rPr>
                              </m:ctrlPr>
                            </m:dPr>
                            <m:e>
                              <m:sSub>
                                <m:sSubPr>
                                  <m:ctrlPr>
                                    <a:rPr lang="ja-JP" altLang="en-US" i="1">
                                      <a:latin typeface="Cambria Math" panose="02040503050406030204" pitchFamily="18" charset="0"/>
                                    </a:rPr>
                                  </m:ctrlPr>
                                </m:sSubPr>
                                <m:e>
                                  <m:r>
                                    <a:rPr lang="ja-JP" altLang="en-US" i="1">
                                      <a:latin typeface="Cambria Math" panose="02040503050406030204" pitchFamily="18" charset="0"/>
                                    </a:rPr>
                                    <m:t>𝑇</m:t>
                                  </m:r>
                                </m:e>
                                <m:sub>
                                  <m:r>
                                    <a:rPr lang="ja-JP" altLang="en-US" i="1">
                                      <a:latin typeface="Cambria Math" panose="02040503050406030204" pitchFamily="18" charset="0"/>
                                    </a:rPr>
                                    <m:t>𝑤𝑎𝑙𝑙</m:t>
                                  </m:r>
                                </m:sub>
                              </m:sSub>
                              <m:r>
                                <a:rPr lang="ja-JP" altLang="en-US" i="0">
                                  <a:latin typeface="Cambria Math" panose="02040503050406030204" pitchFamily="18" charset="0"/>
                                </a:rPr>
                                <m:t>−</m:t>
                              </m:r>
                              <m:sSub>
                                <m:sSubPr>
                                  <m:ctrlPr>
                                    <a:rPr lang="ja-JP" altLang="en-US" i="1">
                                      <a:latin typeface="Cambria Math" panose="02040503050406030204" pitchFamily="18" charset="0"/>
                                    </a:rPr>
                                  </m:ctrlPr>
                                </m:sSubPr>
                                <m:e>
                                  <m:r>
                                    <a:rPr lang="ja-JP" altLang="en-US" i="1">
                                      <a:latin typeface="Cambria Math" panose="02040503050406030204" pitchFamily="18" charset="0"/>
                                    </a:rPr>
                                    <m:t>𝑇</m:t>
                                  </m:r>
                                </m:e>
                                <m:sub>
                                  <m:r>
                                    <a:rPr lang="ja-JP" altLang="en-US" i="1">
                                      <a:latin typeface="Cambria Math" panose="02040503050406030204" pitchFamily="18" charset="0"/>
                                    </a:rPr>
                                    <m:t>𝑠𝑎𝑡</m:t>
                                  </m:r>
                                </m:sub>
                              </m:sSub>
                            </m:e>
                          </m:d>
                        </m:num>
                        <m:den>
                          <m:d>
                            <m:dPr>
                              <m:begChr m:val=""/>
                              <m:ctrlPr>
                                <a:rPr lang="ja-JP" altLang="en-US" i="1">
                                  <a:latin typeface="Cambria Math" panose="02040503050406030204" pitchFamily="18" charset="0"/>
                                </a:rPr>
                              </m:ctrlPr>
                            </m:dPr>
                            <m:e>
                              <m:sSub>
                                <m:sSubPr>
                                  <m:ctrlPr>
                                    <a:rPr lang="ja-JP" altLang="en-US" i="1">
                                      <a:latin typeface="Cambria Math" panose="02040503050406030204" pitchFamily="18" charset="0"/>
                                    </a:rPr>
                                  </m:ctrlPr>
                                </m:sSubPr>
                                <m:e>
                                  <m:r>
                                    <a:rPr lang="ja-JP" altLang="en-US" i="1">
                                      <a:latin typeface="Cambria Math" panose="02040503050406030204" pitchFamily="18" charset="0"/>
                                    </a:rPr>
                                    <m:t>𝐿</m:t>
                                  </m:r>
                                </m:e>
                                <m:sub>
                                  <m:r>
                                    <a:rPr lang="ja-JP" altLang="en-US" i="1">
                                      <a:latin typeface="Cambria Math" panose="02040503050406030204" pitchFamily="18" charset="0"/>
                                    </a:rPr>
                                    <m:t>𝑣𝑎𝑝</m:t>
                                  </m:r>
                                </m:sub>
                              </m:sSub>
                              <m:r>
                                <a:rPr lang="ja-JP" altLang="en-US" i="0">
                                  <a:latin typeface="Cambria Math" panose="02040503050406030204" pitchFamily="18" charset="0"/>
                                </a:rPr>
                                <m:t>×</m:t>
                              </m:r>
                              <m:r>
                                <a:rPr lang="ja-JP" altLang="en-US" i="1">
                                  <a:latin typeface="Cambria Math" panose="02040503050406030204" pitchFamily="18" charset="0"/>
                                </a:rPr>
                                <m:t>𝑟</m:t>
                              </m:r>
                              <m:r>
                                <a:rPr lang="ja-JP" altLang="en-US" i="0">
                                  <a:latin typeface="Cambria Math" panose="02040503050406030204" pitchFamily="18" charset="0"/>
                                </a:rPr>
                                <m:t>(</m:t>
                              </m:r>
                              <m:func>
                                <m:funcPr>
                                  <m:ctrlPr>
                                    <a:rPr lang="ja-JP" altLang="en-US" i="1">
                                      <a:latin typeface="Cambria Math" panose="02040503050406030204" pitchFamily="18" charset="0"/>
                                    </a:rPr>
                                  </m:ctrlPr>
                                </m:funcPr>
                                <m:fName>
                                  <m:r>
                                    <m:rPr>
                                      <m:sty m:val="p"/>
                                    </m:rPr>
                                    <a:rPr lang="ja-JP" altLang="en-US" i="0">
                                      <a:latin typeface="Cambria Math" panose="02040503050406030204" pitchFamily="18" charset="0"/>
                                    </a:rPr>
                                    <m:t>cos</m:t>
                                  </m:r>
                                </m:fName>
                                <m:e>
                                  <m:r>
                                    <a:rPr lang="ja-JP" altLang="en-US" i="1">
                                      <a:latin typeface="Cambria Math" panose="02040503050406030204" pitchFamily="18" charset="0"/>
                                    </a:rPr>
                                    <m:t>𝜃</m:t>
                                  </m:r>
                                </m:e>
                              </m:func>
                              <m:r>
                                <a:rPr lang="ja-JP" altLang="en-US" i="0">
                                  <a:latin typeface="Cambria Math" panose="02040503050406030204" pitchFamily="18" charset="0"/>
                                </a:rPr>
                                <m:t>−</m:t>
                              </m:r>
                              <m:func>
                                <m:funcPr>
                                  <m:ctrlPr>
                                    <a:rPr lang="ja-JP" altLang="en-US" i="1">
                                      <a:latin typeface="Cambria Math" panose="02040503050406030204" pitchFamily="18" charset="0"/>
                                    </a:rPr>
                                  </m:ctrlPr>
                                </m:funcPr>
                                <m:fName>
                                  <m:r>
                                    <m:rPr>
                                      <m:sty m:val="p"/>
                                    </m:rPr>
                                    <a:rPr lang="ja-JP" altLang="en-US" i="0">
                                      <a:latin typeface="Cambria Math" panose="02040503050406030204" pitchFamily="18" charset="0"/>
                                    </a:rPr>
                                    <m:t>cos</m:t>
                                  </m:r>
                                </m:fName>
                                <m:e>
                                  <m:r>
                                    <a:rPr lang="ja-JP" altLang="en-US" i="1">
                                      <a:latin typeface="Cambria Math" panose="02040503050406030204" pitchFamily="18" charset="0"/>
                                    </a:rPr>
                                    <m:t>𝜑</m:t>
                                  </m:r>
                                </m:e>
                              </m:func>
                            </m:e>
                          </m:d>
                        </m:den>
                      </m:f>
                    </m:oMath>
                  </m:oMathPara>
                </a14:m>
                <a:endParaRPr lang="ja-JP" altLang="en-US"/>
              </a:p>
            </p:txBody>
          </p:sp>
        </mc:Choice>
        <mc:Fallback xmlns="">
          <p:sp>
            <p:nvSpPr>
              <p:cNvPr id="2" name="正方形/長方形 1">
                <a:extLst>
                  <a:ext uri="{FF2B5EF4-FFF2-40B4-BE49-F238E27FC236}">
                    <a16:creationId xmlns:a16="http://schemas.microsoft.com/office/drawing/2014/main" id="{9D3CCE5D-4800-A34A-9A63-7E38C93C7272}"/>
                  </a:ext>
                </a:extLst>
              </p:cNvPr>
              <p:cNvSpPr>
                <a:spLocks noRot="1" noChangeAspect="1" noMove="1" noResize="1" noEditPoints="1" noAdjustHandles="1" noChangeArrowheads="1" noChangeShapeType="1" noTextEdit="1"/>
              </p:cNvSpPr>
              <p:nvPr/>
            </p:nvSpPr>
            <p:spPr>
              <a:xfrm>
                <a:off x="1935809" y="4073074"/>
                <a:ext cx="3370538" cy="734112"/>
              </a:xfrm>
              <a:prstGeom prst="rect">
                <a:avLst/>
              </a:prstGeom>
              <a:blipFill>
                <a:blip r:embed="rId5"/>
                <a:stretch>
                  <a:fillRect t="-40678" r="-9363" b="-12203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0CEB7CD4-EB22-414A-B51D-760CD5E50978}"/>
                  </a:ext>
                </a:extLst>
              </p:cNvPr>
              <p:cNvSpPr/>
              <p:nvPr/>
            </p:nvSpPr>
            <p:spPr>
              <a:xfrm>
                <a:off x="698291" y="4960556"/>
                <a:ext cx="6953337" cy="7123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ja-JP" altLang="en-US" i="1">
                              <a:latin typeface="Cambria Math" panose="02040503050406030204" pitchFamily="18" charset="0"/>
                            </a:rPr>
                          </m:ctrlPr>
                        </m:accPr>
                        <m:e>
                          <m:r>
                            <a:rPr lang="ja-JP" altLang="en-US" i="1">
                              <a:latin typeface="Cambria Math" panose="02040503050406030204" pitchFamily="18" charset="0"/>
                            </a:rPr>
                            <m:t>𝑉</m:t>
                          </m:r>
                        </m:e>
                      </m:acc>
                      <m:r>
                        <a:rPr lang="ja-JP" altLang="en-US" i="0">
                          <a:latin typeface="Cambria Math" panose="02040503050406030204" pitchFamily="18" charset="0"/>
                        </a:rPr>
                        <m:t>=</m:t>
                      </m:r>
                      <m:f>
                        <m:fPr>
                          <m:ctrlPr>
                            <a:rPr lang="ja-JP" altLang="en-US" i="1">
                              <a:latin typeface="Cambria Math" panose="02040503050406030204" pitchFamily="18" charset="0"/>
                            </a:rPr>
                          </m:ctrlPr>
                        </m:fPr>
                        <m:num>
                          <m:r>
                            <a:rPr lang="ja-JP" altLang="en-US" i="0">
                              <a:latin typeface="Cambria Math" panose="02040503050406030204" pitchFamily="18" charset="0"/>
                            </a:rPr>
                            <m:t>1</m:t>
                          </m:r>
                        </m:num>
                        <m:den>
                          <m:sSub>
                            <m:sSubPr>
                              <m:ctrlPr>
                                <a:rPr lang="ja-JP" altLang="en-US" i="1">
                                  <a:latin typeface="Cambria Math" panose="02040503050406030204" pitchFamily="18" charset="0"/>
                                </a:rPr>
                              </m:ctrlPr>
                            </m:sSubPr>
                            <m:e>
                              <m:r>
                                <a:rPr lang="ja-JP" altLang="en-US" i="1">
                                  <a:latin typeface="Cambria Math" panose="02040503050406030204" pitchFamily="18" charset="0"/>
                                </a:rPr>
                                <m:t>𝜌</m:t>
                              </m:r>
                            </m:e>
                            <m:sub>
                              <m:r>
                                <a:rPr lang="ja-JP" altLang="en-US" i="1">
                                  <a:latin typeface="Cambria Math" panose="02040503050406030204" pitchFamily="18" charset="0"/>
                                </a:rPr>
                                <m:t>𝐺𝐴𝑆</m:t>
                              </m:r>
                            </m:sub>
                          </m:sSub>
                        </m:den>
                      </m:f>
                      <m:nary>
                        <m:naryPr>
                          <m:chr m:val="∮"/>
                          <m:limLoc m:val="subSup"/>
                          <m:ctrlPr>
                            <a:rPr lang="ja-JP" altLang="en-US" i="1">
                              <a:latin typeface="Cambria Math" panose="02040503050406030204" pitchFamily="18" charset="0"/>
                            </a:rPr>
                          </m:ctrlPr>
                        </m:naryPr>
                        <m:sub>
                          <m:r>
                            <a:rPr lang="ja-JP" altLang="en-US" i="1">
                              <a:latin typeface="Cambria Math" panose="02040503050406030204" pitchFamily="18" charset="0"/>
                            </a:rPr>
                            <m:t>𝐵𝑢𝑏𝑏𝑙𝑒</m:t>
                          </m:r>
                        </m:sub>
                        <m:sup>
                          <m:r>
                            <a:rPr lang="ja-JP" altLang="en-US" i="0">
                              <a:latin typeface="Cambria Math" panose="02040503050406030204" pitchFamily="18" charset="0"/>
                            </a:rPr>
                            <m:t> </m:t>
                          </m:r>
                        </m:sup>
                        <m:e>
                          <m:acc>
                            <m:accPr>
                              <m:chr m:val="̇"/>
                              <m:ctrlPr>
                                <a:rPr lang="ja-JP" altLang="en-US" i="1">
                                  <a:latin typeface="Cambria Math" panose="02040503050406030204" pitchFamily="18" charset="0"/>
                                </a:rPr>
                              </m:ctrlPr>
                            </m:accPr>
                            <m:e>
                              <m:r>
                                <a:rPr lang="ja-JP" altLang="en-US" i="1">
                                  <a:latin typeface="Cambria Math" panose="02040503050406030204" pitchFamily="18" charset="0"/>
                                </a:rPr>
                                <m:t>𝑚</m:t>
                              </m:r>
                            </m:e>
                          </m:acc>
                          <m:d>
                            <m:dPr>
                              <m:ctrlPr>
                                <a:rPr lang="ja-JP" altLang="en-US" i="1">
                                  <a:latin typeface="Cambria Math" panose="02040503050406030204" pitchFamily="18" charset="0"/>
                                </a:rPr>
                              </m:ctrlPr>
                            </m:dPr>
                            <m:e>
                              <m:r>
                                <a:rPr lang="ja-JP" altLang="en-US" i="1">
                                  <a:latin typeface="Cambria Math" panose="02040503050406030204" pitchFamily="18" charset="0"/>
                                </a:rPr>
                                <m:t>𝜑</m:t>
                              </m:r>
                            </m:e>
                          </m:d>
                          <m:r>
                            <a:rPr lang="ja-JP" altLang="en-US" i="1">
                              <a:latin typeface="Cambria Math" panose="02040503050406030204" pitchFamily="18" charset="0"/>
                            </a:rPr>
                            <m:t>𝑑𝑆</m:t>
                          </m:r>
                          <m:d>
                            <m:dPr>
                              <m:ctrlPr>
                                <a:rPr lang="ja-JP" altLang="en-US" i="1">
                                  <a:latin typeface="Cambria Math" panose="02040503050406030204" pitchFamily="18" charset="0"/>
                                </a:rPr>
                              </m:ctrlPr>
                            </m:dPr>
                            <m:e>
                              <m:r>
                                <a:rPr lang="ja-JP" altLang="en-US" i="1">
                                  <a:latin typeface="Cambria Math" panose="02040503050406030204" pitchFamily="18" charset="0"/>
                                </a:rPr>
                                <m:t>𝜑</m:t>
                              </m:r>
                            </m:e>
                          </m:d>
                        </m:e>
                      </m:nary>
                      <m:r>
                        <a:rPr lang="ja-JP" altLang="en-US" i="0">
                          <a:latin typeface="Cambria Math" panose="02040503050406030204" pitchFamily="18" charset="0"/>
                        </a:rPr>
                        <m:t>=</m:t>
                      </m:r>
                      <m:f>
                        <m:fPr>
                          <m:ctrlPr>
                            <a:rPr lang="ja-JP" altLang="en-US" i="1">
                              <a:latin typeface="Cambria Math" panose="02040503050406030204" pitchFamily="18" charset="0"/>
                            </a:rPr>
                          </m:ctrlPr>
                        </m:fPr>
                        <m:num>
                          <m:r>
                            <a:rPr lang="ja-JP" altLang="en-US" i="0">
                              <a:latin typeface="Cambria Math" panose="02040503050406030204" pitchFamily="18" charset="0"/>
                            </a:rPr>
                            <m:t>2</m:t>
                          </m:r>
                          <m:r>
                            <a:rPr lang="ja-JP" altLang="en-US" i="1">
                              <a:latin typeface="Cambria Math" panose="02040503050406030204" pitchFamily="18" charset="0"/>
                            </a:rPr>
                            <m:t>𝜋</m:t>
                          </m:r>
                          <m:sSub>
                            <m:sSubPr>
                              <m:ctrlPr>
                                <a:rPr lang="ja-JP" altLang="en-US" i="1">
                                  <a:latin typeface="Cambria Math" panose="02040503050406030204" pitchFamily="18" charset="0"/>
                                </a:rPr>
                              </m:ctrlPr>
                            </m:sSubPr>
                            <m:e>
                              <m:r>
                                <a:rPr lang="ja-JP" altLang="en-US" i="1">
                                  <a:latin typeface="Cambria Math" panose="02040503050406030204" pitchFamily="18" charset="0"/>
                                </a:rPr>
                                <m:t>𝜅</m:t>
                              </m:r>
                            </m:e>
                            <m:sub>
                              <m:r>
                                <a:rPr lang="ja-JP" altLang="en-US" i="1">
                                  <a:latin typeface="Cambria Math" panose="02040503050406030204" pitchFamily="18" charset="0"/>
                                </a:rPr>
                                <m:t>𝐿𝐼𝑄</m:t>
                              </m:r>
                            </m:sub>
                          </m:sSub>
                          <m:d>
                            <m:dPr>
                              <m:ctrlPr>
                                <a:rPr lang="ja-JP" altLang="en-US" i="1">
                                  <a:latin typeface="Cambria Math" panose="02040503050406030204" pitchFamily="18" charset="0"/>
                                </a:rPr>
                              </m:ctrlPr>
                            </m:dPr>
                            <m:e>
                              <m:sSub>
                                <m:sSubPr>
                                  <m:ctrlPr>
                                    <a:rPr lang="ja-JP" altLang="en-US" i="1">
                                      <a:latin typeface="Cambria Math" panose="02040503050406030204" pitchFamily="18" charset="0"/>
                                    </a:rPr>
                                  </m:ctrlPr>
                                </m:sSubPr>
                                <m:e>
                                  <m:r>
                                    <a:rPr lang="ja-JP" altLang="en-US" i="1">
                                      <a:latin typeface="Cambria Math" panose="02040503050406030204" pitchFamily="18" charset="0"/>
                                    </a:rPr>
                                    <m:t>𝑇</m:t>
                                  </m:r>
                                </m:e>
                                <m:sub>
                                  <m:r>
                                    <a:rPr lang="ja-JP" altLang="en-US" i="1">
                                      <a:latin typeface="Cambria Math" panose="02040503050406030204" pitchFamily="18" charset="0"/>
                                    </a:rPr>
                                    <m:t>𝑤𝑎𝑙𝑙</m:t>
                                  </m:r>
                                </m:sub>
                              </m:sSub>
                              <m:r>
                                <a:rPr lang="ja-JP" altLang="en-US" i="0">
                                  <a:latin typeface="Cambria Math" panose="02040503050406030204" pitchFamily="18" charset="0"/>
                                </a:rPr>
                                <m:t>−</m:t>
                              </m:r>
                              <m:sSub>
                                <m:sSubPr>
                                  <m:ctrlPr>
                                    <a:rPr lang="ja-JP" altLang="en-US" i="1">
                                      <a:latin typeface="Cambria Math" panose="02040503050406030204" pitchFamily="18" charset="0"/>
                                    </a:rPr>
                                  </m:ctrlPr>
                                </m:sSubPr>
                                <m:e>
                                  <m:r>
                                    <a:rPr lang="ja-JP" altLang="en-US" i="1">
                                      <a:latin typeface="Cambria Math" panose="02040503050406030204" pitchFamily="18" charset="0"/>
                                    </a:rPr>
                                    <m:t>𝑇</m:t>
                                  </m:r>
                                </m:e>
                                <m:sub>
                                  <m:r>
                                    <a:rPr lang="ja-JP" altLang="en-US" i="1">
                                      <a:latin typeface="Cambria Math" panose="02040503050406030204" pitchFamily="18" charset="0"/>
                                    </a:rPr>
                                    <m:t>𝑠𝑎𝑡</m:t>
                                  </m:r>
                                </m:sub>
                              </m:sSub>
                            </m:e>
                          </m:d>
                          <m:r>
                            <a:rPr lang="ja-JP" altLang="en-US" i="1">
                              <a:latin typeface="Cambria Math" panose="02040503050406030204" pitchFamily="18" charset="0"/>
                            </a:rPr>
                            <m:t>𝑟</m:t>
                          </m:r>
                        </m:num>
                        <m:den>
                          <m:sSub>
                            <m:sSubPr>
                              <m:ctrlPr>
                                <a:rPr lang="ja-JP" altLang="en-US" i="1">
                                  <a:latin typeface="Cambria Math" panose="02040503050406030204" pitchFamily="18" charset="0"/>
                                </a:rPr>
                              </m:ctrlPr>
                            </m:sSubPr>
                            <m:e>
                              <m:r>
                                <a:rPr lang="ja-JP" altLang="en-US" i="1">
                                  <a:latin typeface="Cambria Math" panose="02040503050406030204" pitchFamily="18" charset="0"/>
                                </a:rPr>
                                <m:t>𝜌</m:t>
                              </m:r>
                            </m:e>
                            <m:sub>
                              <m:r>
                                <a:rPr lang="ja-JP" altLang="en-US" i="1">
                                  <a:latin typeface="Cambria Math" panose="02040503050406030204" pitchFamily="18" charset="0"/>
                                </a:rPr>
                                <m:t>𝐺𝐴𝑆</m:t>
                              </m:r>
                            </m:sub>
                          </m:sSub>
                          <m:sSub>
                            <m:sSubPr>
                              <m:ctrlPr>
                                <a:rPr lang="ja-JP" altLang="en-US" i="1">
                                  <a:latin typeface="Cambria Math" panose="02040503050406030204" pitchFamily="18" charset="0"/>
                                </a:rPr>
                              </m:ctrlPr>
                            </m:sSubPr>
                            <m:e>
                              <m:r>
                                <a:rPr lang="ja-JP" altLang="en-US" i="1">
                                  <a:latin typeface="Cambria Math" panose="02040503050406030204" pitchFamily="18" charset="0"/>
                                </a:rPr>
                                <m:t>𝐿</m:t>
                              </m:r>
                            </m:e>
                            <m:sub>
                              <m:r>
                                <a:rPr lang="ja-JP" altLang="en-US" i="1">
                                  <a:latin typeface="Cambria Math" panose="02040503050406030204" pitchFamily="18" charset="0"/>
                                </a:rPr>
                                <m:t>𝑣𝑎𝑝</m:t>
                              </m:r>
                            </m:sub>
                          </m:sSub>
                        </m:den>
                      </m:f>
                      <m:func>
                        <m:funcPr>
                          <m:ctrlPr>
                            <a:rPr lang="ja-JP" altLang="en-US" i="1">
                              <a:latin typeface="Cambria Math" panose="02040503050406030204" pitchFamily="18" charset="0"/>
                            </a:rPr>
                          </m:ctrlPr>
                        </m:funcPr>
                        <m:fName>
                          <m:r>
                            <m:rPr>
                              <m:sty m:val="p"/>
                            </m:rPr>
                            <a:rPr lang="ja-JP" altLang="en-US" i="0">
                              <a:latin typeface="Cambria Math" panose="02040503050406030204" pitchFamily="18" charset="0"/>
                            </a:rPr>
                            <m:t>log</m:t>
                          </m:r>
                        </m:fName>
                        <m:e>
                          <m:f>
                            <m:fPr>
                              <m:ctrlPr>
                                <a:rPr lang="ja-JP" altLang="en-US" i="1">
                                  <a:latin typeface="Cambria Math" panose="02040503050406030204" pitchFamily="18" charset="0"/>
                                </a:rPr>
                              </m:ctrlPr>
                            </m:fPr>
                            <m:num>
                              <m:func>
                                <m:funcPr>
                                  <m:ctrlPr>
                                    <a:rPr lang="ja-JP" altLang="en-US" i="1">
                                      <a:latin typeface="Cambria Math" panose="02040503050406030204" pitchFamily="18" charset="0"/>
                                    </a:rPr>
                                  </m:ctrlPr>
                                </m:funcPr>
                                <m:fName>
                                  <m:r>
                                    <m:rPr>
                                      <m:sty m:val="p"/>
                                    </m:rPr>
                                    <a:rPr lang="ja-JP" altLang="en-US" i="0">
                                      <a:latin typeface="Cambria Math" panose="02040503050406030204" pitchFamily="18" charset="0"/>
                                    </a:rPr>
                                    <m:t>cos</m:t>
                                  </m:r>
                                </m:fName>
                                <m:e>
                                  <m:r>
                                    <a:rPr lang="ja-JP" altLang="en-US" i="1">
                                      <a:latin typeface="Cambria Math" panose="02040503050406030204" pitchFamily="18" charset="0"/>
                                    </a:rPr>
                                    <m:t>𝜃</m:t>
                                  </m:r>
                                </m:e>
                              </m:func>
                            </m:num>
                            <m:den>
                              <m:func>
                                <m:funcPr>
                                  <m:ctrlPr>
                                    <a:rPr lang="ja-JP" altLang="en-US" i="1">
                                      <a:latin typeface="Cambria Math" panose="02040503050406030204" pitchFamily="18" charset="0"/>
                                    </a:rPr>
                                  </m:ctrlPr>
                                </m:funcPr>
                                <m:fName>
                                  <m:r>
                                    <m:rPr>
                                      <m:sty m:val="p"/>
                                    </m:rPr>
                                    <a:rPr lang="ja-JP" altLang="en-US" i="0">
                                      <a:latin typeface="Cambria Math" panose="02040503050406030204" pitchFamily="18" charset="0"/>
                                    </a:rPr>
                                    <m:t>cos</m:t>
                                  </m:r>
                                </m:fName>
                                <m:e>
                                  <m:r>
                                    <a:rPr lang="ja-JP" altLang="en-US" i="1">
                                      <a:latin typeface="Cambria Math" panose="02040503050406030204" pitchFamily="18" charset="0"/>
                                    </a:rPr>
                                    <m:t>𝜃</m:t>
                                  </m:r>
                                </m:e>
                              </m:func>
                              <m:r>
                                <a:rPr lang="ja-JP" altLang="en-US" i="0">
                                  <a:latin typeface="Cambria Math" panose="02040503050406030204" pitchFamily="18" charset="0"/>
                                </a:rPr>
                                <m:t>−</m:t>
                              </m:r>
                              <m:r>
                                <a:rPr lang="ja-JP" altLang="en-US" i="1">
                                  <a:latin typeface="Cambria Math" panose="02040503050406030204" pitchFamily="18" charset="0"/>
                                </a:rPr>
                                <m:t>𝜀</m:t>
                              </m:r>
                            </m:den>
                          </m:f>
                        </m:e>
                      </m:func>
                    </m:oMath>
                  </m:oMathPara>
                </a14:m>
                <a:endParaRPr lang="ja-JP" altLang="en-US"/>
              </a:p>
            </p:txBody>
          </p:sp>
        </mc:Choice>
        <mc:Fallback xmlns="">
          <p:sp>
            <p:nvSpPr>
              <p:cNvPr id="8" name="正方形/長方形 7">
                <a:extLst>
                  <a:ext uri="{FF2B5EF4-FFF2-40B4-BE49-F238E27FC236}">
                    <a16:creationId xmlns:a16="http://schemas.microsoft.com/office/drawing/2014/main" id="{0CEB7CD4-EB22-414A-B51D-760CD5E50978}"/>
                  </a:ext>
                </a:extLst>
              </p:cNvPr>
              <p:cNvSpPr>
                <a:spLocks noRot="1" noChangeAspect="1" noMove="1" noResize="1" noEditPoints="1" noAdjustHandles="1" noChangeArrowheads="1" noChangeShapeType="1" noTextEdit="1"/>
              </p:cNvSpPr>
              <p:nvPr/>
            </p:nvSpPr>
            <p:spPr>
              <a:xfrm>
                <a:off x="698291" y="4960556"/>
                <a:ext cx="6953337" cy="712311"/>
              </a:xfrm>
              <a:prstGeom prst="rect">
                <a:avLst/>
              </a:prstGeom>
              <a:blipFill>
                <a:blip r:embed="rId6"/>
                <a:stretch>
                  <a:fillRect t="-154386" b="-226316"/>
                </a:stretch>
              </a:blipFill>
            </p:spPr>
            <p:txBody>
              <a:bodyPr/>
              <a:lstStyle/>
              <a:p>
                <a:r>
                  <a:rPr lang="ja-JP" altLang="en-US">
                    <a:noFill/>
                  </a:rPr>
                  <a:t> </a:t>
                </a:r>
              </a:p>
            </p:txBody>
          </p:sp>
        </mc:Fallback>
      </mc:AlternateContent>
      <p:sp>
        <p:nvSpPr>
          <p:cNvPr id="21" name="コンテンツ プレースホルダー 4">
            <a:extLst>
              <a:ext uri="{FF2B5EF4-FFF2-40B4-BE49-F238E27FC236}">
                <a16:creationId xmlns:a16="http://schemas.microsoft.com/office/drawing/2014/main" id="{F47E6D9D-B903-134F-9251-E1D2BA3C0B46}"/>
              </a:ext>
            </a:extLst>
          </p:cNvPr>
          <p:cNvSpPr txBox="1">
            <a:spLocks/>
          </p:cNvSpPr>
          <p:nvPr/>
        </p:nvSpPr>
        <p:spPr>
          <a:xfrm>
            <a:off x="1013011" y="6216951"/>
            <a:ext cx="10711895" cy="7209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a:latin typeface="+mn-ea"/>
                <a:ea typeface="+mn-ea"/>
              </a:rPr>
              <a:t>Reference: </a:t>
            </a:r>
            <a:r>
              <a:rPr lang="en-GB" altLang="ja-JP" sz="1200" dirty="0" err="1"/>
              <a:t>Umemura</a:t>
            </a:r>
            <a:r>
              <a:rPr lang="en-GB" altLang="ja-JP" sz="1200" dirty="0"/>
              <a:t>, Y., </a:t>
            </a:r>
            <a:r>
              <a:rPr lang="en-GB" altLang="ja-JP" sz="1200" dirty="0" err="1"/>
              <a:t>Himeno</a:t>
            </a:r>
            <a:r>
              <a:rPr lang="en-GB" altLang="ja-JP" sz="1200" dirty="0"/>
              <a:t>, T., </a:t>
            </a:r>
            <a:r>
              <a:rPr lang="en-GB" altLang="ja-JP" sz="1200" dirty="0" err="1"/>
              <a:t>Kinefuchi</a:t>
            </a:r>
            <a:r>
              <a:rPr lang="en-GB" altLang="ja-JP" sz="1200" dirty="0"/>
              <a:t>, K., </a:t>
            </a:r>
            <a:r>
              <a:rPr lang="en-GB" altLang="ja-JP" sz="1200" dirty="0" err="1"/>
              <a:t>Tani</a:t>
            </a:r>
            <a:r>
              <a:rPr lang="en-GB" altLang="ja-JP" sz="1200" dirty="0"/>
              <a:t>, N., </a:t>
            </a:r>
            <a:r>
              <a:rPr lang="en-GB" altLang="ja-JP" sz="1200" dirty="0" err="1"/>
              <a:t>Negishi</a:t>
            </a:r>
            <a:r>
              <a:rPr lang="en-GB" altLang="ja-JP" sz="1200" dirty="0"/>
              <a:t>, H., Kobayashi, H., </a:t>
            </a:r>
            <a:r>
              <a:rPr lang="en-GB" altLang="ja-JP" sz="1200" dirty="0" err="1"/>
              <a:t>Ohira</a:t>
            </a:r>
            <a:r>
              <a:rPr lang="en-GB" altLang="ja-JP" sz="1200" dirty="0"/>
              <a:t>, K., and </a:t>
            </a:r>
            <a:r>
              <a:rPr lang="en-GB" altLang="ja-JP" sz="1200" dirty="0" err="1"/>
              <a:t>Fukasawa</a:t>
            </a:r>
            <a:r>
              <a:rPr lang="en-GB" altLang="ja-JP" sz="1200" dirty="0"/>
              <a:t>, O., Numerical Modelling of Boiling Flow in a Cryogenic Propulsion, 51</a:t>
            </a:r>
            <a:r>
              <a:rPr lang="en-GB" altLang="ja-JP" sz="1200" baseline="30000" dirty="0"/>
              <a:t>st</a:t>
            </a:r>
            <a:r>
              <a:rPr lang="en-GB" altLang="ja-JP" sz="1200" dirty="0"/>
              <a:t> AIAA/SAE/ASEE Joint Propulsion Conference, Orland, FL, July 27-29, 2015.</a:t>
            </a:r>
            <a:endParaRPr lang="ja-JP" altLang="ja-JP" sz="1200"/>
          </a:p>
          <a:p>
            <a:pPr marL="0" indent="0">
              <a:buNone/>
            </a:pPr>
            <a:endParaRPr lang="en-US" altLang="ja-JP" sz="1200" dirty="0">
              <a:latin typeface="+mn-ea"/>
              <a:ea typeface="+mn-ea"/>
            </a:endParaRPr>
          </a:p>
        </p:txBody>
      </p:sp>
    </p:spTree>
    <p:extLst>
      <p:ext uri="{BB962C8B-B14F-4D97-AF65-F5344CB8AC3E}">
        <p14:creationId xmlns:p14="http://schemas.microsoft.com/office/powerpoint/2010/main" val="3012705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200" y="286296"/>
            <a:ext cx="11103864" cy="1038006"/>
          </a:xfrm>
        </p:spPr>
        <p:txBody>
          <a:bodyPr>
            <a:normAutofit/>
          </a:bodyPr>
          <a:lstStyle/>
          <a:p>
            <a:r>
              <a:rPr kumimoji="1" lang="en-US" altLang="ja-JP" dirty="0">
                <a:latin typeface="+mj-ea"/>
                <a:ea typeface="+mj-ea"/>
              </a:rPr>
              <a:t>Research </a:t>
            </a:r>
            <a:r>
              <a:rPr lang="en-US" altLang="ja-JP" dirty="0">
                <a:latin typeface="+mj-ea"/>
                <a:ea typeface="+mj-ea"/>
              </a:rPr>
              <a:t>motivation</a:t>
            </a:r>
            <a:endParaRPr kumimoji="1" lang="ja-JP" altLang="en-US">
              <a:latin typeface="+mj-ea"/>
              <a:ea typeface="+mj-ea"/>
            </a:endParaRPr>
          </a:p>
        </p:txBody>
      </p:sp>
      <p:sp>
        <p:nvSpPr>
          <p:cNvPr id="3" name="コンテンツ プレースホルダー 2">
            <a:extLst>
              <a:ext uri="{FF2B5EF4-FFF2-40B4-BE49-F238E27FC236}">
                <a16:creationId xmlns:a16="http://schemas.microsoft.com/office/drawing/2014/main" id="{5F29454A-0F9A-7045-9AD8-9CC9EA47F813}"/>
              </a:ext>
            </a:extLst>
          </p:cNvPr>
          <p:cNvSpPr>
            <a:spLocks noGrp="1"/>
          </p:cNvSpPr>
          <p:nvPr>
            <p:ph idx="1"/>
          </p:nvPr>
        </p:nvSpPr>
        <p:spPr>
          <a:xfrm>
            <a:off x="848093" y="1360300"/>
            <a:ext cx="11315700" cy="5356274"/>
          </a:xfrm>
        </p:spPr>
        <p:txBody>
          <a:bodyPr>
            <a:spAutoFit/>
          </a:bodyPr>
          <a:lstStyle/>
          <a:p>
            <a:pPr marL="0" indent="0">
              <a:buNone/>
            </a:pPr>
            <a:r>
              <a:rPr lang="en-GB" altLang="ja-JP" sz="2400" u="sng" dirty="0">
                <a:latin typeface="+mj-lt"/>
                <a:ea typeface="+mn-ea"/>
              </a:rPr>
              <a:t>Problems with controlling LH2 tank safely</a:t>
            </a:r>
            <a:r>
              <a:rPr lang="en-GB" altLang="ja-JP" sz="2400" dirty="0">
                <a:latin typeface="+mj-lt"/>
                <a:ea typeface="+mn-ea"/>
              </a:rPr>
              <a:t>:</a:t>
            </a:r>
          </a:p>
          <a:p>
            <a:pPr marL="514350" indent="-514350">
              <a:buFont typeface="+mj-lt"/>
              <a:buAutoNum type="arabicPeriod"/>
            </a:pPr>
            <a:r>
              <a:rPr lang="en-GB" altLang="ja-JP" sz="2400" dirty="0">
                <a:latin typeface="+mn-lt"/>
                <a:ea typeface="+mn-ea"/>
              </a:rPr>
              <a:t>Unknown </a:t>
            </a:r>
            <a:r>
              <a:rPr lang="en-GB" altLang="ja-JP" sz="2400" dirty="0" err="1">
                <a:latin typeface="+mn-lt"/>
                <a:ea typeface="+mn-ea"/>
              </a:rPr>
              <a:t>dP</a:t>
            </a:r>
            <a:r>
              <a:rPr lang="en-GB" altLang="ja-JP" sz="2400" dirty="0">
                <a:latin typeface="+mn-lt"/>
                <a:ea typeface="+mn-ea"/>
              </a:rPr>
              <a:t>/dt and liquid level </a:t>
            </a:r>
          </a:p>
          <a:p>
            <a:pPr marL="514350" indent="-514350">
              <a:buFont typeface="+mj-lt"/>
              <a:buAutoNum type="arabicPeriod"/>
            </a:pPr>
            <a:r>
              <a:rPr lang="en-GB" altLang="ja-JP" sz="2400" dirty="0">
                <a:latin typeface="+mn-lt"/>
                <a:ea typeface="+mn-ea"/>
              </a:rPr>
              <a:t>Lack of experimental data with large tank</a:t>
            </a:r>
          </a:p>
          <a:p>
            <a:pPr marL="0" indent="0">
              <a:buNone/>
            </a:pPr>
            <a:endParaRPr lang="en-GB" altLang="ja-JP" sz="1100" u="sng" dirty="0">
              <a:latin typeface="+mj-lt"/>
              <a:ea typeface="+mn-ea"/>
            </a:endParaRPr>
          </a:p>
          <a:p>
            <a:pPr marL="0" indent="0">
              <a:buNone/>
            </a:pPr>
            <a:r>
              <a:rPr lang="en-GB" altLang="ja-JP" sz="2400" u="sng" dirty="0">
                <a:latin typeface="+mj-lt"/>
                <a:ea typeface="+mn-ea"/>
              </a:rPr>
              <a:t>R</a:t>
            </a:r>
            <a:r>
              <a:rPr lang="en-GB" altLang="ja-JP" sz="2400" u="sng" dirty="0">
                <a:latin typeface="+mj-ea"/>
                <a:ea typeface="+mj-ea"/>
              </a:rPr>
              <a:t>esearch Questions</a:t>
            </a:r>
            <a:r>
              <a:rPr lang="en-GB" altLang="ja-JP" sz="2400" dirty="0">
                <a:latin typeface="+mn-ea"/>
                <a:ea typeface="+mn-ea"/>
              </a:rPr>
              <a:t>:</a:t>
            </a:r>
          </a:p>
          <a:p>
            <a:pPr marL="514350" indent="-514350">
              <a:buFont typeface="+mj-lt"/>
              <a:buAutoNum type="arabicPeriod"/>
            </a:pPr>
            <a:r>
              <a:rPr lang="en-GB" altLang="ja-JP" sz="2400" dirty="0">
                <a:latin typeface="+mn-ea"/>
                <a:ea typeface="+mn-ea"/>
              </a:rPr>
              <a:t>How to clarify the </a:t>
            </a:r>
            <a:r>
              <a:rPr lang="en-GB" altLang="ja-JP" sz="2400" dirty="0" err="1">
                <a:latin typeface="+mn-ea"/>
                <a:ea typeface="+mn-ea"/>
              </a:rPr>
              <a:t>dP</a:t>
            </a:r>
            <a:r>
              <a:rPr lang="en-GB" altLang="ja-JP" sz="2400" dirty="0">
                <a:latin typeface="+mn-ea"/>
                <a:ea typeface="+mn-ea"/>
              </a:rPr>
              <a:t>/dt </a:t>
            </a:r>
            <a:r>
              <a:rPr lang="en-GB" altLang="ja-JP" sz="2400" dirty="0">
                <a:latin typeface="+mn-ea"/>
              </a:rPr>
              <a:t>under flash evaporation condition</a:t>
            </a:r>
            <a:r>
              <a:rPr lang="en-GB" altLang="ja-JP" sz="2400" dirty="0">
                <a:latin typeface="+mn-ea"/>
                <a:ea typeface="+mn-ea"/>
              </a:rPr>
              <a:t>?</a:t>
            </a:r>
          </a:p>
          <a:p>
            <a:pPr marL="514350" indent="-514350">
              <a:buFont typeface="+mj-lt"/>
              <a:buAutoNum type="arabicPeriod"/>
            </a:pPr>
            <a:r>
              <a:rPr lang="en-GB" altLang="ja-JP" sz="2400" dirty="0">
                <a:latin typeface="+mn-ea"/>
                <a:ea typeface="+mn-ea"/>
              </a:rPr>
              <a:t>How is liquid behaviour </a:t>
            </a:r>
            <a:r>
              <a:rPr lang="en-GB" altLang="ja-JP" sz="2400" dirty="0">
                <a:latin typeface="+mn-ea"/>
              </a:rPr>
              <a:t>inside large tank </a:t>
            </a:r>
            <a:r>
              <a:rPr lang="en-GB" altLang="ja-JP" sz="2400" dirty="0">
                <a:latin typeface="+mn-ea"/>
                <a:ea typeface="+mn-ea"/>
              </a:rPr>
              <a:t>during the evaporation process?</a:t>
            </a:r>
          </a:p>
          <a:p>
            <a:pPr marL="0" indent="0">
              <a:buNone/>
            </a:pPr>
            <a:endParaRPr lang="en-GB" altLang="ja-JP" sz="1100" dirty="0">
              <a:latin typeface="+mn-ea"/>
              <a:ea typeface="+mn-ea"/>
            </a:endParaRPr>
          </a:p>
          <a:p>
            <a:pPr marL="0" indent="0">
              <a:buNone/>
            </a:pPr>
            <a:r>
              <a:rPr lang="en-GB" altLang="ja-JP" sz="2400" u="sng" dirty="0">
                <a:latin typeface="+mj-ea"/>
                <a:ea typeface="+mj-ea"/>
              </a:rPr>
              <a:t>Research Objectives</a:t>
            </a:r>
            <a:r>
              <a:rPr lang="en-GB" altLang="ja-JP" sz="2400" dirty="0">
                <a:latin typeface="+mn-ea"/>
                <a:ea typeface="+mn-ea"/>
              </a:rPr>
              <a:t>:</a:t>
            </a:r>
          </a:p>
          <a:p>
            <a:pPr marL="457200" indent="-457200">
              <a:buAutoNum type="arabicPeriod"/>
            </a:pPr>
            <a:r>
              <a:rPr lang="en-GB" altLang="ja-JP" sz="2400" dirty="0">
                <a:latin typeface="+mn-ea"/>
                <a:ea typeface="+mn-ea"/>
              </a:rPr>
              <a:t>To predict the relation between </a:t>
            </a:r>
            <a:r>
              <a:rPr lang="en-GB" altLang="ja-JP" sz="2400" dirty="0" err="1">
                <a:latin typeface="+mn-ea"/>
                <a:ea typeface="+mn-ea"/>
              </a:rPr>
              <a:t>dP</a:t>
            </a:r>
            <a:r>
              <a:rPr lang="en-GB" altLang="ja-JP" sz="2400" dirty="0">
                <a:latin typeface="+mn-ea"/>
                <a:ea typeface="+mn-ea"/>
              </a:rPr>
              <a:t>/dt and vent mass flow rate</a:t>
            </a:r>
          </a:p>
          <a:p>
            <a:pPr lvl="1"/>
            <a:r>
              <a:rPr lang="en-US" altLang="ja-JP" sz="2000" dirty="0">
                <a:latin typeface="+mn-ea"/>
              </a:rPr>
              <a:t>Experiment / Theoretical(Thermodynamic) Analysis</a:t>
            </a:r>
            <a:endParaRPr lang="en-GB" altLang="ja-JP" sz="2000" dirty="0">
              <a:latin typeface="+mn-ea"/>
            </a:endParaRPr>
          </a:p>
          <a:p>
            <a:pPr marL="457200" indent="-457200">
              <a:buAutoNum type="arabicPeriod"/>
            </a:pPr>
            <a:r>
              <a:rPr lang="en-GB" altLang="ja-JP" sz="2400" dirty="0">
                <a:latin typeface="+mn-ea"/>
                <a:ea typeface="+mn-ea"/>
              </a:rPr>
              <a:t>To investigate liquid behaviour during P reduction</a:t>
            </a:r>
          </a:p>
          <a:p>
            <a:pPr lvl="1"/>
            <a:r>
              <a:rPr lang="en-GB" altLang="ja-JP" sz="2000" dirty="0">
                <a:latin typeface="+mn-ea"/>
              </a:rPr>
              <a:t>CFD</a:t>
            </a:r>
            <a:endParaRPr lang="ja-JP" altLang="en-US" sz="2000">
              <a:latin typeface="+mn-ea"/>
              <a:ea typeface="+mn-ea"/>
            </a:endParaRPr>
          </a:p>
        </p:txBody>
      </p:sp>
    </p:spTree>
    <p:extLst>
      <p:ext uri="{BB962C8B-B14F-4D97-AF65-F5344CB8AC3E}">
        <p14:creationId xmlns:p14="http://schemas.microsoft.com/office/powerpoint/2010/main" val="1772571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lstStyle/>
          <a:p>
            <a:r>
              <a:rPr lang="en-US" altLang="ja-JP" dirty="0">
                <a:latin typeface="+mj-ea"/>
                <a:ea typeface="+mj-ea"/>
              </a:rPr>
              <a:t>Outline</a:t>
            </a:r>
            <a:endParaRPr kumimoji="1" lang="ja-JP" altLang="en-US">
              <a:latin typeface="+mj-ea"/>
              <a:ea typeface="+mj-ea"/>
            </a:endParaRPr>
          </a:p>
        </p:txBody>
      </p:sp>
      <p:sp>
        <p:nvSpPr>
          <p:cNvPr id="5" name="コンテンツ プレースホルダー 4">
            <a:extLst>
              <a:ext uri="{FF2B5EF4-FFF2-40B4-BE49-F238E27FC236}">
                <a16:creationId xmlns:a16="http://schemas.microsoft.com/office/drawing/2014/main" id="{8ACDB50B-4A01-2143-8F89-60B4B00002E2}"/>
              </a:ext>
            </a:extLst>
          </p:cNvPr>
          <p:cNvSpPr>
            <a:spLocks noGrp="1"/>
          </p:cNvSpPr>
          <p:nvPr>
            <p:ph idx="1"/>
          </p:nvPr>
        </p:nvSpPr>
        <p:spPr/>
        <p:txBody>
          <a:bodyPr>
            <a:normAutofit/>
          </a:bodyPr>
          <a:lstStyle/>
          <a:p>
            <a:pPr marL="514350" indent="-514350">
              <a:buFont typeface="+mj-lt"/>
              <a:buAutoNum type="arabicPeriod"/>
            </a:pPr>
            <a:r>
              <a:rPr kumimoji="1" lang="en-US" altLang="ja-JP" dirty="0">
                <a:solidFill>
                  <a:schemeClr val="bg2">
                    <a:lumMod val="75000"/>
                  </a:schemeClr>
                </a:solidFill>
                <a:latin typeface="+mj-ea"/>
                <a:ea typeface="+mj-ea"/>
              </a:rPr>
              <a:t>Research background and motivation</a:t>
            </a:r>
          </a:p>
          <a:p>
            <a:pPr lvl="1"/>
            <a:r>
              <a:rPr lang="en-US" altLang="ja-JP" dirty="0">
                <a:solidFill>
                  <a:schemeClr val="bg2">
                    <a:lumMod val="75000"/>
                  </a:schemeClr>
                </a:solidFill>
                <a:latin typeface="+mj-ea"/>
              </a:rPr>
              <a:t>HESC and Liquid Hydrogen Carrier</a:t>
            </a:r>
            <a:endParaRPr lang="en-US" altLang="ja-JP" dirty="0">
              <a:solidFill>
                <a:schemeClr val="bg2">
                  <a:lumMod val="75000"/>
                </a:schemeClr>
              </a:solidFill>
              <a:latin typeface="+mj-ea"/>
              <a:ea typeface="+mj-ea"/>
            </a:endParaRPr>
          </a:p>
          <a:p>
            <a:pPr lvl="1"/>
            <a:r>
              <a:rPr lang="en-US" altLang="ja-JP" dirty="0">
                <a:solidFill>
                  <a:schemeClr val="bg2">
                    <a:lumMod val="75000"/>
                  </a:schemeClr>
                </a:solidFill>
                <a:latin typeface="+mj-ea"/>
                <a:ea typeface="+mj-ea"/>
              </a:rPr>
              <a:t>Research motivation</a:t>
            </a:r>
            <a:endParaRPr kumimoji="1" lang="en-US" altLang="ja-JP" dirty="0">
              <a:solidFill>
                <a:schemeClr val="bg2">
                  <a:lumMod val="75000"/>
                </a:schemeClr>
              </a:solidFill>
              <a:latin typeface="+mj-ea"/>
              <a:ea typeface="+mj-ea"/>
            </a:endParaRPr>
          </a:p>
          <a:p>
            <a:pPr marL="514350" indent="-514350">
              <a:buFont typeface="+mj-lt"/>
              <a:buAutoNum type="arabicPeriod"/>
            </a:pPr>
            <a:r>
              <a:rPr lang="en-US" altLang="ja-JP" dirty="0">
                <a:latin typeface="+mj-ea"/>
                <a:ea typeface="+mj-ea"/>
              </a:rPr>
              <a:t>Pressure reduction experiments</a:t>
            </a:r>
          </a:p>
          <a:p>
            <a:pPr lvl="1"/>
            <a:r>
              <a:rPr lang="en-US" altLang="ja-JP" dirty="0">
                <a:latin typeface="+mj-ea"/>
                <a:ea typeface="+mj-ea"/>
              </a:rPr>
              <a:t>Experimental apparatus (30m</a:t>
            </a:r>
            <a:r>
              <a:rPr lang="en-US" altLang="ja-JP" baseline="30000" dirty="0">
                <a:latin typeface="+mj-ea"/>
                <a:ea typeface="+mj-ea"/>
              </a:rPr>
              <a:t>3</a:t>
            </a:r>
            <a:r>
              <a:rPr lang="en-US" altLang="ja-JP" dirty="0">
                <a:latin typeface="+mj-ea"/>
                <a:ea typeface="+mj-ea"/>
              </a:rPr>
              <a:t> LH2 tank) and test condition</a:t>
            </a:r>
          </a:p>
          <a:p>
            <a:pPr lvl="1"/>
            <a:r>
              <a:rPr lang="en-US" altLang="ja-JP" dirty="0">
                <a:latin typeface="+mj-ea"/>
                <a:ea typeface="+mj-ea"/>
              </a:rPr>
              <a:t>Results and discussion</a:t>
            </a:r>
          </a:p>
          <a:p>
            <a:pPr marL="514350" indent="-514350">
              <a:buFont typeface="+mj-lt"/>
              <a:buAutoNum type="arabicPeriod"/>
            </a:pPr>
            <a:r>
              <a:rPr kumimoji="1" lang="en-US" altLang="ja-JP" dirty="0">
                <a:latin typeface="+mj-ea"/>
                <a:ea typeface="+mj-ea"/>
              </a:rPr>
              <a:t>T</a:t>
            </a:r>
            <a:r>
              <a:rPr lang="en-US" altLang="ja-JP" dirty="0">
                <a:latin typeface="+mj-ea"/>
                <a:ea typeface="+mj-ea"/>
              </a:rPr>
              <a:t>heoretical analysis on the experiments</a:t>
            </a:r>
          </a:p>
          <a:p>
            <a:pPr lvl="1"/>
            <a:r>
              <a:rPr lang="en-US" altLang="ja-JP" dirty="0">
                <a:latin typeface="+mj-ea"/>
                <a:ea typeface="+mj-ea"/>
              </a:rPr>
              <a:t>Results of </a:t>
            </a:r>
            <a:r>
              <a:rPr lang="en-US" altLang="ja-JP" dirty="0">
                <a:latin typeface="+mj-ea"/>
              </a:rPr>
              <a:t>1-D thermodynamic model </a:t>
            </a:r>
            <a:r>
              <a:rPr lang="en-US" altLang="ja-JP" dirty="0">
                <a:latin typeface="+mj-ea"/>
                <a:ea typeface="+mj-ea"/>
              </a:rPr>
              <a:t>compared with the experiments</a:t>
            </a:r>
          </a:p>
          <a:p>
            <a:pPr marL="514350" indent="-514350">
              <a:buFont typeface="+mj-lt"/>
              <a:buAutoNum type="arabicPeriod"/>
            </a:pPr>
            <a:r>
              <a:rPr lang="en-US" altLang="ja-JP" dirty="0">
                <a:latin typeface="+mj-ea"/>
                <a:ea typeface="+mj-ea"/>
              </a:rPr>
              <a:t>Preliminary study on pressure reduction based on CFD</a:t>
            </a:r>
          </a:p>
          <a:p>
            <a:pPr lvl="1"/>
            <a:r>
              <a:rPr lang="en-US" altLang="ja-JP" dirty="0">
                <a:latin typeface="+mj-ea"/>
                <a:ea typeface="+mj-ea"/>
              </a:rPr>
              <a:t>Result of one test case</a:t>
            </a:r>
          </a:p>
          <a:p>
            <a:pPr marL="514350" indent="-514350">
              <a:buFont typeface="+mj-lt"/>
              <a:buAutoNum type="arabicPeriod"/>
            </a:pPr>
            <a:r>
              <a:rPr kumimoji="1" lang="en-US" altLang="ja-JP" dirty="0">
                <a:latin typeface="+mj-ea"/>
                <a:ea typeface="+mj-ea"/>
              </a:rPr>
              <a:t>Conclusions and Future Work</a:t>
            </a:r>
            <a:endParaRPr kumimoji="1" lang="ja-JP" altLang="en-US">
              <a:latin typeface="+mj-ea"/>
              <a:ea typeface="+mj-ea"/>
            </a:endParaRPr>
          </a:p>
        </p:txBody>
      </p:sp>
    </p:spTree>
    <p:extLst>
      <p:ext uri="{BB962C8B-B14F-4D97-AF65-F5344CB8AC3E}">
        <p14:creationId xmlns:p14="http://schemas.microsoft.com/office/powerpoint/2010/main" val="2537385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コンテンツ プレースホルダー 19">
            <a:extLst>
              <a:ext uri="{FF2B5EF4-FFF2-40B4-BE49-F238E27FC236}">
                <a16:creationId xmlns:a16="http://schemas.microsoft.com/office/drawing/2014/main" id="{E68493A9-5AEF-D247-9391-373D7079E08C}"/>
              </a:ext>
            </a:extLst>
          </p:cNvPr>
          <p:cNvSpPr>
            <a:spLocks noGrp="1"/>
          </p:cNvSpPr>
          <p:nvPr>
            <p:ph idx="1"/>
          </p:nvPr>
        </p:nvSpPr>
        <p:spPr>
          <a:xfrm>
            <a:off x="442548" y="1462604"/>
            <a:ext cx="11984361" cy="5044365"/>
          </a:xfrm>
        </p:spPr>
        <p:txBody>
          <a:bodyPr/>
          <a:lstStyle/>
          <a:p>
            <a:pPr marL="0" indent="0">
              <a:buNone/>
            </a:pPr>
            <a:r>
              <a:rPr lang="en-GB" altLang="ja-JP" sz="2400" u="sng" dirty="0">
                <a:latin typeface="+mj-ea"/>
                <a:ea typeface="+mj-ea"/>
              </a:rPr>
              <a:t>Motivation</a:t>
            </a:r>
            <a:r>
              <a:rPr lang="en-GB" altLang="ja-JP" dirty="0">
                <a:latin typeface="+mn-ea"/>
                <a:ea typeface="+mn-ea"/>
              </a:rPr>
              <a:t>: </a:t>
            </a:r>
          </a:p>
          <a:p>
            <a:pPr marL="0" indent="0">
              <a:buNone/>
            </a:pPr>
            <a:r>
              <a:rPr lang="en-GB" altLang="ja-JP" sz="2400" dirty="0">
                <a:latin typeface="+mn-ea"/>
                <a:ea typeface="+mn-ea"/>
              </a:rPr>
              <a:t>To obtain the empirical data for validating the numerical analysis</a:t>
            </a:r>
          </a:p>
          <a:p>
            <a:pPr marL="0" indent="0">
              <a:buNone/>
            </a:pPr>
            <a:r>
              <a:rPr lang="en-GB" altLang="ja-JP" sz="2400" u="sng" dirty="0">
                <a:latin typeface="+mj-ea"/>
                <a:ea typeface="+mj-ea"/>
              </a:rPr>
              <a:t>Strategy</a:t>
            </a:r>
            <a:r>
              <a:rPr lang="en-GB" altLang="ja-JP" dirty="0">
                <a:latin typeface="+mn-ea"/>
                <a:ea typeface="+mn-ea"/>
              </a:rPr>
              <a:t>:</a:t>
            </a:r>
          </a:p>
          <a:p>
            <a:pPr marL="0" indent="0">
              <a:buNone/>
            </a:pPr>
            <a:r>
              <a:rPr lang="en-GB" altLang="ja-JP" sz="2400" dirty="0">
                <a:latin typeface="+mn-ea"/>
                <a:ea typeface="+mn-ea"/>
              </a:rPr>
              <a:t>Pressure drop experiments under various initial T conditions</a:t>
            </a:r>
            <a:endParaRPr lang="ja-JP" altLang="en-US" sz="2400" dirty="0">
              <a:latin typeface="+mn-ea"/>
              <a:ea typeface="+mn-ea"/>
            </a:endParaRPr>
          </a:p>
        </p:txBody>
      </p:sp>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Autofit/>
          </a:bodyPr>
          <a:lstStyle/>
          <a:p>
            <a:r>
              <a:rPr kumimoji="1" lang="en-US" altLang="ja-JP" sz="4000" dirty="0">
                <a:latin typeface="+mj-ea"/>
                <a:ea typeface="+mj-ea"/>
              </a:rPr>
              <a:t>2. </a:t>
            </a:r>
            <a:r>
              <a:rPr lang="en-US" altLang="ja-JP" sz="3600" dirty="0">
                <a:latin typeface="+mj-ea"/>
                <a:ea typeface="+mj-ea"/>
              </a:rPr>
              <a:t>Pressure reduction experiments</a:t>
            </a:r>
            <a:r>
              <a:rPr kumimoji="1" lang="en-US" altLang="ja-JP" sz="2800" dirty="0">
                <a:latin typeface="+mj-ea"/>
                <a:ea typeface="+mj-ea"/>
              </a:rPr>
              <a:t> </a:t>
            </a:r>
            <a:r>
              <a:rPr lang="en-US" altLang="ja-JP" sz="2800" dirty="0">
                <a:latin typeface="+mj-ea"/>
                <a:ea typeface="+mj-ea"/>
              </a:rPr>
              <a:t>– Overview</a:t>
            </a:r>
            <a:endParaRPr kumimoji="1" lang="ja-JP" altLang="en-US" sz="2800" dirty="0">
              <a:latin typeface="+mj-ea"/>
              <a:ea typeface="+mj-ea"/>
            </a:endParaRPr>
          </a:p>
        </p:txBody>
      </p:sp>
      <p:pic>
        <p:nvPicPr>
          <p:cNvPr id="7" name="図 6">
            <a:extLst>
              <a:ext uri="{FF2B5EF4-FFF2-40B4-BE49-F238E27FC236}">
                <a16:creationId xmlns:a16="http://schemas.microsoft.com/office/drawing/2014/main" id="{217EB313-30FF-4C4B-AF24-6509821068B9}"/>
              </a:ext>
            </a:extLst>
          </p:cNvPr>
          <p:cNvPicPr>
            <a:picLocks noChangeAspect="1"/>
          </p:cNvPicPr>
          <p:nvPr/>
        </p:nvPicPr>
        <p:blipFill>
          <a:blip r:embed="rId3"/>
          <a:stretch>
            <a:fillRect/>
          </a:stretch>
        </p:blipFill>
        <p:spPr>
          <a:xfrm>
            <a:off x="7017834" y="3785301"/>
            <a:ext cx="4588361" cy="2619038"/>
          </a:xfrm>
          <a:prstGeom prst="rect">
            <a:avLst/>
          </a:prstGeom>
        </p:spPr>
      </p:pic>
      <p:sp>
        <p:nvSpPr>
          <p:cNvPr id="12" name="コンテンツ プレースホルダー 2">
            <a:extLst>
              <a:ext uri="{FF2B5EF4-FFF2-40B4-BE49-F238E27FC236}">
                <a16:creationId xmlns:a16="http://schemas.microsoft.com/office/drawing/2014/main" id="{860E769D-C218-2B4B-AED7-AFC37CB5E000}"/>
              </a:ext>
            </a:extLst>
          </p:cNvPr>
          <p:cNvSpPr txBox="1">
            <a:spLocks/>
          </p:cNvSpPr>
          <p:nvPr/>
        </p:nvSpPr>
        <p:spPr>
          <a:xfrm>
            <a:off x="694944" y="1498324"/>
            <a:ext cx="10658855" cy="5044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GB" altLang="ja-JP" dirty="0">
              <a:latin typeface="Yu Gothic UI Light" panose="020B0300000000000000" pitchFamily="34" charset="-128"/>
              <a:ea typeface="Yu Gothic UI Light" panose="020B0300000000000000" pitchFamily="34" charset="-128"/>
            </a:endParaRPr>
          </a:p>
        </p:txBody>
      </p:sp>
      <p:grpSp>
        <p:nvGrpSpPr>
          <p:cNvPr id="21" name="グループ化 20">
            <a:extLst>
              <a:ext uri="{FF2B5EF4-FFF2-40B4-BE49-F238E27FC236}">
                <a16:creationId xmlns:a16="http://schemas.microsoft.com/office/drawing/2014/main" id="{6480A25C-150B-DC43-84E4-33DF8C9EBDC3}"/>
              </a:ext>
            </a:extLst>
          </p:cNvPr>
          <p:cNvGrpSpPr/>
          <p:nvPr/>
        </p:nvGrpSpPr>
        <p:grpSpPr>
          <a:xfrm>
            <a:off x="2511901" y="3635209"/>
            <a:ext cx="4401974" cy="2409060"/>
            <a:chOff x="2827718" y="3968740"/>
            <a:chExt cx="4401974" cy="2409060"/>
          </a:xfrm>
        </p:grpSpPr>
        <p:pic>
          <p:nvPicPr>
            <p:cNvPr id="18" name="コンテンツ プレースホルダー 2">
              <a:extLst>
                <a:ext uri="{FF2B5EF4-FFF2-40B4-BE49-F238E27FC236}">
                  <a16:creationId xmlns:a16="http://schemas.microsoft.com/office/drawing/2014/main" id="{EDCE7D45-2A09-264E-9237-CBAE75732F26}"/>
                </a:ext>
              </a:extLst>
            </p:cNvPr>
            <p:cNvPicPr>
              <a:picLocks noChangeAspect="1"/>
            </p:cNvPicPr>
            <p:nvPr/>
          </p:nvPicPr>
          <p:blipFill>
            <a:blip r:embed="rId4"/>
            <a:stretch>
              <a:fillRect/>
            </a:stretch>
          </p:blipFill>
          <p:spPr>
            <a:xfrm>
              <a:off x="2827718" y="3968740"/>
              <a:ext cx="4401974" cy="2409060"/>
            </a:xfrm>
            <a:prstGeom prst="rect">
              <a:avLst/>
            </a:prstGeom>
          </p:spPr>
        </p:pic>
        <p:sp>
          <p:nvSpPr>
            <p:cNvPr id="9" name="正方形/長方形 8">
              <a:extLst>
                <a:ext uri="{FF2B5EF4-FFF2-40B4-BE49-F238E27FC236}">
                  <a16:creationId xmlns:a16="http://schemas.microsoft.com/office/drawing/2014/main" id="{AB9F293B-ADA4-604E-883C-42C12FC7A6A4}"/>
                </a:ext>
              </a:extLst>
            </p:cNvPr>
            <p:cNvSpPr/>
            <p:nvPr/>
          </p:nvSpPr>
          <p:spPr>
            <a:xfrm>
              <a:off x="5650992" y="5010912"/>
              <a:ext cx="78638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x</a:t>
              </a:r>
              <a:endParaRPr kumimoji="1" lang="ja-JP" altLang="en-US"/>
            </a:p>
          </p:txBody>
        </p:sp>
      </p:grpSp>
      <p:cxnSp>
        <p:nvCxnSpPr>
          <p:cNvPr id="15" name="直線矢印コネクタ 14">
            <a:extLst>
              <a:ext uri="{FF2B5EF4-FFF2-40B4-BE49-F238E27FC236}">
                <a16:creationId xmlns:a16="http://schemas.microsoft.com/office/drawing/2014/main" id="{B441A672-D779-F14D-A54E-9DE84DE64B82}"/>
              </a:ext>
            </a:extLst>
          </p:cNvPr>
          <p:cNvCxnSpPr>
            <a:cxnSpLocks/>
            <a:endCxn id="7" idx="1"/>
          </p:cNvCxnSpPr>
          <p:nvPr/>
        </p:nvCxnSpPr>
        <p:spPr>
          <a:xfrm>
            <a:off x="6137468" y="4677381"/>
            <a:ext cx="880366" cy="4174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C5A75A51-80C2-DD45-B95E-568F24D3ABBB}"/>
              </a:ext>
            </a:extLst>
          </p:cNvPr>
          <p:cNvSpPr/>
          <p:nvPr/>
        </p:nvSpPr>
        <p:spPr>
          <a:xfrm>
            <a:off x="7033743" y="3613492"/>
            <a:ext cx="4588361" cy="2962656"/>
          </a:xfrm>
          <a:prstGeom prst="rect">
            <a:avLst/>
          </a:prstGeom>
          <a:noFill/>
          <a:ln w="63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4">
            <a:extLst>
              <a:ext uri="{FF2B5EF4-FFF2-40B4-BE49-F238E27FC236}">
                <a16:creationId xmlns:a16="http://schemas.microsoft.com/office/drawing/2014/main" id="{5020B267-2E53-D243-A3E3-812D039D22F3}"/>
              </a:ext>
            </a:extLst>
          </p:cNvPr>
          <p:cNvSpPr txBox="1">
            <a:spLocks/>
          </p:cNvSpPr>
          <p:nvPr/>
        </p:nvSpPr>
        <p:spPr>
          <a:xfrm>
            <a:off x="1184484" y="6371804"/>
            <a:ext cx="5849258" cy="273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40000"/>
              </a:lnSpc>
              <a:buNone/>
            </a:pPr>
            <a:r>
              <a:rPr lang="en-US" altLang="ja-JP" sz="2000" dirty="0">
                <a:latin typeface="+mn-ea"/>
                <a:ea typeface="+mn-ea"/>
              </a:rPr>
              <a:t>Located at JAXA </a:t>
            </a:r>
            <a:r>
              <a:rPr lang="en-US" altLang="ja-JP" sz="2000" dirty="0" err="1">
                <a:latin typeface="+mn-ea"/>
                <a:ea typeface="+mn-ea"/>
              </a:rPr>
              <a:t>Noshiro</a:t>
            </a:r>
            <a:r>
              <a:rPr lang="en-US" altLang="ja-JP" sz="2000" dirty="0">
                <a:latin typeface="+mn-ea"/>
                <a:ea typeface="+mn-ea"/>
              </a:rPr>
              <a:t> Rocket Testing Center</a:t>
            </a:r>
            <a:endParaRPr lang="ja-JP" altLang="en-US" sz="2000">
              <a:latin typeface="+mn-ea"/>
              <a:ea typeface="+mn-ea"/>
            </a:endParaRPr>
          </a:p>
        </p:txBody>
      </p:sp>
      <p:pic>
        <p:nvPicPr>
          <p:cNvPr id="14" name="図 13">
            <a:extLst>
              <a:ext uri="{FF2B5EF4-FFF2-40B4-BE49-F238E27FC236}">
                <a16:creationId xmlns:a16="http://schemas.microsoft.com/office/drawing/2014/main" id="{3B4456F8-9D04-A444-A386-189E5B3DADC3}"/>
              </a:ext>
            </a:extLst>
          </p:cNvPr>
          <p:cNvPicPr>
            <a:picLocks noChangeAspect="1"/>
          </p:cNvPicPr>
          <p:nvPr/>
        </p:nvPicPr>
        <p:blipFill rotWithShape="1">
          <a:blip r:embed="rId5"/>
          <a:srcRect l="28696" r="19758" b="10171"/>
          <a:stretch/>
        </p:blipFill>
        <p:spPr>
          <a:xfrm>
            <a:off x="1103867" y="3741851"/>
            <a:ext cx="984906" cy="2288498"/>
          </a:xfrm>
          <a:prstGeom prst="rect">
            <a:avLst/>
          </a:prstGeom>
        </p:spPr>
      </p:pic>
      <p:sp>
        <p:nvSpPr>
          <p:cNvPr id="2" name="テキスト ボックス 1">
            <a:extLst>
              <a:ext uri="{FF2B5EF4-FFF2-40B4-BE49-F238E27FC236}">
                <a16:creationId xmlns:a16="http://schemas.microsoft.com/office/drawing/2014/main" id="{D4B62149-2362-1343-9BC1-F34F94F63E48}"/>
              </a:ext>
            </a:extLst>
          </p:cNvPr>
          <p:cNvSpPr txBox="1"/>
          <p:nvPr/>
        </p:nvSpPr>
        <p:spPr>
          <a:xfrm>
            <a:off x="3651250" y="3926362"/>
            <a:ext cx="1949450" cy="261610"/>
          </a:xfrm>
          <a:prstGeom prst="rect">
            <a:avLst/>
          </a:prstGeom>
          <a:noFill/>
        </p:spPr>
        <p:txBody>
          <a:bodyPr wrap="square" rtlCol="0">
            <a:spAutoFit/>
          </a:bodyPr>
          <a:lstStyle/>
          <a:p>
            <a:r>
              <a:rPr kumimoji="1" lang="en-US" altLang="ja-JP" sz="1100" dirty="0"/>
              <a:t>Pressure gauge</a:t>
            </a:r>
            <a:endParaRPr kumimoji="1" lang="ja-JP" altLang="en-US" sz="1100"/>
          </a:p>
        </p:txBody>
      </p:sp>
      <p:cxnSp>
        <p:nvCxnSpPr>
          <p:cNvPr id="5" name="直線矢印コネクタ 4">
            <a:extLst>
              <a:ext uri="{FF2B5EF4-FFF2-40B4-BE49-F238E27FC236}">
                <a16:creationId xmlns:a16="http://schemas.microsoft.com/office/drawing/2014/main" id="{6CEF92A7-E80A-4949-9C2E-BA0E5DA9EB64}"/>
              </a:ext>
            </a:extLst>
          </p:cNvPr>
          <p:cNvCxnSpPr/>
          <p:nvPr/>
        </p:nvCxnSpPr>
        <p:spPr>
          <a:xfrm flipH="1">
            <a:off x="3600450" y="4127500"/>
            <a:ext cx="152400" cy="285750"/>
          </a:xfrm>
          <a:prstGeom prst="straightConnector1">
            <a:avLst/>
          </a:prstGeom>
          <a:ln w="6350">
            <a:tailEnd type="triangle" w="sm" len="s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253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9FA7D67E-BA92-164F-8CB7-88736E8ABE4B}"/>
              </a:ext>
            </a:extLst>
          </p:cNvPr>
          <p:cNvSpPr>
            <a:spLocks noGrp="1"/>
          </p:cNvSpPr>
          <p:nvPr>
            <p:ph idx="1"/>
          </p:nvPr>
        </p:nvSpPr>
        <p:spPr>
          <a:xfrm>
            <a:off x="566435" y="5791950"/>
            <a:ext cx="11059125" cy="1302632"/>
          </a:xfrm>
        </p:spPr>
        <p:txBody>
          <a:bodyPr>
            <a:normAutofit/>
          </a:bodyPr>
          <a:lstStyle/>
          <a:p>
            <a:r>
              <a:rPr lang="en-US" altLang="ja-JP" sz="2400" dirty="0">
                <a:latin typeface="+mn-ea"/>
                <a:ea typeface="+mn-ea"/>
              </a:rPr>
              <a:t>The data of </a:t>
            </a:r>
            <a:r>
              <a:rPr lang="en-US" altLang="ja-JP" sz="2400" dirty="0">
                <a:solidFill>
                  <a:schemeClr val="accent2"/>
                </a:solidFill>
                <a:latin typeface="+mn-ea"/>
                <a:ea typeface="+mn-ea"/>
              </a:rPr>
              <a:t>P</a:t>
            </a:r>
            <a:r>
              <a:rPr lang="en-US" altLang="ja-JP" sz="2400" dirty="0">
                <a:latin typeface="+mn-ea"/>
                <a:ea typeface="+mn-ea"/>
              </a:rPr>
              <a:t> and </a:t>
            </a:r>
            <a:r>
              <a:rPr lang="en-US" altLang="ja-JP" sz="2400" dirty="0">
                <a:solidFill>
                  <a:schemeClr val="accent2"/>
                </a:solidFill>
                <a:latin typeface="+mn-ea"/>
                <a:ea typeface="+mn-ea"/>
              </a:rPr>
              <a:t>T(16 points) </a:t>
            </a:r>
            <a:r>
              <a:rPr lang="en-US" altLang="ja-JP" sz="2400" dirty="0">
                <a:latin typeface="+mn-ea"/>
                <a:ea typeface="+mn-ea"/>
              </a:rPr>
              <a:t>inside the LH2 tank can be obtained.</a:t>
            </a:r>
          </a:p>
          <a:p>
            <a:r>
              <a:rPr lang="en-US" altLang="ja-JP" sz="2400" dirty="0">
                <a:solidFill>
                  <a:schemeClr val="accent2"/>
                </a:solidFill>
                <a:latin typeface="+mn-ea"/>
                <a:ea typeface="+mn-ea"/>
              </a:rPr>
              <a:t>P, T, and volume/mass flow rate of vent gas </a:t>
            </a:r>
            <a:r>
              <a:rPr lang="en-US" altLang="ja-JP" sz="2400" dirty="0">
                <a:latin typeface="+mn-ea"/>
                <a:ea typeface="+mn-ea"/>
              </a:rPr>
              <a:t>can be measured.</a:t>
            </a:r>
          </a:p>
        </p:txBody>
      </p:sp>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sz="3600" dirty="0">
                <a:latin typeface="+mj-ea"/>
                <a:ea typeface="+mj-ea"/>
              </a:rPr>
              <a:t>2.1 Pressure reduction experiments</a:t>
            </a:r>
            <a:r>
              <a:rPr kumimoji="1" lang="en-US" altLang="ja-JP" sz="3600" dirty="0">
                <a:latin typeface="+mj-ea"/>
                <a:ea typeface="+mj-ea"/>
              </a:rPr>
              <a:t> </a:t>
            </a:r>
            <a:r>
              <a:rPr lang="en-US" altLang="ja-JP" sz="2800" dirty="0">
                <a:latin typeface="+mj-ea"/>
                <a:ea typeface="+mj-ea"/>
              </a:rPr>
              <a:t>– Apparatus</a:t>
            </a:r>
            <a:endParaRPr kumimoji="1" lang="ja-JP" altLang="en-US" sz="2800">
              <a:latin typeface="+mj-ea"/>
              <a:ea typeface="+mj-ea"/>
            </a:endParaRPr>
          </a:p>
        </p:txBody>
      </p:sp>
      <p:grpSp>
        <p:nvGrpSpPr>
          <p:cNvPr id="8" name="グループ化 7">
            <a:extLst>
              <a:ext uri="{FF2B5EF4-FFF2-40B4-BE49-F238E27FC236}">
                <a16:creationId xmlns:a16="http://schemas.microsoft.com/office/drawing/2014/main" id="{A3D35ED2-E043-8946-9D9A-F60AC072988C}"/>
              </a:ext>
            </a:extLst>
          </p:cNvPr>
          <p:cNvGrpSpPr/>
          <p:nvPr/>
        </p:nvGrpSpPr>
        <p:grpSpPr>
          <a:xfrm>
            <a:off x="5393475" y="1382353"/>
            <a:ext cx="3561405" cy="1949043"/>
            <a:chOff x="2827718" y="3968740"/>
            <a:chExt cx="4401974" cy="2409060"/>
          </a:xfrm>
        </p:grpSpPr>
        <p:pic>
          <p:nvPicPr>
            <p:cNvPr id="9" name="コンテンツ プレースホルダー 2">
              <a:extLst>
                <a:ext uri="{FF2B5EF4-FFF2-40B4-BE49-F238E27FC236}">
                  <a16:creationId xmlns:a16="http://schemas.microsoft.com/office/drawing/2014/main" id="{6F8C29C7-C084-AD42-AF3A-410D51F377A7}"/>
                </a:ext>
              </a:extLst>
            </p:cNvPr>
            <p:cNvPicPr>
              <a:picLocks noChangeAspect="1"/>
            </p:cNvPicPr>
            <p:nvPr/>
          </p:nvPicPr>
          <p:blipFill>
            <a:blip r:embed="rId3"/>
            <a:stretch>
              <a:fillRect/>
            </a:stretch>
          </p:blipFill>
          <p:spPr>
            <a:xfrm>
              <a:off x="2827718" y="3968740"/>
              <a:ext cx="4401974" cy="2409060"/>
            </a:xfrm>
            <a:prstGeom prst="rect">
              <a:avLst/>
            </a:prstGeom>
          </p:spPr>
        </p:pic>
        <p:sp>
          <p:nvSpPr>
            <p:cNvPr id="11" name="正方形/長方形 10">
              <a:extLst>
                <a:ext uri="{FF2B5EF4-FFF2-40B4-BE49-F238E27FC236}">
                  <a16:creationId xmlns:a16="http://schemas.microsoft.com/office/drawing/2014/main" id="{E3C9F7B7-47CD-3741-A7AC-BA8FC179D07A}"/>
                </a:ext>
              </a:extLst>
            </p:cNvPr>
            <p:cNvSpPr/>
            <p:nvPr/>
          </p:nvSpPr>
          <p:spPr>
            <a:xfrm>
              <a:off x="5650992" y="5010912"/>
              <a:ext cx="78638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x</a:t>
              </a:r>
              <a:endParaRPr kumimoji="1" lang="ja-JP" altLang="en-US"/>
            </a:p>
          </p:txBody>
        </p:sp>
      </p:grpSp>
      <p:grpSp>
        <p:nvGrpSpPr>
          <p:cNvPr id="2" name="グループ化 1">
            <a:extLst>
              <a:ext uri="{FF2B5EF4-FFF2-40B4-BE49-F238E27FC236}">
                <a16:creationId xmlns:a16="http://schemas.microsoft.com/office/drawing/2014/main" id="{538F7C06-760B-BB41-B70A-4D4E9043F3FA}"/>
              </a:ext>
            </a:extLst>
          </p:cNvPr>
          <p:cNvGrpSpPr/>
          <p:nvPr/>
        </p:nvGrpSpPr>
        <p:grpSpPr>
          <a:xfrm>
            <a:off x="2135947" y="1497415"/>
            <a:ext cx="3726234" cy="3592106"/>
            <a:chOff x="8343377" y="1369643"/>
            <a:chExt cx="3726234" cy="3592106"/>
          </a:xfrm>
        </p:grpSpPr>
        <p:pic>
          <p:nvPicPr>
            <p:cNvPr id="12" name="図 11">
              <a:extLst>
                <a:ext uri="{FF2B5EF4-FFF2-40B4-BE49-F238E27FC236}">
                  <a16:creationId xmlns:a16="http://schemas.microsoft.com/office/drawing/2014/main" id="{E50D6969-D142-5047-A713-372B4E9857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29" r="20211"/>
            <a:stretch/>
          </p:blipFill>
          <p:spPr>
            <a:xfrm>
              <a:off x="8437738" y="1387613"/>
              <a:ext cx="1303246" cy="2804480"/>
            </a:xfrm>
            <a:prstGeom prst="rect">
              <a:avLst/>
            </a:prstGeom>
          </p:spPr>
        </p:pic>
        <p:pic>
          <p:nvPicPr>
            <p:cNvPr id="13" name="図 12">
              <a:extLst>
                <a:ext uri="{FF2B5EF4-FFF2-40B4-BE49-F238E27FC236}">
                  <a16:creationId xmlns:a16="http://schemas.microsoft.com/office/drawing/2014/main" id="{3C7AB762-8DBE-EE42-9680-79671F63423F}"/>
                </a:ext>
              </a:extLst>
            </p:cNvPr>
            <p:cNvPicPr>
              <a:picLocks noChangeAspect="1"/>
            </p:cNvPicPr>
            <p:nvPr/>
          </p:nvPicPr>
          <p:blipFill rotWithShape="1">
            <a:blip r:embed="rId5">
              <a:extLst>
                <a:ext uri="{28A0092B-C50C-407E-A947-70E740481C1C}">
                  <a14:useLocalDpi xmlns:a14="http://schemas.microsoft.com/office/drawing/2010/main" val="0"/>
                </a:ext>
              </a:extLst>
            </a:blip>
            <a:srcRect l="11461" t="1" r="14711" b="76"/>
            <a:stretch/>
          </p:blipFill>
          <p:spPr>
            <a:xfrm>
              <a:off x="9947047" y="1369643"/>
              <a:ext cx="1580813" cy="2852731"/>
            </a:xfrm>
            <a:prstGeom prst="rect">
              <a:avLst/>
            </a:prstGeom>
            <a:effectLst>
              <a:softEdge rad="0"/>
            </a:effectLst>
          </p:spPr>
        </p:pic>
        <p:sp>
          <p:nvSpPr>
            <p:cNvPr id="14" name="コンテンツ プレースホルダー 4">
              <a:extLst>
                <a:ext uri="{FF2B5EF4-FFF2-40B4-BE49-F238E27FC236}">
                  <a16:creationId xmlns:a16="http://schemas.microsoft.com/office/drawing/2014/main" id="{FC431578-6932-324A-A0B5-973CBE368AEB}"/>
                </a:ext>
              </a:extLst>
            </p:cNvPr>
            <p:cNvSpPr txBox="1">
              <a:spLocks/>
            </p:cNvSpPr>
            <p:nvPr/>
          </p:nvSpPr>
          <p:spPr>
            <a:xfrm>
              <a:off x="8343377" y="4364525"/>
              <a:ext cx="3726234" cy="597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mn-ea"/>
                  <a:ea typeface="+mn-ea"/>
                </a:rPr>
                <a:t>Thermometer probe(16 thermometers) was installed inside LH2 tank </a:t>
              </a:r>
              <a:endParaRPr lang="ja-JP" altLang="en-US" sz="1800">
                <a:latin typeface="+mn-ea"/>
                <a:ea typeface="+mn-ea"/>
              </a:endParaRPr>
            </a:p>
          </p:txBody>
        </p:sp>
      </p:grpSp>
      <p:pic>
        <p:nvPicPr>
          <p:cNvPr id="20" name="図 19">
            <a:extLst>
              <a:ext uri="{FF2B5EF4-FFF2-40B4-BE49-F238E27FC236}">
                <a16:creationId xmlns:a16="http://schemas.microsoft.com/office/drawing/2014/main" id="{A759D930-E3B6-524A-B9EE-6CCB7489E7AE}"/>
              </a:ext>
            </a:extLst>
          </p:cNvPr>
          <p:cNvPicPr>
            <a:picLocks noChangeAspect="1"/>
          </p:cNvPicPr>
          <p:nvPr/>
        </p:nvPicPr>
        <p:blipFill>
          <a:blip r:embed="rId6"/>
          <a:stretch>
            <a:fillRect/>
          </a:stretch>
        </p:blipFill>
        <p:spPr>
          <a:xfrm>
            <a:off x="6095998" y="3461574"/>
            <a:ext cx="2970010" cy="1695283"/>
          </a:xfrm>
          <a:prstGeom prst="rect">
            <a:avLst/>
          </a:prstGeom>
        </p:spPr>
      </p:pic>
      <p:pic>
        <p:nvPicPr>
          <p:cNvPr id="21" name="図 20">
            <a:extLst>
              <a:ext uri="{FF2B5EF4-FFF2-40B4-BE49-F238E27FC236}">
                <a16:creationId xmlns:a16="http://schemas.microsoft.com/office/drawing/2014/main" id="{5EC331E2-7052-794B-AEDE-48F6A38DF55F}"/>
              </a:ext>
            </a:extLst>
          </p:cNvPr>
          <p:cNvPicPr>
            <a:picLocks noChangeAspect="1"/>
          </p:cNvPicPr>
          <p:nvPr/>
        </p:nvPicPr>
        <p:blipFill rotWithShape="1">
          <a:blip r:embed="rId7">
            <a:extLst>
              <a:ext uri="{BEBA8EAE-BF5A-486C-A8C5-ECC9F3942E4B}">
                <a14:imgProps xmlns:a14="http://schemas.microsoft.com/office/drawing/2010/main">
                  <a14:imgLayer>
                    <a14:imgEffect>
                      <a14:saturation sat="66000"/>
                    </a14:imgEffect>
                    <a14:imgEffect>
                      <a14:brightnessContrast bright="20000" contrast="-20000"/>
                    </a14:imgEffect>
                  </a14:imgLayer>
                </a14:imgProps>
              </a:ext>
            </a:extLst>
          </a:blip>
          <a:srcRect t="14265" b="6410"/>
          <a:stretch/>
        </p:blipFill>
        <p:spPr>
          <a:xfrm>
            <a:off x="9657577" y="3288749"/>
            <a:ext cx="1568817" cy="1659270"/>
          </a:xfrm>
          <a:prstGeom prst="rect">
            <a:avLst/>
          </a:prstGeom>
        </p:spPr>
      </p:pic>
      <p:pic>
        <p:nvPicPr>
          <p:cNvPr id="22" name="図 21">
            <a:extLst>
              <a:ext uri="{FF2B5EF4-FFF2-40B4-BE49-F238E27FC236}">
                <a16:creationId xmlns:a16="http://schemas.microsoft.com/office/drawing/2014/main" id="{1CD41EC4-D96B-E345-AFEF-3D581285C955}"/>
              </a:ext>
            </a:extLst>
          </p:cNvPr>
          <p:cNvPicPr>
            <a:picLocks noChangeAspect="1"/>
          </p:cNvPicPr>
          <p:nvPr/>
        </p:nvPicPr>
        <p:blipFill>
          <a:blip r:embed="rId8"/>
          <a:stretch>
            <a:fillRect/>
          </a:stretch>
        </p:blipFill>
        <p:spPr>
          <a:xfrm>
            <a:off x="9373818" y="1288595"/>
            <a:ext cx="2136336" cy="1602252"/>
          </a:xfrm>
          <a:prstGeom prst="rect">
            <a:avLst/>
          </a:prstGeom>
        </p:spPr>
      </p:pic>
      <p:sp>
        <p:nvSpPr>
          <p:cNvPr id="24" name="コンテンツ プレースホルダー 4">
            <a:extLst>
              <a:ext uri="{FF2B5EF4-FFF2-40B4-BE49-F238E27FC236}">
                <a16:creationId xmlns:a16="http://schemas.microsoft.com/office/drawing/2014/main" id="{AE54C85D-4203-204E-A567-F9BC7F2B8B5C}"/>
              </a:ext>
            </a:extLst>
          </p:cNvPr>
          <p:cNvSpPr txBox="1">
            <a:spLocks/>
          </p:cNvSpPr>
          <p:nvPr/>
        </p:nvSpPr>
        <p:spPr>
          <a:xfrm>
            <a:off x="9451485" y="5060631"/>
            <a:ext cx="3549818" cy="235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40000"/>
              </a:lnSpc>
              <a:buNone/>
            </a:pPr>
            <a:r>
              <a:rPr lang="en-US" altLang="ja-JP" sz="2000" dirty="0">
                <a:latin typeface="+mn-ea"/>
                <a:ea typeface="+mn-ea"/>
              </a:rPr>
              <a:t>Coriolis flowmeter</a:t>
            </a:r>
            <a:endParaRPr lang="ja-JP" altLang="en-US" sz="2000">
              <a:latin typeface="+mn-ea"/>
              <a:ea typeface="+mn-ea"/>
            </a:endParaRPr>
          </a:p>
        </p:txBody>
      </p:sp>
      <p:sp>
        <p:nvSpPr>
          <p:cNvPr id="25" name="コンテンツ プレースホルダー 4">
            <a:extLst>
              <a:ext uri="{FF2B5EF4-FFF2-40B4-BE49-F238E27FC236}">
                <a16:creationId xmlns:a16="http://schemas.microsoft.com/office/drawing/2014/main" id="{3323C7F4-34A6-1D45-B787-373EB2D1C0E8}"/>
              </a:ext>
            </a:extLst>
          </p:cNvPr>
          <p:cNvSpPr txBox="1">
            <a:spLocks/>
          </p:cNvSpPr>
          <p:nvPr/>
        </p:nvSpPr>
        <p:spPr>
          <a:xfrm>
            <a:off x="8413827" y="3002019"/>
            <a:ext cx="4056315" cy="564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40000"/>
              </a:lnSpc>
              <a:buNone/>
            </a:pPr>
            <a:r>
              <a:rPr lang="en-US" altLang="ja-JP" sz="2000" dirty="0">
                <a:latin typeface="+mn-ea"/>
                <a:ea typeface="+mn-ea"/>
              </a:rPr>
              <a:t>Turbine and Orifice flowmeter</a:t>
            </a:r>
            <a:endParaRPr lang="ja-JP" altLang="en-US" sz="2000">
              <a:latin typeface="+mn-ea"/>
              <a:ea typeface="+mn-ea"/>
            </a:endParaRPr>
          </a:p>
        </p:txBody>
      </p:sp>
      <p:cxnSp>
        <p:nvCxnSpPr>
          <p:cNvPr id="27" name="直線矢印コネクタ 26">
            <a:extLst>
              <a:ext uri="{FF2B5EF4-FFF2-40B4-BE49-F238E27FC236}">
                <a16:creationId xmlns:a16="http://schemas.microsoft.com/office/drawing/2014/main" id="{CC1E92C2-C182-5D40-935A-BAE03D7EFA6D}"/>
              </a:ext>
            </a:extLst>
          </p:cNvPr>
          <p:cNvCxnSpPr>
            <a:cxnSpLocks/>
          </p:cNvCxnSpPr>
          <p:nvPr/>
        </p:nvCxnSpPr>
        <p:spPr>
          <a:xfrm>
            <a:off x="9100137" y="4525188"/>
            <a:ext cx="541811" cy="463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1F9F8646-628F-8647-9286-6CE51BC898DC}"/>
              </a:ext>
            </a:extLst>
          </p:cNvPr>
          <p:cNvSpPr/>
          <p:nvPr/>
        </p:nvSpPr>
        <p:spPr>
          <a:xfrm>
            <a:off x="8204548" y="4262064"/>
            <a:ext cx="861461" cy="439614"/>
          </a:xfrm>
          <a:prstGeom prst="rect">
            <a:avLst/>
          </a:prstGeom>
          <a:noFill/>
          <a:ln w="63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D79E2FB-241F-6647-A6A6-6AEEA327E936}"/>
              </a:ext>
            </a:extLst>
          </p:cNvPr>
          <p:cNvSpPr/>
          <p:nvPr/>
        </p:nvSpPr>
        <p:spPr>
          <a:xfrm>
            <a:off x="6095998" y="3452957"/>
            <a:ext cx="2108550" cy="1703900"/>
          </a:xfrm>
          <a:prstGeom prst="rect">
            <a:avLst/>
          </a:prstGeom>
          <a:noFill/>
          <a:ln w="63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a:extLst>
              <a:ext uri="{FF2B5EF4-FFF2-40B4-BE49-F238E27FC236}">
                <a16:creationId xmlns:a16="http://schemas.microsoft.com/office/drawing/2014/main" id="{02AA9242-5882-5048-A509-E3CBFC99CC4C}"/>
              </a:ext>
            </a:extLst>
          </p:cNvPr>
          <p:cNvCxnSpPr>
            <a:cxnSpLocks/>
          </p:cNvCxnSpPr>
          <p:nvPr/>
        </p:nvCxnSpPr>
        <p:spPr>
          <a:xfrm flipV="1">
            <a:off x="8219399" y="3191890"/>
            <a:ext cx="687846" cy="7222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コンテンツ プレースホルダー 4">
            <a:extLst>
              <a:ext uri="{FF2B5EF4-FFF2-40B4-BE49-F238E27FC236}">
                <a16:creationId xmlns:a16="http://schemas.microsoft.com/office/drawing/2014/main" id="{E98BE9E4-233F-F041-AE63-7E0C02217678}"/>
              </a:ext>
            </a:extLst>
          </p:cNvPr>
          <p:cNvSpPr txBox="1">
            <a:spLocks/>
          </p:cNvSpPr>
          <p:nvPr/>
        </p:nvSpPr>
        <p:spPr>
          <a:xfrm>
            <a:off x="630432" y="4627138"/>
            <a:ext cx="1827892" cy="564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40000"/>
              </a:lnSpc>
              <a:buNone/>
            </a:pPr>
            <a:r>
              <a:rPr lang="en-US" altLang="ja-JP" sz="2000" dirty="0">
                <a:latin typeface="+mn-ea"/>
                <a:ea typeface="+mn-ea"/>
              </a:rPr>
              <a:t>LH2 tank</a:t>
            </a:r>
          </a:p>
          <a:p>
            <a:pPr marL="0" indent="0">
              <a:lnSpc>
                <a:spcPct val="40000"/>
              </a:lnSpc>
              <a:buNone/>
            </a:pPr>
            <a:r>
              <a:rPr lang="en-US" altLang="ja-JP" sz="2000" dirty="0">
                <a:latin typeface="+mn-ea"/>
                <a:ea typeface="+mn-ea"/>
              </a:rPr>
              <a:t>V: </a:t>
            </a:r>
            <a:r>
              <a:rPr lang="en-US" altLang="ja-JP" sz="2000" dirty="0">
                <a:solidFill>
                  <a:schemeClr val="accent2"/>
                </a:solidFill>
                <a:latin typeface="+mn-ea"/>
                <a:ea typeface="+mn-ea"/>
              </a:rPr>
              <a:t>30m</a:t>
            </a:r>
            <a:r>
              <a:rPr lang="en-US" altLang="ja-JP" sz="2000" baseline="30000" dirty="0">
                <a:solidFill>
                  <a:schemeClr val="accent2"/>
                </a:solidFill>
                <a:latin typeface="+mn-ea"/>
                <a:ea typeface="+mn-ea"/>
              </a:rPr>
              <a:t>3</a:t>
            </a:r>
            <a:endParaRPr lang="ja-JP" altLang="en-US" sz="2000" baseline="30000">
              <a:solidFill>
                <a:schemeClr val="accent2"/>
              </a:solidFill>
              <a:latin typeface="+mn-ea"/>
              <a:ea typeface="+mn-ea"/>
            </a:endParaRPr>
          </a:p>
        </p:txBody>
      </p:sp>
      <p:pic>
        <p:nvPicPr>
          <p:cNvPr id="34" name="図 33">
            <a:extLst>
              <a:ext uri="{FF2B5EF4-FFF2-40B4-BE49-F238E27FC236}">
                <a16:creationId xmlns:a16="http://schemas.microsoft.com/office/drawing/2014/main" id="{E590FE53-8E34-6542-B1A7-F0F1651A78F4}"/>
              </a:ext>
            </a:extLst>
          </p:cNvPr>
          <p:cNvPicPr>
            <a:picLocks noChangeAspect="1"/>
          </p:cNvPicPr>
          <p:nvPr/>
        </p:nvPicPr>
        <p:blipFill rotWithShape="1">
          <a:blip r:embed="rId9"/>
          <a:srcRect l="28696" r="19758" b="10171"/>
          <a:stretch/>
        </p:blipFill>
        <p:spPr>
          <a:xfrm>
            <a:off x="740530" y="1701352"/>
            <a:ext cx="1117603" cy="2596830"/>
          </a:xfrm>
          <a:prstGeom prst="rect">
            <a:avLst/>
          </a:prstGeom>
        </p:spPr>
      </p:pic>
      <p:cxnSp>
        <p:nvCxnSpPr>
          <p:cNvPr id="35" name="直線矢印コネクタ 34">
            <a:extLst>
              <a:ext uri="{FF2B5EF4-FFF2-40B4-BE49-F238E27FC236}">
                <a16:creationId xmlns:a16="http://schemas.microsoft.com/office/drawing/2014/main" id="{D1B38633-B3BE-8E41-9C5C-B803538E8142}"/>
              </a:ext>
            </a:extLst>
          </p:cNvPr>
          <p:cNvCxnSpPr>
            <a:cxnSpLocks/>
          </p:cNvCxnSpPr>
          <p:nvPr/>
        </p:nvCxnSpPr>
        <p:spPr>
          <a:xfrm flipH="1" flipV="1">
            <a:off x="4974537" y="2432661"/>
            <a:ext cx="1213322" cy="3603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CD1B59F0-D17F-B140-ABFC-14041DC14BEC}"/>
              </a:ext>
            </a:extLst>
          </p:cNvPr>
          <p:cNvSpPr txBox="1"/>
          <p:nvPr/>
        </p:nvSpPr>
        <p:spPr>
          <a:xfrm>
            <a:off x="6330527" y="1604315"/>
            <a:ext cx="1949450" cy="230832"/>
          </a:xfrm>
          <a:prstGeom prst="rect">
            <a:avLst/>
          </a:prstGeom>
          <a:noFill/>
        </p:spPr>
        <p:txBody>
          <a:bodyPr wrap="square" rtlCol="0">
            <a:spAutoFit/>
          </a:bodyPr>
          <a:lstStyle/>
          <a:p>
            <a:r>
              <a:rPr kumimoji="1" lang="en-US" altLang="ja-JP" sz="900" dirty="0"/>
              <a:t>Pressure gauge</a:t>
            </a:r>
            <a:endParaRPr kumimoji="1" lang="ja-JP" altLang="en-US" sz="900"/>
          </a:p>
        </p:txBody>
      </p:sp>
      <p:cxnSp>
        <p:nvCxnSpPr>
          <p:cNvPr id="26" name="直線矢印コネクタ 25">
            <a:extLst>
              <a:ext uri="{FF2B5EF4-FFF2-40B4-BE49-F238E27FC236}">
                <a16:creationId xmlns:a16="http://schemas.microsoft.com/office/drawing/2014/main" id="{98148590-4B23-5946-A332-7C269497D27C}"/>
              </a:ext>
            </a:extLst>
          </p:cNvPr>
          <p:cNvCxnSpPr>
            <a:cxnSpLocks/>
          </p:cNvCxnSpPr>
          <p:nvPr/>
        </p:nvCxnSpPr>
        <p:spPr>
          <a:xfrm flipH="1">
            <a:off x="6279727" y="1783857"/>
            <a:ext cx="173324" cy="211547"/>
          </a:xfrm>
          <a:prstGeom prst="straightConnector1">
            <a:avLst/>
          </a:prstGeom>
          <a:ln w="6350">
            <a:tailEnd type="triangle" w="sm" len="s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82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453518BC-3E5C-004B-89E8-1BD76F99C32E}"/>
              </a:ext>
            </a:extLst>
          </p:cNvPr>
          <p:cNvSpPr>
            <a:spLocks noGrp="1"/>
          </p:cNvSpPr>
          <p:nvPr>
            <p:ph idx="1"/>
          </p:nvPr>
        </p:nvSpPr>
        <p:spPr>
          <a:xfrm>
            <a:off x="838199" y="5417177"/>
            <a:ext cx="5349659" cy="983625"/>
          </a:xfrm>
        </p:spPr>
        <p:txBody>
          <a:bodyPr/>
          <a:lstStyle/>
          <a:p>
            <a:pPr marL="0" indent="0">
              <a:buNone/>
            </a:pPr>
            <a:r>
              <a:rPr lang="en-US" altLang="ja-JP" dirty="0">
                <a:latin typeface="+mn-ea"/>
                <a:ea typeface="+mn-ea"/>
              </a:rPr>
              <a:t>The measured data can be remotely </a:t>
            </a:r>
            <a:r>
              <a:rPr lang="en-US" altLang="ja-JP">
                <a:latin typeface="+mn-ea"/>
                <a:ea typeface="+mn-ea"/>
              </a:rPr>
              <a:t>obtained in real time</a:t>
            </a:r>
            <a:r>
              <a:rPr lang="en-US" altLang="ja-JP" dirty="0">
                <a:latin typeface="+mn-ea"/>
                <a:ea typeface="+mn-ea"/>
              </a:rPr>
              <a:t>.</a:t>
            </a:r>
            <a:endParaRPr lang="ja-JP" altLang="en-US" dirty="0">
              <a:latin typeface="+mn-ea"/>
              <a:ea typeface="+mn-ea"/>
            </a:endParaRPr>
          </a:p>
        </p:txBody>
      </p:sp>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a:xfrm>
            <a:off x="838199" y="100252"/>
            <a:ext cx="11945112" cy="1038006"/>
          </a:xfrm>
        </p:spPr>
        <p:txBody>
          <a:bodyPr>
            <a:noAutofit/>
          </a:bodyPr>
          <a:lstStyle/>
          <a:p>
            <a:r>
              <a:rPr lang="en-US" altLang="ja-JP" sz="3200" dirty="0">
                <a:latin typeface="+mj-ea"/>
                <a:ea typeface="+mj-ea"/>
              </a:rPr>
              <a:t>2.1 Pressure reduction experiments</a:t>
            </a:r>
            <a:r>
              <a:rPr kumimoji="1" lang="en-US" altLang="ja-JP" sz="3200" dirty="0">
                <a:latin typeface="+mj-ea"/>
                <a:ea typeface="+mj-ea"/>
              </a:rPr>
              <a:t> </a:t>
            </a:r>
            <a:br>
              <a:rPr kumimoji="1" lang="en-US" altLang="ja-JP" sz="3200" dirty="0">
                <a:latin typeface="+mj-ea"/>
                <a:ea typeface="+mj-ea"/>
              </a:rPr>
            </a:br>
            <a:r>
              <a:rPr kumimoji="1" lang="en-US" altLang="ja-JP" sz="3200" dirty="0">
                <a:latin typeface="+mj-ea"/>
                <a:ea typeface="+mj-ea"/>
              </a:rPr>
              <a:t>					</a:t>
            </a:r>
            <a:r>
              <a:rPr lang="en-US" altLang="ja-JP" sz="2800" dirty="0">
                <a:latin typeface="+mj-ea"/>
                <a:ea typeface="+mj-ea"/>
              </a:rPr>
              <a:t>– Apparatus(Remote Monitoring system)</a:t>
            </a:r>
            <a:endParaRPr kumimoji="1" lang="ja-JP" altLang="en-US" sz="2800">
              <a:latin typeface="+mj-ea"/>
              <a:ea typeface="+mj-ea"/>
            </a:endParaRPr>
          </a:p>
        </p:txBody>
      </p:sp>
      <p:pic>
        <p:nvPicPr>
          <p:cNvPr id="6" name="図 5">
            <a:extLst>
              <a:ext uri="{FF2B5EF4-FFF2-40B4-BE49-F238E27FC236}">
                <a16:creationId xmlns:a16="http://schemas.microsoft.com/office/drawing/2014/main" id="{EA849037-9836-ED4F-8A89-FF814DA5A40C}"/>
              </a:ext>
            </a:extLst>
          </p:cNvPr>
          <p:cNvPicPr>
            <a:picLocks noChangeAspect="1"/>
          </p:cNvPicPr>
          <p:nvPr/>
        </p:nvPicPr>
        <p:blipFill rotWithShape="1">
          <a:blip r:embed="rId3">
            <a:extLst>
              <a:ext uri="{28A0092B-C50C-407E-A947-70E740481C1C}">
                <a14:useLocalDpi xmlns:a14="http://schemas.microsoft.com/office/drawing/2010/main" val="0"/>
              </a:ext>
            </a:extLst>
          </a:blip>
          <a:srcRect l="15267" t="8635" b="10195"/>
          <a:stretch/>
        </p:blipFill>
        <p:spPr>
          <a:xfrm>
            <a:off x="838199" y="1380479"/>
            <a:ext cx="5534025" cy="3378695"/>
          </a:xfrm>
          <a:prstGeom prst="rect">
            <a:avLst/>
          </a:prstGeom>
        </p:spPr>
      </p:pic>
      <p:pic>
        <p:nvPicPr>
          <p:cNvPr id="8" name="図 7">
            <a:extLst>
              <a:ext uri="{FF2B5EF4-FFF2-40B4-BE49-F238E27FC236}">
                <a16:creationId xmlns:a16="http://schemas.microsoft.com/office/drawing/2014/main" id="{09C54BFA-467D-1740-87D7-8767A19C598D}"/>
              </a:ext>
            </a:extLst>
          </p:cNvPr>
          <p:cNvPicPr>
            <a:picLocks noChangeAspect="1"/>
          </p:cNvPicPr>
          <p:nvPr/>
        </p:nvPicPr>
        <p:blipFill rotWithShape="1">
          <a:blip r:embed="rId4">
            <a:extLst>
              <a:ext uri="{28A0092B-C50C-407E-A947-70E740481C1C}">
                <a14:useLocalDpi xmlns:a14="http://schemas.microsoft.com/office/drawing/2010/main" val="0"/>
              </a:ext>
            </a:extLst>
          </a:blip>
          <a:srcRect l="12648" t="6090" r="1953" b="12862"/>
          <a:stretch/>
        </p:blipFill>
        <p:spPr>
          <a:xfrm>
            <a:off x="6557963" y="1366874"/>
            <a:ext cx="4366143" cy="2330875"/>
          </a:xfrm>
          <a:prstGeom prst="rect">
            <a:avLst/>
          </a:prstGeom>
        </p:spPr>
      </p:pic>
      <p:pic>
        <p:nvPicPr>
          <p:cNvPr id="9" name="図 8">
            <a:extLst>
              <a:ext uri="{FF2B5EF4-FFF2-40B4-BE49-F238E27FC236}">
                <a16:creationId xmlns:a16="http://schemas.microsoft.com/office/drawing/2014/main" id="{5812A298-A7B6-AE43-B8E4-9FAE7E0FBF96}"/>
              </a:ext>
            </a:extLst>
          </p:cNvPr>
          <p:cNvPicPr>
            <a:picLocks noChangeAspect="1"/>
          </p:cNvPicPr>
          <p:nvPr/>
        </p:nvPicPr>
        <p:blipFill>
          <a:blip r:embed="rId5"/>
          <a:stretch>
            <a:fillRect/>
          </a:stretch>
        </p:blipFill>
        <p:spPr>
          <a:xfrm>
            <a:off x="6557963" y="3926365"/>
            <a:ext cx="4366143" cy="2691410"/>
          </a:xfrm>
          <a:prstGeom prst="rect">
            <a:avLst/>
          </a:prstGeom>
        </p:spPr>
      </p:pic>
      <p:sp>
        <p:nvSpPr>
          <p:cNvPr id="7" name="コンテンツ プレースホルダー 4">
            <a:extLst>
              <a:ext uri="{FF2B5EF4-FFF2-40B4-BE49-F238E27FC236}">
                <a16:creationId xmlns:a16="http://schemas.microsoft.com/office/drawing/2014/main" id="{CB563D32-5A41-494D-9002-7D565386E026}"/>
              </a:ext>
            </a:extLst>
          </p:cNvPr>
          <p:cNvSpPr txBox="1">
            <a:spLocks/>
          </p:cNvSpPr>
          <p:nvPr/>
        </p:nvSpPr>
        <p:spPr>
          <a:xfrm>
            <a:off x="1669218" y="4759174"/>
            <a:ext cx="4032335" cy="386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mn-ea"/>
                <a:ea typeface="+mn-ea"/>
              </a:rPr>
              <a:t>Temperatures inside the LH2 tank</a:t>
            </a:r>
            <a:endParaRPr lang="ja-JP" altLang="en-US" sz="1800">
              <a:latin typeface="+mn-ea"/>
              <a:ea typeface="+mn-ea"/>
            </a:endParaRPr>
          </a:p>
        </p:txBody>
      </p:sp>
      <p:sp>
        <p:nvSpPr>
          <p:cNvPr id="10" name="コンテンツ プレースホルダー 4">
            <a:extLst>
              <a:ext uri="{FF2B5EF4-FFF2-40B4-BE49-F238E27FC236}">
                <a16:creationId xmlns:a16="http://schemas.microsoft.com/office/drawing/2014/main" id="{6E3B9446-CB32-BB49-95A4-7AD218D2B3A2}"/>
              </a:ext>
            </a:extLst>
          </p:cNvPr>
          <p:cNvSpPr txBox="1">
            <a:spLocks/>
          </p:cNvSpPr>
          <p:nvPr/>
        </p:nvSpPr>
        <p:spPr>
          <a:xfrm>
            <a:off x="10175832" y="2650043"/>
            <a:ext cx="2016168" cy="83956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mn-ea"/>
                <a:ea typeface="+mn-ea"/>
              </a:rPr>
              <a:t>Overview of experimental apparatus</a:t>
            </a:r>
            <a:endParaRPr lang="ja-JP" altLang="en-US" sz="1800">
              <a:latin typeface="+mn-ea"/>
              <a:ea typeface="+mn-ea"/>
            </a:endParaRPr>
          </a:p>
        </p:txBody>
      </p:sp>
      <p:sp>
        <p:nvSpPr>
          <p:cNvPr id="11" name="コンテンツ プレースホルダー 4">
            <a:extLst>
              <a:ext uri="{FF2B5EF4-FFF2-40B4-BE49-F238E27FC236}">
                <a16:creationId xmlns:a16="http://schemas.microsoft.com/office/drawing/2014/main" id="{90E45E9E-0141-5449-8B9E-954A3D9E8E95}"/>
              </a:ext>
            </a:extLst>
          </p:cNvPr>
          <p:cNvSpPr txBox="1">
            <a:spLocks/>
          </p:cNvSpPr>
          <p:nvPr/>
        </p:nvSpPr>
        <p:spPr>
          <a:xfrm>
            <a:off x="8085111" y="6267975"/>
            <a:ext cx="1523469" cy="3498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mn-ea"/>
                <a:ea typeface="+mn-ea"/>
              </a:rPr>
              <a:t>Flowmeters</a:t>
            </a:r>
            <a:endParaRPr lang="ja-JP" altLang="en-US" sz="1800">
              <a:latin typeface="+mn-ea"/>
              <a:ea typeface="+mn-ea"/>
            </a:endParaRPr>
          </a:p>
        </p:txBody>
      </p:sp>
    </p:spTree>
    <p:extLst>
      <p:ext uri="{BB962C8B-B14F-4D97-AF65-F5344CB8AC3E}">
        <p14:creationId xmlns:p14="http://schemas.microsoft.com/office/powerpoint/2010/main" val="3985907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9DB599C-8B4E-B041-8872-A4A37CE0DB06}"/>
              </a:ext>
            </a:extLst>
          </p:cNvPr>
          <p:cNvSpPr>
            <a:spLocks noGrp="1"/>
          </p:cNvSpPr>
          <p:nvPr>
            <p:ph type="title"/>
          </p:nvPr>
        </p:nvSpPr>
        <p:spPr/>
        <p:txBody>
          <a:bodyPr>
            <a:normAutofit/>
          </a:bodyPr>
          <a:lstStyle/>
          <a:p>
            <a:r>
              <a:rPr lang="en-US" altLang="ja-JP" sz="3600" dirty="0">
                <a:latin typeface="+mj-ea"/>
                <a:ea typeface="+mj-ea"/>
              </a:rPr>
              <a:t>2.1 Pressure reduction experiments</a:t>
            </a:r>
            <a:r>
              <a:rPr kumimoji="1" lang="en-US" altLang="ja-JP" sz="3600" dirty="0">
                <a:latin typeface="+mj-ea"/>
                <a:ea typeface="+mj-ea"/>
              </a:rPr>
              <a:t> </a:t>
            </a:r>
            <a:r>
              <a:rPr lang="en-US" altLang="ja-JP" sz="2800" dirty="0">
                <a:latin typeface="+mj-ea"/>
                <a:ea typeface="+mj-ea"/>
              </a:rPr>
              <a:t>– Method</a:t>
            </a:r>
            <a:endParaRPr kumimoji="1" lang="ja-JP" altLang="en-US" sz="2800">
              <a:latin typeface="+mj-ea"/>
              <a:ea typeface="+mj-ea"/>
            </a:endParaRPr>
          </a:p>
        </p:txBody>
      </p:sp>
      <p:sp>
        <p:nvSpPr>
          <p:cNvPr id="5" name="コンテンツ プレースホルダー 4">
            <a:extLst>
              <a:ext uri="{FF2B5EF4-FFF2-40B4-BE49-F238E27FC236}">
                <a16:creationId xmlns:a16="http://schemas.microsoft.com/office/drawing/2014/main" id="{CB5B2679-7001-EB48-8104-DA6AE0B314B7}"/>
              </a:ext>
            </a:extLst>
          </p:cNvPr>
          <p:cNvSpPr>
            <a:spLocks noGrp="1"/>
          </p:cNvSpPr>
          <p:nvPr>
            <p:ph idx="1"/>
          </p:nvPr>
        </p:nvSpPr>
        <p:spPr>
          <a:xfrm>
            <a:off x="838199" y="1498324"/>
            <a:ext cx="11529447" cy="1532415"/>
          </a:xfrm>
        </p:spPr>
        <p:txBody>
          <a:bodyPr>
            <a:normAutofit fontScale="85000" lnSpcReduction="20000"/>
          </a:bodyPr>
          <a:lstStyle/>
          <a:p>
            <a:pPr marL="0" indent="0">
              <a:buNone/>
            </a:pPr>
            <a:r>
              <a:rPr lang="en-US" altLang="ja-JP" dirty="0">
                <a:latin typeface="+mn-ea"/>
                <a:ea typeface="+mn-ea"/>
              </a:rPr>
              <a:t>Experimental procedures</a:t>
            </a:r>
          </a:p>
          <a:p>
            <a:pPr marL="514350" indent="-514350">
              <a:buFont typeface="+mj-lt"/>
              <a:buAutoNum type="arabicPeriod"/>
            </a:pPr>
            <a:r>
              <a:rPr lang="en-US" altLang="ja-JP" dirty="0">
                <a:latin typeface="+mn-ea"/>
                <a:ea typeface="+mn-ea"/>
              </a:rPr>
              <a:t>Pressurize the 30m</a:t>
            </a:r>
            <a:r>
              <a:rPr lang="en-US" altLang="ja-JP" baseline="30000" dirty="0">
                <a:latin typeface="+mn-ea"/>
                <a:ea typeface="+mn-ea"/>
              </a:rPr>
              <a:t>3</a:t>
            </a:r>
            <a:r>
              <a:rPr lang="en-US" altLang="ja-JP" dirty="0">
                <a:latin typeface="+mn-ea"/>
                <a:ea typeface="+mn-ea"/>
              </a:rPr>
              <a:t> tank</a:t>
            </a:r>
          </a:p>
          <a:p>
            <a:pPr marL="514350" indent="-514350">
              <a:buFont typeface="+mj-lt"/>
              <a:buAutoNum type="arabicPeriod"/>
            </a:pPr>
            <a:r>
              <a:rPr lang="en-US" altLang="ja-JP" dirty="0">
                <a:solidFill>
                  <a:schemeClr val="bg2">
                    <a:lumMod val="75000"/>
                  </a:schemeClr>
                </a:solidFill>
                <a:latin typeface="+mn-ea"/>
                <a:ea typeface="+mn-ea"/>
              </a:rPr>
              <a:t>Keep the pressure constant and make the liquid hydrogen saturated</a:t>
            </a:r>
          </a:p>
          <a:p>
            <a:pPr marL="514350" indent="-514350">
              <a:buFont typeface="+mj-lt"/>
              <a:buAutoNum type="arabicPeriod"/>
            </a:pPr>
            <a:r>
              <a:rPr lang="en-US" altLang="ja-JP" dirty="0">
                <a:solidFill>
                  <a:schemeClr val="bg2">
                    <a:lumMod val="75000"/>
                  </a:schemeClr>
                </a:solidFill>
                <a:latin typeface="+mn-ea"/>
                <a:ea typeface="+mn-ea"/>
              </a:rPr>
              <a:t>Turn on GH2 vent valve and start depressurizing</a:t>
            </a:r>
          </a:p>
        </p:txBody>
      </p:sp>
      <p:grpSp>
        <p:nvGrpSpPr>
          <p:cNvPr id="3" name="グループ化 2">
            <a:extLst>
              <a:ext uri="{FF2B5EF4-FFF2-40B4-BE49-F238E27FC236}">
                <a16:creationId xmlns:a16="http://schemas.microsoft.com/office/drawing/2014/main" id="{4BC9D339-6F9D-D845-B91B-A3339D13421A}"/>
              </a:ext>
            </a:extLst>
          </p:cNvPr>
          <p:cNvGrpSpPr/>
          <p:nvPr/>
        </p:nvGrpSpPr>
        <p:grpSpPr>
          <a:xfrm>
            <a:off x="2097234" y="3204761"/>
            <a:ext cx="6175229" cy="3288153"/>
            <a:chOff x="-242971" y="3234059"/>
            <a:chExt cx="4447198" cy="2368020"/>
          </a:xfrm>
        </p:grpSpPr>
        <p:grpSp>
          <p:nvGrpSpPr>
            <p:cNvPr id="2" name="グループ化 1">
              <a:extLst>
                <a:ext uri="{FF2B5EF4-FFF2-40B4-BE49-F238E27FC236}">
                  <a16:creationId xmlns:a16="http://schemas.microsoft.com/office/drawing/2014/main" id="{C4D8C40A-F229-B34D-8996-CFA0860C9AD7}"/>
                </a:ext>
              </a:extLst>
            </p:cNvPr>
            <p:cNvGrpSpPr/>
            <p:nvPr/>
          </p:nvGrpSpPr>
          <p:grpSpPr>
            <a:xfrm>
              <a:off x="-242971" y="3234059"/>
              <a:ext cx="4447198" cy="2368020"/>
              <a:chOff x="-242971" y="3234059"/>
              <a:chExt cx="4447198" cy="2368020"/>
            </a:xfrm>
          </p:grpSpPr>
          <p:grpSp>
            <p:nvGrpSpPr>
              <p:cNvPr id="113" name="グループ化 112">
                <a:extLst>
                  <a:ext uri="{FF2B5EF4-FFF2-40B4-BE49-F238E27FC236}">
                    <a16:creationId xmlns:a16="http://schemas.microsoft.com/office/drawing/2014/main" id="{F5A87256-7B57-124C-B91C-7D002DC10069}"/>
                  </a:ext>
                </a:extLst>
              </p:cNvPr>
              <p:cNvGrpSpPr/>
              <p:nvPr/>
            </p:nvGrpSpPr>
            <p:grpSpPr>
              <a:xfrm>
                <a:off x="-242971" y="3234059"/>
                <a:ext cx="4447198" cy="2368020"/>
                <a:chOff x="-443490" y="3230162"/>
                <a:chExt cx="4447198" cy="2368020"/>
              </a:xfrm>
            </p:grpSpPr>
            <p:grpSp>
              <p:nvGrpSpPr>
                <p:cNvPr id="64" name="グループ化 63">
                  <a:extLst>
                    <a:ext uri="{FF2B5EF4-FFF2-40B4-BE49-F238E27FC236}">
                      <a16:creationId xmlns:a16="http://schemas.microsoft.com/office/drawing/2014/main" id="{7EEDA2DF-DAEC-6B48-A7C7-D3A35F4D1F34}"/>
                    </a:ext>
                  </a:extLst>
                </p:cNvPr>
                <p:cNvGrpSpPr/>
                <p:nvPr/>
              </p:nvGrpSpPr>
              <p:grpSpPr>
                <a:xfrm>
                  <a:off x="206806" y="3230162"/>
                  <a:ext cx="3796902" cy="2077923"/>
                  <a:chOff x="352917" y="3255702"/>
                  <a:chExt cx="3796902" cy="2077923"/>
                </a:xfrm>
              </p:grpSpPr>
              <p:grpSp>
                <p:nvGrpSpPr>
                  <p:cNvPr id="8" name="グループ化 7">
                    <a:extLst>
                      <a:ext uri="{FF2B5EF4-FFF2-40B4-BE49-F238E27FC236}">
                        <a16:creationId xmlns:a16="http://schemas.microsoft.com/office/drawing/2014/main" id="{76F8B093-D805-4648-9D8C-9CD80C842AAA}"/>
                      </a:ext>
                    </a:extLst>
                  </p:cNvPr>
                  <p:cNvGrpSpPr/>
                  <p:nvPr/>
                </p:nvGrpSpPr>
                <p:grpSpPr>
                  <a:xfrm>
                    <a:off x="352917" y="3255702"/>
                    <a:ext cx="3796902" cy="2077923"/>
                    <a:chOff x="2827718" y="3968740"/>
                    <a:chExt cx="4401974" cy="2409060"/>
                  </a:xfrm>
                </p:grpSpPr>
                <p:pic>
                  <p:nvPicPr>
                    <p:cNvPr id="9" name="コンテンツ プレースホルダー 2">
                      <a:extLst>
                        <a:ext uri="{FF2B5EF4-FFF2-40B4-BE49-F238E27FC236}">
                          <a16:creationId xmlns:a16="http://schemas.microsoft.com/office/drawing/2014/main" id="{75950806-A8CB-D94A-B5F9-A7DFD69F1631}"/>
                        </a:ext>
                      </a:extLst>
                    </p:cNvPr>
                    <p:cNvPicPr>
                      <a:picLocks noChangeAspect="1"/>
                    </p:cNvPicPr>
                    <p:nvPr/>
                  </p:nvPicPr>
                  <p:blipFill>
                    <a:blip r:embed="rId3"/>
                    <a:stretch>
                      <a:fillRect/>
                    </a:stretch>
                  </p:blipFill>
                  <p:spPr>
                    <a:xfrm>
                      <a:off x="2827718" y="3968740"/>
                      <a:ext cx="4401974" cy="2409060"/>
                    </a:xfrm>
                    <a:prstGeom prst="rect">
                      <a:avLst/>
                    </a:prstGeom>
                  </p:spPr>
                </p:pic>
                <p:sp>
                  <p:nvSpPr>
                    <p:cNvPr id="11" name="正方形/長方形 10">
                      <a:extLst>
                        <a:ext uri="{FF2B5EF4-FFF2-40B4-BE49-F238E27FC236}">
                          <a16:creationId xmlns:a16="http://schemas.microsoft.com/office/drawing/2014/main" id="{D441D34A-20EC-1443-95C6-BDF5FAAD02CA}"/>
                        </a:ext>
                      </a:extLst>
                    </p:cNvPr>
                    <p:cNvSpPr/>
                    <p:nvPr/>
                  </p:nvSpPr>
                  <p:spPr>
                    <a:xfrm>
                      <a:off x="5650992" y="5010912"/>
                      <a:ext cx="786384"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x</a:t>
                      </a:r>
                      <a:endParaRPr kumimoji="1" lang="ja-JP" altLang="en-US"/>
                    </a:p>
                  </p:txBody>
                </p:sp>
              </p:grpSp>
              <p:cxnSp>
                <p:nvCxnSpPr>
                  <p:cNvPr id="12" name="直線コネクタ 11">
                    <a:extLst>
                      <a:ext uri="{FF2B5EF4-FFF2-40B4-BE49-F238E27FC236}">
                        <a16:creationId xmlns:a16="http://schemas.microsoft.com/office/drawing/2014/main" id="{0E45EE3C-F690-6347-87A6-148EA80A7D98}"/>
                      </a:ext>
                    </a:extLst>
                  </p:cNvPr>
                  <p:cNvCxnSpPr>
                    <a:cxnSpLocks/>
                  </p:cNvCxnSpPr>
                  <p:nvPr/>
                </p:nvCxnSpPr>
                <p:spPr>
                  <a:xfrm>
                    <a:off x="1734889" y="3751509"/>
                    <a:ext cx="558525"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F14B638-7ADA-614F-BDF4-08D62F2927E7}"/>
                      </a:ext>
                    </a:extLst>
                  </p:cNvPr>
                  <p:cNvCxnSpPr>
                    <a:cxnSpLocks/>
                  </p:cNvCxnSpPr>
                  <p:nvPr/>
                </p:nvCxnSpPr>
                <p:spPr>
                  <a:xfrm>
                    <a:off x="2288564" y="3751509"/>
                    <a:ext cx="0" cy="1333033"/>
                  </a:xfrm>
                  <a:prstGeom prst="line">
                    <a:avLst/>
                  </a:prstGeom>
                  <a:ln w="28575">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252047E-D972-0449-BBF0-AD2BDC4BBF16}"/>
                      </a:ext>
                    </a:extLst>
                  </p:cNvPr>
                  <p:cNvCxnSpPr>
                    <a:cxnSpLocks/>
                  </p:cNvCxnSpPr>
                  <p:nvPr/>
                </p:nvCxnSpPr>
                <p:spPr>
                  <a:xfrm>
                    <a:off x="1374071" y="3891114"/>
                    <a:ext cx="191736"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C5D761-616C-774E-A9B9-25C52FFC1996}"/>
                      </a:ext>
                    </a:extLst>
                  </p:cNvPr>
                  <p:cNvCxnSpPr>
                    <a:cxnSpLocks/>
                  </p:cNvCxnSpPr>
                  <p:nvPr/>
                </p:nvCxnSpPr>
                <p:spPr>
                  <a:xfrm>
                    <a:off x="1734063" y="3744809"/>
                    <a:ext cx="826" cy="1248614"/>
                  </a:xfrm>
                  <a:prstGeom prst="line">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AC502FC-C6F2-F341-8408-B96AB4230B83}"/>
                      </a:ext>
                    </a:extLst>
                  </p:cNvPr>
                  <p:cNvCxnSpPr>
                    <a:cxnSpLocks/>
                  </p:cNvCxnSpPr>
                  <p:nvPr/>
                </p:nvCxnSpPr>
                <p:spPr>
                  <a:xfrm>
                    <a:off x="1318455" y="5084542"/>
                    <a:ext cx="97495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F2A7F97-0B81-924D-A7FC-348CAA85AA11}"/>
                      </a:ext>
                    </a:extLst>
                  </p:cNvPr>
                  <p:cNvCxnSpPr>
                    <a:cxnSpLocks/>
                  </p:cNvCxnSpPr>
                  <p:nvPr/>
                </p:nvCxnSpPr>
                <p:spPr>
                  <a:xfrm>
                    <a:off x="1559026" y="3891114"/>
                    <a:ext cx="0" cy="110230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DD2F9F06-AAC4-594D-AFAA-D1B5D9A8BCBA}"/>
                      </a:ext>
                    </a:extLst>
                  </p:cNvPr>
                  <p:cNvCxnSpPr>
                    <a:cxnSpLocks/>
                  </p:cNvCxnSpPr>
                  <p:nvPr/>
                </p:nvCxnSpPr>
                <p:spPr>
                  <a:xfrm>
                    <a:off x="1312087" y="4883390"/>
                    <a:ext cx="0" cy="206919"/>
                  </a:xfrm>
                  <a:prstGeom prst="line">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D69BC2E-4C3A-A845-BE24-81E5265D9CAB}"/>
                      </a:ext>
                    </a:extLst>
                  </p:cNvPr>
                  <p:cNvCxnSpPr>
                    <a:cxnSpLocks/>
                  </p:cNvCxnSpPr>
                  <p:nvPr/>
                </p:nvCxnSpPr>
                <p:spPr>
                  <a:xfrm>
                    <a:off x="1374071" y="3880417"/>
                    <a:ext cx="0" cy="135146"/>
                  </a:xfrm>
                  <a:prstGeom prst="line">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9" name="コンテンツ プレースホルダー 2">
                  <a:extLst>
                    <a:ext uri="{FF2B5EF4-FFF2-40B4-BE49-F238E27FC236}">
                      <a16:creationId xmlns:a16="http://schemas.microsoft.com/office/drawing/2014/main" id="{D22EC04F-29AE-C34B-967D-CE0C9F557D8F}"/>
                    </a:ext>
                  </a:extLst>
                </p:cNvPr>
                <p:cNvSpPr txBox="1">
                  <a:spLocks/>
                </p:cNvSpPr>
                <p:nvPr/>
              </p:nvSpPr>
              <p:spPr>
                <a:xfrm>
                  <a:off x="2341731" y="3747168"/>
                  <a:ext cx="978569" cy="381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Close</a:t>
                  </a:r>
                  <a:endParaRPr lang="ja-JP" altLang="en-US" sz="2000">
                    <a:solidFill>
                      <a:schemeClr val="accent2"/>
                    </a:solidFill>
                    <a:latin typeface="+mn-ea"/>
                    <a:ea typeface="+mn-ea"/>
                  </a:endParaRPr>
                </a:p>
              </p:txBody>
            </p:sp>
            <p:sp>
              <p:nvSpPr>
                <p:cNvPr id="70" name="コンテンツ プレースホルダー 2">
                  <a:extLst>
                    <a:ext uri="{FF2B5EF4-FFF2-40B4-BE49-F238E27FC236}">
                      <a16:creationId xmlns:a16="http://schemas.microsoft.com/office/drawing/2014/main" id="{D67FEBB3-E34A-064C-BE60-2BCC9C97EA39}"/>
                    </a:ext>
                  </a:extLst>
                </p:cNvPr>
                <p:cNvSpPr txBox="1">
                  <a:spLocks/>
                </p:cNvSpPr>
                <p:nvPr/>
              </p:nvSpPr>
              <p:spPr>
                <a:xfrm>
                  <a:off x="1479274" y="5229252"/>
                  <a:ext cx="1162733" cy="368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Open</a:t>
                  </a:r>
                  <a:endParaRPr lang="ja-JP" altLang="en-US" sz="2000">
                    <a:solidFill>
                      <a:schemeClr val="accent2"/>
                    </a:solidFill>
                    <a:latin typeface="+mn-ea"/>
                    <a:ea typeface="+mn-ea"/>
                  </a:endParaRPr>
                </a:p>
              </p:txBody>
            </p:sp>
            <p:sp>
              <p:nvSpPr>
                <p:cNvPr id="73" name="コンテンツ プレースホルダー 2">
                  <a:extLst>
                    <a:ext uri="{FF2B5EF4-FFF2-40B4-BE49-F238E27FC236}">
                      <a16:creationId xmlns:a16="http://schemas.microsoft.com/office/drawing/2014/main" id="{08AE3102-C8AF-044D-8035-0156435EF549}"/>
                    </a:ext>
                  </a:extLst>
                </p:cNvPr>
                <p:cNvSpPr txBox="1">
                  <a:spLocks/>
                </p:cNvSpPr>
                <p:nvPr/>
              </p:nvSpPr>
              <p:spPr>
                <a:xfrm>
                  <a:off x="-443490" y="3492964"/>
                  <a:ext cx="849277" cy="72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4800" dirty="0">
                      <a:solidFill>
                        <a:schemeClr val="accent1"/>
                      </a:solidFill>
                      <a:latin typeface="+mj-ea"/>
                      <a:ea typeface="+mj-ea"/>
                    </a:rPr>
                    <a:t>1</a:t>
                  </a:r>
                  <a:endParaRPr lang="ja-JP" altLang="en-US" sz="4800">
                    <a:solidFill>
                      <a:schemeClr val="accent1"/>
                    </a:solidFill>
                    <a:latin typeface="+mj-ea"/>
                    <a:ea typeface="+mj-ea"/>
                  </a:endParaRPr>
                </a:p>
              </p:txBody>
            </p:sp>
          </p:grpSp>
          <p:sp>
            <p:nvSpPr>
              <p:cNvPr id="43" name="コンテンツ プレースホルダー 2">
                <a:extLst>
                  <a:ext uri="{FF2B5EF4-FFF2-40B4-BE49-F238E27FC236}">
                    <a16:creationId xmlns:a16="http://schemas.microsoft.com/office/drawing/2014/main" id="{633CBB57-289D-DE4B-8B21-8A17FAC0E72E}"/>
                  </a:ext>
                </a:extLst>
              </p:cNvPr>
              <p:cNvSpPr txBox="1">
                <a:spLocks/>
              </p:cNvSpPr>
              <p:nvPr/>
            </p:nvSpPr>
            <p:spPr>
              <a:xfrm>
                <a:off x="2420893" y="4260028"/>
                <a:ext cx="1335644" cy="4757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Yu Gothic UI Semilight" panose="020B0400000000000000" pitchFamily="34" charset="-128"/>
                    <a:ea typeface="Yu Gothic UI Semilight"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altLang="ja-JP" sz="2000" dirty="0">
                    <a:solidFill>
                      <a:schemeClr val="accent2"/>
                    </a:solidFill>
                    <a:latin typeface="+mn-ea"/>
                    <a:ea typeface="+mn-ea"/>
                  </a:rPr>
                  <a:t>Vaporise</a:t>
                </a:r>
                <a:endParaRPr lang="ja-JP" altLang="en-US" sz="2000">
                  <a:solidFill>
                    <a:schemeClr val="accent2"/>
                  </a:solidFill>
                  <a:latin typeface="+mn-ea"/>
                  <a:ea typeface="+mn-ea"/>
                </a:endParaRPr>
              </a:p>
            </p:txBody>
          </p:sp>
        </p:grpSp>
        <p:cxnSp>
          <p:nvCxnSpPr>
            <p:cNvPr id="47" name="直線コネクタ 46">
              <a:extLst>
                <a:ext uri="{FF2B5EF4-FFF2-40B4-BE49-F238E27FC236}">
                  <a16:creationId xmlns:a16="http://schemas.microsoft.com/office/drawing/2014/main" id="{F77706A3-A674-B440-9FAE-D60F721910E1}"/>
                </a:ext>
              </a:extLst>
            </p:cNvPr>
            <p:cNvCxnSpPr>
              <a:cxnSpLocks/>
            </p:cNvCxnSpPr>
            <p:nvPr/>
          </p:nvCxnSpPr>
          <p:spPr>
            <a:xfrm>
              <a:off x="1605392" y="4985223"/>
              <a:ext cx="191736"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 name="正方形/長方形 6">
            <a:extLst>
              <a:ext uri="{FF2B5EF4-FFF2-40B4-BE49-F238E27FC236}">
                <a16:creationId xmlns:a16="http://schemas.microsoft.com/office/drawing/2014/main" id="{F5D5163F-F755-AB41-8BCA-63D417CBAAC9}"/>
              </a:ext>
            </a:extLst>
          </p:cNvPr>
          <p:cNvSpPr/>
          <p:nvPr/>
        </p:nvSpPr>
        <p:spPr>
          <a:xfrm>
            <a:off x="4060785" y="4314825"/>
            <a:ext cx="540000" cy="942975"/>
          </a:xfrm>
          <a:prstGeom prst="rect">
            <a:avLst/>
          </a:prstGeom>
          <a:solidFill>
            <a:srgbClr val="1CADE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パイ 20">
            <a:extLst>
              <a:ext uri="{FF2B5EF4-FFF2-40B4-BE49-F238E27FC236}">
                <a16:creationId xmlns:a16="http://schemas.microsoft.com/office/drawing/2014/main" id="{75DF3F0B-F455-5A4D-9418-84571FA59552}"/>
              </a:ext>
            </a:extLst>
          </p:cNvPr>
          <p:cNvSpPr/>
          <p:nvPr/>
        </p:nvSpPr>
        <p:spPr>
          <a:xfrm>
            <a:off x="4058458" y="5046418"/>
            <a:ext cx="542327" cy="418496"/>
          </a:xfrm>
          <a:prstGeom prst="pie">
            <a:avLst>
              <a:gd name="adj1" fmla="val 21595906"/>
              <a:gd name="adj2" fmla="val 10843532"/>
            </a:avLst>
          </a:prstGeom>
          <a:solidFill>
            <a:srgbClr val="1CADE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43388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青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D66C621C9014FBD71EEE532C4DA23" ma:contentTypeVersion="7" ma:contentTypeDescription="Create a new document." ma:contentTypeScope="" ma:versionID="3375eb3042b868622c18baa0441ca84f">
  <xsd:schema xmlns:xsd="http://www.w3.org/2001/XMLSchema" xmlns:xs="http://www.w3.org/2001/XMLSchema" xmlns:p="http://schemas.microsoft.com/office/2006/metadata/properties" xmlns:ns2="6a051d52-bcea-4f87-8ee2-b5ac0a4bc05f" targetNamespace="http://schemas.microsoft.com/office/2006/metadata/properties" ma:root="true" ma:fieldsID="93d385ad5b44cc4ce7df21fd5b2fa4cd" ns2:_="">
    <xsd:import namespace="6a051d52-bcea-4f87-8ee2-b5ac0a4bc0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51d52-bcea-4f87-8ee2-b5ac0a4bc0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68A4C2-B706-453B-89B0-5909E107BAA3}"/>
</file>

<file path=customXml/itemProps2.xml><?xml version="1.0" encoding="utf-8"?>
<ds:datastoreItem xmlns:ds="http://schemas.openxmlformats.org/officeDocument/2006/customXml" ds:itemID="{2AC34908-4153-406F-90AA-009CFAAC5F84}"/>
</file>

<file path=customXml/itemProps3.xml><?xml version="1.0" encoding="utf-8"?>
<ds:datastoreItem xmlns:ds="http://schemas.openxmlformats.org/officeDocument/2006/customXml" ds:itemID="{EF2B8618-7990-41A7-8F18-EEBB4E167413}"/>
</file>

<file path=docProps/app.xml><?xml version="1.0" encoding="utf-8"?>
<Properties xmlns="http://schemas.openxmlformats.org/officeDocument/2006/extended-properties" xmlns:vt="http://schemas.openxmlformats.org/officeDocument/2006/docPropsVTypes">
  <TotalTime>12143</TotalTime>
  <Words>4749</Words>
  <Application>Microsoft Office PowerPoint</Application>
  <PresentationFormat>Widescreen</PresentationFormat>
  <Paragraphs>573</Paragraphs>
  <Slides>35</Slides>
  <Notes>26</Notes>
  <HiddenSlides>0</HiddenSlides>
  <MMClips>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4" baseType="lpstr">
      <vt:lpstr>Cambria Math</vt:lpstr>
      <vt:lpstr>Yu Gothic UI Light</vt:lpstr>
      <vt:lpstr>Yu Gothic Light</vt:lpstr>
      <vt:lpstr>Meiryo UI</vt:lpstr>
      <vt:lpstr>Yu Gothic UI Semilight</vt:lpstr>
      <vt:lpstr>Arial</vt:lpstr>
      <vt:lpstr>Yu Gothic</vt:lpstr>
      <vt:lpstr>Office テーマ</vt:lpstr>
      <vt:lpstr>Equation</vt:lpstr>
      <vt:lpstr>Prediction of Pressure Reduction Rate in 30 m3 Liquid Hydrogen Tank Based on Experimental and Numerical Analysis</vt:lpstr>
      <vt:lpstr>The Hydrogen Energy Supply Chain</vt:lpstr>
      <vt:lpstr>Liquid Hydrogen Carrier </vt:lpstr>
      <vt:lpstr>Research motivation</vt:lpstr>
      <vt:lpstr>Outline</vt:lpstr>
      <vt:lpstr>2. Pressure reduction experiments – Overview</vt:lpstr>
      <vt:lpstr>2.1 Pressure reduction experiments – Apparatus</vt:lpstr>
      <vt:lpstr>2.1 Pressure reduction experiments       – Apparatus(Remote Monitoring system)</vt:lpstr>
      <vt:lpstr>2.1 Pressure reduction experiments – Method</vt:lpstr>
      <vt:lpstr>2.1 Pressure reduction experiments – Method</vt:lpstr>
      <vt:lpstr>2.1 Pressure reduction experiments – Method</vt:lpstr>
      <vt:lpstr>2.1 Pressure reduction experiments – Method</vt:lpstr>
      <vt:lpstr>2.1 Pressure reduction experiments – Test condition</vt:lpstr>
      <vt:lpstr>2.2 Pressure reduction experiments – Influence of gas volume</vt:lpstr>
      <vt:lpstr>2.2 Pressure reduction experiments – Influence of liquid T</vt:lpstr>
      <vt:lpstr>2.2 Pressure reduction experiments – Result(Test 3)</vt:lpstr>
      <vt:lpstr>2.2 Pressure reduction experiments – Summary</vt:lpstr>
      <vt:lpstr>3. Theoretical analysis on the experiments – Overview</vt:lpstr>
      <vt:lpstr>3. Theoretical analysis on the experiments – Results (1)</vt:lpstr>
      <vt:lpstr>3. Theoretical analysis on the experiments – Results  (2)</vt:lpstr>
      <vt:lpstr>4. Preliminary study on pressure reduction based on CFD           – Overview</vt:lpstr>
      <vt:lpstr>4. Preliminary study on pressure reduction based on CFD          – Result of one test case</vt:lpstr>
      <vt:lpstr>5. Conclusions and Future work</vt:lpstr>
      <vt:lpstr>End</vt:lpstr>
      <vt:lpstr>Backup slides</vt:lpstr>
      <vt:lpstr>Theoretical analysis on the experiments – Method (1)</vt:lpstr>
      <vt:lpstr>Theoretical analysis on the experiments – Method (2)</vt:lpstr>
      <vt:lpstr>Theoretical analysis on the experiments – Method</vt:lpstr>
      <vt:lpstr>Test 3(Partially saturated)</vt:lpstr>
      <vt:lpstr>CFD(CIP-LSM / CIP based Level Set &amp; MARS)</vt:lpstr>
      <vt:lpstr>CFD(CIP-LSM / CIP based Level Set &amp; MARS)</vt:lpstr>
      <vt:lpstr>CFD(CIP-LSM / CIP based Level Set &amp; MARS)</vt:lpstr>
      <vt:lpstr>CFD(CIP-LSM / CIP based Level Set &amp; MARS)</vt:lpstr>
      <vt:lpstr>CFD(CIP-LSM / CIP based Level Set &amp; MARS)</vt:lpstr>
      <vt:lpstr>CFD(CIP-LSM / CIP based Level Set &amp; MARS)</vt:lpstr>
    </vt:vector>
  </TitlesOfParts>
  <Manager>Kazuma Tani</Manager>
  <Company>The University of Tokyo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ID172, Prediction of pressure reduction rate in 30 m3 liquid hydrogen tank based on experimental and numerical analysis</dc:title>
  <dc:subject/>
  <dc:creator>Kazuma Tani</dc:creator>
  <cp:keywords/>
  <dc:description/>
  <cp:lastModifiedBy>Admin</cp:lastModifiedBy>
  <cp:revision>732</cp:revision>
  <dcterms:created xsi:type="dcterms:W3CDTF">2019-08-28T04:24:33Z</dcterms:created>
  <dcterms:modified xsi:type="dcterms:W3CDTF">2019-09-24T23:44:10Z</dcterms:modified>
  <cp:category>ICHS2019</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0x0101002C4D66C621C9014FBD71EEE532C4DA23</vt:lpwstr>
  </property>
</Properties>
</file>