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tiff" ContentType="image/tiff"/>
  <Default Extension="vml" ContentType="application/vnd.openxmlformats-officedocument.vmlDrawin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5.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6.xml" ContentType="application/vnd.openxmlformats-officedocument.presentationml.notesSlide+xml"/>
  <Override PartName="/ppt/slideLayouts/slideLayout12.xml" ContentType="application/vnd.openxmlformats-officedocument.presentationml.slideLayout+xml"/>
  <Override PartName="/ppt/notesSlides/notesSlide17.xml" ContentType="application/vnd.openxmlformats-officedocument.presentationml.notesSlide+xml"/>
  <Override PartName="/ppt/slideLayouts/slideLayout13.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8" r:id="rId3"/>
    <p:sldId id="299" r:id="rId4"/>
    <p:sldId id="312" r:id="rId5"/>
    <p:sldId id="314" r:id="rId6"/>
    <p:sldId id="300" r:id="rId7"/>
    <p:sldId id="311" r:id="rId8"/>
    <p:sldId id="261" r:id="rId9"/>
    <p:sldId id="262" r:id="rId10"/>
    <p:sldId id="313" r:id="rId11"/>
    <p:sldId id="306" r:id="rId12"/>
    <p:sldId id="315" r:id="rId13"/>
    <p:sldId id="305" r:id="rId14"/>
    <p:sldId id="298" r:id="rId15"/>
    <p:sldId id="307" r:id="rId16"/>
    <p:sldId id="310" r:id="rId17"/>
    <p:sldId id="308" r:id="rId18"/>
    <p:sldId id="301" r:id="rId19"/>
  </p:sldIdLst>
  <p:sldSz cx="9144000" cy="6858000" type="screen4x3"/>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63" userDrawn="1">
          <p15:clr>
            <a:srgbClr val="A4A3A4"/>
          </p15:clr>
        </p15:guide>
        <p15:guide id="3" pos="431" userDrawn="1">
          <p15:clr>
            <a:srgbClr val="A4A3A4"/>
          </p15:clr>
        </p15:guide>
        <p15:guide id="4" pos="5347" userDrawn="1">
          <p15:clr>
            <a:srgbClr val="A4A3A4"/>
          </p15:clr>
        </p15:guide>
        <p15:guide id="6" orient="horz" pos="3952" userDrawn="1">
          <p15:clr>
            <a:srgbClr val="A4A3A4"/>
          </p15:clr>
        </p15:guide>
        <p15:guide id="7" orient="horz" pos="346" userDrawn="1">
          <p15:clr>
            <a:srgbClr val="A4A3A4"/>
          </p15:clr>
        </p15:guide>
        <p15:guide id="8" orient="horz" pos="31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7F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3" autoAdjust="0"/>
    <p:restoredTop sz="80486" autoAdjust="0"/>
  </p:normalViewPr>
  <p:slideViewPr>
    <p:cSldViewPr snapToGrid="0">
      <p:cViewPr varScale="1">
        <p:scale>
          <a:sx n="93" d="100"/>
          <a:sy n="93" d="100"/>
        </p:scale>
        <p:origin x="1032" y="208"/>
      </p:cViewPr>
      <p:guideLst>
        <p:guide orient="horz" pos="2205"/>
        <p:guide pos="2863"/>
        <p:guide pos="431"/>
        <p:guide pos="5347"/>
        <p:guide orient="horz" pos="3952"/>
        <p:guide orient="horz" pos="346"/>
        <p:guide orient="horz" pos="315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89C8F-A68A-4DE5-91C3-67D345E25510}" type="datetimeFigureOut">
              <a:rPr lang="zh-CN" altLang="en-US" smtClean="0"/>
              <a:t>2019/9/25</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F1B75-F31F-473C-B653-A1D439D4610D}" type="slidenum">
              <a:rPr lang="zh-CN" altLang="en-US" smtClean="0"/>
              <a:t>‹#›</a:t>
            </a:fld>
            <a:endParaRPr lang="zh-CN" altLang="en-US"/>
          </a:p>
        </p:txBody>
      </p:sp>
    </p:spTree>
    <p:extLst>
      <p:ext uri="{BB962C8B-B14F-4D97-AF65-F5344CB8AC3E}">
        <p14:creationId xmlns:p14="http://schemas.microsoft.com/office/powerpoint/2010/main" val="220488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Good afternoon everyone, my name is Xiaobo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Shen coming from East China University of Science and Technology. Today I’m honored to introduce my study to you. The title of my study is Experimental Study on The Hydrogen/Air Premixed Flame Propagating in rectangular channels.</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1</a:t>
            </a:fld>
            <a:endParaRPr lang="zh-CN" altLang="en-US"/>
          </a:p>
        </p:txBody>
      </p:sp>
    </p:spTree>
    <p:extLst>
      <p:ext uri="{BB962C8B-B14F-4D97-AF65-F5344CB8AC3E}">
        <p14:creationId xmlns:p14="http://schemas.microsoft.com/office/powerpoint/2010/main" val="3928262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10</a:t>
            </a:fld>
            <a:endParaRPr lang="zh-CN" altLang="en-US"/>
          </a:p>
        </p:txBody>
      </p:sp>
    </p:spTree>
    <p:extLst>
      <p:ext uri="{BB962C8B-B14F-4D97-AF65-F5344CB8AC3E}">
        <p14:creationId xmlns:p14="http://schemas.microsoft.com/office/powerpoint/2010/main" val="328921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11</a:t>
            </a:fld>
            <a:endParaRPr lang="zh-CN" altLang="en-US"/>
          </a:p>
        </p:txBody>
      </p:sp>
    </p:spTree>
    <p:extLst>
      <p:ext uri="{BB962C8B-B14F-4D97-AF65-F5344CB8AC3E}">
        <p14:creationId xmlns:p14="http://schemas.microsoft.com/office/powerpoint/2010/main" val="3366867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2007, </a:t>
            </a:r>
            <a:r>
              <a:rPr lang="en-GB" sz="1200" kern="1200" dirty="0" err="1">
                <a:solidFill>
                  <a:schemeClr val="tx1"/>
                </a:solidFill>
                <a:effectLst/>
                <a:latin typeface="+mn-lt"/>
                <a:ea typeface="+mn-ea"/>
                <a:cs typeface="+mn-cs"/>
              </a:rPr>
              <a:t>Bychkov</a:t>
            </a:r>
            <a:r>
              <a:rPr lang="en-GB" sz="1200" kern="1200" dirty="0">
                <a:solidFill>
                  <a:schemeClr val="tx1"/>
                </a:solidFill>
                <a:effectLst/>
                <a:latin typeface="+mn-lt"/>
                <a:ea typeface="+mn-ea"/>
                <a:cs typeface="+mn-cs"/>
              </a:rPr>
              <a:t> et al. proposed an analytical theory to describe the acceleration process of flame propagating in half-open channels. </a:t>
            </a:r>
            <a:endParaRPr lang="en-US" dirty="0"/>
          </a:p>
        </p:txBody>
      </p:sp>
      <p:sp>
        <p:nvSpPr>
          <p:cNvPr id="4" name="Slide Number Placeholder 3"/>
          <p:cNvSpPr>
            <a:spLocks noGrp="1"/>
          </p:cNvSpPr>
          <p:nvPr>
            <p:ph type="sldNum" sz="quarter" idx="5"/>
          </p:nvPr>
        </p:nvSpPr>
        <p:spPr/>
        <p:txBody>
          <a:bodyPr/>
          <a:lstStyle/>
          <a:p>
            <a:fld id="{3E2F1B75-F31F-473C-B653-A1D439D4610D}" type="slidenum">
              <a:rPr lang="zh-CN" altLang="en-US" smtClean="0"/>
              <a:t>12</a:t>
            </a:fld>
            <a:endParaRPr lang="zh-CN" altLang="en-US"/>
          </a:p>
        </p:txBody>
      </p:sp>
    </p:spTree>
    <p:extLst>
      <p:ext uri="{BB962C8B-B14F-4D97-AF65-F5344CB8AC3E}">
        <p14:creationId xmlns:p14="http://schemas.microsoft.com/office/powerpoint/2010/main" val="168410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a:t>
            </a:r>
            <a:r>
              <a:rPr lang="zh-CN" altLang="en-US" dirty="0"/>
              <a:t> </a:t>
            </a:r>
            <a:r>
              <a:rPr lang="en-US" altLang="zh-CN" dirty="0"/>
              <a:t>this</a:t>
            </a:r>
            <a:r>
              <a:rPr lang="zh-CN" altLang="en-US" dirty="0"/>
              <a:t> </a:t>
            </a:r>
            <a:r>
              <a:rPr lang="en-US" altLang="zh-CN" dirty="0"/>
              <a:t>conference</a:t>
            </a:r>
            <a:r>
              <a:rPr lang="zh-CN" altLang="en-US" dirty="0"/>
              <a:t> </a:t>
            </a:r>
            <a:r>
              <a:rPr lang="en-US" altLang="zh-CN" dirty="0"/>
              <a:t>paper,</a:t>
            </a:r>
            <a:r>
              <a:rPr lang="zh-CN" altLang="en-US" dirty="0"/>
              <a:t> </a:t>
            </a:r>
            <a:r>
              <a:rPr lang="en-US" altLang="zh-CN" dirty="0"/>
              <a:t>we</a:t>
            </a:r>
            <a:r>
              <a:rPr lang="zh-CN" altLang="en-US" dirty="0"/>
              <a:t> </a:t>
            </a:r>
            <a:r>
              <a:rPr lang="en-US" altLang="zh-CN" dirty="0"/>
              <a:t>have</a:t>
            </a:r>
            <a:r>
              <a:rPr lang="zh-CN" altLang="en-US" dirty="0"/>
              <a:t> </a:t>
            </a:r>
            <a:r>
              <a:rPr lang="en-US" altLang="zh-CN" dirty="0"/>
              <a:t>done</a:t>
            </a:r>
            <a:r>
              <a:rPr lang="zh-CN" altLang="en-US" dirty="0"/>
              <a:t> </a:t>
            </a:r>
            <a:r>
              <a:rPr lang="en-US" altLang="zh-CN" dirty="0"/>
              <a:t>some</a:t>
            </a:r>
            <a:r>
              <a:rPr lang="zh-CN" altLang="en-US" dirty="0"/>
              <a:t> </a:t>
            </a:r>
            <a:r>
              <a:rPr lang="en-US" altLang="zh-CN" dirty="0"/>
              <a:t>analyses.</a:t>
            </a:r>
            <a:r>
              <a:rPr lang="zh-CN" altLang="en-US" dirty="0"/>
              <a:t> </a:t>
            </a:r>
            <a:r>
              <a:rPr lang="en-US" altLang="zh-CN" dirty="0"/>
              <a:t>First</a:t>
            </a:r>
            <a:r>
              <a:rPr lang="zh-CN" altLang="en-US" dirty="0"/>
              <a:t> </a:t>
            </a:r>
            <a:r>
              <a:rPr lang="en-US" altLang="zh-CN" dirty="0"/>
              <a:t>of</a:t>
            </a:r>
            <a:r>
              <a:rPr lang="zh-CN" altLang="en-US" dirty="0"/>
              <a:t> </a:t>
            </a:r>
            <a:r>
              <a:rPr lang="en-US" altLang="zh-CN" dirty="0"/>
              <a:t>all,</a:t>
            </a:r>
            <a:r>
              <a:rPr lang="zh-CN" altLang="en-US" dirty="0"/>
              <a:t> </a:t>
            </a:r>
            <a:r>
              <a:rPr lang="en-US" altLang="zh-CN" dirty="0"/>
              <a:t>we</a:t>
            </a:r>
            <a:r>
              <a:rPr lang="zh-CN" altLang="en-US" dirty="0"/>
              <a:t> </a:t>
            </a:r>
            <a:r>
              <a:rPr lang="en-US" altLang="zh-CN" dirty="0"/>
              <a:t>found</a:t>
            </a:r>
            <a:r>
              <a:rPr lang="zh-CN" altLang="en-US" dirty="0"/>
              <a:t> </a:t>
            </a:r>
            <a:r>
              <a:rPr lang="en-US" altLang="zh-CN" dirty="0"/>
              <a:t>another</a:t>
            </a:r>
            <a:r>
              <a:rPr lang="zh-CN" altLang="en-US" dirty="0"/>
              <a:t> </a:t>
            </a:r>
            <a:r>
              <a:rPr lang="en-US" altLang="zh-CN" dirty="0"/>
              <a:t>evidence</a:t>
            </a:r>
            <a:r>
              <a:rPr lang="zh-CN" altLang="en-US" dirty="0"/>
              <a:t> </a:t>
            </a:r>
            <a:r>
              <a:rPr lang="en-US" altLang="zh-CN" dirty="0"/>
              <a:t>of…</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Herein, it is believed to be attributed to the pressure wave. A pressure wave will be generated upon the contact between the flame skirt and the walls due to the great loss of flame area, heat production and flame acceleration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Then it travels downstream and reflects on the end wall, during which it will further compress the unburnt gas around the pressure sensor close to the end wall. As a consequence, the first peak of the pressure variation rate lags behind the flame forefront speed.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quantify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assumption,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calculation.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from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flame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images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that,</a:t>
            </a:r>
            <a:r>
              <a:rPr lang="zh-CN" altLang="en-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3E2F1B75-F31F-473C-B653-A1D439D4610D}" type="slidenum">
              <a:rPr lang="zh-CN" altLang="en-US" smtClean="0"/>
              <a:t>13</a:t>
            </a:fld>
            <a:endParaRPr lang="zh-CN" altLang="en-US"/>
          </a:p>
        </p:txBody>
      </p:sp>
    </p:spTree>
    <p:extLst>
      <p:ext uri="{BB962C8B-B14F-4D97-AF65-F5344CB8AC3E}">
        <p14:creationId xmlns:p14="http://schemas.microsoft.com/office/powerpoint/2010/main" val="707787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As</a:t>
            </a:r>
            <a:r>
              <a:rPr lang="zh-CN" altLang="en-US" dirty="0"/>
              <a:t> </a:t>
            </a:r>
            <a:r>
              <a:rPr lang="en-US" altLang="zh-CN" dirty="0"/>
              <a:t>mentioned</a:t>
            </a:r>
            <a:r>
              <a:rPr lang="zh-CN" altLang="en-US" dirty="0"/>
              <a:t> </a:t>
            </a:r>
            <a:r>
              <a:rPr lang="en-US" altLang="zh-CN" dirty="0"/>
              <a:t>before,</a:t>
            </a:r>
            <a:r>
              <a:rPr lang="zh-CN" altLang="en-US" dirty="0"/>
              <a:t> </a:t>
            </a:r>
            <a:r>
              <a:rPr lang="en-US" altLang="zh-CN" dirty="0"/>
              <a:t>we</a:t>
            </a:r>
            <a:r>
              <a:rPr lang="zh-CN" altLang="en-US" dirty="0"/>
              <a:t> </a:t>
            </a:r>
            <a:r>
              <a:rPr lang="en-US" altLang="zh-CN" dirty="0"/>
              <a:t>found</a:t>
            </a:r>
            <a:r>
              <a:rPr lang="zh-CN" altLang="en-US" dirty="0"/>
              <a:t> </a:t>
            </a:r>
            <a:r>
              <a:rPr lang="en-US" altLang="zh-CN" dirty="0"/>
              <a:t>new…</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Say,</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after reflection on the right end wall, the pressure wave moves backwards and eventually runs into the flame stretching the structure</a:t>
            </a:r>
            <a:r>
              <a:rPr lang="en-US" dirty="0">
                <a:effectLst/>
              </a:rPr>
              <a:t> </a:t>
            </a:r>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14</a:t>
            </a:fld>
            <a:endParaRPr lang="zh-CN" altLang="en-US"/>
          </a:p>
        </p:txBody>
      </p:sp>
    </p:spTree>
    <p:extLst>
      <p:ext uri="{BB962C8B-B14F-4D97-AF65-F5344CB8AC3E}">
        <p14:creationId xmlns:p14="http://schemas.microsoft.com/office/powerpoint/2010/main" val="163144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we</a:t>
            </a:r>
            <a:r>
              <a:rPr lang="zh-CN" altLang="en-US" dirty="0"/>
              <a:t> </a:t>
            </a:r>
            <a:r>
              <a:rPr lang="en-US" altLang="zh-CN" dirty="0"/>
              <a:t>also</a:t>
            </a:r>
            <a:r>
              <a:rPr lang="zh-CN" altLang="en-US" dirty="0"/>
              <a:t> </a:t>
            </a:r>
            <a:r>
              <a:rPr lang="en-US" altLang="zh-CN" dirty="0"/>
              <a:t>calculated</a:t>
            </a:r>
            <a:r>
              <a:rPr lang="zh-CN" altLang="en-US" dirty="0"/>
              <a:t> </a:t>
            </a:r>
            <a:r>
              <a:rPr lang="en-US" altLang="zh-CN" dirty="0"/>
              <a:t>the</a:t>
            </a:r>
            <a:r>
              <a:rPr lang="zh-CN" altLang="en-US" dirty="0"/>
              <a:t> </a:t>
            </a:r>
            <a:r>
              <a:rPr lang="en-US" altLang="zh-CN" dirty="0"/>
              <a:t>meeting</a:t>
            </a:r>
            <a:r>
              <a:rPr lang="zh-CN" altLang="en-US" dirty="0"/>
              <a:t> </a:t>
            </a:r>
            <a:r>
              <a:rPr lang="en-US" altLang="zh-CN" dirty="0"/>
              <a:t>moment</a:t>
            </a:r>
            <a:r>
              <a:rPr lang="zh-CN" altLang="en-US" dirty="0"/>
              <a:t> </a:t>
            </a:r>
            <a:r>
              <a:rPr lang="en-US" altLang="zh-CN" dirty="0"/>
              <a:t>of</a:t>
            </a:r>
            <a:r>
              <a:rPr lang="zh-CN" altLang="en-US" dirty="0"/>
              <a:t> </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15</a:t>
            </a:fld>
            <a:endParaRPr lang="zh-CN" altLang="en-US"/>
          </a:p>
        </p:txBody>
      </p:sp>
    </p:spTree>
    <p:extLst>
      <p:ext uri="{BB962C8B-B14F-4D97-AF65-F5344CB8AC3E}">
        <p14:creationId xmlns:p14="http://schemas.microsoft.com/office/powerpoint/2010/main" val="88172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16</a:t>
            </a:fld>
            <a:endParaRPr lang="zh-CN" altLang="en-US"/>
          </a:p>
        </p:txBody>
      </p:sp>
    </p:spTree>
    <p:extLst>
      <p:ext uri="{BB962C8B-B14F-4D97-AF65-F5344CB8AC3E}">
        <p14:creationId xmlns:p14="http://schemas.microsoft.com/office/powerpoint/2010/main" val="2490288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17</a:t>
            </a:fld>
            <a:endParaRPr lang="zh-CN" altLang="en-US"/>
          </a:p>
        </p:txBody>
      </p:sp>
    </p:spTree>
    <p:extLst>
      <p:ext uri="{BB962C8B-B14F-4D97-AF65-F5344CB8AC3E}">
        <p14:creationId xmlns:p14="http://schemas.microsoft.com/office/powerpoint/2010/main" val="1281949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E2F1B75-F31F-473C-B653-A1D439D4610D}" type="slidenum">
              <a:rPr lang="zh-CN" altLang="en-US" smtClean="0"/>
              <a:t>18</a:t>
            </a:fld>
            <a:endParaRPr lang="zh-CN" altLang="en-US"/>
          </a:p>
        </p:txBody>
      </p:sp>
    </p:spTree>
    <p:extLst>
      <p:ext uri="{BB962C8B-B14F-4D97-AF65-F5344CB8AC3E}">
        <p14:creationId xmlns:p14="http://schemas.microsoft.com/office/powerpoint/2010/main" val="299110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 will introduce my study in following four sections. The first section is about background telling about why we choose the hydrogen/air gas and why we do this study. The second section is previous works telling about the history of the study on flame propagating in tubes. The third section is about experimental setup. In this section I will tell you about the ways we conduct our experiment. the last section is results and conclusions telling about the works we did in this study.</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2</a:t>
            </a:fld>
            <a:endParaRPr lang="zh-CN" altLang="en-US"/>
          </a:p>
        </p:txBody>
      </p:sp>
    </p:spTree>
    <p:extLst>
      <p:ext uri="{BB962C8B-B14F-4D97-AF65-F5344CB8AC3E}">
        <p14:creationId xmlns:p14="http://schemas.microsoft.com/office/powerpoint/2010/main" val="63700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Fossil fuel has long been a major source of energy. With the large development of industry and the increasing needs from human beings, the fossil fuel will be exhausted soon in the future. In addition, fossil fuel has caused a series of environmental issues, e.g. greenhouse effect. Thus, it necessitates the demand of environmental</a:t>
            </a:r>
            <a:r>
              <a:rPr lang="en-US" altLang="zh-C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friendly alternative fuel. Hydrogen is widely regarded as one of the most promising clean energy carrier. </a:t>
            </a:r>
          </a:p>
        </p:txBody>
      </p:sp>
      <p:sp>
        <p:nvSpPr>
          <p:cNvPr id="4" name="灯片编号占位符 3"/>
          <p:cNvSpPr>
            <a:spLocks noGrp="1"/>
          </p:cNvSpPr>
          <p:nvPr>
            <p:ph type="sldNum" sz="quarter" idx="10"/>
          </p:nvPr>
        </p:nvSpPr>
        <p:spPr/>
        <p:txBody>
          <a:bodyPr/>
          <a:lstStyle/>
          <a:p>
            <a:fld id="{3E2F1B75-F31F-473C-B653-A1D439D4610D}" type="slidenum">
              <a:rPr lang="zh-CN" altLang="en-US" smtClean="0"/>
              <a:t>3</a:t>
            </a:fld>
            <a:endParaRPr lang="zh-CN" altLang="en-US"/>
          </a:p>
        </p:txBody>
      </p:sp>
    </p:spTree>
    <p:extLst>
      <p:ext uri="{BB962C8B-B14F-4D97-AF65-F5344CB8AC3E}">
        <p14:creationId xmlns:p14="http://schemas.microsoft.com/office/powerpoint/2010/main" val="361903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hydrogen has wide flammability range, high diffusivity, very low ignition energy and large burning velocity, which makes it a great hazard in industry. Therefore, safety is of great importance in hydrogen production, storage, transportation and utilization. Especially in confined spaces, once hydrogen was exposed to air or other oxidizers, combustible mixtures would be readily formed and then accidentally ignited by energy source. The subsequent flame propagation and transition (from laminar to turbulence, or from deflagration to detonation) are quite complex. In worst cases, the flame is able to produce violent pressure and temperature rise, and even strong shock waves, which could probably lead to serious fatalities and destructions. Therefore, </a:t>
            </a:r>
            <a:r>
              <a:rPr lang="en-GB" sz="1200" kern="1200" dirty="0">
                <a:solidFill>
                  <a:schemeClr val="tx1"/>
                </a:solidFill>
                <a:effectLst/>
                <a:latin typeface="+mn-lt"/>
                <a:ea typeface="+mn-ea"/>
                <a:cs typeface="+mn-cs"/>
              </a:rPr>
              <a:t>for safe use of hydrogen, it is necessary to gain insight of its combustion and flame propagation processes in confined spaces. Usually the structures of channels (tubes) were used to simulate the confined spaces in the laboratory.</a:t>
            </a:r>
          </a:p>
        </p:txBody>
      </p:sp>
      <p:sp>
        <p:nvSpPr>
          <p:cNvPr id="4" name="Slide Number Placeholder 3"/>
          <p:cNvSpPr>
            <a:spLocks noGrp="1"/>
          </p:cNvSpPr>
          <p:nvPr>
            <p:ph type="sldNum" sz="quarter" idx="5"/>
          </p:nvPr>
        </p:nvSpPr>
        <p:spPr/>
        <p:txBody>
          <a:bodyPr/>
          <a:lstStyle/>
          <a:p>
            <a:fld id="{3E2F1B75-F31F-473C-B653-A1D439D4610D}" type="slidenum">
              <a:rPr lang="zh-CN" altLang="en-US" smtClean="0"/>
              <a:t>4</a:t>
            </a:fld>
            <a:endParaRPr lang="zh-CN" altLang="en-US"/>
          </a:p>
        </p:txBody>
      </p:sp>
    </p:spTree>
    <p:extLst>
      <p:ext uri="{BB962C8B-B14F-4D97-AF65-F5344CB8AC3E}">
        <p14:creationId xmlns:p14="http://schemas.microsoft.com/office/powerpoint/2010/main" val="2624477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Ellis [4] took the first photograph of the inverted flame in the channel in 1928. </a:t>
            </a:r>
            <a:r>
              <a:rPr lang="en-US" sz="1200" kern="1200" dirty="0" err="1">
                <a:solidFill>
                  <a:schemeClr val="tx1"/>
                </a:solidFill>
                <a:effectLst/>
                <a:latin typeface="+mn-lt"/>
                <a:ea typeface="+mn-ea"/>
                <a:cs typeface="+mn-cs"/>
              </a:rPr>
              <a:t>Salamandra</a:t>
            </a:r>
            <a:r>
              <a:rPr lang="en-US" sz="1200" kern="1200" dirty="0">
                <a:solidFill>
                  <a:schemeClr val="tx1"/>
                </a:solidFill>
                <a:effectLst/>
                <a:latin typeface="+mn-lt"/>
                <a:ea typeface="+mn-ea"/>
                <a:cs typeface="+mn-cs"/>
              </a:rPr>
              <a:t> [5] et al. named this featured flame shape as “tulip flame”. Thereafter, </a:t>
            </a:r>
            <a:r>
              <a:rPr lang="en-US" sz="1200" kern="1200" dirty="0" err="1">
                <a:solidFill>
                  <a:schemeClr val="tx1"/>
                </a:solidFill>
                <a:effectLst/>
                <a:latin typeface="+mn-lt"/>
                <a:ea typeface="+mn-ea"/>
                <a:cs typeface="+mn-cs"/>
              </a:rPr>
              <a:t>Clanet</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Searby</a:t>
            </a:r>
            <a:r>
              <a:rPr lang="en-US" sz="1200" kern="1200" dirty="0">
                <a:solidFill>
                  <a:schemeClr val="tx1"/>
                </a:solidFill>
                <a:effectLst/>
                <a:latin typeface="+mn-lt"/>
                <a:ea typeface="+mn-ea"/>
                <a:cs typeface="+mn-cs"/>
              </a:rPr>
              <a:t> [6] distinguished four characteristic stages of tulip flame formation in channels, including spherical flame expansion, finger-shaped flame acceleration, flame-side wall contact and the tulip inversion.</a:t>
            </a:r>
          </a:p>
        </p:txBody>
      </p:sp>
      <p:sp>
        <p:nvSpPr>
          <p:cNvPr id="4" name="灯片编号占位符 3"/>
          <p:cNvSpPr>
            <a:spLocks noGrp="1"/>
          </p:cNvSpPr>
          <p:nvPr>
            <p:ph type="sldNum" sz="quarter" idx="10"/>
          </p:nvPr>
        </p:nvSpPr>
        <p:spPr/>
        <p:txBody>
          <a:bodyPr/>
          <a:lstStyle/>
          <a:p>
            <a:fld id="{3E2F1B75-F31F-473C-B653-A1D439D4610D}" type="slidenum">
              <a:rPr lang="zh-CN" altLang="en-US" smtClean="0"/>
              <a:t>5</a:t>
            </a:fld>
            <a:endParaRPr lang="zh-CN" altLang="en-US"/>
          </a:p>
        </p:txBody>
      </p:sp>
    </p:spTree>
    <p:extLst>
      <p:ext uri="{BB962C8B-B14F-4D97-AF65-F5344CB8AC3E}">
        <p14:creationId xmlns:p14="http://schemas.microsoft.com/office/powerpoint/2010/main" val="85298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Then</a:t>
            </a:r>
            <a:r>
              <a:rPr lang="zh-CN" altLang="en-US" dirty="0"/>
              <a:t> </a:t>
            </a:r>
            <a:r>
              <a:rPr lang="en-US" altLang="zh-CN" dirty="0"/>
              <a:t>time</a:t>
            </a:r>
            <a:r>
              <a:rPr lang="zh-CN" altLang="en-US" dirty="0"/>
              <a:t> </a:t>
            </a:r>
            <a:r>
              <a:rPr lang="en-US" altLang="zh-CN" dirty="0"/>
              <a:t>goes</a:t>
            </a:r>
            <a:r>
              <a:rPr lang="zh-CN" altLang="en-US" dirty="0"/>
              <a:t> </a:t>
            </a:r>
            <a:r>
              <a:rPr lang="en-US" altLang="zh-CN" dirty="0"/>
              <a:t>to</a:t>
            </a:r>
            <a:r>
              <a:rPr lang="zh-CN" altLang="en-US" dirty="0"/>
              <a:t> </a:t>
            </a:r>
            <a:r>
              <a:rPr lang="en-US" altLang="zh-CN" dirty="0"/>
              <a:t>2011,</a:t>
            </a:r>
            <a:r>
              <a:rPr lang="zh-CN" altLang="en-US" dirty="0"/>
              <a:t> </a:t>
            </a:r>
            <a:r>
              <a:rPr lang="en-US" altLang="zh-CN" dirty="0"/>
              <a:t>…</a:t>
            </a:r>
          </a:p>
          <a:p>
            <a:r>
              <a:rPr lang="en-US" altLang="zh-CN" dirty="0"/>
              <a:t>As</a:t>
            </a:r>
            <a:r>
              <a:rPr lang="zh-CN" altLang="en-US" dirty="0"/>
              <a:t> </a:t>
            </a:r>
            <a:r>
              <a:rPr lang="en-US" altLang="zh-CN" dirty="0"/>
              <a:t>you</a:t>
            </a:r>
            <a:r>
              <a:rPr lang="zh-CN" altLang="en-US" dirty="0"/>
              <a:t> </a:t>
            </a:r>
            <a:r>
              <a:rPr lang="en-US" altLang="zh-CN" dirty="0"/>
              <a:t>can</a:t>
            </a:r>
            <a:r>
              <a:rPr lang="zh-CN" altLang="en-US" dirty="0"/>
              <a:t> </a:t>
            </a:r>
            <a:r>
              <a:rPr lang="en-US" altLang="zh-CN" dirty="0"/>
              <a:t>see,</a:t>
            </a:r>
            <a:r>
              <a:rPr lang="zh-CN" altLang="en-US" dirty="0"/>
              <a:t> </a:t>
            </a:r>
            <a:r>
              <a:rPr lang="en-US" altLang="zh-CN" dirty="0"/>
              <a:t>the</a:t>
            </a:r>
            <a:r>
              <a:rPr lang="zh-CN" altLang="en-US" dirty="0"/>
              <a:t> </a:t>
            </a:r>
            <a:r>
              <a:rPr lang="en-US" altLang="zh-CN" dirty="0"/>
              <a:t>tulip</a:t>
            </a:r>
            <a:r>
              <a:rPr lang="zh-CN" altLang="en-US" dirty="0"/>
              <a:t> </a:t>
            </a:r>
            <a:r>
              <a:rPr lang="en-US" altLang="zh-CN" dirty="0"/>
              <a:t>lips</a:t>
            </a:r>
            <a:r>
              <a:rPr lang="zh-CN" altLang="en-US" dirty="0"/>
              <a:t> </a:t>
            </a:r>
            <a:r>
              <a:rPr lang="en-US" altLang="zh-CN" dirty="0"/>
              <a:t>distorted</a:t>
            </a:r>
            <a:r>
              <a:rPr lang="zh-CN" altLang="en-US" dirty="0"/>
              <a:t> </a:t>
            </a:r>
            <a:r>
              <a:rPr lang="en-US" altLang="zh-CN" dirty="0"/>
              <a:t>again</a:t>
            </a:r>
            <a:r>
              <a:rPr lang="zh-CN" altLang="en-US" dirty="0"/>
              <a:t> </a:t>
            </a:r>
            <a:r>
              <a:rPr lang="en-US" altLang="zh-CN" dirty="0"/>
              <a:t>forming</a:t>
            </a:r>
            <a:r>
              <a:rPr lang="zh-CN" altLang="en-US" dirty="0"/>
              <a:t> </a:t>
            </a:r>
            <a:r>
              <a:rPr lang="en-US" altLang="zh-CN" dirty="0"/>
              <a:t>two</a:t>
            </a:r>
            <a:r>
              <a:rPr lang="zh-CN" altLang="en-US" dirty="0"/>
              <a:t> </a:t>
            </a:r>
            <a:r>
              <a:rPr lang="en-US" altLang="zh-CN" dirty="0"/>
              <a:t>more</a:t>
            </a:r>
            <a:r>
              <a:rPr lang="zh-CN" altLang="en-US" dirty="0"/>
              <a:t> </a:t>
            </a:r>
            <a:r>
              <a:rPr lang="en-US" altLang="zh-CN" dirty="0"/>
              <a:t>cusps.</a:t>
            </a:r>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6</a:t>
            </a:fld>
            <a:endParaRPr lang="zh-CN" altLang="en-US"/>
          </a:p>
        </p:txBody>
      </p:sp>
    </p:spTree>
    <p:extLst>
      <p:ext uri="{BB962C8B-B14F-4D97-AF65-F5344CB8AC3E}">
        <p14:creationId xmlns:p14="http://schemas.microsoft.com/office/powerpoint/2010/main" val="243496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Underlying</a:t>
            </a:r>
            <a:r>
              <a:rPr lang="zh-CN" altLang="en-US" dirty="0"/>
              <a:t> </a:t>
            </a:r>
            <a:r>
              <a:rPr lang="en-US" altLang="zh-CN" dirty="0"/>
              <a:t>mechanisms</a:t>
            </a:r>
            <a:r>
              <a:rPr lang="zh-CN" altLang="en-US" dirty="0"/>
              <a:t> </a:t>
            </a:r>
            <a:r>
              <a:rPr lang="en-US" altLang="zh-CN" dirty="0"/>
              <a:t>were</a:t>
            </a:r>
            <a:r>
              <a:rPr lang="zh-CN" altLang="en-US" dirty="0"/>
              <a:t> </a:t>
            </a:r>
            <a:r>
              <a:rPr lang="en-US" altLang="zh-CN" dirty="0"/>
              <a:t>proposed</a:t>
            </a:r>
            <a:r>
              <a:rPr lang="zh-CN" altLang="en-US" dirty="0"/>
              <a:t> </a:t>
            </a:r>
            <a:r>
              <a:rPr lang="en-US" altLang="zh-CN" dirty="0"/>
              <a:t>by</a:t>
            </a:r>
            <a:r>
              <a:rPr lang="zh-CN" altLang="en-US" dirty="0"/>
              <a:t> </a:t>
            </a:r>
            <a:r>
              <a:rPr lang="en-US" altLang="zh-CN" dirty="0"/>
              <a:t>researchers,</a:t>
            </a:r>
            <a:r>
              <a:rPr lang="zh-CN" altLang="en-US" dirty="0"/>
              <a:t> </a:t>
            </a:r>
            <a:r>
              <a:rPr lang="en-US" altLang="zh-CN" dirty="0"/>
              <a:t>e.g.</a:t>
            </a:r>
            <a:r>
              <a:rPr lang="zh-CN" altLang="en-US" dirty="0"/>
              <a:t> </a:t>
            </a:r>
            <a:r>
              <a:rPr lang="en-US" altLang="zh-CN" dirty="0"/>
              <a:t>…..</a:t>
            </a:r>
            <a:r>
              <a:rPr lang="zh-CN" altLang="en-US" dirty="0"/>
              <a:t> </a:t>
            </a:r>
            <a:r>
              <a:rPr lang="en-US" altLang="zh-CN" dirty="0"/>
              <a:t>But</a:t>
            </a:r>
            <a:r>
              <a:rPr lang="zh-CN" altLang="en-US" dirty="0"/>
              <a:t> </a:t>
            </a:r>
            <a:r>
              <a:rPr lang="en-US" altLang="zh-CN" dirty="0"/>
              <a:t>controversies</a:t>
            </a:r>
            <a:r>
              <a:rPr lang="zh-CN" altLang="en-US" dirty="0"/>
              <a:t> </a:t>
            </a:r>
            <a:r>
              <a:rPr lang="en-US" altLang="zh-CN" dirty="0"/>
              <a:t>still</a:t>
            </a:r>
            <a:r>
              <a:rPr lang="zh-CN" altLang="en-US" dirty="0"/>
              <a:t> </a:t>
            </a:r>
            <a:r>
              <a:rPr lang="en-US" altLang="zh-CN" dirty="0"/>
              <a:t>remain.</a:t>
            </a:r>
            <a:r>
              <a:rPr lang="zh-CN" altLang="en-US" dirty="0"/>
              <a:t> </a:t>
            </a:r>
            <a:endParaRPr lang="en-US" altLang="zh-CN" dirty="0"/>
          </a:p>
          <a:p>
            <a:r>
              <a:rPr lang="en-US" altLang="zh-CN" dirty="0"/>
              <a:t>Aiming</a:t>
            </a:r>
            <a:r>
              <a:rPr lang="zh-CN" altLang="en-US" dirty="0"/>
              <a:t> </a:t>
            </a:r>
            <a:r>
              <a:rPr lang="en-US" altLang="zh-CN" dirty="0"/>
              <a:t>to</a:t>
            </a:r>
            <a:r>
              <a:rPr lang="zh-CN" altLang="en-US" dirty="0"/>
              <a:t> </a:t>
            </a:r>
            <a:r>
              <a:rPr lang="en-US" altLang="zh-CN" dirty="0"/>
              <a:t>…….Especially,</a:t>
            </a:r>
            <a:r>
              <a:rPr lang="zh-CN" altLang="en-US" dirty="0"/>
              <a:t> </a:t>
            </a:r>
            <a:r>
              <a:rPr lang="en-US" altLang="zh-CN" dirty="0"/>
              <a:t>you</a:t>
            </a:r>
            <a:r>
              <a:rPr lang="zh-CN" altLang="en-US" dirty="0"/>
              <a:t> </a:t>
            </a:r>
            <a:r>
              <a:rPr lang="en-US" altLang="zh-CN" dirty="0"/>
              <a:t>need</a:t>
            </a:r>
            <a:r>
              <a:rPr lang="zh-CN" altLang="en-US" dirty="0"/>
              <a:t> </a:t>
            </a:r>
            <a:r>
              <a:rPr lang="en-US" altLang="zh-CN" dirty="0"/>
              <a:t>to</a:t>
            </a:r>
            <a:r>
              <a:rPr lang="zh-CN" altLang="en-US" dirty="0"/>
              <a:t> </a:t>
            </a:r>
            <a:r>
              <a:rPr lang="en-US" altLang="zh-CN" dirty="0"/>
              <a:t>know</a:t>
            </a:r>
            <a:r>
              <a:rPr lang="zh-CN" altLang="en-US" dirty="0"/>
              <a:t> </a:t>
            </a:r>
            <a:r>
              <a:rPr lang="en-US" altLang="zh-CN" dirty="0"/>
              <a:t>what’s</a:t>
            </a:r>
            <a:r>
              <a:rPr lang="zh-CN" altLang="en-US" dirty="0"/>
              <a:t> </a:t>
            </a:r>
            <a:r>
              <a:rPr lang="en-US" altLang="zh-CN" dirty="0"/>
              <a:t>going</a:t>
            </a:r>
            <a:r>
              <a:rPr lang="zh-CN" altLang="en-US" dirty="0"/>
              <a:t> </a:t>
            </a:r>
            <a:r>
              <a:rPr lang="en-US" altLang="zh-CN" dirty="0"/>
              <a:t>on</a:t>
            </a:r>
            <a:r>
              <a:rPr lang="zh-CN" altLang="en-US" dirty="0"/>
              <a:t> </a:t>
            </a:r>
            <a:r>
              <a:rPr lang="en-US" altLang="zh-CN" dirty="0"/>
              <a:t>after</a:t>
            </a:r>
            <a:r>
              <a:rPr lang="zh-CN" altLang="en-US" dirty="0"/>
              <a:t> </a:t>
            </a:r>
            <a:r>
              <a:rPr lang="en-US" altLang="zh-CN" dirty="0"/>
              <a:t>classic</a:t>
            </a:r>
            <a:r>
              <a:rPr lang="zh-CN" altLang="en-US" dirty="0"/>
              <a:t> </a:t>
            </a:r>
            <a:r>
              <a:rPr lang="en-US" altLang="zh-CN" dirty="0"/>
              <a:t>tulip</a:t>
            </a:r>
            <a:r>
              <a:rPr lang="zh-CN" altLang="en-US" dirty="0"/>
              <a:t> </a:t>
            </a:r>
            <a:r>
              <a:rPr lang="en-US" altLang="zh-CN" dirty="0"/>
              <a:t>inversion,</a:t>
            </a:r>
            <a:r>
              <a:rPr lang="zh-CN" altLang="en-US" dirty="0"/>
              <a:t> </a:t>
            </a:r>
            <a:r>
              <a:rPr lang="en-US" altLang="zh-CN" dirty="0"/>
              <a:t>is</a:t>
            </a:r>
            <a:r>
              <a:rPr lang="zh-CN" altLang="en-US" dirty="0"/>
              <a:t> </a:t>
            </a:r>
            <a:r>
              <a:rPr lang="en-US" altLang="zh-CN" dirty="0"/>
              <a:t>tulip</a:t>
            </a:r>
            <a:r>
              <a:rPr lang="zh-CN" altLang="en-US" dirty="0"/>
              <a:t> </a:t>
            </a:r>
            <a:r>
              <a:rPr lang="en-US" altLang="zh-CN" dirty="0"/>
              <a:t>distortion</a:t>
            </a:r>
            <a:r>
              <a:rPr lang="zh-CN" altLang="en-US" dirty="0"/>
              <a:t> </a:t>
            </a:r>
            <a:r>
              <a:rPr lang="en-US" altLang="zh-CN" dirty="0"/>
              <a:t>essential??</a:t>
            </a:r>
            <a:r>
              <a:rPr lang="zh-CN" altLang="en-US" dirty="0"/>
              <a:t> </a:t>
            </a:r>
            <a:r>
              <a:rPr lang="en-US" altLang="zh-CN" dirty="0"/>
              <a:t>What</a:t>
            </a:r>
            <a:r>
              <a:rPr lang="zh-CN" altLang="en-US" dirty="0"/>
              <a:t> </a:t>
            </a:r>
            <a:r>
              <a:rPr lang="en-US" altLang="zh-CN" dirty="0"/>
              <a:t>is</a:t>
            </a:r>
            <a:r>
              <a:rPr lang="zh-CN" altLang="en-US" dirty="0"/>
              <a:t> </a:t>
            </a:r>
            <a:r>
              <a:rPr lang="en-US" altLang="zh-CN" dirty="0"/>
              <a:t>the</a:t>
            </a:r>
            <a:r>
              <a:rPr lang="zh-CN" altLang="en-US" dirty="0"/>
              <a:t> </a:t>
            </a:r>
            <a:r>
              <a:rPr lang="en-US" altLang="zh-CN" dirty="0"/>
              <a:t>role</a:t>
            </a:r>
            <a:r>
              <a:rPr lang="zh-CN" altLang="en-US" dirty="0"/>
              <a:t> </a:t>
            </a:r>
            <a:r>
              <a:rPr lang="en-US" altLang="zh-CN" dirty="0"/>
              <a:t>of</a:t>
            </a:r>
            <a:r>
              <a:rPr lang="zh-CN" altLang="en-US" dirty="0"/>
              <a:t> </a:t>
            </a:r>
            <a:r>
              <a:rPr lang="en-US" altLang="zh-CN" dirty="0"/>
              <a:t>pressure</a:t>
            </a:r>
            <a:r>
              <a:rPr lang="zh-CN" altLang="en-US" dirty="0"/>
              <a:t> </a:t>
            </a:r>
            <a:r>
              <a:rPr lang="en-US" altLang="zh-CN" dirty="0"/>
              <a:t>wave</a:t>
            </a:r>
            <a:r>
              <a:rPr lang="zh-CN" altLang="en-US" dirty="0"/>
              <a:t> </a:t>
            </a:r>
            <a:r>
              <a:rPr lang="en-US" altLang="zh-CN" dirty="0"/>
              <a:t>or</a:t>
            </a:r>
            <a:r>
              <a:rPr lang="zh-CN" altLang="en-US" dirty="0"/>
              <a:t> </a:t>
            </a:r>
            <a:r>
              <a:rPr lang="en-US" altLang="zh-CN" dirty="0"/>
              <a:t>flame</a:t>
            </a:r>
            <a:r>
              <a:rPr lang="zh-CN" altLang="en-US" dirty="0"/>
              <a:t> </a:t>
            </a:r>
            <a:r>
              <a:rPr lang="en-US" altLang="zh-CN" dirty="0"/>
              <a:t>instability</a:t>
            </a:r>
            <a:r>
              <a:rPr lang="zh-CN" altLang="en-US" dirty="0"/>
              <a:t> </a:t>
            </a:r>
            <a:r>
              <a:rPr lang="en-US" altLang="zh-CN" dirty="0"/>
              <a:t>on</a:t>
            </a:r>
            <a:r>
              <a:rPr lang="zh-CN" altLang="en-US" dirty="0"/>
              <a:t> </a:t>
            </a:r>
            <a:r>
              <a:rPr lang="en-US" altLang="zh-CN" dirty="0"/>
              <a:t>flame</a:t>
            </a:r>
            <a:r>
              <a:rPr lang="zh-CN" altLang="en-US" dirty="0"/>
              <a:t> </a:t>
            </a:r>
            <a:r>
              <a:rPr lang="en-US" altLang="zh-CN" dirty="0"/>
              <a:t>deformation?</a:t>
            </a:r>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7</a:t>
            </a:fld>
            <a:endParaRPr lang="zh-CN" altLang="en-US"/>
          </a:p>
        </p:txBody>
      </p:sp>
    </p:spTree>
    <p:extLst>
      <p:ext uri="{BB962C8B-B14F-4D97-AF65-F5344CB8AC3E}">
        <p14:creationId xmlns:p14="http://schemas.microsoft.com/office/powerpoint/2010/main" val="4258932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experiments were conducted in two horizontal rectangular combustion channels with different aspect ratios. The test rig is equipped with a </a:t>
            </a:r>
            <a:r>
              <a:rPr lang="en-US" sz="1200" kern="1200" dirty="0" err="1">
                <a:solidFill>
                  <a:schemeClr val="tx1"/>
                </a:solidFill>
                <a:effectLst/>
                <a:latin typeface="+mn-lt"/>
                <a:ea typeface="+mn-ea"/>
                <a:cs typeface="+mn-cs"/>
              </a:rPr>
              <a:t>schlieren</a:t>
            </a:r>
            <a:r>
              <a:rPr lang="en-US" sz="1200" kern="1200" dirty="0">
                <a:solidFill>
                  <a:schemeClr val="tx1"/>
                </a:solidFill>
                <a:effectLst/>
                <a:latin typeface="+mn-lt"/>
                <a:ea typeface="+mn-ea"/>
                <a:cs typeface="+mn-cs"/>
              </a:rPr>
              <a:t> system, a high-speed camera, a gas mixing system, a high-voltage ignition, a pressure recording system, a synchronization controller and a data acquisition system. The channels have two quartz visible sidewalls for </a:t>
            </a:r>
            <a:r>
              <a:rPr lang="en-US" sz="1200" kern="1200" dirty="0" err="1">
                <a:solidFill>
                  <a:schemeClr val="tx1"/>
                </a:solidFill>
                <a:effectLst/>
                <a:latin typeface="+mn-lt"/>
                <a:ea typeface="+mn-ea"/>
                <a:cs typeface="+mn-cs"/>
              </a:rPr>
              <a:t>schlieren</a:t>
            </a:r>
            <a:r>
              <a:rPr lang="en-US" sz="1200" kern="1200" dirty="0">
                <a:solidFill>
                  <a:schemeClr val="tx1"/>
                </a:solidFill>
                <a:effectLst/>
                <a:latin typeface="+mn-lt"/>
                <a:ea typeface="+mn-ea"/>
                <a:cs typeface="+mn-cs"/>
              </a:rPr>
              <a:t> photography. The top and bottom walls are TP304 stainless steel.</a:t>
            </a:r>
          </a:p>
        </p:txBody>
      </p:sp>
      <p:sp>
        <p:nvSpPr>
          <p:cNvPr id="4" name="灯片编号占位符 3"/>
          <p:cNvSpPr>
            <a:spLocks noGrp="1"/>
          </p:cNvSpPr>
          <p:nvPr>
            <p:ph type="sldNum" sz="quarter" idx="10"/>
          </p:nvPr>
        </p:nvSpPr>
        <p:spPr/>
        <p:txBody>
          <a:bodyPr/>
          <a:lstStyle/>
          <a:p>
            <a:fld id="{3E2F1B75-F31F-473C-B653-A1D439D4610D}" type="slidenum">
              <a:rPr lang="zh-CN" altLang="en-US" smtClean="0"/>
              <a:t>8</a:t>
            </a:fld>
            <a:endParaRPr lang="zh-CN" altLang="en-US"/>
          </a:p>
        </p:txBody>
      </p:sp>
    </p:spTree>
    <p:extLst>
      <p:ext uri="{BB962C8B-B14F-4D97-AF65-F5344CB8AC3E}">
        <p14:creationId xmlns:p14="http://schemas.microsoft.com/office/powerpoint/2010/main" val="862123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2F1B75-F31F-473C-B653-A1D439D4610D}" type="slidenum">
              <a:rPr lang="zh-CN" altLang="en-US" smtClean="0"/>
              <a:t>9</a:t>
            </a:fld>
            <a:endParaRPr lang="zh-CN" altLang="en-US"/>
          </a:p>
        </p:txBody>
      </p:sp>
    </p:spTree>
    <p:extLst>
      <p:ext uri="{BB962C8B-B14F-4D97-AF65-F5344CB8AC3E}">
        <p14:creationId xmlns:p14="http://schemas.microsoft.com/office/powerpoint/2010/main" val="211986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1338356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425166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2013257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575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bg>
      <p:bgRef idx="1001">
        <a:schemeClr val="bg1"/>
      </p:bgRef>
    </p:bg>
    <p:spTree>
      <p:nvGrpSpPr>
        <p:cNvPr id="1" name=""/>
        <p:cNvGrpSpPr/>
        <p:nvPr/>
      </p:nvGrpSpPr>
      <p:grpSpPr>
        <a:xfrm>
          <a:off x="0" y="0"/>
          <a:ext cx="0" cy="0"/>
          <a:chOff x="0" y="0"/>
          <a:chExt cx="0" cy="0"/>
        </a:xfrm>
      </p:grpSpPr>
      <p:cxnSp>
        <p:nvCxnSpPr>
          <p:cNvPr id="11" name="直接连接符 10"/>
          <p:cNvCxnSpPr/>
          <p:nvPr userDrawn="1"/>
        </p:nvCxnSpPr>
        <p:spPr>
          <a:xfrm>
            <a:off x="557928" y="719872"/>
            <a:ext cx="4590691" cy="0"/>
          </a:xfrm>
          <a:prstGeom prst="line">
            <a:avLst/>
          </a:prstGeom>
          <a:ln w="38100" cmpd="thickThin">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B08844D-1429-0341-A688-FD4B1BDA8E4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3988" y="43031"/>
            <a:ext cx="711473" cy="633810"/>
          </a:xfrm>
          <a:prstGeom prst="rect">
            <a:avLst/>
          </a:prstGeom>
          <a:noFill/>
        </p:spPr>
      </p:pic>
      <p:pic>
        <p:nvPicPr>
          <p:cNvPr id="16" name="Picture 15">
            <a:extLst>
              <a:ext uri="{FF2B5EF4-FFF2-40B4-BE49-F238E27FC236}">
                <a16:creationId xmlns:a16="http://schemas.microsoft.com/office/drawing/2014/main" id="{EE8B1C73-5344-3C4F-A858-BEA372F5044D}"/>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8" y="43030"/>
            <a:ext cx="653017" cy="630252"/>
          </a:xfrm>
          <a:prstGeom prst="rect">
            <a:avLst/>
          </a:prstGeom>
          <a:noFill/>
          <a:ln>
            <a:noFill/>
          </a:ln>
        </p:spPr>
      </p:pic>
      <p:pic>
        <p:nvPicPr>
          <p:cNvPr id="3" name="Picture 2">
            <a:extLst>
              <a:ext uri="{FF2B5EF4-FFF2-40B4-BE49-F238E27FC236}">
                <a16:creationId xmlns:a16="http://schemas.microsoft.com/office/drawing/2014/main" id="{81780B67-6F8C-A74D-9E33-92D9FE27522A}"/>
              </a:ext>
            </a:extLst>
          </p:cNvPr>
          <p:cNvPicPr>
            <a:picLocks noChangeAspect="1"/>
          </p:cNvPicPr>
          <p:nvPr userDrawn="1"/>
        </p:nvPicPr>
        <p:blipFill>
          <a:blip r:embed="rId4"/>
          <a:stretch>
            <a:fillRect/>
          </a:stretch>
        </p:blipFill>
        <p:spPr>
          <a:xfrm>
            <a:off x="7647865" y="86062"/>
            <a:ext cx="1356277" cy="942017"/>
          </a:xfrm>
          <a:prstGeom prst="rect">
            <a:avLst/>
          </a:prstGeom>
        </p:spPr>
      </p:pic>
    </p:spTree>
    <p:extLst>
      <p:ext uri="{BB962C8B-B14F-4D97-AF65-F5344CB8AC3E}">
        <p14:creationId xmlns:p14="http://schemas.microsoft.com/office/powerpoint/2010/main" val="35639261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205448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299481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13837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3218904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3223852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2254962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72350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9E515B-3077-4111-9A61-B488A1FED381}" type="datetimeFigureOut">
              <a:rPr lang="zh-CN" altLang="en-US" smtClean="0"/>
              <a:t>2019/9/25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299207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E515B-3077-4111-9A61-B488A1FED381}" type="datetimeFigureOut">
              <a:rPr lang="zh-CN" altLang="en-US" smtClean="0"/>
              <a:t>2019/9/25</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EF75E-3085-4A88-8F96-4B069FEE4B88}" type="slidenum">
              <a:rPr lang="zh-CN" altLang="en-US" smtClean="0"/>
              <a:t>‹#›</a:t>
            </a:fld>
            <a:endParaRPr lang="zh-CN" altLang="en-US"/>
          </a:p>
        </p:txBody>
      </p:sp>
    </p:spTree>
    <p:extLst>
      <p:ext uri="{BB962C8B-B14F-4D97-AF65-F5344CB8AC3E}">
        <p14:creationId xmlns:p14="http://schemas.microsoft.com/office/powerpoint/2010/main" val="2594136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2.emf"/><Relationship Id="rId5" Type="http://schemas.openxmlformats.org/officeDocument/2006/relationships/image" Target="../media/image21.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25.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8.tiff"/><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30.emf"/><Relationship Id="rId5" Type="http://schemas.openxmlformats.org/officeDocument/2006/relationships/image" Target="../media/image29.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3.e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32.jpg"/><Relationship Id="rId5" Type="http://schemas.openxmlformats.org/officeDocument/2006/relationships/image" Target="../media/image31.w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115" y="2117399"/>
            <a:ext cx="9863626" cy="954107"/>
          </a:xfrm>
          <a:prstGeom prst="rect">
            <a:avLst/>
          </a:prstGeom>
          <a:noFill/>
        </p:spPr>
        <p:txBody>
          <a:bodyPr wrap="square" rtlCol="0">
            <a:spAutoFit/>
          </a:bodyPr>
          <a:lstStyle/>
          <a:p>
            <a:pPr algn="ctr"/>
            <a:r>
              <a:rPr lang="en-US" altLang="zh-CN" sz="2800" b="1" kern="100" dirty="0">
                <a:latin typeface="Times New Roman" panose="02020603050405020304" pitchFamily="18" charset="0"/>
              </a:rPr>
              <a:t>Experimental study on hydrogen/air premixed flame propagation in closed rectangular channels</a:t>
            </a:r>
            <a:endParaRPr lang="zh-CN" altLang="zh-CN" sz="2800" dirty="0">
              <a:solidFill>
                <a:schemeClr val="tx1">
                  <a:lumMod val="75000"/>
                  <a:lumOff val="25000"/>
                </a:schemeClr>
              </a:solidFill>
            </a:endParaRPr>
          </a:p>
        </p:txBody>
      </p:sp>
      <p:cxnSp>
        <p:nvCxnSpPr>
          <p:cNvPr id="55" name="直接连接符 54"/>
          <p:cNvCxnSpPr>
            <a:cxnSpLocks/>
          </p:cNvCxnSpPr>
          <p:nvPr/>
        </p:nvCxnSpPr>
        <p:spPr>
          <a:xfrm>
            <a:off x="1279255" y="3153560"/>
            <a:ext cx="6557779" cy="0"/>
          </a:xfrm>
          <a:prstGeom prst="line">
            <a:avLst/>
          </a:prstGeom>
          <a:ln w="38100" cmpd="sng">
            <a:solidFill>
              <a:schemeClr val="accent2"/>
            </a:solidFill>
          </a:ln>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1187631" y="3483962"/>
            <a:ext cx="6557779" cy="440955"/>
          </a:xfrm>
          <a:prstGeom prst="rect">
            <a:avLst/>
          </a:prstGeom>
          <a:noFill/>
        </p:spPr>
        <p:txBody>
          <a:bodyPr wrap="square" rtlCol="0">
            <a:spAutoFit/>
          </a:bodyPr>
          <a:lstStyle/>
          <a:p>
            <a:pPr algn="ctr">
              <a:lnSpc>
                <a:spcPct val="125000"/>
              </a:lnSpc>
            </a:pPr>
            <a:r>
              <a:rPr lang="en-US" altLang="zh-CN" sz="2000" b="1" kern="100" dirty="0">
                <a:latin typeface="Times New Roman" panose="02020603050405020304" pitchFamily="18" charset="0"/>
              </a:rPr>
              <a:t>Xiaobo Shen</a:t>
            </a:r>
            <a:r>
              <a:rPr lang="zh-CN" altLang="en-US" sz="2000" b="1" kern="100" dirty="0">
                <a:latin typeface="Times New Roman" panose="02020603050405020304" pitchFamily="18" charset="0"/>
              </a:rPr>
              <a:t>*</a:t>
            </a:r>
            <a:r>
              <a:rPr lang="en-US" altLang="zh-CN" sz="2000" b="1" kern="100" dirty="0">
                <a:latin typeface="Times New Roman" panose="02020603050405020304" pitchFamily="18" charset="0"/>
              </a:rPr>
              <a:t>, Chao Zhang, Jennifer Wen, </a:t>
            </a:r>
            <a:r>
              <a:rPr lang="en-US" altLang="zh-CN" sz="2000" b="1" kern="100" dirty="0" err="1">
                <a:latin typeface="Times New Roman" panose="02020603050405020304" pitchFamily="18" charset="0"/>
              </a:rPr>
              <a:t>Guangli</a:t>
            </a:r>
            <a:r>
              <a:rPr lang="en-US" altLang="zh-CN" sz="2000" b="1" kern="100" dirty="0">
                <a:latin typeface="Times New Roman" panose="02020603050405020304" pitchFamily="18" charset="0"/>
              </a:rPr>
              <a:t> </a:t>
            </a:r>
            <a:r>
              <a:rPr lang="en-US" altLang="zh-CN" sz="2000" b="1" kern="100" dirty="0" err="1">
                <a:latin typeface="Times New Roman" panose="02020603050405020304" pitchFamily="18" charset="0"/>
              </a:rPr>
              <a:t>Xiu</a:t>
            </a:r>
            <a:endParaRPr lang="zh-CN" altLang="zh-CN" sz="2000" b="1" kern="100" dirty="0">
              <a:latin typeface="Times New Roman" panose="02020603050405020304" pitchFamily="18" charset="0"/>
            </a:endParaRPr>
          </a:p>
        </p:txBody>
      </p:sp>
      <p:sp>
        <p:nvSpPr>
          <p:cNvPr id="4" name="文本框 3"/>
          <p:cNvSpPr txBox="1"/>
          <p:nvPr/>
        </p:nvSpPr>
        <p:spPr>
          <a:xfrm>
            <a:off x="1279255" y="4448089"/>
            <a:ext cx="6441277" cy="461665"/>
          </a:xfrm>
          <a:prstGeom prst="rect">
            <a:avLst/>
          </a:prstGeom>
          <a:noFill/>
        </p:spPr>
        <p:txBody>
          <a:bodyPr wrap="square" rtlCol="0">
            <a:spAutoFit/>
          </a:bodyPr>
          <a:lstStyle/>
          <a:p>
            <a:r>
              <a:rPr lang="en-US" altLang="zh-CN" sz="2400" b="1" dirty="0">
                <a:solidFill>
                  <a:schemeClr val="tx1">
                    <a:lumMod val="75000"/>
                    <a:lumOff val="25000"/>
                  </a:schemeClr>
                </a:solidFill>
                <a:latin typeface="Cambria Math" panose="02040503050406030204" pitchFamily="18" charset="0"/>
              </a:rPr>
              <a:t>East China University of Science and Technology </a:t>
            </a:r>
            <a:endParaRPr lang="zh-CN" altLang="en-US" sz="2400" b="1" dirty="0">
              <a:solidFill>
                <a:schemeClr val="tx1">
                  <a:lumMod val="75000"/>
                  <a:lumOff val="25000"/>
                </a:schemeClr>
              </a:solidFill>
              <a:latin typeface="Cambria Math" panose="02040503050406030204" pitchFamily="18" charset="0"/>
            </a:endParaRPr>
          </a:p>
        </p:txBody>
      </p:sp>
      <p:pic>
        <p:nvPicPr>
          <p:cNvPr id="8" name="Picture 7">
            <a:extLst>
              <a:ext uri="{FF2B5EF4-FFF2-40B4-BE49-F238E27FC236}">
                <a16:creationId xmlns:a16="http://schemas.microsoft.com/office/drawing/2014/main" id="{4278B68E-FF69-6442-A831-BBD555F33603}"/>
              </a:ext>
            </a:extLst>
          </p:cNvPr>
          <p:cNvPicPr>
            <a:picLocks noChangeAspect="1"/>
          </p:cNvPicPr>
          <p:nvPr/>
        </p:nvPicPr>
        <p:blipFill>
          <a:blip r:embed="rId3"/>
          <a:stretch>
            <a:fillRect/>
          </a:stretch>
        </p:blipFill>
        <p:spPr>
          <a:xfrm>
            <a:off x="46236" y="290801"/>
            <a:ext cx="4511909" cy="1317477"/>
          </a:xfrm>
          <a:prstGeom prst="rect">
            <a:avLst/>
          </a:prstGeom>
        </p:spPr>
      </p:pic>
      <p:pic>
        <p:nvPicPr>
          <p:cNvPr id="11" name="Picture 10">
            <a:extLst>
              <a:ext uri="{FF2B5EF4-FFF2-40B4-BE49-F238E27FC236}">
                <a16:creationId xmlns:a16="http://schemas.microsoft.com/office/drawing/2014/main" id="{ED1C32D3-5411-C947-97A8-DDB7F391263B}"/>
              </a:ext>
            </a:extLst>
          </p:cNvPr>
          <p:cNvPicPr>
            <a:picLocks noChangeAspect="1"/>
          </p:cNvPicPr>
          <p:nvPr/>
        </p:nvPicPr>
        <p:blipFill>
          <a:blip r:embed="rId4"/>
          <a:stretch>
            <a:fillRect/>
          </a:stretch>
        </p:blipFill>
        <p:spPr>
          <a:xfrm>
            <a:off x="4572000" y="290801"/>
            <a:ext cx="4514552" cy="1317476"/>
          </a:xfrm>
          <a:prstGeom prst="rect">
            <a:avLst/>
          </a:prstGeom>
        </p:spPr>
      </p:pic>
      <p:pic>
        <p:nvPicPr>
          <p:cNvPr id="20" name="Picture 19">
            <a:extLst>
              <a:ext uri="{FF2B5EF4-FFF2-40B4-BE49-F238E27FC236}">
                <a16:creationId xmlns:a16="http://schemas.microsoft.com/office/drawing/2014/main" id="{0B2A1D97-220C-B749-8DCC-B39AF435FBF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35088" y="5723779"/>
            <a:ext cx="1008546" cy="954107"/>
          </a:xfrm>
          <a:prstGeom prst="rect">
            <a:avLst/>
          </a:prstGeom>
          <a:noFill/>
          <a:ln>
            <a:noFill/>
          </a:ln>
        </p:spPr>
      </p:pic>
      <p:pic>
        <p:nvPicPr>
          <p:cNvPr id="21" name="Picture 20">
            <a:extLst>
              <a:ext uri="{FF2B5EF4-FFF2-40B4-BE49-F238E27FC236}">
                <a16:creationId xmlns:a16="http://schemas.microsoft.com/office/drawing/2014/main" id="{6298CF90-6B37-8C43-B9C2-68BA8FFC4E4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135455" y="5735772"/>
            <a:ext cx="1008546" cy="954107"/>
          </a:xfrm>
          <a:prstGeom prst="rect">
            <a:avLst/>
          </a:prstGeom>
          <a:noFill/>
        </p:spPr>
      </p:pic>
    </p:spTree>
    <p:extLst>
      <p:ext uri="{BB962C8B-B14F-4D97-AF65-F5344CB8AC3E}">
        <p14:creationId xmlns:p14="http://schemas.microsoft.com/office/powerpoint/2010/main" val="414850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26744" y="238321"/>
            <a:ext cx="6126585"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Flame</a:t>
            </a:r>
            <a:r>
              <a:rPr lang="zh-CN" altLang="en-US" dirty="0"/>
              <a:t> </a:t>
            </a:r>
            <a:r>
              <a:rPr lang="en-US" altLang="zh-CN" dirty="0"/>
              <a:t>shape</a:t>
            </a:r>
            <a:r>
              <a:rPr lang="zh-CN" altLang="en-US" dirty="0"/>
              <a:t> </a:t>
            </a:r>
            <a:r>
              <a:rPr lang="en-US" altLang="zh-CN" dirty="0"/>
              <a:t>changes</a:t>
            </a:r>
            <a:r>
              <a:rPr lang="zh-CN" altLang="en-US" dirty="0"/>
              <a:t> </a:t>
            </a:r>
          </a:p>
        </p:txBody>
      </p:sp>
      <p:sp>
        <p:nvSpPr>
          <p:cNvPr id="7" name="文本框 6"/>
          <p:cNvSpPr txBox="1"/>
          <p:nvPr/>
        </p:nvSpPr>
        <p:spPr>
          <a:xfrm>
            <a:off x="4572000" y="1290897"/>
            <a:ext cx="4198997" cy="4708981"/>
          </a:xfrm>
          <a:prstGeom prst="rect">
            <a:avLst/>
          </a:prstGeom>
          <a:noFill/>
        </p:spPr>
        <p:txBody>
          <a:bodyPr wrap="square" rtlCol="0">
            <a:spAutoFit/>
          </a:bodyPr>
          <a:lstStyle/>
          <a:p>
            <a:pPr marL="257175" indent="-257175">
              <a:buFont typeface="Wingdings" panose="05000000000000000000" pitchFamily="2" charset="2"/>
              <a:buChar char="p"/>
            </a:pPr>
            <a:r>
              <a:rPr lang="en-US" altLang="zh-CN" sz="2000" b="1" kern="100" dirty="0">
                <a:latin typeface="Arial" panose="020B0604020202020204" pitchFamily="34" charset="0"/>
                <a:cs typeface="Arial" panose="020B0604020202020204" pitchFamily="34" charset="0"/>
              </a:rPr>
              <a:t> Classic</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Four-stage</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flame</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shape</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changes</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were</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still</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observed,</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which</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indicates</a:t>
            </a:r>
            <a:r>
              <a:rPr lang="zh-CN" altLang="en-US" sz="2000" b="1" kern="100" dirty="0">
                <a:latin typeface="Arial" panose="020B0604020202020204" pitchFamily="34" charset="0"/>
                <a:cs typeface="Arial" panose="020B0604020202020204" pitchFamily="34" charset="0"/>
              </a:rPr>
              <a:t> </a:t>
            </a:r>
            <a:r>
              <a:rPr lang="en-US" altLang="zh-CN" sz="2000" b="1" kern="100" dirty="0">
                <a:solidFill>
                  <a:srgbClr val="FF0000"/>
                </a:solidFill>
                <a:latin typeface="Arial" panose="020B0604020202020204" pitchFamily="34" charset="0"/>
                <a:cs typeface="Arial" panose="020B0604020202020204" pitchFamily="34" charset="0"/>
              </a:rPr>
              <a:t>the</a:t>
            </a:r>
            <a:r>
              <a:rPr lang="zh-CN" altLang="en-US" sz="2000" b="1" kern="100" dirty="0">
                <a:solidFill>
                  <a:srgbClr val="FF0000"/>
                </a:solidFill>
                <a:latin typeface="Arial" panose="020B0604020202020204" pitchFamily="34" charset="0"/>
                <a:cs typeface="Arial" panose="020B0604020202020204" pitchFamily="34" charset="0"/>
              </a:rPr>
              <a:t> </a:t>
            </a:r>
            <a:r>
              <a:rPr lang="en-US" altLang="zh-CN" sz="2000" b="1" kern="100" dirty="0">
                <a:solidFill>
                  <a:srgbClr val="FF0000"/>
                </a:solidFill>
                <a:latin typeface="Arial" panose="020B0604020202020204" pitchFamily="34" charset="0"/>
                <a:cs typeface="Arial" panose="020B0604020202020204" pitchFamily="34" charset="0"/>
              </a:rPr>
              <a:t>robustness</a:t>
            </a:r>
            <a:r>
              <a:rPr lang="zh-CN" altLang="en-US" sz="2000" b="1" kern="100" dirty="0">
                <a:solidFill>
                  <a:srgbClr val="FF0000"/>
                </a:solidFill>
                <a:latin typeface="Arial" panose="020B0604020202020204" pitchFamily="34" charset="0"/>
                <a:cs typeface="Arial" panose="020B0604020202020204" pitchFamily="34" charset="0"/>
              </a:rPr>
              <a:t> </a:t>
            </a:r>
            <a:r>
              <a:rPr lang="en-US" altLang="zh-CN" sz="2000" b="1" kern="100" dirty="0">
                <a:solidFill>
                  <a:srgbClr val="FF0000"/>
                </a:solidFill>
                <a:latin typeface="Arial" panose="020B0604020202020204" pitchFamily="34" charset="0"/>
                <a:cs typeface="Arial" panose="020B0604020202020204" pitchFamily="34" charset="0"/>
              </a:rPr>
              <a:t>of</a:t>
            </a:r>
            <a:r>
              <a:rPr lang="zh-CN" altLang="en-US" sz="2000" b="1" kern="100" dirty="0">
                <a:solidFill>
                  <a:srgbClr val="FF0000"/>
                </a:solidFill>
                <a:latin typeface="Arial" panose="020B0604020202020204" pitchFamily="34" charset="0"/>
                <a:cs typeface="Arial" panose="020B0604020202020204" pitchFamily="34" charset="0"/>
              </a:rPr>
              <a:t> </a:t>
            </a:r>
            <a:r>
              <a:rPr lang="en-US" altLang="zh-CN" sz="2000" b="1" kern="100" dirty="0">
                <a:solidFill>
                  <a:srgbClr val="FF0000"/>
                </a:solidFill>
                <a:latin typeface="Arial" panose="020B0604020202020204" pitchFamily="34" charset="0"/>
                <a:cs typeface="Arial" panose="020B0604020202020204" pitchFamily="34" charset="0"/>
              </a:rPr>
              <a:t>classic</a:t>
            </a:r>
            <a:r>
              <a:rPr lang="zh-CN" altLang="en-US" sz="2000" b="1" kern="100" dirty="0">
                <a:solidFill>
                  <a:srgbClr val="FF0000"/>
                </a:solidFill>
                <a:latin typeface="Arial" panose="020B0604020202020204" pitchFamily="34" charset="0"/>
                <a:cs typeface="Arial" panose="020B0604020202020204" pitchFamily="34" charset="0"/>
              </a:rPr>
              <a:t> </a:t>
            </a:r>
            <a:r>
              <a:rPr lang="en-US" altLang="zh-CN" sz="2000" b="1" kern="100" dirty="0">
                <a:solidFill>
                  <a:srgbClr val="FF0000"/>
                </a:solidFill>
                <a:latin typeface="Arial" panose="020B0604020202020204" pitchFamily="34" charset="0"/>
                <a:cs typeface="Arial" panose="020B0604020202020204" pitchFamily="34" charset="0"/>
              </a:rPr>
              <a:t>tulip</a:t>
            </a:r>
            <a:r>
              <a:rPr lang="zh-CN" altLang="en-US" sz="2000" b="1" kern="100" dirty="0">
                <a:solidFill>
                  <a:srgbClr val="FF0000"/>
                </a:solidFill>
                <a:latin typeface="Arial" panose="020B0604020202020204" pitchFamily="34" charset="0"/>
                <a:cs typeface="Arial" panose="020B0604020202020204" pitchFamily="34" charset="0"/>
              </a:rPr>
              <a:t> </a:t>
            </a:r>
            <a:r>
              <a:rPr lang="en-US" altLang="zh-CN" sz="2000" b="1" kern="100" dirty="0">
                <a:solidFill>
                  <a:srgbClr val="FF0000"/>
                </a:solidFill>
                <a:latin typeface="Arial" panose="020B0604020202020204" pitchFamily="34" charset="0"/>
                <a:cs typeface="Arial" panose="020B0604020202020204" pitchFamily="34" charset="0"/>
              </a:rPr>
              <a:t>shape</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in</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flame</a:t>
            </a:r>
            <a:r>
              <a:rPr lang="zh-CN" altLang="en-US" sz="2000" b="1" kern="100" dirty="0">
                <a:latin typeface="Arial" panose="020B0604020202020204" pitchFamily="34" charset="0"/>
                <a:cs typeface="Arial" panose="020B0604020202020204" pitchFamily="34" charset="0"/>
              </a:rPr>
              <a:t> </a:t>
            </a:r>
            <a:r>
              <a:rPr lang="en-US" altLang="zh-CN" sz="2000" b="1" kern="100" dirty="0">
                <a:latin typeface="Arial" panose="020B0604020202020204" pitchFamily="34" charset="0"/>
                <a:cs typeface="Arial" panose="020B0604020202020204" pitchFamily="34" charset="0"/>
              </a:rPr>
              <a:t>evolution.</a:t>
            </a:r>
          </a:p>
          <a:p>
            <a:pPr marL="257175" indent="-257175">
              <a:buFont typeface="Wingdings" panose="05000000000000000000" pitchFamily="2" charset="2"/>
              <a:buChar char="p"/>
            </a:pPr>
            <a:endParaRPr lang="en-US" altLang="zh-CN" sz="2000" b="1"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r>
              <a:rPr lang="en-US" altLang="zh-CN" sz="2000" b="1" dirty="0">
                <a:solidFill>
                  <a:schemeClr val="tx1">
                    <a:lumMod val="85000"/>
                    <a:lumOff val="15000"/>
                  </a:schemeClr>
                </a:solidFill>
                <a:latin typeface="Arial" panose="020B0604020202020204" pitchFamily="34" charset="0"/>
                <a:cs typeface="Arial" panose="020B0604020202020204" pitchFamily="34" charset="0"/>
              </a:rPr>
              <a:t> More</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rgbClr val="FF0000"/>
                </a:solidFill>
                <a:latin typeface="Arial" panose="020B0604020202020204" pitchFamily="34" charset="0"/>
                <a:cs typeface="Arial" panose="020B0604020202020204" pitchFamily="34" charset="0"/>
              </a:rPr>
              <a:t>complex flame deformations </a:t>
            </a:r>
            <a:r>
              <a:rPr lang="en-US" altLang="zh-CN" sz="2000" b="1" dirty="0">
                <a:latin typeface="Arial" panose="020B0604020202020204" pitchFamily="34" charset="0"/>
                <a:cs typeface="Arial" panose="020B0604020202020204" pitchFamily="34" charset="0"/>
              </a:rPr>
              <a:t>were found after the formation of tulip flame.</a:t>
            </a:r>
          </a:p>
          <a:p>
            <a:pPr marL="257175" indent="-257175">
              <a:buFont typeface="Wingdings" panose="05000000000000000000" pitchFamily="2" charset="2"/>
              <a:buChar char="p"/>
            </a:pPr>
            <a:endParaRPr lang="en-US" altLang="zh-CN" sz="2000" b="1"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endParaRPr lang="en-US" altLang="zh-CN" sz="2000" b="1"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r>
              <a:rPr lang="en-US" altLang="zh-CN" sz="2000" b="1" dirty="0">
                <a:latin typeface="Arial" panose="020B0604020202020204" pitchFamily="34" charset="0"/>
                <a:cs typeface="Arial" panose="020B0604020202020204" pitchFamily="34" charset="0"/>
              </a:rPr>
              <a:t>For</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example,</a:t>
            </a:r>
            <a:r>
              <a:rPr lang="zh-CN" altLang="en-US" sz="2000" b="1" dirty="0">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elongated</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tulip</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flame;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T-shape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flame;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Second</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plane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flame,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Second</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tulip</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inversion…</a:t>
            </a:r>
            <a:endParaRPr lang="zh-CN" altLang="en-US" sz="2000" b="1" dirty="0">
              <a:solidFill>
                <a:srgbClr val="C00000"/>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2606041" y="147100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sz="1350"/>
          </a:p>
        </p:txBody>
      </p:sp>
      <p:graphicFrame>
        <p:nvGraphicFramePr>
          <p:cNvPr id="5" name="对象 4"/>
          <p:cNvGraphicFramePr>
            <a:graphicFrameLocks noChangeAspect="1"/>
          </p:cNvGraphicFramePr>
          <p:nvPr>
            <p:extLst>
              <p:ext uri="{D42A27DB-BD31-4B8C-83A1-F6EECF244321}">
                <p14:modId xmlns:p14="http://schemas.microsoft.com/office/powerpoint/2010/main" val="8608913"/>
              </p:ext>
            </p:extLst>
          </p:nvPr>
        </p:nvGraphicFramePr>
        <p:xfrm>
          <a:off x="0" y="866102"/>
          <a:ext cx="4198996" cy="4318967"/>
        </p:xfrm>
        <a:graphic>
          <a:graphicData uri="http://schemas.openxmlformats.org/presentationml/2006/ole">
            <mc:AlternateContent xmlns:mc="http://schemas.openxmlformats.org/markup-compatibility/2006">
              <mc:Choice xmlns:v="urn:schemas-microsoft-com:vml" Requires="v">
                <p:oleObj spid="_x0000_s19682" name="Visio" r:id="rId4" imgW="4565693" imgH="4695682" progId="Visio.Drawing.11">
                  <p:embed/>
                </p:oleObj>
              </mc:Choice>
              <mc:Fallback>
                <p:oleObj name="Visio" r:id="rId4" imgW="4565693" imgH="4695682" progId="Visio.Drawing.11">
                  <p:embed/>
                  <p:pic>
                    <p:nvPicPr>
                      <p:cNvPr id="5" name="对象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66102"/>
                        <a:ext cx="4198996" cy="4318967"/>
                      </a:xfrm>
                      <a:prstGeom prst="rect">
                        <a:avLst/>
                      </a:prstGeom>
                      <a:noFill/>
                    </p:spPr>
                  </p:pic>
                </p:oleObj>
              </mc:Fallback>
            </mc:AlternateContent>
          </a:graphicData>
        </a:graphic>
      </p:graphicFrame>
      <p:sp>
        <p:nvSpPr>
          <p:cNvPr id="10" name="文本框 9"/>
          <p:cNvSpPr txBox="1"/>
          <p:nvPr/>
        </p:nvSpPr>
        <p:spPr>
          <a:xfrm>
            <a:off x="466203" y="5305019"/>
            <a:ext cx="3732793" cy="884858"/>
          </a:xfrm>
          <a:prstGeom prst="rect">
            <a:avLst/>
          </a:prstGeom>
          <a:noFill/>
        </p:spPr>
        <p:txBody>
          <a:bodyPr wrap="square" rtlCol="0">
            <a:spAutoFit/>
          </a:bodyPr>
          <a:lstStyle/>
          <a:p>
            <a:pPr algn="ctr"/>
            <a:r>
              <a:rPr lang="en-US" altLang="zh-CN" b="1" dirty="0"/>
              <a:t>Flame shape changes in channel</a:t>
            </a:r>
            <a:r>
              <a:rPr lang="zh-CN" altLang="en-US" b="1" dirty="0"/>
              <a:t> </a:t>
            </a:r>
            <a:r>
              <a:rPr lang="en-US" altLang="zh-CN" b="1" dirty="0"/>
              <a:t>with</a:t>
            </a:r>
            <a:r>
              <a:rPr lang="zh-CN" altLang="en-US" b="1" dirty="0"/>
              <a:t> </a:t>
            </a:r>
            <a:r>
              <a:rPr lang="en-US" altLang="zh-CN" sz="2000" b="1" dirty="0">
                <a:solidFill>
                  <a:srgbClr val="C00000"/>
                </a:solidFill>
              </a:rPr>
              <a:t>larger</a:t>
            </a:r>
            <a:r>
              <a:rPr lang="zh-CN" altLang="en-US" sz="2000" b="1" dirty="0">
                <a:solidFill>
                  <a:srgbClr val="C00000"/>
                </a:solidFill>
              </a:rPr>
              <a:t> </a:t>
            </a:r>
            <a:r>
              <a:rPr lang="en-US" altLang="zh-CN" sz="2000" b="1" dirty="0">
                <a:solidFill>
                  <a:srgbClr val="C00000"/>
                </a:solidFill>
              </a:rPr>
              <a:t>aspect</a:t>
            </a:r>
            <a:r>
              <a:rPr lang="zh-CN" altLang="en-US" sz="2000" b="1" dirty="0">
                <a:solidFill>
                  <a:srgbClr val="C00000"/>
                </a:solidFill>
              </a:rPr>
              <a:t> </a:t>
            </a:r>
            <a:r>
              <a:rPr lang="en-US" altLang="zh-CN" sz="2000" b="1" dirty="0">
                <a:solidFill>
                  <a:srgbClr val="C00000"/>
                </a:solidFill>
              </a:rPr>
              <a:t>ratio</a:t>
            </a:r>
            <a:r>
              <a:rPr lang="en-US" altLang="zh-CN" b="1" dirty="0"/>
              <a:t>.</a:t>
            </a:r>
          </a:p>
          <a:p>
            <a:pPr algn="ctr"/>
            <a:r>
              <a:rPr lang="en-US" altLang="zh-CN" sz="1350" b="1" dirty="0"/>
              <a:t>(channel size: 300mm*25mm*25mm)</a:t>
            </a:r>
          </a:p>
        </p:txBody>
      </p:sp>
    </p:spTree>
    <p:extLst>
      <p:ext uri="{BB962C8B-B14F-4D97-AF65-F5344CB8AC3E}">
        <p14:creationId xmlns:p14="http://schemas.microsoft.com/office/powerpoint/2010/main" val="335752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90514" y="186591"/>
            <a:ext cx="6832293"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Flame</a:t>
            </a:r>
            <a:r>
              <a:rPr lang="zh-CN" altLang="en-US" dirty="0"/>
              <a:t> </a:t>
            </a:r>
            <a:r>
              <a:rPr lang="en-US" altLang="zh-CN" dirty="0"/>
              <a:t>tip</a:t>
            </a:r>
            <a:r>
              <a:rPr lang="zh-CN" altLang="en-US" dirty="0"/>
              <a:t> </a:t>
            </a:r>
            <a:r>
              <a:rPr lang="en-US" altLang="zh-CN" dirty="0"/>
              <a:t>velocity</a:t>
            </a:r>
            <a:r>
              <a:rPr lang="zh-CN" altLang="en-US" dirty="0"/>
              <a:t> </a:t>
            </a:r>
            <a:r>
              <a:rPr lang="en-US" altLang="zh-CN" dirty="0"/>
              <a:t>and</a:t>
            </a:r>
            <a:r>
              <a:rPr lang="zh-CN" altLang="en-US" dirty="0"/>
              <a:t> </a:t>
            </a:r>
            <a:r>
              <a:rPr lang="en-US" altLang="zh-CN" dirty="0"/>
              <a:t>pressure</a:t>
            </a:r>
            <a:r>
              <a:rPr lang="zh-CN" altLang="en-US" dirty="0"/>
              <a:t> </a:t>
            </a:r>
            <a:r>
              <a:rPr lang="en-US" altLang="zh-CN" dirty="0"/>
              <a:t>dynamics</a:t>
            </a:r>
            <a:endParaRPr lang="zh-CN" alt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val="4126194816"/>
              </p:ext>
            </p:extLst>
          </p:nvPr>
        </p:nvGraphicFramePr>
        <p:xfrm>
          <a:off x="663016" y="1222382"/>
          <a:ext cx="3674122" cy="2690906"/>
        </p:xfrm>
        <a:graphic>
          <a:graphicData uri="http://schemas.openxmlformats.org/presentationml/2006/ole">
            <mc:AlternateContent xmlns:mc="http://schemas.openxmlformats.org/markup-compatibility/2006">
              <mc:Choice xmlns:v="urn:schemas-microsoft-com:vml" Requires="v">
                <p:oleObj spid="_x0000_s6525" name="SPW 10.0 Graph" r:id="rId4" imgW="5888520" imgH="4303800" progId="SigmaPlotGraphicObject.9">
                  <p:embed/>
                </p:oleObj>
              </mc:Choice>
              <mc:Fallback>
                <p:oleObj name="SPW 10.0 Graph" r:id="rId4" imgW="5888520" imgH="4303800" progId="SigmaPlotGraphicObject.9">
                  <p:embed/>
                  <p:pic>
                    <p:nvPicPr>
                      <p:cNvPr id="0" name="Object 17"/>
                      <p:cNvPicPr>
                        <a:picLocks noChangeAspect="1" noChangeArrowheads="1"/>
                      </p:cNvPicPr>
                      <p:nvPr/>
                    </p:nvPicPr>
                    <p:blipFill>
                      <a:blip r:embed="rId5"/>
                      <a:srcRect/>
                      <a:stretch>
                        <a:fillRect/>
                      </a:stretch>
                    </p:blipFill>
                    <p:spPr bwMode="auto">
                      <a:xfrm>
                        <a:off x="663016" y="1222382"/>
                        <a:ext cx="3674122" cy="2690906"/>
                      </a:xfrm>
                      <a:prstGeom prst="rect">
                        <a:avLst/>
                      </a:prstGeom>
                      <a:noFill/>
                    </p:spPr>
                  </p:pic>
                </p:oleObj>
              </mc:Fallback>
            </mc:AlternateContent>
          </a:graphicData>
        </a:graphic>
      </p:graphicFrame>
      <p:pic>
        <p:nvPicPr>
          <p:cNvPr id="6" name="图片 2">
            <a:extLst>
              <a:ext uri="{FF2B5EF4-FFF2-40B4-BE49-F238E27FC236}">
                <a16:creationId xmlns:a16="http://schemas.microsoft.com/office/drawing/2014/main" id="{27492851-B222-DD4A-B65F-AC33590CC36A}"/>
              </a:ext>
            </a:extLst>
          </p:cNvPr>
          <p:cNvPicPr/>
          <p:nvPr/>
        </p:nvPicPr>
        <p:blipFill rotWithShape="1">
          <a:blip r:embed="rId6" cstate="print">
            <a:extLst>
              <a:ext uri="{28A0092B-C50C-407E-A947-70E740481C1C}">
                <a14:useLocalDpi xmlns:a14="http://schemas.microsoft.com/office/drawing/2010/main" val="0"/>
              </a:ext>
            </a:extLst>
          </a:blip>
          <a:srcRect t="11963"/>
          <a:stretch/>
        </p:blipFill>
        <p:spPr bwMode="auto">
          <a:xfrm>
            <a:off x="4833845" y="3020714"/>
            <a:ext cx="3647139" cy="2604231"/>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420E12E4-091B-8F4F-BB1C-4409D7A60763}"/>
              </a:ext>
            </a:extLst>
          </p:cNvPr>
          <p:cNvSpPr/>
          <p:nvPr/>
        </p:nvSpPr>
        <p:spPr>
          <a:xfrm>
            <a:off x="4079162" y="1266388"/>
            <a:ext cx="4635278" cy="1754326"/>
          </a:xfrm>
          <a:prstGeom prst="rect">
            <a:avLst/>
          </a:prstGeom>
        </p:spPr>
        <p:txBody>
          <a:bodyPr wrap="square">
            <a:spAutoFit/>
          </a:bodyPr>
          <a:lstStyle/>
          <a:p>
            <a:pPr lvl="1">
              <a:buClr>
                <a:schemeClr val="accent5"/>
              </a:buClr>
              <a:buFont typeface="Wingdings" pitchFamily="2" charset="2"/>
              <a:buChar char="p"/>
              <a:defRPr/>
            </a:pPr>
            <a:r>
              <a:rPr lang="zh-CN" altLang="en-US" b="1" dirty="0">
                <a:latin typeface="Arial" charset="0"/>
                <a:ea typeface="Arial" charset="0"/>
                <a:cs typeface="Arial" charset="0"/>
              </a:rPr>
              <a:t> </a:t>
            </a:r>
            <a:r>
              <a:rPr lang="en-US" altLang="zh-CN" b="1" dirty="0">
                <a:latin typeface="Arial" charset="0"/>
                <a:ea typeface="Arial" charset="0"/>
                <a:cs typeface="Arial" charset="0"/>
              </a:rPr>
              <a:t>The velocity of flame tip underwent a </a:t>
            </a:r>
            <a:r>
              <a:rPr lang="en-US" altLang="zh-CN" b="1" dirty="0">
                <a:solidFill>
                  <a:schemeClr val="accent2"/>
                </a:solidFill>
                <a:latin typeface="Arial" charset="0"/>
                <a:cs typeface="Arial" charset="0"/>
              </a:rPr>
              <a:t>fluctuation process </a:t>
            </a:r>
            <a:r>
              <a:rPr lang="en-US" altLang="zh-CN" b="1" dirty="0">
                <a:latin typeface="Arial" charset="0"/>
                <a:ea typeface="Arial" charset="0"/>
                <a:cs typeface="Arial" charset="0"/>
              </a:rPr>
              <a:t>because of the changing area of flame front. </a:t>
            </a:r>
          </a:p>
          <a:p>
            <a:pPr lvl="1">
              <a:buClr>
                <a:schemeClr val="accent5"/>
              </a:buClr>
              <a:buFont typeface="Wingdings" pitchFamily="2" charset="2"/>
              <a:buChar char="p"/>
              <a:defRPr/>
            </a:pPr>
            <a:r>
              <a:rPr lang="en-US" altLang="zh-CN" b="1" dirty="0">
                <a:latin typeface="Arial" charset="0"/>
                <a:ea typeface="Arial" charset="0"/>
                <a:cs typeface="Arial" charset="0"/>
              </a:rPr>
              <a:t>The pressure also </a:t>
            </a:r>
            <a:r>
              <a:rPr lang="en-US" altLang="zh-CN" b="1" dirty="0">
                <a:solidFill>
                  <a:schemeClr val="accent2"/>
                </a:solidFill>
                <a:latin typeface="Arial" charset="0"/>
                <a:cs typeface="Arial" charset="0"/>
              </a:rPr>
              <a:t>fluctuated and increased gradually</a:t>
            </a:r>
            <a:r>
              <a:rPr lang="en-US" altLang="zh-CN" b="1" dirty="0">
                <a:latin typeface="Arial" charset="0"/>
                <a:ea typeface="Arial" charset="0"/>
                <a:cs typeface="Arial" charset="0"/>
              </a:rPr>
              <a:t>.</a:t>
            </a:r>
          </a:p>
        </p:txBody>
      </p:sp>
      <p:sp>
        <p:nvSpPr>
          <p:cNvPr id="10" name="Rectangle 9">
            <a:extLst>
              <a:ext uri="{FF2B5EF4-FFF2-40B4-BE49-F238E27FC236}">
                <a16:creationId xmlns:a16="http://schemas.microsoft.com/office/drawing/2014/main" id="{B66A109E-ED53-AD4A-A277-EF34FE856266}"/>
              </a:ext>
            </a:extLst>
          </p:cNvPr>
          <p:cNvSpPr/>
          <p:nvPr/>
        </p:nvSpPr>
        <p:spPr>
          <a:xfrm>
            <a:off x="310796" y="4164646"/>
            <a:ext cx="4635278" cy="1477328"/>
          </a:xfrm>
          <a:prstGeom prst="rect">
            <a:avLst/>
          </a:prstGeom>
        </p:spPr>
        <p:txBody>
          <a:bodyPr wrap="square">
            <a:spAutoFit/>
          </a:bodyPr>
          <a:lstStyle/>
          <a:p>
            <a:pPr lvl="1">
              <a:buClr>
                <a:schemeClr val="accent5"/>
              </a:buClr>
              <a:buFont typeface="Wingdings" pitchFamily="2" charset="2"/>
              <a:buChar char="p"/>
              <a:defRPr/>
            </a:pPr>
            <a:r>
              <a:rPr lang="zh-CN" altLang="en-US" b="1" dirty="0">
                <a:latin typeface="Arial" charset="0"/>
                <a:ea typeface="Arial" charset="0"/>
                <a:cs typeface="Arial" charset="0"/>
              </a:rPr>
              <a:t> </a:t>
            </a:r>
            <a:r>
              <a:rPr lang="en-US" altLang="zh-CN" b="1" dirty="0">
                <a:latin typeface="Arial" charset="0"/>
                <a:ea typeface="Arial" charset="0"/>
                <a:cs typeface="Arial" charset="0"/>
              </a:rPr>
              <a:t>The flame velocity </a:t>
            </a:r>
            <a:r>
              <a:rPr lang="en-US" altLang="zh-CN" b="1" dirty="0">
                <a:solidFill>
                  <a:schemeClr val="accent2"/>
                </a:solidFill>
                <a:latin typeface="Arial" charset="0"/>
                <a:cs typeface="Arial" charset="0"/>
              </a:rPr>
              <a:t>fluctuated as well in channel </a:t>
            </a:r>
            <a:r>
              <a:rPr lang="en-US" altLang="zh-CN" b="1" dirty="0">
                <a:latin typeface="Arial" charset="0"/>
                <a:ea typeface="Arial" charset="0"/>
                <a:cs typeface="Arial" charset="0"/>
              </a:rPr>
              <a:t>with smaller aspect ratio. </a:t>
            </a:r>
          </a:p>
          <a:p>
            <a:pPr lvl="1">
              <a:buClr>
                <a:schemeClr val="accent5"/>
              </a:buClr>
              <a:buFont typeface="Wingdings" pitchFamily="2" charset="2"/>
              <a:buChar char="p"/>
              <a:defRPr/>
            </a:pPr>
            <a:r>
              <a:rPr lang="zh-CN" altLang="en-US" b="1" dirty="0">
                <a:latin typeface="Arial" charset="0"/>
                <a:ea typeface="Arial" charset="0"/>
                <a:cs typeface="Arial" charset="0"/>
              </a:rPr>
              <a:t> </a:t>
            </a:r>
            <a:r>
              <a:rPr lang="en-US" altLang="zh-CN" b="1" dirty="0">
                <a:latin typeface="Arial" charset="0"/>
                <a:ea typeface="Arial" charset="0"/>
                <a:cs typeface="Arial" charset="0"/>
              </a:rPr>
              <a:t>But the pressure built up </a:t>
            </a:r>
            <a:r>
              <a:rPr lang="en-US" altLang="zh-CN" b="1" dirty="0">
                <a:solidFill>
                  <a:schemeClr val="accent2"/>
                </a:solidFill>
                <a:latin typeface="Arial" charset="0"/>
                <a:cs typeface="Arial" charset="0"/>
              </a:rPr>
              <a:t>in a </a:t>
            </a:r>
            <a:r>
              <a:rPr lang="en-US" altLang="zh-CN" b="1" dirty="0" err="1">
                <a:solidFill>
                  <a:schemeClr val="accent2"/>
                </a:solidFill>
                <a:latin typeface="Arial" charset="0"/>
                <a:cs typeface="Arial" charset="0"/>
              </a:rPr>
              <a:t>stabler</a:t>
            </a:r>
            <a:r>
              <a:rPr lang="en-US" altLang="zh-CN" b="1" dirty="0">
                <a:solidFill>
                  <a:schemeClr val="accent2"/>
                </a:solidFill>
                <a:latin typeface="Arial" charset="0"/>
                <a:cs typeface="Arial" charset="0"/>
              </a:rPr>
              <a:t> manner.</a:t>
            </a:r>
          </a:p>
        </p:txBody>
      </p:sp>
      <p:sp>
        <p:nvSpPr>
          <p:cNvPr id="11" name="Rectangle 10">
            <a:extLst>
              <a:ext uri="{FF2B5EF4-FFF2-40B4-BE49-F238E27FC236}">
                <a16:creationId xmlns:a16="http://schemas.microsoft.com/office/drawing/2014/main" id="{6D3756BC-B4B0-DD4D-9CDE-4D463B1E6194}"/>
              </a:ext>
            </a:extLst>
          </p:cNvPr>
          <p:cNvSpPr/>
          <p:nvPr/>
        </p:nvSpPr>
        <p:spPr>
          <a:xfrm>
            <a:off x="462281" y="5823611"/>
            <a:ext cx="8307644" cy="1015663"/>
          </a:xfrm>
          <a:prstGeom prst="rect">
            <a:avLst/>
          </a:prstGeom>
          <a:noFill/>
          <a:ln w="38100">
            <a:solidFill>
              <a:schemeClr val="accent6"/>
            </a:solidFill>
            <a:prstDash val="dash"/>
          </a:ln>
        </p:spPr>
        <p:txBody>
          <a:bodyPr wrap="square">
            <a:spAutoFit/>
          </a:bodyPr>
          <a:lstStyle/>
          <a:p>
            <a:pPr algn="ctr"/>
            <a:r>
              <a:rPr lang="en-US" altLang="zh-CN" sz="2000" b="1" dirty="0">
                <a:solidFill>
                  <a:srgbClr val="C00000"/>
                </a:solidFill>
                <a:latin typeface="Arial" panose="020B0604020202020204" pitchFamily="34" charset="0"/>
                <a:cs typeface="Arial" panose="020B0604020202020204" pitchFamily="34" charset="0"/>
              </a:rPr>
              <a:t>We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have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built</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a</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new</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system</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with</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more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varied</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aspect</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ratios.</a:t>
            </a:r>
            <a:r>
              <a:rPr lang="zh-CN" altLang="en-US" sz="2000" b="1" dirty="0">
                <a:solidFill>
                  <a:srgbClr val="C00000"/>
                </a:solidFill>
                <a:latin typeface="Arial" panose="020B0604020202020204" pitchFamily="34" charset="0"/>
                <a:cs typeface="Arial" panose="020B0604020202020204" pitchFamily="34" charset="0"/>
              </a:rPr>
              <a:t> </a:t>
            </a:r>
            <a:endParaRPr lang="en-US" altLang="zh-CN" sz="2000" b="1" dirty="0">
              <a:solidFill>
                <a:srgbClr val="C00000"/>
              </a:solidFill>
              <a:latin typeface="Arial" panose="020B0604020202020204" pitchFamily="34" charset="0"/>
              <a:cs typeface="Arial" panose="020B0604020202020204" pitchFamily="34" charset="0"/>
            </a:endParaRPr>
          </a:p>
          <a:p>
            <a:pPr algn="ctr"/>
            <a:r>
              <a:rPr lang="en-US" altLang="zh-CN" sz="2000" b="1" dirty="0">
                <a:solidFill>
                  <a:srgbClr val="C00000"/>
                </a:solidFill>
                <a:latin typeface="Arial" panose="020B0604020202020204" pitchFamily="34" charset="0"/>
                <a:cs typeface="Arial" panose="020B0604020202020204" pitchFamily="34" charset="0"/>
              </a:rPr>
              <a:t>Much</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More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detailed</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deep</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analyses</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will</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be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coming</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soon</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in</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journals.</a:t>
            </a:r>
          </a:p>
          <a:p>
            <a:pPr algn="ctr"/>
            <a:r>
              <a:rPr lang="en-US" altLang="zh-CN" sz="2000" b="1" dirty="0">
                <a:solidFill>
                  <a:srgbClr val="7030A0"/>
                </a:solidFill>
                <a:latin typeface="Arial" panose="020B0604020202020204" pitchFamily="34" charset="0"/>
                <a:cs typeface="Arial" panose="020B0604020202020204" pitchFamily="34" charset="0"/>
              </a:rPr>
              <a:t>We</a:t>
            </a:r>
            <a:r>
              <a:rPr lang="zh-CN" altLang="en-US" sz="2000" b="1" dirty="0">
                <a:solidFill>
                  <a:srgbClr val="7030A0"/>
                </a:solidFill>
                <a:latin typeface="Arial" panose="020B0604020202020204" pitchFamily="34" charset="0"/>
                <a:cs typeface="Arial" panose="020B0604020202020204" pitchFamily="34" charset="0"/>
              </a:rPr>
              <a:t> </a:t>
            </a:r>
            <a:r>
              <a:rPr lang="en-US" altLang="zh-CN" sz="2000" b="1" dirty="0">
                <a:solidFill>
                  <a:srgbClr val="7030A0"/>
                </a:solidFill>
                <a:latin typeface="Arial" panose="020B0604020202020204" pitchFamily="34" charset="0"/>
                <a:cs typeface="Arial" panose="020B0604020202020204" pitchFamily="34" charset="0"/>
              </a:rPr>
              <a:t>really</a:t>
            </a:r>
            <a:r>
              <a:rPr lang="zh-CN" altLang="en-US" sz="2000" b="1" dirty="0">
                <a:solidFill>
                  <a:srgbClr val="7030A0"/>
                </a:solidFill>
                <a:latin typeface="Arial" panose="020B0604020202020204" pitchFamily="34" charset="0"/>
                <a:cs typeface="Arial" panose="020B0604020202020204" pitchFamily="34" charset="0"/>
              </a:rPr>
              <a:t> </a:t>
            </a:r>
            <a:r>
              <a:rPr lang="en-US" altLang="zh-CN" sz="2000" b="1" dirty="0">
                <a:solidFill>
                  <a:srgbClr val="7030A0"/>
                </a:solidFill>
                <a:latin typeface="Arial" panose="020B0604020202020204" pitchFamily="34" charset="0"/>
                <a:cs typeface="Arial" panose="020B0604020202020204" pitchFamily="34" charset="0"/>
              </a:rPr>
              <a:t>appreciate</a:t>
            </a:r>
            <a:r>
              <a:rPr lang="zh-CN" altLang="en-US" sz="2000" b="1" dirty="0">
                <a:solidFill>
                  <a:srgbClr val="7030A0"/>
                </a:solidFill>
                <a:latin typeface="Arial" panose="020B0604020202020204" pitchFamily="34" charset="0"/>
                <a:cs typeface="Arial" panose="020B0604020202020204" pitchFamily="34" charset="0"/>
              </a:rPr>
              <a:t> </a:t>
            </a:r>
            <a:r>
              <a:rPr lang="en-US" altLang="zh-CN" sz="2000" b="1" dirty="0">
                <a:solidFill>
                  <a:srgbClr val="7030A0"/>
                </a:solidFill>
                <a:latin typeface="Arial" panose="020B0604020202020204" pitchFamily="34" charset="0"/>
                <a:cs typeface="Arial" panose="020B0604020202020204" pitchFamily="34" charset="0"/>
              </a:rPr>
              <a:t>your</a:t>
            </a:r>
            <a:r>
              <a:rPr lang="zh-CN" altLang="en-US" sz="2000" b="1" dirty="0">
                <a:solidFill>
                  <a:srgbClr val="7030A0"/>
                </a:solidFill>
                <a:latin typeface="Arial" panose="020B0604020202020204" pitchFamily="34" charset="0"/>
                <a:cs typeface="Arial" panose="020B0604020202020204" pitchFamily="34" charset="0"/>
              </a:rPr>
              <a:t> </a:t>
            </a:r>
            <a:r>
              <a:rPr lang="en-US" altLang="zh-CN" sz="2000" b="1" dirty="0">
                <a:solidFill>
                  <a:srgbClr val="7030A0"/>
                </a:solidFill>
                <a:latin typeface="Arial" panose="020B0604020202020204" pitchFamily="34" charset="0"/>
                <a:cs typeface="Arial" panose="020B0604020202020204" pitchFamily="34" charset="0"/>
              </a:rPr>
              <a:t>attention</a:t>
            </a:r>
            <a:r>
              <a:rPr lang="zh-CN" altLang="en-US" sz="2000" b="1" dirty="0">
                <a:solidFill>
                  <a:srgbClr val="7030A0"/>
                </a:solidFill>
                <a:latin typeface="Arial" panose="020B0604020202020204" pitchFamily="34" charset="0"/>
                <a:cs typeface="Arial" panose="020B0604020202020204" pitchFamily="34" charset="0"/>
              </a:rPr>
              <a:t> </a:t>
            </a:r>
            <a:r>
              <a:rPr lang="en-US" altLang="zh-CN" sz="2000" b="1" dirty="0">
                <a:solidFill>
                  <a:srgbClr val="7030A0"/>
                </a:solidFill>
                <a:latin typeface="Arial" panose="020B0604020202020204" pitchFamily="34" charset="0"/>
                <a:cs typeface="Arial" panose="020B0604020202020204" pitchFamily="34" charset="0"/>
              </a:rPr>
              <a:t>in</a:t>
            </a:r>
            <a:r>
              <a:rPr lang="zh-CN" altLang="en-US" sz="2000" b="1" dirty="0">
                <a:solidFill>
                  <a:srgbClr val="7030A0"/>
                </a:solidFill>
                <a:latin typeface="Arial" panose="020B0604020202020204" pitchFamily="34" charset="0"/>
                <a:cs typeface="Arial" panose="020B0604020202020204" pitchFamily="34" charset="0"/>
              </a:rPr>
              <a:t> </a:t>
            </a:r>
            <a:r>
              <a:rPr lang="en-US" altLang="zh-CN" sz="2000" b="1" dirty="0">
                <a:solidFill>
                  <a:srgbClr val="7030A0"/>
                </a:solidFill>
                <a:latin typeface="Arial" panose="020B0604020202020204" pitchFamily="34" charset="0"/>
                <a:cs typeface="Arial" panose="020B0604020202020204" pitchFamily="34" charset="0"/>
              </a:rPr>
              <a:t>the</a:t>
            </a:r>
            <a:r>
              <a:rPr lang="zh-CN" altLang="en-US" sz="2000" b="1" dirty="0">
                <a:solidFill>
                  <a:srgbClr val="7030A0"/>
                </a:solidFill>
                <a:latin typeface="Arial" panose="020B0604020202020204" pitchFamily="34" charset="0"/>
                <a:cs typeface="Arial" panose="020B0604020202020204" pitchFamily="34" charset="0"/>
              </a:rPr>
              <a:t> </a:t>
            </a:r>
            <a:r>
              <a:rPr lang="en-US" altLang="zh-CN" sz="2000" b="1" dirty="0">
                <a:solidFill>
                  <a:srgbClr val="7030A0"/>
                </a:solidFill>
                <a:latin typeface="Arial" panose="020B0604020202020204" pitchFamily="34" charset="0"/>
                <a:cs typeface="Arial" panose="020B0604020202020204" pitchFamily="34" charset="0"/>
              </a:rPr>
              <a:t>future!!</a:t>
            </a:r>
            <a:endParaRPr lang="en-US" sz="2000" b="1" dirty="0">
              <a:solidFill>
                <a:srgbClr val="7030A0"/>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09C38BE2-5974-FF4D-AABD-098F12DED76A}"/>
              </a:ext>
            </a:extLst>
          </p:cNvPr>
          <p:cNvSpPr/>
          <p:nvPr/>
        </p:nvSpPr>
        <p:spPr>
          <a:xfrm>
            <a:off x="1479803" y="1153576"/>
            <a:ext cx="2040547" cy="3894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Larger</a:t>
            </a:r>
            <a:r>
              <a:rPr lang="zh-CN" altLang="en-US" dirty="0"/>
              <a:t> </a:t>
            </a:r>
            <a:r>
              <a:rPr lang="en-US" altLang="zh-CN" dirty="0"/>
              <a:t>aspect</a:t>
            </a:r>
            <a:r>
              <a:rPr lang="zh-CN" altLang="en-US" dirty="0"/>
              <a:t> </a:t>
            </a:r>
            <a:r>
              <a:rPr lang="en-US" altLang="zh-CN" dirty="0"/>
              <a:t>ratio</a:t>
            </a:r>
            <a:endParaRPr lang="en-US" dirty="0"/>
          </a:p>
        </p:txBody>
      </p:sp>
      <p:sp>
        <p:nvSpPr>
          <p:cNvPr id="12" name="Rounded Rectangle 11">
            <a:extLst>
              <a:ext uri="{FF2B5EF4-FFF2-40B4-BE49-F238E27FC236}">
                <a16:creationId xmlns:a16="http://schemas.microsoft.com/office/drawing/2014/main" id="{8F52E003-92C9-1543-8CA5-B066D5DE9DEF}"/>
              </a:ext>
            </a:extLst>
          </p:cNvPr>
          <p:cNvSpPr/>
          <p:nvPr/>
        </p:nvSpPr>
        <p:spPr>
          <a:xfrm>
            <a:off x="5608085" y="5341474"/>
            <a:ext cx="2210887" cy="3894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Smaller</a:t>
            </a:r>
            <a:r>
              <a:rPr lang="zh-CN" altLang="en-US" dirty="0"/>
              <a:t> </a:t>
            </a:r>
            <a:r>
              <a:rPr lang="en-US" altLang="zh-CN" dirty="0"/>
              <a:t>aspect</a:t>
            </a:r>
            <a:r>
              <a:rPr lang="zh-CN" altLang="en-US" dirty="0"/>
              <a:t> </a:t>
            </a:r>
            <a:r>
              <a:rPr lang="en-US" altLang="zh-CN" dirty="0"/>
              <a:t>ratio</a:t>
            </a:r>
            <a:endParaRPr lang="en-US" dirty="0"/>
          </a:p>
        </p:txBody>
      </p:sp>
    </p:spTree>
    <p:extLst>
      <p:ext uri="{BB962C8B-B14F-4D97-AF65-F5344CB8AC3E}">
        <p14:creationId xmlns:p14="http://schemas.microsoft.com/office/powerpoint/2010/main" val="392085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083627D4-6E9C-C446-8BDF-2735CFA95A44}"/>
                  </a:ext>
                </a:extLst>
              </p:cNvPr>
              <p:cNvSpPr/>
              <p:nvPr/>
            </p:nvSpPr>
            <p:spPr>
              <a:xfrm>
                <a:off x="385861" y="1259844"/>
                <a:ext cx="5140036" cy="1512081"/>
              </a:xfrm>
              <a:prstGeom prst="rect">
                <a:avLst/>
              </a:prstGeom>
              <a:ln w="28575">
                <a:solidFill>
                  <a:schemeClr val="accent1"/>
                </a:solidFill>
                <a:prstDash val="dash"/>
              </a:ln>
            </p:spPr>
            <p:txBody>
              <a:bodyPr wrap="square">
                <a:spAutoFit/>
              </a:bodyPr>
              <a:lstStyle/>
              <a:p>
                <a:pPr algn="ctr"/>
                <a14:m>
                  <m:oMath xmlns:m="http://schemas.openxmlformats.org/officeDocument/2006/math">
                    <m:sSub>
                      <m:sSubPr>
                        <m:ctrlPr>
                          <a:rPr lang="en-US" i="1">
                            <a:latin typeface="Cambria Math" panose="02040503050406030204" pitchFamily="18" charset="0"/>
                            <a:ea typeface="DengXian" panose="02010600030101010101" pitchFamily="2" charset="-122"/>
                            <a:cs typeface="Times New Roman" panose="02020603050405020304" pitchFamily="18" charset="0"/>
                          </a:rPr>
                        </m:ctrlPr>
                      </m:sSubPr>
                      <m:e>
                        <m:r>
                          <a:rPr lang="en-US" i="1">
                            <a:latin typeface="Cambria Math" panose="02040503050406030204" pitchFamily="18" charset="0"/>
                            <a:ea typeface="DengXian" panose="02010600030101010101" pitchFamily="2" charset="-122"/>
                            <a:cs typeface="Times New Roman" panose="02020603050405020304" pitchFamily="18" charset="0"/>
                          </a:rPr>
                          <m:t>𝜏</m:t>
                        </m:r>
                      </m:e>
                      <m:sub>
                        <m:r>
                          <a:rPr lang="en-US" i="1">
                            <a:latin typeface="Cambria Math" panose="02040503050406030204" pitchFamily="18" charset="0"/>
                            <a:ea typeface="DengXian" panose="02010600030101010101" pitchFamily="2" charset="-122"/>
                            <a:cs typeface="Times New Roman" panose="02020603050405020304" pitchFamily="18" charset="0"/>
                          </a:rPr>
                          <m:t>𝑠𝑝h</m:t>
                        </m:r>
                      </m:sub>
                    </m:sSub>
                    <m:r>
                      <a:rPr lang="en-US" i="1">
                        <a:latin typeface="Cambria Math" panose="02040503050406030204" pitchFamily="18" charset="0"/>
                        <a:ea typeface="DengXian" panose="02010600030101010101" pitchFamily="2" charset="-122"/>
                        <a:cs typeface="Times New Roman" panose="02020603050405020304" pitchFamily="18" charset="0"/>
                      </a:rPr>
                      <m:t>≈</m:t>
                    </m:r>
                    <m:f>
                      <m:fPr>
                        <m:ctrlPr>
                          <a:rPr lang="en-US" i="1">
                            <a:latin typeface="Cambria Math" panose="02040503050406030204" pitchFamily="18" charset="0"/>
                            <a:ea typeface="DengXian" panose="02010600030101010101" pitchFamily="2" charset="-122"/>
                            <a:cs typeface="Times New Roman" panose="02020603050405020304" pitchFamily="18" charset="0"/>
                          </a:rPr>
                        </m:ctrlPr>
                      </m:fPr>
                      <m:num>
                        <m:r>
                          <a:rPr lang="en-US" i="1">
                            <a:latin typeface="Cambria Math" panose="02040503050406030204" pitchFamily="18" charset="0"/>
                            <a:ea typeface="DengXian" panose="02010600030101010101" pitchFamily="2" charset="-122"/>
                            <a:cs typeface="Times New Roman" panose="02020603050405020304" pitchFamily="18" charset="0"/>
                          </a:rPr>
                          <m:t>1</m:t>
                        </m:r>
                      </m:num>
                      <m:den>
                        <m:r>
                          <a:rPr lang="en-US" i="1">
                            <a:latin typeface="Cambria Math" panose="02040503050406030204" pitchFamily="18" charset="0"/>
                            <a:ea typeface="DengXian" panose="02010600030101010101" pitchFamily="2" charset="-122"/>
                            <a:cs typeface="Times New Roman" panose="02020603050405020304" pitchFamily="18" charset="0"/>
                          </a:rPr>
                          <m:t>2</m:t>
                        </m:r>
                        <m:r>
                          <a:rPr lang="en-US" i="1">
                            <a:latin typeface="Cambria Math" panose="02040503050406030204" pitchFamily="18" charset="0"/>
                            <a:ea typeface="DengXian" panose="02010600030101010101" pitchFamily="2" charset="-122"/>
                            <a:cs typeface="Times New Roman" panose="02020603050405020304" pitchFamily="18" charset="0"/>
                          </a:rPr>
                          <m:t>𝛼</m:t>
                        </m:r>
                      </m:den>
                    </m:f>
                  </m:oMath>
                </a14:m>
                <a:r>
                  <a:rPr lang="en-US" dirty="0">
                    <a:latin typeface="Calibri" panose="020F0502020204030204" pitchFamily="34" charset="0"/>
                    <a:ea typeface="DengXian" panose="02010600030101010101" pitchFamily="2" charset="-122"/>
                    <a:cs typeface="Times New Roman" panose="02020603050405020304" pitchFamily="18" charset="0"/>
                  </a:rPr>
                  <a:t> </a:t>
                </a:r>
                <a14:m>
                  <m:oMath xmlns:m="http://schemas.openxmlformats.org/officeDocument/2006/math">
                    <m:r>
                      <a:rPr lang="en-US" i="1">
                        <a:latin typeface="Cambria Math" panose="02040503050406030204" pitchFamily="18" charset="0"/>
                        <a:ea typeface="DengXian" panose="02010600030101010101" pitchFamily="2" charset="-122"/>
                        <a:cs typeface="Times New Roman" panose="02020603050405020304" pitchFamily="18" charset="0"/>
                      </a:rPr>
                      <m:t>  </m:t>
                    </m:r>
                  </m:oMath>
                </a14:m>
                <a:endParaRPr lang="en-US" dirty="0">
                  <a:latin typeface="Calibri" panose="020F0502020204030204" pitchFamily="34" charset="0"/>
                  <a:ea typeface="DengXian" panose="02010600030101010101" pitchFamily="2" charset="-122"/>
                  <a:cs typeface="Times New Roman" panose="02020603050405020304" pitchFamily="18" charset="0"/>
                </a:endParaRPr>
              </a:p>
              <a:p>
                <a:pPr algn="ctr"/>
                <a14:m>
                  <m:oMath xmlns:m="http://schemas.openxmlformats.org/officeDocument/2006/math">
                    <m:r>
                      <a:rPr lang="en-US" i="1">
                        <a:latin typeface="Cambria Math" panose="02040503050406030204" pitchFamily="18" charset="0"/>
                        <a:ea typeface="DengXian" panose="02010600030101010101" pitchFamily="2" charset="-122"/>
                        <a:cs typeface="Times New Roman" panose="02020603050405020304" pitchFamily="18" charset="0"/>
                      </a:rPr>
                      <m:t>𝛼</m:t>
                    </m:r>
                    <m:r>
                      <a:rPr lang="en-US" i="1">
                        <a:latin typeface="Cambria Math" panose="02040503050406030204" pitchFamily="18" charset="0"/>
                        <a:ea typeface="DengXian" panose="02010600030101010101" pitchFamily="2" charset="-122"/>
                        <a:cs typeface="Times New Roman" panose="02020603050405020304" pitchFamily="18" charset="0"/>
                      </a:rPr>
                      <m:t>=</m:t>
                    </m:r>
                    <m:rad>
                      <m:radPr>
                        <m:degHide m:val="on"/>
                        <m:ctrlPr>
                          <a:rPr lang="en-US" i="1">
                            <a:latin typeface="Cambria Math" panose="02040503050406030204" pitchFamily="18" charset="0"/>
                            <a:ea typeface="DengXian" panose="02010600030101010101" pitchFamily="2" charset="-122"/>
                            <a:cs typeface="Times New Roman" panose="02020603050405020304" pitchFamily="18" charset="0"/>
                          </a:rPr>
                        </m:ctrlPr>
                      </m:radPr>
                      <m:deg/>
                      <m:e>
                        <m:r>
                          <a:rPr lang="en-US" i="1">
                            <a:latin typeface="Cambria Math" panose="02040503050406030204" pitchFamily="18" charset="0"/>
                            <a:ea typeface="DengXian" panose="02010600030101010101" pitchFamily="2" charset="-122"/>
                            <a:cs typeface="Times New Roman" panose="02020603050405020304" pitchFamily="18" charset="0"/>
                          </a:rPr>
                          <m:t>𝐸</m:t>
                        </m:r>
                        <m:r>
                          <a:rPr lang="en-US" i="1">
                            <a:latin typeface="Cambria Math" panose="02040503050406030204" pitchFamily="18" charset="0"/>
                            <a:ea typeface="DengXian" panose="02010600030101010101" pitchFamily="2" charset="-122"/>
                            <a:cs typeface="Times New Roman" panose="02020603050405020304" pitchFamily="18" charset="0"/>
                          </a:rPr>
                          <m:t>(</m:t>
                        </m:r>
                        <m:r>
                          <a:rPr lang="en-US" i="1">
                            <a:latin typeface="Cambria Math" panose="02040503050406030204" pitchFamily="18" charset="0"/>
                            <a:ea typeface="DengXian" panose="02010600030101010101" pitchFamily="2" charset="-122"/>
                            <a:cs typeface="Times New Roman" panose="02020603050405020304" pitchFamily="18" charset="0"/>
                          </a:rPr>
                          <m:t>𝐸</m:t>
                        </m:r>
                        <m:r>
                          <a:rPr lang="en-US" i="1">
                            <a:latin typeface="Cambria Math" panose="02040503050406030204" pitchFamily="18" charset="0"/>
                            <a:ea typeface="DengXian" panose="02010600030101010101" pitchFamily="2" charset="-122"/>
                            <a:cs typeface="Times New Roman" panose="02020603050405020304" pitchFamily="18" charset="0"/>
                          </a:rPr>
                          <m:t>−1)</m:t>
                        </m:r>
                      </m:e>
                    </m:rad>
                    <m:r>
                      <a:rPr lang="en-US" i="1">
                        <a:latin typeface="Cambria Math" panose="02040503050406030204" pitchFamily="18" charset="0"/>
                        <a:ea typeface="DengXian" panose="02010600030101010101" pitchFamily="2" charset="-122"/>
                        <a:cs typeface="Times New Roman" panose="02020603050405020304" pitchFamily="18" charset="0"/>
                      </a:rPr>
                      <m:t> </m:t>
                    </m:r>
                    <m:r>
                      <a:rPr lang="zh-CN" altLang="en-US" i="1">
                        <a:latin typeface="Cambria Math" panose="02040503050406030204" pitchFamily="18" charset="0"/>
                        <a:ea typeface="DengXian" panose="02010600030101010101" pitchFamily="2" charset="-122"/>
                        <a:cs typeface="Times New Roman" panose="02020603050405020304" pitchFamily="18" charset="0"/>
                      </a:rPr>
                      <m:t>；</m:t>
                    </m:r>
                    <m:r>
                      <a:rPr lang="en-US" i="1">
                        <a:latin typeface="Cambria Math" panose="02040503050406030204" pitchFamily="18" charset="0"/>
                        <a:ea typeface="DengXian" panose="02010600030101010101" pitchFamily="2" charset="-122"/>
                        <a:cs typeface="Times New Roman" panose="02020603050405020304" pitchFamily="18" charset="0"/>
                      </a:rPr>
                      <m:t>𝐸</m:t>
                    </m:r>
                  </m:oMath>
                </a14:m>
                <a:r>
                  <a:rPr lang="en-US" dirty="0">
                    <a:latin typeface="Calibri" panose="020F0502020204030204" pitchFamily="34" charset="0"/>
                    <a:ea typeface="DengXian" panose="02010600030101010101" pitchFamily="2" charset="-122"/>
                    <a:cs typeface="Times New Roman" panose="02020603050405020304" pitchFamily="18" charset="0"/>
                  </a:rPr>
                  <a:t>, expansion ratio</a:t>
                </a:r>
              </a:p>
              <a:p>
                <a:pPr algn="ctr"/>
                <a14:m>
                  <m:oMath xmlns:m="http://schemas.openxmlformats.org/officeDocument/2006/math">
                    <m:sSub>
                      <m:sSubPr>
                        <m:ctrlPr>
                          <a:rPr lang="en-US" i="1">
                            <a:latin typeface="Cambria Math" panose="02040503050406030204" pitchFamily="18" charset="0"/>
                            <a:ea typeface="DengXian" panose="02010600030101010101" pitchFamily="2" charset="-122"/>
                            <a:cs typeface="Times New Roman" panose="02020603050405020304" pitchFamily="18" charset="0"/>
                          </a:rPr>
                        </m:ctrlPr>
                      </m:sSubPr>
                      <m:e>
                        <m:r>
                          <a:rPr lang="en-US" i="1">
                            <a:latin typeface="Cambria Math" panose="02040503050406030204" pitchFamily="18" charset="0"/>
                            <a:ea typeface="DengXian" panose="02010600030101010101" pitchFamily="2" charset="-122"/>
                            <a:cs typeface="Times New Roman" panose="02020603050405020304" pitchFamily="18" charset="0"/>
                          </a:rPr>
                          <m:t>𝜏</m:t>
                        </m:r>
                      </m:e>
                      <m:sub>
                        <m:r>
                          <a:rPr lang="en-US" i="1">
                            <a:latin typeface="Cambria Math" panose="02040503050406030204" pitchFamily="18" charset="0"/>
                            <a:ea typeface="DengXian" panose="02010600030101010101" pitchFamily="2" charset="-122"/>
                            <a:cs typeface="Times New Roman" panose="02020603050405020304" pitchFamily="18" charset="0"/>
                          </a:rPr>
                          <m:t>𝑤𝑎𝑙𝑙</m:t>
                        </m:r>
                      </m:sub>
                    </m:sSub>
                    <m:r>
                      <a:rPr lang="en-US" i="1">
                        <a:latin typeface="Cambria Math" panose="02040503050406030204" pitchFamily="18" charset="0"/>
                        <a:ea typeface="DengXian" panose="02010600030101010101" pitchFamily="2" charset="-122"/>
                        <a:cs typeface="Times New Roman" panose="02020603050405020304" pitchFamily="18" charset="0"/>
                      </a:rPr>
                      <m:t>=</m:t>
                    </m:r>
                    <m:f>
                      <m:fPr>
                        <m:ctrlPr>
                          <a:rPr lang="en-US" i="1">
                            <a:latin typeface="Cambria Math" panose="02040503050406030204" pitchFamily="18" charset="0"/>
                            <a:ea typeface="DengXian" panose="02010600030101010101" pitchFamily="2" charset="-122"/>
                            <a:cs typeface="Times New Roman" panose="02020603050405020304" pitchFamily="18" charset="0"/>
                          </a:rPr>
                        </m:ctrlPr>
                      </m:fPr>
                      <m:num>
                        <m:r>
                          <a:rPr lang="en-US" i="1">
                            <a:latin typeface="Cambria Math" panose="02040503050406030204" pitchFamily="18" charset="0"/>
                            <a:ea typeface="DengXian" panose="02010600030101010101" pitchFamily="2" charset="-122"/>
                            <a:cs typeface="Times New Roman" panose="02020603050405020304" pitchFamily="18" charset="0"/>
                          </a:rPr>
                          <m:t>1</m:t>
                        </m:r>
                      </m:num>
                      <m:den>
                        <m:r>
                          <a:rPr lang="en-US" i="1">
                            <a:latin typeface="Cambria Math" panose="02040503050406030204" pitchFamily="18" charset="0"/>
                            <a:ea typeface="DengXian" panose="02010600030101010101" pitchFamily="2" charset="-122"/>
                            <a:cs typeface="Times New Roman" panose="02020603050405020304" pitchFamily="18" charset="0"/>
                          </a:rPr>
                          <m:t>2</m:t>
                        </m:r>
                        <m:r>
                          <a:rPr lang="en-US" i="1">
                            <a:latin typeface="Cambria Math" panose="02040503050406030204" pitchFamily="18" charset="0"/>
                            <a:ea typeface="DengXian" panose="02010600030101010101" pitchFamily="2" charset="-122"/>
                            <a:cs typeface="Times New Roman" panose="02020603050405020304" pitchFamily="18" charset="0"/>
                          </a:rPr>
                          <m:t>𝛼</m:t>
                        </m:r>
                      </m:den>
                    </m:f>
                    <m:r>
                      <m:rPr>
                        <m:sty m:val="p"/>
                      </m:rPr>
                      <a:rPr lang="en-US">
                        <a:latin typeface="Cambria Math" panose="02040503050406030204" pitchFamily="18" charset="0"/>
                        <a:ea typeface="DengXian" panose="02010600030101010101" pitchFamily="2" charset="-122"/>
                        <a:cs typeface="Times New Roman" panose="02020603050405020304" pitchFamily="18" charset="0"/>
                      </a:rPr>
                      <m:t>ln</m:t>
                    </m:r>
                    <m:r>
                      <a:rPr lang="en-US" i="1">
                        <a:latin typeface="Cambria Math" panose="02040503050406030204" pitchFamily="18" charset="0"/>
                        <a:ea typeface="DengXian" panose="02010600030101010101" pitchFamily="2" charset="-122"/>
                        <a:cs typeface="Times New Roman" panose="02020603050405020304" pitchFamily="18" charset="0"/>
                      </a:rPr>
                      <m:t>(</m:t>
                    </m:r>
                    <m:f>
                      <m:fPr>
                        <m:ctrlPr>
                          <a:rPr lang="en-US" i="1">
                            <a:latin typeface="Cambria Math" panose="02040503050406030204" pitchFamily="18" charset="0"/>
                            <a:ea typeface="DengXian" panose="02010600030101010101" pitchFamily="2" charset="-122"/>
                            <a:cs typeface="Times New Roman" panose="02020603050405020304" pitchFamily="18" charset="0"/>
                          </a:rPr>
                        </m:ctrlPr>
                      </m:fPr>
                      <m:num>
                        <m:r>
                          <a:rPr lang="en-US" i="1">
                            <a:latin typeface="Cambria Math" panose="02040503050406030204" pitchFamily="18" charset="0"/>
                            <a:ea typeface="DengXian" panose="02010600030101010101" pitchFamily="2" charset="-122"/>
                            <a:cs typeface="Times New Roman" panose="02020603050405020304" pitchFamily="18" charset="0"/>
                          </a:rPr>
                          <m:t>𝐸</m:t>
                        </m:r>
                        <m:r>
                          <a:rPr lang="en-US" i="1">
                            <a:latin typeface="Cambria Math" panose="02040503050406030204" pitchFamily="18" charset="0"/>
                            <a:ea typeface="DengXian" panose="02010600030101010101" pitchFamily="2" charset="-122"/>
                            <a:cs typeface="Times New Roman" panose="02020603050405020304" pitchFamily="18" charset="0"/>
                          </a:rPr>
                          <m:t>+</m:t>
                        </m:r>
                        <m:r>
                          <a:rPr lang="en-US" i="1">
                            <a:latin typeface="Cambria Math" panose="02040503050406030204" pitchFamily="18" charset="0"/>
                            <a:ea typeface="DengXian" panose="02010600030101010101" pitchFamily="2" charset="-122"/>
                            <a:cs typeface="Times New Roman" panose="02020603050405020304" pitchFamily="18" charset="0"/>
                          </a:rPr>
                          <m:t>𝛼</m:t>
                        </m:r>
                      </m:num>
                      <m:den>
                        <m:r>
                          <a:rPr lang="en-US" i="1">
                            <a:latin typeface="Cambria Math" panose="02040503050406030204" pitchFamily="18" charset="0"/>
                            <a:ea typeface="DengXian" panose="02010600030101010101" pitchFamily="2" charset="-122"/>
                            <a:cs typeface="Times New Roman" panose="02020603050405020304" pitchFamily="18" charset="0"/>
                          </a:rPr>
                          <m:t>𝐸</m:t>
                        </m:r>
                        <m:r>
                          <a:rPr lang="en-US" i="1">
                            <a:latin typeface="Cambria Math" panose="02040503050406030204" pitchFamily="18" charset="0"/>
                            <a:ea typeface="DengXian" panose="02010600030101010101" pitchFamily="2" charset="-122"/>
                            <a:cs typeface="Times New Roman" panose="02020603050405020304" pitchFamily="18" charset="0"/>
                          </a:rPr>
                          <m:t>−</m:t>
                        </m:r>
                        <m:r>
                          <a:rPr lang="en-US" i="1">
                            <a:latin typeface="Cambria Math" panose="02040503050406030204" pitchFamily="18" charset="0"/>
                            <a:ea typeface="DengXian" panose="02010600030101010101" pitchFamily="2" charset="-122"/>
                            <a:cs typeface="Times New Roman" panose="02020603050405020304" pitchFamily="18" charset="0"/>
                          </a:rPr>
                          <m:t>𝛼</m:t>
                        </m:r>
                      </m:den>
                    </m:f>
                    <m:r>
                      <a:rPr lang="en-US" i="1">
                        <a:latin typeface="Cambria Math" panose="02040503050406030204" pitchFamily="18" charset="0"/>
                        <a:ea typeface="DengXian" panose="02010600030101010101" pitchFamily="2" charset="-122"/>
                        <a:cs typeface="Times New Roman" panose="02020603050405020304" pitchFamily="18" charset="0"/>
                      </a:rPr>
                      <m:t>)</m:t>
                    </m:r>
                  </m:oMath>
                </a14:m>
                <a:r>
                  <a:rPr lang="en-US" dirty="0">
                    <a:latin typeface="Calibri" panose="020F0502020204030204" pitchFamily="34" charset="0"/>
                    <a:ea typeface="DengXian" panose="02010600030101010101" pitchFamily="2" charset="-122"/>
                    <a:cs typeface="Times New Roman" panose="02020603050405020304" pitchFamily="18" charset="0"/>
                  </a:rPr>
                  <a:t> </a:t>
                </a:r>
              </a:p>
              <a:p>
                <a:pPr algn="ctr"/>
                <a14:m>
                  <m:oMath xmlns:m="http://schemas.openxmlformats.org/officeDocument/2006/math">
                    <m:sSub>
                      <m:sSubPr>
                        <m:ctrlPr>
                          <a:rPr lang="en-US" i="1">
                            <a:latin typeface="Cambria Math" panose="02040503050406030204" pitchFamily="18" charset="0"/>
                            <a:ea typeface="DengXian" panose="02010600030101010101" pitchFamily="2" charset="-122"/>
                            <a:cs typeface="Times New Roman" panose="02020603050405020304" pitchFamily="18" charset="0"/>
                          </a:rPr>
                        </m:ctrlPr>
                      </m:sSubPr>
                      <m:e>
                        <m:r>
                          <a:rPr lang="en-US" i="1">
                            <a:latin typeface="Cambria Math" panose="02040503050406030204" pitchFamily="18" charset="0"/>
                            <a:ea typeface="DengXian" panose="02010600030101010101" pitchFamily="2" charset="-122"/>
                            <a:cs typeface="Times New Roman" panose="02020603050405020304" pitchFamily="18" charset="0"/>
                          </a:rPr>
                          <m:t>𝜏</m:t>
                        </m:r>
                      </m:e>
                      <m:sub>
                        <m:r>
                          <a:rPr lang="en-US" i="1">
                            <a:latin typeface="Cambria Math" panose="02040503050406030204" pitchFamily="18" charset="0"/>
                            <a:ea typeface="DengXian" panose="02010600030101010101" pitchFamily="2" charset="-122"/>
                            <a:cs typeface="Times New Roman" panose="02020603050405020304" pitchFamily="18" charset="0"/>
                          </a:rPr>
                          <m:t>𝑡𝑢𝑙𝑖𝑝</m:t>
                        </m:r>
                      </m:sub>
                    </m:sSub>
                    <m:r>
                      <a:rPr lang="en-US" i="1">
                        <a:latin typeface="Cambria Math" panose="02040503050406030204" pitchFamily="18" charset="0"/>
                        <a:ea typeface="DengXian" panose="02010600030101010101" pitchFamily="2" charset="-122"/>
                        <a:cs typeface="Times New Roman" panose="02020603050405020304" pitchFamily="18" charset="0"/>
                      </a:rPr>
                      <m:t>=</m:t>
                    </m:r>
                    <m:sSub>
                      <m:sSubPr>
                        <m:ctrlPr>
                          <a:rPr lang="en-US" i="1">
                            <a:latin typeface="Cambria Math" panose="02040503050406030204" pitchFamily="18" charset="0"/>
                            <a:ea typeface="DengXian" panose="02010600030101010101" pitchFamily="2" charset="-122"/>
                            <a:cs typeface="Times New Roman" panose="02020603050405020304" pitchFamily="18" charset="0"/>
                          </a:rPr>
                        </m:ctrlPr>
                      </m:sSubPr>
                      <m:e>
                        <m:r>
                          <a:rPr lang="en-US" i="1">
                            <a:latin typeface="Cambria Math" panose="02040503050406030204" pitchFamily="18" charset="0"/>
                            <a:ea typeface="DengXian" panose="02010600030101010101" pitchFamily="2" charset="-122"/>
                            <a:cs typeface="Times New Roman" panose="02020603050405020304" pitchFamily="18" charset="0"/>
                          </a:rPr>
                          <m:t>𝜏</m:t>
                        </m:r>
                      </m:e>
                      <m:sub>
                        <m:r>
                          <a:rPr lang="en-US" i="1">
                            <a:latin typeface="Cambria Math" panose="02040503050406030204" pitchFamily="18" charset="0"/>
                            <a:ea typeface="DengXian" panose="02010600030101010101" pitchFamily="2" charset="-122"/>
                            <a:cs typeface="Times New Roman" panose="02020603050405020304" pitchFamily="18" charset="0"/>
                          </a:rPr>
                          <m:t>𝑤𝑎𝑙𝑙</m:t>
                        </m:r>
                      </m:sub>
                    </m:sSub>
                    <m:r>
                      <a:rPr lang="en-US" i="1">
                        <a:latin typeface="Cambria Math" panose="02040503050406030204" pitchFamily="18" charset="0"/>
                        <a:ea typeface="DengXian" panose="02010600030101010101" pitchFamily="2" charset="-122"/>
                        <a:cs typeface="Times New Roman" panose="02020603050405020304" pitchFamily="18" charset="0"/>
                      </a:rPr>
                      <m:t>+</m:t>
                    </m:r>
                    <m:sSub>
                      <m:sSubPr>
                        <m:ctrlPr>
                          <a:rPr lang="en-US" i="1">
                            <a:latin typeface="Cambria Math" panose="02040503050406030204" pitchFamily="18" charset="0"/>
                            <a:ea typeface="DengXian" panose="02010600030101010101" pitchFamily="2" charset="-122"/>
                            <a:cs typeface="Times New Roman" panose="02020603050405020304" pitchFamily="18" charset="0"/>
                          </a:rPr>
                        </m:ctrlPr>
                      </m:sSubPr>
                      <m:e>
                        <m:r>
                          <a:rPr lang="en-US" i="1">
                            <a:latin typeface="Cambria Math" panose="02040503050406030204" pitchFamily="18" charset="0"/>
                            <a:ea typeface="DengXian" panose="02010600030101010101" pitchFamily="2" charset="-122"/>
                            <a:cs typeface="Times New Roman" panose="02020603050405020304" pitchFamily="18" charset="0"/>
                          </a:rPr>
                          <m:t>𝜏</m:t>
                        </m:r>
                      </m:e>
                      <m:sub>
                        <m:r>
                          <a:rPr lang="en-US" i="1">
                            <a:latin typeface="Cambria Math" panose="02040503050406030204" pitchFamily="18" charset="0"/>
                            <a:ea typeface="DengXian" panose="02010600030101010101" pitchFamily="2" charset="-122"/>
                            <a:cs typeface="Times New Roman" panose="02020603050405020304" pitchFamily="18" charset="0"/>
                          </a:rPr>
                          <m:t>𝑖𝑛𝑣</m:t>
                        </m:r>
                      </m:sub>
                    </m:sSub>
                  </m:oMath>
                </a14:m>
                <a:r>
                  <a:rPr lang="zh-CN" altLang="en-US" dirty="0">
                    <a:latin typeface="Calibri" panose="020F0502020204030204" pitchFamily="34" charset="0"/>
                    <a:ea typeface="DengXian" panose="02010600030101010101" pitchFamily="2" charset="-122"/>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DengXian" panose="02010600030101010101" pitchFamily="2" charset="-122"/>
                            <a:cs typeface="Times New Roman" panose="02020603050405020304" pitchFamily="18" charset="0"/>
                          </a:rPr>
                        </m:ctrlPr>
                      </m:sSubPr>
                      <m:e>
                        <m:r>
                          <a:rPr lang="en-US" i="1">
                            <a:latin typeface="Cambria Math" panose="02040503050406030204" pitchFamily="18" charset="0"/>
                            <a:ea typeface="DengXian" panose="02010600030101010101" pitchFamily="2" charset="-122"/>
                            <a:cs typeface="Times New Roman" panose="02020603050405020304" pitchFamily="18" charset="0"/>
                          </a:rPr>
                          <m:t>𝜏</m:t>
                        </m:r>
                      </m:e>
                      <m:sub>
                        <m:r>
                          <a:rPr lang="en-US" i="1">
                            <a:latin typeface="Cambria Math" panose="02040503050406030204" pitchFamily="18" charset="0"/>
                            <a:ea typeface="DengXian" panose="02010600030101010101" pitchFamily="2" charset="-122"/>
                            <a:cs typeface="Times New Roman" panose="02020603050405020304" pitchFamily="18" charset="0"/>
                          </a:rPr>
                          <m:t>𝑖𝑛𝑣</m:t>
                        </m:r>
                      </m:sub>
                    </m:sSub>
                    <m:r>
                      <a:rPr lang="en-US" i="1">
                        <a:latin typeface="Cambria Math" panose="02040503050406030204" pitchFamily="18" charset="0"/>
                        <a:ea typeface="DengXian" panose="02010600030101010101" pitchFamily="2" charset="-122"/>
                        <a:cs typeface="Times New Roman" panose="02020603050405020304" pitchFamily="18" charset="0"/>
                      </a:rPr>
                      <m:t>=</m:t>
                    </m:r>
                    <m:r>
                      <a:rPr lang="en-US" i="1">
                        <a:latin typeface="Cambria Math" panose="02040503050406030204" pitchFamily="18" charset="0"/>
                        <a:ea typeface="DengXian" panose="02010600030101010101" pitchFamily="2" charset="-122"/>
                        <a:cs typeface="Times New Roman" panose="02020603050405020304" pitchFamily="18" charset="0"/>
                      </a:rPr>
                      <m:t>𝛿</m:t>
                    </m:r>
                    <m:r>
                      <a:rPr lang="en-US" i="1">
                        <a:latin typeface="Cambria Math" panose="02040503050406030204" pitchFamily="18" charset="0"/>
                        <a:ea typeface="DengXian" panose="02010600030101010101" pitchFamily="2" charset="-122"/>
                        <a:cs typeface="Times New Roman" panose="02020603050405020304" pitchFamily="18" charset="0"/>
                      </a:rPr>
                      <m:t>/</m:t>
                    </m:r>
                    <m:r>
                      <a:rPr lang="en-US" i="1">
                        <a:latin typeface="Cambria Math" panose="02040503050406030204" pitchFamily="18" charset="0"/>
                        <a:ea typeface="DengXian" panose="02010600030101010101" pitchFamily="2" charset="-122"/>
                        <a:cs typeface="Times New Roman" panose="02020603050405020304" pitchFamily="18" charset="0"/>
                      </a:rPr>
                      <m:t>𝛼</m:t>
                    </m:r>
                  </m:oMath>
                </a14:m>
                <a:r>
                  <a:rPr lang="zh-CN" altLang="en-US" dirty="0">
                    <a:latin typeface="Calibri" panose="020F0502020204030204" pitchFamily="34" charset="0"/>
                    <a:ea typeface="DengXian" panose="02010600030101010101" pitchFamily="2" charset="-122"/>
                    <a:cs typeface="Times New Roman" panose="02020603050405020304" pitchFamily="18" charset="0"/>
                  </a:rPr>
                  <a:t>；</a:t>
                </a:r>
                <a14:m>
                  <m:oMath xmlns:m="http://schemas.openxmlformats.org/officeDocument/2006/math">
                    <m:r>
                      <a:rPr lang="en-US" i="1">
                        <a:latin typeface="Cambria Math" panose="02040503050406030204" pitchFamily="18" charset="0"/>
                        <a:ea typeface="DengXian" panose="02010600030101010101" pitchFamily="2" charset="-122"/>
                        <a:cs typeface="Times New Roman" panose="02020603050405020304" pitchFamily="18" charset="0"/>
                      </a:rPr>
                      <m:t>𝛿</m:t>
                    </m:r>
                  </m:oMath>
                </a14:m>
                <a:r>
                  <a:rPr lang="en-US" dirty="0">
                    <a:latin typeface="Calibri" panose="020F0502020204030204" pitchFamily="34" charset="0"/>
                    <a:ea typeface="DengXian" panose="02010600030101010101" pitchFamily="2" charset="-122"/>
                    <a:cs typeface="Times New Roman" panose="02020603050405020304" pitchFamily="18" charset="0"/>
                  </a:rPr>
                  <a:t> is close to 1</a:t>
                </a:r>
              </a:p>
            </p:txBody>
          </p:sp>
        </mc:Choice>
        <mc:Fallback>
          <p:sp>
            <p:nvSpPr>
              <p:cNvPr id="2" name="Rectangle 1">
                <a:extLst>
                  <a:ext uri="{FF2B5EF4-FFF2-40B4-BE49-F238E27FC236}">
                    <a16:creationId xmlns:a16="http://schemas.microsoft.com/office/drawing/2014/main" id="{083627D4-6E9C-C446-8BDF-2735CFA95A44}"/>
                  </a:ext>
                </a:extLst>
              </p:cNvPr>
              <p:cNvSpPr>
                <a:spLocks noRot="1" noChangeAspect="1" noMove="1" noResize="1" noEditPoints="1" noAdjustHandles="1" noChangeArrowheads="1" noChangeShapeType="1" noTextEdit="1"/>
              </p:cNvSpPr>
              <p:nvPr/>
            </p:nvSpPr>
            <p:spPr>
              <a:xfrm>
                <a:off x="385861" y="1259844"/>
                <a:ext cx="5140036" cy="1512081"/>
              </a:xfrm>
              <a:prstGeom prst="rect">
                <a:avLst/>
              </a:prstGeom>
              <a:blipFill>
                <a:blip r:embed="rId3"/>
                <a:stretch>
                  <a:fillRect b="-4098"/>
                </a:stretch>
              </a:blipFill>
              <a:ln w="28575">
                <a:solidFill>
                  <a:schemeClr val="accent1"/>
                </a:solidFill>
                <a:prstDash val="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1D9F6622-BE18-8E4E-A368-DA71BDDF596F}"/>
                  </a:ext>
                </a:extLst>
              </p:cNvPr>
              <p:cNvGraphicFramePr>
                <a:graphicFrameLocks noGrp="1"/>
              </p:cNvGraphicFramePr>
              <p:nvPr>
                <p:extLst>
                  <p:ext uri="{D42A27DB-BD31-4B8C-83A1-F6EECF244321}">
                    <p14:modId xmlns:p14="http://schemas.microsoft.com/office/powerpoint/2010/main" val="1452973114"/>
                  </p:ext>
                </p:extLst>
              </p:nvPr>
            </p:nvGraphicFramePr>
            <p:xfrm>
              <a:off x="3113143" y="3103551"/>
              <a:ext cx="5920023" cy="2941735"/>
            </p:xfrm>
            <a:graphic>
              <a:graphicData uri="http://schemas.openxmlformats.org/drawingml/2006/table">
                <a:tbl>
                  <a:tblPr firstRow="1" firstCol="1" bandRow="1">
                    <a:tableStyleId>{5C22544A-7EE6-4342-B048-85BDC9FD1C3A}</a:tableStyleId>
                  </a:tblPr>
                  <a:tblGrid>
                    <a:gridCol w="1665610">
                      <a:extLst>
                        <a:ext uri="{9D8B030D-6E8A-4147-A177-3AD203B41FA5}">
                          <a16:colId xmlns:a16="http://schemas.microsoft.com/office/drawing/2014/main" val="134737465"/>
                        </a:ext>
                      </a:extLst>
                    </a:gridCol>
                    <a:gridCol w="1591237">
                      <a:extLst>
                        <a:ext uri="{9D8B030D-6E8A-4147-A177-3AD203B41FA5}">
                          <a16:colId xmlns:a16="http://schemas.microsoft.com/office/drawing/2014/main" val="1827795852"/>
                        </a:ext>
                      </a:extLst>
                    </a:gridCol>
                    <a:gridCol w="1401248">
                      <a:extLst>
                        <a:ext uri="{9D8B030D-6E8A-4147-A177-3AD203B41FA5}">
                          <a16:colId xmlns:a16="http://schemas.microsoft.com/office/drawing/2014/main" val="3057276259"/>
                        </a:ext>
                      </a:extLst>
                    </a:gridCol>
                    <a:gridCol w="1261928">
                      <a:extLst>
                        <a:ext uri="{9D8B030D-6E8A-4147-A177-3AD203B41FA5}">
                          <a16:colId xmlns:a16="http://schemas.microsoft.com/office/drawing/2014/main" val="855944491"/>
                        </a:ext>
                      </a:extLst>
                    </a:gridCol>
                  </a:tblGrid>
                  <a:tr h="1413163">
                    <a:tc>
                      <a:txBody>
                        <a:bodyPr/>
                        <a:lstStyle/>
                        <a:p>
                          <a:pPr marL="36195" marR="36195" hangingPunct="0">
                            <a:spcBef>
                              <a:spcPts val="0"/>
                            </a:spcBef>
                            <a:spcAft>
                              <a:spcPts val="0"/>
                            </a:spcAft>
                          </a:pPr>
                          <a:r>
                            <a:rPr lang="en-GB" sz="2000" kern="100" dirty="0">
                              <a:effectLst/>
                            </a:rPr>
                            <a:t>Reduced characteristic time</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Channel (a) (aspect ratio = 12)</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Channel (b) (aspect ratio = 6.625)</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Analytical theory</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7354480"/>
                      </a:ext>
                    </a:extLst>
                  </a:tr>
                  <a:tr h="373966">
                    <a:tc>
                      <a:txBody>
                        <a:bodyPr/>
                        <a:lstStyle/>
                        <a:p>
                          <a:pPr marL="0" marR="36195" hangingPunct="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kern="0">
                                        <a:effectLst/>
                                      </a:rPr>
                                    </m:ctrlPr>
                                  </m:sSubPr>
                                  <m:e>
                                    <m:r>
                                      <m:rPr>
                                        <m:sty m:val="p"/>
                                      </m:rPr>
                                      <a:rPr lang="en-GB" sz="2400" kern="100">
                                        <a:effectLst/>
                                      </a:rPr>
                                      <m:t>τ</m:t>
                                    </m:r>
                                  </m:e>
                                  <m:sub>
                                    <m:r>
                                      <a:rPr lang="en-GB" sz="2400" kern="100">
                                        <a:effectLst/>
                                      </a:rPr>
                                      <m:t>𝑠𝑝h𝑒𝑟𝑒</m:t>
                                    </m:r>
                                  </m:sub>
                                </m:sSub>
                              </m:oMath>
                            </m:oMathPara>
                          </a14:m>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solidFill>
                                <a:schemeClr val="accent2"/>
                              </a:solidFill>
                              <a:effectLst/>
                            </a:rPr>
                            <a:t>0.0797</a:t>
                          </a:r>
                          <a:endParaRPr lang="en-US" sz="2000" kern="1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a:effectLst/>
                            </a:rPr>
                            <a:t>0.0744</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0.0788</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6742993"/>
                      </a:ext>
                    </a:extLst>
                  </a:tr>
                  <a:tr h="343280">
                    <a:tc>
                      <a:txBody>
                        <a:bodyPr/>
                        <a:lstStyle/>
                        <a:p>
                          <a:pPr marL="0" marR="36195" hangingPunct="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kern="0">
                                        <a:effectLst/>
                                      </a:rPr>
                                    </m:ctrlPr>
                                  </m:sSubPr>
                                  <m:e>
                                    <m:r>
                                      <m:rPr>
                                        <m:sty m:val="p"/>
                                      </m:rPr>
                                      <a:rPr lang="en-GB" sz="2400" kern="100">
                                        <a:effectLst/>
                                      </a:rPr>
                                      <m:t>τ</m:t>
                                    </m:r>
                                  </m:e>
                                  <m:sub>
                                    <m:r>
                                      <a:rPr lang="en-GB" sz="2400" kern="100">
                                        <a:effectLst/>
                                      </a:rPr>
                                      <m:t>𝑤𝑎𝑙𝑙</m:t>
                                    </m:r>
                                  </m:sub>
                                </m:sSub>
                              </m:oMath>
                            </m:oMathPara>
                          </a14:m>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a:effectLst/>
                            </a:rPr>
                            <a:t>0.2049</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solidFill>
                                <a:schemeClr val="accent2"/>
                              </a:solidFill>
                              <a:effectLst/>
                            </a:rPr>
                            <a:t>0.2595</a:t>
                          </a:r>
                          <a:endParaRPr lang="en-US" sz="2000" kern="1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0.2549</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3573951"/>
                      </a:ext>
                    </a:extLst>
                  </a:tr>
                  <a:tr h="373966">
                    <a:tc>
                      <a:txBody>
                        <a:bodyPr/>
                        <a:lstStyle/>
                        <a:p>
                          <a:pPr marL="0" marR="36195" hangingPunct="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kern="0">
                                        <a:effectLst/>
                                      </a:rPr>
                                    </m:ctrlPr>
                                  </m:sSubPr>
                                  <m:e>
                                    <m:r>
                                      <m:rPr>
                                        <m:sty m:val="p"/>
                                      </m:rPr>
                                      <a:rPr lang="en-GB" sz="2400" kern="100">
                                        <a:effectLst/>
                                      </a:rPr>
                                      <m:t>τ</m:t>
                                    </m:r>
                                  </m:e>
                                  <m:sub>
                                    <m:r>
                                      <a:rPr lang="en-GB" sz="2400" kern="100">
                                        <a:effectLst/>
                                      </a:rPr>
                                      <m:t>𝑡𝑢𝑙𝑖𝑝</m:t>
                                    </m:r>
                                  </m:sub>
                                </m:sSub>
                              </m:oMath>
                            </m:oMathPara>
                          </a14:m>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a:effectLst/>
                            </a:rPr>
                            <a:t>0.4212</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solidFill>
                                <a:schemeClr val="accent2"/>
                              </a:solidFill>
                              <a:effectLst/>
                            </a:rPr>
                            <a:t>0.3342</a:t>
                          </a:r>
                          <a:endParaRPr lang="en-US" sz="2000" kern="1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0.3337</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54593135"/>
                      </a:ext>
                    </a:extLst>
                  </a:tr>
                  <a:tr h="343280">
                    <a:tc>
                      <a:txBody>
                        <a:bodyPr/>
                        <a:lstStyle/>
                        <a:p>
                          <a:pPr marL="0" marR="36195" hangingPunct="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kern="0">
                                        <a:effectLst/>
                                      </a:rPr>
                                    </m:ctrlPr>
                                  </m:sSubPr>
                                  <m:e>
                                    <m:r>
                                      <m:rPr>
                                        <m:sty m:val="p"/>
                                      </m:rPr>
                                      <a:rPr lang="en-GB" sz="2400" kern="100">
                                        <a:effectLst/>
                                      </a:rPr>
                                      <m:t>τ</m:t>
                                    </m:r>
                                  </m:e>
                                  <m:sub>
                                    <m:r>
                                      <a:rPr lang="en-GB" sz="2400" kern="100">
                                        <a:effectLst/>
                                      </a:rPr>
                                      <m:t>𝑖𝑛𝑣</m:t>
                                    </m:r>
                                  </m:sub>
                                </m:sSub>
                              </m:oMath>
                            </m:oMathPara>
                          </a14:m>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0.2163</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solidFill>
                                <a:schemeClr val="accent2"/>
                              </a:solidFill>
                              <a:effectLst/>
                            </a:rPr>
                            <a:t>0.0747</a:t>
                          </a:r>
                          <a:endParaRPr lang="en-US" sz="2000" kern="1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0.0788</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7971477"/>
                      </a:ext>
                    </a:extLst>
                  </a:tr>
                </a:tbl>
              </a:graphicData>
            </a:graphic>
          </p:graphicFrame>
        </mc:Choice>
        <mc:Fallback>
          <p:graphicFrame>
            <p:nvGraphicFramePr>
              <p:cNvPr id="3" name="Table 2">
                <a:extLst>
                  <a:ext uri="{FF2B5EF4-FFF2-40B4-BE49-F238E27FC236}">
                    <a16:creationId xmlns:a16="http://schemas.microsoft.com/office/drawing/2014/main" id="{1D9F6622-BE18-8E4E-A368-DA71BDDF596F}"/>
                  </a:ext>
                </a:extLst>
              </p:cNvPr>
              <p:cNvGraphicFramePr>
                <a:graphicFrameLocks noGrp="1"/>
              </p:cNvGraphicFramePr>
              <p:nvPr>
                <p:extLst>
                  <p:ext uri="{D42A27DB-BD31-4B8C-83A1-F6EECF244321}">
                    <p14:modId xmlns:p14="http://schemas.microsoft.com/office/powerpoint/2010/main" val="1452973114"/>
                  </p:ext>
                </p:extLst>
              </p:nvPr>
            </p:nvGraphicFramePr>
            <p:xfrm>
              <a:off x="3113143" y="3103551"/>
              <a:ext cx="5920023" cy="2941735"/>
            </p:xfrm>
            <a:graphic>
              <a:graphicData uri="http://schemas.openxmlformats.org/drawingml/2006/table">
                <a:tbl>
                  <a:tblPr firstRow="1" firstCol="1" bandRow="1">
                    <a:tableStyleId>{5C22544A-7EE6-4342-B048-85BDC9FD1C3A}</a:tableStyleId>
                  </a:tblPr>
                  <a:tblGrid>
                    <a:gridCol w="1665610">
                      <a:extLst>
                        <a:ext uri="{9D8B030D-6E8A-4147-A177-3AD203B41FA5}">
                          <a16:colId xmlns:a16="http://schemas.microsoft.com/office/drawing/2014/main" val="134737465"/>
                        </a:ext>
                      </a:extLst>
                    </a:gridCol>
                    <a:gridCol w="1591237">
                      <a:extLst>
                        <a:ext uri="{9D8B030D-6E8A-4147-A177-3AD203B41FA5}">
                          <a16:colId xmlns:a16="http://schemas.microsoft.com/office/drawing/2014/main" val="1827795852"/>
                        </a:ext>
                      </a:extLst>
                    </a:gridCol>
                    <a:gridCol w="1401248">
                      <a:extLst>
                        <a:ext uri="{9D8B030D-6E8A-4147-A177-3AD203B41FA5}">
                          <a16:colId xmlns:a16="http://schemas.microsoft.com/office/drawing/2014/main" val="3057276259"/>
                        </a:ext>
                      </a:extLst>
                    </a:gridCol>
                    <a:gridCol w="1261928">
                      <a:extLst>
                        <a:ext uri="{9D8B030D-6E8A-4147-A177-3AD203B41FA5}">
                          <a16:colId xmlns:a16="http://schemas.microsoft.com/office/drawing/2014/main" val="855944491"/>
                        </a:ext>
                      </a:extLst>
                    </a:gridCol>
                  </a:tblGrid>
                  <a:tr h="1413163">
                    <a:tc>
                      <a:txBody>
                        <a:bodyPr/>
                        <a:lstStyle/>
                        <a:p>
                          <a:pPr marL="36195" marR="36195" hangingPunct="0">
                            <a:spcBef>
                              <a:spcPts val="0"/>
                            </a:spcBef>
                            <a:spcAft>
                              <a:spcPts val="0"/>
                            </a:spcAft>
                          </a:pPr>
                          <a:r>
                            <a:rPr lang="en-GB" sz="2000" kern="100" dirty="0">
                              <a:effectLst/>
                            </a:rPr>
                            <a:t>Reduced characteristic time</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Channel (a) (aspect ratio = 12)</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Channel (b) (aspect ratio = 6.625)</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Analytical theory</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7354480"/>
                      </a:ext>
                    </a:extLst>
                  </a:tr>
                  <a:tr h="398526">
                    <a:tc>
                      <a:txBody>
                        <a:bodyPr/>
                        <a:lstStyle/>
                        <a:p>
                          <a:endParaRPr lang="en-US"/>
                        </a:p>
                      </a:txBody>
                      <a:tcPr marL="68580" marR="68580" marT="0" marB="0" anchor="ctr">
                        <a:blipFill>
                          <a:blip r:embed="rId4"/>
                          <a:stretch>
                            <a:fillRect l="-763" t="-364516" r="-257252" b="-316129"/>
                          </a:stretch>
                        </a:blipFill>
                      </a:tcPr>
                    </a:tc>
                    <a:tc>
                      <a:txBody>
                        <a:bodyPr/>
                        <a:lstStyle/>
                        <a:p>
                          <a:pPr marL="36195" marR="36195" hangingPunct="0">
                            <a:spcBef>
                              <a:spcPts val="0"/>
                            </a:spcBef>
                            <a:spcAft>
                              <a:spcPts val="0"/>
                            </a:spcAft>
                          </a:pPr>
                          <a:r>
                            <a:rPr lang="en-GB" sz="2000" kern="100" dirty="0">
                              <a:solidFill>
                                <a:schemeClr val="accent2"/>
                              </a:solidFill>
                              <a:effectLst/>
                            </a:rPr>
                            <a:t>0.0797</a:t>
                          </a:r>
                          <a:endParaRPr lang="en-US" sz="2000" kern="1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a:effectLst/>
                            </a:rPr>
                            <a:t>0.0744</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0.0788</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6742993"/>
                      </a:ext>
                    </a:extLst>
                  </a:tr>
                  <a:tr h="365760">
                    <a:tc>
                      <a:txBody>
                        <a:bodyPr/>
                        <a:lstStyle/>
                        <a:p>
                          <a:endParaRPr lang="en-US"/>
                        </a:p>
                      </a:txBody>
                      <a:tcPr marL="68580" marR="68580" marT="0" marB="0" anchor="ctr">
                        <a:blipFill>
                          <a:blip r:embed="rId4"/>
                          <a:stretch>
                            <a:fillRect l="-763" t="-496552" r="-257252" b="-237931"/>
                          </a:stretch>
                        </a:blipFill>
                      </a:tcPr>
                    </a:tc>
                    <a:tc>
                      <a:txBody>
                        <a:bodyPr/>
                        <a:lstStyle/>
                        <a:p>
                          <a:pPr marL="36195" marR="36195" hangingPunct="0">
                            <a:spcBef>
                              <a:spcPts val="0"/>
                            </a:spcBef>
                            <a:spcAft>
                              <a:spcPts val="0"/>
                            </a:spcAft>
                          </a:pPr>
                          <a:r>
                            <a:rPr lang="en-GB" sz="2000" kern="100">
                              <a:effectLst/>
                            </a:rPr>
                            <a:t>0.2049</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solidFill>
                                <a:schemeClr val="accent2"/>
                              </a:solidFill>
                              <a:effectLst/>
                            </a:rPr>
                            <a:t>0.2595</a:t>
                          </a:r>
                          <a:endParaRPr lang="en-US" sz="2000" kern="1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0.2549</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3573951"/>
                      </a:ext>
                    </a:extLst>
                  </a:tr>
                  <a:tr h="398526">
                    <a:tc>
                      <a:txBody>
                        <a:bodyPr/>
                        <a:lstStyle/>
                        <a:p>
                          <a:endParaRPr lang="en-US"/>
                        </a:p>
                      </a:txBody>
                      <a:tcPr marL="68580" marR="68580" marT="0" marB="0" anchor="ctr">
                        <a:blipFill>
                          <a:blip r:embed="rId4"/>
                          <a:stretch>
                            <a:fillRect l="-763" t="-540625" r="-257252" b="-115625"/>
                          </a:stretch>
                        </a:blipFill>
                      </a:tcPr>
                    </a:tc>
                    <a:tc>
                      <a:txBody>
                        <a:bodyPr/>
                        <a:lstStyle/>
                        <a:p>
                          <a:pPr marL="36195" marR="36195" hangingPunct="0">
                            <a:spcBef>
                              <a:spcPts val="0"/>
                            </a:spcBef>
                            <a:spcAft>
                              <a:spcPts val="0"/>
                            </a:spcAft>
                          </a:pPr>
                          <a:r>
                            <a:rPr lang="en-GB" sz="2000" kern="100">
                              <a:effectLst/>
                            </a:rPr>
                            <a:t>0.4212</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solidFill>
                                <a:schemeClr val="accent2"/>
                              </a:solidFill>
                              <a:effectLst/>
                            </a:rPr>
                            <a:t>0.3342</a:t>
                          </a:r>
                          <a:endParaRPr lang="en-US" sz="2000" kern="1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0.3337</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54593135"/>
                      </a:ext>
                    </a:extLst>
                  </a:tr>
                  <a:tr h="365760">
                    <a:tc>
                      <a:txBody>
                        <a:bodyPr/>
                        <a:lstStyle/>
                        <a:p>
                          <a:endParaRPr lang="en-US"/>
                        </a:p>
                      </a:txBody>
                      <a:tcPr marL="68580" marR="68580" marT="0" marB="0" anchor="ctr">
                        <a:blipFill>
                          <a:blip r:embed="rId4"/>
                          <a:stretch>
                            <a:fillRect l="-763" t="-706897" r="-257252" b="-27586"/>
                          </a:stretch>
                        </a:blipFill>
                      </a:tcPr>
                    </a:tc>
                    <a:tc>
                      <a:txBody>
                        <a:bodyPr/>
                        <a:lstStyle/>
                        <a:p>
                          <a:pPr marL="36195" marR="36195" hangingPunct="0">
                            <a:spcBef>
                              <a:spcPts val="0"/>
                            </a:spcBef>
                            <a:spcAft>
                              <a:spcPts val="0"/>
                            </a:spcAft>
                          </a:pPr>
                          <a:r>
                            <a:rPr lang="en-GB" sz="2000" kern="100" dirty="0">
                              <a:effectLst/>
                            </a:rPr>
                            <a:t>0.2163</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solidFill>
                                <a:schemeClr val="accent2"/>
                              </a:solidFill>
                              <a:effectLst/>
                            </a:rPr>
                            <a:t>0.0747</a:t>
                          </a:r>
                          <a:endParaRPr lang="en-US" sz="2000" kern="1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hangingPunct="0">
                            <a:spcBef>
                              <a:spcPts val="0"/>
                            </a:spcBef>
                            <a:spcAft>
                              <a:spcPts val="0"/>
                            </a:spcAft>
                          </a:pPr>
                          <a:r>
                            <a:rPr lang="en-GB" sz="2000" kern="100" dirty="0">
                              <a:effectLst/>
                            </a:rPr>
                            <a:t>0.0788</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7971477"/>
                      </a:ext>
                    </a:extLst>
                  </a:tr>
                </a:tbl>
              </a:graphicData>
            </a:graphic>
          </p:graphicFrame>
        </mc:Fallback>
      </mc:AlternateContent>
      <p:sp>
        <p:nvSpPr>
          <p:cNvPr id="6" name="文本框 6">
            <a:extLst>
              <a:ext uri="{FF2B5EF4-FFF2-40B4-BE49-F238E27FC236}">
                <a16:creationId xmlns:a16="http://schemas.microsoft.com/office/drawing/2014/main" id="{593091DE-FCA1-1B42-AE50-2680E32912CA}"/>
              </a:ext>
            </a:extLst>
          </p:cNvPr>
          <p:cNvSpPr txBox="1"/>
          <p:nvPr/>
        </p:nvSpPr>
        <p:spPr>
          <a:xfrm>
            <a:off x="1290514" y="186591"/>
            <a:ext cx="6832293"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Theoretical prediction</a:t>
            </a:r>
            <a:endParaRPr lang="zh-CN" altLang="en-US" dirty="0"/>
          </a:p>
        </p:txBody>
      </p:sp>
      <p:sp>
        <p:nvSpPr>
          <p:cNvPr id="7" name="Rectangle 6">
            <a:extLst>
              <a:ext uri="{FF2B5EF4-FFF2-40B4-BE49-F238E27FC236}">
                <a16:creationId xmlns:a16="http://schemas.microsoft.com/office/drawing/2014/main" id="{08FCEC1C-4E14-0640-9ED4-BE6D52D0D75F}"/>
              </a:ext>
            </a:extLst>
          </p:cNvPr>
          <p:cNvSpPr/>
          <p:nvPr/>
        </p:nvSpPr>
        <p:spPr>
          <a:xfrm>
            <a:off x="5798127" y="1559671"/>
            <a:ext cx="2960012" cy="923330"/>
          </a:xfrm>
          <a:prstGeom prst="rect">
            <a:avLst/>
          </a:prstGeom>
        </p:spPr>
        <p:txBody>
          <a:bodyPr wrap="square">
            <a:spAutoFit/>
          </a:bodyPr>
          <a:lstStyle/>
          <a:p>
            <a:r>
              <a:rPr lang="en-US" altLang="zh-CN" dirty="0" err="1"/>
              <a:t>Bychkov</a:t>
            </a:r>
            <a:r>
              <a:rPr lang="en-US" altLang="zh-CN" dirty="0"/>
              <a:t> et al.,</a:t>
            </a:r>
          </a:p>
          <a:p>
            <a:r>
              <a:rPr lang="en-US" dirty="0"/>
              <a:t>Combustion and Flame, 150, No. 4, 2007, pp. 263-276</a:t>
            </a:r>
          </a:p>
        </p:txBody>
      </p:sp>
      <p:sp>
        <p:nvSpPr>
          <p:cNvPr id="8" name="文本框 8">
            <a:extLst>
              <a:ext uri="{FF2B5EF4-FFF2-40B4-BE49-F238E27FC236}">
                <a16:creationId xmlns:a16="http://schemas.microsoft.com/office/drawing/2014/main" id="{778935A5-2A03-1444-ADC0-4C757A8D2DFD}"/>
              </a:ext>
            </a:extLst>
          </p:cNvPr>
          <p:cNvSpPr txBox="1"/>
          <p:nvPr/>
        </p:nvSpPr>
        <p:spPr>
          <a:xfrm>
            <a:off x="110834" y="3392475"/>
            <a:ext cx="3002309" cy="2862322"/>
          </a:xfrm>
          <a:prstGeom prst="rect">
            <a:avLst/>
          </a:prstGeom>
          <a:noFill/>
        </p:spPr>
        <p:txBody>
          <a:bodyPr wrap="square" rtlCol="0">
            <a:spAutoFit/>
          </a:bodyPr>
          <a:lstStyle/>
          <a:p>
            <a:pPr marL="257175" indent="-257175">
              <a:buFont typeface="Wingdings" panose="05000000000000000000" pitchFamily="2" charset="2"/>
              <a:buChar char="p"/>
            </a:pPr>
            <a:r>
              <a:rPr lang="en-US" altLang="zh-CN" b="1" dirty="0">
                <a:latin typeface="Arial" panose="020B0604020202020204" pitchFamily="34" charset="0"/>
                <a:cs typeface="Arial" panose="020B0604020202020204" pitchFamily="34" charset="0"/>
              </a:rPr>
              <a:t>The equations cannot predict the acceleration process well in the channel </a:t>
            </a:r>
            <a:r>
              <a:rPr lang="en-US" altLang="zh-CN" b="1" dirty="0">
                <a:solidFill>
                  <a:schemeClr val="accent2"/>
                </a:solidFill>
                <a:latin typeface="Arial" panose="020B0604020202020204" pitchFamily="34" charset="0"/>
                <a:cs typeface="Arial" panose="020B0604020202020204" pitchFamily="34" charset="0"/>
              </a:rPr>
              <a:t>with small width</a:t>
            </a:r>
            <a:r>
              <a:rPr lang="en-US" altLang="zh-CN" b="1" dirty="0">
                <a:latin typeface="Arial" panose="020B0604020202020204" pitchFamily="34" charset="0"/>
                <a:cs typeface="Arial" panose="020B0604020202020204" pitchFamily="34" charset="0"/>
              </a:rPr>
              <a:t> due to the stronger boundary layer effect which is ignored in the theory.</a:t>
            </a:r>
          </a:p>
          <a:p>
            <a:pPr marL="257175" indent="-257175">
              <a:buFont typeface="Wingdings" panose="05000000000000000000" pitchFamily="2" charset="2"/>
              <a:buChar char="p"/>
            </a:pPr>
            <a:endParaRPr lang="en-US" altLang="zh-CN" b="1"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endParaRPr lang="en-US" altLang="zh-C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1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28747" y="243608"/>
            <a:ext cx="7088981" cy="523220"/>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The</a:t>
            </a:r>
            <a:r>
              <a:rPr lang="zh-CN" altLang="en-US" dirty="0"/>
              <a:t> </a:t>
            </a:r>
            <a:r>
              <a:rPr lang="en-US" altLang="zh-CN" dirty="0"/>
              <a:t>evidence</a:t>
            </a:r>
            <a:r>
              <a:rPr lang="zh-CN" altLang="en-US" dirty="0"/>
              <a:t> </a:t>
            </a:r>
            <a:r>
              <a:rPr lang="en-US" altLang="zh-CN" dirty="0"/>
              <a:t>of</a:t>
            </a:r>
            <a:r>
              <a:rPr lang="zh-CN" altLang="en-US" dirty="0"/>
              <a:t> </a:t>
            </a:r>
            <a:r>
              <a:rPr lang="en-US" altLang="zh-CN" dirty="0"/>
              <a:t>propagating</a:t>
            </a:r>
            <a:r>
              <a:rPr lang="zh-CN" altLang="en-US" dirty="0"/>
              <a:t> </a:t>
            </a:r>
            <a:r>
              <a:rPr lang="en-US" altLang="zh-CN" dirty="0"/>
              <a:t>pressure</a:t>
            </a:r>
            <a:r>
              <a:rPr lang="zh-CN" altLang="en-US" dirty="0"/>
              <a:t> </a:t>
            </a:r>
            <a:r>
              <a:rPr lang="en-US" altLang="zh-CN" dirty="0"/>
              <a:t>wave</a:t>
            </a:r>
            <a:endParaRPr lang="zh-CN" altLang="en-US" dirty="0"/>
          </a:p>
        </p:txBody>
      </p:sp>
      <p:sp>
        <p:nvSpPr>
          <p:cNvPr id="9" name="文本框 8"/>
          <p:cNvSpPr txBox="1"/>
          <p:nvPr/>
        </p:nvSpPr>
        <p:spPr>
          <a:xfrm>
            <a:off x="4873237" y="1131770"/>
            <a:ext cx="4118065" cy="4955203"/>
          </a:xfrm>
          <a:prstGeom prst="rect">
            <a:avLst/>
          </a:prstGeom>
          <a:noFill/>
        </p:spPr>
        <p:txBody>
          <a:bodyPr wrap="square" rtlCol="0">
            <a:spAutoFit/>
          </a:bodyPr>
          <a:lstStyle/>
          <a:p>
            <a:pPr marL="257175" indent="-257175">
              <a:buFont typeface="Wingdings" panose="05000000000000000000" pitchFamily="2" charset="2"/>
              <a:buChar char="p"/>
            </a:pPr>
            <a:r>
              <a:rPr lang="en-US" altLang="zh-CN" b="1" dirty="0">
                <a:latin typeface="Arial" panose="020B0604020202020204" pitchFamily="34" charset="0"/>
                <a:cs typeface="Arial" panose="020B0604020202020204" pitchFamily="34" charset="0"/>
              </a:rPr>
              <a:t>The time lag between the inflection point of velocity</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curve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and the first peak</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of</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pressure growth rate was </a:t>
            </a:r>
            <a:r>
              <a:rPr lang="en-US" altLang="zh-CN" b="1" dirty="0">
                <a:solidFill>
                  <a:srgbClr val="FF0000"/>
                </a:solidFill>
                <a:latin typeface="Arial" panose="020B0604020202020204" pitchFamily="34" charset="0"/>
                <a:cs typeface="Arial" panose="020B0604020202020204" pitchFamily="34" charset="0"/>
              </a:rPr>
              <a:t>about </a:t>
            </a:r>
            <a:r>
              <a:rPr lang="en-US" altLang="zh-CN" b="1" u="sng" dirty="0">
                <a:solidFill>
                  <a:srgbClr val="FF0000"/>
                </a:solidFill>
                <a:latin typeface="Arial" panose="020B0604020202020204" pitchFamily="34" charset="0"/>
                <a:cs typeface="Arial" panose="020B0604020202020204" pitchFamily="34" charset="0"/>
              </a:rPr>
              <a:t>0.7ms</a:t>
            </a:r>
            <a:r>
              <a:rPr lang="en-US" altLang="zh-CN" b="1" dirty="0">
                <a:latin typeface="Arial" panose="020B0604020202020204" pitchFamily="34" charset="0"/>
                <a:cs typeface="Arial" panose="020B0604020202020204" pitchFamily="34" charset="0"/>
              </a:rPr>
              <a:t>.</a:t>
            </a:r>
          </a:p>
          <a:p>
            <a:pPr marL="257175" indent="-257175">
              <a:buFont typeface="Wingdings" panose="05000000000000000000" pitchFamily="2" charset="2"/>
              <a:buChar char="p"/>
            </a:pPr>
            <a:endParaRPr lang="en-US" altLang="zh-CN" b="1"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r>
              <a:rPr lang="en-US" altLang="zh-CN" b="1" dirty="0">
                <a:latin typeface="Arial" panose="020B0604020202020204" pitchFamily="34" charset="0"/>
                <a:cs typeface="Arial" panose="020B0604020202020204" pitchFamily="34" charset="0"/>
              </a:rPr>
              <a:t>The </a:t>
            </a:r>
            <a:r>
              <a:rPr lang="en-US" altLang="zh-CN" b="1" dirty="0">
                <a:solidFill>
                  <a:srgbClr val="FF0000"/>
                </a:solidFill>
                <a:latin typeface="Arial" panose="020B0604020202020204" pitchFamily="34" charset="0"/>
                <a:cs typeface="Arial" panose="020B0604020202020204" pitchFamily="34" charset="0"/>
              </a:rPr>
              <a:t>distance</a:t>
            </a:r>
            <a:r>
              <a:rPr lang="en-US" altLang="zh-CN" b="1" dirty="0">
                <a:latin typeface="Arial" panose="020B0604020202020204" pitchFamily="34" charset="0"/>
                <a:cs typeface="Arial" panose="020B0604020202020204" pitchFamily="34" charset="0"/>
              </a:rPr>
              <a:t> between </a:t>
            </a:r>
            <a:r>
              <a:rPr lang="en-US" altLang="zh-CN" b="1" dirty="0">
                <a:solidFill>
                  <a:srgbClr val="FF0000"/>
                </a:solidFill>
                <a:latin typeface="Arial" panose="020B0604020202020204" pitchFamily="34" charset="0"/>
                <a:cs typeface="Arial" panose="020B0604020202020204" pitchFamily="34" charset="0"/>
              </a:rPr>
              <a:t>the flame tip  position </a:t>
            </a:r>
            <a:r>
              <a:rPr lang="en-US" altLang="zh-CN" b="1" dirty="0">
                <a:latin typeface="Arial" panose="020B0604020202020204" pitchFamily="34" charset="0"/>
                <a:cs typeface="Arial" panose="020B0604020202020204" pitchFamily="34" charset="0"/>
              </a:rPr>
              <a:t>upon</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the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first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flame-wall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contact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and the </a:t>
            </a:r>
            <a:r>
              <a:rPr lang="en-US" altLang="zh-CN" b="1" dirty="0">
                <a:solidFill>
                  <a:srgbClr val="FF0000"/>
                </a:solidFill>
                <a:latin typeface="Arial" panose="020B0604020202020204" pitchFamily="34" charset="0"/>
                <a:cs typeface="Arial" panose="020B0604020202020204" pitchFamily="34" charset="0"/>
              </a:rPr>
              <a:t>pressure sensor </a:t>
            </a:r>
            <a:r>
              <a:rPr lang="en-US" altLang="zh-CN" b="1" dirty="0">
                <a:latin typeface="Arial" panose="020B0604020202020204" pitchFamily="34" charset="0"/>
                <a:cs typeface="Arial" panose="020B0604020202020204" pitchFamily="34" charset="0"/>
              </a:rPr>
              <a:t>was </a:t>
            </a:r>
            <a:r>
              <a:rPr lang="en-US" altLang="zh-CN" b="1" dirty="0">
                <a:solidFill>
                  <a:srgbClr val="FF0000"/>
                </a:solidFill>
                <a:latin typeface="Arial" panose="020B0604020202020204" pitchFamily="34" charset="0"/>
                <a:cs typeface="Arial" panose="020B0604020202020204" pitchFamily="34" charset="0"/>
              </a:rPr>
              <a:t>0.27</a:t>
            </a:r>
            <a:r>
              <a:rPr lang="zh-CN" altLang="en-US" b="1" dirty="0">
                <a:solidFill>
                  <a:srgbClr val="FF0000"/>
                </a:solidFill>
                <a:latin typeface="Arial" panose="020B0604020202020204" pitchFamily="34" charset="0"/>
                <a:cs typeface="Arial" panose="020B0604020202020204" pitchFamily="34" charset="0"/>
              </a:rPr>
              <a:t> </a:t>
            </a:r>
            <a:r>
              <a:rPr lang="en-US" altLang="zh-CN" b="1" dirty="0">
                <a:solidFill>
                  <a:srgbClr val="FF0000"/>
                </a:solidFill>
                <a:latin typeface="Arial" panose="020B0604020202020204" pitchFamily="34" charset="0"/>
                <a:cs typeface="Arial" panose="020B0604020202020204" pitchFamily="34" charset="0"/>
              </a:rPr>
              <a:t>m</a:t>
            </a:r>
            <a:r>
              <a:rPr lang="en-US" altLang="zh-CN" b="1" dirty="0">
                <a:latin typeface="Arial" panose="020B0604020202020204" pitchFamily="34" charset="0"/>
                <a:cs typeface="Arial" panose="020B0604020202020204" pitchFamily="34" charset="0"/>
              </a:rPr>
              <a:t>. </a:t>
            </a:r>
          </a:p>
          <a:p>
            <a:pPr marL="257175" indent="-257175">
              <a:buFont typeface="Wingdings" panose="05000000000000000000" pitchFamily="2" charset="2"/>
              <a:buChar char="p"/>
            </a:pPr>
            <a:endParaRPr lang="en-US" altLang="zh-CN" b="1"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r>
              <a:rPr lang="en-US" altLang="zh-CN" b="1" dirty="0">
                <a:latin typeface="Arial" panose="020B0604020202020204" pitchFamily="34" charset="0"/>
                <a:cs typeface="Arial" panose="020B0604020202020204" pitchFamily="34" charset="0"/>
              </a:rPr>
              <a:t> </a:t>
            </a:r>
            <a:r>
              <a:rPr lang="en-US" altLang="zh-CN" b="1" dirty="0">
                <a:solidFill>
                  <a:srgbClr val="FF0000"/>
                </a:solidFill>
                <a:latin typeface="Arial" panose="020B0604020202020204" pitchFamily="34" charset="0"/>
                <a:cs typeface="Arial" panose="020B0604020202020204" pitchFamily="34" charset="0"/>
              </a:rPr>
              <a:t>Sound speed </a:t>
            </a:r>
            <a:r>
              <a:rPr lang="en-US" altLang="zh-CN" b="1" dirty="0">
                <a:latin typeface="Arial" panose="020B0604020202020204" pitchFamily="34" charset="0"/>
                <a:cs typeface="Arial" panose="020B0604020202020204" pitchFamily="34" charset="0"/>
              </a:rPr>
              <a:t>in unburned gas was about </a:t>
            </a:r>
            <a:r>
              <a:rPr lang="en-US" altLang="zh-CN" b="1" dirty="0">
                <a:solidFill>
                  <a:srgbClr val="FF0000"/>
                </a:solidFill>
                <a:latin typeface="Arial" panose="020B0604020202020204" pitchFamily="34" charset="0"/>
                <a:cs typeface="Arial" panose="020B0604020202020204" pitchFamily="34" charset="0"/>
              </a:rPr>
              <a:t>408</a:t>
            </a:r>
            <a:r>
              <a:rPr lang="zh-CN" altLang="en-US" b="1" dirty="0">
                <a:solidFill>
                  <a:srgbClr val="FF0000"/>
                </a:solidFill>
                <a:latin typeface="Arial" panose="020B0604020202020204" pitchFamily="34" charset="0"/>
                <a:cs typeface="Arial" panose="020B0604020202020204" pitchFamily="34" charset="0"/>
              </a:rPr>
              <a:t> </a:t>
            </a:r>
            <a:r>
              <a:rPr lang="en-US" altLang="zh-CN" b="1" dirty="0">
                <a:solidFill>
                  <a:srgbClr val="FF0000"/>
                </a:solidFill>
                <a:latin typeface="Arial" panose="020B0604020202020204" pitchFamily="34" charset="0"/>
                <a:cs typeface="Arial" panose="020B0604020202020204" pitchFamily="34" charset="0"/>
              </a:rPr>
              <a:t>m/s</a:t>
            </a:r>
            <a:r>
              <a:rPr lang="en-US" altLang="zh-CN" b="1" dirty="0">
                <a:latin typeface="Arial" panose="020B0604020202020204" pitchFamily="34" charset="0"/>
                <a:cs typeface="Arial" panose="020B0604020202020204" pitchFamily="34" charset="0"/>
              </a:rPr>
              <a:t>. </a:t>
            </a:r>
          </a:p>
          <a:p>
            <a:pPr marL="257175" indent="-257175">
              <a:buFont typeface="Wingdings" panose="05000000000000000000" pitchFamily="2" charset="2"/>
              <a:buChar char="p"/>
            </a:pPr>
            <a:endParaRPr lang="en-US" altLang="zh-CN" b="1"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r>
              <a:rPr lang="en-US" altLang="zh-CN" sz="2400" b="1" dirty="0">
                <a:latin typeface="Arial" panose="020B0604020202020204" pitchFamily="34" charset="0"/>
                <a:cs typeface="Arial" panose="020B0604020202020204" pitchFamily="34" charset="0"/>
              </a:rPr>
              <a:t>The</a:t>
            </a:r>
            <a:r>
              <a:rPr lang="zh-CN" altLang="en-US" sz="2400" b="1" dirty="0">
                <a:latin typeface="Arial" panose="020B0604020202020204" pitchFamily="34" charset="0"/>
                <a:cs typeface="Arial" panose="020B0604020202020204" pitchFamily="34" charset="0"/>
              </a:rPr>
              <a:t> </a:t>
            </a:r>
            <a:r>
              <a:rPr lang="en-US" altLang="zh-CN" sz="2800" b="1" dirty="0">
                <a:solidFill>
                  <a:srgbClr val="C00000"/>
                </a:solidFill>
                <a:latin typeface="Arial" panose="020B0604020202020204" pitchFamily="34" charset="0"/>
                <a:cs typeface="Arial" panose="020B0604020202020204" pitchFamily="34" charset="0"/>
              </a:rPr>
              <a:t>calculated</a:t>
            </a:r>
            <a:r>
              <a:rPr lang="zh-CN" altLang="en-US" sz="2800" b="1" dirty="0">
                <a:solidFill>
                  <a:srgbClr val="C00000"/>
                </a:solidFill>
                <a:latin typeface="Arial" panose="020B0604020202020204" pitchFamily="34" charset="0"/>
                <a:cs typeface="Arial" panose="020B0604020202020204" pitchFamily="34" charset="0"/>
              </a:rPr>
              <a:t> </a:t>
            </a:r>
            <a:r>
              <a:rPr lang="en-US" altLang="zh-CN" sz="2800" b="1" dirty="0">
                <a:solidFill>
                  <a:srgbClr val="C00000"/>
                </a:solidFill>
                <a:latin typeface="Arial" panose="020B0604020202020204" pitchFamily="34" charset="0"/>
                <a:cs typeface="Arial" panose="020B0604020202020204" pitchFamily="34" charset="0"/>
              </a:rPr>
              <a:t> time </a:t>
            </a:r>
            <a:r>
              <a:rPr lang="en-US" altLang="zh-CN" b="1" dirty="0">
                <a:latin typeface="Arial" panose="020B0604020202020204" pitchFamily="34" charset="0"/>
                <a:cs typeface="Arial" panose="020B0604020202020204" pitchFamily="34" charset="0"/>
              </a:rPr>
              <a:t>that the pressure wave took to propagate to pressure sensor could be calculated as </a:t>
            </a:r>
            <a:r>
              <a:rPr lang="en-US" altLang="zh-CN" b="1" u="sng" dirty="0">
                <a:solidFill>
                  <a:srgbClr val="FF0000"/>
                </a:solidFill>
                <a:latin typeface="Arial" panose="020B0604020202020204" pitchFamily="34" charset="0"/>
                <a:cs typeface="Arial" panose="020B0604020202020204" pitchFamily="34" charset="0"/>
              </a:rPr>
              <a:t>0.662ms</a:t>
            </a:r>
            <a:r>
              <a:rPr lang="en-US" altLang="zh-CN" b="1" dirty="0">
                <a:latin typeface="Arial" panose="020B0604020202020204" pitchFamily="34" charset="0"/>
                <a:cs typeface="Arial" panose="020B0604020202020204" pitchFamily="34" charset="0"/>
              </a:rPr>
              <a:t>.</a:t>
            </a:r>
          </a:p>
        </p:txBody>
      </p:sp>
      <p:graphicFrame>
        <p:nvGraphicFramePr>
          <p:cNvPr id="12" name="对象 11"/>
          <p:cNvGraphicFramePr>
            <a:graphicFrameLocks noChangeAspect="1"/>
          </p:cNvGraphicFramePr>
          <p:nvPr>
            <p:extLst>
              <p:ext uri="{D42A27DB-BD31-4B8C-83A1-F6EECF244321}">
                <p14:modId xmlns:p14="http://schemas.microsoft.com/office/powerpoint/2010/main" val="457388935"/>
              </p:ext>
            </p:extLst>
          </p:nvPr>
        </p:nvGraphicFramePr>
        <p:xfrm>
          <a:off x="328349" y="1131770"/>
          <a:ext cx="4369594" cy="3227785"/>
        </p:xfrm>
        <a:graphic>
          <a:graphicData uri="http://schemas.openxmlformats.org/presentationml/2006/ole">
            <mc:AlternateContent xmlns:mc="http://schemas.openxmlformats.org/markup-compatibility/2006">
              <mc:Choice xmlns:v="urn:schemas-microsoft-com:vml" Requires="v">
                <p:oleObj spid="_x0000_s4392" name="SPW 10.0 Graph" r:id="rId4" imgW="5826240" imgH="4303800" progId="SigmaPlotGraphicObject.9">
                  <p:embed/>
                </p:oleObj>
              </mc:Choice>
              <mc:Fallback>
                <p:oleObj name="SPW 10.0 Graph" r:id="rId4" imgW="5826240" imgH="4303800" progId="SigmaPlotGraphicObject.9">
                  <p:embed/>
                  <p:pic>
                    <p:nvPicPr>
                      <p:cNvPr id="9" name="对象 8"/>
                      <p:cNvPicPr/>
                      <p:nvPr/>
                    </p:nvPicPr>
                    <p:blipFill>
                      <a:blip r:embed="rId5"/>
                      <a:stretch>
                        <a:fillRect/>
                      </a:stretch>
                    </p:blipFill>
                    <p:spPr>
                      <a:xfrm>
                        <a:off x="328349" y="1131770"/>
                        <a:ext cx="4369594" cy="3227785"/>
                      </a:xfrm>
                      <a:prstGeom prst="rect">
                        <a:avLst/>
                      </a:prstGeom>
                    </p:spPr>
                  </p:pic>
                </p:oleObj>
              </mc:Fallback>
            </mc:AlternateContent>
          </a:graphicData>
        </a:graphic>
      </p:graphicFrame>
      <p:sp>
        <p:nvSpPr>
          <p:cNvPr id="5" name="文本框 4"/>
          <p:cNvSpPr txBox="1"/>
          <p:nvPr/>
        </p:nvSpPr>
        <p:spPr>
          <a:xfrm>
            <a:off x="503644" y="4481252"/>
            <a:ext cx="4194299" cy="923330"/>
          </a:xfrm>
          <a:prstGeom prst="rect">
            <a:avLst/>
          </a:prstGeom>
          <a:noFill/>
        </p:spPr>
        <p:txBody>
          <a:bodyPr wrap="square" rtlCol="0">
            <a:spAutoFit/>
          </a:bodyPr>
          <a:lstStyle/>
          <a:p>
            <a:pPr algn="ctr"/>
            <a:r>
              <a:rPr lang="en-US" altLang="zh-CN" b="1" dirty="0"/>
              <a:t>Pressure growth rate and flame tip velocity versus time .</a:t>
            </a:r>
          </a:p>
          <a:p>
            <a:pPr algn="ctr"/>
            <a:r>
              <a:rPr lang="en-US" altLang="zh-CN" b="1" dirty="0"/>
              <a:t>(channel size: 300mm*25mm*25mm)</a:t>
            </a:r>
          </a:p>
        </p:txBody>
      </p:sp>
    </p:spTree>
    <p:extLst>
      <p:ext uri="{BB962C8B-B14F-4D97-AF65-F5344CB8AC3E}">
        <p14:creationId xmlns:p14="http://schemas.microsoft.com/office/powerpoint/2010/main" val="86365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489576" y="1427383"/>
            <a:ext cx="4577512" cy="1477328"/>
          </a:xfrm>
          <a:prstGeom prst="rect">
            <a:avLst/>
          </a:prstGeom>
          <a:noFill/>
        </p:spPr>
        <p:txBody>
          <a:bodyPr wrap="square" rtlCol="0">
            <a:spAutoFit/>
          </a:bodyPr>
          <a:lstStyle/>
          <a:p>
            <a:pPr marL="257175" indent="-257175">
              <a:buFont typeface="Wingdings" panose="05000000000000000000" pitchFamily="2" charset="2"/>
              <a:buChar char="p"/>
            </a:pPr>
            <a:r>
              <a:rPr lang="en-US" altLang="zh-CN" b="1" dirty="0">
                <a:latin typeface="Arial" panose="020B0604020202020204" pitchFamily="34" charset="0"/>
                <a:cs typeface="Arial" panose="020B0604020202020204" pitchFamily="34" charset="0"/>
              </a:rPr>
              <a:t>A </a:t>
            </a:r>
            <a:r>
              <a:rPr lang="en-US" altLang="zh-CN" b="1" dirty="0">
                <a:solidFill>
                  <a:srgbClr val="FF0000"/>
                </a:solidFill>
                <a:latin typeface="Arial" panose="020B0604020202020204" pitchFamily="34" charset="0"/>
                <a:cs typeface="Arial" panose="020B0604020202020204" pitchFamily="34" charset="0"/>
              </a:rPr>
              <a:t>new</a:t>
            </a:r>
            <a:r>
              <a:rPr lang="en-US" altLang="zh-CN" b="1" dirty="0">
                <a:latin typeface="Arial" panose="020B0604020202020204" pitchFamily="34" charset="0"/>
                <a:cs typeface="Arial" panose="020B0604020202020204" pitchFamily="34" charset="0"/>
              </a:rPr>
              <a:t> flame shape change </a:t>
            </a:r>
            <a:r>
              <a:rPr lang="en-US" altLang="zh-CN" b="1" dirty="0">
                <a:solidFill>
                  <a:srgbClr val="FF0000"/>
                </a:solidFill>
                <a:latin typeface="Arial" panose="020B0604020202020204" pitchFamily="34" charset="0"/>
                <a:cs typeface="Arial" panose="020B0604020202020204" pitchFamily="34" charset="0"/>
              </a:rPr>
              <a:t>process</a:t>
            </a:r>
            <a:r>
              <a:rPr lang="en-US" altLang="zh-CN" b="1" dirty="0">
                <a:latin typeface="Arial" panose="020B0604020202020204" pitchFamily="34" charset="0"/>
                <a:cs typeface="Arial" panose="020B0604020202020204" pitchFamily="34" charset="0"/>
              </a:rPr>
              <a:t> was found in this study.</a:t>
            </a:r>
          </a:p>
          <a:p>
            <a:pPr marL="257175" indent="-257175">
              <a:buFont typeface="Wingdings" panose="05000000000000000000" pitchFamily="2" charset="2"/>
              <a:buChar char="p"/>
            </a:pPr>
            <a:endParaRPr lang="en-US" altLang="zh-CN" b="1"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r>
              <a:rPr lang="en-US" altLang="zh-CN" b="1" dirty="0">
                <a:latin typeface="Arial" panose="020B0604020202020204" pitchFamily="34" charset="0"/>
                <a:cs typeface="Arial" panose="020B0604020202020204" pitchFamily="34" charset="0"/>
              </a:rPr>
              <a:t>Tulip flame was </a:t>
            </a:r>
            <a:r>
              <a:rPr lang="en-US" altLang="zh-CN" b="1" dirty="0">
                <a:solidFill>
                  <a:srgbClr val="FF0000"/>
                </a:solidFill>
                <a:latin typeface="Arial" panose="020B0604020202020204" pitchFamily="34" charset="0"/>
                <a:cs typeface="Arial" panose="020B0604020202020204" pitchFamily="34" charset="0"/>
              </a:rPr>
              <a:t>elongated</a:t>
            </a:r>
            <a:r>
              <a:rPr lang="en-US" altLang="zh-CN" b="1" dirty="0">
                <a:latin typeface="Arial" panose="020B0604020202020204" pitchFamily="34" charset="0"/>
                <a:cs typeface="Arial" panose="020B0604020202020204" pitchFamily="34" charset="0"/>
              </a:rPr>
              <a:t> and then changed to a “</a:t>
            </a:r>
            <a:r>
              <a:rPr lang="en-US" altLang="zh-CN" b="1" dirty="0">
                <a:solidFill>
                  <a:srgbClr val="FF0000"/>
                </a:solidFill>
                <a:latin typeface="Arial" panose="020B0604020202020204" pitchFamily="34" charset="0"/>
                <a:cs typeface="Arial" panose="020B0604020202020204" pitchFamily="34" charset="0"/>
              </a:rPr>
              <a:t>T-shaped</a:t>
            </a:r>
            <a:r>
              <a:rPr lang="en-US" altLang="zh-CN" b="1" dirty="0">
                <a:latin typeface="Arial" panose="020B0604020202020204" pitchFamily="34" charset="0"/>
                <a:cs typeface="Arial" panose="020B0604020202020204" pitchFamily="34" charset="0"/>
              </a:rPr>
              <a:t>” flame. </a:t>
            </a:r>
            <a:endParaRPr lang="zh-CN" altLang="en-US" b="1" dirty="0">
              <a:solidFill>
                <a:srgbClr val="FF0000"/>
              </a:solidFill>
              <a:latin typeface="Arial" panose="020B0604020202020204" pitchFamily="34" charset="0"/>
              <a:cs typeface="Arial" panose="020B0604020202020204" pitchFamily="34" charset="0"/>
            </a:endParaRPr>
          </a:p>
        </p:txBody>
      </p:sp>
      <p:sp>
        <p:nvSpPr>
          <p:cNvPr id="7" name="文本框 6"/>
          <p:cNvSpPr txBox="1"/>
          <p:nvPr/>
        </p:nvSpPr>
        <p:spPr>
          <a:xfrm>
            <a:off x="1325747" y="253681"/>
            <a:ext cx="6126585" cy="523220"/>
          </a:xfrm>
          <a:prstGeom prst="rect">
            <a:avLst/>
          </a:prstGeom>
          <a:noFill/>
        </p:spPr>
        <p:txBody>
          <a:bodyPr wrap="square" rtlCol="0">
            <a:spAutoFit/>
          </a:bodyPr>
          <a:lstStyle>
            <a:defPPr>
              <a:defRPr lang="en-US"/>
            </a:defPPr>
            <a:lvl1pPr>
              <a:defRPr sz="2400" b="1">
                <a:solidFill>
                  <a:srgbClr val="FF0000"/>
                </a:solidFill>
                <a:latin typeface="Times New Roman" panose="02020603050405020304" pitchFamily="18" charset="0"/>
                <a:cs typeface="Times New Roman" panose="02020603050405020304" pitchFamily="18" charset="0"/>
              </a:defRPr>
            </a:lvl1pPr>
          </a:lstStyle>
          <a:p>
            <a:r>
              <a:rPr lang="en-US" altLang="zh-CN" sz="2700" dirty="0"/>
              <a:t>Pressure</a:t>
            </a:r>
            <a:r>
              <a:rPr lang="zh-CN" altLang="en-US" sz="2700" dirty="0"/>
              <a:t> </a:t>
            </a:r>
            <a:r>
              <a:rPr lang="en-US" altLang="zh-CN" sz="2700" dirty="0"/>
              <a:t>wave</a:t>
            </a:r>
            <a:r>
              <a:rPr lang="zh-CN" altLang="en-US" sz="2700" dirty="0"/>
              <a:t> </a:t>
            </a:r>
            <a:r>
              <a:rPr lang="en-US" altLang="zh-CN" sz="2700" dirty="0"/>
              <a:t>and</a:t>
            </a:r>
            <a:r>
              <a:rPr lang="zh-CN" altLang="en-US" sz="2700" dirty="0"/>
              <a:t> </a:t>
            </a:r>
            <a:r>
              <a:rPr lang="en-US" altLang="zh-CN" sz="2700" dirty="0"/>
              <a:t>flame</a:t>
            </a:r>
            <a:r>
              <a:rPr lang="zh-CN" altLang="en-US" sz="2700" dirty="0"/>
              <a:t> </a:t>
            </a:r>
            <a:r>
              <a:rPr lang="en-US" altLang="zh-CN" sz="2700" dirty="0"/>
              <a:t>interaction</a:t>
            </a:r>
            <a:endParaRPr lang="zh-CN" altLang="en-US" sz="2700" dirty="0"/>
          </a:p>
        </p:txBody>
      </p:sp>
      <p:sp>
        <p:nvSpPr>
          <p:cNvPr id="10" name="文本框 9"/>
          <p:cNvSpPr txBox="1"/>
          <p:nvPr/>
        </p:nvSpPr>
        <p:spPr>
          <a:xfrm>
            <a:off x="4489576" y="3301316"/>
            <a:ext cx="4511962" cy="1569660"/>
          </a:xfrm>
          <a:prstGeom prst="rect">
            <a:avLst/>
          </a:prstGeom>
          <a:solidFill>
            <a:schemeClr val="bg1"/>
          </a:solidFill>
          <a:ln w="28575">
            <a:solidFill>
              <a:schemeClr val="accent1"/>
            </a:solidFill>
            <a:prstDash val="sysDash"/>
          </a:ln>
        </p:spPr>
        <p:txBody>
          <a:bodyPr wrap="square" rtlCol="0">
            <a:spAutoFit/>
          </a:bodyPr>
          <a:lstStyle/>
          <a:p>
            <a:pPr marL="257175" indent="-257175">
              <a:buFont typeface="Wingdings" panose="05000000000000000000" pitchFamily="2" charset="2"/>
              <a:buChar char="p"/>
            </a:pPr>
            <a:r>
              <a:rPr lang="en-US" altLang="zh-CN" sz="2400" b="1" dirty="0">
                <a:latin typeface="Arial" panose="020B0604020202020204" pitchFamily="34" charset="0"/>
                <a:cs typeface="Arial" panose="020B0604020202020204" pitchFamily="34" charset="0"/>
              </a:rPr>
              <a:t>The </a:t>
            </a:r>
            <a:r>
              <a:rPr lang="en-US" altLang="zh-CN" sz="2400" b="1" dirty="0">
                <a:solidFill>
                  <a:srgbClr val="FF0000"/>
                </a:solidFill>
                <a:latin typeface="Arial" panose="020B0604020202020204" pitchFamily="34" charset="0"/>
                <a:cs typeface="Arial" panose="020B0604020202020204" pitchFamily="34" charset="0"/>
              </a:rPr>
              <a:t>pressure wave</a:t>
            </a:r>
            <a:r>
              <a:rPr lang="en-US" altLang="zh-CN" sz="2400" b="1" dirty="0">
                <a:latin typeface="Arial" panose="020B0604020202020204" pitchFamily="34" charset="0"/>
                <a:cs typeface="Arial" panose="020B0604020202020204" pitchFamily="34" charset="0"/>
              </a:rPr>
              <a:t> meeting with flame front at specific time might be responsible for this process.</a:t>
            </a:r>
            <a:endParaRPr lang="zh-CN" altLang="en-US" sz="2400" b="1"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3"/>
          <a:stretch>
            <a:fillRect/>
          </a:stretch>
        </p:blipFill>
        <p:spPr>
          <a:xfrm>
            <a:off x="140313" y="3597021"/>
            <a:ext cx="4235949" cy="1273955"/>
          </a:xfrm>
          <a:prstGeom prst="rect">
            <a:avLst/>
          </a:prstGeom>
        </p:spPr>
      </p:pic>
      <p:pic>
        <p:nvPicPr>
          <p:cNvPr id="6" name="图片 5"/>
          <p:cNvPicPr>
            <a:picLocks noChangeAspect="1"/>
          </p:cNvPicPr>
          <p:nvPr/>
        </p:nvPicPr>
        <p:blipFill>
          <a:blip r:embed="rId4"/>
          <a:stretch>
            <a:fillRect/>
          </a:stretch>
        </p:blipFill>
        <p:spPr>
          <a:xfrm>
            <a:off x="900717" y="1165227"/>
            <a:ext cx="3312719" cy="2001641"/>
          </a:xfrm>
          <a:prstGeom prst="rect">
            <a:avLst/>
          </a:prstGeom>
        </p:spPr>
      </p:pic>
      <p:cxnSp>
        <p:nvCxnSpPr>
          <p:cNvPr id="12" name="直接箭头连接符 11"/>
          <p:cNvCxnSpPr/>
          <p:nvPr/>
        </p:nvCxnSpPr>
        <p:spPr>
          <a:xfrm flipH="1">
            <a:off x="535125" y="2166047"/>
            <a:ext cx="523655" cy="100082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8" name="文本框 17"/>
          <p:cNvSpPr txBox="1"/>
          <p:nvPr/>
        </p:nvSpPr>
        <p:spPr>
          <a:xfrm>
            <a:off x="142462" y="3197227"/>
            <a:ext cx="2206136" cy="369332"/>
          </a:xfrm>
          <a:prstGeom prst="rect">
            <a:avLst/>
          </a:prstGeom>
          <a:noFill/>
        </p:spPr>
        <p:txBody>
          <a:bodyPr wrap="square" rtlCol="0">
            <a:spAutoFit/>
          </a:bodyPr>
          <a:lstStyle/>
          <a:p>
            <a:r>
              <a:rPr lang="en-US" altLang="zh-CN" dirty="0"/>
              <a:t>Elongated tulip flame </a:t>
            </a:r>
            <a:endParaRPr lang="zh-CN" altLang="en-US" dirty="0"/>
          </a:p>
        </p:txBody>
      </p:sp>
      <p:cxnSp>
        <p:nvCxnSpPr>
          <p:cNvPr id="20" name="直接箭头连接符 19"/>
          <p:cNvCxnSpPr/>
          <p:nvPr/>
        </p:nvCxnSpPr>
        <p:spPr>
          <a:xfrm>
            <a:off x="2922669" y="2911791"/>
            <a:ext cx="241637" cy="45856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23" name="文本框 22"/>
          <p:cNvSpPr txBox="1"/>
          <p:nvPr/>
        </p:nvSpPr>
        <p:spPr>
          <a:xfrm>
            <a:off x="2463680" y="3370351"/>
            <a:ext cx="2091055" cy="369332"/>
          </a:xfrm>
          <a:prstGeom prst="rect">
            <a:avLst/>
          </a:prstGeom>
          <a:noFill/>
        </p:spPr>
        <p:txBody>
          <a:bodyPr wrap="square" rtlCol="0">
            <a:spAutoFit/>
          </a:bodyPr>
          <a:lstStyle/>
          <a:p>
            <a:r>
              <a:rPr lang="en-US" altLang="zh-CN" dirty="0"/>
              <a:t>“T-shaped” flame</a:t>
            </a:r>
            <a:endParaRPr lang="zh-CN" altLang="en-US" dirty="0"/>
          </a:p>
        </p:txBody>
      </p:sp>
      <p:cxnSp>
        <p:nvCxnSpPr>
          <p:cNvPr id="3" name="Straight Arrow Connector 2">
            <a:extLst>
              <a:ext uri="{FF2B5EF4-FFF2-40B4-BE49-F238E27FC236}">
                <a16:creationId xmlns:a16="http://schemas.microsoft.com/office/drawing/2014/main" id="{7B3FAB0F-8315-3745-B0F4-67B097AE5DEC}"/>
              </a:ext>
            </a:extLst>
          </p:cNvPr>
          <p:cNvCxnSpPr/>
          <p:nvPr/>
        </p:nvCxnSpPr>
        <p:spPr>
          <a:xfrm>
            <a:off x="2002231" y="4156360"/>
            <a:ext cx="2560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91215E3-5E83-964E-8FED-E8F6DD43E1D1}"/>
              </a:ext>
            </a:extLst>
          </p:cNvPr>
          <p:cNvCxnSpPr/>
          <p:nvPr/>
        </p:nvCxnSpPr>
        <p:spPr>
          <a:xfrm flipH="1">
            <a:off x="2117313" y="4862944"/>
            <a:ext cx="2933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FA0ECDA-8F26-4B40-8533-5DDB19574D46}"/>
              </a:ext>
            </a:extLst>
          </p:cNvPr>
          <p:cNvSpPr/>
          <p:nvPr/>
        </p:nvSpPr>
        <p:spPr>
          <a:xfrm>
            <a:off x="269101" y="5018861"/>
            <a:ext cx="4769919" cy="1631216"/>
          </a:xfrm>
          <a:prstGeom prst="rect">
            <a:avLst/>
          </a:prstGeom>
          <a:solidFill>
            <a:schemeClr val="accent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altLang="zh-CN" sz="2000" dirty="0" err="1">
                <a:solidFill>
                  <a:schemeClr val="bg1">
                    <a:lumMod val="95000"/>
                  </a:schemeClr>
                </a:solidFill>
                <a:latin typeface="Arial" panose="020B0604020202020204" pitchFamily="34" charset="0"/>
                <a:cs typeface="Arial" panose="020B0604020202020204" pitchFamily="34" charset="0"/>
              </a:rPr>
              <a:t>Petchenko</a:t>
            </a:r>
            <a:r>
              <a:rPr lang="en-US" altLang="zh-CN" sz="2000" dirty="0">
                <a:solidFill>
                  <a:schemeClr val="bg1">
                    <a:lumMod val="95000"/>
                  </a:schemeClr>
                </a:solidFill>
                <a:latin typeface="Arial" panose="020B0604020202020204" pitchFamily="34" charset="0"/>
                <a:cs typeface="Arial" panose="020B0604020202020204" pitchFamily="34" charset="0"/>
              </a:rPr>
              <a:t>, </a:t>
            </a:r>
            <a:r>
              <a:rPr lang="en-US" altLang="zh-CN" sz="2000" dirty="0" err="1">
                <a:solidFill>
                  <a:schemeClr val="bg1">
                    <a:lumMod val="95000"/>
                  </a:schemeClr>
                </a:solidFill>
                <a:latin typeface="Arial" panose="020B0604020202020204" pitchFamily="34" charset="0"/>
                <a:cs typeface="Arial" panose="020B0604020202020204" pitchFamily="34" charset="0"/>
              </a:rPr>
              <a:t>Bychkov</a:t>
            </a:r>
            <a:r>
              <a:rPr lang="en-US" altLang="zh-CN" sz="2000" dirty="0">
                <a:solidFill>
                  <a:schemeClr val="bg1">
                    <a:lumMod val="95000"/>
                  </a:schemeClr>
                </a:solidFill>
                <a:latin typeface="Arial" panose="020B0604020202020204" pitchFamily="34" charset="0"/>
                <a:cs typeface="Arial" panose="020B0604020202020204" pitchFamily="34" charset="0"/>
              </a:rPr>
              <a:t> et al. numerically found the similar “T-shape” but call it “violent folding” and attributed it to the flame –acoustic resonance. </a:t>
            </a:r>
          </a:p>
          <a:p>
            <a:pPr algn="ctr"/>
            <a:r>
              <a:rPr lang="en-US" altLang="zh-CN" sz="2000" dirty="0">
                <a:solidFill>
                  <a:schemeClr val="bg1">
                    <a:lumMod val="95000"/>
                  </a:schemeClr>
                </a:solidFill>
                <a:latin typeface="Arial" panose="020B0604020202020204" pitchFamily="34" charset="0"/>
                <a:cs typeface="Arial" panose="020B0604020202020204" pitchFamily="34" charset="0"/>
              </a:rPr>
              <a:t>(Phys. Rev. Lett., 97, 164501, 2006)</a:t>
            </a:r>
            <a:endParaRPr lang="en-US" sz="2000" i="0" dirty="0">
              <a:solidFill>
                <a:schemeClr val="bg1">
                  <a:lumMod val="95000"/>
                </a:schemeClr>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6B4982E-72D2-C945-9CF0-FA9492E7FAA7}"/>
              </a:ext>
            </a:extLst>
          </p:cNvPr>
          <p:cNvPicPr>
            <a:picLocks noChangeAspect="1"/>
          </p:cNvPicPr>
          <p:nvPr/>
        </p:nvPicPr>
        <p:blipFill>
          <a:blip r:embed="rId5"/>
          <a:stretch>
            <a:fillRect/>
          </a:stretch>
        </p:blipFill>
        <p:spPr>
          <a:xfrm>
            <a:off x="5629284" y="4947995"/>
            <a:ext cx="3130361" cy="1868336"/>
          </a:xfrm>
          <a:prstGeom prst="rect">
            <a:avLst/>
          </a:prstGeom>
        </p:spPr>
      </p:pic>
      <p:sp>
        <p:nvSpPr>
          <p:cNvPr id="9" name="Right Arrow 8">
            <a:extLst>
              <a:ext uri="{FF2B5EF4-FFF2-40B4-BE49-F238E27FC236}">
                <a16:creationId xmlns:a16="http://schemas.microsoft.com/office/drawing/2014/main" id="{292A3313-3478-174B-A3A1-A393E00012B8}"/>
              </a:ext>
            </a:extLst>
          </p:cNvPr>
          <p:cNvSpPr/>
          <p:nvPr/>
        </p:nvSpPr>
        <p:spPr>
          <a:xfrm>
            <a:off x="5209314" y="5597237"/>
            <a:ext cx="392265" cy="395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2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89199" y="220680"/>
            <a:ext cx="5748910" cy="923330"/>
          </a:xfrm>
          <a:prstGeom prst="rect">
            <a:avLst/>
          </a:prstGeom>
          <a:noFill/>
        </p:spPr>
        <p:txBody>
          <a:bodyPr wrap="square" rtlCol="0">
            <a:spAutoFit/>
          </a:bodyPr>
          <a:lstStyle>
            <a:defPPr>
              <a:defRPr lang="en-US"/>
            </a:defPPr>
            <a:lvl1pPr>
              <a:defRPr sz="2400" b="1">
                <a:solidFill>
                  <a:srgbClr val="FF0000"/>
                </a:solidFill>
                <a:latin typeface="Times New Roman" panose="02020603050405020304" pitchFamily="18" charset="0"/>
                <a:cs typeface="Times New Roman" panose="02020603050405020304" pitchFamily="18" charset="0"/>
              </a:defRPr>
            </a:lvl1pPr>
          </a:lstStyle>
          <a:p>
            <a:r>
              <a:rPr lang="en-US" altLang="zh-CN" sz="2700" dirty="0"/>
              <a:t>The</a:t>
            </a:r>
            <a:r>
              <a:rPr lang="zh-CN" altLang="en-US" sz="2700" dirty="0"/>
              <a:t> </a:t>
            </a:r>
            <a:r>
              <a:rPr lang="en-US" altLang="zh-CN" sz="2700" dirty="0"/>
              <a:t>calculated</a:t>
            </a:r>
            <a:r>
              <a:rPr lang="zh-CN" altLang="en-US" sz="2700" dirty="0"/>
              <a:t> </a:t>
            </a:r>
            <a:r>
              <a:rPr lang="en-US" altLang="zh-CN" sz="2700" dirty="0"/>
              <a:t>meeting</a:t>
            </a:r>
            <a:r>
              <a:rPr lang="zh-CN" altLang="en-US" sz="2700" dirty="0"/>
              <a:t> </a:t>
            </a:r>
            <a:r>
              <a:rPr lang="en-US" altLang="zh-CN" sz="2700" dirty="0"/>
              <a:t>moment</a:t>
            </a:r>
            <a:r>
              <a:rPr lang="zh-CN" altLang="en-US" sz="2700" dirty="0"/>
              <a:t> </a:t>
            </a:r>
            <a:r>
              <a:rPr lang="en-US" altLang="zh-CN" sz="2700" dirty="0"/>
              <a:t>of</a:t>
            </a:r>
            <a:r>
              <a:rPr lang="zh-CN" altLang="en-US" sz="2700" dirty="0"/>
              <a:t> </a:t>
            </a:r>
            <a:r>
              <a:rPr lang="en-US" altLang="zh-CN" sz="2700" dirty="0"/>
              <a:t>pressure</a:t>
            </a:r>
            <a:r>
              <a:rPr lang="zh-CN" altLang="en-US" sz="2700" dirty="0"/>
              <a:t> </a:t>
            </a:r>
            <a:r>
              <a:rPr lang="en-US" altLang="zh-CN" sz="2700" dirty="0"/>
              <a:t>wave</a:t>
            </a:r>
            <a:r>
              <a:rPr lang="zh-CN" altLang="en-US" sz="2700" dirty="0"/>
              <a:t> </a:t>
            </a:r>
            <a:r>
              <a:rPr lang="en-US" altLang="zh-CN" sz="2700" dirty="0"/>
              <a:t>and</a:t>
            </a:r>
            <a:r>
              <a:rPr lang="zh-CN" altLang="en-US" sz="2700" dirty="0"/>
              <a:t> </a:t>
            </a:r>
            <a:r>
              <a:rPr lang="en-US" altLang="zh-CN" sz="2700" dirty="0"/>
              <a:t>flame</a:t>
            </a:r>
            <a:r>
              <a:rPr lang="zh-CN" altLang="en-US" sz="2700" dirty="0"/>
              <a:t> </a:t>
            </a:r>
            <a:r>
              <a:rPr lang="en-US" altLang="zh-CN" sz="2700" dirty="0"/>
              <a:t>front</a:t>
            </a:r>
            <a:endParaRPr lang="zh-CN" altLang="en-US" sz="2700" dirty="0"/>
          </a:p>
        </p:txBody>
      </p:sp>
      <p:sp>
        <p:nvSpPr>
          <p:cNvPr id="9" name="文本框 8"/>
          <p:cNvSpPr txBox="1"/>
          <p:nvPr/>
        </p:nvSpPr>
        <p:spPr>
          <a:xfrm>
            <a:off x="4743143" y="4517411"/>
            <a:ext cx="4345437" cy="1631216"/>
          </a:xfrm>
          <a:prstGeom prst="rect">
            <a:avLst/>
          </a:prstGeom>
          <a:noFill/>
          <a:ln w="28575">
            <a:solidFill>
              <a:schemeClr val="accent1"/>
            </a:solidFill>
            <a:prstDash val="dash"/>
          </a:ln>
        </p:spPr>
        <p:txBody>
          <a:bodyPr wrap="square" rtlCol="0">
            <a:spAutoFit/>
          </a:bodyPr>
          <a:lstStyle/>
          <a:p>
            <a:pPr marL="257175" indent="-257175">
              <a:buFont typeface="Wingdings" panose="05000000000000000000" pitchFamily="2" charset="2"/>
              <a:buChar char="p"/>
            </a:pPr>
            <a:r>
              <a:rPr lang="en-US" altLang="zh-CN" sz="2000" b="1" dirty="0">
                <a:latin typeface="Arial" panose="020B0604020202020204" pitchFamily="34" charset="0"/>
                <a:cs typeface="Arial" panose="020B0604020202020204" pitchFamily="34" charset="0"/>
              </a:rPr>
              <a:t>When the </a:t>
            </a:r>
            <a:r>
              <a:rPr lang="en-US" altLang="zh-CN" sz="2000" b="1" dirty="0">
                <a:solidFill>
                  <a:srgbClr val="FF0000"/>
                </a:solidFill>
                <a:latin typeface="Arial" panose="020B0604020202020204" pitchFamily="34" charset="0"/>
                <a:cs typeface="Arial" panose="020B0604020202020204" pitchFamily="34" charset="0"/>
              </a:rPr>
              <a:t>pressure wave </a:t>
            </a:r>
            <a:r>
              <a:rPr lang="en-US" altLang="zh-CN" sz="2000" b="1" dirty="0">
                <a:latin typeface="Arial" panose="020B0604020202020204" pitchFamily="34" charset="0"/>
                <a:cs typeface="Arial" panose="020B0604020202020204" pitchFamily="34" charset="0"/>
              </a:rPr>
              <a:t>met with the flame front, the flame</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inversion</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has</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started</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for</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a</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while</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and</a:t>
            </a:r>
            <a:r>
              <a:rPr lang="zh-CN" altLang="en-US" sz="2000" b="1" dirty="0">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a</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plane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flame</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has</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already</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been</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formed.</a:t>
            </a:r>
          </a:p>
        </p:txBody>
      </p:sp>
      <p:sp>
        <p:nvSpPr>
          <p:cNvPr id="14" name="文本框 13"/>
          <p:cNvSpPr txBox="1"/>
          <p:nvPr/>
        </p:nvSpPr>
        <p:spPr>
          <a:xfrm>
            <a:off x="5505886" y="3717965"/>
            <a:ext cx="2824290" cy="646331"/>
          </a:xfrm>
          <a:prstGeom prst="rect">
            <a:avLst/>
          </a:prstGeom>
          <a:noFill/>
        </p:spPr>
        <p:txBody>
          <a:bodyPr wrap="square" rtlCol="0">
            <a:spAutoFit/>
          </a:bodyPr>
          <a:lstStyle/>
          <a:p>
            <a:pPr algn="ctr"/>
            <a:r>
              <a:rPr lang="en-US" altLang="zh-CN" b="1" dirty="0"/>
              <a:t>At t = 2.333ms, pressure wave met with flame front.</a:t>
            </a:r>
          </a:p>
        </p:txBody>
      </p:sp>
      <p:graphicFrame>
        <p:nvGraphicFramePr>
          <p:cNvPr id="15" name="对象 14"/>
          <p:cNvGraphicFramePr>
            <a:graphicFrameLocks noChangeAspect="1"/>
          </p:cNvGraphicFramePr>
          <p:nvPr>
            <p:extLst>
              <p:ext uri="{D42A27DB-BD31-4B8C-83A1-F6EECF244321}">
                <p14:modId xmlns:p14="http://schemas.microsoft.com/office/powerpoint/2010/main" val="3370105791"/>
              </p:ext>
            </p:extLst>
          </p:nvPr>
        </p:nvGraphicFramePr>
        <p:xfrm>
          <a:off x="504315" y="1306205"/>
          <a:ext cx="4003221" cy="3039666"/>
        </p:xfrm>
        <a:graphic>
          <a:graphicData uri="http://schemas.openxmlformats.org/presentationml/2006/ole">
            <mc:AlternateContent xmlns:mc="http://schemas.openxmlformats.org/markup-compatibility/2006">
              <mc:Choice xmlns:v="urn:schemas-microsoft-com:vml" Requires="v">
                <p:oleObj spid="_x0000_s5440" name="SPW 10.0 Graph" r:id="rId4" imgW="5629680" imgH="4272840" progId="SigmaPlotGraphicObject.9">
                  <p:embed/>
                </p:oleObj>
              </mc:Choice>
              <mc:Fallback>
                <p:oleObj name="SPW 10.0 Graph" r:id="rId4" imgW="5629680" imgH="4272840" progId="SigmaPlotGraphicObject.9">
                  <p:embed/>
                  <p:pic>
                    <p:nvPicPr>
                      <p:cNvPr id="3" name="对象 2"/>
                      <p:cNvPicPr>
                        <a:picLocks noChangeAspect="1" noChangeArrowheads="1"/>
                      </p:cNvPicPr>
                      <p:nvPr/>
                    </p:nvPicPr>
                    <p:blipFill>
                      <a:blip r:embed="rId5"/>
                      <a:srcRect/>
                      <a:stretch>
                        <a:fillRect/>
                      </a:stretch>
                    </p:blipFill>
                    <p:spPr bwMode="auto">
                      <a:xfrm>
                        <a:off x="504315" y="1306205"/>
                        <a:ext cx="4003221" cy="3039666"/>
                      </a:xfrm>
                      <a:prstGeom prst="rect">
                        <a:avLst/>
                      </a:prstGeom>
                      <a:noFill/>
                    </p:spPr>
                  </p:pic>
                </p:oleObj>
              </mc:Fallback>
            </mc:AlternateContent>
          </a:graphicData>
        </a:graphic>
      </p:graphicFrame>
      <p:sp>
        <p:nvSpPr>
          <p:cNvPr id="16" name="文本框 15"/>
          <p:cNvSpPr txBox="1"/>
          <p:nvPr/>
        </p:nvSpPr>
        <p:spPr>
          <a:xfrm>
            <a:off x="250027" y="4660421"/>
            <a:ext cx="4257509" cy="1015663"/>
          </a:xfrm>
          <a:prstGeom prst="rect">
            <a:avLst/>
          </a:prstGeom>
          <a:noFill/>
        </p:spPr>
        <p:txBody>
          <a:bodyPr wrap="square" rtlCol="0">
            <a:spAutoFit/>
          </a:bodyPr>
          <a:lstStyle/>
          <a:p>
            <a:pPr algn="ctr"/>
            <a:r>
              <a:rPr lang="en-US" altLang="zh-CN" sz="2000" b="1" dirty="0"/>
              <a:t>Position of flame tip and pressure wave versus time.</a:t>
            </a:r>
          </a:p>
          <a:p>
            <a:pPr algn="ctr"/>
            <a:r>
              <a:rPr lang="en-US" altLang="zh-CN" sz="2000" b="1" dirty="0"/>
              <a:t>(channel size: </a:t>
            </a:r>
            <a:r>
              <a:rPr lang="en-US" altLang="zh-CN" sz="2000" b="1" dirty="0">
                <a:solidFill>
                  <a:srgbClr val="FF0000"/>
                </a:solidFill>
              </a:rPr>
              <a:t>300mm*25mm*25mm</a:t>
            </a:r>
            <a:r>
              <a:rPr lang="en-US" altLang="zh-CN" sz="2000" b="1" dirty="0"/>
              <a:t>)</a:t>
            </a:r>
          </a:p>
        </p:txBody>
      </p:sp>
      <p:pic>
        <p:nvPicPr>
          <p:cNvPr id="2" name="图片 1"/>
          <p:cNvPicPr>
            <a:picLocks noChangeAspect="1"/>
          </p:cNvPicPr>
          <p:nvPr/>
        </p:nvPicPr>
        <p:blipFill>
          <a:blip r:embed="rId6"/>
          <a:stretch>
            <a:fillRect/>
          </a:stretch>
        </p:blipFill>
        <p:spPr>
          <a:xfrm>
            <a:off x="5440635" y="1145531"/>
            <a:ext cx="2954792" cy="2419319"/>
          </a:xfrm>
          <a:prstGeom prst="rect">
            <a:avLst/>
          </a:prstGeom>
        </p:spPr>
      </p:pic>
      <p:sp>
        <p:nvSpPr>
          <p:cNvPr id="3" name="右弧形箭头 2"/>
          <p:cNvSpPr/>
          <p:nvPr/>
        </p:nvSpPr>
        <p:spPr>
          <a:xfrm>
            <a:off x="8395427" y="2273694"/>
            <a:ext cx="541421" cy="1828800"/>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350">
              <a:solidFill>
                <a:schemeClr val="tx1"/>
              </a:solidFill>
            </a:endParaRPr>
          </a:p>
        </p:txBody>
      </p:sp>
    </p:spTree>
    <p:extLst>
      <p:ext uri="{BB962C8B-B14F-4D97-AF65-F5344CB8AC3E}">
        <p14:creationId xmlns:p14="http://schemas.microsoft.com/office/powerpoint/2010/main" val="2081720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120252" y="4424521"/>
            <a:ext cx="3809323" cy="1631216"/>
          </a:xfrm>
          <a:prstGeom prst="rect">
            <a:avLst/>
          </a:prstGeom>
          <a:noFill/>
          <a:ln w="38100">
            <a:solidFill>
              <a:schemeClr val="accent1"/>
            </a:solidFill>
            <a:prstDash val="dash"/>
          </a:ln>
        </p:spPr>
        <p:txBody>
          <a:bodyPr wrap="square" rtlCol="0">
            <a:spAutoFit/>
          </a:bodyPr>
          <a:lstStyle/>
          <a:p>
            <a:pPr marL="257175" indent="-257175">
              <a:buFont typeface="Wingdings" panose="05000000000000000000" pitchFamily="2" charset="2"/>
              <a:buChar char="p"/>
            </a:pPr>
            <a:r>
              <a:rPr lang="en-US" altLang="zh-CN" sz="2000" b="1" dirty="0">
                <a:latin typeface="Arial" panose="020B0604020202020204" pitchFamily="34" charset="0"/>
                <a:cs typeface="Arial" panose="020B0604020202020204" pitchFamily="34" charset="0"/>
              </a:rPr>
              <a:t>When the </a:t>
            </a:r>
            <a:r>
              <a:rPr lang="en-US" altLang="zh-CN" sz="2000" b="1" dirty="0">
                <a:solidFill>
                  <a:srgbClr val="FF0000"/>
                </a:solidFill>
                <a:latin typeface="Arial" panose="020B0604020202020204" pitchFamily="34" charset="0"/>
                <a:cs typeface="Arial" panose="020B0604020202020204" pitchFamily="34" charset="0"/>
              </a:rPr>
              <a:t>pressure wave </a:t>
            </a:r>
            <a:r>
              <a:rPr lang="en-US" altLang="zh-CN" sz="2000" b="1" dirty="0">
                <a:latin typeface="Arial" panose="020B0604020202020204" pitchFamily="34" charset="0"/>
                <a:cs typeface="Arial" panose="020B0604020202020204" pitchFamily="34" charset="0"/>
              </a:rPr>
              <a:t>met with the flame front, the flame front was still in </a:t>
            </a:r>
            <a:r>
              <a:rPr lang="en-US" altLang="zh-CN" sz="2000" b="1" dirty="0">
                <a:solidFill>
                  <a:srgbClr val="FF0000"/>
                </a:solidFill>
                <a:latin typeface="Arial" panose="020B0604020202020204" pitchFamily="34" charset="0"/>
                <a:cs typeface="Arial" panose="020B0604020202020204" pitchFamily="34" charset="0"/>
              </a:rPr>
              <a:t>a curving shape</a:t>
            </a:r>
            <a:r>
              <a:rPr lang="en-US" altLang="zh-CN" sz="2000" b="1" dirty="0">
                <a:latin typeface="Arial" panose="020B0604020202020204" pitchFamily="34" charset="0"/>
                <a:cs typeface="Arial" panose="020B0604020202020204" pitchFamily="34" charset="0"/>
              </a:rPr>
              <a:t>, but the velocity was </a:t>
            </a:r>
            <a:r>
              <a:rPr lang="en-US" altLang="zh-CN" sz="2000" b="1" dirty="0">
                <a:solidFill>
                  <a:srgbClr val="FF0000"/>
                </a:solidFill>
                <a:latin typeface="Arial" panose="020B0604020202020204" pitchFamily="34" charset="0"/>
                <a:cs typeface="Arial" panose="020B0604020202020204" pitchFamily="34" charset="0"/>
              </a:rPr>
              <a:t>decreasing</a:t>
            </a:r>
            <a:r>
              <a:rPr lang="en-US" altLang="zh-CN" sz="2000" b="1" dirty="0">
                <a:latin typeface="Arial" panose="020B0604020202020204" pitchFamily="34" charset="0"/>
                <a:cs typeface="Arial" panose="020B0604020202020204" pitchFamily="34" charset="0"/>
              </a:rPr>
              <a:t>.</a:t>
            </a:r>
          </a:p>
        </p:txBody>
      </p:sp>
      <p:sp>
        <p:nvSpPr>
          <p:cNvPr id="14" name="文本框 13"/>
          <p:cNvSpPr txBox="1"/>
          <p:nvPr/>
        </p:nvSpPr>
        <p:spPr>
          <a:xfrm>
            <a:off x="4470798" y="1660273"/>
            <a:ext cx="2571070" cy="553998"/>
          </a:xfrm>
          <a:prstGeom prst="rect">
            <a:avLst/>
          </a:prstGeom>
          <a:noFill/>
        </p:spPr>
        <p:txBody>
          <a:bodyPr wrap="square" rtlCol="0">
            <a:spAutoFit/>
          </a:bodyPr>
          <a:lstStyle/>
          <a:p>
            <a:pPr algn="ctr"/>
            <a:r>
              <a:rPr lang="en-US" altLang="zh-CN" sz="1500" b="1" dirty="0"/>
              <a:t>Meeting point </a:t>
            </a:r>
          </a:p>
          <a:p>
            <a:pPr algn="ctr"/>
            <a:r>
              <a:rPr lang="en-US" altLang="zh-CN" sz="1500" b="1" dirty="0"/>
              <a:t>t = 5.092ms</a:t>
            </a:r>
          </a:p>
        </p:txBody>
      </p:sp>
      <p:graphicFrame>
        <p:nvGraphicFramePr>
          <p:cNvPr id="4" name="对象 3"/>
          <p:cNvGraphicFramePr>
            <a:graphicFrameLocks noChangeAspect="1"/>
          </p:cNvGraphicFramePr>
          <p:nvPr>
            <p:extLst>
              <p:ext uri="{D42A27DB-BD31-4B8C-83A1-F6EECF244321}">
                <p14:modId xmlns:p14="http://schemas.microsoft.com/office/powerpoint/2010/main" val="1093557044"/>
              </p:ext>
            </p:extLst>
          </p:nvPr>
        </p:nvGraphicFramePr>
        <p:xfrm>
          <a:off x="464344" y="1322566"/>
          <a:ext cx="4304110" cy="3300413"/>
        </p:xfrm>
        <a:graphic>
          <a:graphicData uri="http://schemas.openxmlformats.org/presentationml/2006/ole">
            <mc:AlternateContent xmlns:mc="http://schemas.openxmlformats.org/markup-compatibility/2006">
              <mc:Choice xmlns:v="urn:schemas-microsoft-com:vml" Requires="v">
                <p:oleObj spid="_x0000_s8475" name="SPW 10.0 Graph" r:id="rId4" imgW="5612400" imgH="4303800" progId="SigmaPlotGraphicObject.9">
                  <p:embed/>
                </p:oleObj>
              </mc:Choice>
              <mc:Fallback>
                <p:oleObj name="SPW 10.0 Graph" r:id="rId4" imgW="5612400" imgH="4303800" progId="SigmaPlotGraphicObject.9">
                  <p:embed/>
                  <p:pic>
                    <p:nvPicPr>
                      <p:cNvPr id="0" name=""/>
                      <p:cNvPicPr/>
                      <p:nvPr/>
                    </p:nvPicPr>
                    <p:blipFill>
                      <a:blip r:embed="rId5"/>
                      <a:stretch>
                        <a:fillRect/>
                      </a:stretch>
                    </p:blipFill>
                    <p:spPr>
                      <a:xfrm>
                        <a:off x="464344" y="1322566"/>
                        <a:ext cx="4304110" cy="3300413"/>
                      </a:xfrm>
                      <a:prstGeom prst="rect">
                        <a:avLst/>
                      </a:prstGeom>
                    </p:spPr>
                  </p:pic>
                </p:oleObj>
              </mc:Fallback>
            </mc:AlternateContent>
          </a:graphicData>
        </a:graphic>
      </p:graphicFrame>
      <p:sp>
        <p:nvSpPr>
          <p:cNvPr id="11" name="文本框 10"/>
          <p:cNvSpPr txBox="1"/>
          <p:nvPr/>
        </p:nvSpPr>
        <p:spPr>
          <a:xfrm>
            <a:off x="381000" y="4787284"/>
            <a:ext cx="4470798" cy="1015663"/>
          </a:xfrm>
          <a:prstGeom prst="rect">
            <a:avLst/>
          </a:prstGeom>
          <a:noFill/>
        </p:spPr>
        <p:txBody>
          <a:bodyPr wrap="square" rtlCol="0">
            <a:spAutoFit/>
          </a:bodyPr>
          <a:lstStyle/>
          <a:p>
            <a:pPr algn="ctr"/>
            <a:r>
              <a:rPr lang="en-US" altLang="zh-CN" sz="2000" b="1" dirty="0"/>
              <a:t>Position of flame tip and pressure wave versus time.</a:t>
            </a:r>
          </a:p>
          <a:p>
            <a:pPr algn="ctr"/>
            <a:r>
              <a:rPr lang="en-US" altLang="zh-CN" sz="2000" b="1" dirty="0"/>
              <a:t>(channel size: </a:t>
            </a:r>
            <a:r>
              <a:rPr lang="en-US" altLang="zh-CN" sz="2000" b="1" dirty="0">
                <a:solidFill>
                  <a:srgbClr val="FF0000"/>
                </a:solidFill>
              </a:rPr>
              <a:t>530mm*80mm*80mm</a:t>
            </a:r>
            <a:r>
              <a:rPr lang="en-US" altLang="zh-CN" sz="2000" b="1" dirty="0"/>
              <a:t>)</a:t>
            </a: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3861" y="1619777"/>
            <a:ext cx="1748245" cy="591318"/>
          </a:xfrm>
          <a:prstGeom prst="rect">
            <a:avLst/>
          </a:prstGeom>
        </p:spPr>
      </p:pic>
      <p:pic>
        <p:nvPicPr>
          <p:cNvPr id="2" name="图片 1"/>
          <p:cNvPicPr>
            <a:picLocks noChangeAspect="1"/>
          </p:cNvPicPr>
          <p:nvPr/>
        </p:nvPicPr>
        <p:blipFill>
          <a:blip r:embed="rId7"/>
          <a:stretch>
            <a:fillRect/>
          </a:stretch>
        </p:blipFill>
        <p:spPr>
          <a:xfrm>
            <a:off x="5285426" y="2555692"/>
            <a:ext cx="1621560" cy="1582310"/>
          </a:xfrm>
          <a:prstGeom prst="rect">
            <a:avLst/>
          </a:prstGeom>
        </p:spPr>
      </p:pic>
      <p:sp>
        <p:nvSpPr>
          <p:cNvPr id="12" name="文本框 11"/>
          <p:cNvSpPr txBox="1"/>
          <p:nvPr/>
        </p:nvSpPr>
        <p:spPr>
          <a:xfrm>
            <a:off x="6906985" y="3042397"/>
            <a:ext cx="2022590" cy="553998"/>
          </a:xfrm>
          <a:prstGeom prst="rect">
            <a:avLst/>
          </a:prstGeom>
          <a:noFill/>
        </p:spPr>
        <p:txBody>
          <a:bodyPr wrap="square" rtlCol="0">
            <a:spAutoFit/>
          </a:bodyPr>
          <a:lstStyle/>
          <a:p>
            <a:pPr algn="ctr"/>
            <a:r>
              <a:rPr lang="en-US" altLang="zh-CN" sz="1500" b="1" dirty="0"/>
              <a:t>Flame shape changes after tulip inversion </a:t>
            </a:r>
          </a:p>
        </p:txBody>
      </p:sp>
      <p:sp>
        <p:nvSpPr>
          <p:cNvPr id="13" name="文本框 6">
            <a:extLst>
              <a:ext uri="{FF2B5EF4-FFF2-40B4-BE49-F238E27FC236}">
                <a16:creationId xmlns:a16="http://schemas.microsoft.com/office/drawing/2014/main" id="{F06EBE12-A20F-EA45-B049-F3306892FC1D}"/>
              </a:ext>
            </a:extLst>
          </p:cNvPr>
          <p:cNvSpPr txBox="1"/>
          <p:nvPr/>
        </p:nvSpPr>
        <p:spPr>
          <a:xfrm>
            <a:off x="1289200" y="229494"/>
            <a:ext cx="5052362" cy="923330"/>
          </a:xfrm>
          <a:prstGeom prst="rect">
            <a:avLst/>
          </a:prstGeom>
          <a:noFill/>
        </p:spPr>
        <p:txBody>
          <a:bodyPr wrap="square" rtlCol="0">
            <a:spAutoFit/>
          </a:bodyPr>
          <a:lstStyle>
            <a:defPPr>
              <a:defRPr lang="en-US"/>
            </a:defPPr>
            <a:lvl1pPr>
              <a:defRPr sz="2400" b="1">
                <a:solidFill>
                  <a:srgbClr val="FF0000"/>
                </a:solidFill>
                <a:latin typeface="Times New Roman" panose="02020603050405020304" pitchFamily="18" charset="0"/>
                <a:cs typeface="Times New Roman" panose="02020603050405020304" pitchFamily="18" charset="0"/>
              </a:defRPr>
            </a:lvl1pPr>
          </a:lstStyle>
          <a:p>
            <a:r>
              <a:rPr lang="en-US" altLang="zh-CN" sz="2700" dirty="0"/>
              <a:t>The</a:t>
            </a:r>
            <a:r>
              <a:rPr lang="zh-CN" altLang="en-US" sz="2700" dirty="0"/>
              <a:t> </a:t>
            </a:r>
            <a:r>
              <a:rPr lang="en-US" altLang="zh-CN" sz="2700" dirty="0"/>
              <a:t>calculated</a:t>
            </a:r>
            <a:r>
              <a:rPr lang="zh-CN" altLang="en-US" sz="2700" dirty="0"/>
              <a:t> </a:t>
            </a:r>
            <a:r>
              <a:rPr lang="en-US" altLang="zh-CN" sz="2700" dirty="0"/>
              <a:t>meeting</a:t>
            </a:r>
            <a:r>
              <a:rPr lang="zh-CN" altLang="en-US" sz="2700" dirty="0"/>
              <a:t> </a:t>
            </a:r>
            <a:r>
              <a:rPr lang="en-US" altLang="zh-CN" sz="2700" dirty="0"/>
              <a:t>moment</a:t>
            </a:r>
            <a:r>
              <a:rPr lang="zh-CN" altLang="en-US" sz="2700" dirty="0"/>
              <a:t> </a:t>
            </a:r>
            <a:r>
              <a:rPr lang="en-US" altLang="zh-CN" sz="2700" dirty="0"/>
              <a:t>of</a:t>
            </a:r>
            <a:r>
              <a:rPr lang="zh-CN" altLang="en-US" sz="2700" dirty="0"/>
              <a:t> </a:t>
            </a:r>
            <a:r>
              <a:rPr lang="en-US" altLang="zh-CN" sz="2700" dirty="0"/>
              <a:t>pressure</a:t>
            </a:r>
            <a:r>
              <a:rPr lang="zh-CN" altLang="en-US" sz="2700" dirty="0"/>
              <a:t> </a:t>
            </a:r>
            <a:r>
              <a:rPr lang="en-US" altLang="zh-CN" sz="2700" dirty="0"/>
              <a:t>wave</a:t>
            </a:r>
            <a:r>
              <a:rPr lang="zh-CN" altLang="en-US" sz="2700" dirty="0"/>
              <a:t> </a:t>
            </a:r>
            <a:r>
              <a:rPr lang="en-US" altLang="zh-CN" sz="2700" dirty="0"/>
              <a:t>and</a:t>
            </a:r>
            <a:r>
              <a:rPr lang="zh-CN" altLang="en-US" sz="2700" dirty="0"/>
              <a:t> </a:t>
            </a:r>
            <a:r>
              <a:rPr lang="en-US" altLang="zh-CN" sz="2700" dirty="0"/>
              <a:t>flame</a:t>
            </a:r>
            <a:r>
              <a:rPr lang="zh-CN" altLang="en-US" sz="2700" dirty="0"/>
              <a:t> </a:t>
            </a:r>
            <a:r>
              <a:rPr lang="en-US" altLang="zh-CN" sz="2700" dirty="0"/>
              <a:t>front</a:t>
            </a:r>
            <a:endParaRPr lang="zh-CN" altLang="en-US" sz="2700" dirty="0"/>
          </a:p>
        </p:txBody>
      </p:sp>
    </p:spTree>
    <p:extLst>
      <p:ext uri="{BB962C8B-B14F-4D97-AF65-F5344CB8AC3E}">
        <p14:creationId xmlns:p14="http://schemas.microsoft.com/office/powerpoint/2010/main" val="2408732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34584" y="218597"/>
            <a:ext cx="6126585" cy="523220"/>
          </a:xfrm>
          <a:prstGeom prst="rect">
            <a:avLst/>
          </a:prstGeom>
          <a:noFill/>
        </p:spPr>
        <p:txBody>
          <a:bodyPr wrap="square" rtlCol="0">
            <a:spAutoFit/>
          </a:bodyPr>
          <a:lstStyle>
            <a:defPPr>
              <a:defRPr lang="en-US"/>
            </a:defPPr>
            <a:lvl1pPr>
              <a:defRPr sz="2400" b="1">
                <a:solidFill>
                  <a:srgbClr val="FF0000"/>
                </a:solidFill>
                <a:latin typeface="Times New Roman" panose="02020603050405020304" pitchFamily="18" charset="0"/>
                <a:cs typeface="Times New Roman" panose="02020603050405020304" pitchFamily="18" charset="0"/>
              </a:defRPr>
            </a:lvl1pPr>
          </a:lstStyle>
          <a:p>
            <a:r>
              <a:rPr lang="en-US" altLang="zh-CN" sz="2700" dirty="0"/>
              <a:t>Conclusions </a:t>
            </a:r>
            <a:endParaRPr lang="zh-CN" altLang="en-US" sz="2700" dirty="0"/>
          </a:p>
        </p:txBody>
      </p:sp>
      <p:sp>
        <p:nvSpPr>
          <p:cNvPr id="9" name="文本框 8"/>
          <p:cNvSpPr txBox="1"/>
          <p:nvPr/>
        </p:nvSpPr>
        <p:spPr>
          <a:xfrm>
            <a:off x="287579" y="1524312"/>
            <a:ext cx="8568842" cy="3809376"/>
          </a:xfrm>
          <a:prstGeom prst="rect">
            <a:avLst/>
          </a:prstGeom>
          <a:noFill/>
        </p:spPr>
        <p:txBody>
          <a:bodyPr wrap="square" rtlCol="0">
            <a:spAutoFit/>
          </a:bodyPr>
          <a:lstStyle/>
          <a:p>
            <a:pPr marL="342900" indent="-342900" algn="just">
              <a:lnSpc>
                <a:spcPct val="125000"/>
              </a:lnSpc>
              <a:buFont typeface="Wingdings" panose="05000000000000000000" pitchFamily="2" charset="2"/>
              <a:buChar char="p"/>
            </a:pPr>
            <a:r>
              <a:rPr lang="en-US" altLang="zh-CN" b="1" kern="100" dirty="0">
                <a:latin typeface="Arial" panose="020B0604020202020204" pitchFamily="34" charset="0"/>
                <a:cs typeface="Arial" panose="020B0604020202020204" pitchFamily="34" charset="0"/>
              </a:rPr>
              <a:t>The “</a:t>
            </a:r>
            <a:r>
              <a:rPr lang="en-US" altLang="zh-CN" b="1" kern="100" dirty="0">
                <a:solidFill>
                  <a:srgbClr val="FF0000"/>
                </a:solidFill>
                <a:latin typeface="Arial" panose="020B0604020202020204" pitchFamily="34" charset="0"/>
                <a:cs typeface="Arial" panose="020B0604020202020204" pitchFamily="34" charset="0"/>
              </a:rPr>
              <a:t>T-shaped flame</a:t>
            </a:r>
            <a:r>
              <a:rPr lang="en-US" altLang="zh-CN" b="1" kern="100" dirty="0">
                <a:latin typeface="Arial" panose="020B0604020202020204" pitchFamily="34" charset="0"/>
                <a:cs typeface="Arial" panose="020B0604020202020204" pitchFamily="34" charset="0"/>
              </a:rPr>
              <a:t>” structure was observed. It is thought to be resulted from the elongated tulip flame shape and the collapse</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of two flame lips.</a:t>
            </a:r>
          </a:p>
          <a:p>
            <a:pPr marL="342900" indent="-342900" algn="just">
              <a:lnSpc>
                <a:spcPct val="125000"/>
              </a:lnSpc>
              <a:buFont typeface="Wingdings" panose="05000000000000000000" pitchFamily="2" charset="2"/>
              <a:buChar char="p"/>
            </a:pPr>
            <a:endParaRPr lang="zh-CN" altLang="zh-CN" sz="1500" b="1" kern="100" dirty="0">
              <a:latin typeface="Arial" panose="020B0604020202020204" pitchFamily="34" charset="0"/>
              <a:cs typeface="Arial" panose="020B0604020202020204" pitchFamily="34" charset="0"/>
            </a:endParaRPr>
          </a:p>
          <a:p>
            <a:pPr marL="342900" indent="-342900" algn="just">
              <a:lnSpc>
                <a:spcPct val="125000"/>
              </a:lnSpc>
              <a:buFont typeface="Wingdings" panose="05000000000000000000" pitchFamily="2" charset="2"/>
              <a:buChar char="p"/>
            </a:pPr>
            <a:r>
              <a:rPr lang="en-US" altLang="zh-CN" b="1" dirty="0">
                <a:latin typeface="Arial" panose="020B0604020202020204" pitchFamily="34" charset="0"/>
                <a:cs typeface="Arial" panose="020B0604020202020204" pitchFamily="34" charset="0"/>
              </a:rPr>
              <a:t>After the flame touches the sidewall, the pressure wave is produced and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travels</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downwards.</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After</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reflection</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on</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the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end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wall,</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the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pressure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wave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compressed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the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unburnt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gas</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further</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resulting</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in</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the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observed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phase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shift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(time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lag)</a:t>
            </a:r>
            <a:r>
              <a:rPr lang="zh-CN" altLang="en-US" b="1"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between the</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flame tip velocity and pressure growth rate.</a:t>
            </a:r>
          </a:p>
          <a:p>
            <a:pPr marL="342900" indent="-342900" algn="just">
              <a:lnSpc>
                <a:spcPct val="125000"/>
              </a:lnSpc>
              <a:buFont typeface="Wingdings" panose="05000000000000000000" pitchFamily="2" charset="2"/>
              <a:buChar char="p"/>
            </a:pPr>
            <a:endParaRPr lang="en-US" altLang="zh-CN" b="1" kern="100" dirty="0">
              <a:latin typeface="Arial" panose="020B0604020202020204" pitchFamily="34" charset="0"/>
              <a:cs typeface="Arial" panose="020B0604020202020204" pitchFamily="34" charset="0"/>
            </a:endParaRPr>
          </a:p>
          <a:p>
            <a:pPr marL="342900" indent="-342900" algn="just">
              <a:lnSpc>
                <a:spcPct val="125000"/>
              </a:lnSpc>
              <a:buFont typeface="Wingdings" panose="05000000000000000000" pitchFamily="2" charset="2"/>
              <a:buChar char="p"/>
            </a:pPr>
            <a:r>
              <a:rPr lang="en-US" altLang="zh-CN" b="1" kern="100" dirty="0">
                <a:latin typeface="Arial" panose="020B0604020202020204" pitchFamily="34" charset="0"/>
                <a:cs typeface="Arial" panose="020B0604020202020204" pitchFamily="34" charset="0"/>
              </a:rPr>
              <a:t>The </a:t>
            </a:r>
            <a:r>
              <a:rPr lang="en-US" altLang="zh-CN" b="1" kern="100" dirty="0">
                <a:solidFill>
                  <a:srgbClr val="FF0000"/>
                </a:solidFill>
                <a:latin typeface="Arial" panose="020B0604020202020204" pitchFamily="34" charset="0"/>
                <a:cs typeface="Arial" panose="020B0604020202020204" pitchFamily="34" charset="0"/>
              </a:rPr>
              <a:t>pressure wave </a:t>
            </a:r>
            <a:r>
              <a:rPr lang="en-US" altLang="zh-CN" b="1" kern="100" dirty="0">
                <a:latin typeface="Arial" panose="020B0604020202020204" pitchFamily="34" charset="0"/>
                <a:cs typeface="Arial" panose="020B0604020202020204" pitchFamily="34" charset="0"/>
              </a:rPr>
              <a:t>may not be the necessary factor of the formation of the tulip flame. The pressure wave has remarkable</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effect on flame shape change when it</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 meets with flame front</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after</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reflection</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on</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the</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end</a:t>
            </a:r>
            <a:r>
              <a:rPr lang="zh-CN" altLang="en-US" b="1" kern="100" dirty="0">
                <a:latin typeface="Arial" panose="020B0604020202020204" pitchFamily="34" charset="0"/>
                <a:cs typeface="Arial" panose="020B0604020202020204" pitchFamily="34" charset="0"/>
              </a:rPr>
              <a:t> </a:t>
            </a:r>
            <a:r>
              <a:rPr lang="en-US" altLang="zh-CN" b="1" kern="100" dirty="0">
                <a:latin typeface="Arial" panose="020B0604020202020204" pitchFamily="34" charset="0"/>
                <a:cs typeface="Arial" panose="020B0604020202020204" pitchFamily="34" charset="0"/>
              </a:rPr>
              <a:t>wall.</a:t>
            </a:r>
            <a:endParaRPr lang="zh-CN" altLang="zh-CN" sz="2100" b="1" kern="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5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0070" y="1335971"/>
            <a:ext cx="8023860" cy="223138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4950" dirty="0">
                <a:solidFill>
                  <a:schemeClr val="tx1">
                    <a:lumMod val="75000"/>
                    <a:lumOff val="25000"/>
                  </a:schemeClr>
                </a:solidFill>
                <a:latin typeface="Times New Roman" panose="02020603050405020304" pitchFamily="18" charset="0"/>
                <a:cs typeface="Times New Roman" panose="02020603050405020304" pitchFamily="18" charset="0"/>
              </a:rPr>
              <a:t>Thanks for your attention</a:t>
            </a:r>
          </a:p>
          <a:p>
            <a:pPr algn="ctr"/>
            <a:endParaRPr lang="en-US" altLang="zh-CN" sz="495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r>
              <a:rPr lang="en-US" altLang="zh-CN" sz="4000" dirty="0">
                <a:solidFill>
                  <a:srgbClr val="C00000"/>
                </a:solidFill>
                <a:latin typeface="Times New Roman" panose="02020603050405020304" pitchFamily="18" charset="0"/>
                <a:cs typeface="Times New Roman" panose="02020603050405020304" pitchFamily="18" charset="0"/>
              </a:rPr>
              <a:t>Any</a:t>
            </a:r>
            <a:r>
              <a:rPr lang="zh-CN" altLang="en-US" sz="4000" dirty="0">
                <a:solidFill>
                  <a:srgbClr val="C00000"/>
                </a:solidFill>
                <a:latin typeface="Times New Roman" panose="02020603050405020304" pitchFamily="18" charset="0"/>
                <a:cs typeface="Times New Roman" panose="02020603050405020304" pitchFamily="18" charset="0"/>
              </a:rPr>
              <a:t> </a:t>
            </a:r>
            <a:r>
              <a:rPr lang="en-US" altLang="zh-CN" sz="4000" dirty="0">
                <a:solidFill>
                  <a:srgbClr val="C00000"/>
                </a:solidFill>
                <a:latin typeface="Times New Roman" panose="02020603050405020304" pitchFamily="18" charset="0"/>
                <a:cs typeface="Times New Roman" panose="02020603050405020304" pitchFamily="18" charset="0"/>
              </a:rPr>
              <a:t>question? </a:t>
            </a:r>
            <a:endParaRPr lang="zh-CN" altLang="en-US" sz="4000" dirty="0">
              <a:solidFill>
                <a:srgbClr val="C00000"/>
              </a:solidFill>
              <a:latin typeface="Times New Roman" panose="02020603050405020304" pitchFamily="18" charset="0"/>
              <a:cs typeface="Times New Roman" panose="02020603050405020304" pitchFamily="18" charset="0"/>
            </a:endParaRPr>
          </a:p>
        </p:txBody>
      </p:sp>
      <p:cxnSp>
        <p:nvCxnSpPr>
          <p:cNvPr id="4" name="直接连接符 3"/>
          <p:cNvCxnSpPr/>
          <p:nvPr/>
        </p:nvCxnSpPr>
        <p:spPr>
          <a:xfrm flipV="1">
            <a:off x="1165859" y="2451661"/>
            <a:ext cx="7049183" cy="14697"/>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06109CB-19D1-B64E-9E0D-B06F9558252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70545" y="4178123"/>
            <a:ext cx="1449055" cy="1343906"/>
          </a:xfrm>
          <a:prstGeom prst="rect">
            <a:avLst/>
          </a:prstGeom>
          <a:noFill/>
          <a:ln>
            <a:noFill/>
          </a:ln>
        </p:spPr>
      </p:pic>
      <p:pic>
        <p:nvPicPr>
          <p:cNvPr id="6" name="Picture 5">
            <a:extLst>
              <a:ext uri="{FF2B5EF4-FFF2-40B4-BE49-F238E27FC236}">
                <a16:creationId xmlns:a16="http://schemas.microsoft.com/office/drawing/2014/main" id="{E7E5ECD5-4070-EE46-BC84-D3365A6DC9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33090" y="4178123"/>
            <a:ext cx="1449055" cy="1343906"/>
          </a:xfrm>
          <a:prstGeom prst="rect">
            <a:avLst/>
          </a:prstGeom>
          <a:noFill/>
        </p:spPr>
      </p:pic>
    </p:spTree>
    <p:extLst>
      <p:ext uri="{BB962C8B-B14F-4D97-AF65-F5344CB8AC3E}">
        <p14:creationId xmlns:p14="http://schemas.microsoft.com/office/powerpoint/2010/main" val="2767975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9"/>
          <p:cNvSpPr>
            <a:spLocks noEditPoints="1"/>
          </p:cNvSpPr>
          <p:nvPr/>
        </p:nvSpPr>
        <p:spPr>
          <a:xfrm>
            <a:off x="1768084" y="1132664"/>
            <a:ext cx="86915" cy="4590000"/>
          </a:xfrm>
          <a:custGeom>
            <a:avLst/>
            <a:gdLst/>
            <a:ahLst/>
            <a:cxnLst>
              <a:cxn ang="0">
                <a:pos x="0" y="0"/>
              </a:cxn>
              <a:cxn ang="0">
                <a:pos x="2147483646" y="0"/>
              </a:cxn>
              <a:cxn ang="0">
                <a:pos x="2147483646" y="2147483646"/>
              </a:cxn>
              <a:cxn ang="0">
                <a:pos x="0" y="2147483646"/>
              </a:cxn>
              <a:cxn ang="0">
                <a:pos x="0" y="0"/>
              </a:cxn>
              <a:cxn ang="0">
                <a:pos x="2147483646" y="0"/>
              </a:cxn>
              <a:cxn ang="0">
                <a:pos x="2147483646" y="0"/>
              </a:cxn>
              <a:cxn ang="0">
                <a:pos x="2147483646" y="2147483646"/>
              </a:cxn>
              <a:cxn ang="0">
                <a:pos x="2147483646" y="2147483646"/>
              </a:cxn>
              <a:cxn ang="0">
                <a:pos x="2147483646" y="0"/>
              </a:cxn>
            </a:cxnLst>
            <a:rect l="0" t="0" r="0" b="0"/>
            <a:pathLst>
              <a:path w="153" h="6522">
                <a:moveTo>
                  <a:pt x="0" y="0"/>
                </a:moveTo>
                <a:lnTo>
                  <a:pt x="61" y="0"/>
                </a:lnTo>
                <a:lnTo>
                  <a:pt x="61" y="6522"/>
                </a:lnTo>
                <a:lnTo>
                  <a:pt x="0" y="6522"/>
                </a:lnTo>
                <a:lnTo>
                  <a:pt x="0" y="0"/>
                </a:lnTo>
                <a:close/>
                <a:moveTo>
                  <a:pt x="131" y="0"/>
                </a:moveTo>
                <a:lnTo>
                  <a:pt x="153" y="0"/>
                </a:lnTo>
                <a:lnTo>
                  <a:pt x="153" y="6522"/>
                </a:lnTo>
                <a:lnTo>
                  <a:pt x="131" y="6522"/>
                </a:lnTo>
                <a:lnTo>
                  <a:pt x="131" y="0"/>
                </a:lnTo>
                <a:close/>
              </a:path>
            </a:pathLst>
          </a:custGeom>
          <a:solidFill>
            <a:srgbClr val="2E2C2C">
              <a:alpha val="100000"/>
            </a:srgbClr>
          </a:solidFill>
          <a:ln w="9525">
            <a:noFill/>
          </a:ln>
        </p:spPr>
        <p:txBody>
          <a:bodyPr/>
          <a:lstStyle/>
          <a:p>
            <a:endParaRPr lang="zh-CN" altLang="en-US" sz="1350"/>
          </a:p>
        </p:txBody>
      </p:sp>
      <p:sp>
        <p:nvSpPr>
          <p:cNvPr id="8" name="文本框 7"/>
          <p:cNvSpPr txBox="1"/>
          <p:nvPr/>
        </p:nvSpPr>
        <p:spPr>
          <a:xfrm>
            <a:off x="215781" y="1220625"/>
            <a:ext cx="1606732" cy="507831"/>
          </a:xfrm>
          <a:prstGeom prst="rect">
            <a:avLst/>
          </a:prstGeom>
          <a:noFill/>
        </p:spPr>
        <p:txBody>
          <a:bodyPr wrap="square" rtlCol="0">
            <a:spAutoFit/>
          </a:bodyPr>
          <a:lstStyle/>
          <a:p>
            <a:r>
              <a:rPr lang="en-US" altLang="zh-CN" sz="2700" b="1" dirty="0">
                <a:solidFill>
                  <a:srgbClr val="FF0000"/>
                </a:solidFill>
                <a:latin typeface="Times New Roman" panose="02020603050405020304" pitchFamily="18" charset="0"/>
                <a:cs typeface="Times New Roman" panose="02020603050405020304" pitchFamily="18" charset="0"/>
              </a:rPr>
              <a:t>Contents</a:t>
            </a:r>
            <a:r>
              <a:rPr lang="en-US" altLang="zh-CN" sz="2700" b="1" dirty="0">
                <a:latin typeface="Times New Roman" panose="02020603050405020304" pitchFamily="18" charset="0"/>
                <a:cs typeface="Times New Roman" panose="02020603050405020304" pitchFamily="18" charset="0"/>
              </a:rPr>
              <a:t> </a:t>
            </a:r>
            <a:endParaRPr lang="zh-CN" altLang="en-US" sz="2700" b="1" dirty="0">
              <a:latin typeface="Times New Roman" panose="02020603050405020304" pitchFamily="18" charset="0"/>
              <a:cs typeface="Times New Roman" panose="02020603050405020304" pitchFamily="18" charset="0"/>
            </a:endParaRPr>
          </a:p>
        </p:txBody>
      </p:sp>
      <p:sp>
        <p:nvSpPr>
          <p:cNvPr id="10" name="Freeform 9"/>
          <p:cNvSpPr>
            <a:spLocks noEditPoints="1"/>
          </p:cNvSpPr>
          <p:nvPr/>
        </p:nvSpPr>
        <p:spPr>
          <a:xfrm rot="5400000">
            <a:off x="4470568" y="-2213210"/>
            <a:ext cx="86915" cy="8100000"/>
          </a:xfrm>
          <a:custGeom>
            <a:avLst/>
            <a:gdLst/>
            <a:ahLst/>
            <a:cxnLst>
              <a:cxn ang="0">
                <a:pos x="0" y="0"/>
              </a:cxn>
              <a:cxn ang="0">
                <a:pos x="2147483646" y="0"/>
              </a:cxn>
              <a:cxn ang="0">
                <a:pos x="2147483646" y="2147483646"/>
              </a:cxn>
              <a:cxn ang="0">
                <a:pos x="0" y="2147483646"/>
              </a:cxn>
              <a:cxn ang="0">
                <a:pos x="0" y="0"/>
              </a:cxn>
              <a:cxn ang="0">
                <a:pos x="2147483646" y="0"/>
              </a:cxn>
              <a:cxn ang="0">
                <a:pos x="2147483646" y="0"/>
              </a:cxn>
              <a:cxn ang="0">
                <a:pos x="2147483646" y="2147483646"/>
              </a:cxn>
              <a:cxn ang="0">
                <a:pos x="2147483646" y="2147483646"/>
              </a:cxn>
              <a:cxn ang="0">
                <a:pos x="2147483646" y="0"/>
              </a:cxn>
            </a:cxnLst>
            <a:rect l="0" t="0" r="0" b="0"/>
            <a:pathLst>
              <a:path w="153" h="6522">
                <a:moveTo>
                  <a:pt x="0" y="0"/>
                </a:moveTo>
                <a:lnTo>
                  <a:pt x="61" y="0"/>
                </a:lnTo>
                <a:lnTo>
                  <a:pt x="61" y="6522"/>
                </a:lnTo>
                <a:lnTo>
                  <a:pt x="0" y="6522"/>
                </a:lnTo>
                <a:lnTo>
                  <a:pt x="0" y="0"/>
                </a:lnTo>
                <a:close/>
                <a:moveTo>
                  <a:pt x="131" y="0"/>
                </a:moveTo>
                <a:lnTo>
                  <a:pt x="153" y="0"/>
                </a:lnTo>
                <a:lnTo>
                  <a:pt x="153" y="6522"/>
                </a:lnTo>
                <a:lnTo>
                  <a:pt x="131" y="6522"/>
                </a:lnTo>
                <a:lnTo>
                  <a:pt x="131" y="0"/>
                </a:lnTo>
                <a:close/>
              </a:path>
            </a:pathLst>
          </a:custGeom>
          <a:solidFill>
            <a:srgbClr val="2E2C2C">
              <a:alpha val="100000"/>
            </a:srgbClr>
          </a:solidFill>
          <a:ln w="9525">
            <a:noFill/>
          </a:ln>
        </p:spPr>
        <p:txBody>
          <a:bodyPr/>
          <a:lstStyle/>
          <a:p>
            <a:endParaRPr lang="zh-CN" altLang="en-US" sz="1350"/>
          </a:p>
        </p:txBody>
      </p:sp>
      <p:grpSp>
        <p:nvGrpSpPr>
          <p:cNvPr id="12" name="组合 11"/>
          <p:cNvGrpSpPr/>
          <p:nvPr/>
        </p:nvGrpSpPr>
        <p:grpSpPr>
          <a:xfrm>
            <a:off x="2114329" y="2077065"/>
            <a:ext cx="6214173" cy="841490"/>
            <a:chOff x="7075562" y="1628001"/>
            <a:chExt cx="3907512" cy="1121986"/>
          </a:xfrm>
        </p:grpSpPr>
        <p:sp>
          <p:nvSpPr>
            <p:cNvPr id="13" name="矩形 12"/>
            <p:cNvSpPr/>
            <p:nvPr/>
          </p:nvSpPr>
          <p:spPr>
            <a:xfrm>
              <a:off x="7075562" y="1628001"/>
              <a:ext cx="1050032" cy="430887"/>
            </a:xfrm>
            <a:prstGeom prst="rect">
              <a:avLst/>
            </a:prstGeom>
          </p:spPr>
          <p:txBody>
            <a:bodyPr wrap="none">
              <a:spAutoFit/>
            </a:bodyPr>
            <a:lstStyle/>
            <a:p>
              <a:pPr marL="257175" indent="-257175">
                <a:buFont typeface="Wingdings" panose="05000000000000000000" pitchFamily="2" charset="2"/>
                <a:buChar char="p"/>
              </a:pPr>
              <a:r>
                <a:rPr lang="en-US" altLang="zh-CN" sz="1500" b="1" dirty="0">
                  <a:solidFill>
                    <a:srgbClr val="FF0000"/>
                  </a:solidFill>
                  <a:latin typeface="微软雅黑" panose="020B0503020204020204" pitchFamily="34" charset="-122"/>
                  <a:ea typeface="微软雅黑" panose="020B0503020204020204" pitchFamily="34" charset="-122"/>
                </a:rPr>
                <a:t>Background</a:t>
              </a:r>
              <a:r>
                <a:rPr lang="en-US" altLang="zh-CN" sz="1500" b="1" dirty="0">
                  <a:solidFill>
                    <a:srgbClr val="666666"/>
                  </a:solidFill>
                  <a:latin typeface="微软雅黑" panose="020B0503020204020204" pitchFamily="34" charset="-122"/>
                  <a:ea typeface="微软雅黑" panose="020B0503020204020204" pitchFamily="34" charset="-122"/>
                </a:rPr>
                <a:t> </a:t>
              </a:r>
              <a:endParaRPr lang="zh-CN" altLang="en-US" sz="1500" b="1" dirty="0">
                <a:solidFill>
                  <a:srgbClr val="666666"/>
                </a:solidFill>
                <a:latin typeface="微软雅黑" panose="020B0503020204020204" pitchFamily="34" charset="-122"/>
                <a:ea typeface="微软雅黑" panose="020B0503020204020204" pitchFamily="34" charset="-122"/>
              </a:endParaRPr>
            </a:p>
          </p:txBody>
        </p:sp>
        <p:sp>
          <p:nvSpPr>
            <p:cNvPr id="14" name="矩形 7"/>
            <p:cNvSpPr>
              <a:spLocks noChangeArrowheads="1"/>
            </p:cNvSpPr>
            <p:nvPr/>
          </p:nvSpPr>
          <p:spPr bwMode="auto">
            <a:xfrm>
              <a:off x="7076200" y="2017906"/>
              <a:ext cx="3906874" cy="73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30000"/>
                </a:lnSpc>
                <a:defRPr sz="1800">
                  <a:solidFill>
                    <a:srgbClr val="000000"/>
                  </a:solidFill>
                  <a:uFillTx/>
                </a:defRPr>
              </a:pPr>
              <a:r>
                <a:rPr lang="en-US" altLang="zh-CN" sz="1200" dirty="0">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rPr>
                <a:t>Why did we choose the hydrogen/air gas as the testing gas and why did we do this study.</a:t>
              </a:r>
              <a:endParaRPr lang="zh-CN" altLang="en-US" sz="1200" dirty="0">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sym typeface="+mn-lt"/>
              </a:endParaRPr>
            </a:p>
          </p:txBody>
        </p:sp>
      </p:grpSp>
      <p:grpSp>
        <p:nvGrpSpPr>
          <p:cNvPr id="18" name="组合 17"/>
          <p:cNvGrpSpPr/>
          <p:nvPr/>
        </p:nvGrpSpPr>
        <p:grpSpPr>
          <a:xfrm>
            <a:off x="2114329" y="3031554"/>
            <a:ext cx="6214173" cy="841490"/>
            <a:chOff x="7075562" y="1628001"/>
            <a:chExt cx="3907512" cy="1121986"/>
          </a:xfrm>
        </p:grpSpPr>
        <p:sp>
          <p:nvSpPr>
            <p:cNvPr id="19" name="矩形 18"/>
            <p:cNvSpPr/>
            <p:nvPr/>
          </p:nvSpPr>
          <p:spPr>
            <a:xfrm>
              <a:off x="7075562" y="1628001"/>
              <a:ext cx="1241830" cy="430886"/>
            </a:xfrm>
            <a:prstGeom prst="rect">
              <a:avLst/>
            </a:prstGeom>
          </p:spPr>
          <p:txBody>
            <a:bodyPr wrap="none">
              <a:spAutoFit/>
            </a:bodyPr>
            <a:lstStyle/>
            <a:p>
              <a:pPr marL="257175" indent="-257175">
                <a:buFont typeface="Wingdings" panose="05000000000000000000" pitchFamily="2" charset="2"/>
                <a:buChar char="p"/>
              </a:pPr>
              <a:r>
                <a:rPr lang="en-US" altLang="zh-CN" sz="1500" b="1" dirty="0">
                  <a:solidFill>
                    <a:srgbClr val="FF0000"/>
                  </a:solidFill>
                  <a:latin typeface="微软雅黑" panose="020B0503020204020204" pitchFamily="34" charset="-122"/>
                  <a:ea typeface="微软雅黑" panose="020B0503020204020204" pitchFamily="34" charset="-122"/>
                </a:rPr>
                <a:t>Previous works </a:t>
              </a:r>
              <a:endParaRPr lang="zh-CN" altLang="en-US" sz="1500" b="1" dirty="0">
                <a:solidFill>
                  <a:srgbClr val="FF0000"/>
                </a:solidFill>
                <a:latin typeface="微软雅黑" panose="020B0503020204020204" pitchFamily="34" charset="-122"/>
                <a:ea typeface="微软雅黑" panose="020B0503020204020204" pitchFamily="34" charset="-122"/>
              </a:endParaRPr>
            </a:p>
          </p:txBody>
        </p:sp>
        <p:sp>
          <p:nvSpPr>
            <p:cNvPr id="20" name="矩形 7"/>
            <p:cNvSpPr>
              <a:spLocks noChangeArrowheads="1"/>
            </p:cNvSpPr>
            <p:nvPr/>
          </p:nvSpPr>
          <p:spPr bwMode="auto">
            <a:xfrm>
              <a:off x="7076200" y="2017906"/>
              <a:ext cx="3906874" cy="73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30000"/>
                </a:lnSpc>
                <a:defRPr sz="1800">
                  <a:solidFill>
                    <a:srgbClr val="000000"/>
                  </a:solidFill>
                  <a:uFillTx/>
                </a:defRPr>
              </a:pPr>
              <a:r>
                <a:rPr lang="en-US" altLang="zh-CN" sz="1200" dirty="0">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rPr>
                <a:t>The history of the study on flame propagating in channels. </a:t>
              </a:r>
              <a:r>
                <a:rPr lang="en-US" altLang="zh-CN" sz="1200" dirty="0">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sym typeface="+mn-lt"/>
                </a:rPr>
                <a:t>Different ways to analyze the premixed flame in channels.</a:t>
              </a:r>
              <a:endParaRPr lang="zh-CN" altLang="en-US" sz="788" dirty="0">
                <a:solidFill>
                  <a:schemeClr val="tx1">
                    <a:lumMod val="75000"/>
                    <a:lumOff val="25000"/>
                  </a:schemeClr>
                </a:solidFill>
                <a:uFill>
                  <a:solidFill>
                    <a:srgbClr val="808080"/>
                  </a:solidFill>
                </a:uFill>
                <a:latin typeface="方正兰亭准黑_GBK" panose="02000000000000000000" pitchFamily="2" charset="-122"/>
                <a:ea typeface="方正兰亭准黑_GBK" panose="02000000000000000000" pitchFamily="2" charset="-122"/>
                <a:cs typeface="+mn-ea"/>
                <a:sym typeface="+mn-lt"/>
              </a:endParaRPr>
            </a:p>
          </p:txBody>
        </p:sp>
      </p:grpSp>
      <p:grpSp>
        <p:nvGrpSpPr>
          <p:cNvPr id="21" name="组合 20"/>
          <p:cNvGrpSpPr/>
          <p:nvPr/>
        </p:nvGrpSpPr>
        <p:grpSpPr>
          <a:xfrm>
            <a:off x="2114329" y="3981879"/>
            <a:ext cx="6214173" cy="841490"/>
            <a:chOff x="7075562" y="1628001"/>
            <a:chExt cx="3907512" cy="1121986"/>
          </a:xfrm>
        </p:grpSpPr>
        <p:sp>
          <p:nvSpPr>
            <p:cNvPr id="22" name="矩形 21"/>
            <p:cNvSpPr/>
            <p:nvPr/>
          </p:nvSpPr>
          <p:spPr>
            <a:xfrm>
              <a:off x="7075562" y="1628001"/>
              <a:ext cx="1459150" cy="430887"/>
            </a:xfrm>
            <a:prstGeom prst="rect">
              <a:avLst/>
            </a:prstGeom>
          </p:spPr>
          <p:txBody>
            <a:bodyPr wrap="none">
              <a:spAutoFit/>
            </a:bodyPr>
            <a:lstStyle/>
            <a:p>
              <a:pPr marL="257175" indent="-257175">
                <a:buFont typeface="Wingdings" panose="05000000000000000000" pitchFamily="2" charset="2"/>
                <a:buChar char="p"/>
              </a:pPr>
              <a:r>
                <a:rPr lang="en-US" altLang="zh-CN" sz="1500" b="1" dirty="0">
                  <a:solidFill>
                    <a:srgbClr val="FF0000"/>
                  </a:solidFill>
                  <a:latin typeface="微软雅黑" panose="020B0503020204020204" pitchFamily="34" charset="-122"/>
                  <a:ea typeface="微软雅黑" panose="020B0503020204020204" pitchFamily="34" charset="-122"/>
                </a:rPr>
                <a:t>Experimental setup</a:t>
              </a:r>
              <a:endParaRPr lang="zh-CN" altLang="en-US" sz="1500" b="1" dirty="0">
                <a:solidFill>
                  <a:srgbClr val="FF0000"/>
                </a:solidFill>
                <a:latin typeface="微软雅黑" panose="020B0503020204020204" pitchFamily="34" charset="-122"/>
                <a:ea typeface="微软雅黑" panose="020B0503020204020204" pitchFamily="34" charset="-122"/>
              </a:endParaRPr>
            </a:p>
          </p:txBody>
        </p:sp>
        <p:sp>
          <p:nvSpPr>
            <p:cNvPr id="23" name="矩形 7"/>
            <p:cNvSpPr>
              <a:spLocks noChangeArrowheads="1"/>
            </p:cNvSpPr>
            <p:nvPr/>
          </p:nvSpPr>
          <p:spPr bwMode="auto">
            <a:xfrm>
              <a:off x="7076200" y="2017906"/>
              <a:ext cx="3906874" cy="73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30000"/>
                </a:lnSpc>
                <a:defRPr sz="1800">
                  <a:solidFill>
                    <a:srgbClr val="000000"/>
                  </a:solidFill>
                  <a:uFillTx/>
                </a:defRPr>
              </a:pPr>
              <a:r>
                <a:rPr lang="en-US" altLang="zh-CN" sz="1200" dirty="0">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sym typeface="+mn-lt"/>
                </a:rPr>
                <a:t>A chamber with igniter, pressure sensor, </a:t>
              </a:r>
              <a:r>
                <a:rPr lang="en-US" altLang="zh-CN" sz="1200" dirty="0" err="1">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rPr>
                <a:t>schlieren</a:t>
              </a:r>
              <a:r>
                <a:rPr lang="en-US" altLang="zh-CN" sz="1200" dirty="0">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rPr>
                <a:t> system, high-speed camera and other auxiliary equipment.</a:t>
              </a:r>
              <a:endParaRPr lang="zh-CN" altLang="en-US" sz="1200" dirty="0">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sym typeface="+mn-lt"/>
              </a:endParaRPr>
            </a:p>
          </p:txBody>
        </p:sp>
      </p:grpSp>
      <p:grpSp>
        <p:nvGrpSpPr>
          <p:cNvPr id="24" name="组合 23"/>
          <p:cNvGrpSpPr/>
          <p:nvPr/>
        </p:nvGrpSpPr>
        <p:grpSpPr>
          <a:xfrm>
            <a:off x="2114329" y="4927452"/>
            <a:ext cx="6214173" cy="601424"/>
            <a:chOff x="7075562" y="1628001"/>
            <a:chExt cx="3907512" cy="801898"/>
          </a:xfrm>
        </p:grpSpPr>
        <p:sp>
          <p:nvSpPr>
            <p:cNvPr id="25" name="矩形 24"/>
            <p:cNvSpPr/>
            <p:nvPr/>
          </p:nvSpPr>
          <p:spPr>
            <a:xfrm>
              <a:off x="7075562" y="1628001"/>
              <a:ext cx="1747754" cy="430887"/>
            </a:xfrm>
            <a:prstGeom prst="rect">
              <a:avLst/>
            </a:prstGeom>
          </p:spPr>
          <p:txBody>
            <a:bodyPr wrap="none">
              <a:spAutoFit/>
            </a:bodyPr>
            <a:lstStyle/>
            <a:p>
              <a:pPr marL="257175" indent="-257175">
                <a:buFont typeface="Wingdings" panose="05000000000000000000" pitchFamily="2" charset="2"/>
                <a:buChar char="p"/>
              </a:pPr>
              <a:r>
                <a:rPr lang="en-US" altLang="zh-CN" sz="1500" b="1" dirty="0">
                  <a:solidFill>
                    <a:srgbClr val="FF0000"/>
                  </a:solidFill>
                  <a:latin typeface="微软雅黑" panose="020B0503020204020204" pitchFamily="34" charset="-122"/>
                  <a:ea typeface="微软雅黑" panose="020B0503020204020204" pitchFamily="34" charset="-122"/>
                </a:rPr>
                <a:t>Results and Conclusions</a:t>
              </a:r>
              <a:endParaRPr lang="zh-CN" altLang="en-US" sz="1500" b="1" dirty="0">
                <a:solidFill>
                  <a:srgbClr val="FF0000"/>
                </a:solidFill>
                <a:latin typeface="微软雅黑" panose="020B0503020204020204" pitchFamily="34" charset="-122"/>
                <a:ea typeface="微软雅黑" panose="020B0503020204020204" pitchFamily="34" charset="-122"/>
              </a:endParaRPr>
            </a:p>
          </p:txBody>
        </p:sp>
        <p:sp>
          <p:nvSpPr>
            <p:cNvPr id="26" name="矩形 7"/>
            <p:cNvSpPr>
              <a:spLocks noChangeArrowheads="1"/>
            </p:cNvSpPr>
            <p:nvPr/>
          </p:nvSpPr>
          <p:spPr bwMode="auto">
            <a:xfrm>
              <a:off x="7076200" y="2017906"/>
              <a:ext cx="3906874" cy="411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30000"/>
                </a:lnSpc>
                <a:defRPr sz="1800">
                  <a:solidFill>
                    <a:srgbClr val="000000"/>
                  </a:solidFill>
                  <a:uFillTx/>
                </a:defRPr>
              </a:pPr>
              <a:r>
                <a:rPr lang="en-US" altLang="zh-CN" sz="1200" dirty="0">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sym typeface="+mn-lt"/>
                </a:rPr>
                <a:t>Discuss the property of premixed flame propagating in channels.</a:t>
              </a:r>
              <a:endParaRPr lang="zh-CN" altLang="en-US" sz="1200" dirty="0">
                <a:solidFill>
                  <a:schemeClr val="tx1">
                    <a:lumMod val="75000"/>
                    <a:lumOff val="25000"/>
                  </a:schemeClr>
                </a:solidFill>
                <a:uFill>
                  <a:solidFill>
                    <a:srgbClr val="808080"/>
                  </a:solidFill>
                </a:uFill>
                <a:latin typeface="微软雅黑" panose="020B0503020204020204" pitchFamily="34" charset="-122"/>
                <a:ea typeface="微软雅黑" panose="020B0503020204020204" pitchFamily="34" charset="-122"/>
                <a:cs typeface="+mn-ea"/>
                <a:sym typeface="+mn-lt"/>
              </a:endParaRPr>
            </a:p>
          </p:txBody>
        </p:sp>
      </p:grpSp>
      <p:pic>
        <p:nvPicPr>
          <p:cNvPr id="17" name="Picture 16">
            <a:extLst>
              <a:ext uri="{FF2B5EF4-FFF2-40B4-BE49-F238E27FC236}">
                <a16:creationId xmlns:a16="http://schemas.microsoft.com/office/drawing/2014/main" id="{117C984C-9AFB-DC48-87D8-6D136D15A8AD}"/>
              </a:ext>
            </a:extLst>
          </p:cNvPr>
          <p:cNvPicPr>
            <a:picLocks noChangeAspect="1"/>
          </p:cNvPicPr>
          <p:nvPr/>
        </p:nvPicPr>
        <p:blipFill>
          <a:blip r:embed="rId3"/>
          <a:stretch>
            <a:fillRect/>
          </a:stretch>
        </p:blipFill>
        <p:spPr>
          <a:xfrm>
            <a:off x="7796646" y="5601683"/>
            <a:ext cx="1208809" cy="1076416"/>
          </a:xfrm>
          <a:prstGeom prst="rect">
            <a:avLst/>
          </a:prstGeom>
        </p:spPr>
      </p:pic>
    </p:spTree>
    <p:extLst>
      <p:ext uri="{BB962C8B-B14F-4D97-AF65-F5344CB8AC3E}">
        <p14:creationId xmlns:p14="http://schemas.microsoft.com/office/powerpoint/2010/main" val="347054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5459" y="1807663"/>
            <a:ext cx="4312052" cy="415498"/>
          </a:xfrm>
          <a:prstGeom prst="rect">
            <a:avLst/>
          </a:prstGeom>
          <a:noFill/>
        </p:spPr>
        <p:txBody>
          <a:bodyPr wrap="square" rtlCol="0">
            <a:spAutoFit/>
          </a:bodyPr>
          <a:lstStyle/>
          <a:p>
            <a:pPr marL="342900" indent="-342900">
              <a:buFont typeface="Wingdings" panose="05000000000000000000" pitchFamily="2" charset="2"/>
              <a:buChar char="p"/>
            </a:pPr>
            <a:r>
              <a:rPr lang="en-US" altLang="zh-CN" sz="2100" dirty="0">
                <a:latin typeface="Arial" panose="020B0604020202020204" pitchFamily="34" charset="0"/>
                <a:cs typeface="Arial" panose="020B0604020202020204" pitchFamily="34" charset="0"/>
              </a:rPr>
              <a:t> </a:t>
            </a:r>
          </a:p>
        </p:txBody>
      </p:sp>
      <p:sp>
        <p:nvSpPr>
          <p:cNvPr id="6" name="文本框 5"/>
          <p:cNvSpPr txBox="1"/>
          <p:nvPr/>
        </p:nvSpPr>
        <p:spPr>
          <a:xfrm>
            <a:off x="1329312" y="183192"/>
            <a:ext cx="5862062"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Background </a:t>
            </a:r>
            <a:endParaRPr lang="zh-CN" altLang="en-US" dirty="0"/>
          </a:p>
        </p:txBody>
      </p:sp>
      <p:pic>
        <p:nvPicPr>
          <p:cNvPr id="9" name="图片 3">
            <a:extLst>
              <a:ext uri="{FF2B5EF4-FFF2-40B4-BE49-F238E27FC236}">
                <a16:creationId xmlns:a16="http://schemas.microsoft.com/office/drawing/2014/main" id="{9D248AC0-7BA1-1347-AAC5-468FD0230C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1027113"/>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4">
            <a:extLst>
              <a:ext uri="{FF2B5EF4-FFF2-40B4-BE49-F238E27FC236}">
                <a16:creationId xmlns:a16="http://schemas.microsoft.com/office/drawing/2014/main" id="{7B62F8E7-7FC3-D848-A758-BBF83BC035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5875" y="2162175"/>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7">
            <a:extLst>
              <a:ext uri="{FF2B5EF4-FFF2-40B4-BE49-F238E27FC236}">
                <a16:creationId xmlns:a16="http://schemas.microsoft.com/office/drawing/2014/main" id="{2DDDAA43-A050-5843-A6FE-5408453B05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7888" y="3644900"/>
            <a:ext cx="2551112"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a:extLst>
              <a:ext uri="{FF2B5EF4-FFF2-40B4-BE49-F238E27FC236}">
                <a16:creationId xmlns:a16="http://schemas.microsoft.com/office/drawing/2014/main" id="{CDDFAFAC-CB56-D94B-A314-703431FA60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9137" y="4890799"/>
            <a:ext cx="278447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8">
            <a:extLst>
              <a:ext uri="{FF2B5EF4-FFF2-40B4-BE49-F238E27FC236}">
                <a16:creationId xmlns:a16="http://schemas.microsoft.com/office/drawing/2014/main" id="{B218FB31-79EA-3544-82EC-59F00C0240BA}"/>
              </a:ext>
            </a:extLst>
          </p:cNvPr>
          <p:cNvGrpSpPr>
            <a:grpSpLocks/>
          </p:cNvGrpSpPr>
          <p:nvPr/>
        </p:nvGrpSpPr>
        <p:grpSpPr bwMode="auto">
          <a:xfrm>
            <a:off x="4594225" y="2931393"/>
            <a:ext cx="355600" cy="341313"/>
            <a:chOff x="4593711" y="2501309"/>
            <a:chExt cx="356074" cy="342249"/>
          </a:xfrm>
        </p:grpSpPr>
        <p:cxnSp>
          <p:nvCxnSpPr>
            <p:cNvPr id="15" name="直接连接符 13">
              <a:extLst>
                <a:ext uri="{FF2B5EF4-FFF2-40B4-BE49-F238E27FC236}">
                  <a16:creationId xmlns:a16="http://schemas.microsoft.com/office/drawing/2014/main" id="{BCD7B82F-2164-F641-B9DF-7F795C925552}"/>
                </a:ext>
              </a:extLst>
            </p:cNvPr>
            <p:cNvCxnSpPr/>
            <p:nvPr/>
          </p:nvCxnSpPr>
          <p:spPr bwMode="auto">
            <a:xfrm>
              <a:off x="4593711" y="2501309"/>
              <a:ext cx="0" cy="342249"/>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6" name="直接连接符 115">
              <a:extLst>
                <a:ext uri="{FF2B5EF4-FFF2-40B4-BE49-F238E27FC236}">
                  <a16:creationId xmlns:a16="http://schemas.microsoft.com/office/drawing/2014/main" id="{0ED6FAAD-92D5-D548-AFEF-A0583A9139E1}"/>
                </a:ext>
              </a:extLst>
            </p:cNvPr>
            <p:cNvCxnSpPr/>
            <p:nvPr/>
          </p:nvCxnSpPr>
          <p:spPr bwMode="auto">
            <a:xfrm flipH="1">
              <a:off x="4598480" y="2832415"/>
              <a:ext cx="351305" cy="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17" name="组合 125">
            <a:extLst>
              <a:ext uri="{FF2B5EF4-FFF2-40B4-BE49-F238E27FC236}">
                <a16:creationId xmlns:a16="http://schemas.microsoft.com/office/drawing/2014/main" id="{FB15597A-ED10-9B4F-91B1-C0E3D9C2F543}"/>
              </a:ext>
            </a:extLst>
          </p:cNvPr>
          <p:cNvGrpSpPr>
            <a:grpSpLocks/>
          </p:cNvGrpSpPr>
          <p:nvPr/>
        </p:nvGrpSpPr>
        <p:grpSpPr bwMode="auto">
          <a:xfrm rot="10800000">
            <a:off x="8601075" y="2073275"/>
            <a:ext cx="355600" cy="341313"/>
            <a:chOff x="4593711" y="2501309"/>
            <a:chExt cx="356074" cy="342249"/>
          </a:xfrm>
        </p:grpSpPr>
        <p:cxnSp>
          <p:nvCxnSpPr>
            <p:cNvPr id="18" name="直接连接符 126">
              <a:extLst>
                <a:ext uri="{FF2B5EF4-FFF2-40B4-BE49-F238E27FC236}">
                  <a16:creationId xmlns:a16="http://schemas.microsoft.com/office/drawing/2014/main" id="{956B0834-AEA9-9D47-994B-96464A530D7E}"/>
                </a:ext>
              </a:extLst>
            </p:cNvPr>
            <p:cNvCxnSpPr/>
            <p:nvPr/>
          </p:nvCxnSpPr>
          <p:spPr bwMode="auto">
            <a:xfrm>
              <a:off x="4595300" y="2517228"/>
              <a:ext cx="0" cy="342249"/>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9" name="直接连接符 127">
              <a:extLst>
                <a:ext uri="{FF2B5EF4-FFF2-40B4-BE49-F238E27FC236}">
                  <a16:creationId xmlns:a16="http://schemas.microsoft.com/office/drawing/2014/main" id="{E5FBD9C8-905B-D142-83B4-08658A05B37B}"/>
                </a:ext>
              </a:extLst>
            </p:cNvPr>
            <p:cNvCxnSpPr/>
            <p:nvPr/>
          </p:nvCxnSpPr>
          <p:spPr bwMode="auto">
            <a:xfrm flipH="1">
              <a:off x="4615966" y="2832415"/>
              <a:ext cx="351305" cy="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20" name="组合 128">
            <a:extLst>
              <a:ext uri="{FF2B5EF4-FFF2-40B4-BE49-F238E27FC236}">
                <a16:creationId xmlns:a16="http://schemas.microsoft.com/office/drawing/2014/main" id="{B4E7F3B4-EA24-EE40-BDB0-9DFE778792BB}"/>
              </a:ext>
            </a:extLst>
          </p:cNvPr>
          <p:cNvGrpSpPr>
            <a:grpSpLocks/>
          </p:cNvGrpSpPr>
          <p:nvPr/>
        </p:nvGrpSpPr>
        <p:grpSpPr bwMode="auto">
          <a:xfrm rot="5400000">
            <a:off x="4599781" y="4019625"/>
            <a:ext cx="357187" cy="342900"/>
            <a:chOff x="4593711" y="2501309"/>
            <a:chExt cx="356074" cy="342249"/>
          </a:xfrm>
        </p:grpSpPr>
        <p:cxnSp>
          <p:nvCxnSpPr>
            <p:cNvPr id="21" name="直接连接符 129">
              <a:extLst>
                <a:ext uri="{FF2B5EF4-FFF2-40B4-BE49-F238E27FC236}">
                  <a16:creationId xmlns:a16="http://schemas.microsoft.com/office/drawing/2014/main" id="{55535FB8-1DE5-C149-B112-F8BB9F2592D6}"/>
                </a:ext>
              </a:extLst>
            </p:cNvPr>
            <p:cNvCxnSpPr/>
            <p:nvPr/>
          </p:nvCxnSpPr>
          <p:spPr bwMode="auto">
            <a:xfrm>
              <a:off x="4592127" y="2502892"/>
              <a:ext cx="0" cy="342249"/>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直接连接符 130">
              <a:extLst>
                <a:ext uri="{FF2B5EF4-FFF2-40B4-BE49-F238E27FC236}">
                  <a16:creationId xmlns:a16="http://schemas.microsoft.com/office/drawing/2014/main" id="{FF122266-6EC8-8F41-B0B3-DFA3256C163F}"/>
                </a:ext>
              </a:extLst>
            </p:cNvPr>
            <p:cNvCxnSpPr/>
            <p:nvPr/>
          </p:nvCxnSpPr>
          <p:spPr bwMode="auto">
            <a:xfrm flipH="1">
              <a:off x="4596876" y="2834051"/>
              <a:ext cx="351327" cy="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23" name="组合 131">
            <a:extLst>
              <a:ext uri="{FF2B5EF4-FFF2-40B4-BE49-F238E27FC236}">
                <a16:creationId xmlns:a16="http://schemas.microsoft.com/office/drawing/2014/main" id="{61017E19-B2D8-8F4D-90CB-ABF0268B26D4}"/>
              </a:ext>
            </a:extLst>
          </p:cNvPr>
          <p:cNvGrpSpPr>
            <a:grpSpLocks/>
          </p:cNvGrpSpPr>
          <p:nvPr/>
        </p:nvGrpSpPr>
        <p:grpSpPr bwMode="auto">
          <a:xfrm>
            <a:off x="6188075" y="6402388"/>
            <a:ext cx="355600" cy="342900"/>
            <a:chOff x="4593711" y="2501309"/>
            <a:chExt cx="356074" cy="342249"/>
          </a:xfrm>
        </p:grpSpPr>
        <p:cxnSp>
          <p:nvCxnSpPr>
            <p:cNvPr id="24" name="直接连接符 132">
              <a:extLst>
                <a:ext uri="{FF2B5EF4-FFF2-40B4-BE49-F238E27FC236}">
                  <a16:creationId xmlns:a16="http://schemas.microsoft.com/office/drawing/2014/main" id="{5A8405FC-0743-8145-9F33-0A0CDAB9B87F}"/>
                </a:ext>
              </a:extLst>
            </p:cNvPr>
            <p:cNvCxnSpPr/>
            <p:nvPr/>
          </p:nvCxnSpPr>
          <p:spPr bwMode="auto">
            <a:xfrm>
              <a:off x="4593711" y="2501309"/>
              <a:ext cx="0" cy="342249"/>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5" name="直接连接符 133">
              <a:extLst>
                <a:ext uri="{FF2B5EF4-FFF2-40B4-BE49-F238E27FC236}">
                  <a16:creationId xmlns:a16="http://schemas.microsoft.com/office/drawing/2014/main" id="{AB151C35-17C8-0A42-84A5-E0E8CE18E982}"/>
                </a:ext>
              </a:extLst>
            </p:cNvPr>
            <p:cNvCxnSpPr/>
            <p:nvPr/>
          </p:nvCxnSpPr>
          <p:spPr bwMode="auto">
            <a:xfrm flipH="1">
              <a:off x="4598480" y="2832466"/>
              <a:ext cx="351305" cy="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26" name="Group 3">
            <a:extLst>
              <a:ext uri="{FF2B5EF4-FFF2-40B4-BE49-F238E27FC236}">
                <a16:creationId xmlns:a16="http://schemas.microsoft.com/office/drawing/2014/main" id="{1513B817-EBB2-9D45-951D-9FC9A2249563}"/>
              </a:ext>
            </a:extLst>
          </p:cNvPr>
          <p:cNvGrpSpPr>
            <a:grpSpLocks/>
          </p:cNvGrpSpPr>
          <p:nvPr/>
        </p:nvGrpSpPr>
        <p:grpSpPr bwMode="auto">
          <a:xfrm>
            <a:off x="120978" y="1807663"/>
            <a:ext cx="4349725" cy="2266324"/>
            <a:chOff x="912" y="1008"/>
            <a:chExt cx="3984" cy="1521"/>
          </a:xfrm>
        </p:grpSpPr>
        <p:sp>
          <p:nvSpPr>
            <p:cNvPr id="27" name="AutoShape 4">
              <a:extLst>
                <a:ext uri="{FF2B5EF4-FFF2-40B4-BE49-F238E27FC236}">
                  <a16:creationId xmlns:a16="http://schemas.microsoft.com/office/drawing/2014/main" id="{EA1A0152-B3E9-FA41-B145-AB4162006E0B}"/>
                </a:ext>
              </a:extLst>
            </p:cNvPr>
            <p:cNvSpPr>
              <a:spLocks noChangeArrowheads="1"/>
            </p:cNvSpPr>
            <p:nvPr/>
          </p:nvSpPr>
          <p:spPr bwMode="gray">
            <a:xfrm>
              <a:off x="912" y="1008"/>
              <a:ext cx="3984" cy="152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blurRad="63500" dist="135003" dir="2928844" algn="ctr" rotWithShape="0">
                <a:srgbClr val="000000">
                  <a:alpha val="50000"/>
                </a:srgbClr>
              </a:outerShdw>
            </a:effectLst>
          </p:spPr>
          <p:txBody>
            <a:bodyPr wrap="none" anchor="ctr"/>
            <a:lstStyle/>
            <a:p>
              <a:pPr algn="r" eaLnBrk="1" hangingPunct="1">
                <a:defRPr/>
              </a:pPr>
              <a:endParaRPr lang="zh-CN" altLang="en-US">
                <a:solidFill>
                  <a:srgbClr val="003300"/>
                </a:solidFill>
                <a:latin typeface="Arial" panose="020B0604020202020204" pitchFamily="34" charset="0"/>
                <a:ea typeface="宋体" charset="0"/>
                <a:cs typeface="Arial" panose="020B0604020202020204" pitchFamily="34" charset="0"/>
              </a:endParaRPr>
            </a:p>
          </p:txBody>
        </p:sp>
        <p:sp>
          <p:nvSpPr>
            <p:cNvPr id="28" name="Text Box 9">
              <a:extLst>
                <a:ext uri="{FF2B5EF4-FFF2-40B4-BE49-F238E27FC236}">
                  <a16:creationId xmlns:a16="http://schemas.microsoft.com/office/drawing/2014/main" id="{522E282C-10BF-F94D-BD85-C1792B2B5A13}"/>
                </a:ext>
              </a:extLst>
            </p:cNvPr>
            <p:cNvSpPr txBox="1">
              <a:spLocks noChangeArrowheads="1"/>
            </p:cNvSpPr>
            <p:nvPr/>
          </p:nvSpPr>
          <p:spPr bwMode="gray">
            <a:xfrm>
              <a:off x="1102" y="1213"/>
              <a:ext cx="3770" cy="11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000">
                  <a:solidFill>
                    <a:schemeClr val="tx1"/>
                  </a:solidFill>
                  <a:latin typeface="Verdana" charset="0"/>
                  <a:ea typeface="宋体" charset="0"/>
                  <a:cs typeface="宋体" charset="0"/>
                </a:defRPr>
              </a:lvl1pPr>
              <a:lvl2pPr>
                <a:defRPr sz="2600">
                  <a:solidFill>
                    <a:schemeClr val="tx1"/>
                  </a:solidFill>
                  <a:latin typeface="Verdana" charset="0"/>
                  <a:ea typeface="宋体" charset="0"/>
                </a:defRPr>
              </a:lvl2pPr>
              <a:lvl3pPr>
                <a:defRPr sz="2300">
                  <a:solidFill>
                    <a:schemeClr val="tx1"/>
                  </a:solidFill>
                  <a:latin typeface="Verdana" charset="0"/>
                  <a:ea typeface="宋体" charset="0"/>
                </a:defRPr>
              </a:lvl3pPr>
              <a:lvl4pPr>
                <a:defRPr sz="2000">
                  <a:solidFill>
                    <a:schemeClr val="tx1"/>
                  </a:solidFill>
                  <a:latin typeface="Verdana" charset="0"/>
                  <a:ea typeface="宋体" charset="0"/>
                </a:defRPr>
              </a:lvl4pPr>
              <a:lvl5pPr>
                <a:defRPr sz="2000">
                  <a:solidFill>
                    <a:schemeClr val="tx1"/>
                  </a:solidFill>
                  <a:latin typeface="Verdana" charset="0"/>
                  <a:ea typeface="宋体" charset="0"/>
                </a:defRPr>
              </a:lvl5pPr>
              <a:lvl6pPr eaLnBrk="0" hangingPunct="0">
                <a:buFont typeface="Wingdings" charset="0"/>
                <a:defRPr sz="2000">
                  <a:solidFill>
                    <a:schemeClr val="tx1"/>
                  </a:solidFill>
                  <a:latin typeface="Verdana" charset="0"/>
                  <a:ea typeface="宋体" charset="0"/>
                </a:defRPr>
              </a:lvl6pPr>
              <a:lvl7pPr eaLnBrk="0" hangingPunct="0">
                <a:buFont typeface="Wingdings" charset="0"/>
                <a:defRPr sz="2000">
                  <a:solidFill>
                    <a:schemeClr val="tx1"/>
                  </a:solidFill>
                  <a:latin typeface="Verdana" charset="0"/>
                  <a:ea typeface="宋体" charset="0"/>
                </a:defRPr>
              </a:lvl7pPr>
              <a:lvl8pPr eaLnBrk="0" hangingPunct="0">
                <a:buFont typeface="Wingdings" charset="0"/>
                <a:defRPr sz="2000">
                  <a:solidFill>
                    <a:schemeClr val="tx1"/>
                  </a:solidFill>
                  <a:latin typeface="Verdana" charset="0"/>
                  <a:ea typeface="宋体" charset="0"/>
                </a:defRPr>
              </a:lvl8pPr>
              <a:lvl9pPr eaLnBrk="0" hangingPunct="0">
                <a:buFont typeface="Wingdings" charset="0"/>
                <a:defRPr sz="2000">
                  <a:solidFill>
                    <a:schemeClr val="tx1"/>
                  </a:solidFill>
                  <a:latin typeface="Verdana" charset="0"/>
                  <a:ea typeface="宋体" charset="0"/>
                </a:defRPr>
              </a:lvl9pPr>
            </a:lstStyle>
            <a:p>
              <a:pPr>
                <a:lnSpc>
                  <a:spcPct val="150000"/>
                </a:lnSpc>
                <a:defRPr/>
              </a:pPr>
              <a:r>
                <a:rPr lang="en-US" altLang="zh-CN" sz="1800" dirty="0">
                  <a:solidFill>
                    <a:srgbClr val="FF0000"/>
                  </a:solidFill>
                  <a:latin typeface="Arial" panose="020B0604020202020204" pitchFamily="34" charset="0"/>
                  <a:cs typeface="Arial" panose="020B0604020202020204" pitchFamily="34" charset="0"/>
                </a:rPr>
                <a:t>Fossil fuel </a:t>
              </a:r>
              <a:r>
                <a:rPr lang="en-US" altLang="zh-CN" sz="1800" dirty="0">
                  <a:latin typeface="Arial" panose="020B0604020202020204" pitchFamily="34" charset="0"/>
                  <a:cs typeface="Arial" panose="020B0604020202020204" pitchFamily="34" charset="0"/>
                </a:rPr>
                <a:t>has long been a </a:t>
              </a:r>
              <a:r>
                <a:rPr lang="en-US" altLang="zh-CN" sz="1800" dirty="0">
                  <a:solidFill>
                    <a:srgbClr val="FF0000"/>
                  </a:solidFill>
                  <a:latin typeface="Arial" panose="020B0604020202020204" pitchFamily="34" charset="0"/>
                  <a:cs typeface="Arial" panose="020B0604020202020204" pitchFamily="34" charset="0"/>
                </a:rPr>
                <a:t>major</a:t>
              </a:r>
              <a:r>
                <a:rPr lang="en-US" altLang="zh-CN" sz="1800" dirty="0">
                  <a:latin typeface="Arial" panose="020B0604020202020204" pitchFamily="34" charset="0"/>
                  <a:cs typeface="Arial" panose="020B0604020202020204" pitchFamily="34" charset="0"/>
                </a:rPr>
                <a:t> source of </a:t>
              </a:r>
              <a:r>
                <a:rPr lang="en-US" altLang="zh-CN" sz="1800" dirty="0">
                  <a:solidFill>
                    <a:srgbClr val="FF0000"/>
                  </a:solidFill>
                  <a:latin typeface="Arial" panose="020B0604020202020204" pitchFamily="34" charset="0"/>
                  <a:cs typeface="Arial" panose="020B0604020202020204" pitchFamily="34" charset="0"/>
                </a:rPr>
                <a:t>energy</a:t>
              </a:r>
              <a:r>
                <a:rPr lang="en-US" altLang="zh-CN" sz="1800" dirty="0">
                  <a:latin typeface="Arial" panose="020B0604020202020204" pitchFamily="34" charset="0"/>
                  <a:cs typeface="Arial" panose="020B0604020202020204" pitchFamily="34" charset="0"/>
                </a:rPr>
                <a:t>, but it cause a series of </a:t>
              </a:r>
              <a:r>
                <a:rPr lang="en-US" altLang="zh-CN" sz="1800" dirty="0">
                  <a:solidFill>
                    <a:srgbClr val="FF0000"/>
                  </a:solidFill>
                  <a:latin typeface="Arial" panose="020B0604020202020204" pitchFamily="34" charset="0"/>
                  <a:cs typeface="Arial" panose="020B0604020202020204" pitchFamily="34" charset="0"/>
                </a:rPr>
                <a:t>environment issues</a:t>
              </a:r>
              <a:r>
                <a:rPr lang="en-US" altLang="zh-CN" sz="1800" dirty="0">
                  <a:latin typeface="Arial" panose="020B0604020202020204" pitchFamily="34" charset="0"/>
                  <a:cs typeface="Arial" panose="020B0604020202020204" pitchFamily="34" charset="0"/>
                </a:rPr>
                <a:t> such as the </a:t>
              </a:r>
              <a:r>
                <a:rPr lang="en-US" altLang="zh-CN" sz="1800" dirty="0">
                  <a:solidFill>
                    <a:srgbClr val="FF0000"/>
                  </a:solidFill>
                  <a:latin typeface="Arial" panose="020B0604020202020204" pitchFamily="34" charset="0"/>
                  <a:cs typeface="Arial" panose="020B0604020202020204" pitchFamily="34" charset="0"/>
                </a:rPr>
                <a:t>greenhouse effect</a:t>
              </a:r>
              <a:r>
                <a:rPr lang="en-US" altLang="zh-CN" sz="1800" dirty="0">
                  <a:solidFill>
                    <a:schemeClr val="tx1">
                      <a:lumMod val="75000"/>
                      <a:lumOff val="25000"/>
                    </a:schemeClr>
                  </a:solidFill>
                  <a:latin typeface="Arial" panose="020B0604020202020204" pitchFamily="34" charset="0"/>
                  <a:cs typeface="Arial" panose="020B0604020202020204" pitchFamily="34" charset="0"/>
                </a:rPr>
                <a:t>. </a:t>
              </a:r>
              <a:endParaRPr lang="en-US" altLang="zh-CN" sz="1800" b="0" dirty="0">
                <a:solidFill>
                  <a:srgbClr val="000000"/>
                </a:solidFill>
                <a:latin typeface="Arial" panose="020B0604020202020204" pitchFamily="34" charset="0"/>
                <a:ea typeface="黑体" charset="0"/>
                <a:cs typeface="Arial" panose="020B0604020202020204" pitchFamily="34" charset="0"/>
              </a:endParaRPr>
            </a:p>
          </p:txBody>
        </p:sp>
      </p:grpSp>
      <p:pic>
        <p:nvPicPr>
          <p:cNvPr id="29" name="图片 19">
            <a:extLst>
              <a:ext uri="{FF2B5EF4-FFF2-40B4-BE49-F238E27FC236}">
                <a16:creationId xmlns:a16="http://schemas.microsoft.com/office/drawing/2014/main" id="{22097402-6300-F340-807D-567B37DB87C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610" y="1602993"/>
            <a:ext cx="566738"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6">
            <a:extLst>
              <a:ext uri="{FF2B5EF4-FFF2-40B4-BE49-F238E27FC236}">
                <a16:creationId xmlns:a16="http://schemas.microsoft.com/office/drawing/2014/main" id="{CBCD1152-C0F4-D642-A9F0-54F2D3AD4B47}"/>
              </a:ext>
            </a:extLst>
          </p:cNvPr>
          <p:cNvSpPr>
            <a:spLocks noChangeArrowheads="1"/>
          </p:cNvSpPr>
          <p:nvPr/>
        </p:nvSpPr>
        <p:spPr bwMode="gray">
          <a:xfrm>
            <a:off x="119062" y="4652179"/>
            <a:ext cx="4448449" cy="1642064"/>
          </a:xfrm>
          <a:prstGeom prst="roundRect">
            <a:avLst>
              <a:gd name="adj" fmla="val 11921"/>
            </a:avLst>
          </a:prstGeom>
          <a:gradFill rotWithShape="1">
            <a:gsLst>
              <a:gs pos="0">
                <a:srgbClr val="3FB564"/>
              </a:gs>
              <a:gs pos="100000">
                <a:srgbClr val="2C7E46"/>
              </a:gs>
            </a:gsLst>
            <a:lin ang="5400000" scaled="1"/>
          </a:gradFill>
          <a:ln w="38100">
            <a:solidFill>
              <a:srgbClr val="FFFF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zh-CN" altLang="en-US" dirty="0">
              <a:solidFill>
                <a:srgbClr val="003300"/>
              </a:solidFill>
              <a:latin typeface="Arial" panose="020B0604020202020204" pitchFamily="34" charset="0"/>
              <a:ea typeface="宋体" charset="0"/>
              <a:cs typeface="Arial" panose="020B0604020202020204" pitchFamily="34" charset="0"/>
            </a:endParaRPr>
          </a:p>
        </p:txBody>
      </p:sp>
      <p:sp>
        <p:nvSpPr>
          <p:cNvPr id="31" name="Text Box 8">
            <a:extLst>
              <a:ext uri="{FF2B5EF4-FFF2-40B4-BE49-F238E27FC236}">
                <a16:creationId xmlns:a16="http://schemas.microsoft.com/office/drawing/2014/main" id="{B6295F3F-EF3F-7943-8204-BDA60E702DE4}"/>
              </a:ext>
            </a:extLst>
          </p:cNvPr>
          <p:cNvSpPr txBox="1">
            <a:spLocks noChangeArrowheads="1"/>
          </p:cNvSpPr>
          <p:nvPr/>
        </p:nvSpPr>
        <p:spPr bwMode="gray">
          <a:xfrm>
            <a:off x="330979" y="4839920"/>
            <a:ext cx="39702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Verdana" charset="0"/>
                <a:ea typeface="宋体" charset="0"/>
                <a:cs typeface="宋体" charset="0"/>
              </a:defRPr>
            </a:lvl1pPr>
            <a:lvl2pPr marL="457200">
              <a:defRPr sz="2600">
                <a:solidFill>
                  <a:schemeClr val="tx1"/>
                </a:solidFill>
                <a:latin typeface="Verdana" charset="0"/>
                <a:ea typeface="宋体" charset="0"/>
              </a:defRPr>
            </a:lvl2pPr>
            <a:lvl3pPr marL="914400">
              <a:defRPr sz="2300">
                <a:solidFill>
                  <a:schemeClr val="tx1"/>
                </a:solidFill>
                <a:latin typeface="Verdana" charset="0"/>
                <a:ea typeface="宋体" charset="0"/>
              </a:defRPr>
            </a:lvl3pPr>
            <a:lvl4pPr marL="1371600">
              <a:defRPr sz="2000">
                <a:solidFill>
                  <a:schemeClr val="tx1"/>
                </a:solidFill>
                <a:latin typeface="Verdana" charset="0"/>
                <a:ea typeface="宋体" charset="0"/>
              </a:defRPr>
            </a:lvl4pPr>
            <a:lvl5pPr marL="1828800">
              <a:defRPr sz="2000">
                <a:solidFill>
                  <a:schemeClr val="tx1"/>
                </a:solidFill>
                <a:latin typeface="Verdana" charset="0"/>
                <a:ea typeface="宋体" charset="0"/>
              </a:defRPr>
            </a:lvl5pPr>
            <a:lvl6pPr marL="2286000" eaLnBrk="0" hangingPunct="0">
              <a:buFont typeface="Wingdings" charset="0"/>
              <a:defRPr sz="2000">
                <a:solidFill>
                  <a:schemeClr val="tx1"/>
                </a:solidFill>
                <a:latin typeface="Verdana" charset="0"/>
                <a:ea typeface="宋体" charset="0"/>
              </a:defRPr>
            </a:lvl6pPr>
            <a:lvl7pPr marL="2743200" eaLnBrk="0" hangingPunct="0">
              <a:buFont typeface="Wingdings" charset="0"/>
              <a:defRPr sz="2000">
                <a:solidFill>
                  <a:schemeClr val="tx1"/>
                </a:solidFill>
                <a:latin typeface="Verdana" charset="0"/>
                <a:ea typeface="宋体" charset="0"/>
              </a:defRPr>
            </a:lvl7pPr>
            <a:lvl8pPr marL="3200400" eaLnBrk="0" hangingPunct="0">
              <a:buFont typeface="Wingdings" charset="0"/>
              <a:defRPr sz="2000">
                <a:solidFill>
                  <a:schemeClr val="tx1"/>
                </a:solidFill>
                <a:latin typeface="Verdana" charset="0"/>
                <a:ea typeface="宋体" charset="0"/>
              </a:defRPr>
            </a:lvl8pPr>
            <a:lvl9pPr marL="3657600" eaLnBrk="0" hangingPunct="0">
              <a:buFont typeface="Wingdings" charset="0"/>
              <a:defRPr sz="2000">
                <a:solidFill>
                  <a:schemeClr val="tx1"/>
                </a:solidFill>
                <a:latin typeface="Verdana" charset="0"/>
                <a:ea typeface="宋体" charset="0"/>
              </a:defRPr>
            </a:lvl9pPr>
          </a:lstStyle>
          <a:p>
            <a:pPr algn="ctr">
              <a:defRPr/>
            </a:pPr>
            <a:r>
              <a:rPr lang="en-US" altLang="zh-CN" sz="2400" dirty="0">
                <a:solidFill>
                  <a:srgbClr val="FFFFFF"/>
                </a:solidFill>
                <a:effectLst>
                  <a:outerShdw blurRad="38100" dist="38100" dir="2700000" algn="tl">
                    <a:srgbClr val="DDDDDD"/>
                  </a:outerShdw>
                </a:effectLst>
                <a:latin typeface="Arial" panose="020B0604020202020204" pitchFamily="34" charset="0"/>
                <a:ea typeface="黑体" charset="0"/>
                <a:cs typeface="Arial" panose="020B0604020202020204" pitchFamily="34" charset="0"/>
              </a:rPr>
              <a:t>Hydrogen energy can satisfy people’s demands to replace fossil fuel.</a:t>
            </a:r>
            <a:endParaRPr lang="en-US" altLang="zh-CN" sz="2400" b="0" dirty="0">
              <a:solidFill>
                <a:srgbClr val="FFFFFF"/>
              </a:solidFill>
              <a:effectLst>
                <a:outerShdw blurRad="38100" dist="38100" dir="2700000" algn="tl">
                  <a:srgbClr val="DDDDDD"/>
                </a:outerShdw>
              </a:effectLst>
              <a:latin typeface="Arial" panose="020B0604020202020204" pitchFamily="34" charset="0"/>
              <a:ea typeface="黑体" charset="0"/>
              <a:cs typeface="Arial" panose="020B0604020202020204" pitchFamily="34" charset="0"/>
            </a:endParaRPr>
          </a:p>
        </p:txBody>
      </p:sp>
    </p:spTree>
    <p:extLst>
      <p:ext uri="{BB962C8B-B14F-4D97-AF65-F5344CB8AC3E}">
        <p14:creationId xmlns:p14="http://schemas.microsoft.com/office/powerpoint/2010/main" val="2568085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565F8616-3AFB-064F-B45D-B7023A783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5702" y="3514130"/>
            <a:ext cx="4132659" cy="2397919"/>
          </a:xfrm>
          <a:prstGeom prst="rect">
            <a:avLst/>
          </a:prstGeom>
          <a:solidFill>
            <a:schemeClr val="accent4"/>
          </a:solidFill>
          <a:ln>
            <a:noFill/>
          </a:ln>
        </p:spPr>
      </p:pic>
      <p:sp>
        <p:nvSpPr>
          <p:cNvPr id="3" name="文本占位符 2">
            <a:extLst>
              <a:ext uri="{FF2B5EF4-FFF2-40B4-BE49-F238E27FC236}">
                <a16:creationId xmlns:a16="http://schemas.microsoft.com/office/drawing/2014/main" id="{B0FF3F34-E0DB-0C48-B4CA-078E97A2D7A0}"/>
              </a:ext>
            </a:extLst>
          </p:cNvPr>
          <p:cNvSpPr txBox="1">
            <a:spLocks/>
          </p:cNvSpPr>
          <p:nvPr/>
        </p:nvSpPr>
        <p:spPr bwMode="auto">
          <a:xfrm>
            <a:off x="254510" y="1590287"/>
            <a:ext cx="3292441" cy="196862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457200" indent="-457200">
              <a:defRPr sz="2400" b="1">
                <a:solidFill>
                  <a:schemeClr val="tx1"/>
                </a:solidFill>
                <a:latin typeface="Arial" panose="020B0604020202020204" pitchFamily="34" charset="0"/>
                <a:ea typeface="宋体" panose="02010600030101010101" pitchFamily="2" charset="-122"/>
              </a:defRPr>
            </a:lvl1pPr>
            <a:lvl2pPr marL="742950" indent="-285750">
              <a:defRPr sz="2400" b="1">
                <a:solidFill>
                  <a:schemeClr val="tx1"/>
                </a:solidFill>
                <a:latin typeface="Arial" panose="020B0604020202020204" pitchFamily="34" charset="0"/>
                <a:ea typeface="宋体" panose="02010600030101010101" pitchFamily="2" charset="-122"/>
              </a:defRPr>
            </a:lvl2pPr>
            <a:lvl3pPr marL="1143000" indent="-228600">
              <a:defRPr sz="2400" b="1">
                <a:solidFill>
                  <a:schemeClr val="tx1"/>
                </a:solidFill>
                <a:latin typeface="Arial" panose="020B0604020202020204" pitchFamily="34" charset="0"/>
                <a:ea typeface="宋体" panose="02010600030101010101" pitchFamily="2" charset="-122"/>
              </a:defRPr>
            </a:lvl3pPr>
            <a:lvl4pPr marL="1600200" indent="-228600">
              <a:defRPr sz="2400" b="1">
                <a:solidFill>
                  <a:schemeClr val="tx1"/>
                </a:solidFill>
                <a:latin typeface="Arial" panose="020B0604020202020204" pitchFamily="34" charset="0"/>
                <a:ea typeface="宋体" panose="02010600030101010101" pitchFamily="2" charset="-122"/>
              </a:defRPr>
            </a:lvl4pPr>
            <a:lvl5pPr marL="2057400" indent="-22860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0000"/>
              </a:buClr>
              <a:buFont typeface="Wingdings" pitchFamily="2" charset="2"/>
              <a:buChar char="u"/>
            </a:pP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Wide</a:t>
            </a:r>
            <a:r>
              <a:rPr lang="zh-CN" altLang="en-US"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Flammable</a:t>
            </a:r>
            <a:r>
              <a:rPr lang="zh-CN" altLang="en-US"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Range</a:t>
            </a:r>
          </a:p>
          <a:p>
            <a:pPr eaLnBrk="1" hangingPunct="1">
              <a:spcBef>
                <a:spcPct val="20000"/>
              </a:spcBef>
              <a:buClr>
                <a:srgbClr val="FF0000"/>
              </a:buClr>
              <a:buFont typeface="Wingdings" pitchFamily="2" charset="2"/>
              <a:buChar char="u"/>
            </a:pP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High</a:t>
            </a:r>
            <a:r>
              <a:rPr lang="zh-CN" altLang="en-US"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diffusivity</a:t>
            </a:r>
            <a:endParaRPr lang="en-US" altLang="zh-CN" sz="2100" b="0" dirty="0">
              <a:solidFill>
                <a:srgbClr val="17375E"/>
              </a:solidFill>
              <a:latin typeface="黑体" panose="02010609060101010101" pitchFamily="49" charset="-122"/>
              <a:ea typeface="黑体" panose="02010609060101010101" pitchFamily="49" charset="-122"/>
              <a:cs typeface="Times New Roman" panose="02020603050405020304" pitchFamily="18" charset="0"/>
            </a:endParaRPr>
          </a:p>
          <a:p>
            <a:pPr>
              <a:spcBef>
                <a:spcPct val="20000"/>
              </a:spcBef>
              <a:buClr>
                <a:srgbClr val="FF0000"/>
              </a:buClr>
              <a:buFont typeface="Wingdings" pitchFamily="2" charset="2"/>
              <a:buChar char="u"/>
            </a:pP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Low</a:t>
            </a:r>
            <a:r>
              <a:rPr lang="zh-CN" altLang="en-US"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Ignition</a:t>
            </a:r>
            <a:r>
              <a:rPr lang="zh-CN" altLang="en-US"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Energy</a:t>
            </a:r>
          </a:p>
          <a:p>
            <a:pPr>
              <a:spcBef>
                <a:spcPct val="20000"/>
              </a:spcBef>
              <a:buClr>
                <a:srgbClr val="FF0000"/>
              </a:buClr>
              <a:buFont typeface="Wingdings" pitchFamily="2" charset="2"/>
              <a:buChar char="u"/>
            </a:pP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Large</a:t>
            </a:r>
            <a:r>
              <a:rPr lang="zh-CN" altLang="en-US"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burning</a:t>
            </a:r>
            <a:r>
              <a:rPr lang="zh-CN" altLang="en-US"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velocity</a:t>
            </a:r>
          </a:p>
          <a:p>
            <a:pPr>
              <a:spcBef>
                <a:spcPct val="20000"/>
              </a:spcBef>
              <a:buClr>
                <a:srgbClr val="FF0000"/>
              </a:buClr>
              <a:buFont typeface="Wingdings" pitchFamily="2" charset="2"/>
              <a:buChar char="u"/>
            </a:pPr>
            <a:r>
              <a:rPr lang="en-US" altLang="zh-CN" sz="21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Hydrogen embrittlement</a:t>
            </a:r>
          </a:p>
        </p:txBody>
      </p:sp>
      <p:pic>
        <p:nvPicPr>
          <p:cNvPr id="4" name="图片 5">
            <a:extLst>
              <a:ext uri="{FF2B5EF4-FFF2-40B4-BE49-F238E27FC236}">
                <a16:creationId xmlns:a16="http://schemas.microsoft.com/office/drawing/2014/main" id="{83D0ECB5-DD1A-6C40-8923-F52A7058ED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7501" y="1505157"/>
            <a:ext cx="2591990"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a:extLst>
              <a:ext uri="{FF2B5EF4-FFF2-40B4-BE49-F238E27FC236}">
                <a16:creationId xmlns:a16="http://schemas.microsoft.com/office/drawing/2014/main" id="{422E3EC6-E0B0-5D41-B364-0C9B7B7225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50418" y="1590286"/>
            <a:ext cx="2083594"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5">
            <a:extLst>
              <a:ext uri="{FF2B5EF4-FFF2-40B4-BE49-F238E27FC236}">
                <a16:creationId xmlns:a16="http://schemas.microsoft.com/office/drawing/2014/main" id="{B913EDF8-E516-3349-91D2-8FFCF3079C1C}"/>
              </a:ext>
            </a:extLst>
          </p:cNvPr>
          <p:cNvSpPr txBox="1"/>
          <p:nvPr/>
        </p:nvSpPr>
        <p:spPr>
          <a:xfrm>
            <a:off x="1269710" y="233041"/>
            <a:ext cx="5862062"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Hazards</a:t>
            </a:r>
            <a:r>
              <a:rPr lang="zh-CN" altLang="en-US" dirty="0"/>
              <a:t> </a:t>
            </a:r>
            <a:r>
              <a:rPr lang="en-US" altLang="zh-CN" dirty="0"/>
              <a:t>of</a:t>
            </a:r>
            <a:r>
              <a:rPr lang="zh-CN" altLang="en-US" dirty="0"/>
              <a:t> </a:t>
            </a:r>
            <a:r>
              <a:rPr lang="en-US" altLang="zh-CN" dirty="0"/>
              <a:t>Hydrogen </a:t>
            </a:r>
            <a:endParaRPr lang="zh-CN" altLang="en-US" dirty="0"/>
          </a:p>
        </p:txBody>
      </p:sp>
      <p:sp>
        <p:nvSpPr>
          <p:cNvPr id="8" name="文本占位符 2">
            <a:extLst>
              <a:ext uri="{FF2B5EF4-FFF2-40B4-BE49-F238E27FC236}">
                <a16:creationId xmlns:a16="http://schemas.microsoft.com/office/drawing/2014/main" id="{B4E1FEF2-5BDB-8744-A501-3FDB9832E145}"/>
              </a:ext>
            </a:extLst>
          </p:cNvPr>
          <p:cNvSpPr txBox="1">
            <a:spLocks/>
          </p:cNvSpPr>
          <p:nvPr/>
        </p:nvSpPr>
        <p:spPr bwMode="auto">
          <a:xfrm>
            <a:off x="535419" y="3710377"/>
            <a:ext cx="3495908" cy="2140157"/>
          </a:xfrm>
          <a:prstGeom prst="rect">
            <a:avLst/>
          </a:prstGeom>
          <a:solidFill>
            <a:schemeClr val="accent4"/>
          </a:solidFill>
          <a:ln>
            <a:noFill/>
          </a:ln>
        </p:spPr>
        <p:txBody>
          <a:bodyPr/>
          <a:lstStyle>
            <a:lvl1pPr marL="457200" indent="-457200">
              <a:defRPr sz="2400" b="1">
                <a:solidFill>
                  <a:schemeClr val="tx1"/>
                </a:solidFill>
                <a:latin typeface="Arial" panose="020B0604020202020204" pitchFamily="34" charset="0"/>
                <a:ea typeface="宋体" panose="02010600030101010101" pitchFamily="2" charset="-122"/>
              </a:defRPr>
            </a:lvl1pPr>
            <a:lvl2pPr marL="742950" indent="-285750">
              <a:defRPr sz="2400" b="1">
                <a:solidFill>
                  <a:schemeClr val="tx1"/>
                </a:solidFill>
                <a:latin typeface="Arial" panose="020B0604020202020204" pitchFamily="34" charset="0"/>
                <a:ea typeface="宋体" panose="02010600030101010101" pitchFamily="2" charset="-122"/>
              </a:defRPr>
            </a:lvl2pPr>
            <a:lvl3pPr marL="1143000" indent="-228600">
              <a:defRPr sz="2400" b="1">
                <a:solidFill>
                  <a:schemeClr val="tx1"/>
                </a:solidFill>
                <a:latin typeface="Arial" panose="020B0604020202020204" pitchFamily="34" charset="0"/>
                <a:ea typeface="宋体" panose="02010600030101010101" pitchFamily="2" charset="-122"/>
              </a:defRPr>
            </a:lvl3pPr>
            <a:lvl4pPr marL="1600200" indent="-228600">
              <a:defRPr sz="2400" b="1">
                <a:solidFill>
                  <a:schemeClr val="tx1"/>
                </a:solidFill>
                <a:latin typeface="Arial" panose="020B0604020202020204" pitchFamily="34" charset="0"/>
                <a:ea typeface="宋体" panose="02010600030101010101" pitchFamily="2" charset="-122"/>
              </a:defRPr>
            </a:lvl4pPr>
            <a:lvl5pPr marL="2057400" indent="-22860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0000"/>
              </a:buClr>
              <a:buFont typeface="Wingdings" pitchFamily="2" charset="2"/>
              <a:buChar char="u"/>
            </a:pPr>
            <a:r>
              <a:rPr lang="en-US" altLang="zh-CN" sz="32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Confined</a:t>
            </a:r>
            <a:r>
              <a:rPr lang="zh-CN" altLang="en-US" sz="32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0" dirty="0">
                <a:solidFill>
                  <a:srgbClr val="17375E"/>
                </a:solidFill>
                <a:latin typeface="Times New Roman" panose="02020603050405020304" pitchFamily="18" charset="0"/>
                <a:ea typeface="黑体" panose="02010609060101010101" pitchFamily="49" charset="-122"/>
                <a:cs typeface="Times New Roman" panose="02020603050405020304" pitchFamily="18" charset="0"/>
              </a:rPr>
              <a:t>spaces</a:t>
            </a:r>
          </a:p>
          <a:p>
            <a:pPr eaLnBrk="1" hangingPunct="1">
              <a:spcBef>
                <a:spcPct val="20000"/>
              </a:spcBef>
              <a:buClr>
                <a:srgbClr val="7030A0"/>
              </a:buClr>
              <a:buFont typeface="Wingdings" pitchFamily="2" charset="2"/>
              <a:buChar char="p"/>
            </a:pPr>
            <a:r>
              <a:rPr lang="en-US" altLang="zh-CN" sz="28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Pipelines</a:t>
            </a:r>
          </a:p>
          <a:p>
            <a:pPr>
              <a:spcBef>
                <a:spcPct val="20000"/>
              </a:spcBef>
              <a:buClr>
                <a:srgbClr val="7030A0"/>
              </a:buClr>
              <a:buFont typeface="Wingdings" pitchFamily="2" charset="2"/>
              <a:buChar char="p"/>
            </a:pPr>
            <a:r>
              <a:rPr lang="en-US" altLang="zh-CN" sz="28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Corridors</a:t>
            </a:r>
          </a:p>
          <a:p>
            <a:pPr>
              <a:spcBef>
                <a:spcPct val="20000"/>
              </a:spcBef>
              <a:buClr>
                <a:srgbClr val="7030A0"/>
              </a:buClr>
              <a:buFont typeface="Wingdings" pitchFamily="2" charset="2"/>
              <a:buChar char="p"/>
            </a:pPr>
            <a:r>
              <a:rPr lang="en-US" altLang="zh-CN" sz="28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Tunnels…</a:t>
            </a:r>
            <a:endParaRPr lang="zh-CN" altLang="en-US" sz="3200" b="0" dirty="0">
              <a:solidFill>
                <a:srgbClr val="002A63"/>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20000"/>
              </a:spcBef>
              <a:buClr>
                <a:srgbClr val="FF0000"/>
              </a:buClr>
              <a:buFont typeface="Wingdings" pitchFamily="2" charset="2"/>
              <a:buChar char="u"/>
            </a:pPr>
            <a:endParaRPr lang="zh-CN" altLang="en-US" sz="3200" b="0"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1E48A2D-EC25-AD41-90D6-92734549DB7B}"/>
              </a:ext>
            </a:extLst>
          </p:cNvPr>
          <p:cNvSpPr txBox="1"/>
          <p:nvPr/>
        </p:nvSpPr>
        <p:spPr>
          <a:xfrm>
            <a:off x="442773" y="6002004"/>
            <a:ext cx="8145857" cy="73866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n-US" i="1" dirty="0">
                <a:solidFill>
                  <a:srgbClr val="FF0000"/>
                </a:solidFill>
              </a:rPr>
              <a:t>Usually the </a:t>
            </a:r>
            <a:r>
              <a:rPr lang="en-US" sz="2400" b="1" i="1" u="sng" dirty="0">
                <a:solidFill>
                  <a:srgbClr val="FF0000"/>
                </a:solidFill>
              </a:rPr>
              <a:t>structures of channels (tubes) </a:t>
            </a:r>
            <a:r>
              <a:rPr lang="en-US" i="1" dirty="0">
                <a:solidFill>
                  <a:srgbClr val="FF0000"/>
                </a:solidFill>
              </a:rPr>
              <a:t>were used to simulate the confined spaces in the laboratory.</a:t>
            </a:r>
          </a:p>
        </p:txBody>
      </p:sp>
    </p:spTree>
    <p:extLst>
      <p:ext uri="{BB962C8B-B14F-4D97-AF65-F5344CB8AC3E}">
        <p14:creationId xmlns:p14="http://schemas.microsoft.com/office/powerpoint/2010/main" val="670849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655" y="217303"/>
            <a:ext cx="5862062"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Previous works</a:t>
            </a:r>
            <a:endParaRPr lang="zh-CN" altLang="en-US" dirty="0"/>
          </a:p>
        </p:txBody>
      </p:sp>
      <p:sp>
        <p:nvSpPr>
          <p:cNvPr id="14" name="文本框 13"/>
          <p:cNvSpPr txBox="1"/>
          <p:nvPr/>
        </p:nvSpPr>
        <p:spPr>
          <a:xfrm>
            <a:off x="4113216" y="1211615"/>
            <a:ext cx="4851272" cy="1754326"/>
          </a:xfrm>
          <a:prstGeom prst="rect">
            <a:avLst/>
          </a:prstGeom>
          <a:noFill/>
        </p:spPr>
        <p:txBody>
          <a:bodyPr wrap="square" rtlCol="0">
            <a:spAutoFit/>
          </a:bodyPr>
          <a:lstStyle/>
          <a:p>
            <a:pPr marL="257175" indent="-257175">
              <a:buFont typeface="Wingdings" panose="05000000000000000000" pitchFamily="2" charset="2"/>
              <a:buChar char="p"/>
            </a:pPr>
            <a:r>
              <a:rPr lang="en-US" altLang="zh-CN" sz="2000" dirty="0">
                <a:latin typeface="Arial" panose="020B0604020202020204" pitchFamily="34" charset="0"/>
                <a:cs typeface="Arial" panose="020B0604020202020204" pitchFamily="34" charset="0"/>
              </a:rPr>
              <a:t> </a:t>
            </a:r>
            <a:r>
              <a:rPr lang="en-US" altLang="zh-CN" sz="2800" b="1" dirty="0">
                <a:solidFill>
                  <a:srgbClr val="FF0000"/>
                </a:solidFill>
                <a:latin typeface="Arial" panose="020B0604020202020204" pitchFamily="34" charset="0"/>
                <a:cs typeface="Arial" panose="020B0604020202020204" pitchFamily="34" charset="0"/>
              </a:rPr>
              <a:t>Tulip flame </a:t>
            </a:r>
            <a:r>
              <a:rPr lang="en-US" altLang="zh-CN" sz="2000" dirty="0">
                <a:latin typeface="Arial" panose="020B0604020202020204" pitchFamily="34" charset="0"/>
                <a:cs typeface="Arial" panose="020B0604020202020204" pitchFamily="34" charset="0"/>
              </a:rPr>
              <a:t>is an important phenomenon for premixed flame propagating in tubes. Ellis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took the </a:t>
            </a:r>
            <a:r>
              <a:rPr lang="en-US" altLang="zh-CN" sz="2000" dirty="0">
                <a:solidFill>
                  <a:srgbClr val="FF0000"/>
                </a:solidFill>
                <a:latin typeface="Arial" panose="020B0604020202020204" pitchFamily="34" charset="0"/>
                <a:cs typeface="Arial" panose="020B0604020202020204" pitchFamily="34" charset="0"/>
              </a:rPr>
              <a:t>first photography </a:t>
            </a:r>
            <a:r>
              <a:rPr lang="en-US" altLang="zh-CN" sz="2000" dirty="0">
                <a:latin typeface="Arial" panose="020B0604020202020204" pitchFamily="34" charset="0"/>
                <a:cs typeface="Arial" panose="020B0604020202020204" pitchFamily="34" charset="0"/>
              </a:rPr>
              <a:t>of this phenomenon in 1928. </a:t>
            </a:r>
            <a:r>
              <a:rPr lang="en-US" altLang="zh-CN" sz="2000" b="1" dirty="0">
                <a:latin typeface="Arial" panose="020B0604020202020204" pitchFamily="34" charset="0"/>
                <a:cs typeface="Arial" panose="020B0604020202020204" pitchFamily="34" charset="0"/>
              </a:rPr>
              <a:t>(Ellis, J. Fuel Sci,</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1928 )</a:t>
            </a:r>
          </a:p>
        </p:txBody>
      </p:sp>
      <p:sp>
        <p:nvSpPr>
          <p:cNvPr id="15" name="文本框 14"/>
          <p:cNvSpPr txBox="1"/>
          <p:nvPr/>
        </p:nvSpPr>
        <p:spPr>
          <a:xfrm>
            <a:off x="789607" y="3231016"/>
            <a:ext cx="7564786" cy="1015663"/>
          </a:xfrm>
          <a:prstGeom prst="rect">
            <a:avLst/>
          </a:prstGeom>
          <a:noFill/>
        </p:spPr>
        <p:txBody>
          <a:bodyPr wrap="square" rtlCol="0">
            <a:spAutoFit/>
          </a:bodyPr>
          <a:lstStyle/>
          <a:p>
            <a:pPr marL="257175" indent="-257175">
              <a:buFont typeface="Wingdings" panose="05000000000000000000" pitchFamily="2" charset="2"/>
              <a:buChar char="p"/>
            </a:pPr>
            <a:r>
              <a:rPr lang="en-US" altLang="zh-CN" sz="2000" dirty="0">
                <a:latin typeface="Arial" panose="020B0604020202020204" pitchFamily="34" charset="0"/>
                <a:cs typeface="Arial" panose="020B0604020202020204" pitchFamily="34" charset="0"/>
              </a:rPr>
              <a:t>In 1996, </a:t>
            </a:r>
            <a:r>
              <a:rPr lang="en-US" altLang="zh-CN" sz="2000" dirty="0" err="1">
                <a:latin typeface="Arial" panose="020B0604020202020204" pitchFamily="34" charset="0"/>
                <a:cs typeface="Arial" panose="020B0604020202020204" pitchFamily="34" charset="0"/>
              </a:rPr>
              <a:t>Clanet</a:t>
            </a:r>
            <a:r>
              <a:rPr lang="en-US" altLang="zh-CN" sz="2000" dirty="0">
                <a:latin typeface="Arial" panose="020B0604020202020204" pitchFamily="34" charset="0"/>
                <a:cs typeface="Arial" panose="020B0604020202020204" pitchFamily="34" charset="0"/>
              </a:rPr>
              <a:t> and </a:t>
            </a:r>
            <a:r>
              <a:rPr lang="en-US" altLang="zh-CN" sz="2000" dirty="0" err="1">
                <a:latin typeface="Arial" panose="020B0604020202020204" pitchFamily="34" charset="0"/>
                <a:cs typeface="Arial" panose="020B0604020202020204" pitchFamily="34" charset="0"/>
              </a:rPr>
              <a:t>Searby</a:t>
            </a:r>
            <a:r>
              <a:rPr lang="en-US" altLang="zh-CN" sz="2000" dirty="0">
                <a:latin typeface="Arial" panose="020B0604020202020204" pitchFamily="34" charset="0"/>
                <a:cs typeface="Arial" panose="020B0604020202020204" pitchFamily="34" charset="0"/>
              </a:rPr>
              <a:t> distinguished </a:t>
            </a:r>
            <a:r>
              <a:rPr lang="en-US" altLang="zh-CN" sz="2000" dirty="0">
                <a:solidFill>
                  <a:srgbClr val="FF0000"/>
                </a:solidFill>
                <a:latin typeface="Arial" panose="020B0604020202020204" pitchFamily="34" charset="0"/>
                <a:cs typeface="Arial" panose="020B0604020202020204" pitchFamily="34" charset="0"/>
              </a:rPr>
              <a:t>four characteristic stages </a:t>
            </a:r>
            <a:r>
              <a:rPr lang="en-US" altLang="zh-CN" sz="2000" dirty="0">
                <a:latin typeface="Arial" panose="020B0604020202020204" pitchFamily="34" charset="0"/>
                <a:cs typeface="Arial" panose="020B0604020202020204" pitchFamily="34" charset="0"/>
              </a:rPr>
              <a:t>of tulip flame formation in channels </a:t>
            </a:r>
            <a:r>
              <a:rPr lang="en-US" altLang="zh-CN" sz="2000" b="1" dirty="0">
                <a:latin typeface="Arial" panose="020B0604020202020204" pitchFamily="34" charset="0"/>
                <a:cs typeface="Arial" panose="020B0604020202020204" pitchFamily="34" charset="0"/>
              </a:rPr>
              <a:t>(</a:t>
            </a:r>
            <a:r>
              <a:rPr lang="en-US" altLang="zh-CN" sz="2000" b="1" dirty="0" err="1">
                <a:latin typeface="Arial" panose="020B0604020202020204" pitchFamily="34" charset="0"/>
                <a:cs typeface="Arial" panose="020B0604020202020204" pitchFamily="34" charset="0"/>
              </a:rPr>
              <a:t>Clanet</a:t>
            </a:r>
            <a:r>
              <a:rPr lang="en-US" altLang="zh-CN" sz="2000" b="1" dirty="0">
                <a:latin typeface="Arial" panose="020B0604020202020204" pitchFamily="34" charset="0"/>
                <a:cs typeface="Arial" panose="020B0604020202020204" pitchFamily="34" charset="0"/>
              </a:rPr>
              <a:t>, C. et al. 1996)</a:t>
            </a:r>
            <a:r>
              <a:rPr lang="en-US" altLang="zh-CN" sz="2000" dirty="0">
                <a:latin typeface="Arial" panose="020B0604020202020204" pitchFamily="34" charset="0"/>
                <a:cs typeface="Arial" panose="020B0604020202020204" pitchFamily="34" charset="0"/>
              </a:rPr>
              <a:t>, including :</a:t>
            </a:r>
          </a:p>
        </p:txBody>
      </p:sp>
      <p:sp>
        <p:nvSpPr>
          <p:cNvPr id="3" name="文本框 2"/>
          <p:cNvSpPr txBox="1"/>
          <p:nvPr/>
        </p:nvSpPr>
        <p:spPr>
          <a:xfrm>
            <a:off x="3981177" y="4246679"/>
            <a:ext cx="4542526" cy="1785104"/>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①</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Spherical flame expansion</a:t>
            </a:r>
          </a:p>
          <a:p>
            <a:r>
              <a:rPr lang="en-US" altLang="zh-CN" sz="1000" b="1" dirty="0">
                <a:latin typeface="Arial" panose="020B0604020202020204" pitchFamily="34" charset="0"/>
                <a:cs typeface="Arial" panose="020B0604020202020204" pitchFamily="34" charset="0"/>
              </a:rPr>
              <a:t>   </a:t>
            </a:r>
          </a:p>
          <a:p>
            <a:r>
              <a:rPr lang="en-US" altLang="zh-CN" sz="2000" b="1" dirty="0">
                <a:latin typeface="Arial" panose="020B0604020202020204" pitchFamily="34" charset="0"/>
                <a:cs typeface="Arial" panose="020B0604020202020204" pitchFamily="34" charset="0"/>
              </a:rPr>
              <a:t>②</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Finger-shaped flame acceleration</a:t>
            </a:r>
          </a:p>
          <a:p>
            <a:endParaRPr lang="en-US" altLang="zh-CN" sz="1000" b="1"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rPr>
              <a:t>③</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Flame-side wall contact                     </a:t>
            </a:r>
          </a:p>
          <a:p>
            <a:endParaRPr lang="en-US" altLang="zh-CN" sz="1000" b="1"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rPr>
              <a:t>④</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The tulip inversion</a:t>
            </a:r>
            <a:endParaRPr lang="zh-CN" altLang="en-US" sz="2000" b="1"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3"/>
          <a:stretch>
            <a:fillRect/>
          </a:stretch>
        </p:blipFill>
        <p:spPr>
          <a:xfrm>
            <a:off x="1753880" y="4203977"/>
            <a:ext cx="1719367" cy="1968189"/>
          </a:xfrm>
          <a:prstGeom prst="rect">
            <a:avLst/>
          </a:prstGeom>
        </p:spPr>
      </p:pic>
      <p:pic>
        <p:nvPicPr>
          <p:cNvPr id="20" name="图片 19"/>
          <p:cNvPicPr>
            <a:picLocks noChangeAspect="1"/>
          </p:cNvPicPr>
          <p:nvPr/>
        </p:nvPicPr>
        <p:blipFill>
          <a:blip r:embed="rId4"/>
          <a:stretch>
            <a:fillRect/>
          </a:stretch>
        </p:blipFill>
        <p:spPr>
          <a:xfrm>
            <a:off x="867901" y="1602138"/>
            <a:ext cx="2843530" cy="1505702"/>
          </a:xfrm>
          <a:prstGeom prst="rect">
            <a:avLst/>
          </a:prstGeom>
        </p:spPr>
      </p:pic>
    </p:spTree>
    <p:extLst>
      <p:ext uri="{BB962C8B-B14F-4D97-AF65-F5344CB8AC3E}">
        <p14:creationId xmlns:p14="http://schemas.microsoft.com/office/powerpoint/2010/main" val="2202659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4489781" y="3629358"/>
            <a:ext cx="4452048" cy="2308324"/>
          </a:xfrm>
          <a:prstGeom prst="rect">
            <a:avLst/>
          </a:prstGeom>
          <a:noFill/>
        </p:spPr>
        <p:txBody>
          <a:bodyPr wrap="square" rtlCol="0">
            <a:spAutoFit/>
          </a:bodyPr>
          <a:lstStyle/>
          <a:p>
            <a:pPr marL="257175" indent="-257175">
              <a:buFont typeface="Wingdings" panose="05000000000000000000" pitchFamily="2" charset="2"/>
              <a:buChar char="p"/>
            </a:pPr>
            <a:r>
              <a:rPr lang="en-US" altLang="zh-CN" sz="2800" b="1" dirty="0">
                <a:solidFill>
                  <a:srgbClr val="FF0000"/>
                </a:solidFill>
                <a:latin typeface="Arial" panose="020B0604020202020204" pitchFamily="34" charset="0"/>
                <a:cs typeface="Arial" panose="020B0604020202020204" pitchFamily="34" charset="0"/>
              </a:rPr>
              <a:t>In 2011</a:t>
            </a:r>
            <a:r>
              <a:rPr lang="en-US" altLang="zh-CN" sz="2000" dirty="0">
                <a:latin typeface="Arial" panose="020B0604020202020204" pitchFamily="34" charset="0"/>
                <a:cs typeface="Arial" panose="020B0604020202020204" pitchFamily="34" charset="0"/>
              </a:rPr>
              <a:t>, A new stage after the four classic stages was first discovered by </a:t>
            </a:r>
            <a:r>
              <a:rPr lang="en-US" altLang="zh-CN" sz="2000" b="1" dirty="0">
                <a:solidFill>
                  <a:srgbClr val="FF0000"/>
                </a:solidFill>
                <a:latin typeface="Arial" panose="020B0604020202020204" pitchFamily="34" charset="0"/>
                <a:cs typeface="Arial" panose="020B0604020202020204" pitchFamily="34" charset="0"/>
              </a:rPr>
              <a:t>Xiao</a:t>
            </a:r>
            <a:r>
              <a:rPr lang="zh-CN" altLang="en-US" sz="2000" b="1" dirty="0">
                <a:solidFill>
                  <a:srgbClr val="FF0000"/>
                </a:solidFill>
                <a:latin typeface="Arial" panose="020B0604020202020204" pitchFamily="34" charset="0"/>
                <a:cs typeface="Arial" panose="020B0604020202020204" pitchFamily="34" charset="0"/>
              </a:rPr>
              <a:t> </a:t>
            </a:r>
            <a:r>
              <a:rPr lang="en-US" altLang="zh-CN" sz="2000" b="1" dirty="0">
                <a:solidFill>
                  <a:srgbClr val="FF0000"/>
                </a:solidFill>
                <a:latin typeface="Arial" panose="020B0604020202020204" pitchFamily="34" charset="0"/>
                <a:cs typeface="Arial" panose="020B0604020202020204" pitchFamily="34" charset="0"/>
              </a:rPr>
              <a:t>et</a:t>
            </a:r>
            <a:r>
              <a:rPr lang="zh-CN" altLang="en-US" sz="2000" b="1" dirty="0">
                <a:solidFill>
                  <a:srgbClr val="FF0000"/>
                </a:solidFill>
                <a:latin typeface="Arial" panose="020B0604020202020204" pitchFamily="34" charset="0"/>
                <a:cs typeface="Arial" panose="020B0604020202020204" pitchFamily="34" charset="0"/>
              </a:rPr>
              <a:t> </a:t>
            </a:r>
            <a:r>
              <a:rPr lang="en-US" altLang="zh-CN" sz="2000" b="1" dirty="0">
                <a:solidFill>
                  <a:srgbClr val="FF0000"/>
                </a:solidFill>
                <a:latin typeface="Arial" panose="020B0604020202020204" pitchFamily="34" charset="0"/>
                <a:cs typeface="Arial" panose="020B0604020202020204" pitchFamily="34" charset="0"/>
              </a:rPr>
              <a:t>al.</a:t>
            </a:r>
            <a:r>
              <a:rPr lang="zh-CN" altLang="en-US" sz="2000" b="1" dirty="0">
                <a:solidFill>
                  <a:srgbClr val="FF0000"/>
                </a:solidFill>
                <a:latin typeface="Arial" panose="020B0604020202020204" pitchFamily="34" charset="0"/>
                <a:cs typeface="Arial" panose="020B0604020202020204" pitchFamily="34" charset="0"/>
              </a:rPr>
              <a:t> </a:t>
            </a:r>
            <a:r>
              <a:rPr lang="en-US" altLang="zh-CN" sz="2000" b="1" dirty="0">
                <a:solidFill>
                  <a:srgbClr val="FF0000"/>
                </a:solidFill>
                <a:latin typeface="Arial" panose="020B0604020202020204" pitchFamily="34" charset="0"/>
                <a:cs typeface="Arial" panose="020B0604020202020204" pitchFamily="34" charset="0"/>
              </a:rPr>
              <a:t>and</a:t>
            </a:r>
            <a:r>
              <a:rPr lang="zh-CN" altLang="en-US" sz="2000" b="1" dirty="0">
                <a:solidFill>
                  <a:srgbClr val="FF0000"/>
                </a:solidFill>
                <a:latin typeface="Arial" panose="020B0604020202020204" pitchFamily="34" charset="0"/>
                <a:cs typeface="Arial" panose="020B0604020202020204" pitchFamily="34" charset="0"/>
              </a:rPr>
              <a:t> </a:t>
            </a:r>
            <a:r>
              <a:rPr lang="en-US" altLang="zh-CN" sz="2000" b="1" dirty="0">
                <a:solidFill>
                  <a:srgbClr val="FF0000"/>
                </a:solidFill>
                <a:latin typeface="Arial" panose="020B0604020202020204" pitchFamily="34" charset="0"/>
                <a:cs typeface="Arial" panose="020B0604020202020204" pitchFamily="34" charset="0"/>
              </a:rPr>
              <a:t>me</a:t>
            </a:r>
            <a:r>
              <a:rPr lang="zh-CN" altLang="en-US" sz="2000" b="1" dirty="0">
                <a:solidFill>
                  <a:srgbClr val="FF0000"/>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 was named as “</a:t>
            </a:r>
            <a:r>
              <a:rPr lang="en-US" altLang="zh-CN" sz="2800" b="1" dirty="0">
                <a:solidFill>
                  <a:srgbClr val="FF0000"/>
                </a:solidFill>
                <a:latin typeface="Arial" panose="020B0604020202020204" pitchFamily="34" charset="0"/>
                <a:cs typeface="Arial" panose="020B0604020202020204" pitchFamily="34" charset="0"/>
              </a:rPr>
              <a:t>Distorted tulip flame</a:t>
            </a:r>
            <a:r>
              <a:rPr lang="en-US" altLang="zh-CN" sz="2000"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(Xiao, H., et al. 2011)</a:t>
            </a:r>
          </a:p>
        </p:txBody>
      </p:sp>
      <p:sp>
        <p:nvSpPr>
          <p:cNvPr id="6" name="文本框 5"/>
          <p:cNvSpPr txBox="1"/>
          <p:nvPr/>
        </p:nvSpPr>
        <p:spPr>
          <a:xfrm>
            <a:off x="1340180" y="237800"/>
            <a:ext cx="5862062"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Previous works</a:t>
            </a:r>
            <a:endParaRPr lang="zh-CN" altLang="en-US" dirty="0"/>
          </a:p>
        </p:txBody>
      </p:sp>
      <p:pic>
        <p:nvPicPr>
          <p:cNvPr id="7" name="图片 6"/>
          <p:cNvPicPr>
            <a:picLocks noChangeAspect="1"/>
          </p:cNvPicPr>
          <p:nvPr/>
        </p:nvPicPr>
        <p:blipFill>
          <a:blip r:embed="rId3"/>
          <a:stretch>
            <a:fillRect/>
          </a:stretch>
        </p:blipFill>
        <p:spPr>
          <a:xfrm>
            <a:off x="413567" y="1334009"/>
            <a:ext cx="4636776" cy="2229707"/>
          </a:xfrm>
          <a:prstGeom prst="rect">
            <a:avLst/>
          </a:prstGeom>
        </p:spPr>
      </p:pic>
      <p:cxnSp>
        <p:nvCxnSpPr>
          <p:cNvPr id="10" name="直接箭头连接符 9"/>
          <p:cNvCxnSpPr/>
          <p:nvPr/>
        </p:nvCxnSpPr>
        <p:spPr>
          <a:xfrm>
            <a:off x="4021827" y="1649519"/>
            <a:ext cx="1491916" cy="79934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2" name="直接箭头连接符 11"/>
          <p:cNvCxnSpPr/>
          <p:nvPr/>
        </p:nvCxnSpPr>
        <p:spPr>
          <a:xfrm flipV="1">
            <a:off x="4551216" y="2639326"/>
            <a:ext cx="962526" cy="52664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8" name="文本框 17"/>
          <p:cNvSpPr txBox="1"/>
          <p:nvPr/>
        </p:nvSpPr>
        <p:spPr>
          <a:xfrm>
            <a:off x="5513742" y="1715671"/>
            <a:ext cx="3428087" cy="1323439"/>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The formation of the </a:t>
            </a:r>
            <a:r>
              <a:rPr lang="en-US" altLang="zh-CN" sz="2000" b="1" dirty="0">
                <a:solidFill>
                  <a:srgbClr val="FF0000"/>
                </a:solidFill>
                <a:latin typeface="Arial" panose="020B0604020202020204" pitchFamily="34" charset="0"/>
                <a:cs typeface="Arial" panose="020B0604020202020204" pitchFamily="34" charset="0"/>
              </a:rPr>
              <a:t>distortion shape </a:t>
            </a:r>
            <a:r>
              <a:rPr lang="en-US" altLang="zh-CN" sz="2000" b="1" dirty="0">
                <a:latin typeface="Arial" panose="020B0604020202020204" pitchFamily="34" charset="0"/>
                <a:cs typeface="Arial" panose="020B0604020202020204" pitchFamily="34" charset="0"/>
              </a:rPr>
              <a:t>coincides the </a:t>
            </a:r>
            <a:r>
              <a:rPr lang="en-US" altLang="zh-CN" sz="2000" b="1" dirty="0">
                <a:solidFill>
                  <a:srgbClr val="FF0000"/>
                </a:solidFill>
                <a:latin typeface="Arial" panose="020B0604020202020204" pitchFamily="34" charset="0"/>
                <a:cs typeface="Arial" panose="020B0604020202020204" pitchFamily="34" charset="0"/>
              </a:rPr>
              <a:t>decrease</a:t>
            </a:r>
            <a:r>
              <a:rPr lang="en-US" altLang="zh-CN" sz="2000" b="1" dirty="0">
                <a:latin typeface="Arial" panose="020B0604020202020204" pitchFamily="34" charset="0"/>
                <a:cs typeface="Arial" panose="020B0604020202020204" pitchFamily="34" charset="0"/>
              </a:rPr>
              <a:t> of flame </a:t>
            </a:r>
            <a:r>
              <a:rPr lang="en-US" altLang="zh-CN" sz="2000" b="1" dirty="0">
                <a:solidFill>
                  <a:srgbClr val="FF0000"/>
                </a:solidFill>
                <a:latin typeface="Arial" panose="020B0604020202020204" pitchFamily="34" charset="0"/>
                <a:cs typeface="Arial" panose="020B0604020202020204" pitchFamily="34" charset="0"/>
              </a:rPr>
              <a:t>speed</a:t>
            </a:r>
            <a:r>
              <a:rPr lang="en-US" altLang="zh-CN" sz="2000" b="1" dirty="0">
                <a:latin typeface="Arial" panose="020B0604020202020204" pitchFamily="34" charset="0"/>
                <a:cs typeface="Arial" panose="020B0604020202020204" pitchFamily="34" charset="0"/>
              </a:rPr>
              <a:t> and </a:t>
            </a:r>
            <a:r>
              <a:rPr lang="en-US" altLang="zh-CN" sz="2000" b="1" dirty="0">
                <a:solidFill>
                  <a:srgbClr val="FF0000"/>
                </a:solidFill>
                <a:latin typeface="Arial" panose="020B0604020202020204" pitchFamily="34" charset="0"/>
                <a:cs typeface="Arial" panose="020B0604020202020204" pitchFamily="34" charset="0"/>
              </a:rPr>
              <a:t>pressure rise</a:t>
            </a:r>
            <a:r>
              <a:rPr lang="en-US" altLang="zh-CN" sz="2000" b="1" dirty="0">
                <a:latin typeface="Arial" panose="020B0604020202020204" pitchFamily="34" charset="0"/>
                <a:cs typeface="Arial" panose="020B0604020202020204" pitchFamily="34" charset="0"/>
              </a:rPr>
              <a:t>.</a:t>
            </a:r>
            <a:endParaRPr lang="zh-CN" altLang="en-US" sz="2000" b="1" dirty="0">
              <a:latin typeface="Arial" panose="020B0604020202020204" pitchFamily="34" charset="0"/>
              <a:cs typeface="Arial" panose="020B0604020202020204" pitchFamily="34" charset="0"/>
            </a:endParaRPr>
          </a:p>
        </p:txBody>
      </p:sp>
      <p:cxnSp>
        <p:nvCxnSpPr>
          <p:cNvPr id="20" name="直接箭头连接符 19"/>
          <p:cNvCxnSpPr/>
          <p:nvPr/>
        </p:nvCxnSpPr>
        <p:spPr>
          <a:xfrm flipH="1">
            <a:off x="785332" y="3439161"/>
            <a:ext cx="204537" cy="78838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21" name="文本框 20"/>
          <p:cNvSpPr txBox="1"/>
          <p:nvPr/>
        </p:nvSpPr>
        <p:spPr>
          <a:xfrm>
            <a:off x="-4727" y="4227547"/>
            <a:ext cx="1834817" cy="415498"/>
          </a:xfrm>
          <a:prstGeom prst="rect">
            <a:avLst/>
          </a:prstGeom>
          <a:noFill/>
        </p:spPr>
        <p:txBody>
          <a:bodyPr wrap="square" rtlCol="0">
            <a:spAutoFit/>
          </a:bodyPr>
          <a:lstStyle/>
          <a:p>
            <a:r>
              <a:rPr lang="en-US" altLang="zh-CN" sz="2100" b="1" dirty="0"/>
              <a:t>Tulip inversion </a:t>
            </a:r>
            <a:endParaRPr lang="zh-CN" altLang="en-US" sz="2100" b="1" dirty="0"/>
          </a:p>
        </p:txBody>
      </p:sp>
      <p:cxnSp>
        <p:nvCxnSpPr>
          <p:cNvPr id="25" name="直接箭头连接符 24"/>
          <p:cNvCxnSpPr/>
          <p:nvPr/>
        </p:nvCxnSpPr>
        <p:spPr>
          <a:xfrm>
            <a:off x="2541943" y="3439161"/>
            <a:ext cx="418097" cy="693592"/>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27" name="直接箭头连接符 26"/>
          <p:cNvCxnSpPr/>
          <p:nvPr/>
        </p:nvCxnSpPr>
        <p:spPr>
          <a:xfrm flipH="1">
            <a:off x="3360090" y="3380252"/>
            <a:ext cx="565485" cy="752501"/>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31" name="文本框 30"/>
          <p:cNvSpPr txBox="1"/>
          <p:nvPr/>
        </p:nvSpPr>
        <p:spPr>
          <a:xfrm>
            <a:off x="2030736" y="4227547"/>
            <a:ext cx="2532168" cy="415498"/>
          </a:xfrm>
          <a:prstGeom prst="rect">
            <a:avLst/>
          </a:prstGeom>
          <a:noFill/>
        </p:spPr>
        <p:txBody>
          <a:bodyPr wrap="none" rtlCol="0">
            <a:spAutoFit/>
          </a:bodyPr>
          <a:lstStyle/>
          <a:p>
            <a:r>
              <a:rPr lang="en-US" altLang="zh-CN" sz="2100" b="1" dirty="0"/>
              <a:t>Process of distortion </a:t>
            </a:r>
            <a:endParaRPr lang="zh-CN" altLang="en-US" sz="2100" b="1" dirty="0"/>
          </a:p>
        </p:txBody>
      </p:sp>
    </p:spTree>
    <p:extLst>
      <p:ext uri="{BB962C8B-B14F-4D97-AF65-F5344CB8AC3E}">
        <p14:creationId xmlns:p14="http://schemas.microsoft.com/office/powerpoint/2010/main" val="296195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2431292" y="4697122"/>
            <a:ext cx="2602064" cy="623248"/>
          </a:xfrm>
          <a:prstGeom prst="roundRect">
            <a:avLst/>
          </a:prstGeom>
          <a:solidFill>
            <a:schemeClr val="accent3">
              <a:lumMod val="60000"/>
              <a:lumOff val="40000"/>
            </a:schemeClr>
          </a:solidFill>
          <a:l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17" name="圆角矩形 16"/>
          <p:cNvSpPr/>
          <p:nvPr/>
        </p:nvSpPr>
        <p:spPr>
          <a:xfrm>
            <a:off x="2431292" y="3820177"/>
            <a:ext cx="2602064" cy="623248"/>
          </a:xfrm>
          <a:prstGeom prst="roundRect">
            <a:avLst/>
          </a:prstGeom>
          <a:solidFill>
            <a:schemeClr val="accent3">
              <a:lumMod val="60000"/>
              <a:lumOff val="40000"/>
            </a:schemeClr>
          </a:solidFill>
          <a:l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16" name="圆角矩形 15"/>
          <p:cNvSpPr/>
          <p:nvPr/>
        </p:nvSpPr>
        <p:spPr>
          <a:xfrm>
            <a:off x="2418824" y="2877501"/>
            <a:ext cx="2602064" cy="623248"/>
          </a:xfrm>
          <a:prstGeom prst="roundRect">
            <a:avLst/>
          </a:prstGeom>
          <a:solidFill>
            <a:schemeClr val="accent3">
              <a:lumMod val="60000"/>
              <a:lumOff val="40000"/>
            </a:schemeClr>
          </a:solidFill>
          <a:l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19" name="圆角矩形 18"/>
          <p:cNvSpPr/>
          <p:nvPr/>
        </p:nvSpPr>
        <p:spPr>
          <a:xfrm>
            <a:off x="2402108" y="1121079"/>
            <a:ext cx="2602064" cy="623248"/>
          </a:xfrm>
          <a:prstGeom prst="roundRect">
            <a:avLst/>
          </a:prstGeom>
          <a:solidFill>
            <a:schemeClr val="accent3">
              <a:lumMod val="60000"/>
              <a:lumOff val="40000"/>
            </a:schemeClr>
          </a:solidFill>
          <a:l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5" name="文本框 4"/>
          <p:cNvSpPr txBox="1"/>
          <p:nvPr/>
        </p:nvSpPr>
        <p:spPr>
          <a:xfrm>
            <a:off x="2431293" y="1123202"/>
            <a:ext cx="2714521" cy="646331"/>
          </a:xfrm>
          <a:prstGeom prst="rect">
            <a:avLst/>
          </a:prstGeom>
          <a:noFill/>
        </p:spPr>
        <p:txBody>
          <a:bodyPr wrap="square" rtlCol="0">
            <a:spAutoFit/>
          </a:bodyPr>
          <a:lstStyle/>
          <a:p>
            <a:r>
              <a:rPr lang="en-US" altLang="zh-CN" dirty="0"/>
              <a:t>Interactions of the flame front with pressure waves</a:t>
            </a:r>
            <a:endParaRPr lang="zh-CN" altLang="en-US" sz="3300" i="1" dirty="0">
              <a:latin typeface="Cambria Math" panose="02040503050406030204" pitchFamily="18" charset="0"/>
            </a:endParaRPr>
          </a:p>
        </p:txBody>
      </p:sp>
      <p:sp>
        <p:nvSpPr>
          <p:cNvPr id="7" name="圆角矩形 6"/>
          <p:cNvSpPr/>
          <p:nvPr/>
        </p:nvSpPr>
        <p:spPr>
          <a:xfrm>
            <a:off x="2402108" y="2012210"/>
            <a:ext cx="2602064" cy="623248"/>
          </a:xfrm>
          <a:prstGeom prst="roundRect">
            <a:avLst/>
          </a:prstGeom>
          <a:solidFill>
            <a:schemeClr val="accent3">
              <a:lumMod val="60000"/>
              <a:lumOff val="40000"/>
            </a:schemeClr>
          </a:solidFill>
          <a:l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3" name="圆角矩形 2"/>
          <p:cNvSpPr/>
          <p:nvPr/>
        </p:nvSpPr>
        <p:spPr>
          <a:xfrm>
            <a:off x="136287" y="2898190"/>
            <a:ext cx="1743883" cy="5293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6" name="文本框 5"/>
          <p:cNvSpPr txBox="1"/>
          <p:nvPr/>
        </p:nvSpPr>
        <p:spPr>
          <a:xfrm>
            <a:off x="1309402" y="233916"/>
            <a:ext cx="5862062"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Previous works</a:t>
            </a:r>
            <a:endParaRPr lang="zh-CN" altLang="en-US" dirty="0"/>
          </a:p>
        </p:txBody>
      </p:sp>
      <p:sp>
        <p:nvSpPr>
          <p:cNvPr id="2" name="文本框 1"/>
          <p:cNvSpPr txBox="1"/>
          <p:nvPr/>
        </p:nvSpPr>
        <p:spPr>
          <a:xfrm>
            <a:off x="182064" y="2946316"/>
            <a:ext cx="1757134" cy="415498"/>
          </a:xfrm>
          <a:prstGeom prst="rect">
            <a:avLst/>
          </a:prstGeom>
          <a:noFill/>
        </p:spPr>
        <p:txBody>
          <a:bodyPr wrap="square" rtlCol="0">
            <a:spAutoFit/>
          </a:bodyPr>
          <a:lstStyle/>
          <a:p>
            <a:r>
              <a:rPr lang="en-US" altLang="zh-CN" sz="2100" dirty="0">
                <a:latin typeface="Cambria Math" panose="02040503050406030204" pitchFamily="18" charset="0"/>
              </a:rPr>
              <a:t>Assumptions</a:t>
            </a:r>
            <a:endParaRPr lang="zh-CN" altLang="en-US" sz="2100" dirty="0">
              <a:latin typeface="Cambria Math" panose="02040503050406030204" pitchFamily="18" charset="0"/>
            </a:endParaRPr>
          </a:p>
        </p:txBody>
      </p:sp>
      <p:sp>
        <p:nvSpPr>
          <p:cNvPr id="4" name="左大括号 3"/>
          <p:cNvSpPr/>
          <p:nvPr/>
        </p:nvSpPr>
        <p:spPr>
          <a:xfrm>
            <a:off x="2064125" y="1429967"/>
            <a:ext cx="156248" cy="352845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9" name="文本框 8"/>
          <p:cNvSpPr txBox="1"/>
          <p:nvPr/>
        </p:nvSpPr>
        <p:spPr>
          <a:xfrm>
            <a:off x="2560117" y="2164728"/>
            <a:ext cx="2219499" cy="369332"/>
          </a:xfrm>
          <a:prstGeom prst="rect">
            <a:avLst/>
          </a:prstGeom>
          <a:noFill/>
        </p:spPr>
        <p:txBody>
          <a:bodyPr wrap="square" rtlCol="0">
            <a:spAutoFit/>
          </a:bodyPr>
          <a:lstStyle/>
          <a:p>
            <a:r>
              <a:rPr lang="en-US" altLang="zh-CN" dirty="0"/>
              <a:t>Wall quenching effect</a:t>
            </a:r>
            <a:endParaRPr lang="zh-CN" altLang="en-US" sz="3300" i="1" dirty="0">
              <a:latin typeface="Cambria Math" panose="02040503050406030204" pitchFamily="18" charset="0"/>
            </a:endParaRPr>
          </a:p>
        </p:txBody>
      </p:sp>
      <p:sp>
        <p:nvSpPr>
          <p:cNvPr id="10" name="文本框 9"/>
          <p:cNvSpPr txBox="1"/>
          <p:nvPr/>
        </p:nvSpPr>
        <p:spPr>
          <a:xfrm>
            <a:off x="2431293" y="3021071"/>
            <a:ext cx="2714522" cy="369332"/>
          </a:xfrm>
          <a:prstGeom prst="rect">
            <a:avLst/>
          </a:prstGeom>
          <a:noFill/>
        </p:spPr>
        <p:txBody>
          <a:bodyPr wrap="square" rtlCol="0">
            <a:spAutoFit/>
          </a:bodyPr>
          <a:lstStyle/>
          <a:p>
            <a:r>
              <a:rPr lang="en-US" altLang="zh-CN" dirty="0"/>
              <a:t>Hydrodynamic instabilities</a:t>
            </a:r>
            <a:endParaRPr lang="zh-CN" altLang="en-US" sz="3300" i="1" dirty="0">
              <a:latin typeface="Cambria Math" panose="02040503050406030204" pitchFamily="18" charset="0"/>
            </a:endParaRPr>
          </a:p>
        </p:txBody>
      </p:sp>
      <p:sp>
        <p:nvSpPr>
          <p:cNvPr id="11" name="文本框 10"/>
          <p:cNvSpPr txBox="1"/>
          <p:nvPr/>
        </p:nvSpPr>
        <p:spPr>
          <a:xfrm>
            <a:off x="2431293" y="3818423"/>
            <a:ext cx="2577125" cy="646331"/>
          </a:xfrm>
          <a:prstGeom prst="rect">
            <a:avLst/>
          </a:prstGeom>
          <a:noFill/>
        </p:spPr>
        <p:txBody>
          <a:bodyPr wrap="square" rtlCol="0">
            <a:spAutoFit/>
          </a:bodyPr>
          <a:lstStyle/>
          <a:p>
            <a:r>
              <a:rPr lang="en-US" altLang="zh-CN" dirty="0"/>
              <a:t>Vortex structures forming in the burned gas</a:t>
            </a:r>
            <a:endParaRPr lang="zh-CN" altLang="en-US" sz="3300" i="1" dirty="0">
              <a:latin typeface="Cambria Math" panose="02040503050406030204" pitchFamily="18" charset="0"/>
            </a:endParaRPr>
          </a:p>
        </p:txBody>
      </p:sp>
      <p:sp>
        <p:nvSpPr>
          <p:cNvPr id="12" name="文本框 11"/>
          <p:cNvSpPr txBox="1"/>
          <p:nvPr/>
        </p:nvSpPr>
        <p:spPr>
          <a:xfrm>
            <a:off x="2344011" y="4835622"/>
            <a:ext cx="3100827" cy="369332"/>
          </a:xfrm>
          <a:prstGeom prst="rect">
            <a:avLst/>
          </a:prstGeom>
          <a:noFill/>
        </p:spPr>
        <p:txBody>
          <a:bodyPr wrap="square" rtlCol="0">
            <a:spAutoFit/>
          </a:bodyPr>
          <a:lstStyle/>
          <a:p>
            <a:r>
              <a:rPr lang="en-US" altLang="zh-CN" dirty="0"/>
              <a:t> Rayleigh–Taylor instabilities</a:t>
            </a:r>
            <a:endParaRPr lang="zh-CN" altLang="en-US" sz="3300" i="1" dirty="0">
              <a:latin typeface="Cambria Math" panose="02040503050406030204" pitchFamily="18" charset="0"/>
            </a:endParaRPr>
          </a:p>
        </p:txBody>
      </p:sp>
      <p:cxnSp>
        <p:nvCxnSpPr>
          <p:cNvPr id="21" name="直接连接符 20"/>
          <p:cNvCxnSpPr>
            <a:stCxn id="19" idx="3"/>
          </p:cNvCxnSpPr>
          <p:nvPr/>
        </p:nvCxnSpPr>
        <p:spPr>
          <a:xfrm flipV="1">
            <a:off x="5004171" y="1432702"/>
            <a:ext cx="65264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5009457" y="2329607"/>
            <a:ext cx="65264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5027643" y="3194195"/>
            <a:ext cx="65264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5037675" y="4015745"/>
            <a:ext cx="65264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5040110" y="4987032"/>
            <a:ext cx="652640" cy="1"/>
          </a:xfrm>
          <a:prstGeom prst="line">
            <a:avLst/>
          </a:prstGeom>
        </p:spPr>
        <p:style>
          <a:lnRef idx="1">
            <a:schemeClr val="accent1"/>
          </a:lnRef>
          <a:fillRef idx="0">
            <a:schemeClr val="accent1"/>
          </a:fillRef>
          <a:effectRef idx="0">
            <a:schemeClr val="accent1"/>
          </a:effectRef>
          <a:fontRef idx="minor">
            <a:schemeClr val="tx1"/>
          </a:fontRef>
        </p:style>
      </p:cxnSp>
      <p:sp>
        <p:nvSpPr>
          <p:cNvPr id="28" name="圆角矩形 27"/>
          <p:cNvSpPr/>
          <p:nvPr/>
        </p:nvSpPr>
        <p:spPr>
          <a:xfrm>
            <a:off x="5656811" y="1121079"/>
            <a:ext cx="2572877" cy="623248"/>
          </a:xfrm>
          <a:prstGeom prst="roundRec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err="1">
                <a:solidFill>
                  <a:schemeClr val="tx1"/>
                </a:solidFill>
              </a:rPr>
              <a:t>H.Guenoche</a:t>
            </a:r>
            <a:r>
              <a:rPr lang="en-US" altLang="zh-CN" dirty="0">
                <a:solidFill>
                  <a:schemeClr val="tx1"/>
                </a:solidFill>
              </a:rPr>
              <a:t>, et al. 1964</a:t>
            </a:r>
          </a:p>
          <a:p>
            <a:pPr algn="ctr"/>
            <a:r>
              <a:rPr lang="en-US" altLang="zh-CN" dirty="0">
                <a:solidFill>
                  <a:schemeClr val="tx1"/>
                </a:solidFill>
              </a:rPr>
              <a:t>Xiao</a:t>
            </a:r>
            <a:r>
              <a:rPr lang="zh-CN" altLang="en-US" dirty="0">
                <a:solidFill>
                  <a:schemeClr val="tx1"/>
                </a:solidFill>
              </a:rPr>
              <a:t> </a:t>
            </a:r>
            <a:r>
              <a:rPr lang="en-US" altLang="zh-CN" dirty="0">
                <a:solidFill>
                  <a:schemeClr val="tx1"/>
                </a:solidFill>
              </a:rPr>
              <a:t>et</a:t>
            </a:r>
            <a:r>
              <a:rPr lang="zh-CN" altLang="en-US" dirty="0">
                <a:solidFill>
                  <a:schemeClr val="tx1"/>
                </a:solidFill>
              </a:rPr>
              <a:t> </a:t>
            </a:r>
            <a:r>
              <a:rPr lang="en-US" altLang="zh-CN" dirty="0">
                <a:solidFill>
                  <a:schemeClr val="tx1"/>
                </a:solidFill>
              </a:rPr>
              <a:t>al.</a:t>
            </a:r>
            <a:r>
              <a:rPr lang="zh-CN" altLang="en-US" dirty="0">
                <a:solidFill>
                  <a:schemeClr val="tx1"/>
                </a:solidFill>
              </a:rPr>
              <a:t> </a:t>
            </a:r>
            <a:r>
              <a:rPr lang="en-US" altLang="zh-CN" dirty="0">
                <a:solidFill>
                  <a:schemeClr val="tx1"/>
                </a:solidFill>
              </a:rPr>
              <a:t>2011,2017 </a:t>
            </a:r>
            <a:endParaRPr lang="zh-CN" altLang="en-US" dirty="0">
              <a:solidFill>
                <a:schemeClr val="tx1"/>
              </a:solidFill>
            </a:endParaRPr>
          </a:p>
        </p:txBody>
      </p:sp>
      <p:sp>
        <p:nvSpPr>
          <p:cNvPr id="29" name="圆角矩形 28"/>
          <p:cNvSpPr/>
          <p:nvPr/>
        </p:nvSpPr>
        <p:spPr>
          <a:xfrm>
            <a:off x="5656811" y="2005798"/>
            <a:ext cx="2572877" cy="623248"/>
          </a:xfrm>
          <a:prstGeom prst="roundRec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err="1">
                <a:solidFill>
                  <a:schemeClr val="tx1"/>
                </a:solidFill>
              </a:rPr>
              <a:t>R.Starke</a:t>
            </a:r>
            <a:r>
              <a:rPr lang="en-US" altLang="zh-CN" dirty="0">
                <a:solidFill>
                  <a:schemeClr val="tx1"/>
                </a:solidFill>
              </a:rPr>
              <a:t>, et al. 1986 </a:t>
            </a:r>
            <a:endParaRPr lang="zh-CN" altLang="en-US" dirty="0">
              <a:solidFill>
                <a:schemeClr val="tx1"/>
              </a:solidFill>
            </a:endParaRPr>
          </a:p>
        </p:txBody>
      </p:sp>
      <p:sp>
        <p:nvSpPr>
          <p:cNvPr id="30" name="圆角矩形 29"/>
          <p:cNvSpPr/>
          <p:nvPr/>
        </p:nvSpPr>
        <p:spPr>
          <a:xfrm>
            <a:off x="5687039" y="2877501"/>
            <a:ext cx="2572877" cy="623248"/>
          </a:xfrm>
          <a:prstGeom prst="roundRec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err="1">
                <a:solidFill>
                  <a:schemeClr val="tx1"/>
                </a:solidFill>
              </a:rPr>
              <a:t>M.Matalon</a:t>
            </a:r>
            <a:r>
              <a:rPr lang="en-US" altLang="zh-CN" dirty="0">
                <a:solidFill>
                  <a:schemeClr val="tx1"/>
                </a:solidFill>
              </a:rPr>
              <a:t>, et al. 1994</a:t>
            </a:r>
          </a:p>
          <a:p>
            <a:pPr algn="ctr"/>
            <a:r>
              <a:rPr lang="en-US" altLang="zh-CN" dirty="0" err="1">
                <a:solidFill>
                  <a:schemeClr val="tx1"/>
                </a:solidFill>
              </a:rPr>
              <a:t>J.W.Dold</a:t>
            </a:r>
            <a:r>
              <a:rPr lang="en-US" altLang="zh-CN" dirty="0">
                <a:solidFill>
                  <a:schemeClr val="tx1"/>
                </a:solidFill>
              </a:rPr>
              <a:t>, et al. 1995</a:t>
            </a:r>
            <a:endParaRPr lang="zh-CN" altLang="en-US" dirty="0">
              <a:solidFill>
                <a:schemeClr val="tx1"/>
              </a:solidFill>
            </a:endParaRPr>
          </a:p>
        </p:txBody>
      </p:sp>
      <p:sp>
        <p:nvSpPr>
          <p:cNvPr id="31" name="圆角矩形 30"/>
          <p:cNvSpPr/>
          <p:nvPr/>
        </p:nvSpPr>
        <p:spPr>
          <a:xfrm>
            <a:off x="5692751" y="3776508"/>
            <a:ext cx="2572877" cy="623248"/>
          </a:xfrm>
          <a:prstGeom prst="roundRec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err="1">
                <a:solidFill>
                  <a:schemeClr val="tx1"/>
                </a:solidFill>
              </a:rPr>
              <a:t>D.A.Rotman</a:t>
            </a:r>
            <a:r>
              <a:rPr lang="en-US" altLang="zh-CN" dirty="0">
                <a:solidFill>
                  <a:schemeClr val="tx1"/>
                </a:solidFill>
              </a:rPr>
              <a:t>, et al. 1964</a:t>
            </a:r>
          </a:p>
          <a:p>
            <a:pPr algn="ctr"/>
            <a:r>
              <a:rPr lang="en-US" altLang="zh-CN" dirty="0">
                <a:solidFill>
                  <a:schemeClr val="tx1"/>
                </a:solidFill>
              </a:rPr>
              <a:t>Xiao</a:t>
            </a:r>
            <a:r>
              <a:rPr lang="zh-CN" altLang="en-US" dirty="0">
                <a:solidFill>
                  <a:schemeClr val="tx1"/>
                </a:solidFill>
              </a:rPr>
              <a:t> </a:t>
            </a:r>
            <a:r>
              <a:rPr lang="en-US" altLang="zh-CN" dirty="0">
                <a:solidFill>
                  <a:schemeClr val="tx1"/>
                </a:solidFill>
              </a:rPr>
              <a:t>et</a:t>
            </a:r>
            <a:r>
              <a:rPr lang="zh-CN" altLang="en-US" dirty="0">
                <a:solidFill>
                  <a:schemeClr val="tx1"/>
                </a:solidFill>
              </a:rPr>
              <a:t> </a:t>
            </a:r>
            <a:r>
              <a:rPr lang="en-US" altLang="zh-CN" dirty="0">
                <a:solidFill>
                  <a:schemeClr val="tx1"/>
                </a:solidFill>
              </a:rPr>
              <a:t>al.</a:t>
            </a:r>
            <a:r>
              <a:rPr lang="zh-CN" altLang="en-US" dirty="0">
                <a:solidFill>
                  <a:schemeClr val="tx1"/>
                </a:solidFill>
              </a:rPr>
              <a:t> </a:t>
            </a:r>
            <a:r>
              <a:rPr lang="en-US" altLang="zh-CN" dirty="0">
                <a:solidFill>
                  <a:schemeClr val="tx1"/>
                </a:solidFill>
              </a:rPr>
              <a:t>2010</a:t>
            </a:r>
            <a:endParaRPr lang="zh-CN" altLang="en-US" dirty="0">
              <a:solidFill>
                <a:schemeClr val="tx1"/>
              </a:solidFill>
            </a:endParaRPr>
          </a:p>
        </p:txBody>
      </p:sp>
      <p:sp>
        <p:nvSpPr>
          <p:cNvPr id="32" name="圆角矩形 31"/>
          <p:cNvSpPr/>
          <p:nvPr/>
        </p:nvSpPr>
        <p:spPr>
          <a:xfrm>
            <a:off x="5699505" y="4662498"/>
            <a:ext cx="2572877" cy="623248"/>
          </a:xfrm>
          <a:prstGeom prst="roundRec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err="1">
                <a:solidFill>
                  <a:schemeClr val="tx1"/>
                </a:solidFill>
              </a:rPr>
              <a:t>C.Clanet</a:t>
            </a:r>
            <a:r>
              <a:rPr lang="en-US" altLang="zh-CN" dirty="0">
                <a:solidFill>
                  <a:schemeClr val="tx1"/>
                </a:solidFill>
              </a:rPr>
              <a:t>, et al. 1996</a:t>
            </a:r>
          </a:p>
          <a:p>
            <a:pPr algn="ctr"/>
            <a:r>
              <a:rPr lang="en-US" altLang="zh-CN" dirty="0">
                <a:solidFill>
                  <a:schemeClr val="tx1"/>
                </a:solidFill>
              </a:rPr>
              <a:t>Xiao</a:t>
            </a:r>
            <a:r>
              <a:rPr lang="zh-CN" altLang="en-US" dirty="0">
                <a:solidFill>
                  <a:schemeClr val="tx1"/>
                </a:solidFill>
              </a:rPr>
              <a:t> </a:t>
            </a:r>
            <a:r>
              <a:rPr lang="en-US" altLang="zh-CN" dirty="0">
                <a:solidFill>
                  <a:schemeClr val="tx1"/>
                </a:solidFill>
              </a:rPr>
              <a:t>et</a:t>
            </a:r>
            <a:r>
              <a:rPr lang="zh-CN" altLang="en-US" dirty="0">
                <a:solidFill>
                  <a:schemeClr val="tx1"/>
                </a:solidFill>
              </a:rPr>
              <a:t> </a:t>
            </a:r>
            <a:r>
              <a:rPr lang="en-US" altLang="zh-CN" dirty="0">
                <a:solidFill>
                  <a:schemeClr val="tx1"/>
                </a:solidFill>
              </a:rPr>
              <a:t>al.</a:t>
            </a:r>
            <a:r>
              <a:rPr lang="zh-CN" altLang="en-US" dirty="0">
                <a:solidFill>
                  <a:schemeClr val="tx1"/>
                </a:solidFill>
              </a:rPr>
              <a:t> </a:t>
            </a:r>
            <a:r>
              <a:rPr lang="en-US" altLang="zh-CN" dirty="0">
                <a:solidFill>
                  <a:schemeClr val="tx1"/>
                </a:solidFill>
              </a:rPr>
              <a:t>2018 </a:t>
            </a:r>
            <a:endParaRPr lang="zh-CN" altLang="en-US" dirty="0">
              <a:solidFill>
                <a:schemeClr val="tx1"/>
              </a:solidFill>
            </a:endParaRPr>
          </a:p>
        </p:txBody>
      </p:sp>
      <p:sp>
        <p:nvSpPr>
          <p:cNvPr id="33" name="Rectangle 32">
            <a:extLst>
              <a:ext uri="{FF2B5EF4-FFF2-40B4-BE49-F238E27FC236}">
                <a16:creationId xmlns:a16="http://schemas.microsoft.com/office/drawing/2014/main" id="{4EADA727-C604-6A48-BB74-C9948DE2512B}"/>
              </a:ext>
            </a:extLst>
          </p:cNvPr>
          <p:cNvSpPr/>
          <p:nvPr/>
        </p:nvSpPr>
        <p:spPr>
          <a:xfrm>
            <a:off x="1008228" y="5616976"/>
            <a:ext cx="742919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altLang="zh-CN" dirty="0">
                <a:ln>
                  <a:solidFill>
                    <a:schemeClr val="tx1"/>
                  </a:solidFill>
                </a:ln>
                <a:solidFill>
                  <a:schemeClr val="tx1"/>
                </a:solidFill>
                <a:latin typeface="HelveticaNeueW02-55Roma" charset="0"/>
              </a:rPr>
              <a:t>Aiming</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to</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understand</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the</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mechanism,</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it</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is</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quite</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important</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to</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know</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the</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flame</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evolution</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in</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different</a:t>
            </a:r>
            <a:r>
              <a:rPr lang="zh-CN" altLang="en-US" dirty="0">
                <a:ln>
                  <a:solidFill>
                    <a:schemeClr val="tx1"/>
                  </a:solidFill>
                </a:ln>
                <a:solidFill>
                  <a:schemeClr val="tx1"/>
                </a:solidFill>
                <a:latin typeface="HelveticaNeueW02-55Roma" charset="0"/>
              </a:rPr>
              <a:t> </a:t>
            </a:r>
            <a:r>
              <a:rPr lang="en-US" altLang="zh-CN" dirty="0">
                <a:ln>
                  <a:solidFill>
                    <a:schemeClr val="tx1"/>
                  </a:solidFill>
                </a:ln>
                <a:solidFill>
                  <a:schemeClr val="tx1"/>
                </a:solidFill>
                <a:latin typeface="HelveticaNeueW02-55Roma" charset="0"/>
              </a:rPr>
              <a:t>scales</a:t>
            </a:r>
            <a:endParaRPr lang="en-US" b="0" i="0" dirty="0">
              <a:ln>
                <a:solidFill>
                  <a:schemeClr val="tx1"/>
                </a:solidFill>
              </a:ln>
              <a:solidFill>
                <a:schemeClr val="tx1"/>
              </a:solidFill>
              <a:effectLst/>
              <a:latin typeface="HelveticaNeueW02-55Roma" charset="0"/>
            </a:endParaRPr>
          </a:p>
        </p:txBody>
      </p:sp>
      <p:sp>
        <p:nvSpPr>
          <p:cNvPr id="8" name="Rectangle 7">
            <a:extLst>
              <a:ext uri="{FF2B5EF4-FFF2-40B4-BE49-F238E27FC236}">
                <a16:creationId xmlns:a16="http://schemas.microsoft.com/office/drawing/2014/main" id="{3F3B4336-D407-814A-A621-44DB71DCFD89}"/>
              </a:ext>
            </a:extLst>
          </p:cNvPr>
          <p:cNvSpPr/>
          <p:nvPr/>
        </p:nvSpPr>
        <p:spPr>
          <a:xfrm>
            <a:off x="1250338" y="6472592"/>
            <a:ext cx="7429190" cy="369332"/>
          </a:xfrm>
          <a:prstGeom prst="rect">
            <a:avLst/>
          </a:prstGeom>
        </p:spPr>
        <p:txBody>
          <a:bodyPr wrap="square">
            <a:spAutoFit/>
          </a:bodyPr>
          <a:lstStyle/>
          <a:p>
            <a:r>
              <a:rPr lang="en-US" altLang="zh-CN" dirty="0">
                <a:solidFill>
                  <a:srgbClr val="C00000"/>
                </a:solidFill>
                <a:latin typeface="HelveticaNeueW02-55Roma" charset="0"/>
              </a:rPr>
              <a:t>Boundary</a:t>
            </a:r>
            <a:r>
              <a:rPr lang="zh-CN" altLang="en-US" dirty="0">
                <a:solidFill>
                  <a:srgbClr val="C00000"/>
                </a:solidFill>
                <a:latin typeface="HelveticaNeueW02-55Roma" charset="0"/>
              </a:rPr>
              <a:t> </a:t>
            </a:r>
            <a:r>
              <a:rPr lang="en-US" altLang="zh-CN" dirty="0">
                <a:solidFill>
                  <a:srgbClr val="C00000"/>
                </a:solidFill>
                <a:latin typeface="HelveticaNeueW02-55Roma" charset="0"/>
              </a:rPr>
              <a:t>layer</a:t>
            </a:r>
            <a:r>
              <a:rPr lang="zh-CN" altLang="en-US" dirty="0">
                <a:solidFill>
                  <a:srgbClr val="C00000"/>
                </a:solidFill>
                <a:latin typeface="HelveticaNeueW02-55Roma" charset="0"/>
              </a:rPr>
              <a:t> </a:t>
            </a:r>
            <a:r>
              <a:rPr lang="en-US" altLang="zh-CN" dirty="0">
                <a:solidFill>
                  <a:srgbClr val="C00000"/>
                </a:solidFill>
                <a:latin typeface="HelveticaNeueW02-55Roma" charset="0"/>
              </a:rPr>
              <a:t>effect?</a:t>
            </a:r>
            <a:r>
              <a:rPr lang="zh-CN" altLang="en-US" dirty="0">
                <a:solidFill>
                  <a:srgbClr val="C00000"/>
                </a:solidFill>
                <a:latin typeface="HelveticaNeueW02-55Roma" charset="0"/>
              </a:rPr>
              <a:t>   </a:t>
            </a:r>
            <a:r>
              <a:rPr lang="en-US" altLang="zh-CN" dirty="0">
                <a:solidFill>
                  <a:srgbClr val="C00000"/>
                </a:solidFill>
                <a:latin typeface="HelveticaNeueW02-55Roma" charset="0"/>
              </a:rPr>
              <a:t>Pressure</a:t>
            </a:r>
            <a:r>
              <a:rPr lang="zh-CN" altLang="en-US" dirty="0">
                <a:solidFill>
                  <a:srgbClr val="C00000"/>
                </a:solidFill>
                <a:latin typeface="HelveticaNeueW02-55Roma" charset="0"/>
              </a:rPr>
              <a:t> </a:t>
            </a:r>
            <a:r>
              <a:rPr lang="en-US" altLang="zh-CN" dirty="0">
                <a:solidFill>
                  <a:srgbClr val="C00000"/>
                </a:solidFill>
                <a:latin typeface="HelveticaNeueW02-55Roma" charset="0"/>
              </a:rPr>
              <a:t>wave?</a:t>
            </a:r>
            <a:r>
              <a:rPr lang="zh-CN" altLang="en-US" dirty="0">
                <a:solidFill>
                  <a:srgbClr val="C00000"/>
                </a:solidFill>
                <a:latin typeface="HelveticaNeueW02-55Roma" charset="0"/>
              </a:rPr>
              <a:t>   </a:t>
            </a:r>
            <a:r>
              <a:rPr lang="en-US" altLang="zh-CN" dirty="0">
                <a:solidFill>
                  <a:srgbClr val="C00000"/>
                </a:solidFill>
                <a:latin typeface="HelveticaNeueW02-55Roma" charset="0"/>
              </a:rPr>
              <a:t>Flame</a:t>
            </a:r>
            <a:r>
              <a:rPr lang="zh-CN" altLang="en-US" dirty="0">
                <a:solidFill>
                  <a:srgbClr val="C00000"/>
                </a:solidFill>
                <a:latin typeface="HelveticaNeueW02-55Roma" charset="0"/>
              </a:rPr>
              <a:t> </a:t>
            </a:r>
            <a:r>
              <a:rPr lang="en-US" altLang="zh-CN" dirty="0">
                <a:solidFill>
                  <a:srgbClr val="C00000"/>
                </a:solidFill>
                <a:latin typeface="HelveticaNeueW02-55Roma" charset="0"/>
              </a:rPr>
              <a:t>instability??</a:t>
            </a:r>
            <a:endParaRPr lang="en-US" dirty="0">
              <a:solidFill>
                <a:srgbClr val="C00000"/>
              </a:solidFill>
              <a:latin typeface="HelveticaNeueW02-55Roma" charset="0"/>
            </a:endParaRPr>
          </a:p>
        </p:txBody>
      </p:sp>
    </p:spTree>
    <p:extLst>
      <p:ext uri="{BB962C8B-B14F-4D97-AF65-F5344CB8AC3E}">
        <p14:creationId xmlns:p14="http://schemas.microsoft.com/office/powerpoint/2010/main" val="3230729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067698" y="1161439"/>
            <a:ext cx="3076302" cy="3693319"/>
          </a:xfrm>
          <a:prstGeom prst="rect">
            <a:avLst/>
          </a:prstGeom>
          <a:noFill/>
        </p:spPr>
        <p:txBody>
          <a:bodyPr wrap="square" rtlCol="0">
            <a:spAutoFit/>
          </a:bodyPr>
          <a:lstStyle/>
          <a:p>
            <a:pPr marL="342900" indent="-342900">
              <a:buFont typeface="+mj-ea"/>
              <a:buAutoNum type="circleNumDbPlain"/>
            </a:pPr>
            <a:r>
              <a:rPr lang="en-US" altLang="zh-CN" b="1" dirty="0">
                <a:latin typeface="Arial" panose="020B0604020202020204" pitchFamily="34" charset="0"/>
                <a:cs typeface="Arial" panose="020B0604020202020204" pitchFamily="34" charset="0"/>
              </a:rPr>
              <a:t>High voltage igniter</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Electrode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Concave mirror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Aperture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Iodine lamp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Pressure relief opening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Gas mixing device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Pressure sensor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Oscilloscope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Knife edge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High-speed camera </a:t>
            </a:r>
          </a:p>
          <a:p>
            <a:pPr marL="342900" indent="-342900">
              <a:buFont typeface="+mj-ea"/>
              <a:buAutoNum type="circleNumDbPlain"/>
            </a:pPr>
            <a:r>
              <a:rPr lang="en-US" altLang="zh-CN" b="1" dirty="0">
                <a:latin typeface="Arial" panose="020B0604020202020204" pitchFamily="34" charset="0"/>
                <a:cs typeface="Arial" panose="020B0604020202020204" pitchFamily="34" charset="0"/>
              </a:rPr>
              <a:t>Synchronization controller </a:t>
            </a:r>
          </a:p>
        </p:txBody>
      </p:sp>
      <p:sp>
        <p:nvSpPr>
          <p:cNvPr id="9" name="文本框 8"/>
          <p:cNvSpPr txBox="1"/>
          <p:nvPr/>
        </p:nvSpPr>
        <p:spPr>
          <a:xfrm>
            <a:off x="1255480" y="221334"/>
            <a:ext cx="5862062"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Experimental setup</a:t>
            </a:r>
            <a:endParaRPr lang="zh-CN" altLang="en-US" dirty="0"/>
          </a:p>
        </p:txBody>
      </p:sp>
      <p:sp>
        <p:nvSpPr>
          <p:cNvPr id="11" name="Rectangle 2"/>
          <p:cNvSpPr>
            <a:spLocks noChangeArrowheads="1"/>
          </p:cNvSpPr>
          <p:nvPr/>
        </p:nvSpPr>
        <p:spPr bwMode="auto">
          <a:xfrm>
            <a:off x="5517322" y="32953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sz="1350"/>
          </a:p>
        </p:txBody>
      </p:sp>
      <p:pic>
        <p:nvPicPr>
          <p:cNvPr id="2" name="图片 1"/>
          <p:cNvPicPr>
            <a:picLocks noChangeAspect="1"/>
          </p:cNvPicPr>
          <p:nvPr/>
        </p:nvPicPr>
        <p:blipFill>
          <a:blip r:embed="rId3"/>
          <a:stretch>
            <a:fillRect/>
          </a:stretch>
        </p:blipFill>
        <p:spPr>
          <a:xfrm>
            <a:off x="194805" y="1448739"/>
            <a:ext cx="5591357" cy="3528248"/>
          </a:xfrm>
          <a:prstGeom prst="rect">
            <a:avLst/>
          </a:prstGeom>
        </p:spPr>
      </p:pic>
      <p:sp>
        <p:nvSpPr>
          <p:cNvPr id="3" name="TextBox 2">
            <a:extLst>
              <a:ext uri="{FF2B5EF4-FFF2-40B4-BE49-F238E27FC236}">
                <a16:creationId xmlns:a16="http://schemas.microsoft.com/office/drawing/2014/main" id="{80AC8CFE-EDA3-924A-911F-F3AFDE7BB7DB}"/>
              </a:ext>
            </a:extLst>
          </p:cNvPr>
          <p:cNvSpPr txBox="1"/>
          <p:nvPr/>
        </p:nvSpPr>
        <p:spPr>
          <a:xfrm>
            <a:off x="545240" y="5409261"/>
            <a:ext cx="8053519" cy="1015663"/>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b="1" dirty="0">
                <a:latin typeface="Arial" panose="020B0604020202020204" pitchFamily="34" charset="0"/>
                <a:cs typeface="Arial" panose="020B0604020202020204" pitchFamily="34" charset="0"/>
              </a:rPr>
              <a:t>The dimensions of the two channels are channel (a) 300mm×25mm×25mm and channel (b) 530mm×80mm×80mm, giving aspect ratios “</a:t>
            </a:r>
            <a:r>
              <a:rPr lang="el-GR" altLang="zh-CN" b="1" dirty="0">
                <a:latin typeface="Arial" panose="020B0604020202020204" pitchFamily="34" charset="0"/>
                <a:cs typeface="Arial" panose="020B0604020202020204" pitchFamily="34" charset="0"/>
              </a:rPr>
              <a:t>α”, </a:t>
            </a:r>
            <a:r>
              <a:rPr lang="en-US" altLang="zh-CN" b="1" dirty="0">
                <a:latin typeface="Arial" panose="020B0604020202020204" pitchFamily="34" charset="0"/>
                <a:cs typeface="Arial" panose="020B0604020202020204" pitchFamily="34" charset="0"/>
              </a:rPr>
              <a:t>i.e. length over width, of </a:t>
            </a:r>
            <a:r>
              <a:rPr lang="en-US" altLang="zh-CN" sz="2400" b="1" dirty="0">
                <a:solidFill>
                  <a:srgbClr val="C00000"/>
                </a:solidFill>
                <a:latin typeface="Arial" panose="020B0604020202020204" pitchFamily="34" charset="0"/>
                <a:cs typeface="Arial" panose="020B0604020202020204" pitchFamily="34" charset="0"/>
              </a:rPr>
              <a:t>12 and 6.625</a:t>
            </a:r>
            <a:r>
              <a:rPr lang="en-US" altLang="zh-CN"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155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05390" y="219321"/>
            <a:ext cx="6126585" cy="507831"/>
          </a:xfrm>
          <a:prstGeom prst="rect">
            <a:avLst/>
          </a:prstGeom>
          <a:noFill/>
        </p:spPr>
        <p:txBody>
          <a:bodyPr wrap="square" rtlCol="0">
            <a:spAutoFit/>
          </a:bodyPr>
          <a:lstStyle>
            <a:defPPr>
              <a:defRPr lang="en-US"/>
            </a:defPPr>
            <a:lvl1pPr>
              <a:defRPr sz="2700" b="1">
                <a:solidFill>
                  <a:srgbClr val="FF0000"/>
                </a:solidFill>
                <a:latin typeface="Times New Roman" panose="02020603050405020304" pitchFamily="18" charset="0"/>
                <a:cs typeface="Times New Roman" panose="02020603050405020304" pitchFamily="18" charset="0"/>
              </a:defRPr>
            </a:lvl1pPr>
          </a:lstStyle>
          <a:p>
            <a:r>
              <a:rPr lang="en-US" altLang="zh-CN" dirty="0"/>
              <a:t>Flame</a:t>
            </a:r>
            <a:r>
              <a:rPr lang="zh-CN" altLang="en-US" dirty="0"/>
              <a:t> </a:t>
            </a:r>
            <a:r>
              <a:rPr lang="en-US" altLang="zh-CN" dirty="0"/>
              <a:t>shape</a:t>
            </a:r>
            <a:r>
              <a:rPr lang="zh-CN" altLang="en-US" dirty="0"/>
              <a:t> </a:t>
            </a:r>
            <a:r>
              <a:rPr lang="en-US" altLang="zh-CN" dirty="0"/>
              <a:t>changes</a:t>
            </a:r>
            <a:endParaRPr lang="zh-CN" altLang="en-US" dirty="0"/>
          </a:p>
        </p:txBody>
      </p:sp>
      <p:sp>
        <p:nvSpPr>
          <p:cNvPr id="7" name="文本框 6"/>
          <p:cNvSpPr txBox="1"/>
          <p:nvPr/>
        </p:nvSpPr>
        <p:spPr>
          <a:xfrm>
            <a:off x="5191064" y="1158497"/>
            <a:ext cx="3952936" cy="5324535"/>
          </a:xfrm>
          <a:prstGeom prst="rect">
            <a:avLst/>
          </a:prstGeom>
          <a:noFill/>
        </p:spPr>
        <p:txBody>
          <a:bodyPr wrap="square" rtlCol="0">
            <a:spAutoFit/>
          </a:bodyPr>
          <a:lstStyle/>
          <a:p>
            <a:pPr marL="257175" indent="-257175">
              <a:buFont typeface="Wingdings" panose="05000000000000000000" pitchFamily="2" charset="2"/>
              <a:buChar char="p"/>
            </a:pPr>
            <a:r>
              <a:rPr lang="en-US" altLang="zh-CN" sz="2000" b="1" kern="100"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kern="100" dirty="0">
                <a:solidFill>
                  <a:srgbClr val="FF0000"/>
                </a:solidFill>
                <a:latin typeface="Arial" panose="020B0604020202020204" pitchFamily="34" charset="0"/>
                <a:cs typeface="Arial" panose="020B0604020202020204" pitchFamily="34" charset="0"/>
              </a:rPr>
              <a:t>At early stage</a:t>
            </a:r>
            <a:r>
              <a:rPr lang="en-US" altLang="zh-CN" sz="2000" b="1" kern="100" dirty="0">
                <a:latin typeface="Arial" panose="020B0604020202020204" pitchFamily="34" charset="0"/>
                <a:cs typeface="Arial" panose="020B0604020202020204" pitchFamily="34" charset="0"/>
              </a:rPr>
              <a:t>, the premixed flames of hydrogen-air mixture in this study underwent </a:t>
            </a:r>
            <a:r>
              <a:rPr lang="en-US" altLang="zh-CN" sz="2000" b="1" kern="100" dirty="0">
                <a:solidFill>
                  <a:schemeClr val="tx1">
                    <a:lumMod val="85000"/>
                    <a:lumOff val="15000"/>
                  </a:schemeClr>
                </a:solidFill>
                <a:latin typeface="Arial" panose="020B0604020202020204" pitchFamily="34" charset="0"/>
                <a:cs typeface="Arial" panose="020B0604020202020204" pitchFamily="34" charset="0"/>
              </a:rPr>
              <a:t>the </a:t>
            </a:r>
            <a:r>
              <a:rPr lang="en-US" altLang="zh-CN" sz="2000" b="1" kern="100" dirty="0">
                <a:solidFill>
                  <a:srgbClr val="FF0000"/>
                </a:solidFill>
                <a:latin typeface="Arial" panose="020B0604020202020204" pitchFamily="34" charset="0"/>
                <a:cs typeface="Arial" panose="020B0604020202020204" pitchFamily="34" charset="0"/>
              </a:rPr>
              <a:t>same classic flame deformations </a:t>
            </a:r>
            <a:r>
              <a:rPr lang="en-US" altLang="zh-CN" sz="2000" b="1" kern="100" dirty="0">
                <a:latin typeface="Arial" panose="020B0604020202020204" pitchFamily="34" charset="0"/>
                <a:cs typeface="Arial" panose="020B0604020202020204" pitchFamily="34" charset="0"/>
              </a:rPr>
              <a:t>as the four stages divided by </a:t>
            </a:r>
            <a:r>
              <a:rPr lang="en-US" altLang="zh-CN" sz="2000" b="1" kern="100" dirty="0" err="1">
                <a:latin typeface="Arial" panose="020B0604020202020204" pitchFamily="34" charset="0"/>
                <a:cs typeface="Arial" panose="020B0604020202020204" pitchFamily="34" charset="0"/>
              </a:rPr>
              <a:t>Clanet</a:t>
            </a:r>
            <a:r>
              <a:rPr lang="en-US" altLang="zh-CN" sz="2000" b="1" kern="100" dirty="0">
                <a:latin typeface="Arial" panose="020B0604020202020204" pitchFamily="34" charset="0"/>
                <a:cs typeface="Arial" panose="020B0604020202020204" pitchFamily="34" charset="0"/>
              </a:rPr>
              <a:t> and </a:t>
            </a:r>
            <a:r>
              <a:rPr lang="en-US" altLang="zh-CN" sz="2000" b="1" kern="100" dirty="0" err="1">
                <a:latin typeface="Arial" panose="020B0604020202020204" pitchFamily="34" charset="0"/>
                <a:cs typeface="Arial" panose="020B0604020202020204" pitchFamily="34" charset="0"/>
              </a:rPr>
              <a:t>Searby</a:t>
            </a:r>
            <a:r>
              <a:rPr lang="en-US" altLang="zh-CN" sz="2000" b="1" dirty="0">
                <a:latin typeface="Arial" panose="020B0604020202020204" pitchFamily="34" charset="0"/>
                <a:cs typeface="Arial" panose="020B0604020202020204" pitchFamily="34" charset="0"/>
              </a:rPr>
              <a:t>.</a:t>
            </a:r>
          </a:p>
          <a:p>
            <a:endParaRPr lang="en-US" altLang="zh-CN" sz="2000" b="1" dirty="0">
              <a:latin typeface="Arial" panose="020B0604020202020204" pitchFamily="34" charset="0"/>
              <a:cs typeface="Arial" panose="020B0604020202020204" pitchFamily="34" charset="0"/>
            </a:endParaRPr>
          </a:p>
          <a:p>
            <a:endParaRPr lang="en-US" altLang="zh-CN" sz="2000" b="1"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r>
              <a:rPr lang="en-US" altLang="zh-CN"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Tulip</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distortion</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occurs</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right</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after</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the</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classic</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inversion</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as</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first</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defined</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by</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Xiao</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et</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al.</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2011.</a:t>
            </a:r>
          </a:p>
          <a:p>
            <a:pPr marL="257175" indent="-257175">
              <a:buFont typeface="Wingdings" panose="05000000000000000000" pitchFamily="2" charset="2"/>
              <a:buChar char="p"/>
            </a:pPr>
            <a:endParaRPr lang="en-US" altLang="zh-CN" sz="2000" b="1" dirty="0">
              <a:solidFill>
                <a:schemeClr val="tx1">
                  <a:lumMod val="85000"/>
                  <a:lumOff val="15000"/>
                </a:schemeClr>
              </a:solidFill>
              <a:latin typeface="Arial" panose="020B0604020202020204" pitchFamily="34" charset="0"/>
              <a:cs typeface="Arial" panose="020B0604020202020204" pitchFamily="34" charset="0"/>
            </a:endParaRPr>
          </a:p>
          <a:p>
            <a:pPr marL="257175" indent="-257175">
              <a:buFont typeface="Wingdings" panose="05000000000000000000" pitchFamily="2" charset="2"/>
              <a:buChar char="p"/>
            </a:pPr>
            <a:r>
              <a:rPr lang="en-US" altLang="zh-CN" sz="2000" b="1" dirty="0">
                <a:solidFill>
                  <a:schemeClr val="tx1">
                    <a:lumMod val="85000"/>
                    <a:lumOff val="15000"/>
                  </a:schemeClr>
                </a:solidFill>
                <a:latin typeface="Arial" panose="020B0604020202020204" pitchFamily="34" charset="0"/>
                <a:cs typeface="Arial" panose="020B0604020202020204" pitchFamily="34" charset="0"/>
              </a:rPr>
              <a:t>Tulip</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distortion</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continued</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until</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reaching</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the</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channel</a:t>
            </a:r>
            <a:r>
              <a:rPr lang="zh-CN" alt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altLang="zh-CN" sz="2000" b="1" dirty="0">
                <a:solidFill>
                  <a:schemeClr val="tx1">
                    <a:lumMod val="85000"/>
                    <a:lumOff val="15000"/>
                  </a:schemeClr>
                </a:solidFill>
                <a:latin typeface="Arial" panose="020B0604020202020204" pitchFamily="34" charset="0"/>
                <a:cs typeface="Arial" panose="020B0604020202020204" pitchFamily="34" charset="0"/>
              </a:rPr>
              <a:t>end.</a:t>
            </a:r>
            <a:endParaRPr lang="zh-CN" altLang="en-US" sz="2000" b="1" dirty="0">
              <a:solidFill>
                <a:srgbClr val="C00000"/>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2505113" y="1803517"/>
            <a:ext cx="148127" cy="32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zh-CN" altLang="en-US" sz="1350"/>
          </a:p>
        </p:txBody>
      </p:sp>
      <p:sp>
        <p:nvSpPr>
          <p:cNvPr id="10" name="文本框 9"/>
          <p:cNvSpPr txBox="1"/>
          <p:nvPr/>
        </p:nvSpPr>
        <p:spPr>
          <a:xfrm>
            <a:off x="902789" y="4615388"/>
            <a:ext cx="3814248" cy="884858"/>
          </a:xfrm>
          <a:prstGeom prst="rect">
            <a:avLst/>
          </a:prstGeom>
          <a:noFill/>
        </p:spPr>
        <p:txBody>
          <a:bodyPr wrap="square" rtlCol="0">
            <a:spAutoFit/>
          </a:bodyPr>
          <a:lstStyle/>
          <a:p>
            <a:pPr algn="ctr"/>
            <a:r>
              <a:rPr lang="en-US" altLang="zh-CN" b="1" dirty="0"/>
              <a:t>Flame shape changes in channel</a:t>
            </a:r>
            <a:r>
              <a:rPr lang="zh-CN" altLang="en-US" b="1" dirty="0"/>
              <a:t> </a:t>
            </a:r>
            <a:r>
              <a:rPr lang="en-US" altLang="zh-CN" b="1" dirty="0"/>
              <a:t>with</a:t>
            </a:r>
            <a:r>
              <a:rPr lang="zh-CN" altLang="en-US" b="1" dirty="0"/>
              <a:t> </a:t>
            </a:r>
            <a:r>
              <a:rPr lang="en-US" altLang="zh-CN" sz="2000" b="1" dirty="0">
                <a:solidFill>
                  <a:srgbClr val="C00000"/>
                </a:solidFill>
              </a:rPr>
              <a:t>smaller</a:t>
            </a:r>
            <a:r>
              <a:rPr lang="zh-CN" altLang="en-US" sz="2000" b="1" dirty="0">
                <a:solidFill>
                  <a:srgbClr val="C00000"/>
                </a:solidFill>
              </a:rPr>
              <a:t> </a:t>
            </a:r>
            <a:r>
              <a:rPr lang="en-US" altLang="zh-CN" sz="2000" b="1" dirty="0">
                <a:solidFill>
                  <a:srgbClr val="C00000"/>
                </a:solidFill>
              </a:rPr>
              <a:t>aspect</a:t>
            </a:r>
            <a:r>
              <a:rPr lang="zh-CN" altLang="en-US" sz="2000" b="1" dirty="0">
                <a:solidFill>
                  <a:srgbClr val="C00000"/>
                </a:solidFill>
              </a:rPr>
              <a:t> </a:t>
            </a:r>
            <a:r>
              <a:rPr lang="en-US" altLang="zh-CN" sz="2000" b="1" dirty="0">
                <a:solidFill>
                  <a:srgbClr val="C00000"/>
                </a:solidFill>
              </a:rPr>
              <a:t>ratio</a:t>
            </a:r>
            <a:r>
              <a:rPr lang="en-US" altLang="zh-CN" b="1" dirty="0"/>
              <a:t>.</a:t>
            </a:r>
          </a:p>
          <a:p>
            <a:pPr algn="ctr"/>
            <a:r>
              <a:rPr lang="en-US" altLang="zh-CN" sz="1350" b="1" dirty="0"/>
              <a:t>(channel size: 530mm*80mm*80mm)</a:t>
            </a:r>
          </a:p>
        </p:txBody>
      </p:sp>
      <p:sp>
        <p:nvSpPr>
          <p:cNvPr id="9" name="Rectangle 71">
            <a:extLst>
              <a:ext uri="{FF2B5EF4-FFF2-40B4-BE49-F238E27FC236}">
                <a16:creationId xmlns:a16="http://schemas.microsoft.com/office/drawing/2014/main" id="{F5EAA280-8472-ED46-96F0-5BAEF4D1F586}"/>
              </a:ext>
            </a:extLst>
          </p:cNvPr>
          <p:cNvSpPr>
            <a:spLocks noChangeArrowheads="1"/>
          </p:cNvSpPr>
          <p:nvPr/>
        </p:nvSpPr>
        <p:spPr bwMode="auto">
          <a:xfrm>
            <a:off x="165220" y="1950464"/>
            <a:ext cx="117712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066EA198-8A4C-614E-BA7F-D1D2B0115812}"/>
              </a:ext>
            </a:extLst>
          </p:cNvPr>
          <p:cNvGraphicFramePr>
            <a:graphicFrameLocks noChangeAspect="1"/>
          </p:cNvGraphicFramePr>
          <p:nvPr>
            <p:extLst>
              <p:ext uri="{D42A27DB-BD31-4B8C-83A1-F6EECF244321}">
                <p14:modId xmlns:p14="http://schemas.microsoft.com/office/powerpoint/2010/main" val="661264183"/>
              </p:ext>
            </p:extLst>
          </p:nvPr>
        </p:nvGraphicFramePr>
        <p:xfrm>
          <a:off x="0" y="1803517"/>
          <a:ext cx="5086589" cy="2620364"/>
        </p:xfrm>
        <a:graphic>
          <a:graphicData uri="http://schemas.openxmlformats.org/presentationml/2006/ole">
            <mc:AlternateContent xmlns:mc="http://schemas.openxmlformats.org/markup-compatibility/2006">
              <mc:Choice xmlns:v="urn:schemas-microsoft-com:vml" Requires="v">
                <p:oleObj spid="_x0000_s7465" r:id="rId4" imgW="4864100" imgH="2501900" progId="Visio.Drawing.11">
                  <p:embed/>
                </p:oleObj>
              </mc:Choice>
              <mc:Fallback>
                <p:oleObj r:id="rId4" imgW="4864100" imgH="2501900" progId="Visio.Drawing.11">
                  <p:embed/>
                  <p:pic>
                    <p:nvPicPr>
                      <p:cNvPr id="0" name="Object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03517"/>
                        <a:ext cx="5086589" cy="2620364"/>
                      </a:xfrm>
                      <a:prstGeom prst="rect">
                        <a:avLst/>
                      </a:prstGeom>
                      <a:noFill/>
                    </p:spPr>
                  </p:pic>
                </p:oleObj>
              </mc:Fallback>
            </mc:AlternateContent>
          </a:graphicData>
        </a:graphic>
      </p:graphicFrame>
    </p:spTree>
    <p:extLst>
      <p:ext uri="{BB962C8B-B14F-4D97-AF65-F5344CB8AC3E}">
        <p14:creationId xmlns:p14="http://schemas.microsoft.com/office/powerpoint/2010/main" val="105236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D66C621C9014FBD71EEE532C4DA23" ma:contentTypeVersion="7" ma:contentTypeDescription="Create a new document." ma:contentTypeScope="" ma:versionID="3375eb3042b868622c18baa0441ca84f">
  <xsd:schema xmlns:xsd="http://www.w3.org/2001/XMLSchema" xmlns:xs="http://www.w3.org/2001/XMLSchema" xmlns:p="http://schemas.microsoft.com/office/2006/metadata/properties" xmlns:ns2="6a051d52-bcea-4f87-8ee2-b5ac0a4bc05f" targetNamespace="http://schemas.microsoft.com/office/2006/metadata/properties" ma:root="true" ma:fieldsID="93d385ad5b44cc4ce7df21fd5b2fa4cd" ns2:_="">
    <xsd:import namespace="6a051d52-bcea-4f87-8ee2-b5ac0a4bc0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51d52-bcea-4f87-8ee2-b5ac0a4bc0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E54952-E260-4EE5-A0DD-2F58E0DAB48A}"/>
</file>

<file path=customXml/itemProps2.xml><?xml version="1.0" encoding="utf-8"?>
<ds:datastoreItem xmlns:ds="http://schemas.openxmlformats.org/officeDocument/2006/customXml" ds:itemID="{73C74F53-77EB-4E3C-8D0A-C101C224FB8F}"/>
</file>

<file path=customXml/itemProps3.xml><?xml version="1.0" encoding="utf-8"?>
<ds:datastoreItem xmlns:ds="http://schemas.openxmlformats.org/officeDocument/2006/customXml" ds:itemID="{5C964393-48A4-44F3-A1E8-3847837A987F}"/>
</file>

<file path=docProps/app.xml><?xml version="1.0" encoding="utf-8"?>
<Properties xmlns="http://schemas.openxmlformats.org/officeDocument/2006/extended-properties" xmlns:vt="http://schemas.openxmlformats.org/officeDocument/2006/docPropsVTypes">
  <Template/>
  <TotalTime>19175</TotalTime>
  <Words>2201</Words>
  <Application>Microsoft Macintosh PowerPoint</Application>
  <PresentationFormat>On-screen Show (4:3)</PresentationFormat>
  <Paragraphs>206</Paragraphs>
  <Slides>18</Slides>
  <Notes>18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18</vt:i4>
      </vt:variant>
    </vt:vector>
  </HeadingPairs>
  <TitlesOfParts>
    <vt:vector size="32" baseType="lpstr">
      <vt:lpstr>HelveticaNeueW02-55Roma</vt:lpstr>
      <vt:lpstr>微软雅黑</vt:lpstr>
      <vt:lpstr>黑体</vt:lpstr>
      <vt:lpstr>方正兰亭准黑_GBK</vt:lpstr>
      <vt:lpstr>Arial</vt:lpstr>
      <vt:lpstr>Calibri</vt:lpstr>
      <vt:lpstr>Calibri Light</vt:lpstr>
      <vt:lpstr>Cambria Math</vt:lpstr>
      <vt:lpstr>Times New Roman</vt:lpstr>
      <vt:lpstr>Wingdings</vt:lpstr>
      <vt:lpstr>Office 主题</vt:lpstr>
      <vt:lpstr>Visio.Drawing.11</vt:lpstr>
      <vt:lpstr>SPW 10.0 Graph</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cdk</dc:creator>
  <cp:lastModifiedBy>Shen Eric</cp:lastModifiedBy>
  <cp:revision>644</cp:revision>
  <dcterms:created xsi:type="dcterms:W3CDTF">2016-07-13T15:37:38Z</dcterms:created>
  <dcterms:modified xsi:type="dcterms:W3CDTF">2019-09-25T01:04:21Z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0x0101002C4D66C621C9014FBD71EEE532C4DA23</vt:lpwstr>
  </property>
</Properties>
</file>