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57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3" autoAdjust="0"/>
    <p:restoredTop sz="92661" autoAdjust="0"/>
  </p:normalViewPr>
  <p:slideViewPr>
    <p:cSldViewPr snapToGrid="0" snapToObjects="1">
      <p:cViewPr varScale="1">
        <p:scale>
          <a:sx n="106" d="100"/>
          <a:sy n="106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pressure vessel testing detailed previously, it is most likely that hydrogen released would be small amounts present in the fuel line. GTR-qualified hydrogen cylinders contain an internal solenoid valve that prevents the tank from releasing all of its contents through the fuel line if a severe crash occurs (triggered by an accelerometer). Using a uniform distribution was conservative and deemed appropriate given the uncertainty involved in quantifying this parameter across scenarios.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the fire was large enough to activate the TPRD which releases hydrogen from the pressure vessel, it is assumed to ignite the released hydrogen immediately, forming a jet flame. As the state-of-knowledge about FCEV fires increases, this assumption may change. Thus, it is assumed that for that particular case there is a 100% chance of ignition and 100% chance of immediate ignition. Note that separate branches are not shown for the cases of 0% probability.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35" y="292142"/>
            <a:ext cx="1834523" cy="70661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7565572" y="1363919"/>
            <a:ext cx="2623459" cy="142101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626954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0411" y="5004000"/>
            <a:ext cx="4603750" cy="254000"/>
          </a:xfrm>
        </p:spPr>
        <p:txBody>
          <a:bodyPr anchor="ctr" anchorCtr="0">
            <a:noAutofit/>
          </a:bodyPr>
          <a:lstStyle>
            <a:lvl1pPr>
              <a:defRPr sz="12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D0FB7A-0984-5F42-9BF9-4F16409CEBE3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0" y="6599583"/>
            <a:ext cx="2512064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Tunnel Scenario Estimation &amp; Discussion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0412" y="5306898"/>
            <a:ext cx="6261331" cy="826616"/>
          </a:xfrm>
        </p:spPr>
        <p:txBody>
          <a:bodyPr>
            <a:normAutofit/>
          </a:bodyPr>
          <a:lstStyle/>
          <a:p>
            <a:r>
              <a:rPr lang="en-US" dirty="0"/>
              <a:t>ICHS 2019</a:t>
            </a:r>
          </a:p>
          <a:p>
            <a:r>
              <a:rPr lang="en-US" dirty="0"/>
              <a:t>SAND2019-7907 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00410" y="4617267"/>
            <a:ext cx="6515201" cy="640733"/>
          </a:xfrm>
        </p:spPr>
        <p:txBody>
          <a:bodyPr/>
          <a:lstStyle/>
          <a:p>
            <a:r>
              <a:rPr lang="en-US" dirty="0"/>
              <a:t>Chris LaFleur, Sandia National Laboratories</a:t>
            </a:r>
          </a:p>
          <a:p>
            <a:r>
              <a:rPr lang="en-US" dirty="0"/>
              <a:t>Team Members: Brian Ehrhart, Dusty Brooks, Alice Muna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1ECF-4811-4F6F-AFA7-FCFCE60E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664-55CF-4C9C-B558-369F1899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117702"/>
            <a:ext cx="10058400" cy="3433635"/>
          </a:xfrm>
        </p:spPr>
        <p:txBody>
          <a:bodyPr/>
          <a:lstStyle/>
          <a:p>
            <a:r>
              <a:rPr lang="en-US" dirty="0"/>
              <a:t>Pressure Release Device Demand– Probability that hydrocarbon fire exposes thermally-activated pressure relief device (TPRD) on the H2 tank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Actual crash specifics determine the extent of the fire and the proximity of the vehicle and pressure vessel to the fire; neither of these parameters are known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Uniform distribution between zero and one was assumed due to high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64E3-399A-46BC-B5A2-014F2C7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AF63D-A711-4808-9488-27C2F4B157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5" r="43231" b="-163"/>
          <a:stretch/>
        </p:blipFill>
        <p:spPr bwMode="auto">
          <a:xfrm>
            <a:off x="484347" y="2773223"/>
            <a:ext cx="4510439" cy="3661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3D7A1-ABD8-4D94-82D0-1D7AFF17BE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7" y="2938631"/>
            <a:ext cx="3342968" cy="28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1ECF-4811-4F6F-AFA7-FCFCE60E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664-55CF-4C9C-B558-369F1899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117702"/>
            <a:ext cx="10058400" cy="3433635"/>
          </a:xfrm>
        </p:spPr>
        <p:txBody>
          <a:bodyPr/>
          <a:lstStyle/>
          <a:p>
            <a:r>
              <a:rPr lang="en-US" dirty="0"/>
              <a:t>Pressure Relief Device Activation– Possibility that TPRD fails to operate on demand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literature review was performed on pressurized hydrogen tank fire testing that included TPRDs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Five sources of data were found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Jeffrey’s prior (0.5 event) because no failures were recorded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64E3-399A-46BC-B5A2-014F2C7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AF63D-A711-4808-9488-27C2F4B157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495" r="32711" b="20717"/>
          <a:stretch/>
        </p:blipFill>
        <p:spPr bwMode="auto">
          <a:xfrm>
            <a:off x="838308" y="2561293"/>
            <a:ext cx="5346181" cy="291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02CD1-1EF7-462B-B120-FEA02A08CD34}"/>
              </a:ext>
            </a:extLst>
          </p:cNvPr>
          <p:cNvSpPr txBox="1"/>
          <p:nvPr/>
        </p:nvSpPr>
        <p:spPr>
          <a:xfrm>
            <a:off x="0" y="5624052"/>
            <a:ext cx="120802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900" dirty="0"/>
              <a:t>References:   Koji Yamazaki YT (2017) Study of a post-fire verification method for the activation status of hydrogen cylinder pressure relief devices. IJHE, 42 (11):7716-7720</a:t>
            </a:r>
          </a:p>
          <a:p>
            <a:pPr indent="457200"/>
            <a:r>
              <a:rPr lang="en-US" sz="900" dirty="0"/>
              <a:t>	       Suzuki J, Tamura Y, Watanabe S, </a:t>
            </a:r>
            <a:r>
              <a:rPr lang="en-US" sz="900" dirty="0" err="1"/>
              <a:t>Takabayashi</a:t>
            </a:r>
            <a:r>
              <a:rPr lang="en-US" sz="900" dirty="0"/>
              <a:t> M, Sato K (2006) Fire Safety Evaluation of a Vehicle Equipped with Hydrogen Fuel Cylinders: Comparison with Gasoline and CNG Vehicles. 						2006 SAE World Congress, Detroit, Michigan, 4/3/2006 - 4/6/2006</a:t>
            </a:r>
          </a:p>
          <a:p>
            <a:pPr indent="457200"/>
            <a:r>
              <a:rPr lang="en-US" sz="900" dirty="0"/>
              <a:t>	       </a:t>
            </a:r>
            <a:r>
              <a:rPr lang="en-US" sz="900" dirty="0" err="1"/>
              <a:t>Jinyang</a:t>
            </a:r>
            <a:r>
              <a:rPr lang="en-US" sz="900" dirty="0"/>
              <a:t> Zheng HB, Ping Xu, </a:t>
            </a:r>
            <a:r>
              <a:rPr lang="en-US" sz="900" dirty="0" err="1"/>
              <a:t>Honggang</a:t>
            </a:r>
            <a:r>
              <a:rPr lang="en-US" sz="900" dirty="0"/>
              <a:t> Chen, </a:t>
            </a:r>
            <a:r>
              <a:rPr lang="en-US" sz="900" dirty="0" err="1"/>
              <a:t>Pengfei</a:t>
            </a:r>
            <a:r>
              <a:rPr lang="en-US" sz="900" dirty="0"/>
              <a:t> Liu, Xiang Li, </a:t>
            </a:r>
            <a:r>
              <a:rPr lang="en-US" sz="900" dirty="0" err="1"/>
              <a:t>Yanlei</a:t>
            </a:r>
            <a:r>
              <a:rPr lang="en-US" sz="900" dirty="0"/>
              <a:t> Liu, (2010) Experimental and numerical studies on the bonfire test of high-pressure hydrogen storage vessels, . 						IJHE, 35 (15):8191-8198. </a:t>
            </a:r>
          </a:p>
          <a:p>
            <a:pPr indent="457200"/>
            <a:r>
              <a:rPr lang="en-US" sz="900" dirty="0"/>
              <a:t>	       </a:t>
            </a:r>
            <a:r>
              <a:rPr lang="en-US" sz="900" dirty="0" err="1"/>
              <a:t>Weyandt</a:t>
            </a:r>
            <a:r>
              <a:rPr lang="en-US" sz="900" dirty="0"/>
              <a:t> N (2009) Compressed Hydrogen Cylinder Research and Testing in Accordance with FMVSS 304. Southwest Research Institute, </a:t>
            </a:r>
          </a:p>
          <a:p>
            <a:pPr indent="457200"/>
            <a:r>
              <a:rPr lang="en-US" sz="900" dirty="0"/>
              <a:t>	       </a:t>
            </a:r>
            <a:r>
              <a:rPr lang="en-US" sz="900" dirty="0" err="1"/>
              <a:t>Seike</a:t>
            </a:r>
            <a:r>
              <a:rPr lang="en-US" sz="900" dirty="0"/>
              <a:t> M, </a:t>
            </a:r>
            <a:r>
              <a:rPr lang="en-US" sz="900" dirty="0" err="1"/>
              <a:t>Ejiri</a:t>
            </a:r>
            <a:r>
              <a:rPr lang="en-US" sz="900" dirty="0"/>
              <a:t> Y, Nobuyoshi Kawabata, Hasegawa M, Tanaka H (2014) Fire Experiments of Carrier loaded FCV in Full-Scale Model Tunnel - Estimation of Heat release rate and Smoke 							Generation Rate. Paper presented at the Third International Conference on Fire in Vehicles, Berlin, Germany, 10/1/2014 - 10/2/2014</a:t>
            </a:r>
          </a:p>
          <a:p>
            <a:pPr indent="457200"/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66AAB-3672-4BB8-9DB8-465D3AED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087" b="18250"/>
          <a:stretch/>
        </p:blipFill>
        <p:spPr>
          <a:xfrm>
            <a:off x="7471513" y="1880474"/>
            <a:ext cx="3307535" cy="1003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6055B-BC25-4058-BB80-0CB383AAD8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13" y="2884385"/>
            <a:ext cx="3601688" cy="25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1ECF-4811-4F6F-AFA7-FCFCE60E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664-55CF-4C9C-B558-369F1899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996776"/>
            <a:ext cx="10058400" cy="3433635"/>
          </a:xfrm>
        </p:spPr>
        <p:txBody>
          <a:bodyPr/>
          <a:lstStyle/>
          <a:p>
            <a:r>
              <a:rPr lang="en-US" dirty="0"/>
              <a:t>Hydrogen Ignition – Probability that released hydrogen will ignite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Probabilities derived for the Canadian Hydrogen Safety Program by adapting non-hydrogen ignition values suggested in Cox, Lees, &amp; Ang.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Historically used for hydrogen quantitative risk assessment and to develop separation distances in NFPA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Actual hydrogen release rate are incident specific - distributions for immediate and delayed ignition were defined as uniform between the bounding values in the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64E3-399A-46BC-B5A2-014F2C7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AF63D-A711-4808-9488-27C2F4B157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-2495" r="7426" b="-163"/>
          <a:stretch/>
        </p:blipFill>
        <p:spPr bwMode="auto">
          <a:xfrm>
            <a:off x="1112138" y="2818045"/>
            <a:ext cx="4174314" cy="3277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02CD1-1EF7-462B-B120-FEA02A08CD34}"/>
              </a:ext>
            </a:extLst>
          </p:cNvPr>
          <p:cNvSpPr txBox="1"/>
          <p:nvPr/>
        </p:nvSpPr>
        <p:spPr>
          <a:xfrm>
            <a:off x="945391" y="6245317"/>
            <a:ext cx="1082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 </a:t>
            </a:r>
            <a:r>
              <a:rPr lang="en-US" sz="1000" dirty="0" err="1"/>
              <a:t>Tchouvelev</a:t>
            </a:r>
            <a:r>
              <a:rPr lang="en-US" sz="1000" dirty="0"/>
              <a:t> A, Hay D, </a:t>
            </a:r>
            <a:r>
              <a:rPr lang="en-US" sz="1000" dirty="0" err="1"/>
              <a:t>Bénard</a:t>
            </a:r>
            <a:r>
              <a:rPr lang="en-US" sz="1000" dirty="0"/>
              <a:t> P (2006) Quantitative risk comparison of hydrogen and CNG </a:t>
            </a:r>
            <a:r>
              <a:rPr lang="en-US" sz="1000" dirty="0" err="1"/>
              <a:t>refuelling</a:t>
            </a:r>
            <a:r>
              <a:rPr lang="en-US" sz="1000" dirty="0"/>
              <a:t> options. Final Technical Report to Natural Resources Canada </a:t>
            </a:r>
          </a:p>
          <a:p>
            <a:r>
              <a:rPr lang="en-US" sz="1000" dirty="0"/>
              <a:t>	        Cox, A. W, Lees, Frank P, Ang, M. L, Institution of Chemical Engineers and Inter-Institutional Group on the Classification of Hazardous Locations </a:t>
            </a:r>
            <a:r>
              <a:rPr lang="en-US" sz="1000" i="1" dirty="0"/>
              <a:t>Classification of hazardous 		locations</a:t>
            </a:r>
            <a:r>
              <a:rPr lang="en-US" sz="1000" dirty="0"/>
              <a:t>. Institution of Chemical Engineers, London, 1990.</a:t>
            </a:r>
          </a:p>
          <a:p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A0542-A8E5-4545-891C-421A75159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761" b="21771"/>
          <a:stretch/>
        </p:blipFill>
        <p:spPr>
          <a:xfrm>
            <a:off x="6675010" y="2661464"/>
            <a:ext cx="4932157" cy="955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29A87-437D-4117-ACB7-0B625C7D3B3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94" y="3616999"/>
            <a:ext cx="3698022" cy="24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1A24-594D-478C-BD0A-62E3BCBB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5F2D-A65F-4C95-A247-04D56244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148679"/>
            <a:ext cx="7579290" cy="4207092"/>
          </a:xfrm>
        </p:spPr>
        <p:txBody>
          <a:bodyPr>
            <a:normAutofit/>
          </a:bodyPr>
          <a:lstStyle/>
          <a:p>
            <a:r>
              <a:rPr lang="en-US" sz="1800" dirty="0"/>
              <a:t>Legend for Branch Line Results</a:t>
            </a:r>
          </a:p>
          <a:p>
            <a:pPr lvl="1"/>
            <a:r>
              <a:rPr lang="en-US" sz="1600" dirty="0"/>
              <a:t>Green: Hydrogen does not contribute to consequence of crash</a:t>
            </a:r>
          </a:p>
          <a:p>
            <a:pPr lvl="1"/>
            <a:r>
              <a:rPr lang="en-US" sz="1600" dirty="0"/>
              <a:t>Yellow: Hydrogen does contribute to consequence</a:t>
            </a:r>
          </a:p>
          <a:p>
            <a:pPr lvl="1"/>
            <a:r>
              <a:rPr lang="en-US" sz="1600" dirty="0"/>
              <a:t>Red: Hydrogen contributes to catastrophic consequence</a:t>
            </a:r>
          </a:p>
          <a:p>
            <a:r>
              <a:rPr lang="en-US" sz="1800" dirty="0"/>
              <a:t>Exceedance probability curves for each branch line show that the scenarios with the highest consequences from hydrogen have probabilities on the order of 1E-05 to 1E-04</a:t>
            </a:r>
          </a:p>
          <a:p>
            <a:r>
              <a:rPr lang="en-US" sz="1800" dirty="0"/>
              <a:t>Overwhelmingly, the most likely scenarios are those in which hydrogen does not significantly contribute to the consequences.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B8AEA-42F4-44C9-B199-ECC35203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D6799-D7A8-4572-998C-6CEA8F2629B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1" t="-2495" r="429" b="-163"/>
          <a:stretch/>
        </p:blipFill>
        <p:spPr bwMode="auto">
          <a:xfrm>
            <a:off x="9294725" y="479608"/>
            <a:ext cx="1720623" cy="3218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424C4-C3A2-4B8A-8EE5-14F17C8ED3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0" y="3935910"/>
            <a:ext cx="3549805" cy="2669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3EEEE-8884-48F8-986A-A795BFB2CF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47" y="3935910"/>
            <a:ext cx="3308053" cy="266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50A71-187E-4038-9151-0E5735B7F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823" b="5511"/>
          <a:stretch/>
        </p:blipFill>
        <p:spPr>
          <a:xfrm>
            <a:off x="7273703" y="4166760"/>
            <a:ext cx="4552257" cy="2163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9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A064-ADAE-4135-A4B9-1DC847D4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728B-EFE6-41CD-B91D-48BA5762F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scenario(s) should be the basis of regulatory requirements?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C2EDB-1D88-4FAA-A0D7-EAD1A0B4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Sequence Diagram</a:t>
            </a:r>
          </a:p>
          <a:p>
            <a:r>
              <a:rPr lang="en-US" dirty="0"/>
              <a:t>Uncertainty</a:t>
            </a:r>
          </a:p>
          <a:p>
            <a:r>
              <a:rPr lang="en-US" dirty="0"/>
              <a:t>Step Through Event Tree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3201-11D8-4A3C-87C9-4A148CF0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to Estimate the Risk of FCEV Incidents in Tunnels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2E22-A5A4-4205-9163-9E4DBE8F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8533884" cy="4338521"/>
          </a:xfrm>
        </p:spPr>
        <p:txBody>
          <a:bodyPr/>
          <a:lstStyle/>
          <a:p>
            <a:r>
              <a:rPr lang="en-US" dirty="0"/>
              <a:t>Event Sequence Diagram - represents an undesired event as a sequence of sub-events </a:t>
            </a:r>
          </a:p>
          <a:p>
            <a:pPr lvl="1"/>
            <a:r>
              <a:rPr lang="en-US" dirty="0"/>
              <a:t>Event tree begins with an initiating event and illustrates the chronological sequence of events involving the successes and/or failures of the system components</a:t>
            </a:r>
          </a:p>
          <a:p>
            <a:pPr lvl="1"/>
            <a:r>
              <a:rPr lang="en-US" dirty="0"/>
              <a:t>Each bifurcation is assigned a probability of occurrence </a:t>
            </a:r>
          </a:p>
          <a:p>
            <a:pPr lvl="1"/>
            <a:r>
              <a:rPr lang="en-US" dirty="0"/>
              <a:t>Total for each outcome is the combination of all the probabilities leading to that outcome</a:t>
            </a:r>
          </a:p>
          <a:p>
            <a:r>
              <a:rPr lang="en-US" dirty="0"/>
              <a:t>Branch line results are calculated via Monte Carlo sampling of all conditional probabilities</a:t>
            </a:r>
          </a:p>
          <a:p>
            <a:r>
              <a:rPr lang="en-US" dirty="0"/>
              <a:t>Journal paper with all the analysis and results Accepted for Publication in Fire Technology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4B66-E6AC-4727-8704-E5E292D8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F9AFE-38B2-4621-B9E7-AE11EEB2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52" y="2883638"/>
            <a:ext cx="2149629" cy="32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2E20-873B-41DB-AD5B-A9F52C6B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9437-7D04-47BF-99F1-1FCE63B4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10058400" cy="4213031"/>
          </a:xfrm>
        </p:spPr>
        <p:txBody>
          <a:bodyPr>
            <a:normAutofit/>
          </a:bodyPr>
          <a:lstStyle/>
          <a:p>
            <a:r>
              <a:rPr lang="en-US" dirty="0"/>
              <a:t>Not enough data to estimate probabilities with high confidence</a:t>
            </a:r>
          </a:p>
          <a:p>
            <a:r>
              <a:rPr lang="en-US" dirty="0"/>
              <a:t>Uncertainty distributions were derived based on the current state-of-knowledge</a:t>
            </a:r>
          </a:p>
          <a:p>
            <a:r>
              <a:rPr lang="en-US" dirty="0"/>
              <a:t>Each branch line result is a range of possible probabilities for each scenario</a:t>
            </a:r>
          </a:p>
          <a:p>
            <a:r>
              <a:rPr lang="en-US" dirty="0"/>
              <a:t>Each branch point uncertainty was propagated through the event tree to perform a Monte Carlo analysis</a:t>
            </a:r>
          </a:p>
          <a:p>
            <a:r>
              <a:rPr lang="en-US" dirty="0"/>
              <a:t>Probability of each scenario is presented as a distributions of these multiple calculations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1CEDA-9557-4928-8117-213CC62A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433F-BF4A-4A89-9A88-D02782E7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E6409-A7E9-4989-847C-9E9D09AB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747ED-5063-437E-84B3-7998A75CFC5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 b="719"/>
          <a:stretch/>
        </p:blipFill>
        <p:spPr bwMode="auto">
          <a:xfrm>
            <a:off x="619048" y="1308100"/>
            <a:ext cx="10261600" cy="4997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81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F252-62FB-44CD-B54F-5925A01A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B206-97DF-405A-ABA5-37C5DFF2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163663" cy="3433635"/>
          </a:xfrm>
        </p:spPr>
        <p:txBody>
          <a:bodyPr/>
          <a:lstStyle/>
          <a:p>
            <a:r>
              <a:rPr lang="en-US" dirty="0"/>
              <a:t>Initiating Event – Hydrogen Vehicle Crash in a Tunnel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Generic crash rate for tunnels used as a conservative estimate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Tunnel crash frequency estimates averaged over a three-year period for 10 different countries published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Expressed as crashes per million vehicle kilometers: </a:t>
            </a:r>
            <a:br>
              <a:rPr lang="en-US" dirty="0"/>
            </a:br>
            <a:r>
              <a:rPr lang="en-US" dirty="0"/>
              <a:t>0.277, 0.337, 0.355, 0.420, 0.315, 0.8, 0.303, 0.253, 0.145, 0.483, and 0.345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F1D1B-43F2-4B70-AB9E-F002863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755AC-5815-4780-824D-CADE2EC8D0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42" b="52352"/>
          <a:stretch/>
        </p:blipFill>
        <p:spPr bwMode="auto">
          <a:xfrm>
            <a:off x="3029714" y="3814643"/>
            <a:ext cx="1337074" cy="239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4E119-E763-46A7-BC57-A18E3EF333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54" y="3057370"/>
            <a:ext cx="3992145" cy="2959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1E1E0-0555-4BE6-B33A-AC182FD94D23}"/>
              </a:ext>
            </a:extLst>
          </p:cNvPr>
          <p:cNvSpPr txBox="1"/>
          <p:nvPr/>
        </p:nvSpPr>
        <p:spPr>
          <a:xfrm>
            <a:off x="720648" y="6364047"/>
            <a:ext cx="7015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Reference: </a:t>
            </a:r>
            <a:r>
              <a:rPr lang="en-US" sz="1000" dirty="0" err="1"/>
              <a:t>Bassan</a:t>
            </a:r>
            <a:r>
              <a:rPr lang="en-US" sz="1000" dirty="0"/>
              <a:t> S (2016) Overview of traffic safety aspects and design in road tunnels. IATSS Research 40 (1):35-46.</a:t>
            </a:r>
          </a:p>
        </p:txBody>
      </p:sp>
    </p:spTree>
    <p:extLst>
      <p:ext uri="{BB962C8B-B14F-4D97-AF65-F5344CB8AC3E}">
        <p14:creationId xmlns:p14="http://schemas.microsoft.com/office/powerpoint/2010/main" val="25600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4579-7142-4D6B-B3C6-DF4BCC0F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B17B-1F1B-4BD7-A67D-69D33881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Severity of a Crash - Severe injury is a proxy for crash severity  (people are very vulnerable)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Breaks probability of a severe crash into two components: the probability, given a crash, that an injury occurs and the probability, given an injury, that the injury is severe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Total of 2420 crashes and 800 injuries for Probability of Injury occurring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Total of 2230 injuries with 278 of them severe from 4 different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1AD9A-1E7D-46EF-A80A-4E758704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257E6-C4D6-414D-8DD3-D6180BF2AB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91" b="40913"/>
          <a:stretch/>
        </p:blipFill>
        <p:spPr bwMode="auto">
          <a:xfrm>
            <a:off x="720648" y="3303366"/>
            <a:ext cx="2663163" cy="2974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9955B-3157-466D-91E4-FA153B467CCF}"/>
              </a:ext>
            </a:extLst>
          </p:cNvPr>
          <p:cNvSpPr txBox="1"/>
          <p:nvPr/>
        </p:nvSpPr>
        <p:spPr>
          <a:xfrm>
            <a:off x="720648" y="6364047"/>
            <a:ext cx="8493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References: </a:t>
            </a:r>
            <a:r>
              <a:rPr lang="en-US" sz="1000" dirty="0" err="1"/>
              <a:t>Bassan</a:t>
            </a:r>
            <a:r>
              <a:rPr lang="en-US" sz="1000" dirty="0"/>
              <a:t> S (2016) Overview of traffic safety aspects and design in road tunnels. IATSS Research 40 (1):35-46.</a:t>
            </a:r>
            <a:br>
              <a:rPr lang="en-US" sz="1000" dirty="0"/>
            </a:br>
            <a:r>
              <a:rPr lang="en-US" sz="1000" dirty="0"/>
              <a:t>	      </a:t>
            </a:r>
            <a:r>
              <a:rPr lang="en-US" sz="1000" dirty="0" err="1"/>
              <a:t>Ciro</a:t>
            </a:r>
            <a:r>
              <a:rPr lang="en-US" sz="1000" dirty="0"/>
              <a:t> Caliendo MLDG, Maurizio </a:t>
            </a:r>
            <a:r>
              <a:rPr lang="en-US" sz="1000" dirty="0" err="1"/>
              <a:t>Guida</a:t>
            </a:r>
            <a:r>
              <a:rPr lang="en-US" sz="1000" dirty="0"/>
              <a:t>, (2013) A crash-prediction model for road tunnels, . Accident Analysis &amp; Prevention, 55:107-115.</a:t>
            </a:r>
          </a:p>
          <a:p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8ACBA-71D0-4C25-91EE-5042BB5D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48" y="3303365"/>
            <a:ext cx="3864134" cy="2893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F2C08-FF89-4276-BB89-DDEA28DBFA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71" y="3303366"/>
            <a:ext cx="4001814" cy="28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AEE9-BD96-4356-B71A-8EE2E6B4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1A51-0F15-48D8-9340-5EA332125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Hydrocarbon Fire - likelihood of a crash causing a fire given that the crash was severe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Assumes than a crash involves at least one traditionally-fueled vehicle and that any crash resulting in a fire is considered severe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average severe crash rates and average fire crash rates from Italy, Norway, and Switzerland over a four year period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8F978-EB2B-4FE6-980C-9956D3B2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0DD5E-9A20-4CDE-BEA9-40313E54D97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6" r="64200" b="20460"/>
          <a:stretch/>
        </p:blipFill>
        <p:spPr bwMode="auto">
          <a:xfrm>
            <a:off x="274649" y="3196572"/>
            <a:ext cx="2844416" cy="2925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E1830-E963-4119-B385-53F124826F37}"/>
              </a:ext>
            </a:extLst>
          </p:cNvPr>
          <p:cNvSpPr txBox="1"/>
          <p:nvPr/>
        </p:nvSpPr>
        <p:spPr>
          <a:xfrm>
            <a:off x="720648" y="6364047"/>
            <a:ext cx="7015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Reference: </a:t>
            </a:r>
            <a:r>
              <a:rPr lang="en-US" sz="1000" dirty="0" err="1"/>
              <a:t>Bassan</a:t>
            </a:r>
            <a:r>
              <a:rPr lang="en-US" sz="1000" dirty="0"/>
              <a:t> S (2016) Overview of traffic safety aspects and design in road tunnels. IATSS Research 40 (1):35-46.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0B5D3-28E8-4A34-98A5-4D389783A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277"/>
          <a:stretch/>
        </p:blipFill>
        <p:spPr>
          <a:xfrm>
            <a:off x="3565064" y="2876298"/>
            <a:ext cx="4636591" cy="1105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B6E61-F9B8-4CE8-9289-FC8BFA02C1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10" y="3759620"/>
            <a:ext cx="4180390" cy="26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1ECF-4811-4F6F-AFA7-FCFCE60E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664-55CF-4C9C-B558-369F1899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117702"/>
            <a:ext cx="10058400" cy="3433635"/>
          </a:xfrm>
        </p:spPr>
        <p:txBody>
          <a:bodyPr/>
          <a:lstStyle/>
          <a:p>
            <a:r>
              <a:rPr lang="en-US" dirty="0"/>
              <a:t>Damage-Induced Hydrogen Release – Probability that hydrogen is released due to crash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published crash test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Five tests were available, no releases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Jeffrey’s prior (0.5 event)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64E3-399A-46BC-B5A2-014F2C7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AF63D-A711-4808-9488-27C2F4B157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5" r="53833" b="-163"/>
          <a:stretch/>
        </p:blipFill>
        <p:spPr bwMode="auto">
          <a:xfrm>
            <a:off x="484348" y="2707300"/>
            <a:ext cx="3668086" cy="3661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02CD1-1EF7-462B-B120-FEA02A08CD34}"/>
              </a:ext>
            </a:extLst>
          </p:cNvPr>
          <p:cNvSpPr txBox="1"/>
          <p:nvPr/>
        </p:nvSpPr>
        <p:spPr>
          <a:xfrm>
            <a:off x="0" y="6304002"/>
            <a:ext cx="12497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References:  Pape D, Cox A (2015) Compressed Hydrogen Container Fueling Options for Crash Testing. National Highway Traffic Safety Administration, Washington, DC</a:t>
            </a:r>
          </a:p>
          <a:p>
            <a:r>
              <a:rPr lang="en-US" sz="1000" dirty="0"/>
              <a:t>	        </a:t>
            </a:r>
            <a:r>
              <a:rPr lang="en-US" sz="1000" dirty="0" err="1"/>
              <a:t>Batelle</a:t>
            </a:r>
            <a:r>
              <a:rPr lang="en-US" sz="1000" dirty="0"/>
              <a:t> Memorial Institute (2015) Crashworthiness Research of Prototype Hydrogen Fuel Cell Vehicles: Task Order 7 Project Report. National Highway Traffic Safety Administration, Washington, DC</a:t>
            </a:r>
          </a:p>
          <a:p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2AC8F-6BD5-44CE-A582-FFA69A40C0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0" y="2523281"/>
            <a:ext cx="3873190" cy="32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BA5421-5A17-4F00-82EE-E436A84211D9}"/>
</file>

<file path=customXml/itemProps2.xml><?xml version="1.0" encoding="utf-8"?>
<ds:datastoreItem xmlns:ds="http://schemas.openxmlformats.org/officeDocument/2006/customXml" ds:itemID="{318ED795-E5D6-4FA4-800F-E2A09C555B8E}"/>
</file>

<file path=customXml/itemProps3.xml><?xml version="1.0" encoding="utf-8"?>
<ds:datastoreItem xmlns:ds="http://schemas.openxmlformats.org/officeDocument/2006/customXml" ds:itemID="{2D358D4A-15C9-48F8-BE54-572FE102943D}"/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3386</TotalTime>
  <Words>1040</Words>
  <Application>Microsoft Office PowerPoint</Application>
  <PresentationFormat>Widescreen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Gill Sans MT</vt:lpstr>
      <vt:lpstr>Trebuchet MS</vt:lpstr>
      <vt:lpstr>Sandia Theme (White Background)</vt:lpstr>
      <vt:lpstr>Tunnel Scenario Estimation &amp; Discussion</vt:lpstr>
      <vt:lpstr>Outline</vt:lpstr>
      <vt:lpstr>Method to Estimate the Risk of FCEV Incidents in Tunnels</vt:lpstr>
      <vt:lpstr>Uncertainty</vt:lpstr>
      <vt:lpstr>Event Tree</vt:lpstr>
      <vt:lpstr>Event Tree</vt:lpstr>
      <vt:lpstr>Event Tree</vt:lpstr>
      <vt:lpstr>Event Tree</vt:lpstr>
      <vt:lpstr>Event Tree</vt:lpstr>
      <vt:lpstr>Event Tree</vt:lpstr>
      <vt:lpstr>Event Tree</vt:lpstr>
      <vt:lpstr>Event Tree</vt:lpstr>
      <vt:lpstr>Event Tree Results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LaFleur, Chris</cp:lastModifiedBy>
  <cp:revision>93</cp:revision>
  <dcterms:created xsi:type="dcterms:W3CDTF">2017-10-14T01:15:26Z</dcterms:created>
  <dcterms:modified xsi:type="dcterms:W3CDTF">2019-09-18T13:27:26Z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0x0101002C4D66C621C9014FBD71EEE532C4DA23</vt:lpwstr>
  </property>
</Properties>
</file>