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3" r:id="rId1"/>
  </p:sldMasterIdLst>
  <p:notesMasterIdLst>
    <p:notesMasterId r:id="rId13"/>
  </p:notesMasterIdLst>
  <p:handoutMasterIdLst>
    <p:handoutMasterId r:id="rId14"/>
  </p:handoutMasterIdLst>
  <p:sldIdLst>
    <p:sldId id="256" r:id="rId2"/>
    <p:sldId id="259" r:id="rId3"/>
    <p:sldId id="260" r:id="rId4"/>
    <p:sldId id="261" r:id="rId5"/>
    <p:sldId id="262" r:id="rId6"/>
    <p:sldId id="263" r:id="rId7"/>
    <p:sldId id="265" r:id="rId8"/>
    <p:sldId id="267" r:id="rId9"/>
    <p:sldId id="266" r:id="rId10"/>
    <p:sldId id="264" r:id="rId11"/>
    <p:sldId id="258" r:id="rId12"/>
  </p:sldIdLst>
  <p:sldSz cx="12192000" cy="6858000"/>
  <p:notesSz cx="9926638" cy="6797675"/>
  <p:embeddedFontLst>
    <p:embeddedFont>
      <p:font typeface="Cambria Math" panose="02040503050406030204" pitchFamily="18" charset="0"/>
      <p:regular r:id="rId15"/>
    </p:embeddedFont>
    <p:embeddedFont>
      <p:font typeface="Helvetica" panose="020B0604020202020204" pitchFamily="34" charset="0"/>
      <p:regular r:id="rId16"/>
      <p:bold r:id="rId17"/>
      <p:italic r:id="rId18"/>
      <p:boldItalic r:id="rId19"/>
    </p:embeddedFont>
    <p:embeddedFont>
      <p:font typeface="TUM Neue Helvetica 55 Regular" panose="020B0604020202020204" pitchFamily="34" charset="0"/>
      <p:regular r:id="rId20"/>
      <p:bold r:id="rId21"/>
      <p:italic r:id="rId22"/>
      <p:boldItalic r:id="rId23"/>
    </p:embeddedFont>
  </p:embeddedFontLst>
  <p:custDataLst>
    <p:tags r:id="rId24"/>
  </p:custDataLst>
  <p:defaultTextStyle>
    <a:defPPr>
      <a:defRPr lang="de-DE"/>
    </a:defPPr>
    <a:lvl1pPr algn="l" rtl="0" eaLnBrk="0" fontAlgn="base" hangingPunct="0">
      <a:spcBef>
        <a:spcPct val="0"/>
      </a:spcBef>
      <a:spcAft>
        <a:spcPct val="0"/>
      </a:spcAft>
      <a:defRPr b="1" kern="1200">
        <a:solidFill>
          <a:schemeClr val="tx1"/>
        </a:solidFill>
        <a:latin typeface="Helvetica"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itchFamily="34" charset="0"/>
        <a:ea typeface="+mn-ea"/>
        <a:cs typeface="+mn-cs"/>
      </a:defRPr>
    </a:lvl5pPr>
    <a:lvl6pPr marL="2286000" algn="l" defTabSz="914400" rtl="0" eaLnBrk="1" latinLnBrk="0" hangingPunct="1">
      <a:defRPr b="1" kern="1200">
        <a:solidFill>
          <a:schemeClr val="tx1"/>
        </a:solidFill>
        <a:latin typeface="Helvetica" pitchFamily="34" charset="0"/>
        <a:ea typeface="+mn-ea"/>
        <a:cs typeface="+mn-cs"/>
      </a:defRPr>
    </a:lvl6pPr>
    <a:lvl7pPr marL="2743200" algn="l" defTabSz="914400" rtl="0" eaLnBrk="1" latinLnBrk="0" hangingPunct="1">
      <a:defRPr b="1" kern="1200">
        <a:solidFill>
          <a:schemeClr val="tx1"/>
        </a:solidFill>
        <a:latin typeface="Helvetica" pitchFamily="34" charset="0"/>
        <a:ea typeface="+mn-ea"/>
        <a:cs typeface="+mn-cs"/>
      </a:defRPr>
    </a:lvl7pPr>
    <a:lvl8pPr marL="3200400" algn="l" defTabSz="914400" rtl="0" eaLnBrk="1" latinLnBrk="0" hangingPunct="1">
      <a:defRPr b="1" kern="1200">
        <a:solidFill>
          <a:schemeClr val="tx1"/>
        </a:solidFill>
        <a:latin typeface="Helvetica" pitchFamily="34" charset="0"/>
        <a:ea typeface="+mn-ea"/>
        <a:cs typeface="+mn-cs"/>
      </a:defRPr>
    </a:lvl8pPr>
    <a:lvl9pPr marL="3657600" algn="l" defTabSz="914400" rtl="0" eaLnBrk="1" latinLnBrk="0" hangingPunct="1">
      <a:defRPr b="1"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f Haßlberger" initials="JH" lastIdx="1" clrIdx="0"/>
  <p:cmAuthor id="1" name="Windows User" initials="WU" lastIdx="1" clrIdx="1">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B4D16"/>
    <a:srgbClr val="F8E0CF"/>
    <a:srgbClr val="AAB36B"/>
    <a:srgbClr val="E2E5CC"/>
    <a:srgbClr val="6699FF"/>
    <a:srgbClr val="000000"/>
    <a:srgbClr val="0000FF"/>
    <a:srgbClr val="FF0000"/>
    <a:srgbClr val="00B05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7858" autoAdjust="0"/>
  </p:normalViewPr>
  <p:slideViewPr>
    <p:cSldViewPr>
      <p:cViewPr varScale="1">
        <p:scale>
          <a:sx n="105" d="100"/>
          <a:sy n="105" d="100"/>
        </p:scale>
        <p:origin x="600"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517810" y="6475022"/>
            <a:ext cx="893384" cy="26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277" tIns="44941" rIns="88277" bIns="44941">
            <a:spAutoFit/>
          </a:bodyPr>
          <a:lstStyle>
            <a:lvl1pPr defTabSz="866775">
              <a:defRPr b="1">
                <a:solidFill>
                  <a:schemeClr val="tx1"/>
                </a:solidFill>
                <a:latin typeface="Helvetica" pitchFamily="34" charset="0"/>
              </a:defRPr>
            </a:lvl1pPr>
            <a:lvl2pPr marL="742950" indent="-285750" defTabSz="866775">
              <a:defRPr b="1">
                <a:solidFill>
                  <a:schemeClr val="tx1"/>
                </a:solidFill>
                <a:latin typeface="Helvetica" pitchFamily="34" charset="0"/>
              </a:defRPr>
            </a:lvl2pPr>
            <a:lvl3pPr marL="1143000" indent="-228600" defTabSz="866775">
              <a:defRPr b="1">
                <a:solidFill>
                  <a:schemeClr val="tx1"/>
                </a:solidFill>
                <a:latin typeface="Helvetica" pitchFamily="34" charset="0"/>
              </a:defRPr>
            </a:lvl3pPr>
            <a:lvl4pPr marL="1600200" indent="-228600" defTabSz="866775">
              <a:defRPr b="1">
                <a:solidFill>
                  <a:schemeClr val="tx1"/>
                </a:solidFill>
                <a:latin typeface="Helvetica" pitchFamily="34" charset="0"/>
              </a:defRPr>
            </a:lvl4pPr>
            <a:lvl5pPr marL="2057400" indent="-228600" defTabSz="866775">
              <a:defRPr b="1">
                <a:solidFill>
                  <a:schemeClr val="tx1"/>
                </a:solidFill>
                <a:latin typeface="Helvetica" pitchFamily="34" charset="0"/>
              </a:defRPr>
            </a:lvl5pPr>
            <a:lvl6pPr marL="2514600" indent="-228600" defTabSz="866775" eaLnBrk="0" fontAlgn="base" hangingPunct="0">
              <a:spcBef>
                <a:spcPct val="0"/>
              </a:spcBef>
              <a:spcAft>
                <a:spcPct val="0"/>
              </a:spcAft>
              <a:defRPr b="1">
                <a:solidFill>
                  <a:schemeClr val="tx1"/>
                </a:solidFill>
                <a:latin typeface="Helvetica" pitchFamily="34" charset="0"/>
              </a:defRPr>
            </a:lvl6pPr>
            <a:lvl7pPr marL="2971800" indent="-228600" defTabSz="866775" eaLnBrk="0" fontAlgn="base" hangingPunct="0">
              <a:spcBef>
                <a:spcPct val="0"/>
              </a:spcBef>
              <a:spcAft>
                <a:spcPct val="0"/>
              </a:spcAft>
              <a:defRPr b="1">
                <a:solidFill>
                  <a:schemeClr val="tx1"/>
                </a:solidFill>
                <a:latin typeface="Helvetica" pitchFamily="34" charset="0"/>
              </a:defRPr>
            </a:lvl7pPr>
            <a:lvl8pPr marL="3429000" indent="-228600" defTabSz="866775" eaLnBrk="0" fontAlgn="base" hangingPunct="0">
              <a:spcBef>
                <a:spcPct val="0"/>
              </a:spcBef>
              <a:spcAft>
                <a:spcPct val="0"/>
              </a:spcAft>
              <a:defRPr b="1">
                <a:solidFill>
                  <a:schemeClr val="tx1"/>
                </a:solidFill>
                <a:latin typeface="Helvetica" pitchFamily="34" charset="0"/>
              </a:defRPr>
            </a:lvl8pPr>
            <a:lvl9pPr marL="3886200" indent="-228600" defTabSz="866775" eaLnBrk="0" fontAlgn="base" hangingPunct="0">
              <a:spcBef>
                <a:spcPct val="0"/>
              </a:spcBef>
              <a:spcAft>
                <a:spcPct val="0"/>
              </a:spcAft>
              <a:defRPr b="1">
                <a:solidFill>
                  <a:schemeClr val="tx1"/>
                </a:solidFill>
                <a:latin typeface="Helvetica" pitchFamily="34" charset="0"/>
              </a:defRPr>
            </a:lvl9pPr>
          </a:lstStyle>
          <a:p>
            <a:pPr algn="ctr">
              <a:lnSpc>
                <a:spcPct val="90000"/>
              </a:lnSpc>
            </a:pPr>
            <a:r>
              <a:rPr lang="en-GB" altLang="de-DE" sz="1200" b="0"/>
              <a:t>Page </a:t>
            </a:r>
            <a:fld id="{79809C59-BC4B-443D-B005-59CA9BB37CBC}" type="slidenum">
              <a:rPr lang="en-GB" altLang="de-DE" sz="1200" b="0"/>
              <a:pPr algn="ctr">
                <a:lnSpc>
                  <a:spcPct val="90000"/>
                </a:lnSpc>
              </a:pPr>
              <a:t>‹Nr.›</a:t>
            </a:fld>
            <a:endParaRPr lang="en-GB" altLang="de-DE" sz="1200" b="0"/>
          </a:p>
        </p:txBody>
      </p:sp>
    </p:spTree>
    <p:extLst>
      <p:ext uri="{BB962C8B-B14F-4D97-AF65-F5344CB8AC3E}">
        <p14:creationId xmlns:p14="http://schemas.microsoft.com/office/powerpoint/2010/main" val="656704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1"/>
            <a:ext cx="4259681" cy="317167"/>
          </a:xfrm>
          <a:prstGeom prst="rect">
            <a:avLst/>
          </a:prstGeom>
          <a:noFill/>
          <a:ln w="12700">
            <a:noFill/>
            <a:miter lim="800000"/>
            <a:headEnd/>
            <a:tailEnd/>
          </a:ln>
          <a:effectLst/>
        </p:spPr>
        <p:txBody>
          <a:bodyPr vert="horz" wrap="square" lIns="91382" tIns="45690" rIns="91382" bIns="45690" numCol="1" anchor="t" anchorCtr="0" compatLnSpc="1">
            <a:prstTxWarp prst="textNoShape">
              <a:avLst/>
            </a:prstTxWarp>
          </a:bodyPr>
          <a:lstStyle>
            <a:lvl1pPr defTabSz="912773">
              <a:defRPr sz="1200">
                <a:latin typeface="Helvetica" pitchFamily="84" charset="0"/>
              </a:defRPr>
            </a:lvl1pPr>
          </a:lstStyle>
          <a:p>
            <a:pPr>
              <a:defRPr/>
            </a:pPr>
            <a:endParaRPr lang="en-GB"/>
          </a:p>
        </p:txBody>
      </p:sp>
      <p:sp>
        <p:nvSpPr>
          <p:cNvPr id="64515" name="Rectangle 3"/>
          <p:cNvSpPr>
            <a:spLocks noGrp="1" noChangeArrowheads="1"/>
          </p:cNvSpPr>
          <p:nvPr>
            <p:ph type="dt" idx="1"/>
          </p:nvPr>
        </p:nvSpPr>
        <p:spPr bwMode="auto">
          <a:xfrm>
            <a:off x="5598370" y="1"/>
            <a:ext cx="4380303" cy="317167"/>
          </a:xfrm>
          <a:prstGeom prst="rect">
            <a:avLst/>
          </a:prstGeom>
          <a:noFill/>
          <a:ln w="12700">
            <a:noFill/>
            <a:miter lim="800000"/>
            <a:headEnd/>
            <a:tailEnd/>
          </a:ln>
          <a:effectLst/>
        </p:spPr>
        <p:txBody>
          <a:bodyPr vert="horz" wrap="square" lIns="91382" tIns="45690" rIns="91382" bIns="45690" numCol="1" anchor="t" anchorCtr="0" compatLnSpc="1">
            <a:prstTxWarp prst="textNoShape">
              <a:avLst/>
            </a:prstTxWarp>
          </a:bodyPr>
          <a:lstStyle>
            <a:lvl1pPr algn="r" defTabSz="912773">
              <a:defRPr sz="1200">
                <a:latin typeface="Helvetica" pitchFamily="84" charset="0"/>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2751138" y="525463"/>
            <a:ext cx="4478337" cy="25193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1345787" y="3253974"/>
            <a:ext cx="7287102" cy="3045455"/>
          </a:xfrm>
          <a:prstGeom prst="rect">
            <a:avLst/>
          </a:prstGeom>
          <a:noFill/>
          <a:ln w="12700">
            <a:noFill/>
            <a:miter lim="800000"/>
            <a:headEnd/>
            <a:tailEnd/>
          </a:ln>
          <a:effectLst/>
        </p:spPr>
        <p:txBody>
          <a:bodyPr vert="horz" wrap="square" lIns="91382" tIns="45690" rIns="91382" bIns="4569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4518" name="Rectangle 6"/>
          <p:cNvSpPr>
            <a:spLocks noGrp="1" noChangeArrowheads="1"/>
          </p:cNvSpPr>
          <p:nvPr>
            <p:ph type="ftr" sz="quarter" idx="4"/>
          </p:nvPr>
        </p:nvSpPr>
        <p:spPr bwMode="auto">
          <a:xfrm>
            <a:off x="0" y="6457463"/>
            <a:ext cx="4259681" cy="313874"/>
          </a:xfrm>
          <a:prstGeom prst="rect">
            <a:avLst/>
          </a:prstGeom>
          <a:noFill/>
          <a:ln w="12700">
            <a:noFill/>
            <a:miter lim="800000"/>
            <a:headEnd/>
            <a:tailEnd/>
          </a:ln>
          <a:effectLst/>
        </p:spPr>
        <p:txBody>
          <a:bodyPr vert="horz" wrap="square" lIns="91382" tIns="45690" rIns="91382" bIns="45690" numCol="1" anchor="b" anchorCtr="0" compatLnSpc="1">
            <a:prstTxWarp prst="textNoShape">
              <a:avLst/>
            </a:prstTxWarp>
          </a:bodyPr>
          <a:lstStyle>
            <a:lvl1pPr defTabSz="912773">
              <a:defRPr sz="1200">
                <a:latin typeface="Helvetica" pitchFamily="84" charset="0"/>
              </a:defRPr>
            </a:lvl1pPr>
          </a:lstStyle>
          <a:p>
            <a:pPr>
              <a:defRPr/>
            </a:pPr>
            <a:endParaRPr lang="en-GB"/>
          </a:p>
        </p:txBody>
      </p:sp>
      <p:sp>
        <p:nvSpPr>
          <p:cNvPr id="64519" name="Rectangle 7"/>
          <p:cNvSpPr>
            <a:spLocks noGrp="1" noChangeArrowheads="1"/>
          </p:cNvSpPr>
          <p:nvPr>
            <p:ph type="sldNum" sz="quarter" idx="5"/>
          </p:nvPr>
        </p:nvSpPr>
        <p:spPr bwMode="auto">
          <a:xfrm>
            <a:off x="5598370" y="6457463"/>
            <a:ext cx="4380303" cy="313874"/>
          </a:xfrm>
          <a:prstGeom prst="rect">
            <a:avLst/>
          </a:prstGeom>
          <a:noFill/>
          <a:ln w="12700">
            <a:noFill/>
            <a:miter lim="800000"/>
            <a:headEnd/>
            <a:tailEnd/>
          </a:ln>
          <a:effectLst/>
        </p:spPr>
        <p:txBody>
          <a:bodyPr vert="horz" wrap="square" lIns="91382" tIns="45690" rIns="91382" bIns="45690" numCol="1" anchor="b" anchorCtr="0" compatLnSpc="1">
            <a:prstTxWarp prst="textNoShape">
              <a:avLst/>
            </a:prstTxWarp>
          </a:bodyPr>
          <a:lstStyle>
            <a:lvl1pPr algn="r" defTabSz="912773">
              <a:defRPr sz="1200">
                <a:latin typeface="Helvetica" pitchFamily="84" charset="0"/>
              </a:defRPr>
            </a:lvl1pPr>
          </a:lstStyle>
          <a:p>
            <a:pPr>
              <a:defRPr/>
            </a:pPr>
            <a:fld id="{70906E9D-59AC-4D43-BC41-928A1D807BC6}" type="slidenum">
              <a:rPr lang="en-GB"/>
              <a:pPr>
                <a:defRPr/>
              </a:pPr>
              <a:t>‹Nr.›</a:t>
            </a:fld>
            <a:endParaRPr lang="en-GB"/>
          </a:p>
        </p:txBody>
      </p:sp>
    </p:spTree>
    <p:extLst>
      <p:ext uri="{BB962C8B-B14F-4D97-AF65-F5344CB8AC3E}">
        <p14:creationId xmlns:p14="http://schemas.microsoft.com/office/powerpoint/2010/main" val="2222552590"/>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Welcome everyone</a:t>
            </a:r>
          </a:p>
          <a:p>
            <a:pPr marL="171450" indent="-171450">
              <a:buFontTx/>
              <a:buChar char="-"/>
            </a:pPr>
            <a:r>
              <a:rPr lang="en-US" dirty="0"/>
              <a:t>My name is Daniel Heilbronn and today </a:t>
            </a:r>
            <a:r>
              <a:rPr lang="en-US" dirty="0" err="1"/>
              <a:t>i´d</a:t>
            </a:r>
            <a:r>
              <a:rPr lang="en-US" dirty="0"/>
              <a:t> like to present the results I obtained on</a:t>
            </a:r>
          </a:p>
          <a:p>
            <a:pPr marL="171450" indent="-171450">
              <a:buFontTx/>
              <a:buChar char="-"/>
            </a:pPr>
            <a:r>
              <a:rPr lang="en-US" dirty="0"/>
              <a:t>Deflagration to detonation transition of hydrogen carbon monoxide air mixtures in a partially obstructed channel </a:t>
            </a:r>
          </a:p>
          <a:p>
            <a:pPr marL="171450" indent="-171450">
              <a:buFontTx/>
              <a:buChar char="-"/>
            </a:pPr>
            <a:r>
              <a:rPr lang="en-US" dirty="0"/>
              <a:t>The experiment were conducted at a small scale test rig at the institute of thermodynamics at TU Munich</a:t>
            </a:r>
          </a:p>
          <a:p>
            <a:pPr marL="171450" indent="-171450">
              <a:buFontTx/>
              <a:buChar char="-"/>
            </a:pPr>
            <a:r>
              <a:rPr lang="en-US" dirty="0"/>
              <a:t>The topic is motivated by …</a:t>
            </a:r>
          </a:p>
        </p:txBody>
      </p:sp>
      <p:sp>
        <p:nvSpPr>
          <p:cNvPr id="4" name="Foliennummernplatzhalter 3"/>
          <p:cNvSpPr>
            <a:spLocks noGrp="1"/>
          </p:cNvSpPr>
          <p:nvPr>
            <p:ph type="sldNum" sz="quarter" idx="5"/>
          </p:nvPr>
        </p:nvSpPr>
        <p:spPr/>
        <p:txBody>
          <a:bodyPr/>
          <a:lstStyle/>
          <a:p>
            <a:pPr>
              <a:defRPr/>
            </a:pPr>
            <a:fld id="{70906E9D-59AC-4D43-BC41-928A1D807BC6}" type="slidenum">
              <a:rPr lang="en-GB" smtClean="0"/>
              <a:pPr>
                <a:defRPr/>
              </a:pPr>
              <a:t>1</a:t>
            </a:fld>
            <a:endParaRPr lang="en-GB"/>
          </a:p>
        </p:txBody>
      </p:sp>
    </p:spTree>
    <p:extLst>
      <p:ext uri="{BB962C8B-B14F-4D97-AF65-F5344CB8AC3E}">
        <p14:creationId xmlns:p14="http://schemas.microsoft.com/office/powerpoint/2010/main" val="80041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I want to end my presentation with the conclusion and outlook</a:t>
            </a:r>
          </a:p>
          <a:p>
            <a:pPr marL="171450" indent="-171450">
              <a:buFontTx/>
              <a:buChar char="-"/>
            </a:pPr>
            <a:r>
              <a:rPr lang="en-US" dirty="0"/>
              <a:t>In the presented study the flame dynamics of h2/co mixtures were investigated in a partially obstructed channel</a:t>
            </a:r>
          </a:p>
          <a:p>
            <a:pPr marL="171450" indent="-171450">
              <a:buFontTx/>
              <a:buChar char="-"/>
            </a:pPr>
            <a:r>
              <a:rPr lang="en-US" dirty="0"/>
              <a:t>The blockage ratio was set to 60%, the spacing was 300mm the obstacles ranged over a length of 3.95m</a:t>
            </a:r>
          </a:p>
          <a:p>
            <a:pPr marL="171450" indent="-171450">
              <a:buFontTx/>
              <a:buChar char="-"/>
            </a:pPr>
            <a:r>
              <a:rPr lang="en-US" dirty="0"/>
              <a:t>The collected data included the flame trajectory and the dynamic pressure </a:t>
            </a:r>
          </a:p>
          <a:p>
            <a:pPr marL="171450" indent="-171450">
              <a:buFontTx/>
              <a:buChar char="-"/>
            </a:pPr>
            <a:r>
              <a:rPr lang="en-US" dirty="0"/>
              <a:t>Three mixtures were investigated at fuel volume contents of 15-40 vol.-%</a:t>
            </a:r>
          </a:p>
          <a:p>
            <a:pPr marL="171450" indent="-171450">
              <a:buFontTx/>
              <a:buChar char="-"/>
            </a:pPr>
            <a:r>
              <a:rPr lang="en-US" dirty="0"/>
              <a:t>The results showed, that hydrogen air mixtures tend to higher pressures and flame speed in lean and stochiometric conditions</a:t>
            </a:r>
          </a:p>
          <a:p>
            <a:pPr marL="171450" indent="-171450">
              <a:buFontTx/>
              <a:buChar char="-"/>
            </a:pPr>
            <a:r>
              <a:rPr lang="en-US" dirty="0"/>
              <a:t>For fuel rich conditions the results are less unambiguous </a:t>
            </a:r>
          </a:p>
          <a:p>
            <a:pPr marL="171450" indent="-171450">
              <a:buFontTx/>
              <a:buChar char="-"/>
            </a:pPr>
            <a:r>
              <a:rPr lang="en-US" dirty="0"/>
              <a:t>Mixtures of 50/50 h2 to co showed higher pressures and stayed in the detonation regime for a higher fuel contents</a:t>
            </a:r>
          </a:p>
          <a:p>
            <a:pPr marL="171450" indent="-171450">
              <a:buFontTx/>
              <a:buChar char="-"/>
            </a:pPr>
            <a:r>
              <a:rPr lang="en-US" dirty="0"/>
              <a:t>This might be related to a shift in the maximum laminar flame velocity towards higher fuel contents for higher CO contents in the fuel</a:t>
            </a:r>
          </a:p>
          <a:p>
            <a:pPr marL="171450" indent="-171450">
              <a:buFontTx/>
              <a:buChar char="-"/>
            </a:pPr>
            <a:r>
              <a:rPr lang="en-US" dirty="0"/>
              <a:t>Especially when investigating concentration gradients this effect might become more important</a:t>
            </a:r>
          </a:p>
          <a:p>
            <a:pPr marL="171450" indent="-171450">
              <a:buFontTx/>
              <a:buChar char="-"/>
            </a:pPr>
            <a:r>
              <a:rPr lang="en-US" dirty="0"/>
              <a:t>Before considering concentration gradients a more detailed look into the influence of the geometry is necessary</a:t>
            </a:r>
          </a:p>
          <a:p>
            <a:pPr marL="171450" indent="-171450">
              <a:buFontTx/>
              <a:buChar char="-"/>
            </a:pPr>
            <a:r>
              <a:rPr lang="en-US" dirty="0"/>
              <a:t>Therefore experiments with lower blockage ratio and smaller spacings are conducted in order to judge whether the trend at high fuel </a:t>
            </a:r>
            <a:r>
              <a:rPr lang="en-US"/>
              <a:t>contents is </a:t>
            </a:r>
            <a:r>
              <a:rPr lang="en-US" dirty="0"/>
              <a:t>preserved</a:t>
            </a:r>
          </a:p>
          <a:p>
            <a:pPr marL="171450" indent="-171450">
              <a:buFontTx/>
              <a:buChar char="-"/>
            </a:pPr>
            <a:r>
              <a:rPr lang="en-US" dirty="0"/>
              <a:t>Afterwards the impact of concentration gradients on the flame dynamics by the means of optical measurements will be investigated</a:t>
            </a:r>
          </a:p>
          <a:p>
            <a:pPr marL="171450" indent="-171450">
              <a:buFontTx/>
              <a:buChar char="-"/>
            </a:pPr>
            <a:endParaRPr lang="en-US" dirty="0"/>
          </a:p>
          <a:p>
            <a:pPr marL="171450" indent="-171450">
              <a:buFontTx/>
              <a:buChar char="-"/>
            </a:pPr>
            <a:endParaRPr lang="en-US" dirty="0"/>
          </a:p>
        </p:txBody>
      </p:sp>
      <p:sp>
        <p:nvSpPr>
          <p:cNvPr id="4" name="Foliennummernplatzhalter 3"/>
          <p:cNvSpPr>
            <a:spLocks noGrp="1"/>
          </p:cNvSpPr>
          <p:nvPr>
            <p:ph type="sldNum" sz="quarter" idx="5"/>
          </p:nvPr>
        </p:nvSpPr>
        <p:spPr/>
        <p:txBody>
          <a:bodyPr/>
          <a:lstStyle/>
          <a:p>
            <a:pPr>
              <a:defRPr/>
            </a:pPr>
            <a:fld id="{70906E9D-59AC-4D43-BC41-928A1D807BC6}" type="slidenum">
              <a:rPr lang="en-GB" smtClean="0"/>
              <a:pPr>
                <a:defRPr/>
              </a:pPr>
              <a:t>10</a:t>
            </a:fld>
            <a:endParaRPr lang="en-GB"/>
          </a:p>
        </p:txBody>
      </p:sp>
    </p:spTree>
    <p:extLst>
      <p:ext uri="{BB962C8B-B14F-4D97-AF65-F5344CB8AC3E}">
        <p14:creationId xmlns:p14="http://schemas.microsoft.com/office/powerpoint/2010/main" val="3771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Thank you for your attention </a:t>
            </a:r>
          </a:p>
          <a:p>
            <a:pPr marL="171450" indent="-171450">
              <a:buFontTx/>
              <a:buChar char="-"/>
            </a:pPr>
            <a:r>
              <a:rPr lang="en-US" dirty="0"/>
              <a:t>Looking forward to answer your questions</a:t>
            </a:r>
          </a:p>
        </p:txBody>
      </p:sp>
      <p:sp>
        <p:nvSpPr>
          <p:cNvPr id="4" name="Foliennummernplatzhalter 3"/>
          <p:cNvSpPr>
            <a:spLocks noGrp="1"/>
          </p:cNvSpPr>
          <p:nvPr>
            <p:ph type="sldNum" sz="quarter" idx="5"/>
          </p:nvPr>
        </p:nvSpPr>
        <p:spPr/>
        <p:txBody>
          <a:bodyPr/>
          <a:lstStyle/>
          <a:p>
            <a:pPr>
              <a:defRPr/>
            </a:pPr>
            <a:fld id="{70906E9D-59AC-4D43-BC41-928A1D807BC6}" type="slidenum">
              <a:rPr lang="en-GB" smtClean="0"/>
              <a:pPr>
                <a:defRPr/>
              </a:pPr>
              <a:t>11</a:t>
            </a:fld>
            <a:endParaRPr lang="en-GB"/>
          </a:p>
        </p:txBody>
      </p:sp>
    </p:spTree>
    <p:extLst>
      <p:ext uri="{BB962C8B-B14F-4D97-AF65-F5344CB8AC3E}">
        <p14:creationId xmlns:p14="http://schemas.microsoft.com/office/powerpoint/2010/main" val="317650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An severe accident scenario in a nuclear power plant</a:t>
            </a:r>
          </a:p>
          <a:p>
            <a:pPr marL="171450" indent="-171450">
              <a:buFontTx/>
              <a:buChar char="-"/>
            </a:pPr>
            <a:r>
              <a:rPr lang="en-US" dirty="0"/>
              <a:t>In case of a loss of coolant accident, the water level in the reactor might decrease</a:t>
            </a:r>
          </a:p>
          <a:p>
            <a:pPr marL="171450" indent="-171450">
              <a:buFontTx/>
              <a:buChar char="-"/>
            </a:pPr>
            <a:r>
              <a:rPr lang="en-US" dirty="0"/>
              <a:t>The fuel rods are not sufficiently cooled and hence heated up</a:t>
            </a:r>
          </a:p>
          <a:p>
            <a:pPr marL="171450" indent="-171450">
              <a:buFontTx/>
              <a:buChar char="-"/>
            </a:pPr>
            <a:r>
              <a:rPr lang="en-US" dirty="0"/>
              <a:t>At a distinct temperature level the zirconium of the fuel rod claddings reacts with the steam</a:t>
            </a:r>
          </a:p>
          <a:p>
            <a:pPr marL="171450" indent="-171450">
              <a:buFontTx/>
              <a:buChar char="-"/>
            </a:pPr>
            <a:r>
              <a:rPr lang="en-US" dirty="0"/>
              <a:t>Hydrogen is produced</a:t>
            </a:r>
          </a:p>
          <a:p>
            <a:pPr marL="171450" indent="-171450">
              <a:buFontTx/>
              <a:buChar char="-"/>
            </a:pPr>
            <a:r>
              <a:rPr lang="en-US" dirty="0"/>
              <a:t>If cooling of the reactor core is not restored the core might melt down accumulating at the lower end of the reactor pressure vessel</a:t>
            </a:r>
          </a:p>
          <a:p>
            <a:pPr marL="171450" indent="-171450">
              <a:buFontTx/>
              <a:buChar char="-"/>
            </a:pPr>
            <a:r>
              <a:rPr lang="en-US" dirty="0"/>
              <a:t>Due to the high pressure and temperature the reactor pressure vessel might fail and the molten core hits the concrete structure beneath the reactor pressure vessel</a:t>
            </a:r>
          </a:p>
          <a:p>
            <a:pPr marL="171450" indent="-171450">
              <a:buFontTx/>
              <a:buChar char="-"/>
            </a:pPr>
            <a:r>
              <a:rPr lang="en-US" dirty="0"/>
              <a:t>Interactions of the molten core and the concrete will lead to the formation of more hydrogen and, in case of limestone concrete CO is produced</a:t>
            </a:r>
          </a:p>
          <a:p>
            <a:pPr marL="171450" indent="-171450">
              <a:buFontTx/>
              <a:buChar char="-"/>
            </a:pPr>
            <a:r>
              <a:rPr lang="en-US" dirty="0"/>
              <a:t>Both gases accumulate in the containment</a:t>
            </a:r>
          </a:p>
          <a:p>
            <a:pPr marL="171450" indent="-171450">
              <a:buFontTx/>
              <a:buChar char="-"/>
            </a:pPr>
            <a:r>
              <a:rPr lang="en-US" dirty="0"/>
              <a:t>High temperatures and pressure might lead to a failure of the containment sealings</a:t>
            </a:r>
          </a:p>
          <a:p>
            <a:pPr marL="171450" indent="-171450">
              <a:buFontTx/>
              <a:buChar char="-"/>
            </a:pPr>
            <a:r>
              <a:rPr lang="en-US" dirty="0"/>
              <a:t>Hydrogen and CO will exit the containment, forming a stratified combustible due to buoyancy effects and mixing with the ambient air in the reactor building </a:t>
            </a:r>
          </a:p>
          <a:p>
            <a:pPr marL="171450" indent="-171450">
              <a:buFontTx/>
              <a:buChar char="-"/>
            </a:pPr>
            <a:r>
              <a:rPr lang="en-US" dirty="0"/>
              <a:t>Due to the low ignition energy and wide flammability limits an explosion is likely</a:t>
            </a:r>
          </a:p>
          <a:p>
            <a:pPr marL="171450" indent="-171450">
              <a:buFontTx/>
              <a:buChar char="-"/>
            </a:pPr>
            <a:r>
              <a:rPr lang="en-US" dirty="0"/>
              <a:t>High dynamic pressure due to flame acceleration and DDT will finally lead to the destruction of the final barrier between the radioactive inventory and the environment </a:t>
            </a:r>
          </a:p>
        </p:txBody>
      </p:sp>
      <p:sp>
        <p:nvSpPr>
          <p:cNvPr id="4" name="Foliennummernplatzhalter 3"/>
          <p:cNvSpPr>
            <a:spLocks noGrp="1"/>
          </p:cNvSpPr>
          <p:nvPr>
            <p:ph type="sldNum" sz="quarter" idx="5"/>
          </p:nvPr>
        </p:nvSpPr>
        <p:spPr/>
        <p:txBody>
          <a:bodyPr/>
          <a:lstStyle/>
          <a:p>
            <a:pPr>
              <a:defRPr/>
            </a:pPr>
            <a:fld id="{70906E9D-59AC-4D43-BC41-928A1D807BC6}" type="slidenum">
              <a:rPr lang="en-GB" smtClean="0"/>
              <a:pPr>
                <a:defRPr/>
              </a:pPr>
              <a:t>2</a:t>
            </a:fld>
            <a:endParaRPr lang="en-GB"/>
          </a:p>
        </p:txBody>
      </p:sp>
    </p:spTree>
    <p:extLst>
      <p:ext uri="{BB962C8B-B14F-4D97-AF65-F5344CB8AC3E}">
        <p14:creationId xmlns:p14="http://schemas.microsoft.com/office/powerpoint/2010/main" val="352670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In terms of an accident scenario small scale experiments can provide knowledge on several levels </a:t>
            </a:r>
          </a:p>
          <a:p>
            <a:pPr marL="171450" indent="-171450">
              <a:buFontTx/>
              <a:buChar char="-"/>
            </a:pPr>
            <a:r>
              <a:rPr lang="en-US" dirty="0"/>
              <a:t>First small scale experiment can be used to gain a fundamental understanding of how various parameters influence flame acceleration and </a:t>
            </a:r>
            <a:r>
              <a:rPr lang="en-US" dirty="0" err="1"/>
              <a:t>ddt</a:t>
            </a:r>
            <a:r>
              <a:rPr lang="en-US" dirty="0"/>
              <a:t> </a:t>
            </a:r>
          </a:p>
          <a:p>
            <a:pPr marL="171450" indent="-171450">
              <a:buFontTx/>
              <a:buChar char="-"/>
            </a:pPr>
            <a:r>
              <a:rPr lang="en-US" dirty="0"/>
              <a:t>In our case the fuel composition, internal geometry of the explosion channel, the fuel distribution and the influence of venting are investigated in various steps of the research project</a:t>
            </a:r>
          </a:p>
          <a:p>
            <a:pPr marL="171450" indent="-171450">
              <a:buFontTx/>
              <a:buChar char="-"/>
            </a:pPr>
            <a:r>
              <a:rPr lang="en-US" dirty="0"/>
              <a:t>By collecting data at various operational parameters, empirical criteria such as the sigma criterion and the 7lambda criterion can be extended to h2-co-air mixtures</a:t>
            </a:r>
          </a:p>
          <a:p>
            <a:pPr marL="171450" indent="-171450">
              <a:buFontTx/>
              <a:buChar char="-"/>
            </a:pPr>
            <a:r>
              <a:rPr lang="en-US" dirty="0"/>
              <a:t>Furthermore small scale validation data is used for the validation of an </a:t>
            </a:r>
            <a:r>
              <a:rPr lang="en-US" dirty="0" err="1"/>
              <a:t>cfd</a:t>
            </a:r>
            <a:r>
              <a:rPr lang="en-US" dirty="0"/>
              <a:t> code in order to determine flame brush velocities and pressure loads as well as the structural response on confining structures</a:t>
            </a:r>
          </a:p>
          <a:p>
            <a:pPr marL="171450" indent="-171450">
              <a:buFontTx/>
              <a:buChar char="-"/>
            </a:pPr>
            <a:r>
              <a:rPr lang="en-US" dirty="0"/>
              <a:t>The final aim of the project is to provide a set of tools for industrial application in order to predict FA and DDT in stratified H2-CO-air mixtures</a:t>
            </a:r>
          </a:p>
          <a:p>
            <a:pPr marL="171450" indent="-171450">
              <a:buFontTx/>
              <a:buChar char="-"/>
            </a:pPr>
            <a:r>
              <a:rPr lang="en-US" dirty="0"/>
              <a:t>By doing so a more precise design of the confining structures not only in nuclear applications but also for the chemical industry is possible</a:t>
            </a:r>
          </a:p>
          <a:p>
            <a:pPr marL="171450" indent="-171450">
              <a:buFontTx/>
              <a:buChar char="-"/>
            </a:pPr>
            <a:endParaRPr lang="en-US" dirty="0"/>
          </a:p>
        </p:txBody>
      </p:sp>
      <p:sp>
        <p:nvSpPr>
          <p:cNvPr id="4" name="Foliennummernplatzhalter 3"/>
          <p:cNvSpPr>
            <a:spLocks noGrp="1"/>
          </p:cNvSpPr>
          <p:nvPr>
            <p:ph type="sldNum" sz="quarter" idx="5"/>
          </p:nvPr>
        </p:nvSpPr>
        <p:spPr/>
        <p:txBody>
          <a:bodyPr/>
          <a:lstStyle/>
          <a:p>
            <a:pPr>
              <a:defRPr/>
            </a:pPr>
            <a:fld id="{70906E9D-59AC-4D43-BC41-928A1D807BC6}" type="slidenum">
              <a:rPr lang="en-GB" smtClean="0"/>
              <a:pPr>
                <a:defRPr/>
              </a:pPr>
              <a:t>3</a:t>
            </a:fld>
            <a:endParaRPr lang="en-GB"/>
          </a:p>
        </p:txBody>
      </p:sp>
    </p:spTree>
    <p:extLst>
      <p:ext uri="{BB962C8B-B14F-4D97-AF65-F5344CB8AC3E}">
        <p14:creationId xmlns:p14="http://schemas.microsoft.com/office/powerpoint/2010/main" val="183923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For the small scale experiment the </a:t>
            </a:r>
            <a:r>
              <a:rPr lang="en-US" dirty="0" err="1"/>
              <a:t>GraVent</a:t>
            </a:r>
            <a:r>
              <a:rPr lang="en-US" dirty="0"/>
              <a:t> test rig is used</a:t>
            </a:r>
          </a:p>
          <a:p>
            <a:pPr marL="171450" indent="-171450">
              <a:buFontTx/>
              <a:buChar char="-"/>
            </a:pPr>
            <a:r>
              <a:rPr lang="en-US" dirty="0"/>
              <a:t>The test rig consists of 7 segments which are merged to channel of an overall length of 6m</a:t>
            </a:r>
          </a:p>
          <a:p>
            <a:pPr marL="171450" indent="-171450">
              <a:buFontTx/>
              <a:buChar char="-"/>
            </a:pPr>
            <a:r>
              <a:rPr lang="en-US" dirty="0"/>
              <a:t>An optical segment can be mounted on all positions allowing for optical access in later stages of the project</a:t>
            </a:r>
          </a:p>
          <a:p>
            <a:pPr marL="171450" indent="-171450">
              <a:buFontTx/>
              <a:buChar char="-"/>
            </a:pPr>
            <a:r>
              <a:rPr lang="en-US" dirty="0"/>
              <a:t>The </a:t>
            </a:r>
            <a:r>
              <a:rPr lang="en-US"/>
              <a:t>explosion channel has </a:t>
            </a:r>
            <a:r>
              <a:rPr lang="en-US" dirty="0"/>
              <a:t>a rectangular cross section of 300x60mm and is used for the presented experiments</a:t>
            </a:r>
          </a:p>
          <a:p>
            <a:pPr marL="171450" indent="-171450">
              <a:buFontTx/>
              <a:buChar char="-"/>
            </a:pPr>
            <a:r>
              <a:rPr lang="en-US" dirty="0"/>
              <a:t>For the presented measurements obstacles were mounted at the ceiling and the floor of the channel</a:t>
            </a:r>
          </a:p>
          <a:p>
            <a:pPr marL="171450" indent="-171450">
              <a:buFontTx/>
              <a:buChar char="-"/>
            </a:pPr>
            <a:r>
              <a:rPr lang="en-US" dirty="0"/>
              <a:t>By doing so 60% of the cross section is blocked</a:t>
            </a:r>
          </a:p>
          <a:p>
            <a:pPr marL="171450" indent="-171450">
              <a:buFontTx/>
              <a:buChar char="-"/>
            </a:pPr>
            <a:r>
              <a:rPr lang="en-US" dirty="0"/>
              <a:t>The obstacles are 12mm in axial direction</a:t>
            </a:r>
          </a:p>
          <a:p>
            <a:pPr marL="171450" indent="-171450">
              <a:buFontTx/>
              <a:buChar char="-"/>
            </a:pPr>
            <a:r>
              <a:rPr lang="en-US" dirty="0"/>
              <a:t>Obstacles were mounted at a spacing of 300mm for a distance of 3.95m</a:t>
            </a:r>
          </a:p>
          <a:p>
            <a:pPr marL="171450" indent="-171450">
              <a:buFontTx/>
              <a:buChar char="-"/>
            </a:pPr>
            <a:r>
              <a:rPr lang="en-US" dirty="0"/>
              <a:t>The last part of the channel is unobstructed</a:t>
            </a:r>
          </a:p>
          <a:p>
            <a:pPr marL="171450" indent="-171450">
              <a:buFontTx/>
              <a:buChar char="-"/>
            </a:pPr>
            <a:r>
              <a:rPr lang="en-US" dirty="0"/>
              <a:t>The configuration was chosen in a way to provide sufficient flame acceleration while not suppressing DDT in the obstructed part</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Foliennummernplatzhalter 3"/>
          <p:cNvSpPr>
            <a:spLocks noGrp="1"/>
          </p:cNvSpPr>
          <p:nvPr>
            <p:ph type="sldNum" sz="quarter" idx="5"/>
          </p:nvPr>
        </p:nvSpPr>
        <p:spPr/>
        <p:txBody>
          <a:bodyPr/>
          <a:lstStyle/>
          <a:p>
            <a:pPr>
              <a:defRPr/>
            </a:pPr>
            <a:fld id="{70906E9D-59AC-4D43-BC41-928A1D807BC6}" type="slidenum">
              <a:rPr lang="en-GB" smtClean="0"/>
              <a:pPr>
                <a:defRPr/>
              </a:pPr>
              <a:t>4</a:t>
            </a:fld>
            <a:endParaRPr lang="en-GB"/>
          </a:p>
        </p:txBody>
      </p:sp>
    </p:spTree>
    <p:extLst>
      <p:ext uri="{BB962C8B-B14F-4D97-AF65-F5344CB8AC3E}">
        <p14:creationId xmlns:p14="http://schemas.microsoft.com/office/powerpoint/2010/main" val="1973477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Measurements were conducted using conventional instrumentation of the test rig</a:t>
            </a:r>
          </a:p>
          <a:p>
            <a:pPr marL="171450" indent="-171450">
              <a:buFontTx/>
              <a:buChar char="-"/>
            </a:pPr>
            <a:r>
              <a:rPr lang="en-US" dirty="0"/>
              <a:t>The trajectory of the flame brush was measured with 36 photodiodes mounted in the ceiling of the channel </a:t>
            </a:r>
          </a:p>
          <a:p>
            <a:pPr marL="171450" indent="-171450">
              <a:buFontTx/>
              <a:buChar char="-"/>
            </a:pPr>
            <a:r>
              <a:rPr lang="en-US" dirty="0"/>
              <a:t>The majority of the photodiodes were mounted in the obstructed part as indicated by the red dots</a:t>
            </a:r>
          </a:p>
          <a:p>
            <a:pPr marL="171450" indent="-171450">
              <a:buFontTx/>
              <a:buChar char="-"/>
            </a:pPr>
            <a:r>
              <a:rPr lang="en-US" dirty="0"/>
              <a:t>The dynamic pressure was recorded with 8 Kistler 601A pressure transducers with a maximum load of 250 bar</a:t>
            </a:r>
          </a:p>
          <a:p>
            <a:pPr marL="171450" indent="-171450">
              <a:buFontTx/>
              <a:buChar char="-"/>
            </a:pPr>
            <a:r>
              <a:rPr lang="en-US" dirty="0"/>
              <a:t>Both systems were operated at a sample frequency of 250 kHz</a:t>
            </a:r>
          </a:p>
          <a:p>
            <a:pPr marL="171450" indent="-171450">
              <a:buFontTx/>
              <a:buChar char="-"/>
            </a:pPr>
            <a:r>
              <a:rPr lang="en-US" dirty="0"/>
              <a:t>Ignition of the mixture was achieved by a conventional spark plug mounted on the right end plate of the channel </a:t>
            </a:r>
          </a:p>
        </p:txBody>
      </p:sp>
      <p:sp>
        <p:nvSpPr>
          <p:cNvPr id="4" name="Foliennummernplatzhalter 3"/>
          <p:cNvSpPr>
            <a:spLocks noGrp="1"/>
          </p:cNvSpPr>
          <p:nvPr>
            <p:ph type="sldNum" sz="quarter" idx="5"/>
          </p:nvPr>
        </p:nvSpPr>
        <p:spPr/>
        <p:txBody>
          <a:bodyPr/>
          <a:lstStyle/>
          <a:p>
            <a:pPr>
              <a:defRPr/>
            </a:pPr>
            <a:fld id="{70906E9D-59AC-4D43-BC41-928A1D807BC6}" type="slidenum">
              <a:rPr lang="en-GB" smtClean="0"/>
              <a:pPr>
                <a:defRPr/>
              </a:pPr>
              <a:t>5</a:t>
            </a:fld>
            <a:endParaRPr lang="en-GB"/>
          </a:p>
        </p:txBody>
      </p:sp>
    </p:spTree>
    <p:extLst>
      <p:ext uri="{BB962C8B-B14F-4D97-AF65-F5344CB8AC3E}">
        <p14:creationId xmlns:p14="http://schemas.microsoft.com/office/powerpoint/2010/main" val="182852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The fuel provided for the test rig was mixed by an external mixing unit</a:t>
            </a:r>
          </a:p>
          <a:p>
            <a:pPr marL="171450" indent="-171450">
              <a:buFontTx/>
              <a:buChar char="-"/>
            </a:pPr>
            <a:r>
              <a:rPr lang="en-US" dirty="0"/>
              <a:t>Therefore hydrogen and co were provided by gas cylinders and mixed by the methods of partial pressures</a:t>
            </a:r>
          </a:p>
          <a:p>
            <a:pPr marL="171450" indent="-171450">
              <a:buFontTx/>
              <a:buChar char="-"/>
            </a:pPr>
            <a:r>
              <a:rPr lang="en-US" dirty="0"/>
              <a:t>For setting a desired fuel volume, the procedure was as follows</a:t>
            </a:r>
          </a:p>
          <a:p>
            <a:pPr marL="171450" indent="-171450">
              <a:buFontTx/>
              <a:buChar char="-"/>
            </a:pPr>
            <a:r>
              <a:rPr lang="en-US" dirty="0"/>
              <a:t>First the channel the evacuated to vacuum at pressure p1 prior to fuel injection</a:t>
            </a:r>
          </a:p>
          <a:p>
            <a:pPr marL="171450" indent="-171450">
              <a:buFontTx/>
              <a:buChar char="-"/>
            </a:pPr>
            <a:r>
              <a:rPr lang="en-US" dirty="0"/>
              <a:t>The fuel is injected into the channel through holes in the ceiling</a:t>
            </a:r>
          </a:p>
          <a:p>
            <a:pPr marL="171450" indent="-171450">
              <a:buFontTx/>
              <a:buChar char="-"/>
            </a:pPr>
            <a:r>
              <a:rPr lang="en-US" dirty="0"/>
              <a:t>The opening time of the valves control the amount of fuel injected</a:t>
            </a:r>
          </a:p>
          <a:p>
            <a:pPr marL="171450" indent="-171450">
              <a:buFontTx/>
              <a:buChar char="-"/>
            </a:pPr>
            <a:r>
              <a:rPr lang="en-US" dirty="0"/>
              <a:t>During the inflow, the gas hits deflection plates which are provided by the obstacles or which are mounted additionally at the injection holes</a:t>
            </a:r>
          </a:p>
          <a:p>
            <a:pPr marL="171450" indent="-171450">
              <a:buFontTx/>
              <a:buChar char="-"/>
            </a:pPr>
            <a:r>
              <a:rPr lang="en-US" dirty="0"/>
              <a:t>Due to the deflection a stratified layer of H2 and CO is formed under the ceiling of the channel</a:t>
            </a:r>
          </a:p>
          <a:p>
            <a:pPr marL="171450" indent="-171450">
              <a:buFontTx/>
              <a:buChar char="-"/>
            </a:pPr>
            <a:r>
              <a:rPr lang="en-US" dirty="0"/>
              <a:t>Due to diffusion processes the fuel diffuses downwards establishing a transverse concentration gradient </a:t>
            </a:r>
          </a:p>
          <a:p>
            <a:pPr marL="171450" indent="-171450">
              <a:buFontTx/>
              <a:buChar char="-"/>
            </a:pPr>
            <a:r>
              <a:rPr lang="en-US" dirty="0"/>
              <a:t>The slope of the gradient is defined by the diffusion time td between the end of injection and ignition</a:t>
            </a:r>
          </a:p>
          <a:p>
            <a:pPr marL="171450" indent="-171450">
              <a:buFontTx/>
              <a:buChar char="-"/>
            </a:pPr>
            <a:r>
              <a:rPr lang="en-US" dirty="0"/>
              <a:t>For achieving a homogenous fuel distribution over the channel height, the diffusion time was set to 60s</a:t>
            </a:r>
          </a:p>
          <a:p>
            <a:pPr marL="171450" indent="-171450">
              <a:buFontTx/>
              <a:buChar char="-"/>
            </a:pPr>
            <a:r>
              <a:rPr lang="en-US" dirty="0"/>
              <a:t>The fuel content is measured using the methods of partial pressures</a:t>
            </a:r>
          </a:p>
          <a:p>
            <a:pPr marL="171450" indent="-171450">
              <a:buFontTx/>
              <a:buChar char="-"/>
            </a:pPr>
            <a:r>
              <a:rPr lang="en-US" dirty="0"/>
              <a:t>Therefore the pressure in the channel prior to injection and before ignition was used</a:t>
            </a:r>
          </a:p>
        </p:txBody>
      </p:sp>
      <p:sp>
        <p:nvSpPr>
          <p:cNvPr id="4" name="Foliennummernplatzhalter 3"/>
          <p:cNvSpPr>
            <a:spLocks noGrp="1"/>
          </p:cNvSpPr>
          <p:nvPr>
            <p:ph type="sldNum" sz="quarter" idx="5"/>
          </p:nvPr>
        </p:nvSpPr>
        <p:spPr/>
        <p:txBody>
          <a:bodyPr/>
          <a:lstStyle/>
          <a:p>
            <a:pPr>
              <a:defRPr/>
            </a:pPr>
            <a:fld id="{70906E9D-59AC-4D43-BC41-928A1D807BC6}" type="slidenum">
              <a:rPr lang="en-GB" smtClean="0"/>
              <a:pPr>
                <a:defRPr/>
              </a:pPr>
              <a:t>6</a:t>
            </a:fld>
            <a:endParaRPr lang="en-GB"/>
          </a:p>
        </p:txBody>
      </p:sp>
    </p:spTree>
    <p:extLst>
      <p:ext uri="{BB962C8B-B14F-4D97-AF65-F5344CB8AC3E}">
        <p14:creationId xmlns:p14="http://schemas.microsoft.com/office/powerpoint/2010/main" val="37306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During the actual campaign fuel content was varied from 15-40 vol.-% </a:t>
            </a:r>
          </a:p>
          <a:p>
            <a:pPr marL="171450" indent="-171450">
              <a:buFontTx/>
              <a:buChar char="-"/>
            </a:pPr>
            <a:r>
              <a:rPr lang="en-US" dirty="0"/>
              <a:t>The fuel composition was varied from 100/0, 75/25 to 50/50 H2 to CO</a:t>
            </a:r>
          </a:p>
          <a:p>
            <a:pPr marL="171450" indent="-171450">
              <a:buFontTx/>
              <a:buChar char="-"/>
            </a:pPr>
            <a:r>
              <a:rPr lang="en-US" dirty="0"/>
              <a:t>On the left the velocities in the unobstructed part at the end of the channel are plotted against the fuel content in the channel</a:t>
            </a:r>
          </a:p>
          <a:p>
            <a:pPr marL="171450" indent="-171450">
              <a:buFontTx/>
              <a:buChar char="-"/>
            </a:pPr>
            <a:r>
              <a:rPr lang="en-US" dirty="0"/>
              <a:t>The velocity was obtained by averaging the measured velocity over the unobstructed part</a:t>
            </a:r>
          </a:p>
          <a:p>
            <a:pPr marL="171450" indent="-171450">
              <a:buFontTx/>
              <a:buChar char="-"/>
            </a:pPr>
            <a:r>
              <a:rPr lang="en-US" dirty="0"/>
              <a:t>Finally the velocity was normalized by the chapman-</a:t>
            </a:r>
            <a:r>
              <a:rPr lang="en-US" dirty="0" err="1"/>
              <a:t>jouguet</a:t>
            </a:r>
            <a:r>
              <a:rPr lang="en-US" dirty="0"/>
              <a:t> velocity for a stable detonation for the given mixture</a:t>
            </a:r>
          </a:p>
          <a:p>
            <a:pPr marL="171450" marR="0" lvl="0" indent="-171450" algn="l" defTabSz="914400" rtl="0" eaLnBrk="0" fontAlgn="base" latinLnBrk="0" hangingPunct="0">
              <a:lnSpc>
                <a:spcPct val="90000"/>
              </a:lnSpc>
              <a:spcBef>
                <a:spcPct val="40000"/>
              </a:spcBef>
              <a:spcAft>
                <a:spcPct val="0"/>
              </a:spcAft>
              <a:buClrTx/>
              <a:buSzTx/>
              <a:buFontTx/>
              <a:buChar char="-"/>
              <a:tabLst/>
              <a:defRPr/>
            </a:pPr>
            <a:r>
              <a:rPr lang="en-US" dirty="0"/>
              <a:t>Each data point was obtained by averaging at least three data points around the aimed fuel content</a:t>
            </a:r>
          </a:p>
          <a:p>
            <a:pPr marL="171450" marR="0" lvl="0" indent="-171450" algn="l" defTabSz="914400" rtl="0" eaLnBrk="0" fontAlgn="base" latinLnBrk="0" hangingPunct="0">
              <a:lnSpc>
                <a:spcPct val="90000"/>
              </a:lnSpc>
              <a:spcBef>
                <a:spcPct val="40000"/>
              </a:spcBef>
              <a:spcAft>
                <a:spcPct val="0"/>
              </a:spcAft>
              <a:buClrTx/>
              <a:buSzTx/>
              <a:buFontTx/>
              <a:buChar char="-"/>
              <a:tabLst/>
              <a:defRPr/>
            </a:pPr>
            <a:r>
              <a:rPr lang="en-US" dirty="0"/>
              <a:t>A fuel of 100/0 is indicated by black circles, a fuel 75/25 is indicated by red squares, a fuel of 50/50 H2/CO is marked by blue diamonds</a:t>
            </a:r>
          </a:p>
          <a:p>
            <a:pPr marL="171450" marR="0" lvl="0" indent="-171450" algn="l" defTabSz="914400" rtl="0" eaLnBrk="0" fontAlgn="base" latinLnBrk="0" hangingPunct="0">
              <a:lnSpc>
                <a:spcPct val="90000"/>
              </a:lnSpc>
              <a:spcBef>
                <a:spcPct val="40000"/>
              </a:spcBef>
              <a:spcAft>
                <a:spcPct val="0"/>
              </a:spcAft>
              <a:buClrTx/>
              <a:buSzTx/>
              <a:buFontTx/>
              <a:buChar char="-"/>
              <a:tabLst/>
              <a:defRPr/>
            </a:pPr>
            <a:r>
              <a:rPr lang="en-US" dirty="0"/>
              <a:t>Basically two regimes can be distinguished: </a:t>
            </a:r>
          </a:p>
          <a:p>
            <a:pPr marL="171450" marR="0" lvl="0" indent="-171450" algn="l" defTabSz="914400" rtl="0" eaLnBrk="0" fontAlgn="base" latinLnBrk="0" hangingPunct="0">
              <a:lnSpc>
                <a:spcPct val="90000"/>
              </a:lnSpc>
              <a:spcBef>
                <a:spcPct val="40000"/>
              </a:spcBef>
              <a:spcAft>
                <a:spcPct val="0"/>
              </a:spcAft>
              <a:buClrTx/>
              <a:buSzTx/>
              <a:buFontTx/>
              <a:buChar char="-"/>
              <a:tabLst/>
              <a:defRPr/>
            </a:pPr>
            <a:r>
              <a:rPr lang="en-US" dirty="0"/>
              <a:t>Regime one at very lean and very fuel rich mixtures is found at terminal velocities around 0.25-0.4 DCJ</a:t>
            </a:r>
          </a:p>
          <a:p>
            <a:pPr marL="171450" marR="0" lvl="0" indent="-171450" algn="l" defTabSz="914400" rtl="0" eaLnBrk="0" fontAlgn="base" latinLnBrk="0" hangingPunct="0">
              <a:lnSpc>
                <a:spcPct val="90000"/>
              </a:lnSpc>
              <a:spcBef>
                <a:spcPct val="40000"/>
              </a:spcBef>
              <a:spcAft>
                <a:spcPct val="0"/>
              </a:spcAft>
              <a:buClrTx/>
              <a:buSzTx/>
              <a:buFontTx/>
              <a:buChar char="-"/>
              <a:tabLst/>
              <a:defRPr/>
            </a:pPr>
            <a:r>
              <a:rPr lang="en-US" dirty="0"/>
              <a:t>The second regime is found for fuel contents between 20 and 30 vol.-%  and is in order of DCJ</a:t>
            </a:r>
          </a:p>
          <a:p>
            <a:pPr marL="171450" marR="0" lvl="0" indent="-171450" algn="l" defTabSz="914400" rtl="0" eaLnBrk="0" fontAlgn="base" latinLnBrk="0" hangingPunct="0">
              <a:lnSpc>
                <a:spcPct val="90000"/>
              </a:lnSpc>
              <a:spcBef>
                <a:spcPct val="40000"/>
              </a:spcBef>
              <a:spcAft>
                <a:spcPct val="0"/>
              </a:spcAft>
              <a:buClrTx/>
              <a:buSzTx/>
              <a:buFontTx/>
              <a:buChar char="-"/>
              <a:tabLst/>
              <a:defRPr/>
            </a:pPr>
            <a:r>
              <a:rPr lang="en-US" dirty="0"/>
              <a:t>The main outcome is the transition from regime 1 to 2 and backwards</a:t>
            </a:r>
          </a:p>
          <a:p>
            <a:pPr marL="171450" marR="0" lvl="0" indent="-171450" algn="l" defTabSz="914400" rtl="0" eaLnBrk="0" fontAlgn="base" latinLnBrk="0" hangingPunct="0">
              <a:lnSpc>
                <a:spcPct val="90000"/>
              </a:lnSpc>
              <a:spcBef>
                <a:spcPct val="40000"/>
              </a:spcBef>
              <a:spcAft>
                <a:spcPct val="0"/>
              </a:spcAft>
              <a:buClrTx/>
              <a:buSzTx/>
              <a:buFontTx/>
              <a:buChar char="-"/>
              <a:tabLst/>
              <a:defRPr/>
            </a:pPr>
            <a:r>
              <a:rPr lang="en-US" dirty="0"/>
              <a:t>While for pure hydrogen and 75/25 the shift to regime two is obvious between 17.5 and 20 vol.-%, a 50/50 mixture will stay between the two regimes at lower terminal velocities</a:t>
            </a:r>
          </a:p>
          <a:p>
            <a:pPr marL="171450" marR="0" lvl="0" indent="-171450" algn="l" defTabSz="914400" rtl="0" eaLnBrk="0" fontAlgn="base" latinLnBrk="0" hangingPunct="0">
              <a:lnSpc>
                <a:spcPct val="90000"/>
              </a:lnSpc>
              <a:spcBef>
                <a:spcPct val="40000"/>
              </a:spcBef>
              <a:spcAft>
                <a:spcPct val="0"/>
              </a:spcAft>
              <a:buClrTx/>
              <a:buSzTx/>
              <a:buFontTx/>
              <a:buChar char="-"/>
              <a:tabLst/>
              <a:defRPr/>
            </a:pPr>
            <a:r>
              <a:rPr lang="en-US" dirty="0"/>
              <a:t>For the shift from 2 to 1 the opposite is the case</a:t>
            </a:r>
          </a:p>
          <a:p>
            <a:pPr marL="171450" marR="0" lvl="0" indent="-171450" algn="l" defTabSz="914400" rtl="0" eaLnBrk="0" fontAlgn="base" latinLnBrk="0" hangingPunct="0">
              <a:lnSpc>
                <a:spcPct val="90000"/>
              </a:lnSpc>
              <a:spcBef>
                <a:spcPct val="40000"/>
              </a:spcBef>
              <a:spcAft>
                <a:spcPct val="0"/>
              </a:spcAft>
              <a:buClrTx/>
              <a:buSzTx/>
              <a:buFontTx/>
              <a:buChar char="-"/>
              <a:tabLst/>
              <a:defRPr/>
            </a:pPr>
            <a:r>
              <a:rPr lang="en-US" dirty="0"/>
              <a:t>While 100/0 and 75/25 already shift back to regime one, a fuel of 50/50 is found to stay at the detonative regime 1</a:t>
            </a:r>
          </a:p>
          <a:p>
            <a:pPr marL="171450" marR="0" lvl="0" indent="-171450" algn="l" defTabSz="914400" rtl="0" eaLnBrk="0" fontAlgn="base" latinLnBrk="0" hangingPunct="0">
              <a:lnSpc>
                <a:spcPct val="90000"/>
              </a:lnSpc>
              <a:spcBef>
                <a:spcPct val="40000"/>
              </a:spcBef>
              <a:spcAft>
                <a:spcPct val="0"/>
              </a:spcAft>
              <a:buClrTx/>
              <a:buSzTx/>
              <a:buFontTx/>
              <a:buChar char="-"/>
              <a:tabLst/>
              <a:defRPr/>
            </a:pPr>
            <a:r>
              <a:rPr lang="en-US" dirty="0"/>
              <a:t>This behavior is also found for the measured dynamic peak pressures</a:t>
            </a:r>
          </a:p>
          <a:p>
            <a:pPr marL="171450" indent="-171450">
              <a:buFontTx/>
              <a:buChar char="-"/>
            </a:pPr>
            <a:endParaRPr lang="en-US" dirty="0"/>
          </a:p>
        </p:txBody>
      </p:sp>
      <p:sp>
        <p:nvSpPr>
          <p:cNvPr id="4" name="Foliennummernplatzhalter 3"/>
          <p:cNvSpPr>
            <a:spLocks noGrp="1"/>
          </p:cNvSpPr>
          <p:nvPr>
            <p:ph type="sldNum" sz="quarter" idx="5"/>
          </p:nvPr>
        </p:nvSpPr>
        <p:spPr/>
        <p:txBody>
          <a:bodyPr/>
          <a:lstStyle/>
          <a:p>
            <a:pPr>
              <a:defRPr/>
            </a:pPr>
            <a:fld id="{70906E9D-59AC-4D43-BC41-928A1D807BC6}" type="slidenum">
              <a:rPr lang="en-GB" smtClean="0"/>
              <a:pPr>
                <a:defRPr/>
              </a:pPr>
              <a:t>7</a:t>
            </a:fld>
            <a:endParaRPr lang="en-GB"/>
          </a:p>
        </p:txBody>
      </p:sp>
    </p:spTree>
    <p:extLst>
      <p:ext uri="{BB962C8B-B14F-4D97-AF65-F5344CB8AC3E}">
        <p14:creationId xmlns:p14="http://schemas.microsoft.com/office/powerpoint/2010/main" val="2859320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Which are plotted against the fuel content in this diagram</a:t>
            </a:r>
          </a:p>
          <a:p>
            <a:pPr marL="171450" indent="-171450">
              <a:buFontTx/>
              <a:buChar char="-"/>
            </a:pPr>
            <a:r>
              <a:rPr lang="en-US" dirty="0"/>
              <a:t>Again each data point represents the average of three experiments around an aimed fuel content</a:t>
            </a:r>
          </a:p>
          <a:p>
            <a:pPr marL="171450" indent="-171450">
              <a:buFontTx/>
              <a:buChar char="-"/>
            </a:pPr>
            <a:r>
              <a:rPr lang="en-US" dirty="0"/>
              <a:t>It was observed that, coming from 15 vol.-% fuel content the measured peak pressures increase</a:t>
            </a:r>
          </a:p>
          <a:p>
            <a:pPr marL="171450" indent="-171450">
              <a:buFontTx/>
              <a:buChar char="-"/>
            </a:pPr>
            <a:r>
              <a:rPr lang="en-US" dirty="0"/>
              <a:t>The maximum is found at 27.5 vol.-% for pure hydrogen</a:t>
            </a:r>
          </a:p>
          <a:p>
            <a:pPr marL="171450" indent="-171450">
              <a:buFontTx/>
              <a:buChar char="-"/>
            </a:pPr>
            <a:r>
              <a:rPr lang="en-US" dirty="0"/>
              <a:t>Co content in the fuel leads to lower peak pressures at lean mixtures</a:t>
            </a:r>
          </a:p>
          <a:p>
            <a:pPr marL="171450" indent="-171450">
              <a:buFontTx/>
              <a:buChar char="-"/>
            </a:pPr>
            <a:r>
              <a:rPr lang="en-US" dirty="0"/>
              <a:t>The behavior is most prominent for a fuel of 50/50 between 22.5 and 30 vol.-%</a:t>
            </a:r>
          </a:p>
          <a:p>
            <a:pPr marL="171450" indent="-171450">
              <a:buFontTx/>
              <a:buChar char="-"/>
            </a:pPr>
            <a:r>
              <a:rPr lang="en-US" dirty="0"/>
              <a:t>One exception is the data point obtained at 35 Vol.-% </a:t>
            </a:r>
          </a:p>
          <a:p>
            <a:pPr marL="171450" indent="-171450">
              <a:buFontTx/>
              <a:buChar char="-"/>
            </a:pPr>
            <a:r>
              <a:rPr lang="en-US" dirty="0"/>
              <a:t>The observation matches with the delayed shift from the detonative combustion regime at 35 Vol.-% for 50/50 </a:t>
            </a:r>
          </a:p>
        </p:txBody>
      </p:sp>
      <p:sp>
        <p:nvSpPr>
          <p:cNvPr id="4" name="Foliennummernplatzhalter 3"/>
          <p:cNvSpPr>
            <a:spLocks noGrp="1"/>
          </p:cNvSpPr>
          <p:nvPr>
            <p:ph type="sldNum" sz="quarter" idx="5"/>
          </p:nvPr>
        </p:nvSpPr>
        <p:spPr/>
        <p:txBody>
          <a:bodyPr/>
          <a:lstStyle/>
          <a:p>
            <a:pPr>
              <a:defRPr/>
            </a:pPr>
            <a:fld id="{70906E9D-59AC-4D43-BC41-928A1D807BC6}" type="slidenum">
              <a:rPr lang="en-GB" smtClean="0"/>
              <a:pPr>
                <a:defRPr/>
              </a:pPr>
              <a:t>8</a:t>
            </a:fld>
            <a:endParaRPr lang="en-GB"/>
          </a:p>
        </p:txBody>
      </p:sp>
    </p:spTree>
    <p:extLst>
      <p:ext uri="{BB962C8B-B14F-4D97-AF65-F5344CB8AC3E}">
        <p14:creationId xmlns:p14="http://schemas.microsoft.com/office/powerpoint/2010/main" val="278689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Finally the run up distance to the speed of sound of the products are plotted against the fuel content</a:t>
            </a:r>
          </a:p>
          <a:p>
            <a:pPr marL="171450" indent="-171450">
              <a:buFontTx/>
              <a:buChar char="-"/>
            </a:pPr>
            <a:r>
              <a:rPr lang="en-US" dirty="0"/>
              <a:t>The run up distance is measured as the distance between the location of ignition and the position at which the velocity of the flame brush exceeds the speed of sound of products at an isobaric combustion</a:t>
            </a:r>
          </a:p>
          <a:p>
            <a:pPr marL="171450" indent="-171450">
              <a:buFontTx/>
              <a:buChar char="-"/>
            </a:pPr>
            <a:r>
              <a:rPr lang="en-US" dirty="0"/>
              <a:t>This state is assumed to be crucial for DDT</a:t>
            </a:r>
          </a:p>
          <a:p>
            <a:pPr marL="171450" indent="-171450">
              <a:buFontTx/>
              <a:buChar char="-"/>
            </a:pPr>
            <a:r>
              <a:rPr lang="en-US" dirty="0"/>
              <a:t>For mixtures below 30 vol.-% mixtures if 100/0 show the shortest run up distance</a:t>
            </a:r>
          </a:p>
          <a:p>
            <a:pPr marL="171450" indent="-171450">
              <a:buFontTx/>
              <a:buChar char="-"/>
            </a:pPr>
            <a:r>
              <a:rPr lang="en-US" dirty="0"/>
              <a:t>Co addition in this case leads to slightly longer run up distances, especially for 50/50</a:t>
            </a:r>
          </a:p>
          <a:p>
            <a:pPr marL="171450" indent="-171450">
              <a:buFontTx/>
              <a:buChar char="-"/>
            </a:pPr>
            <a:r>
              <a:rPr lang="en-US" dirty="0"/>
              <a:t>For higher fuel contents this trend seemed to be reversed</a:t>
            </a:r>
          </a:p>
          <a:p>
            <a:pPr marL="171450" indent="-171450">
              <a:buFontTx/>
              <a:buChar char="-"/>
            </a:pPr>
            <a:r>
              <a:rPr lang="en-US" dirty="0"/>
              <a:t>Run up distances for fuel of 50/50 decreases compared to hydrogen</a:t>
            </a:r>
          </a:p>
          <a:p>
            <a:pPr marL="171450" indent="-171450">
              <a:buFontTx/>
              <a:buChar char="-"/>
            </a:pPr>
            <a:r>
              <a:rPr lang="en-US" dirty="0"/>
              <a:t>The overall behavior in fuel rich mixtures might be related to a shift of the maximum of the laminar flame speed towards higher fuel contents</a:t>
            </a:r>
          </a:p>
        </p:txBody>
      </p:sp>
      <p:sp>
        <p:nvSpPr>
          <p:cNvPr id="4" name="Foliennummernplatzhalter 3"/>
          <p:cNvSpPr>
            <a:spLocks noGrp="1"/>
          </p:cNvSpPr>
          <p:nvPr>
            <p:ph type="sldNum" sz="quarter" idx="5"/>
          </p:nvPr>
        </p:nvSpPr>
        <p:spPr/>
        <p:txBody>
          <a:bodyPr/>
          <a:lstStyle/>
          <a:p>
            <a:pPr>
              <a:defRPr/>
            </a:pPr>
            <a:fld id="{70906E9D-59AC-4D43-BC41-928A1D807BC6}" type="slidenum">
              <a:rPr lang="en-GB" smtClean="0"/>
              <a:pPr>
                <a:defRPr/>
              </a:pPr>
              <a:t>9</a:t>
            </a:fld>
            <a:endParaRPr lang="en-GB"/>
          </a:p>
        </p:txBody>
      </p:sp>
    </p:spTree>
    <p:extLst>
      <p:ext uri="{BB962C8B-B14F-4D97-AF65-F5344CB8AC3E}">
        <p14:creationId xmlns:p14="http://schemas.microsoft.com/office/powerpoint/2010/main" val="4079804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23"/>
          <p:cNvSpPr>
            <a:spLocks noChangeShapeType="1"/>
          </p:cNvSpPr>
          <p:nvPr/>
        </p:nvSpPr>
        <p:spPr bwMode="auto">
          <a:xfrm>
            <a:off x="0" y="6324600"/>
            <a:ext cx="1219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5" name="Picture 7" descr="Kl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16" y="127001"/>
            <a:ext cx="1506416"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8"/>
          <p:cNvSpPr txBox="1">
            <a:spLocks noChangeArrowheads="1"/>
          </p:cNvSpPr>
          <p:nvPr/>
        </p:nvSpPr>
        <p:spPr bwMode="auto">
          <a:xfrm>
            <a:off x="8520467" y="479426"/>
            <a:ext cx="2241318"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itchFamily="84" charset="0"/>
              </a:defRPr>
            </a:lvl1pPr>
            <a:lvl2pPr marL="742950" indent="-285750">
              <a:defRPr b="1">
                <a:solidFill>
                  <a:schemeClr val="tx1"/>
                </a:solidFill>
                <a:latin typeface="Helvetica" pitchFamily="84" charset="0"/>
              </a:defRPr>
            </a:lvl2pPr>
            <a:lvl3pPr marL="1143000" indent="-228600">
              <a:defRPr b="1">
                <a:solidFill>
                  <a:schemeClr val="tx1"/>
                </a:solidFill>
                <a:latin typeface="Helvetica" pitchFamily="84" charset="0"/>
              </a:defRPr>
            </a:lvl3pPr>
            <a:lvl4pPr marL="1600200" indent="-228600">
              <a:defRPr b="1">
                <a:solidFill>
                  <a:schemeClr val="tx1"/>
                </a:solidFill>
                <a:latin typeface="Helvetica" pitchFamily="84" charset="0"/>
              </a:defRPr>
            </a:lvl4pPr>
            <a:lvl5pPr marL="2057400" indent="-228600">
              <a:defRPr b="1">
                <a:solidFill>
                  <a:schemeClr val="tx1"/>
                </a:solidFill>
                <a:latin typeface="Helvetica" pitchFamily="84" charset="0"/>
              </a:defRPr>
            </a:lvl5pPr>
            <a:lvl6pPr marL="2514600" indent="-228600" eaLnBrk="0" fontAlgn="base" hangingPunct="0">
              <a:spcBef>
                <a:spcPct val="0"/>
              </a:spcBef>
              <a:spcAft>
                <a:spcPct val="0"/>
              </a:spcAft>
              <a:defRPr b="1">
                <a:solidFill>
                  <a:schemeClr val="tx1"/>
                </a:solidFill>
                <a:latin typeface="Helvetica" pitchFamily="84" charset="0"/>
              </a:defRPr>
            </a:lvl6pPr>
            <a:lvl7pPr marL="2971800" indent="-228600" eaLnBrk="0" fontAlgn="base" hangingPunct="0">
              <a:spcBef>
                <a:spcPct val="0"/>
              </a:spcBef>
              <a:spcAft>
                <a:spcPct val="0"/>
              </a:spcAft>
              <a:defRPr b="1">
                <a:solidFill>
                  <a:schemeClr val="tx1"/>
                </a:solidFill>
                <a:latin typeface="Helvetica" pitchFamily="84" charset="0"/>
              </a:defRPr>
            </a:lvl7pPr>
            <a:lvl8pPr marL="3429000" indent="-228600" eaLnBrk="0" fontAlgn="base" hangingPunct="0">
              <a:spcBef>
                <a:spcPct val="0"/>
              </a:spcBef>
              <a:spcAft>
                <a:spcPct val="0"/>
              </a:spcAft>
              <a:defRPr b="1">
                <a:solidFill>
                  <a:schemeClr val="tx1"/>
                </a:solidFill>
                <a:latin typeface="Helvetica" pitchFamily="84" charset="0"/>
              </a:defRPr>
            </a:lvl8pPr>
            <a:lvl9pPr marL="3886200" indent="-228600" eaLnBrk="0" fontAlgn="base" hangingPunct="0">
              <a:spcBef>
                <a:spcPct val="0"/>
              </a:spcBef>
              <a:spcAft>
                <a:spcPct val="0"/>
              </a:spcAft>
              <a:defRPr b="1">
                <a:solidFill>
                  <a:schemeClr val="tx1"/>
                </a:solidFill>
                <a:latin typeface="Helvetica" pitchFamily="84" charset="0"/>
              </a:defRPr>
            </a:lvl9pPr>
          </a:lstStyle>
          <a:p>
            <a:pPr algn="r">
              <a:defRPr/>
            </a:pPr>
            <a:r>
              <a:rPr lang="de-DE" sz="1108" b="0">
                <a:solidFill>
                  <a:schemeClr val="bg2"/>
                </a:solidFill>
              </a:rPr>
              <a:t>Technische Universität München</a:t>
            </a:r>
          </a:p>
        </p:txBody>
      </p:sp>
      <p:sp>
        <p:nvSpPr>
          <p:cNvPr id="7" name="Line 22"/>
          <p:cNvSpPr>
            <a:spLocks noChangeShapeType="1"/>
          </p:cNvSpPr>
          <p:nvPr/>
        </p:nvSpPr>
        <p:spPr bwMode="auto">
          <a:xfrm>
            <a:off x="2008554" y="685800"/>
            <a:ext cx="10183446"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8" name="Picture 2" descr="C:\Users\Flopc\Desktop\ppt\TUMLogo_oZ_Vollfl_blau_RGB.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4893" y="325439"/>
            <a:ext cx="80889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2"/>
          <p:cNvSpPr>
            <a:spLocks noChangeShapeType="1"/>
          </p:cNvSpPr>
          <p:nvPr/>
        </p:nvSpPr>
        <p:spPr bwMode="auto">
          <a:xfrm>
            <a:off x="0" y="685800"/>
            <a:ext cx="168812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04802" name="Rectangle 2"/>
          <p:cNvSpPr>
            <a:spLocks noGrp="1" noChangeArrowheads="1"/>
          </p:cNvSpPr>
          <p:nvPr>
            <p:ph type="ctrTitle"/>
          </p:nvPr>
        </p:nvSpPr>
        <p:spPr>
          <a:xfrm>
            <a:off x="937846" y="2286000"/>
            <a:ext cx="10316308" cy="1143000"/>
          </a:xfrm>
        </p:spPr>
        <p:txBody>
          <a:bodyPr/>
          <a:lstStyle>
            <a:lvl1pPr algn="ctr">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204803" name="Rectangle 3"/>
          <p:cNvSpPr>
            <a:spLocks noGrp="1" noChangeArrowheads="1"/>
          </p:cNvSpPr>
          <p:nvPr>
            <p:ph type="subTitle" idx="1"/>
          </p:nvPr>
        </p:nvSpPr>
        <p:spPr>
          <a:xfrm>
            <a:off x="1875692" y="3886200"/>
            <a:ext cx="8534400" cy="1752600"/>
          </a:xfrm>
        </p:spPr>
        <p:txBody>
          <a:bodyPr/>
          <a:lstStyle>
            <a:lvl1pPr marL="0" indent="0" algn="ctr">
              <a:buFontTx/>
              <a:buNone/>
              <a:defRPr sz="2462"/>
            </a:lvl1pPr>
          </a:lstStyle>
          <a:p>
            <a:r>
              <a:rPr lang="en-US" dirty="0" err="1"/>
              <a:t>Formatvorlage</a:t>
            </a:r>
            <a:r>
              <a:rPr lang="en-US" dirty="0"/>
              <a:t> des </a:t>
            </a:r>
            <a:r>
              <a:rPr lang="en-US" dirty="0" err="1"/>
              <a:t>Untertitelmasters</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10" name="Rectangle 4"/>
          <p:cNvSpPr>
            <a:spLocks noGrp="1" noChangeArrowheads="1"/>
          </p:cNvSpPr>
          <p:nvPr>
            <p:ph type="dt" sz="half" idx="10"/>
          </p:nvPr>
        </p:nvSpPr>
        <p:spPr>
          <a:xfrm>
            <a:off x="937846" y="6248400"/>
            <a:ext cx="2532185" cy="457200"/>
          </a:xfrm>
        </p:spPr>
        <p:txBody>
          <a:bodyPr/>
          <a:lstStyle>
            <a:lvl1pPr>
              <a:defRPr/>
            </a:lvl1pPr>
          </a:lstStyle>
          <a:p>
            <a:pPr>
              <a:defRPr/>
            </a:pPr>
            <a:r>
              <a:rPr lang="de-DE" dirty="0"/>
              <a:t>26. September 2019 – ICHS 2019 </a:t>
            </a:r>
          </a:p>
        </p:txBody>
      </p:sp>
      <p:sp>
        <p:nvSpPr>
          <p:cNvPr id="12" name="Rectangle 6"/>
          <p:cNvSpPr>
            <a:spLocks noGrp="1" noChangeArrowheads="1"/>
          </p:cNvSpPr>
          <p:nvPr>
            <p:ph type="sldNum" sz="quarter" idx="12"/>
          </p:nvPr>
        </p:nvSpPr>
        <p:spPr>
          <a:xfrm>
            <a:off x="8721969" y="6248400"/>
            <a:ext cx="2532185" cy="457200"/>
          </a:xfrm>
        </p:spPr>
        <p:txBody>
          <a:bodyPr/>
          <a:lstStyle>
            <a:lvl1pPr>
              <a:defRPr/>
            </a:lvl1pPr>
          </a:lstStyle>
          <a:p>
            <a:pPr>
              <a:defRPr/>
            </a:pPr>
            <a:fld id="{A15700C5-C54D-4F7D-BF3A-C1F88FCB0EAA}" type="slidenum">
              <a:rPr lang="de-DE"/>
              <a:pPr>
                <a:defRPr/>
              </a:pPr>
              <a:t>‹Nr.›</a:t>
            </a:fld>
            <a:endParaRPr lang="de-DE" dirty="0"/>
          </a:p>
        </p:txBody>
      </p:sp>
      <p:sp>
        <p:nvSpPr>
          <p:cNvPr id="13" name="Fußzeilenplatzhalter 1">
            <a:extLst>
              <a:ext uri="{FF2B5EF4-FFF2-40B4-BE49-F238E27FC236}">
                <a16:creationId xmlns:a16="http://schemas.microsoft.com/office/drawing/2014/main" id="{2EB83D85-70FD-4123-AB5D-C08045409E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419468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de-DE" dirty="0"/>
              <a:t>26. September 2019 – ICHS 2019 </a:t>
            </a:r>
          </a:p>
        </p:txBody>
      </p:sp>
      <p:sp>
        <p:nvSpPr>
          <p:cNvPr id="6" name="Rectangle 6"/>
          <p:cNvSpPr>
            <a:spLocks noGrp="1" noChangeArrowheads="1"/>
          </p:cNvSpPr>
          <p:nvPr>
            <p:ph type="sldNum" sz="quarter" idx="12"/>
          </p:nvPr>
        </p:nvSpPr>
        <p:spPr>
          <a:ln/>
        </p:spPr>
        <p:txBody>
          <a:bodyPr/>
          <a:lstStyle>
            <a:lvl1pPr>
              <a:defRPr/>
            </a:lvl1pPr>
          </a:lstStyle>
          <a:p>
            <a:pPr>
              <a:defRPr/>
            </a:pPr>
            <a:fld id="{143C8885-69C6-486C-B32F-E0AC9E535BDD}" type="slidenum">
              <a:rPr lang="de-DE"/>
              <a:pPr>
                <a:defRPr/>
              </a:pPr>
              <a:t>‹Nr.›</a:t>
            </a:fld>
            <a:endParaRPr lang="de-DE" dirty="0"/>
          </a:p>
        </p:txBody>
      </p:sp>
      <p:sp>
        <p:nvSpPr>
          <p:cNvPr id="7" name="Fußzeilenplatzhalter 1">
            <a:extLst>
              <a:ext uri="{FF2B5EF4-FFF2-40B4-BE49-F238E27FC236}">
                <a16:creationId xmlns:a16="http://schemas.microsoft.com/office/drawing/2014/main" id="{B50F5FFF-CC0E-4EE0-8763-922FE4329F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119986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05986" y="914400"/>
            <a:ext cx="2708031" cy="52578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77985" y="914400"/>
            <a:ext cx="7940431" cy="52578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de-DE" dirty="0"/>
              <a:t>26. September 2019 – ICHS 2019 </a:t>
            </a:r>
          </a:p>
        </p:txBody>
      </p:sp>
      <p:sp>
        <p:nvSpPr>
          <p:cNvPr id="6" name="Rectangle 6"/>
          <p:cNvSpPr>
            <a:spLocks noGrp="1" noChangeArrowheads="1"/>
          </p:cNvSpPr>
          <p:nvPr>
            <p:ph type="sldNum" sz="quarter" idx="12"/>
          </p:nvPr>
        </p:nvSpPr>
        <p:spPr>
          <a:ln/>
        </p:spPr>
        <p:txBody>
          <a:bodyPr/>
          <a:lstStyle>
            <a:lvl1pPr>
              <a:defRPr/>
            </a:lvl1pPr>
          </a:lstStyle>
          <a:p>
            <a:pPr>
              <a:defRPr/>
            </a:pPr>
            <a:fld id="{E3607D75-9FBB-4DC0-876F-C5D80FD681BB}" type="slidenum">
              <a:rPr lang="de-DE"/>
              <a:pPr>
                <a:defRPr/>
              </a:pPr>
              <a:t>‹Nr.›</a:t>
            </a:fld>
            <a:endParaRPr lang="de-DE"/>
          </a:p>
        </p:txBody>
      </p:sp>
      <p:sp>
        <p:nvSpPr>
          <p:cNvPr id="7" name="Fußzeilenplatzhalter 1">
            <a:extLst>
              <a:ext uri="{FF2B5EF4-FFF2-40B4-BE49-F238E27FC236}">
                <a16:creationId xmlns:a16="http://schemas.microsoft.com/office/drawing/2014/main" id="{BC1AD582-0682-40CA-813C-C11B2E260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143273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dirty="0"/>
              <a:t>Titelmasterformat durch Klicken bearbeiten</a:t>
            </a:r>
          </a:p>
        </p:txBody>
      </p:sp>
      <p:sp>
        <p:nvSpPr>
          <p:cNvPr id="3" name="Inhaltsplatzhalter 2"/>
          <p:cNvSpPr>
            <a:spLocks noGrp="1"/>
          </p:cNvSpPr>
          <p:nvPr>
            <p:ph idx="1"/>
          </p:nvPr>
        </p:nvSpPr>
        <p:spPr/>
        <p:txBody>
          <a:bodyPr/>
          <a:lstStyle>
            <a:lvl1pPr>
              <a:defRPr sz="2800"/>
            </a:lvl1pPr>
            <a:lvl2pPr>
              <a:defRPr sz="24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de-DE" dirty="0"/>
              <a:t>26. September 2019 – ICHS 2019 </a:t>
            </a:r>
          </a:p>
        </p:txBody>
      </p:sp>
      <p:sp>
        <p:nvSpPr>
          <p:cNvPr id="6" name="Rectangle 6"/>
          <p:cNvSpPr>
            <a:spLocks noGrp="1" noChangeArrowheads="1"/>
          </p:cNvSpPr>
          <p:nvPr>
            <p:ph type="sldNum" sz="quarter" idx="12"/>
          </p:nvPr>
        </p:nvSpPr>
        <p:spPr>
          <a:ln/>
        </p:spPr>
        <p:txBody>
          <a:bodyPr/>
          <a:lstStyle>
            <a:lvl1pPr>
              <a:defRPr/>
            </a:lvl1pPr>
          </a:lstStyle>
          <a:p>
            <a:pPr>
              <a:defRPr/>
            </a:pPr>
            <a:fld id="{94AE16C2-DC28-41C5-874D-FAF460428FB8}" type="slidenum">
              <a:rPr lang="de-DE"/>
              <a:pPr>
                <a:defRPr/>
              </a:pPr>
              <a:t>‹Nr.›</a:t>
            </a:fld>
            <a:endParaRPr lang="de-DE" dirty="0"/>
          </a:p>
        </p:txBody>
      </p:sp>
      <p:sp>
        <p:nvSpPr>
          <p:cNvPr id="7" name="Fußzeilenplatzhalter 1">
            <a:extLst>
              <a:ext uri="{FF2B5EF4-FFF2-40B4-BE49-F238E27FC236}">
                <a16:creationId xmlns:a16="http://schemas.microsoft.com/office/drawing/2014/main" id="{786D2913-D292-48E3-BBEA-AB66763E0C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371335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247" y="4406901"/>
            <a:ext cx="10363200" cy="1362075"/>
          </a:xfrm>
        </p:spPr>
        <p:txBody>
          <a:bodyPr/>
          <a:lstStyle>
            <a:lvl1pPr algn="l">
              <a:defRPr sz="4923" b="1" cap="all"/>
            </a:lvl1pPr>
          </a:lstStyle>
          <a:p>
            <a:r>
              <a:rPr lang="de-DE" dirty="0"/>
              <a:t>Titelmasterformat durch Klicken bearbeiten</a:t>
            </a:r>
          </a:p>
        </p:txBody>
      </p:sp>
      <p:sp>
        <p:nvSpPr>
          <p:cNvPr id="3" name="Textplatzhalter 2"/>
          <p:cNvSpPr>
            <a:spLocks noGrp="1"/>
          </p:cNvSpPr>
          <p:nvPr>
            <p:ph type="body" idx="1"/>
          </p:nvPr>
        </p:nvSpPr>
        <p:spPr>
          <a:xfrm>
            <a:off x="963247" y="2906713"/>
            <a:ext cx="10363200" cy="1500187"/>
          </a:xfrm>
        </p:spPr>
        <p:txBody>
          <a:bodyPr anchor="b"/>
          <a:lstStyle>
            <a:lvl1pPr marL="0" indent="0">
              <a:buNone/>
              <a:defRPr sz="2462"/>
            </a:lvl1pPr>
            <a:lvl2pPr marL="562722" indent="0">
              <a:buNone/>
              <a:defRPr sz="2215"/>
            </a:lvl2pPr>
            <a:lvl3pPr marL="1125444" indent="0">
              <a:buNone/>
              <a:defRPr sz="1969"/>
            </a:lvl3pPr>
            <a:lvl4pPr marL="1688165" indent="0">
              <a:buNone/>
              <a:defRPr sz="1723"/>
            </a:lvl4pPr>
            <a:lvl5pPr marL="2250887" indent="0">
              <a:buNone/>
              <a:defRPr sz="1723"/>
            </a:lvl5pPr>
            <a:lvl6pPr marL="2813609" indent="0">
              <a:buNone/>
              <a:defRPr sz="1723"/>
            </a:lvl6pPr>
            <a:lvl7pPr marL="3376331" indent="0">
              <a:buNone/>
              <a:defRPr sz="1723"/>
            </a:lvl7pPr>
            <a:lvl8pPr marL="3939052" indent="0">
              <a:buNone/>
              <a:defRPr sz="1723"/>
            </a:lvl8pPr>
            <a:lvl9pPr marL="4501774" indent="0">
              <a:buNone/>
              <a:defRPr sz="1723"/>
            </a:lvl9pPr>
          </a:lstStyle>
          <a:p>
            <a:pPr lvl="0"/>
            <a:r>
              <a:rPr lang="de-DE" dirty="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dirty="0"/>
              <a:t>26. September 2019 – ICHS 2019 </a:t>
            </a:r>
          </a:p>
        </p:txBody>
      </p:sp>
      <p:sp>
        <p:nvSpPr>
          <p:cNvPr id="6" name="Rectangle 6"/>
          <p:cNvSpPr>
            <a:spLocks noGrp="1" noChangeArrowheads="1"/>
          </p:cNvSpPr>
          <p:nvPr>
            <p:ph type="sldNum" sz="quarter" idx="12"/>
          </p:nvPr>
        </p:nvSpPr>
        <p:spPr>
          <a:ln/>
        </p:spPr>
        <p:txBody>
          <a:bodyPr/>
          <a:lstStyle>
            <a:lvl1pPr>
              <a:defRPr/>
            </a:lvl1pPr>
          </a:lstStyle>
          <a:p>
            <a:pPr>
              <a:defRPr/>
            </a:pPr>
            <a:fld id="{6FB577A2-9285-48E3-8065-E2B9AC273F6E}" type="slidenum">
              <a:rPr lang="de-DE"/>
              <a:pPr>
                <a:defRPr/>
              </a:pPr>
              <a:t>‹Nr.›</a:t>
            </a:fld>
            <a:endParaRPr lang="de-DE"/>
          </a:p>
        </p:txBody>
      </p:sp>
      <p:sp>
        <p:nvSpPr>
          <p:cNvPr id="7" name="Fußzeilenplatzhalter 1">
            <a:extLst>
              <a:ext uri="{FF2B5EF4-FFF2-40B4-BE49-F238E27FC236}">
                <a16:creationId xmlns:a16="http://schemas.microsoft.com/office/drawing/2014/main" id="{B04BBBBD-E63F-42EE-83D5-2AEC68106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364066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dirty="0"/>
              <a:t>Titelmasterformat durch Klicken bearbeiten</a:t>
            </a:r>
          </a:p>
        </p:txBody>
      </p:sp>
      <p:sp>
        <p:nvSpPr>
          <p:cNvPr id="3" name="Inhaltsplatzhalter 2"/>
          <p:cNvSpPr>
            <a:spLocks noGrp="1"/>
          </p:cNvSpPr>
          <p:nvPr>
            <p:ph sz="half" idx="1"/>
          </p:nvPr>
        </p:nvSpPr>
        <p:spPr>
          <a:xfrm>
            <a:off x="677986" y="1828800"/>
            <a:ext cx="5324230" cy="4343400"/>
          </a:xfrm>
        </p:spPr>
        <p:txBody>
          <a:bodyPr/>
          <a:lstStyle>
            <a:lvl1pPr>
              <a:defRPr sz="2800"/>
            </a:lvl1pPr>
            <a:lvl2pPr>
              <a:defRPr sz="2400"/>
            </a:lvl2pPr>
            <a:lvl3pPr>
              <a:defRPr sz="1800"/>
            </a:lvl3pPr>
            <a:lvl4pPr>
              <a:defRPr sz="1800"/>
            </a:lvl4pPr>
            <a:lvl5pPr>
              <a:defRPr sz="1800"/>
            </a:lvl5pPr>
            <a:lvl6pPr>
              <a:defRPr sz="2215"/>
            </a:lvl6pPr>
            <a:lvl7pPr>
              <a:defRPr sz="2215"/>
            </a:lvl7pPr>
            <a:lvl8pPr>
              <a:defRPr sz="2215"/>
            </a:lvl8pPr>
            <a:lvl9pPr>
              <a:defRPr sz="2215"/>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89785" y="1828800"/>
            <a:ext cx="5324231" cy="4343400"/>
          </a:xfrm>
        </p:spPr>
        <p:txBody>
          <a:bodyPr/>
          <a:lstStyle>
            <a:lvl1pPr>
              <a:defRPr sz="2800"/>
            </a:lvl1pPr>
            <a:lvl2pPr>
              <a:defRPr sz="2400"/>
            </a:lvl2pPr>
            <a:lvl3pPr>
              <a:defRPr sz="1800"/>
            </a:lvl3pPr>
            <a:lvl4pPr>
              <a:defRPr sz="1800"/>
            </a:lvl4pPr>
            <a:lvl5pPr>
              <a:defRPr sz="1800"/>
            </a:lvl5pPr>
            <a:lvl6pPr>
              <a:defRPr sz="2215"/>
            </a:lvl6pPr>
            <a:lvl7pPr>
              <a:defRPr sz="2215"/>
            </a:lvl7pPr>
            <a:lvl8pPr>
              <a:defRPr sz="2215"/>
            </a:lvl8pPr>
            <a:lvl9pPr>
              <a:defRPr sz="2215"/>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Rectangle 4"/>
          <p:cNvSpPr>
            <a:spLocks noGrp="1" noChangeArrowheads="1"/>
          </p:cNvSpPr>
          <p:nvPr>
            <p:ph type="dt" sz="half" idx="10"/>
          </p:nvPr>
        </p:nvSpPr>
        <p:spPr>
          <a:ln/>
        </p:spPr>
        <p:txBody>
          <a:bodyPr/>
          <a:lstStyle>
            <a:lvl1pPr>
              <a:defRPr/>
            </a:lvl1pPr>
          </a:lstStyle>
          <a:p>
            <a:pPr>
              <a:defRPr/>
            </a:pPr>
            <a:r>
              <a:rPr lang="de-DE" dirty="0"/>
              <a:t>26. September 2019 – ICHS 2019 </a:t>
            </a:r>
          </a:p>
        </p:txBody>
      </p:sp>
      <p:sp>
        <p:nvSpPr>
          <p:cNvPr id="7" name="Rectangle 6"/>
          <p:cNvSpPr>
            <a:spLocks noGrp="1" noChangeArrowheads="1"/>
          </p:cNvSpPr>
          <p:nvPr>
            <p:ph type="sldNum" sz="quarter" idx="12"/>
          </p:nvPr>
        </p:nvSpPr>
        <p:spPr>
          <a:ln/>
        </p:spPr>
        <p:txBody>
          <a:bodyPr/>
          <a:lstStyle>
            <a:lvl1pPr>
              <a:defRPr/>
            </a:lvl1pPr>
          </a:lstStyle>
          <a:p>
            <a:pPr>
              <a:defRPr/>
            </a:pPr>
            <a:fld id="{90654B0F-7017-4ED5-B625-70CE9F5E04E2}" type="slidenum">
              <a:rPr lang="de-DE"/>
              <a:pPr>
                <a:defRPr/>
              </a:pPr>
              <a:t>‹Nr.›</a:t>
            </a:fld>
            <a:endParaRPr lang="de-DE" dirty="0"/>
          </a:p>
        </p:txBody>
      </p:sp>
      <p:sp>
        <p:nvSpPr>
          <p:cNvPr id="8" name="Fußzeilenplatzhalter 1">
            <a:extLst>
              <a:ext uri="{FF2B5EF4-FFF2-40B4-BE49-F238E27FC236}">
                <a16:creationId xmlns:a16="http://schemas.microsoft.com/office/drawing/2014/main" id="{B0075CED-91CF-4A6D-9CE7-437672F4C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260461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754" cy="639762"/>
          </a:xfrm>
        </p:spPr>
        <p:txBody>
          <a:bodyPr anchor="b"/>
          <a:lstStyle>
            <a:lvl1pPr marL="0" indent="0">
              <a:buNone/>
              <a:defRPr sz="2954" b="1"/>
            </a:lvl1pPr>
            <a:lvl2pPr marL="562722" indent="0">
              <a:buNone/>
              <a:defRPr sz="2462" b="1"/>
            </a:lvl2pPr>
            <a:lvl3pPr marL="1125444" indent="0">
              <a:buNone/>
              <a:defRPr sz="2215" b="1"/>
            </a:lvl3pPr>
            <a:lvl4pPr marL="1688165" indent="0">
              <a:buNone/>
              <a:defRPr sz="1969" b="1"/>
            </a:lvl4pPr>
            <a:lvl5pPr marL="2250887" indent="0">
              <a:buNone/>
              <a:defRPr sz="1969" b="1"/>
            </a:lvl5pPr>
            <a:lvl6pPr marL="2813609" indent="0">
              <a:buNone/>
              <a:defRPr sz="1969" b="1"/>
            </a:lvl6pPr>
            <a:lvl7pPr marL="3376331" indent="0">
              <a:buNone/>
              <a:defRPr sz="1969" b="1"/>
            </a:lvl7pPr>
            <a:lvl8pPr marL="3939052" indent="0">
              <a:buNone/>
              <a:defRPr sz="1969" b="1"/>
            </a:lvl8pPr>
            <a:lvl9pPr marL="4501774" indent="0">
              <a:buNone/>
              <a:defRPr sz="1969"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754" cy="3951288"/>
          </a:xfrm>
        </p:spPr>
        <p:txBody>
          <a:bodyPr/>
          <a:lstStyle>
            <a:lvl1pPr>
              <a:defRPr sz="2954"/>
            </a:lvl1pPr>
            <a:lvl2pPr>
              <a:defRPr sz="2462"/>
            </a:lvl2pPr>
            <a:lvl3pPr>
              <a:defRPr sz="2215"/>
            </a:lvl3pPr>
            <a:lvl4pPr>
              <a:defRPr sz="1969"/>
            </a:lvl4pPr>
            <a:lvl5pPr>
              <a:defRPr sz="1969"/>
            </a:lvl5pPr>
            <a:lvl6pPr>
              <a:defRPr sz="1969"/>
            </a:lvl6pPr>
            <a:lvl7pPr>
              <a:defRPr sz="1969"/>
            </a:lvl7pPr>
            <a:lvl8pPr>
              <a:defRPr sz="1969"/>
            </a:lvl8pPr>
            <a:lvl9pPr>
              <a:defRPr sz="1969"/>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693" y="1535113"/>
            <a:ext cx="5388708" cy="639762"/>
          </a:xfrm>
        </p:spPr>
        <p:txBody>
          <a:bodyPr anchor="b"/>
          <a:lstStyle>
            <a:lvl1pPr marL="0" indent="0">
              <a:buNone/>
              <a:defRPr sz="2954" b="1"/>
            </a:lvl1pPr>
            <a:lvl2pPr marL="562722" indent="0">
              <a:buNone/>
              <a:defRPr sz="2462" b="1"/>
            </a:lvl2pPr>
            <a:lvl3pPr marL="1125444" indent="0">
              <a:buNone/>
              <a:defRPr sz="2215" b="1"/>
            </a:lvl3pPr>
            <a:lvl4pPr marL="1688165" indent="0">
              <a:buNone/>
              <a:defRPr sz="1969" b="1"/>
            </a:lvl4pPr>
            <a:lvl5pPr marL="2250887" indent="0">
              <a:buNone/>
              <a:defRPr sz="1969" b="1"/>
            </a:lvl5pPr>
            <a:lvl6pPr marL="2813609" indent="0">
              <a:buNone/>
              <a:defRPr sz="1969" b="1"/>
            </a:lvl6pPr>
            <a:lvl7pPr marL="3376331" indent="0">
              <a:buNone/>
              <a:defRPr sz="1969" b="1"/>
            </a:lvl7pPr>
            <a:lvl8pPr marL="3939052" indent="0">
              <a:buNone/>
              <a:defRPr sz="1969" b="1"/>
            </a:lvl8pPr>
            <a:lvl9pPr marL="4501774" indent="0">
              <a:buNone/>
              <a:defRPr sz="1969" b="1"/>
            </a:lvl9pPr>
          </a:lstStyle>
          <a:p>
            <a:pPr lvl="0"/>
            <a:r>
              <a:rPr lang="de-DE"/>
              <a:t>Textmasterformate durch Klicken bearbeiten</a:t>
            </a:r>
          </a:p>
        </p:txBody>
      </p:sp>
      <p:sp>
        <p:nvSpPr>
          <p:cNvPr id="6" name="Inhaltsplatzhalter 5"/>
          <p:cNvSpPr>
            <a:spLocks noGrp="1"/>
          </p:cNvSpPr>
          <p:nvPr>
            <p:ph sz="quarter" idx="4"/>
          </p:nvPr>
        </p:nvSpPr>
        <p:spPr>
          <a:xfrm>
            <a:off x="6193693" y="2174875"/>
            <a:ext cx="5388708" cy="3951288"/>
          </a:xfrm>
        </p:spPr>
        <p:txBody>
          <a:bodyPr/>
          <a:lstStyle>
            <a:lvl1pPr>
              <a:defRPr sz="2954"/>
            </a:lvl1pPr>
            <a:lvl2pPr>
              <a:defRPr sz="2462"/>
            </a:lvl2pPr>
            <a:lvl3pPr>
              <a:defRPr sz="2215"/>
            </a:lvl3pPr>
            <a:lvl4pPr>
              <a:defRPr sz="1969"/>
            </a:lvl4pPr>
            <a:lvl5pPr>
              <a:defRPr sz="1969"/>
            </a:lvl5pPr>
            <a:lvl6pPr>
              <a:defRPr sz="1969"/>
            </a:lvl6pPr>
            <a:lvl7pPr>
              <a:defRPr sz="1969"/>
            </a:lvl7pPr>
            <a:lvl8pPr>
              <a:defRPr sz="1969"/>
            </a:lvl8pPr>
            <a:lvl9pPr>
              <a:defRPr sz="1969"/>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r>
              <a:rPr lang="de-DE" dirty="0"/>
              <a:t>26. September 2019 – ICHS 2019 </a:t>
            </a:r>
          </a:p>
        </p:txBody>
      </p:sp>
      <p:sp>
        <p:nvSpPr>
          <p:cNvPr id="9" name="Rectangle 6"/>
          <p:cNvSpPr>
            <a:spLocks noGrp="1" noChangeArrowheads="1"/>
          </p:cNvSpPr>
          <p:nvPr>
            <p:ph type="sldNum" sz="quarter" idx="12"/>
          </p:nvPr>
        </p:nvSpPr>
        <p:spPr>
          <a:ln/>
        </p:spPr>
        <p:txBody>
          <a:bodyPr/>
          <a:lstStyle>
            <a:lvl1pPr>
              <a:defRPr/>
            </a:lvl1pPr>
          </a:lstStyle>
          <a:p>
            <a:pPr>
              <a:defRPr/>
            </a:pPr>
            <a:fld id="{50520652-E04D-4B8F-B1BB-DF685BB88A27}" type="slidenum">
              <a:rPr lang="de-DE"/>
              <a:pPr>
                <a:defRPr/>
              </a:pPr>
              <a:t>‹Nr.›</a:t>
            </a:fld>
            <a:endParaRPr lang="de-DE" dirty="0"/>
          </a:p>
        </p:txBody>
      </p:sp>
      <p:sp>
        <p:nvSpPr>
          <p:cNvPr id="10" name="Fußzeilenplatzhalter 1">
            <a:extLst>
              <a:ext uri="{FF2B5EF4-FFF2-40B4-BE49-F238E27FC236}">
                <a16:creationId xmlns:a16="http://schemas.microsoft.com/office/drawing/2014/main" id="{066AA29E-6835-412F-9A7A-652D896E4221}"/>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229932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dirty="0"/>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r>
              <a:rPr lang="de-DE" dirty="0"/>
              <a:t>26. September 2019 – ICHS 2019 </a:t>
            </a:r>
          </a:p>
        </p:txBody>
      </p:sp>
      <p:sp>
        <p:nvSpPr>
          <p:cNvPr id="5" name="Rectangle 6"/>
          <p:cNvSpPr>
            <a:spLocks noGrp="1" noChangeArrowheads="1"/>
          </p:cNvSpPr>
          <p:nvPr>
            <p:ph type="sldNum" sz="quarter" idx="12"/>
          </p:nvPr>
        </p:nvSpPr>
        <p:spPr>
          <a:ln/>
        </p:spPr>
        <p:txBody>
          <a:bodyPr/>
          <a:lstStyle>
            <a:lvl1pPr>
              <a:defRPr/>
            </a:lvl1pPr>
          </a:lstStyle>
          <a:p>
            <a:pPr>
              <a:defRPr/>
            </a:pPr>
            <a:fld id="{ECD2E712-AF41-421C-A23D-5DAA59450822}" type="slidenum">
              <a:rPr lang="de-DE"/>
              <a:pPr>
                <a:defRPr/>
              </a:pPr>
              <a:t>‹Nr.›</a:t>
            </a:fld>
            <a:endParaRPr lang="de-DE"/>
          </a:p>
        </p:txBody>
      </p:sp>
      <p:sp>
        <p:nvSpPr>
          <p:cNvPr id="6" name="Fußzeilenplatzhalter 1">
            <a:extLst>
              <a:ext uri="{FF2B5EF4-FFF2-40B4-BE49-F238E27FC236}">
                <a16:creationId xmlns:a16="http://schemas.microsoft.com/office/drawing/2014/main" id="{304EF10D-9C1D-4342-A1D6-A86C1D43D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358283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dirty="0"/>
              <a:t>26. September 2019 – ICHS 2019 </a:t>
            </a:r>
          </a:p>
        </p:txBody>
      </p:sp>
      <p:sp>
        <p:nvSpPr>
          <p:cNvPr id="4" name="Rectangle 6"/>
          <p:cNvSpPr>
            <a:spLocks noGrp="1" noChangeArrowheads="1"/>
          </p:cNvSpPr>
          <p:nvPr>
            <p:ph type="sldNum" sz="quarter" idx="12"/>
          </p:nvPr>
        </p:nvSpPr>
        <p:spPr>
          <a:ln/>
        </p:spPr>
        <p:txBody>
          <a:bodyPr/>
          <a:lstStyle>
            <a:lvl1pPr>
              <a:defRPr/>
            </a:lvl1pPr>
          </a:lstStyle>
          <a:p>
            <a:pPr>
              <a:defRPr/>
            </a:pPr>
            <a:fld id="{3DCDD4CB-2F55-44D8-8C38-7D4F8A5869A7}" type="slidenum">
              <a:rPr lang="de-DE"/>
              <a:pPr>
                <a:defRPr/>
              </a:pPr>
              <a:t>‹Nr.›</a:t>
            </a:fld>
            <a:endParaRPr lang="de-DE"/>
          </a:p>
        </p:txBody>
      </p:sp>
      <p:sp>
        <p:nvSpPr>
          <p:cNvPr id="5" name="Fußzeilenplatzhalter 1">
            <a:extLst>
              <a:ext uri="{FF2B5EF4-FFF2-40B4-BE49-F238E27FC236}">
                <a16:creationId xmlns:a16="http://schemas.microsoft.com/office/drawing/2014/main" id="{D223AA07-2669-4666-91E4-94111E225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75841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247" cy="1162050"/>
          </a:xfrm>
        </p:spPr>
        <p:txBody>
          <a:bodyPr anchor="b"/>
          <a:lstStyle>
            <a:lvl1pPr algn="l">
              <a:defRPr sz="2462" b="1"/>
            </a:lvl1pPr>
          </a:lstStyle>
          <a:p>
            <a:r>
              <a:rPr lang="de-DE"/>
              <a:t>Titelmasterformat durch Klicken bearbeiten</a:t>
            </a:r>
          </a:p>
        </p:txBody>
      </p:sp>
      <p:sp>
        <p:nvSpPr>
          <p:cNvPr id="3" name="Inhaltsplatzhalter 2"/>
          <p:cNvSpPr>
            <a:spLocks noGrp="1"/>
          </p:cNvSpPr>
          <p:nvPr>
            <p:ph idx="1"/>
          </p:nvPr>
        </p:nvSpPr>
        <p:spPr>
          <a:xfrm>
            <a:off x="4767385" y="273051"/>
            <a:ext cx="6815015" cy="5853113"/>
          </a:xfrm>
        </p:spPr>
        <p:txBody>
          <a:bodyPr/>
          <a:lstStyle>
            <a:lvl1pPr>
              <a:defRPr sz="3939"/>
            </a:lvl1pPr>
            <a:lvl2pPr>
              <a:defRPr sz="3446"/>
            </a:lvl2pPr>
            <a:lvl3pPr>
              <a:defRPr sz="2954"/>
            </a:lvl3pPr>
            <a:lvl4pPr>
              <a:defRPr sz="2462"/>
            </a:lvl4pPr>
            <a:lvl5pPr>
              <a:defRPr sz="2462"/>
            </a:lvl5pPr>
            <a:lvl6pPr>
              <a:defRPr sz="2462"/>
            </a:lvl6pPr>
            <a:lvl7pPr>
              <a:defRPr sz="2462"/>
            </a:lvl7pPr>
            <a:lvl8pPr>
              <a:defRPr sz="2462"/>
            </a:lvl8pPr>
            <a:lvl9pPr>
              <a:defRPr sz="2462"/>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0" y="1435101"/>
            <a:ext cx="4011247" cy="4691063"/>
          </a:xfrm>
        </p:spPr>
        <p:txBody>
          <a:bodyPr/>
          <a:lstStyle>
            <a:lvl1pPr marL="0" indent="0">
              <a:buNone/>
              <a:defRPr sz="1723"/>
            </a:lvl1pPr>
            <a:lvl2pPr marL="562722" indent="0">
              <a:buNone/>
              <a:defRPr sz="1477"/>
            </a:lvl2pPr>
            <a:lvl3pPr marL="1125444" indent="0">
              <a:buNone/>
              <a:defRPr sz="1231"/>
            </a:lvl3pPr>
            <a:lvl4pPr marL="1688165" indent="0">
              <a:buNone/>
              <a:defRPr sz="1108"/>
            </a:lvl4pPr>
            <a:lvl5pPr marL="2250887" indent="0">
              <a:buNone/>
              <a:defRPr sz="1108"/>
            </a:lvl5pPr>
            <a:lvl6pPr marL="2813609" indent="0">
              <a:buNone/>
              <a:defRPr sz="1108"/>
            </a:lvl6pPr>
            <a:lvl7pPr marL="3376331" indent="0">
              <a:buNone/>
              <a:defRPr sz="1108"/>
            </a:lvl7pPr>
            <a:lvl8pPr marL="3939052" indent="0">
              <a:buNone/>
              <a:defRPr sz="1108"/>
            </a:lvl8pPr>
            <a:lvl9pPr marL="4501774" indent="0">
              <a:buNone/>
              <a:defRPr sz="1108"/>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dirty="0"/>
              <a:t>26. September 2019 – ICHS 2019 </a:t>
            </a:r>
          </a:p>
        </p:txBody>
      </p:sp>
      <p:sp>
        <p:nvSpPr>
          <p:cNvPr id="7" name="Rectangle 6"/>
          <p:cNvSpPr>
            <a:spLocks noGrp="1" noChangeArrowheads="1"/>
          </p:cNvSpPr>
          <p:nvPr>
            <p:ph type="sldNum" sz="quarter" idx="12"/>
          </p:nvPr>
        </p:nvSpPr>
        <p:spPr>
          <a:ln/>
        </p:spPr>
        <p:txBody>
          <a:bodyPr/>
          <a:lstStyle>
            <a:lvl1pPr>
              <a:defRPr/>
            </a:lvl1pPr>
          </a:lstStyle>
          <a:p>
            <a:pPr>
              <a:defRPr/>
            </a:pPr>
            <a:fld id="{D4068178-C77D-4BD6-8F94-8F3D43DF9089}" type="slidenum">
              <a:rPr lang="de-DE"/>
              <a:pPr>
                <a:defRPr/>
              </a:pPr>
              <a:t>‹Nr.›</a:t>
            </a:fld>
            <a:endParaRPr lang="de-DE" dirty="0"/>
          </a:p>
        </p:txBody>
      </p:sp>
      <p:sp>
        <p:nvSpPr>
          <p:cNvPr id="8" name="Fußzeilenplatzhalter 1">
            <a:extLst>
              <a:ext uri="{FF2B5EF4-FFF2-40B4-BE49-F238E27FC236}">
                <a16:creationId xmlns:a16="http://schemas.microsoft.com/office/drawing/2014/main" id="{BC41DB4A-C081-44F7-B8BC-F8371C4AF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3365108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554" y="4800600"/>
            <a:ext cx="7315200" cy="566738"/>
          </a:xfrm>
        </p:spPr>
        <p:txBody>
          <a:bodyPr anchor="b"/>
          <a:lstStyle>
            <a:lvl1pPr algn="l">
              <a:defRPr sz="2462" b="1"/>
            </a:lvl1pPr>
          </a:lstStyle>
          <a:p>
            <a:r>
              <a:rPr lang="de-DE"/>
              <a:t>Titelmasterformat durch Klicken bearbeiten</a:t>
            </a:r>
          </a:p>
        </p:txBody>
      </p:sp>
      <p:sp>
        <p:nvSpPr>
          <p:cNvPr id="3" name="Bildplatzhalter 2"/>
          <p:cNvSpPr>
            <a:spLocks noGrp="1"/>
          </p:cNvSpPr>
          <p:nvPr>
            <p:ph type="pic" idx="1"/>
          </p:nvPr>
        </p:nvSpPr>
        <p:spPr>
          <a:xfrm>
            <a:off x="2389554" y="612775"/>
            <a:ext cx="7315200" cy="4114800"/>
          </a:xfrm>
        </p:spPr>
        <p:txBody>
          <a:bodyPr/>
          <a:lstStyle>
            <a:lvl1pPr marL="0" indent="0">
              <a:buNone/>
              <a:defRPr sz="3939"/>
            </a:lvl1pPr>
            <a:lvl2pPr marL="562722" indent="0">
              <a:buNone/>
              <a:defRPr sz="3446"/>
            </a:lvl2pPr>
            <a:lvl3pPr marL="1125444" indent="0">
              <a:buNone/>
              <a:defRPr sz="2954"/>
            </a:lvl3pPr>
            <a:lvl4pPr marL="1688165" indent="0">
              <a:buNone/>
              <a:defRPr sz="2462"/>
            </a:lvl4pPr>
            <a:lvl5pPr marL="2250887" indent="0">
              <a:buNone/>
              <a:defRPr sz="2462"/>
            </a:lvl5pPr>
            <a:lvl6pPr marL="2813609" indent="0">
              <a:buNone/>
              <a:defRPr sz="2462"/>
            </a:lvl6pPr>
            <a:lvl7pPr marL="3376331" indent="0">
              <a:buNone/>
              <a:defRPr sz="2462"/>
            </a:lvl7pPr>
            <a:lvl8pPr marL="3939052" indent="0">
              <a:buNone/>
              <a:defRPr sz="2462"/>
            </a:lvl8pPr>
            <a:lvl9pPr marL="4501774" indent="0">
              <a:buNone/>
              <a:defRPr sz="2462"/>
            </a:lvl9pPr>
          </a:lstStyle>
          <a:p>
            <a:pPr lvl="0"/>
            <a:endParaRPr lang="de-DE" noProof="0"/>
          </a:p>
        </p:txBody>
      </p:sp>
      <p:sp>
        <p:nvSpPr>
          <p:cNvPr id="4" name="Textplatzhalter 3"/>
          <p:cNvSpPr>
            <a:spLocks noGrp="1"/>
          </p:cNvSpPr>
          <p:nvPr>
            <p:ph type="body" sz="half" idx="2"/>
          </p:nvPr>
        </p:nvSpPr>
        <p:spPr>
          <a:xfrm>
            <a:off x="2389554" y="5367338"/>
            <a:ext cx="7315200" cy="804862"/>
          </a:xfrm>
        </p:spPr>
        <p:txBody>
          <a:bodyPr/>
          <a:lstStyle>
            <a:lvl1pPr marL="0" indent="0">
              <a:buNone/>
              <a:defRPr sz="1723"/>
            </a:lvl1pPr>
            <a:lvl2pPr marL="562722" indent="0">
              <a:buNone/>
              <a:defRPr sz="1477"/>
            </a:lvl2pPr>
            <a:lvl3pPr marL="1125444" indent="0">
              <a:buNone/>
              <a:defRPr sz="1231"/>
            </a:lvl3pPr>
            <a:lvl4pPr marL="1688165" indent="0">
              <a:buNone/>
              <a:defRPr sz="1108"/>
            </a:lvl4pPr>
            <a:lvl5pPr marL="2250887" indent="0">
              <a:buNone/>
              <a:defRPr sz="1108"/>
            </a:lvl5pPr>
            <a:lvl6pPr marL="2813609" indent="0">
              <a:buNone/>
              <a:defRPr sz="1108"/>
            </a:lvl6pPr>
            <a:lvl7pPr marL="3376331" indent="0">
              <a:buNone/>
              <a:defRPr sz="1108"/>
            </a:lvl7pPr>
            <a:lvl8pPr marL="3939052" indent="0">
              <a:buNone/>
              <a:defRPr sz="1108"/>
            </a:lvl8pPr>
            <a:lvl9pPr marL="4501774" indent="0">
              <a:buNone/>
              <a:defRPr sz="1108"/>
            </a:lvl9pPr>
          </a:lstStyle>
          <a:p>
            <a:pPr lvl="0"/>
            <a:r>
              <a:rPr lang="de-DE"/>
              <a:t>Textmasterformate durch Klicken bearbeiten</a:t>
            </a:r>
          </a:p>
        </p:txBody>
      </p:sp>
      <p:sp>
        <p:nvSpPr>
          <p:cNvPr id="5" name="Fußzeilenplatzhalter 1">
            <a:extLst>
              <a:ext uri="{FF2B5EF4-FFF2-40B4-BE49-F238E27FC236}">
                <a16:creationId xmlns:a16="http://schemas.microsoft.com/office/drawing/2014/main" id="{CA3FA05B-2BA3-4145-B527-797E77C1FA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
        <p:nvSpPr>
          <p:cNvPr id="6" name="Rectangle 4">
            <a:extLst>
              <a:ext uri="{FF2B5EF4-FFF2-40B4-BE49-F238E27FC236}">
                <a16:creationId xmlns:a16="http://schemas.microsoft.com/office/drawing/2014/main" id="{18FBD90A-0A3C-44EC-B040-CF8EB2C10907}"/>
              </a:ext>
            </a:extLst>
          </p:cNvPr>
          <p:cNvSpPr>
            <a:spLocks noGrp="1" noChangeArrowheads="1"/>
          </p:cNvSpPr>
          <p:nvPr>
            <p:ph type="dt" sz="half" idx="10"/>
          </p:nvPr>
        </p:nvSpPr>
        <p:spPr>
          <a:xfrm>
            <a:off x="677985" y="6400800"/>
            <a:ext cx="2540000" cy="304800"/>
          </a:xfrm>
          <a:ln/>
        </p:spPr>
        <p:txBody>
          <a:bodyPr/>
          <a:lstStyle>
            <a:lvl1pPr>
              <a:defRPr/>
            </a:lvl1pPr>
          </a:lstStyle>
          <a:p>
            <a:pPr>
              <a:defRPr/>
            </a:pPr>
            <a:r>
              <a:rPr lang="de-DE" dirty="0"/>
              <a:t>26. September 2019 – ICHS 2019 </a:t>
            </a:r>
          </a:p>
        </p:txBody>
      </p:sp>
      <p:sp>
        <p:nvSpPr>
          <p:cNvPr id="7" name="Rectangle 6">
            <a:extLst>
              <a:ext uri="{FF2B5EF4-FFF2-40B4-BE49-F238E27FC236}">
                <a16:creationId xmlns:a16="http://schemas.microsoft.com/office/drawing/2014/main" id="{2C67854B-CA11-4BBF-A0CF-40307CDBC998}"/>
              </a:ext>
            </a:extLst>
          </p:cNvPr>
          <p:cNvSpPr>
            <a:spLocks noGrp="1" noChangeArrowheads="1"/>
          </p:cNvSpPr>
          <p:nvPr>
            <p:ph type="sldNum" sz="quarter" idx="12"/>
          </p:nvPr>
        </p:nvSpPr>
        <p:spPr>
          <a:xfrm>
            <a:off x="8974016" y="6400800"/>
            <a:ext cx="2540000" cy="304800"/>
          </a:xfrm>
          <a:ln/>
        </p:spPr>
        <p:txBody>
          <a:bodyPr/>
          <a:lstStyle>
            <a:lvl1pPr>
              <a:defRPr/>
            </a:lvl1pPr>
          </a:lstStyle>
          <a:p>
            <a:pPr>
              <a:defRPr/>
            </a:pPr>
            <a:fld id="{143C8885-69C6-486C-B32F-E0AC9E535BDD}" type="slidenum">
              <a:rPr lang="de-DE"/>
              <a:pPr>
                <a:defRPr/>
              </a:pPr>
              <a:t>‹Nr.›</a:t>
            </a:fld>
            <a:endParaRPr lang="de-DE"/>
          </a:p>
        </p:txBody>
      </p:sp>
    </p:spTree>
    <p:extLst>
      <p:ext uri="{BB962C8B-B14F-4D97-AF65-F5344CB8AC3E}">
        <p14:creationId xmlns:p14="http://schemas.microsoft.com/office/powerpoint/2010/main" val="386595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Klei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416" y="127001"/>
            <a:ext cx="1506416"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77986" y="914400"/>
            <a:ext cx="1083603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Titelmasterformat durch Klicken bearbeiten</a:t>
            </a:r>
          </a:p>
        </p:txBody>
      </p:sp>
      <p:sp>
        <p:nvSpPr>
          <p:cNvPr id="1028" name="Rectangle 3"/>
          <p:cNvSpPr>
            <a:spLocks noGrp="1" noChangeArrowheads="1"/>
          </p:cNvSpPr>
          <p:nvPr>
            <p:ph type="body" idx="1"/>
          </p:nvPr>
        </p:nvSpPr>
        <p:spPr bwMode="auto">
          <a:xfrm>
            <a:off x="677986" y="1828800"/>
            <a:ext cx="10836031"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3" name="Rectangle 4"/>
          <p:cNvSpPr>
            <a:spLocks noGrp="1" noChangeArrowheads="1"/>
          </p:cNvSpPr>
          <p:nvPr>
            <p:ph type="dt" sz="half" idx="2"/>
          </p:nvPr>
        </p:nvSpPr>
        <p:spPr bwMode="auto">
          <a:xfrm>
            <a:off x="677985" y="6400800"/>
            <a:ext cx="25400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b="0">
                <a:latin typeface="TUM Neue Helvetica 55 Regular" panose="020B0604020202020204" pitchFamily="34" charset="0"/>
              </a:defRPr>
            </a:lvl1pPr>
          </a:lstStyle>
          <a:p>
            <a:pPr>
              <a:defRPr/>
            </a:pPr>
            <a:r>
              <a:rPr lang="de-DE" dirty="0"/>
              <a:t>26. September 2019 – ICHS 2019 </a:t>
            </a:r>
          </a:p>
        </p:txBody>
      </p:sp>
      <p:sp>
        <p:nvSpPr>
          <p:cNvPr id="1030" name="Rectangle 6"/>
          <p:cNvSpPr>
            <a:spLocks noGrp="1" noChangeArrowheads="1"/>
          </p:cNvSpPr>
          <p:nvPr>
            <p:ph type="sldNum" sz="quarter" idx="4"/>
          </p:nvPr>
        </p:nvSpPr>
        <p:spPr bwMode="auto">
          <a:xfrm>
            <a:off x="8974016" y="6400800"/>
            <a:ext cx="25400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0">
                <a:latin typeface="TUM Neue Helvetica 55 Regular" panose="020B0604020202020204" pitchFamily="34" charset="0"/>
              </a:defRPr>
            </a:lvl1pPr>
          </a:lstStyle>
          <a:p>
            <a:pPr>
              <a:defRPr/>
            </a:pPr>
            <a:fld id="{17658985-DFC4-495D-BC0B-34E3C61B7075}" type="slidenum">
              <a:rPr lang="de-DE" smtClean="0"/>
              <a:pPr>
                <a:defRPr/>
              </a:pPr>
              <a:t>‹Nr.›</a:t>
            </a:fld>
            <a:endParaRPr lang="de-DE" dirty="0"/>
          </a:p>
        </p:txBody>
      </p:sp>
      <p:sp>
        <p:nvSpPr>
          <p:cNvPr id="1032" name="Text Box 18"/>
          <p:cNvSpPr txBox="1">
            <a:spLocks noChangeArrowheads="1"/>
          </p:cNvSpPr>
          <p:nvPr/>
        </p:nvSpPr>
        <p:spPr bwMode="auto">
          <a:xfrm>
            <a:off x="8520467" y="479426"/>
            <a:ext cx="2241318"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Helvetica" pitchFamily="84" charset="0"/>
              </a:defRPr>
            </a:lvl1pPr>
            <a:lvl2pPr marL="742950" indent="-285750">
              <a:defRPr b="1">
                <a:solidFill>
                  <a:schemeClr val="tx1"/>
                </a:solidFill>
                <a:latin typeface="Helvetica" pitchFamily="84" charset="0"/>
              </a:defRPr>
            </a:lvl2pPr>
            <a:lvl3pPr marL="1143000" indent="-228600">
              <a:defRPr b="1">
                <a:solidFill>
                  <a:schemeClr val="tx1"/>
                </a:solidFill>
                <a:latin typeface="Helvetica" pitchFamily="84" charset="0"/>
              </a:defRPr>
            </a:lvl3pPr>
            <a:lvl4pPr marL="1600200" indent="-228600">
              <a:defRPr b="1">
                <a:solidFill>
                  <a:schemeClr val="tx1"/>
                </a:solidFill>
                <a:latin typeface="Helvetica" pitchFamily="84" charset="0"/>
              </a:defRPr>
            </a:lvl4pPr>
            <a:lvl5pPr marL="2057400" indent="-228600">
              <a:defRPr b="1">
                <a:solidFill>
                  <a:schemeClr val="tx1"/>
                </a:solidFill>
                <a:latin typeface="Helvetica" pitchFamily="84" charset="0"/>
              </a:defRPr>
            </a:lvl5pPr>
            <a:lvl6pPr marL="2514600" indent="-228600" eaLnBrk="0" fontAlgn="base" hangingPunct="0">
              <a:spcBef>
                <a:spcPct val="0"/>
              </a:spcBef>
              <a:spcAft>
                <a:spcPct val="0"/>
              </a:spcAft>
              <a:defRPr b="1">
                <a:solidFill>
                  <a:schemeClr val="tx1"/>
                </a:solidFill>
                <a:latin typeface="Helvetica" pitchFamily="84" charset="0"/>
              </a:defRPr>
            </a:lvl6pPr>
            <a:lvl7pPr marL="2971800" indent="-228600" eaLnBrk="0" fontAlgn="base" hangingPunct="0">
              <a:spcBef>
                <a:spcPct val="0"/>
              </a:spcBef>
              <a:spcAft>
                <a:spcPct val="0"/>
              </a:spcAft>
              <a:defRPr b="1">
                <a:solidFill>
                  <a:schemeClr val="tx1"/>
                </a:solidFill>
                <a:latin typeface="Helvetica" pitchFamily="84" charset="0"/>
              </a:defRPr>
            </a:lvl7pPr>
            <a:lvl8pPr marL="3429000" indent="-228600" eaLnBrk="0" fontAlgn="base" hangingPunct="0">
              <a:spcBef>
                <a:spcPct val="0"/>
              </a:spcBef>
              <a:spcAft>
                <a:spcPct val="0"/>
              </a:spcAft>
              <a:defRPr b="1">
                <a:solidFill>
                  <a:schemeClr val="tx1"/>
                </a:solidFill>
                <a:latin typeface="Helvetica" pitchFamily="84" charset="0"/>
              </a:defRPr>
            </a:lvl8pPr>
            <a:lvl9pPr marL="3886200" indent="-228600" eaLnBrk="0" fontAlgn="base" hangingPunct="0">
              <a:spcBef>
                <a:spcPct val="0"/>
              </a:spcBef>
              <a:spcAft>
                <a:spcPct val="0"/>
              </a:spcAft>
              <a:defRPr b="1">
                <a:solidFill>
                  <a:schemeClr val="tx1"/>
                </a:solidFill>
                <a:latin typeface="Helvetica" pitchFamily="84" charset="0"/>
              </a:defRPr>
            </a:lvl9pPr>
          </a:lstStyle>
          <a:p>
            <a:pPr algn="r">
              <a:defRPr/>
            </a:pPr>
            <a:r>
              <a:rPr lang="de-DE" sz="1108" b="0">
                <a:solidFill>
                  <a:schemeClr val="bg2"/>
                </a:solidFill>
              </a:rPr>
              <a:t>Technische Universität München</a:t>
            </a:r>
          </a:p>
        </p:txBody>
      </p:sp>
      <p:sp>
        <p:nvSpPr>
          <p:cNvPr id="1033" name="Line 22"/>
          <p:cNvSpPr>
            <a:spLocks noChangeShapeType="1"/>
          </p:cNvSpPr>
          <p:nvPr/>
        </p:nvSpPr>
        <p:spPr bwMode="auto">
          <a:xfrm>
            <a:off x="2008554" y="685800"/>
            <a:ext cx="10183446"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34" name="Line 23"/>
          <p:cNvSpPr>
            <a:spLocks noChangeShapeType="1"/>
          </p:cNvSpPr>
          <p:nvPr/>
        </p:nvSpPr>
        <p:spPr bwMode="auto">
          <a:xfrm>
            <a:off x="0" y="6324600"/>
            <a:ext cx="12192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5" name="Picture 2" descr="C:\Users\Flopc\Desktop\ppt\TUMLogo_oZ_Vollfl_blau_RGB.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14893" y="325439"/>
            <a:ext cx="80889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Line 22"/>
          <p:cNvSpPr>
            <a:spLocks noChangeShapeType="1"/>
          </p:cNvSpPr>
          <p:nvPr/>
        </p:nvSpPr>
        <p:spPr bwMode="auto">
          <a:xfrm>
            <a:off x="0" y="685800"/>
            <a:ext cx="168812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 name="Fußzeilenplatzhalter 1">
            <a:extLst>
              <a:ext uri="{FF2B5EF4-FFF2-40B4-BE49-F238E27FC236}">
                <a16:creationId xmlns:a16="http://schemas.microsoft.com/office/drawing/2014/main" id="{51523BB1-7A2C-48C1-8014-006B810CE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cSld>
  <p:clrMap bg1="lt1" tx1="dk1" bg2="lt2" tx2="dk2" accent1="accent1" accent2="accent2" accent3="accent3" accent4="accent4" accent5="accent5" accent6="accent6" hlink="hlink" folHlink="folHlink"/>
  <p:sldLayoutIdLst>
    <p:sldLayoutId id="2147483820"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ftr="0"/>
  <p:txStyles>
    <p:titleStyle>
      <a:lvl1pPr algn="l" rtl="0" eaLnBrk="0" fontAlgn="base" hangingPunct="0">
        <a:spcBef>
          <a:spcPct val="0"/>
        </a:spcBef>
        <a:spcAft>
          <a:spcPct val="0"/>
        </a:spcAft>
        <a:defRPr sz="2400" b="1">
          <a:solidFill>
            <a:schemeClr val="tx1"/>
          </a:solidFill>
          <a:latin typeface="TUM Neue Helvetica 55 Regular" panose="020B0604020202020204" pitchFamily="34" charset="0"/>
          <a:ea typeface="+mj-ea"/>
          <a:cs typeface="+mj-cs"/>
        </a:defRPr>
      </a:lvl1pPr>
      <a:lvl2pPr algn="l" rtl="0" eaLnBrk="0" fontAlgn="base" hangingPunct="0">
        <a:spcBef>
          <a:spcPct val="0"/>
        </a:spcBef>
        <a:spcAft>
          <a:spcPct val="0"/>
        </a:spcAft>
        <a:defRPr sz="2708" b="1">
          <a:solidFill>
            <a:schemeClr val="tx1"/>
          </a:solidFill>
          <a:latin typeface="Helvetica" pitchFamily="84" charset="0"/>
        </a:defRPr>
      </a:lvl2pPr>
      <a:lvl3pPr algn="l" rtl="0" eaLnBrk="0" fontAlgn="base" hangingPunct="0">
        <a:spcBef>
          <a:spcPct val="0"/>
        </a:spcBef>
        <a:spcAft>
          <a:spcPct val="0"/>
        </a:spcAft>
        <a:defRPr sz="2708" b="1">
          <a:solidFill>
            <a:schemeClr val="tx1"/>
          </a:solidFill>
          <a:latin typeface="Helvetica" pitchFamily="84" charset="0"/>
        </a:defRPr>
      </a:lvl3pPr>
      <a:lvl4pPr algn="l" rtl="0" eaLnBrk="0" fontAlgn="base" hangingPunct="0">
        <a:spcBef>
          <a:spcPct val="0"/>
        </a:spcBef>
        <a:spcAft>
          <a:spcPct val="0"/>
        </a:spcAft>
        <a:defRPr sz="2708" b="1">
          <a:solidFill>
            <a:schemeClr val="tx1"/>
          </a:solidFill>
          <a:latin typeface="Helvetica" pitchFamily="84" charset="0"/>
        </a:defRPr>
      </a:lvl4pPr>
      <a:lvl5pPr algn="l" rtl="0" eaLnBrk="0" fontAlgn="base" hangingPunct="0">
        <a:spcBef>
          <a:spcPct val="0"/>
        </a:spcBef>
        <a:spcAft>
          <a:spcPct val="0"/>
        </a:spcAft>
        <a:defRPr sz="2708" b="1">
          <a:solidFill>
            <a:schemeClr val="tx1"/>
          </a:solidFill>
          <a:latin typeface="Helvetica" pitchFamily="84" charset="0"/>
        </a:defRPr>
      </a:lvl5pPr>
      <a:lvl6pPr marL="562722" algn="l" rtl="0" fontAlgn="base">
        <a:spcBef>
          <a:spcPct val="0"/>
        </a:spcBef>
        <a:spcAft>
          <a:spcPct val="0"/>
        </a:spcAft>
        <a:defRPr sz="2708" b="1">
          <a:solidFill>
            <a:schemeClr val="tx1"/>
          </a:solidFill>
          <a:latin typeface="Arial" charset="0"/>
        </a:defRPr>
      </a:lvl6pPr>
      <a:lvl7pPr marL="1125444" algn="l" rtl="0" fontAlgn="base">
        <a:spcBef>
          <a:spcPct val="0"/>
        </a:spcBef>
        <a:spcAft>
          <a:spcPct val="0"/>
        </a:spcAft>
        <a:defRPr sz="2708" b="1">
          <a:solidFill>
            <a:schemeClr val="tx1"/>
          </a:solidFill>
          <a:latin typeface="Arial" charset="0"/>
        </a:defRPr>
      </a:lvl7pPr>
      <a:lvl8pPr marL="1688165" algn="l" rtl="0" fontAlgn="base">
        <a:spcBef>
          <a:spcPct val="0"/>
        </a:spcBef>
        <a:spcAft>
          <a:spcPct val="0"/>
        </a:spcAft>
        <a:defRPr sz="2708" b="1">
          <a:solidFill>
            <a:schemeClr val="tx1"/>
          </a:solidFill>
          <a:latin typeface="Arial" charset="0"/>
        </a:defRPr>
      </a:lvl8pPr>
      <a:lvl9pPr marL="2250887" algn="l" rtl="0" fontAlgn="base">
        <a:spcBef>
          <a:spcPct val="0"/>
        </a:spcBef>
        <a:spcAft>
          <a:spcPct val="0"/>
        </a:spcAft>
        <a:defRPr sz="2708" b="1">
          <a:solidFill>
            <a:schemeClr val="tx1"/>
          </a:solidFill>
          <a:latin typeface="Arial" charset="0"/>
        </a:defRPr>
      </a:lvl9pPr>
    </p:titleStyle>
    <p:bodyStyle>
      <a:lvl1pPr marL="422041" indent="-422041" algn="l" rtl="0" eaLnBrk="0" fontAlgn="base" hangingPunct="0">
        <a:spcBef>
          <a:spcPct val="20000"/>
        </a:spcBef>
        <a:spcAft>
          <a:spcPct val="0"/>
        </a:spcAft>
        <a:buChar char="•"/>
        <a:defRPr sz="2800">
          <a:solidFill>
            <a:schemeClr val="tx1"/>
          </a:solidFill>
          <a:latin typeface="TUM Neue Helvetica 55 Regular" panose="020B0604020202020204" pitchFamily="34" charset="0"/>
          <a:ea typeface="+mn-ea"/>
          <a:cs typeface="+mn-cs"/>
        </a:defRPr>
      </a:lvl1pPr>
      <a:lvl2pPr marL="914423" indent="-351701" algn="l" rtl="0" eaLnBrk="0" fontAlgn="base" hangingPunct="0">
        <a:spcBef>
          <a:spcPct val="20000"/>
        </a:spcBef>
        <a:spcAft>
          <a:spcPct val="0"/>
        </a:spcAft>
        <a:buChar char="–"/>
        <a:defRPr sz="2400">
          <a:solidFill>
            <a:schemeClr val="tx1"/>
          </a:solidFill>
          <a:latin typeface="TUM Neue Helvetica 55 Regular" panose="020B0604020202020204" pitchFamily="34" charset="0"/>
        </a:defRPr>
      </a:lvl2pPr>
      <a:lvl3pPr marL="1406804" indent="-281361" algn="l" rtl="0" eaLnBrk="0" fontAlgn="base" hangingPunct="0">
        <a:spcBef>
          <a:spcPct val="20000"/>
        </a:spcBef>
        <a:spcAft>
          <a:spcPct val="0"/>
        </a:spcAft>
        <a:buChar char="•"/>
        <a:defRPr>
          <a:solidFill>
            <a:schemeClr val="tx1"/>
          </a:solidFill>
          <a:latin typeface="TUM Neue Helvetica 55 Regular" panose="020B0604020202020204" pitchFamily="34" charset="0"/>
        </a:defRPr>
      </a:lvl3pPr>
      <a:lvl4pPr marL="1922633" indent="-281361" algn="l" rtl="0" eaLnBrk="0" fontAlgn="base" hangingPunct="0">
        <a:spcBef>
          <a:spcPct val="20000"/>
        </a:spcBef>
        <a:spcAft>
          <a:spcPct val="0"/>
        </a:spcAft>
        <a:buChar char="–"/>
        <a:defRPr>
          <a:solidFill>
            <a:schemeClr val="tx1"/>
          </a:solidFill>
          <a:latin typeface="TUM Neue Helvetica 55 Regular" panose="020B0604020202020204" pitchFamily="34" charset="0"/>
        </a:defRPr>
      </a:lvl4pPr>
      <a:lvl5pPr marL="2438461" indent="-281361" algn="l" rtl="0" eaLnBrk="0" fontAlgn="base" hangingPunct="0">
        <a:spcBef>
          <a:spcPct val="20000"/>
        </a:spcBef>
        <a:spcAft>
          <a:spcPct val="0"/>
        </a:spcAft>
        <a:buChar char="»"/>
        <a:defRPr>
          <a:solidFill>
            <a:schemeClr val="tx1"/>
          </a:solidFill>
          <a:latin typeface="TUM Neue Helvetica 55 Regular" panose="020B0604020202020204" pitchFamily="34" charset="0"/>
        </a:defRPr>
      </a:lvl5pPr>
      <a:lvl6pPr marL="3001183" indent="-281361" algn="l" rtl="0" fontAlgn="base">
        <a:spcBef>
          <a:spcPct val="20000"/>
        </a:spcBef>
        <a:spcAft>
          <a:spcPct val="0"/>
        </a:spcAft>
        <a:buChar char="»"/>
        <a:defRPr>
          <a:solidFill>
            <a:schemeClr val="tx1"/>
          </a:solidFill>
          <a:latin typeface="+mn-lt"/>
        </a:defRPr>
      </a:lvl6pPr>
      <a:lvl7pPr marL="3563904" indent="-281361" algn="l" rtl="0" fontAlgn="base">
        <a:spcBef>
          <a:spcPct val="20000"/>
        </a:spcBef>
        <a:spcAft>
          <a:spcPct val="0"/>
        </a:spcAft>
        <a:buChar char="»"/>
        <a:defRPr>
          <a:solidFill>
            <a:schemeClr val="tx1"/>
          </a:solidFill>
          <a:latin typeface="+mn-lt"/>
        </a:defRPr>
      </a:lvl7pPr>
      <a:lvl8pPr marL="4126626" indent="-281361" algn="l" rtl="0" fontAlgn="base">
        <a:spcBef>
          <a:spcPct val="20000"/>
        </a:spcBef>
        <a:spcAft>
          <a:spcPct val="0"/>
        </a:spcAft>
        <a:buChar char="»"/>
        <a:defRPr>
          <a:solidFill>
            <a:schemeClr val="tx1"/>
          </a:solidFill>
          <a:latin typeface="+mn-lt"/>
        </a:defRPr>
      </a:lvl8pPr>
      <a:lvl9pPr marL="4689348" indent="-281361" algn="l" rtl="0" fontAlgn="base">
        <a:spcBef>
          <a:spcPct val="20000"/>
        </a:spcBef>
        <a:spcAft>
          <a:spcPct val="0"/>
        </a:spcAft>
        <a:buChar char="»"/>
        <a:defRPr>
          <a:solidFill>
            <a:schemeClr val="tx1"/>
          </a:solidFill>
          <a:latin typeface="+mn-lt"/>
        </a:defRPr>
      </a:lvl9pPr>
    </p:bodyStyle>
    <p:otherStyle>
      <a:defPPr>
        <a:defRPr lang="de-DE"/>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0565E-B52F-4E4D-AB5E-672CD0F95A1B}"/>
              </a:ext>
            </a:extLst>
          </p:cNvPr>
          <p:cNvSpPr>
            <a:spLocks noGrp="1"/>
          </p:cNvSpPr>
          <p:nvPr>
            <p:ph type="ctrTitle"/>
          </p:nvPr>
        </p:nvSpPr>
        <p:spPr>
          <a:xfrm>
            <a:off x="677981" y="3284984"/>
            <a:ext cx="10316308" cy="1143000"/>
          </a:xfrm>
        </p:spPr>
        <p:txBody>
          <a:bodyPr/>
          <a:lstStyle/>
          <a:p>
            <a:pPr algn="l"/>
            <a:r>
              <a:rPr lang="de-DE" dirty="0">
                <a:latin typeface="TUM Neue Helvetica 55 Regular" panose="020B0604020202020204" pitchFamily="34" charset="0"/>
              </a:rPr>
              <a:t>Deflagration-</a:t>
            </a:r>
            <a:r>
              <a:rPr lang="de-DE" dirty="0" err="1">
                <a:latin typeface="TUM Neue Helvetica 55 Regular" panose="020B0604020202020204" pitchFamily="34" charset="0"/>
              </a:rPr>
              <a:t>to</a:t>
            </a:r>
            <a:r>
              <a:rPr lang="de-DE" dirty="0">
                <a:latin typeface="TUM Neue Helvetica 55 Regular" panose="020B0604020202020204" pitchFamily="34" charset="0"/>
              </a:rPr>
              <a:t>-detonation </a:t>
            </a:r>
            <a:r>
              <a:rPr lang="de-DE" dirty="0" err="1">
                <a:latin typeface="TUM Neue Helvetica 55 Regular" panose="020B0604020202020204" pitchFamily="34" charset="0"/>
              </a:rPr>
              <a:t>transition</a:t>
            </a:r>
            <a:r>
              <a:rPr lang="de-DE" dirty="0">
                <a:latin typeface="TUM Neue Helvetica 55 Regular" panose="020B0604020202020204" pitchFamily="34" charset="0"/>
              </a:rPr>
              <a:t> </a:t>
            </a:r>
            <a:r>
              <a:rPr lang="de-DE" dirty="0" err="1">
                <a:latin typeface="TUM Neue Helvetica 55 Regular" panose="020B0604020202020204" pitchFamily="34" charset="0"/>
              </a:rPr>
              <a:t>of</a:t>
            </a:r>
            <a:r>
              <a:rPr lang="de-DE" dirty="0">
                <a:latin typeface="TUM Neue Helvetica 55 Regular" panose="020B0604020202020204" pitchFamily="34" charset="0"/>
              </a:rPr>
              <a:t> H</a:t>
            </a:r>
            <a:r>
              <a:rPr lang="de-DE" baseline="-25000" dirty="0">
                <a:latin typeface="TUM Neue Helvetica 55 Regular" panose="020B0604020202020204" pitchFamily="34" charset="0"/>
              </a:rPr>
              <a:t>2</a:t>
            </a:r>
            <a:r>
              <a:rPr lang="de-DE" dirty="0">
                <a:latin typeface="TUM Neue Helvetica 55 Regular" panose="020B0604020202020204" pitchFamily="34" charset="0"/>
              </a:rPr>
              <a:t>-CO-Air </a:t>
            </a:r>
            <a:r>
              <a:rPr lang="de-DE" dirty="0" err="1">
                <a:latin typeface="TUM Neue Helvetica 55 Regular" panose="020B0604020202020204" pitchFamily="34" charset="0"/>
              </a:rPr>
              <a:t>mixtures</a:t>
            </a:r>
            <a:r>
              <a:rPr lang="de-DE" dirty="0">
                <a:latin typeface="TUM Neue Helvetica 55 Regular" panose="020B0604020202020204" pitchFamily="34" charset="0"/>
              </a:rPr>
              <a:t> in a </a:t>
            </a:r>
            <a:r>
              <a:rPr lang="en-US" dirty="0">
                <a:latin typeface="TUM Neue Helvetica 55 Regular" panose="020B0604020202020204" pitchFamily="34" charset="0"/>
              </a:rPr>
              <a:t>partially</a:t>
            </a:r>
            <a:r>
              <a:rPr lang="de-DE" dirty="0">
                <a:latin typeface="TUM Neue Helvetica 55 Regular" panose="020B0604020202020204" pitchFamily="34" charset="0"/>
              </a:rPr>
              <a:t> </a:t>
            </a:r>
            <a:r>
              <a:rPr lang="de-DE" dirty="0" err="1">
                <a:latin typeface="TUM Neue Helvetica 55 Regular" panose="020B0604020202020204" pitchFamily="34" charset="0"/>
              </a:rPr>
              <a:t>obstructed</a:t>
            </a:r>
            <a:r>
              <a:rPr lang="de-DE" dirty="0">
                <a:latin typeface="TUM Neue Helvetica 55 Regular" panose="020B0604020202020204" pitchFamily="34" charset="0"/>
              </a:rPr>
              <a:t> </a:t>
            </a:r>
            <a:r>
              <a:rPr lang="de-DE" dirty="0" err="1">
                <a:latin typeface="TUM Neue Helvetica 55 Regular" panose="020B0604020202020204" pitchFamily="34" charset="0"/>
              </a:rPr>
              <a:t>channel</a:t>
            </a:r>
            <a:endParaRPr lang="en-GB" dirty="0">
              <a:latin typeface="TUM Neue Helvetica 55 Regular" panose="020B0604020202020204" pitchFamily="34" charset="0"/>
            </a:endParaRPr>
          </a:p>
        </p:txBody>
      </p:sp>
      <p:sp>
        <p:nvSpPr>
          <p:cNvPr id="3" name="Untertitel 2">
            <a:extLst>
              <a:ext uri="{FF2B5EF4-FFF2-40B4-BE49-F238E27FC236}">
                <a16:creationId xmlns:a16="http://schemas.microsoft.com/office/drawing/2014/main" id="{A0E11088-5B64-4321-B223-F392E0A024E8}"/>
              </a:ext>
            </a:extLst>
          </p:cNvPr>
          <p:cNvSpPr>
            <a:spLocks noGrp="1"/>
          </p:cNvSpPr>
          <p:nvPr>
            <p:ph type="subTitle" idx="1"/>
          </p:nvPr>
        </p:nvSpPr>
        <p:spPr>
          <a:xfrm>
            <a:off x="677981" y="5517232"/>
            <a:ext cx="8534400" cy="766936"/>
          </a:xfrm>
        </p:spPr>
        <p:txBody>
          <a:bodyPr/>
          <a:lstStyle/>
          <a:p>
            <a:pPr algn="l"/>
            <a:r>
              <a:rPr lang="en-GB" sz="1800" dirty="0">
                <a:latin typeface="TUM Neue Helvetica 55 Regular" panose="020B0604020202020204" pitchFamily="34" charset="0"/>
              </a:rPr>
              <a:t>D. Heilbronn, C. Barfuß, T. Sattelmayer</a:t>
            </a:r>
          </a:p>
          <a:p>
            <a:pPr algn="l"/>
            <a:r>
              <a:rPr lang="en-GB" sz="1800" dirty="0">
                <a:latin typeface="TUM Neue Helvetica 55 Regular" panose="020B0604020202020204" pitchFamily="34" charset="0"/>
              </a:rPr>
              <a:t>Institute of Thermodynamics, Technical University of Munich</a:t>
            </a:r>
          </a:p>
        </p:txBody>
      </p:sp>
      <p:sp>
        <p:nvSpPr>
          <p:cNvPr id="4" name="Untertitel 2">
            <a:extLst>
              <a:ext uri="{FF2B5EF4-FFF2-40B4-BE49-F238E27FC236}">
                <a16:creationId xmlns:a16="http://schemas.microsoft.com/office/drawing/2014/main" id="{E515C792-6CEA-4D0E-A80F-6F261DE6B09E}"/>
              </a:ext>
            </a:extLst>
          </p:cNvPr>
          <p:cNvSpPr txBox="1">
            <a:spLocks/>
          </p:cNvSpPr>
          <p:nvPr/>
        </p:nvSpPr>
        <p:spPr bwMode="auto">
          <a:xfrm>
            <a:off x="677981" y="125474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462">
                <a:solidFill>
                  <a:schemeClr val="tx1"/>
                </a:solidFill>
                <a:latin typeface="Helvetica" pitchFamily="84" charset="0"/>
                <a:ea typeface="+mn-ea"/>
                <a:cs typeface="+mn-cs"/>
              </a:defRPr>
            </a:lvl1pPr>
            <a:lvl2pPr marL="914423" indent="-351701" algn="l" rtl="0" eaLnBrk="0" fontAlgn="base" hangingPunct="0">
              <a:spcBef>
                <a:spcPct val="20000"/>
              </a:spcBef>
              <a:spcAft>
                <a:spcPct val="0"/>
              </a:spcAft>
              <a:buChar char="–"/>
              <a:defRPr sz="2400">
                <a:solidFill>
                  <a:schemeClr val="tx1"/>
                </a:solidFill>
                <a:latin typeface="Helvetica" pitchFamily="84" charset="0"/>
              </a:defRPr>
            </a:lvl2pPr>
            <a:lvl3pPr marL="1406804" indent="-281361" algn="l" rtl="0" eaLnBrk="0" fontAlgn="base" hangingPunct="0">
              <a:spcBef>
                <a:spcPct val="20000"/>
              </a:spcBef>
              <a:spcAft>
                <a:spcPct val="0"/>
              </a:spcAft>
              <a:buChar char="•"/>
              <a:defRPr>
                <a:solidFill>
                  <a:schemeClr val="tx1"/>
                </a:solidFill>
                <a:latin typeface="Helvetica" pitchFamily="84" charset="0"/>
              </a:defRPr>
            </a:lvl3pPr>
            <a:lvl4pPr marL="1922633" indent="-281361" algn="l" rtl="0" eaLnBrk="0" fontAlgn="base" hangingPunct="0">
              <a:spcBef>
                <a:spcPct val="20000"/>
              </a:spcBef>
              <a:spcAft>
                <a:spcPct val="0"/>
              </a:spcAft>
              <a:buChar char="–"/>
              <a:defRPr>
                <a:solidFill>
                  <a:schemeClr val="tx1"/>
                </a:solidFill>
                <a:latin typeface="Helvetica" pitchFamily="84" charset="0"/>
              </a:defRPr>
            </a:lvl4pPr>
            <a:lvl5pPr marL="2438461" indent="-281361" algn="l" rtl="0" eaLnBrk="0" fontAlgn="base" hangingPunct="0">
              <a:spcBef>
                <a:spcPct val="20000"/>
              </a:spcBef>
              <a:spcAft>
                <a:spcPct val="0"/>
              </a:spcAft>
              <a:buChar char="»"/>
              <a:defRPr>
                <a:solidFill>
                  <a:schemeClr val="tx1"/>
                </a:solidFill>
                <a:latin typeface="Helvetica" pitchFamily="84" charset="0"/>
              </a:defRPr>
            </a:lvl5pPr>
            <a:lvl6pPr marL="3001183" indent="-281361" algn="l" rtl="0" fontAlgn="base">
              <a:spcBef>
                <a:spcPct val="20000"/>
              </a:spcBef>
              <a:spcAft>
                <a:spcPct val="0"/>
              </a:spcAft>
              <a:buChar char="»"/>
              <a:defRPr>
                <a:solidFill>
                  <a:schemeClr val="tx1"/>
                </a:solidFill>
                <a:latin typeface="+mn-lt"/>
              </a:defRPr>
            </a:lvl6pPr>
            <a:lvl7pPr marL="3563904" indent="-281361" algn="l" rtl="0" fontAlgn="base">
              <a:spcBef>
                <a:spcPct val="20000"/>
              </a:spcBef>
              <a:spcAft>
                <a:spcPct val="0"/>
              </a:spcAft>
              <a:buChar char="»"/>
              <a:defRPr>
                <a:solidFill>
                  <a:schemeClr val="tx1"/>
                </a:solidFill>
                <a:latin typeface="+mn-lt"/>
              </a:defRPr>
            </a:lvl7pPr>
            <a:lvl8pPr marL="4126626" indent="-281361" algn="l" rtl="0" fontAlgn="base">
              <a:spcBef>
                <a:spcPct val="20000"/>
              </a:spcBef>
              <a:spcAft>
                <a:spcPct val="0"/>
              </a:spcAft>
              <a:buChar char="»"/>
              <a:defRPr>
                <a:solidFill>
                  <a:schemeClr val="tx1"/>
                </a:solidFill>
                <a:latin typeface="+mn-lt"/>
              </a:defRPr>
            </a:lvl8pPr>
            <a:lvl9pPr marL="4689348" indent="-281361" algn="l" rtl="0" fontAlgn="base">
              <a:spcBef>
                <a:spcPct val="20000"/>
              </a:spcBef>
              <a:spcAft>
                <a:spcPct val="0"/>
              </a:spcAft>
              <a:buChar char="»"/>
              <a:defRPr>
                <a:solidFill>
                  <a:schemeClr val="tx1"/>
                </a:solidFill>
                <a:latin typeface="+mn-lt"/>
              </a:defRPr>
            </a:lvl9pPr>
          </a:lstStyle>
          <a:p>
            <a:pPr algn="l"/>
            <a:r>
              <a:rPr lang="en-GB" sz="1600" b="0" kern="0" dirty="0">
                <a:latin typeface="TUM Neue Helvetica 55 Regular" panose="020B0604020202020204" pitchFamily="34" charset="0"/>
              </a:rPr>
              <a:t>26. September 2019</a:t>
            </a:r>
          </a:p>
          <a:p>
            <a:pPr algn="l"/>
            <a:r>
              <a:rPr lang="en-GB" sz="1600" b="0" kern="0" dirty="0">
                <a:latin typeface="TUM Neue Helvetica 55 Regular" panose="020B0604020202020204" pitchFamily="34" charset="0"/>
              </a:rPr>
              <a:t>International Conference on Hydrogen Safety (ICHS) 2019</a:t>
            </a:r>
          </a:p>
          <a:p>
            <a:pPr algn="l"/>
            <a:r>
              <a:rPr lang="en-GB" sz="1600" b="0" kern="0" dirty="0">
                <a:latin typeface="TUM Neue Helvetica 55 Regular" panose="020B0604020202020204" pitchFamily="34" charset="0"/>
              </a:rPr>
              <a:t>Adelaide, SA, Australia</a:t>
            </a:r>
          </a:p>
        </p:txBody>
      </p:sp>
      <p:pic>
        <p:nvPicPr>
          <p:cNvPr id="6" name="Grafik 5">
            <a:extLst>
              <a:ext uri="{FF2B5EF4-FFF2-40B4-BE49-F238E27FC236}">
                <a16:creationId xmlns:a16="http://schemas.microsoft.com/office/drawing/2014/main" id="{8708FA50-6DAA-43CE-AB7C-1EB402455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384" y="1257300"/>
            <a:ext cx="2006971" cy="1384810"/>
          </a:xfrm>
          <a:prstGeom prst="rect">
            <a:avLst/>
          </a:prstGeom>
        </p:spPr>
      </p:pic>
    </p:spTree>
    <p:extLst>
      <p:ext uri="{BB962C8B-B14F-4D97-AF65-F5344CB8AC3E}">
        <p14:creationId xmlns:p14="http://schemas.microsoft.com/office/powerpoint/2010/main" val="290474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DD464-24E3-4E53-8EA5-E6184C73CEB0}"/>
              </a:ext>
            </a:extLst>
          </p:cNvPr>
          <p:cNvSpPr>
            <a:spLocks noGrp="1"/>
          </p:cNvSpPr>
          <p:nvPr>
            <p:ph type="title"/>
          </p:nvPr>
        </p:nvSpPr>
        <p:spPr/>
        <p:txBody>
          <a:bodyPr/>
          <a:lstStyle/>
          <a:p>
            <a:r>
              <a:rPr lang="en-US" sz="2400" dirty="0"/>
              <a:t>Conclusion and Outlook</a:t>
            </a:r>
          </a:p>
        </p:txBody>
      </p:sp>
      <p:sp>
        <p:nvSpPr>
          <p:cNvPr id="4" name="Datumsplatzhalter 3">
            <a:extLst>
              <a:ext uri="{FF2B5EF4-FFF2-40B4-BE49-F238E27FC236}">
                <a16:creationId xmlns:a16="http://schemas.microsoft.com/office/drawing/2014/main" id="{7D3C2E6E-09C6-4306-B0C9-63C71DCF69DE}"/>
              </a:ext>
            </a:extLst>
          </p:cNvPr>
          <p:cNvSpPr>
            <a:spLocks noGrp="1"/>
          </p:cNvSpPr>
          <p:nvPr>
            <p:ph type="dt" sz="half" idx="10"/>
          </p:nvPr>
        </p:nvSpPr>
        <p:spPr/>
        <p:txBody>
          <a:bodyPr/>
          <a:lstStyle/>
          <a:p>
            <a:pPr>
              <a:defRPr/>
            </a:pPr>
            <a:r>
              <a:rPr lang="de-DE"/>
              <a:t>26. September 2019 – ICHS 2019 </a:t>
            </a:r>
            <a:endParaRPr lang="de-DE" dirty="0"/>
          </a:p>
        </p:txBody>
      </p:sp>
      <p:sp>
        <p:nvSpPr>
          <p:cNvPr id="5" name="Foliennummernplatzhalter 4">
            <a:extLst>
              <a:ext uri="{FF2B5EF4-FFF2-40B4-BE49-F238E27FC236}">
                <a16:creationId xmlns:a16="http://schemas.microsoft.com/office/drawing/2014/main" id="{76383C3C-93F8-4351-AD34-FD0C9BEB3620}"/>
              </a:ext>
            </a:extLst>
          </p:cNvPr>
          <p:cNvSpPr>
            <a:spLocks noGrp="1"/>
          </p:cNvSpPr>
          <p:nvPr>
            <p:ph type="sldNum" sz="quarter" idx="12"/>
          </p:nvPr>
        </p:nvSpPr>
        <p:spPr/>
        <p:txBody>
          <a:bodyPr/>
          <a:lstStyle/>
          <a:p>
            <a:pPr>
              <a:defRPr/>
            </a:pPr>
            <a:fld id="{94AE16C2-DC28-41C5-874D-FAF460428FB8}" type="slidenum">
              <a:rPr lang="de-DE" smtClean="0"/>
              <a:pPr>
                <a:defRPr/>
              </a:pPr>
              <a:t>10</a:t>
            </a:fld>
            <a:endParaRPr lang="de-DE" dirty="0"/>
          </a:p>
        </p:txBody>
      </p:sp>
      <p:sp>
        <p:nvSpPr>
          <p:cNvPr id="6" name="Inhaltsplatzhalter 2">
            <a:extLst>
              <a:ext uri="{FF2B5EF4-FFF2-40B4-BE49-F238E27FC236}">
                <a16:creationId xmlns:a16="http://schemas.microsoft.com/office/drawing/2014/main" id="{CAE1346F-D6C0-4284-8291-555435261BDE}"/>
              </a:ext>
            </a:extLst>
          </p:cNvPr>
          <p:cNvSpPr>
            <a:spLocks noGrp="1"/>
          </p:cNvSpPr>
          <p:nvPr>
            <p:ph idx="1"/>
          </p:nvPr>
        </p:nvSpPr>
        <p:spPr>
          <a:xfrm>
            <a:off x="677988" y="1556799"/>
            <a:ext cx="5049589" cy="3246212"/>
          </a:xfrm>
          <a:solidFill>
            <a:schemeClr val="bg2">
              <a:lumMod val="20000"/>
              <a:lumOff val="80000"/>
            </a:schemeClr>
          </a:solidFill>
          <a:ln w="28575">
            <a:solidFill>
              <a:srgbClr val="0070C0"/>
            </a:solidFill>
          </a:ln>
        </p:spPr>
        <p:txBody>
          <a:bodyPr/>
          <a:lstStyle/>
          <a:p>
            <a:pPr marL="0" indent="0">
              <a:lnSpc>
                <a:spcPct val="125000"/>
              </a:lnSpc>
              <a:spcBef>
                <a:spcPts val="2000"/>
              </a:spcBef>
              <a:buNone/>
            </a:pPr>
            <a:r>
              <a:rPr lang="en-US" altLang="de-DE" sz="1600" b="1" dirty="0">
                <a:latin typeface="TUM Neue Helvetica 55 Regular" panose="020B0604020202020204" pitchFamily="34" charset="0"/>
                <a:cs typeface="Helvetica" panose="020B0604020202020204" pitchFamily="34" charset="0"/>
              </a:rPr>
              <a:t>Accomplishments:</a:t>
            </a:r>
          </a:p>
          <a:p>
            <a:pPr marL="0" indent="0">
              <a:lnSpc>
                <a:spcPct val="125000"/>
              </a:lnSpc>
              <a:spcBef>
                <a:spcPts val="2000"/>
              </a:spcBef>
              <a:buNone/>
            </a:pPr>
            <a:r>
              <a:rPr lang="en-US" altLang="de-DE" sz="1600" dirty="0">
                <a:latin typeface="TUM Neue Helvetica 55 Regular" panose="020B0604020202020204" pitchFamily="34" charset="0"/>
                <a:cs typeface="Helvetica" panose="020B0604020202020204" pitchFamily="34" charset="0"/>
              </a:rPr>
              <a:t>Investigation of H</a:t>
            </a:r>
            <a:r>
              <a:rPr lang="en-US" altLang="de-DE" sz="1600" baseline="-25000" dirty="0">
                <a:latin typeface="TUM Neue Helvetica 55 Regular" panose="020B0604020202020204" pitchFamily="34" charset="0"/>
                <a:cs typeface="Helvetica" panose="020B0604020202020204" pitchFamily="34" charset="0"/>
              </a:rPr>
              <a:t>2</a:t>
            </a:r>
            <a:r>
              <a:rPr lang="en-US" altLang="de-DE" sz="1600" dirty="0">
                <a:latin typeface="TUM Neue Helvetica 55 Regular" panose="020B0604020202020204" pitchFamily="34" charset="0"/>
                <a:cs typeface="Helvetica" panose="020B0604020202020204" pitchFamily="34" charset="0"/>
              </a:rPr>
              <a:t>/CO mixtures in partially obstructed channel</a:t>
            </a:r>
          </a:p>
          <a:p>
            <a:pPr marL="0" indent="0">
              <a:lnSpc>
                <a:spcPct val="125000"/>
              </a:lnSpc>
              <a:spcBef>
                <a:spcPts val="2000"/>
              </a:spcBef>
              <a:buNone/>
            </a:pPr>
            <a:r>
              <a:rPr lang="en-US" altLang="de-DE" sz="1600" dirty="0">
                <a:cs typeface="Helvetica" panose="020B0604020202020204" pitchFamily="34" charset="0"/>
              </a:rPr>
              <a:t>High blockage ratio and large spacing at long obstructed part in order to trigger flame acceleration and DDT</a:t>
            </a:r>
            <a:endParaRPr lang="en-US" altLang="de-DE" sz="1600" dirty="0">
              <a:latin typeface="TUM Neue Helvetica 55 Regular" panose="020B0604020202020204" pitchFamily="34" charset="0"/>
              <a:cs typeface="Helvetica" panose="020B0604020202020204" pitchFamily="34" charset="0"/>
            </a:endParaRPr>
          </a:p>
          <a:p>
            <a:pPr marL="0" indent="0">
              <a:lnSpc>
                <a:spcPct val="125000"/>
              </a:lnSpc>
              <a:spcBef>
                <a:spcPts val="2000"/>
              </a:spcBef>
              <a:buNone/>
            </a:pPr>
            <a:r>
              <a:rPr lang="en-US" altLang="de-DE" sz="1600" dirty="0">
                <a:cs typeface="Helvetica" panose="020B0604020202020204" pitchFamily="34" charset="0"/>
              </a:rPr>
              <a:t>Recording of flame trajectory and dynamic pressures</a:t>
            </a:r>
          </a:p>
          <a:p>
            <a:pPr marL="0" indent="0">
              <a:lnSpc>
                <a:spcPct val="125000"/>
              </a:lnSpc>
              <a:spcBef>
                <a:spcPts val="2000"/>
              </a:spcBef>
              <a:buNone/>
            </a:pPr>
            <a:endParaRPr lang="en-US" altLang="de-DE" sz="1600" dirty="0">
              <a:latin typeface="TUM Neue Helvetica 55 Regular" panose="020B0604020202020204" pitchFamily="34" charset="0"/>
              <a:cs typeface="Helvetica" panose="020B0604020202020204" pitchFamily="34" charset="0"/>
            </a:endParaRPr>
          </a:p>
          <a:p>
            <a:pPr marL="0" indent="0">
              <a:lnSpc>
                <a:spcPct val="125000"/>
              </a:lnSpc>
              <a:spcBef>
                <a:spcPts val="2000"/>
              </a:spcBef>
              <a:buNone/>
            </a:pPr>
            <a:endParaRPr lang="en-US" altLang="de-DE" sz="1600" dirty="0">
              <a:latin typeface="TUM Neue Helvetica 55 Regular" panose="020B0604020202020204" pitchFamily="34" charset="0"/>
              <a:cs typeface="Helvetica" panose="020B0604020202020204" pitchFamily="34" charset="0"/>
            </a:endParaRPr>
          </a:p>
          <a:p>
            <a:pPr marL="0" indent="0">
              <a:lnSpc>
                <a:spcPct val="125000"/>
              </a:lnSpc>
              <a:spcBef>
                <a:spcPts val="2000"/>
              </a:spcBef>
              <a:buNone/>
            </a:pPr>
            <a:endParaRPr lang="en-US" altLang="de-DE" sz="1600" dirty="0">
              <a:latin typeface="TUM Neue Helvetica 55 Regular" panose="020B0604020202020204" pitchFamily="34" charset="0"/>
              <a:cs typeface="Helvetica" panose="020B0604020202020204" pitchFamily="34" charset="0"/>
            </a:endParaRPr>
          </a:p>
        </p:txBody>
      </p:sp>
      <p:sp>
        <p:nvSpPr>
          <p:cNvPr id="7" name="Inhaltsplatzhalter 2">
            <a:extLst>
              <a:ext uri="{FF2B5EF4-FFF2-40B4-BE49-F238E27FC236}">
                <a16:creationId xmlns:a16="http://schemas.microsoft.com/office/drawing/2014/main" id="{3A6A9431-1DAD-4FF9-937A-64B73B31991A}"/>
              </a:ext>
            </a:extLst>
          </p:cNvPr>
          <p:cNvSpPr txBox="1">
            <a:spLocks/>
          </p:cNvSpPr>
          <p:nvPr/>
        </p:nvSpPr>
        <p:spPr bwMode="auto">
          <a:xfrm>
            <a:off x="6464424" y="1550941"/>
            <a:ext cx="5049588" cy="3246212"/>
          </a:xfrm>
          <a:prstGeom prst="rect">
            <a:avLst/>
          </a:prstGeom>
          <a:solidFill>
            <a:schemeClr val="accent5">
              <a:lumMod val="60000"/>
              <a:lumOff val="40000"/>
            </a:schemeClr>
          </a:solidFill>
          <a:ln w="28575">
            <a:solidFill>
              <a:schemeClr val="accent5">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899" indent="-342899" algn="l" rtl="0" eaLnBrk="0" fontAlgn="base" hangingPunct="0">
              <a:spcBef>
                <a:spcPct val="20000"/>
              </a:spcBef>
              <a:spcAft>
                <a:spcPct val="0"/>
              </a:spcAft>
              <a:buChar char="•"/>
              <a:defRPr sz="2200">
                <a:solidFill>
                  <a:schemeClr val="tx1"/>
                </a:solidFill>
                <a:latin typeface="Helvetica" pitchFamily="84" charset="0"/>
                <a:ea typeface="+mn-ea"/>
                <a:cs typeface="+mn-cs"/>
              </a:defRPr>
            </a:lvl1pPr>
            <a:lvl2pPr marL="742951" indent="-285751" algn="l" rtl="0" eaLnBrk="0" fontAlgn="base" hangingPunct="0">
              <a:spcBef>
                <a:spcPct val="20000"/>
              </a:spcBef>
              <a:spcAft>
                <a:spcPct val="0"/>
              </a:spcAft>
              <a:buChar char="–"/>
              <a:defRPr sz="2000">
                <a:solidFill>
                  <a:schemeClr val="tx1"/>
                </a:solidFill>
                <a:latin typeface="Helvetica" pitchFamily="84" charset="0"/>
              </a:defRPr>
            </a:lvl2pPr>
            <a:lvl3pPr marL="1143000" indent="-228599" algn="l" rtl="0" eaLnBrk="0" fontAlgn="base" hangingPunct="0">
              <a:spcBef>
                <a:spcPct val="20000"/>
              </a:spcBef>
              <a:spcAft>
                <a:spcPct val="0"/>
              </a:spcAft>
              <a:buChar char="•"/>
              <a:defRPr>
                <a:solidFill>
                  <a:schemeClr val="tx1"/>
                </a:solidFill>
                <a:latin typeface="Helvetica" pitchFamily="84" charset="0"/>
              </a:defRPr>
            </a:lvl3pPr>
            <a:lvl4pPr marL="1562100" indent="-228599" algn="l" rtl="0" eaLnBrk="0" fontAlgn="base" hangingPunct="0">
              <a:spcBef>
                <a:spcPct val="20000"/>
              </a:spcBef>
              <a:spcAft>
                <a:spcPct val="0"/>
              </a:spcAft>
              <a:buChar char="–"/>
              <a:defRPr>
                <a:solidFill>
                  <a:schemeClr val="tx1"/>
                </a:solidFill>
                <a:latin typeface="Helvetica" pitchFamily="84" charset="0"/>
              </a:defRPr>
            </a:lvl4pPr>
            <a:lvl5pPr marL="1981199" indent="-228599" algn="l" rtl="0" eaLnBrk="0" fontAlgn="base" hangingPunct="0">
              <a:spcBef>
                <a:spcPct val="20000"/>
              </a:spcBef>
              <a:spcAft>
                <a:spcPct val="0"/>
              </a:spcAft>
              <a:buChar char="»"/>
              <a:defRPr>
                <a:solidFill>
                  <a:schemeClr val="tx1"/>
                </a:solidFill>
                <a:latin typeface="Helvetica" pitchFamily="84" charset="0"/>
              </a:defRPr>
            </a:lvl5pPr>
            <a:lvl6pPr marL="2438400" indent="-228599" algn="l" rtl="0" fontAlgn="base">
              <a:spcBef>
                <a:spcPct val="20000"/>
              </a:spcBef>
              <a:spcAft>
                <a:spcPct val="0"/>
              </a:spcAft>
              <a:buChar char="»"/>
              <a:defRPr>
                <a:solidFill>
                  <a:schemeClr val="tx1"/>
                </a:solidFill>
                <a:latin typeface="+mn-lt"/>
              </a:defRPr>
            </a:lvl6pPr>
            <a:lvl7pPr marL="2895601" indent="-228599" algn="l" rtl="0" fontAlgn="base">
              <a:spcBef>
                <a:spcPct val="20000"/>
              </a:spcBef>
              <a:spcAft>
                <a:spcPct val="0"/>
              </a:spcAft>
              <a:buChar char="»"/>
              <a:defRPr>
                <a:solidFill>
                  <a:schemeClr val="tx1"/>
                </a:solidFill>
                <a:latin typeface="+mn-lt"/>
              </a:defRPr>
            </a:lvl7pPr>
            <a:lvl8pPr marL="3352800" indent="-228599" algn="l" rtl="0" fontAlgn="base">
              <a:spcBef>
                <a:spcPct val="20000"/>
              </a:spcBef>
              <a:spcAft>
                <a:spcPct val="0"/>
              </a:spcAft>
              <a:buChar char="»"/>
              <a:defRPr>
                <a:solidFill>
                  <a:schemeClr val="tx1"/>
                </a:solidFill>
                <a:latin typeface="+mn-lt"/>
              </a:defRPr>
            </a:lvl8pPr>
            <a:lvl9pPr marL="3810000" indent="-228599" algn="l" rtl="0" fontAlgn="base">
              <a:spcBef>
                <a:spcPct val="20000"/>
              </a:spcBef>
              <a:spcAft>
                <a:spcPct val="0"/>
              </a:spcAft>
              <a:buChar char="»"/>
              <a:defRPr>
                <a:solidFill>
                  <a:schemeClr val="tx1"/>
                </a:solidFill>
                <a:latin typeface="+mn-lt"/>
              </a:defRPr>
            </a:lvl9pPr>
          </a:lstStyle>
          <a:p>
            <a:pPr marL="0" indent="0">
              <a:lnSpc>
                <a:spcPct val="125000"/>
              </a:lnSpc>
              <a:spcBef>
                <a:spcPts val="2000"/>
              </a:spcBef>
              <a:buFontTx/>
              <a:buNone/>
            </a:pPr>
            <a:r>
              <a:rPr lang="en-US" altLang="de-DE" sz="1600" kern="0" dirty="0">
                <a:latin typeface="TUM Neue Helvetica 55 Regular" panose="020B0604020202020204" pitchFamily="34" charset="0"/>
                <a:cs typeface="Helvetica" panose="020B0604020202020204" pitchFamily="34" charset="0"/>
              </a:rPr>
              <a:t>Outcome of the Experiments:</a:t>
            </a:r>
          </a:p>
          <a:p>
            <a:pPr marL="0" indent="0">
              <a:lnSpc>
                <a:spcPct val="125000"/>
              </a:lnSpc>
              <a:spcBef>
                <a:spcPts val="2000"/>
              </a:spcBef>
              <a:buNone/>
            </a:pPr>
            <a:r>
              <a:rPr lang="en-US" altLang="de-DE" sz="1600" b="0" kern="0" dirty="0">
                <a:latin typeface="TUM Neue Helvetica 55 Regular" panose="020B0604020202020204" pitchFamily="34" charset="0"/>
                <a:cs typeface="Helvetica" panose="020B0604020202020204" pitchFamily="34" charset="0"/>
              </a:rPr>
              <a:t>H</a:t>
            </a:r>
            <a:r>
              <a:rPr lang="en-US" altLang="de-DE" sz="1600" b="0" kern="0" baseline="-25000" dirty="0">
                <a:latin typeface="TUM Neue Helvetica 55 Regular" panose="020B0604020202020204" pitchFamily="34" charset="0"/>
                <a:cs typeface="Helvetica" panose="020B0604020202020204" pitchFamily="34" charset="0"/>
              </a:rPr>
              <a:t>2</a:t>
            </a:r>
            <a:r>
              <a:rPr lang="en-US" altLang="de-DE" sz="1600" b="0" kern="0" dirty="0">
                <a:latin typeface="TUM Neue Helvetica 55 Regular" panose="020B0604020202020204" pitchFamily="34" charset="0"/>
                <a:cs typeface="Helvetica" panose="020B0604020202020204" pitchFamily="34" charset="0"/>
              </a:rPr>
              <a:t>-air mixtures tend to higher pressures and flame speeds in lean and stoichiometric conditions</a:t>
            </a:r>
          </a:p>
          <a:p>
            <a:pPr marL="0" indent="0">
              <a:lnSpc>
                <a:spcPct val="125000"/>
              </a:lnSpc>
              <a:spcBef>
                <a:spcPts val="2000"/>
              </a:spcBef>
              <a:buFontTx/>
              <a:buNone/>
            </a:pPr>
            <a:r>
              <a:rPr lang="en-US" altLang="de-DE" sz="1600" b="0" kern="0" dirty="0">
                <a:latin typeface="TUM Neue Helvetica 55 Regular" panose="020B0604020202020204" pitchFamily="34" charset="0"/>
                <a:cs typeface="Helvetica" panose="020B0604020202020204" pitchFamily="34" charset="0"/>
              </a:rPr>
              <a:t>CO addition in case of fuel rich mixtures tend to higher flame speeds and pressures</a:t>
            </a:r>
          </a:p>
          <a:p>
            <a:pPr>
              <a:lnSpc>
                <a:spcPct val="300000"/>
              </a:lnSpc>
              <a:spcBef>
                <a:spcPts val="2000"/>
              </a:spcBef>
              <a:buFont typeface="Wingdings" panose="05000000000000000000" pitchFamily="2" charset="2"/>
              <a:buChar char="è"/>
            </a:pPr>
            <a:r>
              <a:rPr lang="en-US" altLang="de-DE" sz="1600" b="0" kern="0" dirty="0">
                <a:latin typeface="TUM Neue Helvetica 55 Regular" panose="020B0604020202020204" pitchFamily="34" charset="0"/>
                <a:cs typeface="Helvetica" panose="020B0604020202020204" pitchFamily="34" charset="0"/>
              </a:rPr>
              <a:t>Influence in fuel concentration gradients</a:t>
            </a:r>
          </a:p>
          <a:p>
            <a:pPr marL="0" indent="0">
              <a:lnSpc>
                <a:spcPct val="125000"/>
              </a:lnSpc>
              <a:spcBef>
                <a:spcPts val="2000"/>
              </a:spcBef>
              <a:buFontTx/>
              <a:buNone/>
            </a:pPr>
            <a:endParaRPr lang="en-US" altLang="de-DE" sz="1600" b="0" kern="0" dirty="0">
              <a:latin typeface="TUM Neue Helvetica 55 Regular" panose="020B0604020202020204" pitchFamily="34" charset="0"/>
              <a:cs typeface="Helvetica" panose="020B0604020202020204" pitchFamily="34" charset="0"/>
            </a:endParaRPr>
          </a:p>
        </p:txBody>
      </p:sp>
      <p:sp>
        <p:nvSpPr>
          <p:cNvPr id="8" name="Inhaltsplatzhalter 2">
            <a:extLst>
              <a:ext uri="{FF2B5EF4-FFF2-40B4-BE49-F238E27FC236}">
                <a16:creationId xmlns:a16="http://schemas.microsoft.com/office/drawing/2014/main" id="{D4C4FB91-D343-4955-8E8D-658FF35D3A3F}"/>
              </a:ext>
            </a:extLst>
          </p:cNvPr>
          <p:cNvSpPr txBox="1">
            <a:spLocks/>
          </p:cNvSpPr>
          <p:nvPr/>
        </p:nvSpPr>
        <p:spPr bwMode="auto">
          <a:xfrm>
            <a:off x="677988" y="4941168"/>
            <a:ext cx="10836024" cy="1296144"/>
          </a:xfrm>
          <a:prstGeom prst="rect">
            <a:avLst/>
          </a:prstGeom>
          <a:solidFill>
            <a:schemeClr val="accent6">
              <a:lumMod val="20000"/>
              <a:lumOff val="80000"/>
            </a:schemeClr>
          </a:solidFill>
          <a:ln w="28575">
            <a:solidFill>
              <a:schemeClr val="accent6">
                <a:lumMod val="75000"/>
              </a:schemeClr>
            </a:solidFill>
          </a:ln>
        </p:spPr>
        <p:txBody>
          <a:bodyPr vert="horz" wrap="square" lIns="91440" tIns="45720" rIns="91440" bIns="45720" numCol="1" anchor="t" anchorCtr="0" compatLnSpc="1">
            <a:prstTxWarp prst="textNoShape">
              <a:avLst/>
            </a:prstTxWarp>
          </a:bodyPr>
          <a:lstStyle>
            <a:lvl1pPr marL="342899" indent="-342899" algn="l" rtl="0" eaLnBrk="0" fontAlgn="base" hangingPunct="0">
              <a:spcBef>
                <a:spcPct val="20000"/>
              </a:spcBef>
              <a:spcAft>
                <a:spcPct val="0"/>
              </a:spcAft>
              <a:buChar char="•"/>
              <a:defRPr sz="2200">
                <a:solidFill>
                  <a:schemeClr val="tx1"/>
                </a:solidFill>
                <a:latin typeface="Helvetica" pitchFamily="84" charset="0"/>
                <a:ea typeface="+mn-ea"/>
                <a:cs typeface="+mn-cs"/>
              </a:defRPr>
            </a:lvl1pPr>
            <a:lvl2pPr marL="742951" indent="-285751" algn="l" rtl="0" eaLnBrk="0" fontAlgn="base" hangingPunct="0">
              <a:spcBef>
                <a:spcPct val="20000"/>
              </a:spcBef>
              <a:spcAft>
                <a:spcPct val="0"/>
              </a:spcAft>
              <a:buChar char="–"/>
              <a:defRPr sz="2000">
                <a:solidFill>
                  <a:schemeClr val="tx1"/>
                </a:solidFill>
                <a:latin typeface="Helvetica" pitchFamily="84" charset="0"/>
              </a:defRPr>
            </a:lvl2pPr>
            <a:lvl3pPr marL="1143000" indent="-228599" algn="l" rtl="0" eaLnBrk="0" fontAlgn="base" hangingPunct="0">
              <a:spcBef>
                <a:spcPct val="20000"/>
              </a:spcBef>
              <a:spcAft>
                <a:spcPct val="0"/>
              </a:spcAft>
              <a:buChar char="•"/>
              <a:defRPr>
                <a:solidFill>
                  <a:schemeClr val="tx1"/>
                </a:solidFill>
                <a:latin typeface="Helvetica" pitchFamily="84" charset="0"/>
              </a:defRPr>
            </a:lvl3pPr>
            <a:lvl4pPr marL="1562100" indent="-228599" algn="l" rtl="0" eaLnBrk="0" fontAlgn="base" hangingPunct="0">
              <a:spcBef>
                <a:spcPct val="20000"/>
              </a:spcBef>
              <a:spcAft>
                <a:spcPct val="0"/>
              </a:spcAft>
              <a:buChar char="–"/>
              <a:defRPr>
                <a:solidFill>
                  <a:schemeClr val="tx1"/>
                </a:solidFill>
                <a:latin typeface="Helvetica" pitchFamily="84" charset="0"/>
              </a:defRPr>
            </a:lvl4pPr>
            <a:lvl5pPr marL="1981199" indent="-228599" algn="l" rtl="0" eaLnBrk="0" fontAlgn="base" hangingPunct="0">
              <a:spcBef>
                <a:spcPct val="20000"/>
              </a:spcBef>
              <a:spcAft>
                <a:spcPct val="0"/>
              </a:spcAft>
              <a:buChar char="»"/>
              <a:defRPr>
                <a:solidFill>
                  <a:schemeClr val="tx1"/>
                </a:solidFill>
                <a:latin typeface="Helvetica" pitchFamily="84" charset="0"/>
              </a:defRPr>
            </a:lvl5pPr>
            <a:lvl6pPr marL="2438400" indent="-228599" algn="l" rtl="0" fontAlgn="base">
              <a:spcBef>
                <a:spcPct val="20000"/>
              </a:spcBef>
              <a:spcAft>
                <a:spcPct val="0"/>
              </a:spcAft>
              <a:buChar char="»"/>
              <a:defRPr>
                <a:solidFill>
                  <a:schemeClr val="tx1"/>
                </a:solidFill>
                <a:latin typeface="+mn-lt"/>
              </a:defRPr>
            </a:lvl6pPr>
            <a:lvl7pPr marL="2895601" indent="-228599" algn="l" rtl="0" fontAlgn="base">
              <a:spcBef>
                <a:spcPct val="20000"/>
              </a:spcBef>
              <a:spcAft>
                <a:spcPct val="0"/>
              </a:spcAft>
              <a:buChar char="»"/>
              <a:defRPr>
                <a:solidFill>
                  <a:schemeClr val="tx1"/>
                </a:solidFill>
                <a:latin typeface="+mn-lt"/>
              </a:defRPr>
            </a:lvl7pPr>
            <a:lvl8pPr marL="3352800" indent="-228599" algn="l" rtl="0" fontAlgn="base">
              <a:spcBef>
                <a:spcPct val="20000"/>
              </a:spcBef>
              <a:spcAft>
                <a:spcPct val="0"/>
              </a:spcAft>
              <a:buChar char="»"/>
              <a:defRPr>
                <a:solidFill>
                  <a:schemeClr val="tx1"/>
                </a:solidFill>
                <a:latin typeface="+mn-lt"/>
              </a:defRPr>
            </a:lvl8pPr>
            <a:lvl9pPr marL="3810000" indent="-228599" algn="l" rtl="0" fontAlgn="base">
              <a:spcBef>
                <a:spcPct val="20000"/>
              </a:spcBef>
              <a:spcAft>
                <a:spcPct val="0"/>
              </a:spcAft>
              <a:buChar char="»"/>
              <a:defRPr>
                <a:solidFill>
                  <a:schemeClr val="tx1"/>
                </a:solidFill>
                <a:latin typeface="+mn-lt"/>
              </a:defRPr>
            </a:lvl9pPr>
          </a:lstStyle>
          <a:p>
            <a:pPr marL="0" indent="0">
              <a:lnSpc>
                <a:spcPct val="125000"/>
              </a:lnSpc>
              <a:spcBef>
                <a:spcPts val="1200"/>
              </a:spcBef>
              <a:buFontTx/>
              <a:buNone/>
            </a:pPr>
            <a:r>
              <a:rPr lang="en-US" altLang="de-DE" sz="1600" b="1" kern="0" dirty="0">
                <a:latin typeface="TUM Neue Helvetica 55 Regular" panose="020B0604020202020204" pitchFamily="34" charset="0"/>
                <a:cs typeface="Helvetica" panose="020B0604020202020204" pitchFamily="34" charset="0"/>
              </a:rPr>
              <a:t>Outlook:</a:t>
            </a:r>
            <a:endParaRPr lang="en-US" altLang="de-DE" sz="1600" kern="0" dirty="0">
              <a:latin typeface="TUM Neue Helvetica 55 Regular" panose="020B0604020202020204" pitchFamily="34" charset="0"/>
              <a:cs typeface="Helvetica" panose="020B0604020202020204" pitchFamily="34" charset="0"/>
            </a:endParaRPr>
          </a:p>
          <a:p>
            <a:pPr marL="0" indent="0">
              <a:lnSpc>
                <a:spcPct val="125000"/>
              </a:lnSpc>
              <a:spcBef>
                <a:spcPts val="1200"/>
              </a:spcBef>
              <a:buFontTx/>
              <a:buNone/>
            </a:pPr>
            <a:r>
              <a:rPr lang="en-US" altLang="de-DE" sz="1600" b="0" kern="0" dirty="0">
                <a:latin typeface="TUM Neue Helvetica 55 Regular" panose="020B0604020202020204" pitchFamily="34" charset="0"/>
                <a:cs typeface="Helvetica" panose="020B0604020202020204" pitchFamily="34" charset="0"/>
              </a:rPr>
              <a:t>Influence of geometry (lower spacing, lower BR)</a:t>
            </a:r>
          </a:p>
          <a:p>
            <a:pPr marL="0" indent="0">
              <a:lnSpc>
                <a:spcPct val="125000"/>
              </a:lnSpc>
              <a:spcBef>
                <a:spcPts val="1200"/>
              </a:spcBef>
              <a:buFontTx/>
              <a:buNone/>
            </a:pPr>
            <a:r>
              <a:rPr lang="en-US" altLang="de-DE" sz="1600" b="0" kern="0" dirty="0">
                <a:latin typeface="TUM Neue Helvetica 55 Regular" panose="020B0604020202020204" pitchFamily="34" charset="0"/>
                <a:cs typeface="Helvetica" panose="020B0604020202020204" pitchFamily="34" charset="0"/>
              </a:rPr>
              <a:t>Impact of concentration gradients by means of optical measurements</a:t>
            </a:r>
          </a:p>
        </p:txBody>
      </p:sp>
      <p:sp>
        <p:nvSpPr>
          <p:cNvPr id="9" name="Fußzeilenplatzhalter 1">
            <a:extLst>
              <a:ext uri="{FF2B5EF4-FFF2-40B4-BE49-F238E27FC236}">
                <a16:creationId xmlns:a16="http://schemas.microsoft.com/office/drawing/2014/main" id="{D6053050-04E0-4EF4-AABC-5CD9F8339A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412120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500"/>
                                        <p:tgtEl>
                                          <p:spTgt spid="7">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3" end="3"/>
                                            </p:txEl>
                                          </p:spTgt>
                                        </p:tgtEl>
                                        <p:attrNameLst>
                                          <p:attrName>style.visibility</p:attrName>
                                        </p:attrNameLst>
                                      </p:cBhvr>
                                      <p:to>
                                        <p:strVal val="visible"/>
                                      </p:to>
                                    </p:set>
                                    <p:animEffect transition="in" filter="fade">
                                      <p:cBhvr>
                                        <p:cTn id="46" dur="500"/>
                                        <p:tgtEl>
                                          <p:spTgt spid="7">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fade">
                                      <p:cBhvr>
                                        <p:cTn id="54" dur="500"/>
                                        <p:tgtEl>
                                          <p:spTgt spid="8">
                                            <p:txEl>
                                              <p:pRg st="0" end="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fade">
                                      <p:cBhvr>
                                        <p:cTn id="57" dur="500"/>
                                        <p:tgtEl>
                                          <p:spTgt spid="8">
                                            <p:txEl>
                                              <p:pRg st="1" end="1"/>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8">
                                            <p:txEl>
                                              <p:pRg st="2" end="2"/>
                                            </p:txEl>
                                          </p:spTgt>
                                        </p:tgtEl>
                                        <p:attrNameLst>
                                          <p:attrName>style.visibility</p:attrName>
                                        </p:attrNameLst>
                                      </p:cBhvr>
                                      <p:to>
                                        <p:strVal val="visible"/>
                                      </p:to>
                                    </p:set>
                                    <p:animEffect transition="in" filter="fade">
                                      <p:cBhvr>
                                        <p:cTn id="6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0565E-B52F-4E4D-AB5E-672CD0F95A1B}"/>
              </a:ext>
            </a:extLst>
          </p:cNvPr>
          <p:cNvSpPr>
            <a:spLocks noGrp="1"/>
          </p:cNvSpPr>
          <p:nvPr>
            <p:ph type="ctrTitle"/>
          </p:nvPr>
        </p:nvSpPr>
        <p:spPr>
          <a:xfrm>
            <a:off x="677987" y="2590056"/>
            <a:ext cx="10316308" cy="1143000"/>
          </a:xfrm>
        </p:spPr>
        <p:txBody>
          <a:bodyPr/>
          <a:lstStyle/>
          <a:p>
            <a:pPr algn="l"/>
            <a:r>
              <a:rPr lang="de-DE" dirty="0">
                <a:latin typeface="TUM Neue Helvetica 55 Regular" panose="020B0604020202020204" pitchFamily="34" charset="0"/>
              </a:rPr>
              <a:t>Deflagration-</a:t>
            </a:r>
            <a:r>
              <a:rPr lang="de-DE" dirty="0" err="1">
                <a:latin typeface="TUM Neue Helvetica 55 Regular" panose="020B0604020202020204" pitchFamily="34" charset="0"/>
              </a:rPr>
              <a:t>to</a:t>
            </a:r>
            <a:r>
              <a:rPr lang="de-DE" dirty="0">
                <a:latin typeface="TUM Neue Helvetica 55 Regular" panose="020B0604020202020204" pitchFamily="34" charset="0"/>
              </a:rPr>
              <a:t>-detonation </a:t>
            </a:r>
            <a:r>
              <a:rPr lang="de-DE" dirty="0" err="1">
                <a:latin typeface="TUM Neue Helvetica 55 Regular" panose="020B0604020202020204" pitchFamily="34" charset="0"/>
              </a:rPr>
              <a:t>transition</a:t>
            </a:r>
            <a:r>
              <a:rPr lang="de-DE" dirty="0">
                <a:latin typeface="TUM Neue Helvetica 55 Regular" panose="020B0604020202020204" pitchFamily="34" charset="0"/>
              </a:rPr>
              <a:t> </a:t>
            </a:r>
            <a:r>
              <a:rPr lang="de-DE" dirty="0" err="1">
                <a:latin typeface="TUM Neue Helvetica 55 Regular" panose="020B0604020202020204" pitchFamily="34" charset="0"/>
              </a:rPr>
              <a:t>of</a:t>
            </a:r>
            <a:r>
              <a:rPr lang="de-DE" dirty="0">
                <a:latin typeface="TUM Neue Helvetica 55 Regular" panose="020B0604020202020204" pitchFamily="34" charset="0"/>
              </a:rPr>
              <a:t> H</a:t>
            </a:r>
            <a:r>
              <a:rPr lang="de-DE" baseline="-25000" dirty="0">
                <a:latin typeface="TUM Neue Helvetica 55 Regular" panose="020B0604020202020204" pitchFamily="34" charset="0"/>
              </a:rPr>
              <a:t>2</a:t>
            </a:r>
            <a:r>
              <a:rPr lang="de-DE" dirty="0">
                <a:latin typeface="TUM Neue Helvetica 55 Regular" panose="020B0604020202020204" pitchFamily="34" charset="0"/>
              </a:rPr>
              <a:t>-CO-Air </a:t>
            </a:r>
            <a:r>
              <a:rPr lang="de-DE" dirty="0" err="1">
                <a:latin typeface="TUM Neue Helvetica 55 Regular" panose="020B0604020202020204" pitchFamily="34" charset="0"/>
              </a:rPr>
              <a:t>mixtures</a:t>
            </a:r>
            <a:r>
              <a:rPr lang="de-DE" dirty="0">
                <a:latin typeface="TUM Neue Helvetica 55 Regular" panose="020B0604020202020204" pitchFamily="34" charset="0"/>
              </a:rPr>
              <a:t> in a </a:t>
            </a:r>
            <a:r>
              <a:rPr lang="en-US" dirty="0">
                <a:latin typeface="TUM Neue Helvetica 55 Regular" panose="020B0604020202020204" pitchFamily="34" charset="0"/>
              </a:rPr>
              <a:t>partially</a:t>
            </a:r>
            <a:r>
              <a:rPr lang="de-DE" dirty="0">
                <a:latin typeface="TUM Neue Helvetica 55 Regular" panose="020B0604020202020204" pitchFamily="34" charset="0"/>
              </a:rPr>
              <a:t> </a:t>
            </a:r>
            <a:r>
              <a:rPr lang="de-DE" dirty="0" err="1">
                <a:latin typeface="TUM Neue Helvetica 55 Regular" panose="020B0604020202020204" pitchFamily="34" charset="0"/>
              </a:rPr>
              <a:t>obstructed</a:t>
            </a:r>
            <a:r>
              <a:rPr lang="de-DE" dirty="0">
                <a:latin typeface="TUM Neue Helvetica 55 Regular" panose="020B0604020202020204" pitchFamily="34" charset="0"/>
              </a:rPr>
              <a:t> </a:t>
            </a:r>
            <a:r>
              <a:rPr lang="de-DE" dirty="0" err="1">
                <a:latin typeface="TUM Neue Helvetica 55 Regular" panose="020B0604020202020204" pitchFamily="34" charset="0"/>
              </a:rPr>
              <a:t>channel</a:t>
            </a:r>
            <a:endParaRPr lang="en-GB" dirty="0">
              <a:latin typeface="TUM Neue Helvetica 55 Regular" panose="020B0604020202020204" pitchFamily="34" charset="0"/>
            </a:endParaRPr>
          </a:p>
        </p:txBody>
      </p:sp>
      <p:sp>
        <p:nvSpPr>
          <p:cNvPr id="3" name="Untertitel 2">
            <a:extLst>
              <a:ext uri="{FF2B5EF4-FFF2-40B4-BE49-F238E27FC236}">
                <a16:creationId xmlns:a16="http://schemas.microsoft.com/office/drawing/2014/main" id="{A0E11088-5B64-4321-B223-F392E0A024E8}"/>
              </a:ext>
            </a:extLst>
          </p:cNvPr>
          <p:cNvSpPr>
            <a:spLocks noGrp="1"/>
          </p:cNvSpPr>
          <p:nvPr>
            <p:ph type="subTitle" idx="1"/>
          </p:nvPr>
        </p:nvSpPr>
        <p:spPr>
          <a:xfrm>
            <a:off x="677987" y="3526160"/>
            <a:ext cx="8534400" cy="766936"/>
          </a:xfrm>
        </p:spPr>
        <p:txBody>
          <a:bodyPr/>
          <a:lstStyle/>
          <a:p>
            <a:pPr algn="l"/>
            <a:r>
              <a:rPr lang="en-GB" sz="1800" dirty="0">
                <a:latin typeface="TUM Neue Helvetica 55 Regular" panose="020B0604020202020204" pitchFamily="34" charset="0"/>
              </a:rPr>
              <a:t>D. Heilbronn, C. Barfuß, T. Sattelmayer</a:t>
            </a:r>
          </a:p>
          <a:p>
            <a:pPr algn="l"/>
            <a:r>
              <a:rPr lang="en-GB" sz="1800" dirty="0">
                <a:latin typeface="TUM Neue Helvetica 55 Regular" panose="020B0604020202020204" pitchFamily="34" charset="0"/>
              </a:rPr>
              <a:t>Institute of Thermodynamics, Technical University of Munich</a:t>
            </a:r>
          </a:p>
        </p:txBody>
      </p:sp>
      <p:sp>
        <p:nvSpPr>
          <p:cNvPr id="4" name="Untertitel 2">
            <a:extLst>
              <a:ext uri="{FF2B5EF4-FFF2-40B4-BE49-F238E27FC236}">
                <a16:creationId xmlns:a16="http://schemas.microsoft.com/office/drawing/2014/main" id="{E515C792-6CEA-4D0E-A80F-6F261DE6B09E}"/>
              </a:ext>
            </a:extLst>
          </p:cNvPr>
          <p:cNvSpPr txBox="1">
            <a:spLocks/>
          </p:cNvSpPr>
          <p:nvPr/>
        </p:nvSpPr>
        <p:spPr bwMode="auto">
          <a:xfrm>
            <a:off x="677987" y="12573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462">
                <a:solidFill>
                  <a:schemeClr val="tx1"/>
                </a:solidFill>
                <a:latin typeface="Helvetica" pitchFamily="84" charset="0"/>
                <a:ea typeface="+mn-ea"/>
                <a:cs typeface="+mn-cs"/>
              </a:defRPr>
            </a:lvl1pPr>
            <a:lvl2pPr marL="914423" indent="-351701" algn="l" rtl="0" eaLnBrk="0" fontAlgn="base" hangingPunct="0">
              <a:spcBef>
                <a:spcPct val="20000"/>
              </a:spcBef>
              <a:spcAft>
                <a:spcPct val="0"/>
              </a:spcAft>
              <a:buChar char="–"/>
              <a:defRPr sz="2400">
                <a:solidFill>
                  <a:schemeClr val="tx1"/>
                </a:solidFill>
                <a:latin typeface="Helvetica" pitchFamily="84" charset="0"/>
              </a:defRPr>
            </a:lvl2pPr>
            <a:lvl3pPr marL="1406804" indent="-281361" algn="l" rtl="0" eaLnBrk="0" fontAlgn="base" hangingPunct="0">
              <a:spcBef>
                <a:spcPct val="20000"/>
              </a:spcBef>
              <a:spcAft>
                <a:spcPct val="0"/>
              </a:spcAft>
              <a:buChar char="•"/>
              <a:defRPr>
                <a:solidFill>
                  <a:schemeClr val="tx1"/>
                </a:solidFill>
                <a:latin typeface="Helvetica" pitchFamily="84" charset="0"/>
              </a:defRPr>
            </a:lvl3pPr>
            <a:lvl4pPr marL="1922633" indent="-281361" algn="l" rtl="0" eaLnBrk="0" fontAlgn="base" hangingPunct="0">
              <a:spcBef>
                <a:spcPct val="20000"/>
              </a:spcBef>
              <a:spcAft>
                <a:spcPct val="0"/>
              </a:spcAft>
              <a:buChar char="–"/>
              <a:defRPr>
                <a:solidFill>
                  <a:schemeClr val="tx1"/>
                </a:solidFill>
                <a:latin typeface="Helvetica" pitchFamily="84" charset="0"/>
              </a:defRPr>
            </a:lvl4pPr>
            <a:lvl5pPr marL="2438461" indent="-281361" algn="l" rtl="0" eaLnBrk="0" fontAlgn="base" hangingPunct="0">
              <a:spcBef>
                <a:spcPct val="20000"/>
              </a:spcBef>
              <a:spcAft>
                <a:spcPct val="0"/>
              </a:spcAft>
              <a:buChar char="»"/>
              <a:defRPr>
                <a:solidFill>
                  <a:schemeClr val="tx1"/>
                </a:solidFill>
                <a:latin typeface="Helvetica" pitchFamily="84" charset="0"/>
              </a:defRPr>
            </a:lvl5pPr>
            <a:lvl6pPr marL="3001183" indent="-281361" algn="l" rtl="0" fontAlgn="base">
              <a:spcBef>
                <a:spcPct val="20000"/>
              </a:spcBef>
              <a:spcAft>
                <a:spcPct val="0"/>
              </a:spcAft>
              <a:buChar char="»"/>
              <a:defRPr>
                <a:solidFill>
                  <a:schemeClr val="tx1"/>
                </a:solidFill>
                <a:latin typeface="+mn-lt"/>
              </a:defRPr>
            </a:lvl6pPr>
            <a:lvl7pPr marL="3563904" indent="-281361" algn="l" rtl="0" fontAlgn="base">
              <a:spcBef>
                <a:spcPct val="20000"/>
              </a:spcBef>
              <a:spcAft>
                <a:spcPct val="0"/>
              </a:spcAft>
              <a:buChar char="»"/>
              <a:defRPr>
                <a:solidFill>
                  <a:schemeClr val="tx1"/>
                </a:solidFill>
                <a:latin typeface="+mn-lt"/>
              </a:defRPr>
            </a:lvl7pPr>
            <a:lvl8pPr marL="4126626" indent="-281361" algn="l" rtl="0" fontAlgn="base">
              <a:spcBef>
                <a:spcPct val="20000"/>
              </a:spcBef>
              <a:spcAft>
                <a:spcPct val="0"/>
              </a:spcAft>
              <a:buChar char="»"/>
              <a:defRPr>
                <a:solidFill>
                  <a:schemeClr val="tx1"/>
                </a:solidFill>
                <a:latin typeface="+mn-lt"/>
              </a:defRPr>
            </a:lvl8pPr>
            <a:lvl9pPr marL="4689348" indent="-281361" algn="l" rtl="0" fontAlgn="base">
              <a:spcBef>
                <a:spcPct val="20000"/>
              </a:spcBef>
              <a:spcAft>
                <a:spcPct val="0"/>
              </a:spcAft>
              <a:buChar char="»"/>
              <a:defRPr>
                <a:solidFill>
                  <a:schemeClr val="tx1"/>
                </a:solidFill>
                <a:latin typeface="+mn-lt"/>
              </a:defRPr>
            </a:lvl9pPr>
          </a:lstStyle>
          <a:p>
            <a:pPr algn="l"/>
            <a:r>
              <a:rPr lang="en-GB" sz="1800" b="0" kern="0" dirty="0">
                <a:latin typeface="TUM Neue Helvetica 55 Regular" panose="020B0604020202020204" pitchFamily="34" charset="0"/>
              </a:rPr>
              <a:t>26. September 2019</a:t>
            </a:r>
          </a:p>
          <a:p>
            <a:pPr algn="l"/>
            <a:r>
              <a:rPr lang="en-GB" sz="1800" b="0" kern="0" dirty="0">
                <a:latin typeface="TUM Neue Helvetica 55 Regular" panose="020B0604020202020204" pitchFamily="34" charset="0"/>
              </a:rPr>
              <a:t>International Conference on Hydrogen Safety (ICHS) 2019</a:t>
            </a:r>
          </a:p>
          <a:p>
            <a:pPr algn="l"/>
            <a:r>
              <a:rPr lang="en-GB" sz="1800" b="0" kern="0" dirty="0">
                <a:latin typeface="TUM Neue Helvetica 55 Regular" panose="020B0604020202020204" pitchFamily="34" charset="0"/>
              </a:rPr>
              <a:t>Adelaide, SA, Australia</a:t>
            </a:r>
          </a:p>
        </p:txBody>
      </p:sp>
      <p:sp>
        <p:nvSpPr>
          <p:cNvPr id="7" name="Inhaltsplatzhalter 2">
            <a:extLst>
              <a:ext uri="{FF2B5EF4-FFF2-40B4-BE49-F238E27FC236}">
                <a16:creationId xmlns:a16="http://schemas.microsoft.com/office/drawing/2014/main" id="{DAEDB9D2-65E2-4276-AC2E-4099EC7C4581}"/>
              </a:ext>
            </a:extLst>
          </p:cNvPr>
          <p:cNvSpPr txBox="1">
            <a:spLocks/>
          </p:cNvSpPr>
          <p:nvPr/>
        </p:nvSpPr>
        <p:spPr bwMode="auto">
          <a:xfrm>
            <a:off x="677987" y="5247593"/>
            <a:ext cx="8586365" cy="91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Helvetica" pitchFamily="8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Helvetica" pitchFamily="84" charset="0"/>
              </a:defRPr>
            </a:lvl2pPr>
            <a:lvl3pPr marL="1143000" indent="-228600" algn="l" rtl="0" eaLnBrk="0" fontAlgn="base" hangingPunct="0">
              <a:spcBef>
                <a:spcPct val="20000"/>
              </a:spcBef>
              <a:spcAft>
                <a:spcPct val="0"/>
              </a:spcAft>
              <a:buChar char="•"/>
              <a:defRPr>
                <a:solidFill>
                  <a:schemeClr val="tx1"/>
                </a:solidFill>
                <a:latin typeface="Helvetica" pitchFamily="84" charset="0"/>
              </a:defRPr>
            </a:lvl3pPr>
            <a:lvl4pPr marL="1562100" indent="-228600" algn="l" rtl="0" eaLnBrk="0" fontAlgn="base" hangingPunct="0">
              <a:spcBef>
                <a:spcPct val="20000"/>
              </a:spcBef>
              <a:spcAft>
                <a:spcPct val="0"/>
              </a:spcAft>
              <a:buChar char="–"/>
              <a:defRPr>
                <a:solidFill>
                  <a:schemeClr val="tx1"/>
                </a:solidFill>
                <a:latin typeface="Helvetica" pitchFamily="84" charset="0"/>
              </a:defRPr>
            </a:lvl4pPr>
            <a:lvl5pPr marL="1981200" indent="-228600" algn="l" rtl="0" eaLnBrk="0" fontAlgn="base" hangingPunct="0">
              <a:spcBef>
                <a:spcPct val="20000"/>
              </a:spcBef>
              <a:spcAft>
                <a:spcPct val="0"/>
              </a:spcAft>
              <a:buChar char="»"/>
              <a:defRPr>
                <a:solidFill>
                  <a:schemeClr val="tx1"/>
                </a:solidFill>
                <a:latin typeface="Helvetica" pitchFamily="84" charset="0"/>
              </a:defRPr>
            </a:lvl5pPr>
            <a:lvl6pPr marL="2438400" indent="-228600" algn="l" rtl="0" fontAlgn="base">
              <a:spcBef>
                <a:spcPct val="20000"/>
              </a:spcBef>
              <a:spcAft>
                <a:spcPct val="0"/>
              </a:spcAft>
              <a:buChar char="»"/>
              <a:defRPr>
                <a:solidFill>
                  <a:schemeClr val="tx1"/>
                </a:solidFill>
                <a:latin typeface="+mn-lt"/>
              </a:defRPr>
            </a:lvl6pPr>
            <a:lvl7pPr marL="2895600" indent="-228600" algn="l" rtl="0" fontAlgn="base">
              <a:spcBef>
                <a:spcPct val="20000"/>
              </a:spcBef>
              <a:spcAft>
                <a:spcPct val="0"/>
              </a:spcAft>
              <a:buChar char="»"/>
              <a:defRPr>
                <a:solidFill>
                  <a:schemeClr val="tx1"/>
                </a:solidFill>
                <a:latin typeface="+mn-lt"/>
              </a:defRPr>
            </a:lvl7pPr>
            <a:lvl8pPr marL="3352800" indent="-228600" algn="l" rtl="0" fontAlgn="base">
              <a:spcBef>
                <a:spcPct val="20000"/>
              </a:spcBef>
              <a:spcAft>
                <a:spcPct val="0"/>
              </a:spcAft>
              <a:buChar char="»"/>
              <a:defRPr>
                <a:solidFill>
                  <a:schemeClr val="tx1"/>
                </a:solidFill>
                <a:latin typeface="+mn-lt"/>
              </a:defRPr>
            </a:lvl8pPr>
            <a:lvl9pPr marL="3810000" indent="-228600" algn="l" rtl="0" fontAlgn="base">
              <a:spcBef>
                <a:spcPct val="20000"/>
              </a:spcBef>
              <a:spcAft>
                <a:spcPct val="0"/>
              </a:spcAft>
              <a:buChar char="»"/>
              <a:defRPr>
                <a:solidFill>
                  <a:schemeClr val="tx1"/>
                </a:solidFill>
                <a:latin typeface="+mn-lt"/>
              </a:defRPr>
            </a:lvl9pPr>
          </a:lstStyle>
          <a:p>
            <a:pPr marL="0" indent="0">
              <a:spcBef>
                <a:spcPts val="2000"/>
              </a:spcBef>
              <a:buNone/>
            </a:pPr>
            <a:r>
              <a:rPr lang="en-US" altLang="de-DE" sz="1400" kern="0" dirty="0">
                <a:latin typeface="TUM Neue Helvetica 55 Regular" panose="020B0604020202020204" pitchFamily="34" charset="0"/>
                <a:cs typeface="Helvetica" panose="020B0604020202020204" pitchFamily="34" charset="0"/>
              </a:rPr>
              <a:t>Acknowledgment:</a:t>
            </a:r>
            <a:br>
              <a:rPr lang="en-US" altLang="de-DE" sz="1400" b="0" kern="0" dirty="0">
                <a:latin typeface="TUM Neue Helvetica 55 Regular" panose="020B0604020202020204" pitchFamily="34" charset="0"/>
                <a:cs typeface="Helvetica" panose="020B0604020202020204" pitchFamily="34" charset="0"/>
              </a:rPr>
            </a:br>
            <a:r>
              <a:rPr lang="en-US" altLang="de-DE" sz="1400" b="0" kern="0" dirty="0">
                <a:latin typeface="TUM Neue Helvetica 55 Regular" panose="020B0604020202020204" pitchFamily="34" charset="0"/>
                <a:cs typeface="Helvetica" panose="020B0604020202020204" pitchFamily="34" charset="0"/>
              </a:rPr>
              <a:t>The presented work is funded by the German Federal Ministry of Economic Affairs and Energy (</a:t>
            </a:r>
            <a:r>
              <a:rPr lang="en-US" altLang="de-DE" sz="1400" b="0" kern="0" dirty="0" err="1">
                <a:latin typeface="TUM Neue Helvetica 55 Regular" panose="020B0604020202020204" pitchFamily="34" charset="0"/>
                <a:cs typeface="Helvetica" panose="020B0604020202020204" pitchFamily="34" charset="0"/>
              </a:rPr>
              <a:t>BMWi</a:t>
            </a:r>
            <a:r>
              <a:rPr lang="en-US" altLang="de-DE" sz="1400" b="0" kern="0" dirty="0">
                <a:latin typeface="TUM Neue Helvetica 55 Regular" panose="020B0604020202020204" pitchFamily="34" charset="0"/>
                <a:cs typeface="Helvetica" panose="020B0604020202020204" pitchFamily="34" charset="0"/>
              </a:rPr>
              <a:t>) on the basis of a decision by the German Bundestag (project.no. 1501545A) which is gratefully acknowledged</a:t>
            </a:r>
            <a:endParaRPr lang="en-US" altLang="de-DE" sz="2000" b="0" kern="0" dirty="0">
              <a:latin typeface="TUM Neue Helvetica 55 Regular" panose="020B0604020202020204" pitchFamily="34" charset="0"/>
              <a:cs typeface="Helvetica" panose="020B0604020202020204" pitchFamily="34" charset="0"/>
            </a:endParaRPr>
          </a:p>
        </p:txBody>
      </p:sp>
      <p:pic>
        <p:nvPicPr>
          <p:cNvPr id="8" name="Picture 2" descr="D:\TUM - Maschinenwesen\000 Promotion\Präsentationen Paper Workshops Dienstreisen\Neues Logo\BMWi_4C_Gef_en.jpg">
            <a:extLst>
              <a:ext uri="{FF2B5EF4-FFF2-40B4-BE49-F238E27FC236}">
                <a16:creationId xmlns:a16="http://schemas.microsoft.com/office/drawing/2014/main" id="{B88A0610-B4D9-4A88-8183-93110C5EBE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8368" y="4484401"/>
            <a:ext cx="2160588" cy="1782763"/>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DAF21984-EF11-49ED-A440-AEE3E5F1D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799" y="3645681"/>
            <a:ext cx="3352219" cy="581147"/>
          </a:xfrm>
          <a:prstGeom prst="rect">
            <a:avLst/>
          </a:prstGeom>
        </p:spPr>
      </p:pic>
    </p:spTree>
    <p:extLst>
      <p:ext uri="{BB962C8B-B14F-4D97-AF65-F5344CB8AC3E}">
        <p14:creationId xmlns:p14="http://schemas.microsoft.com/office/powerpoint/2010/main" val="137283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A129B-438E-4EBE-8798-A21A8DB614B8}"/>
              </a:ext>
            </a:extLst>
          </p:cNvPr>
          <p:cNvSpPr>
            <a:spLocks noGrp="1"/>
          </p:cNvSpPr>
          <p:nvPr>
            <p:ph type="title"/>
          </p:nvPr>
        </p:nvSpPr>
        <p:spPr/>
        <p:txBody>
          <a:bodyPr/>
          <a:lstStyle/>
          <a:p>
            <a:r>
              <a:rPr lang="en-US" sz="2400" dirty="0">
                <a:latin typeface="TUM Neue Helvetica 55 Regular" panose="020B0604020202020204" pitchFamily="34" charset="0"/>
              </a:rPr>
              <a:t>Motivation</a:t>
            </a:r>
          </a:p>
        </p:txBody>
      </p:sp>
      <p:sp>
        <p:nvSpPr>
          <p:cNvPr id="4" name="Datumsplatzhalter 3">
            <a:extLst>
              <a:ext uri="{FF2B5EF4-FFF2-40B4-BE49-F238E27FC236}">
                <a16:creationId xmlns:a16="http://schemas.microsoft.com/office/drawing/2014/main" id="{0B7CF947-6572-4095-9874-9B74DCCACF53}"/>
              </a:ext>
            </a:extLst>
          </p:cNvPr>
          <p:cNvSpPr>
            <a:spLocks noGrp="1"/>
          </p:cNvSpPr>
          <p:nvPr>
            <p:ph type="dt" sz="half" idx="10"/>
          </p:nvPr>
        </p:nvSpPr>
        <p:spPr/>
        <p:txBody>
          <a:bodyPr/>
          <a:lstStyle/>
          <a:p>
            <a:pPr>
              <a:defRPr/>
            </a:pPr>
            <a:r>
              <a:rPr lang="de-DE" dirty="0"/>
              <a:t>26. September 2019 – ICHS 2019 </a:t>
            </a:r>
          </a:p>
        </p:txBody>
      </p:sp>
      <p:sp>
        <p:nvSpPr>
          <p:cNvPr id="5" name="Foliennummernplatzhalter 4">
            <a:extLst>
              <a:ext uri="{FF2B5EF4-FFF2-40B4-BE49-F238E27FC236}">
                <a16:creationId xmlns:a16="http://schemas.microsoft.com/office/drawing/2014/main" id="{60EF38C4-A64B-4E58-8A49-6EE27540D00D}"/>
              </a:ext>
            </a:extLst>
          </p:cNvPr>
          <p:cNvSpPr>
            <a:spLocks noGrp="1"/>
          </p:cNvSpPr>
          <p:nvPr>
            <p:ph type="sldNum" sz="quarter" idx="12"/>
          </p:nvPr>
        </p:nvSpPr>
        <p:spPr/>
        <p:txBody>
          <a:bodyPr/>
          <a:lstStyle/>
          <a:p>
            <a:pPr>
              <a:defRPr/>
            </a:pPr>
            <a:fld id="{94AE16C2-DC28-41C5-874D-FAF460428FB8}" type="slidenum">
              <a:rPr lang="de-DE" smtClean="0"/>
              <a:pPr>
                <a:defRPr/>
              </a:pPr>
              <a:t>2</a:t>
            </a:fld>
            <a:endParaRPr lang="de-DE" dirty="0"/>
          </a:p>
        </p:txBody>
      </p:sp>
      <p:sp>
        <p:nvSpPr>
          <p:cNvPr id="62" name="Textfeld 61">
            <a:extLst>
              <a:ext uri="{FF2B5EF4-FFF2-40B4-BE49-F238E27FC236}">
                <a16:creationId xmlns:a16="http://schemas.microsoft.com/office/drawing/2014/main" id="{CDAAB284-6D3C-40C3-A936-0015BD8EFD4B}"/>
              </a:ext>
            </a:extLst>
          </p:cNvPr>
          <p:cNvSpPr txBox="1"/>
          <p:nvPr/>
        </p:nvSpPr>
        <p:spPr>
          <a:xfrm>
            <a:off x="1451484" y="1770884"/>
            <a:ext cx="4536504"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Severe accident in nuclear power plant</a:t>
            </a:r>
          </a:p>
        </p:txBody>
      </p:sp>
      <p:sp>
        <p:nvSpPr>
          <p:cNvPr id="63" name="Textfeld 62">
            <a:extLst>
              <a:ext uri="{FF2B5EF4-FFF2-40B4-BE49-F238E27FC236}">
                <a16:creationId xmlns:a16="http://schemas.microsoft.com/office/drawing/2014/main" id="{044B4E14-9828-4C24-85CD-9FFBE66F9188}"/>
              </a:ext>
            </a:extLst>
          </p:cNvPr>
          <p:cNvSpPr txBox="1"/>
          <p:nvPr/>
        </p:nvSpPr>
        <p:spPr>
          <a:xfrm>
            <a:off x="1451484" y="2403927"/>
            <a:ext cx="4536504"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H</a:t>
            </a:r>
            <a:r>
              <a:rPr lang="en-US" sz="1600" b="0" baseline="-25000" dirty="0">
                <a:latin typeface="TUM Neue Helvetica 55 Regular" panose="020B0604020202020204" pitchFamily="34" charset="0"/>
              </a:rPr>
              <a:t>2</a:t>
            </a:r>
            <a:r>
              <a:rPr lang="en-US" sz="1600" b="0" dirty="0">
                <a:latin typeface="TUM Neue Helvetica 55 Regular" panose="020B0604020202020204" pitchFamily="34" charset="0"/>
              </a:rPr>
              <a:t>-Formation </a:t>
            </a:r>
          </a:p>
        </p:txBody>
      </p:sp>
      <p:sp>
        <p:nvSpPr>
          <p:cNvPr id="64" name="Textfeld 63">
            <a:extLst>
              <a:ext uri="{FF2B5EF4-FFF2-40B4-BE49-F238E27FC236}">
                <a16:creationId xmlns:a16="http://schemas.microsoft.com/office/drawing/2014/main" id="{A27FF317-7510-4EB4-89A5-329B50CA1790}"/>
              </a:ext>
            </a:extLst>
          </p:cNvPr>
          <p:cNvSpPr txBox="1"/>
          <p:nvPr/>
        </p:nvSpPr>
        <p:spPr>
          <a:xfrm>
            <a:off x="1451484" y="3036970"/>
            <a:ext cx="4536504"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Core meltdown &amp; pressure vessel failure</a:t>
            </a:r>
          </a:p>
        </p:txBody>
      </p:sp>
      <p:sp>
        <p:nvSpPr>
          <p:cNvPr id="65" name="Textfeld 64">
            <a:extLst>
              <a:ext uri="{FF2B5EF4-FFF2-40B4-BE49-F238E27FC236}">
                <a16:creationId xmlns:a16="http://schemas.microsoft.com/office/drawing/2014/main" id="{882F34D1-2F95-4A21-AB38-C7B1E52727B3}"/>
              </a:ext>
            </a:extLst>
          </p:cNvPr>
          <p:cNvSpPr txBox="1"/>
          <p:nvPr/>
        </p:nvSpPr>
        <p:spPr>
          <a:xfrm>
            <a:off x="1451484" y="3670013"/>
            <a:ext cx="4536504"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MCCI  - Formation of H</a:t>
            </a:r>
            <a:r>
              <a:rPr lang="en-US" sz="1600" b="0" baseline="-25000" dirty="0">
                <a:latin typeface="TUM Neue Helvetica 55 Regular" panose="020B0604020202020204" pitchFamily="34" charset="0"/>
              </a:rPr>
              <a:t>2</a:t>
            </a:r>
            <a:r>
              <a:rPr lang="en-US" sz="1600" b="0" dirty="0">
                <a:latin typeface="TUM Neue Helvetica 55 Regular" panose="020B0604020202020204" pitchFamily="34" charset="0"/>
              </a:rPr>
              <a:t> and CO</a:t>
            </a:r>
          </a:p>
        </p:txBody>
      </p:sp>
      <p:sp>
        <p:nvSpPr>
          <p:cNvPr id="66" name="Textfeld 65">
            <a:extLst>
              <a:ext uri="{FF2B5EF4-FFF2-40B4-BE49-F238E27FC236}">
                <a16:creationId xmlns:a16="http://schemas.microsoft.com/office/drawing/2014/main" id="{BDD53204-2468-4C28-AE5F-39064BC977DE}"/>
              </a:ext>
            </a:extLst>
          </p:cNvPr>
          <p:cNvSpPr txBox="1"/>
          <p:nvPr/>
        </p:nvSpPr>
        <p:spPr>
          <a:xfrm>
            <a:off x="1451484" y="4303056"/>
            <a:ext cx="4536504"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Leakage of Containment</a:t>
            </a:r>
          </a:p>
        </p:txBody>
      </p:sp>
      <p:sp>
        <p:nvSpPr>
          <p:cNvPr id="67" name="Textfeld 66">
            <a:extLst>
              <a:ext uri="{FF2B5EF4-FFF2-40B4-BE49-F238E27FC236}">
                <a16:creationId xmlns:a16="http://schemas.microsoft.com/office/drawing/2014/main" id="{E5431878-0E84-46C2-B0C8-A82B9E544BD7}"/>
              </a:ext>
            </a:extLst>
          </p:cNvPr>
          <p:cNvSpPr txBox="1"/>
          <p:nvPr/>
        </p:nvSpPr>
        <p:spPr>
          <a:xfrm>
            <a:off x="1451484" y="4936099"/>
            <a:ext cx="4536504" cy="584775"/>
          </a:xfrm>
          <a:prstGeom prst="rect">
            <a:avLst/>
          </a:prstGeom>
          <a:noFill/>
        </p:spPr>
        <p:txBody>
          <a:bodyPr wrap="square" rtlCol="0">
            <a:spAutoFit/>
          </a:bodyPr>
          <a:lstStyle/>
          <a:p>
            <a:pPr algn="ctr"/>
            <a:r>
              <a:rPr lang="en-US" sz="1600" b="0" dirty="0">
                <a:latin typeface="TUM Neue Helvetica 55 Regular" panose="020B0604020202020204" pitchFamily="34" charset="0"/>
              </a:rPr>
              <a:t>Formation of a stratified combustible mixture in the reactor building</a:t>
            </a:r>
          </a:p>
        </p:txBody>
      </p:sp>
      <p:sp>
        <p:nvSpPr>
          <p:cNvPr id="68" name="Textfeld 67">
            <a:extLst>
              <a:ext uri="{FF2B5EF4-FFF2-40B4-BE49-F238E27FC236}">
                <a16:creationId xmlns:a16="http://schemas.microsoft.com/office/drawing/2014/main" id="{FC3D89EF-E363-472F-A7EA-35FB0CD78B38}"/>
              </a:ext>
            </a:extLst>
          </p:cNvPr>
          <p:cNvSpPr txBox="1"/>
          <p:nvPr/>
        </p:nvSpPr>
        <p:spPr>
          <a:xfrm>
            <a:off x="1451484" y="5815363"/>
            <a:ext cx="4536504"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Destruction of final barrier</a:t>
            </a:r>
          </a:p>
        </p:txBody>
      </p:sp>
      <p:sp>
        <p:nvSpPr>
          <p:cNvPr id="69" name="Pfeil: nach unten 68">
            <a:extLst>
              <a:ext uri="{FF2B5EF4-FFF2-40B4-BE49-F238E27FC236}">
                <a16:creationId xmlns:a16="http://schemas.microsoft.com/office/drawing/2014/main" id="{13B65DC3-202F-46F7-9011-1B54EEA5F168}"/>
              </a:ext>
            </a:extLst>
          </p:cNvPr>
          <p:cNvSpPr/>
          <p:nvPr/>
        </p:nvSpPr>
        <p:spPr bwMode="auto">
          <a:xfrm>
            <a:off x="3611724" y="2109438"/>
            <a:ext cx="216024" cy="294489"/>
          </a:xfrm>
          <a:prstGeom prst="down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70" name="Pfeil: nach unten 69">
            <a:extLst>
              <a:ext uri="{FF2B5EF4-FFF2-40B4-BE49-F238E27FC236}">
                <a16:creationId xmlns:a16="http://schemas.microsoft.com/office/drawing/2014/main" id="{B7568076-6095-49B7-A969-DB07DCD0980C}"/>
              </a:ext>
            </a:extLst>
          </p:cNvPr>
          <p:cNvSpPr/>
          <p:nvPr/>
        </p:nvSpPr>
        <p:spPr bwMode="auto">
          <a:xfrm>
            <a:off x="3611724" y="2790087"/>
            <a:ext cx="216024" cy="294489"/>
          </a:xfrm>
          <a:prstGeom prst="down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71" name="Pfeil: nach unten 70">
            <a:extLst>
              <a:ext uri="{FF2B5EF4-FFF2-40B4-BE49-F238E27FC236}">
                <a16:creationId xmlns:a16="http://schemas.microsoft.com/office/drawing/2014/main" id="{D93576D0-3D79-4DA0-B933-D126D18E4B09}"/>
              </a:ext>
            </a:extLst>
          </p:cNvPr>
          <p:cNvSpPr/>
          <p:nvPr/>
        </p:nvSpPr>
        <p:spPr bwMode="auto">
          <a:xfrm>
            <a:off x="3611724" y="3376125"/>
            <a:ext cx="216024" cy="294489"/>
          </a:xfrm>
          <a:prstGeom prst="down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72" name="Pfeil: nach unten 71">
            <a:extLst>
              <a:ext uri="{FF2B5EF4-FFF2-40B4-BE49-F238E27FC236}">
                <a16:creationId xmlns:a16="http://schemas.microsoft.com/office/drawing/2014/main" id="{3112FEEF-B7BB-4FDF-926B-FA36D6509EA7}"/>
              </a:ext>
            </a:extLst>
          </p:cNvPr>
          <p:cNvSpPr/>
          <p:nvPr/>
        </p:nvSpPr>
        <p:spPr bwMode="auto">
          <a:xfrm>
            <a:off x="3611724" y="4056774"/>
            <a:ext cx="216024" cy="294489"/>
          </a:xfrm>
          <a:prstGeom prst="down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73" name="Pfeil: nach unten 72">
            <a:extLst>
              <a:ext uri="{FF2B5EF4-FFF2-40B4-BE49-F238E27FC236}">
                <a16:creationId xmlns:a16="http://schemas.microsoft.com/office/drawing/2014/main" id="{14A9CC67-328B-4CF1-80DD-E9995A6E4EDC}"/>
              </a:ext>
            </a:extLst>
          </p:cNvPr>
          <p:cNvSpPr/>
          <p:nvPr/>
        </p:nvSpPr>
        <p:spPr bwMode="auto">
          <a:xfrm>
            <a:off x="3611724" y="4689216"/>
            <a:ext cx="216024" cy="294489"/>
          </a:xfrm>
          <a:prstGeom prst="down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74" name="Pfeil: nach unten 73">
            <a:extLst>
              <a:ext uri="{FF2B5EF4-FFF2-40B4-BE49-F238E27FC236}">
                <a16:creationId xmlns:a16="http://schemas.microsoft.com/office/drawing/2014/main" id="{4C932209-8CBB-41A0-8614-4D955F52FBA9}"/>
              </a:ext>
            </a:extLst>
          </p:cNvPr>
          <p:cNvSpPr/>
          <p:nvPr/>
        </p:nvSpPr>
        <p:spPr bwMode="auto">
          <a:xfrm>
            <a:off x="3611724" y="5568480"/>
            <a:ext cx="216024" cy="294489"/>
          </a:xfrm>
          <a:prstGeom prst="down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pic>
        <p:nvPicPr>
          <p:cNvPr id="76" name="Grafik 75">
            <a:extLst>
              <a:ext uri="{FF2B5EF4-FFF2-40B4-BE49-F238E27FC236}">
                <a16:creationId xmlns:a16="http://schemas.microsoft.com/office/drawing/2014/main" id="{407DE4C3-3D28-4744-AB13-628671237F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8281" y="1770884"/>
            <a:ext cx="3258319" cy="4383033"/>
          </a:xfrm>
          <a:prstGeom prst="rect">
            <a:avLst/>
          </a:prstGeom>
        </p:spPr>
      </p:pic>
      <p:pic>
        <p:nvPicPr>
          <p:cNvPr id="78" name="Grafik 77">
            <a:extLst>
              <a:ext uri="{FF2B5EF4-FFF2-40B4-BE49-F238E27FC236}">
                <a16:creationId xmlns:a16="http://schemas.microsoft.com/office/drawing/2014/main" id="{58792867-3D9D-415F-813F-CEF709D401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8281" y="1770884"/>
            <a:ext cx="3258319" cy="4383033"/>
          </a:xfrm>
          <a:prstGeom prst="rect">
            <a:avLst/>
          </a:prstGeom>
        </p:spPr>
      </p:pic>
      <p:pic>
        <p:nvPicPr>
          <p:cNvPr id="80" name="Grafik 79">
            <a:extLst>
              <a:ext uri="{FF2B5EF4-FFF2-40B4-BE49-F238E27FC236}">
                <a16:creationId xmlns:a16="http://schemas.microsoft.com/office/drawing/2014/main" id="{F6C24A63-F7FD-426F-B48F-409E68AB3A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8281" y="1770884"/>
            <a:ext cx="3258319" cy="4383033"/>
          </a:xfrm>
          <a:prstGeom prst="rect">
            <a:avLst/>
          </a:prstGeom>
        </p:spPr>
      </p:pic>
      <p:pic>
        <p:nvPicPr>
          <p:cNvPr id="82" name="Grafik 81">
            <a:extLst>
              <a:ext uri="{FF2B5EF4-FFF2-40B4-BE49-F238E27FC236}">
                <a16:creationId xmlns:a16="http://schemas.microsoft.com/office/drawing/2014/main" id="{3185F998-88AB-4275-AA98-FCE8D40762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8281" y="1770884"/>
            <a:ext cx="3258319" cy="4383033"/>
          </a:xfrm>
          <a:prstGeom prst="rect">
            <a:avLst/>
          </a:prstGeom>
        </p:spPr>
      </p:pic>
      <p:pic>
        <p:nvPicPr>
          <p:cNvPr id="84" name="Grafik 83">
            <a:extLst>
              <a:ext uri="{FF2B5EF4-FFF2-40B4-BE49-F238E27FC236}">
                <a16:creationId xmlns:a16="http://schemas.microsoft.com/office/drawing/2014/main" id="{70D001AF-53BF-42D9-B1E1-C487DDCB68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8281" y="1770884"/>
            <a:ext cx="3258319" cy="4383033"/>
          </a:xfrm>
          <a:prstGeom prst="rect">
            <a:avLst/>
          </a:prstGeom>
        </p:spPr>
      </p:pic>
      <p:pic>
        <p:nvPicPr>
          <p:cNvPr id="86" name="Grafik 85" descr="Ein Bild, das Objekt enthält.&#10;&#10;Automatisch generierte Beschreibung">
            <a:extLst>
              <a:ext uri="{FF2B5EF4-FFF2-40B4-BE49-F238E27FC236}">
                <a16:creationId xmlns:a16="http://schemas.microsoft.com/office/drawing/2014/main" id="{05C00A5E-0C8F-4BD3-9D61-A017B73D1D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38281" y="1770884"/>
            <a:ext cx="3258319" cy="4383033"/>
          </a:xfrm>
          <a:prstGeom prst="rect">
            <a:avLst/>
          </a:prstGeom>
        </p:spPr>
      </p:pic>
      <p:sp>
        <p:nvSpPr>
          <p:cNvPr id="87" name="Fußzeilenplatzhalter 1">
            <a:extLst>
              <a:ext uri="{FF2B5EF4-FFF2-40B4-BE49-F238E27FC236}">
                <a16:creationId xmlns:a16="http://schemas.microsoft.com/office/drawing/2014/main" id="{10BD2AAC-8DC0-499E-925F-B0886FDD3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416651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8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7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8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animBg="1"/>
      <p:bldP spid="70" grpId="0" animBg="1"/>
      <p:bldP spid="71" grpId="0" animBg="1"/>
      <p:bldP spid="72" grpId="0" animBg="1"/>
      <p:bldP spid="73" grpId="0" animBg="1"/>
      <p:bldP spid="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2ADC8-EE06-4272-BEF0-65FBD3C34171}"/>
              </a:ext>
            </a:extLst>
          </p:cNvPr>
          <p:cNvSpPr>
            <a:spLocks noGrp="1"/>
          </p:cNvSpPr>
          <p:nvPr>
            <p:ph type="title"/>
          </p:nvPr>
        </p:nvSpPr>
        <p:spPr>
          <a:xfrm>
            <a:off x="677984" y="914400"/>
            <a:ext cx="10836031" cy="609600"/>
          </a:xfrm>
        </p:spPr>
        <p:txBody>
          <a:bodyPr/>
          <a:lstStyle/>
          <a:p>
            <a:r>
              <a:rPr lang="en-US" sz="2400" dirty="0"/>
              <a:t>Motivation</a:t>
            </a:r>
          </a:p>
        </p:txBody>
      </p:sp>
      <p:sp>
        <p:nvSpPr>
          <p:cNvPr id="4" name="Datumsplatzhalter 3">
            <a:extLst>
              <a:ext uri="{FF2B5EF4-FFF2-40B4-BE49-F238E27FC236}">
                <a16:creationId xmlns:a16="http://schemas.microsoft.com/office/drawing/2014/main" id="{6A6A778C-432E-4D7D-82D2-26E1FCD84082}"/>
              </a:ext>
            </a:extLst>
          </p:cNvPr>
          <p:cNvSpPr>
            <a:spLocks noGrp="1"/>
          </p:cNvSpPr>
          <p:nvPr>
            <p:ph type="dt" sz="half" idx="10"/>
          </p:nvPr>
        </p:nvSpPr>
        <p:spPr/>
        <p:txBody>
          <a:bodyPr/>
          <a:lstStyle/>
          <a:p>
            <a:pPr>
              <a:defRPr/>
            </a:pPr>
            <a:r>
              <a:rPr lang="de-DE"/>
              <a:t>26. September 2019 – ICHS 2019 </a:t>
            </a:r>
            <a:endParaRPr lang="de-DE" dirty="0"/>
          </a:p>
        </p:txBody>
      </p:sp>
      <p:sp>
        <p:nvSpPr>
          <p:cNvPr id="5" name="Foliennummernplatzhalter 4">
            <a:extLst>
              <a:ext uri="{FF2B5EF4-FFF2-40B4-BE49-F238E27FC236}">
                <a16:creationId xmlns:a16="http://schemas.microsoft.com/office/drawing/2014/main" id="{EC9597D7-1253-4911-966C-FC70D12365AE}"/>
              </a:ext>
            </a:extLst>
          </p:cNvPr>
          <p:cNvSpPr>
            <a:spLocks noGrp="1"/>
          </p:cNvSpPr>
          <p:nvPr>
            <p:ph type="sldNum" sz="quarter" idx="12"/>
          </p:nvPr>
        </p:nvSpPr>
        <p:spPr/>
        <p:txBody>
          <a:bodyPr/>
          <a:lstStyle/>
          <a:p>
            <a:pPr>
              <a:defRPr/>
            </a:pPr>
            <a:fld id="{94AE16C2-DC28-41C5-874D-FAF460428FB8}" type="slidenum">
              <a:rPr lang="de-DE" smtClean="0"/>
              <a:pPr>
                <a:defRPr/>
              </a:pPr>
              <a:t>3</a:t>
            </a:fld>
            <a:endParaRPr lang="de-DE" dirty="0"/>
          </a:p>
        </p:txBody>
      </p:sp>
      <p:sp>
        <p:nvSpPr>
          <p:cNvPr id="21" name="Rechteck 20">
            <a:extLst>
              <a:ext uri="{FF2B5EF4-FFF2-40B4-BE49-F238E27FC236}">
                <a16:creationId xmlns:a16="http://schemas.microsoft.com/office/drawing/2014/main" id="{F6F08A87-D299-40BD-948D-19160269DB8E}"/>
              </a:ext>
            </a:extLst>
          </p:cNvPr>
          <p:cNvSpPr/>
          <p:nvPr/>
        </p:nvSpPr>
        <p:spPr bwMode="auto">
          <a:xfrm>
            <a:off x="677984" y="2627542"/>
            <a:ext cx="3360616" cy="1456543"/>
          </a:xfrm>
          <a:prstGeom prst="rect">
            <a:avLst/>
          </a:prstGeom>
          <a:solidFill>
            <a:srgbClr val="E2E5CC"/>
          </a:solidFill>
          <a:ln w="28575" cap="flat" cmpd="sng" algn="ctr">
            <a:solidFill>
              <a:srgbClr val="AAB36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latin typeface="TUM Neue Helvetica 55 Regular" panose="020B0604020202020204" pitchFamily="34" charset="0"/>
              </a:rPr>
              <a:t>Fundamental understanding:</a:t>
            </a:r>
          </a:p>
          <a:p>
            <a:pPr marL="0" marR="0" indent="0" algn="l" defTabSz="914400" rtl="0" eaLnBrk="0" fontAlgn="base" latinLnBrk="0" hangingPunct="0">
              <a:lnSpc>
                <a:spcPct val="100000"/>
              </a:lnSpc>
              <a:spcBef>
                <a:spcPct val="0"/>
              </a:spcBef>
              <a:spcAft>
                <a:spcPct val="0"/>
              </a:spcAft>
              <a:buClrTx/>
              <a:buSzTx/>
              <a:buFontTx/>
              <a:buNone/>
              <a:tabLst/>
            </a:pPr>
            <a:r>
              <a:rPr lang="en-US" sz="1600" b="0" dirty="0">
                <a:latin typeface="TUM Neue Helvetica 55 Regular" panose="020B0604020202020204" pitchFamily="34" charset="0"/>
              </a:rPr>
              <a:t>Fuel composition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UM Neue Helvetica 55 Regular" panose="020B0604020202020204" pitchFamily="34" charset="0"/>
              </a:rPr>
              <a:t>Geometry</a:t>
            </a:r>
          </a:p>
          <a:p>
            <a:pPr marL="0" marR="0" indent="0" algn="l" defTabSz="914400" rtl="0" eaLnBrk="0" fontAlgn="base" latinLnBrk="0" hangingPunct="0">
              <a:lnSpc>
                <a:spcPct val="100000"/>
              </a:lnSpc>
              <a:spcBef>
                <a:spcPct val="0"/>
              </a:spcBef>
              <a:spcAft>
                <a:spcPct val="0"/>
              </a:spcAft>
              <a:buClrTx/>
              <a:buSzTx/>
              <a:buFontTx/>
              <a:buNone/>
              <a:tabLst/>
            </a:pPr>
            <a:r>
              <a:rPr lang="en-US" sz="1600" b="0" dirty="0">
                <a:latin typeface="TUM Neue Helvetica 55 Regular" panose="020B0604020202020204" pitchFamily="34" charset="0"/>
              </a:rPr>
              <a:t>Fuel distribution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UM Neue Helvetica 55 Regular" panose="020B0604020202020204" pitchFamily="34" charset="0"/>
              </a:rPr>
              <a:t>Venting</a:t>
            </a:r>
          </a:p>
        </p:txBody>
      </p:sp>
      <p:sp>
        <p:nvSpPr>
          <p:cNvPr id="22" name="Rechteck 21">
            <a:extLst>
              <a:ext uri="{FF2B5EF4-FFF2-40B4-BE49-F238E27FC236}">
                <a16:creationId xmlns:a16="http://schemas.microsoft.com/office/drawing/2014/main" id="{9822ED06-A0A5-4905-803A-69BC4FA6F5A2}"/>
              </a:ext>
            </a:extLst>
          </p:cNvPr>
          <p:cNvSpPr/>
          <p:nvPr/>
        </p:nvSpPr>
        <p:spPr bwMode="auto">
          <a:xfrm>
            <a:off x="8140798" y="2627542"/>
            <a:ext cx="3362400" cy="1456543"/>
          </a:xfrm>
          <a:prstGeom prst="rect">
            <a:avLst/>
          </a:prstGeom>
          <a:solidFill>
            <a:srgbClr val="F8E0CF"/>
          </a:solidFill>
          <a:ln w="28575" cap="flat" cmpd="sng" algn="ctr">
            <a:solidFill>
              <a:srgbClr val="9B4D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UM Neue Helvetica 55 Regular" panose="020B0604020202020204" pitchFamily="34" charset="0"/>
              </a:rPr>
              <a:t>CFD:</a:t>
            </a:r>
          </a:p>
          <a:p>
            <a:pPr marL="0" marR="0" indent="0" algn="l" defTabSz="914400" rtl="0" eaLnBrk="0" fontAlgn="base" latinLnBrk="0" hangingPunct="0">
              <a:lnSpc>
                <a:spcPct val="100000"/>
              </a:lnSpc>
              <a:spcBef>
                <a:spcPct val="0"/>
              </a:spcBef>
              <a:spcAft>
                <a:spcPct val="0"/>
              </a:spcAft>
              <a:buClrTx/>
              <a:buSzTx/>
              <a:buFontTx/>
              <a:buNone/>
              <a:tabLst/>
            </a:pPr>
            <a:r>
              <a:rPr lang="en-US" sz="1600" b="0" dirty="0">
                <a:latin typeface="TUM Neue Helvetica 55 Regular" panose="020B0604020202020204" pitchFamily="34" charset="0"/>
              </a:rPr>
              <a:t>Flame brush velocities</a:t>
            </a:r>
          </a:p>
          <a:p>
            <a:pPr marL="0" marR="0" indent="0" algn="l" defTabSz="914400" rtl="0" eaLnBrk="0" fontAlgn="base" latinLnBrk="0" hangingPunct="0">
              <a:lnSpc>
                <a:spcPct val="100000"/>
              </a:lnSpc>
              <a:spcBef>
                <a:spcPct val="0"/>
              </a:spcBef>
              <a:spcAft>
                <a:spcPct val="0"/>
              </a:spcAft>
              <a:buClrTx/>
              <a:buSzTx/>
              <a:buFontTx/>
              <a:buNone/>
              <a:tabLst/>
            </a:pPr>
            <a:r>
              <a:rPr lang="en-US" sz="1600" b="0" dirty="0">
                <a:latin typeface="TUM Neue Helvetica 55 Regular" panose="020B0604020202020204" pitchFamily="34" charset="0"/>
              </a:rPr>
              <a:t>Pressure loads</a:t>
            </a:r>
          </a:p>
          <a:p>
            <a:pPr marL="0" marR="0" indent="0" algn="l" defTabSz="914400" rtl="0" eaLnBrk="0" fontAlgn="base" latinLnBrk="0" hangingPunct="0">
              <a:lnSpc>
                <a:spcPct val="100000"/>
              </a:lnSpc>
              <a:spcBef>
                <a:spcPct val="0"/>
              </a:spcBef>
              <a:spcAft>
                <a:spcPct val="0"/>
              </a:spcAft>
              <a:buClrTx/>
              <a:buSzTx/>
              <a:buFontTx/>
              <a:buNone/>
              <a:tabLst/>
            </a:pPr>
            <a:r>
              <a:rPr lang="en-US" sz="1600" b="0" dirty="0">
                <a:latin typeface="TUM Neue Helvetica 55 Regular" panose="020B0604020202020204" pitchFamily="34" charset="0"/>
              </a:rPr>
              <a:t>Structural response</a:t>
            </a:r>
          </a:p>
        </p:txBody>
      </p:sp>
      <p:sp>
        <p:nvSpPr>
          <p:cNvPr id="17" name="Rechteck 16">
            <a:extLst>
              <a:ext uri="{FF2B5EF4-FFF2-40B4-BE49-F238E27FC236}">
                <a16:creationId xmlns:a16="http://schemas.microsoft.com/office/drawing/2014/main" id="{E06F29AD-E7BA-4B78-9649-0B1AB9E472DD}"/>
              </a:ext>
            </a:extLst>
          </p:cNvPr>
          <p:cNvSpPr/>
          <p:nvPr/>
        </p:nvSpPr>
        <p:spPr bwMode="auto">
          <a:xfrm>
            <a:off x="4523811" y="2627542"/>
            <a:ext cx="3168352" cy="1456543"/>
          </a:xfrm>
          <a:prstGeom prst="rect">
            <a:avLst/>
          </a:prstGeom>
          <a:solidFill>
            <a:srgbClr val="BFE1FF"/>
          </a:solid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UM Neue Helvetica 55 Regular" panose="020B0604020202020204" pitchFamily="34" charset="0"/>
              </a:rPr>
              <a:t>Empirical criteria:</a:t>
            </a:r>
          </a:p>
          <a:p>
            <a:r>
              <a:rPr lang="el-GR" sz="1600" b="0" dirty="0">
                <a:latin typeface="TUM Neue Helvetica 55 Regular" panose="020B0604020202020204" pitchFamily="34" charset="0"/>
              </a:rPr>
              <a:t>σ</a:t>
            </a:r>
            <a:r>
              <a:rPr lang="en-US" sz="1600" b="0" dirty="0">
                <a:latin typeface="TUM Neue Helvetica 55 Regular" panose="020B0604020202020204" pitchFamily="34" charset="0"/>
              </a:rPr>
              <a:t>-criteria for flame acceleration</a:t>
            </a:r>
            <a:endParaRPr kumimoji="0" lang="en-US" sz="1600" b="1" i="0" u="none" strike="noStrike" cap="none" normalizeH="0" baseline="0" dirty="0">
              <a:ln>
                <a:noFill/>
              </a:ln>
              <a:solidFill>
                <a:schemeClr val="tx1"/>
              </a:solidFill>
              <a:effectLst/>
              <a:latin typeface="TUM Neue Helvetica 55 Regular" panose="020B0604020202020204" pitchFamily="34" charset="0"/>
            </a:endParaRPr>
          </a:p>
          <a:p>
            <a:r>
              <a:rPr lang="en-US" sz="1600" b="0" dirty="0">
                <a:latin typeface="TUM Neue Helvetica 55 Regular" panose="020B0604020202020204" pitchFamily="34" charset="0"/>
              </a:rPr>
              <a:t>7</a:t>
            </a:r>
            <a:r>
              <a:rPr lang="el-GR" sz="1600" b="0" dirty="0">
                <a:latin typeface="TUM Neue Helvetica 55 Regular" panose="020B0604020202020204" pitchFamily="34" charset="0"/>
              </a:rPr>
              <a:t>λ</a:t>
            </a:r>
            <a:r>
              <a:rPr lang="en-US" sz="1600" b="0" dirty="0">
                <a:latin typeface="TUM Neue Helvetica 55 Regular" panose="020B0604020202020204" pitchFamily="34" charset="0"/>
              </a:rPr>
              <a:t>-criteria for detonation</a:t>
            </a:r>
          </a:p>
        </p:txBody>
      </p:sp>
      <p:cxnSp>
        <p:nvCxnSpPr>
          <p:cNvPr id="32" name="Gerade Verbindung mit Pfeil 31">
            <a:extLst>
              <a:ext uri="{FF2B5EF4-FFF2-40B4-BE49-F238E27FC236}">
                <a16:creationId xmlns:a16="http://schemas.microsoft.com/office/drawing/2014/main" id="{C3BD1E66-2DAA-477F-BE50-95EB153BCE21}"/>
              </a:ext>
            </a:extLst>
          </p:cNvPr>
          <p:cNvCxnSpPr>
            <a:cxnSpLocks/>
          </p:cNvCxnSpPr>
          <p:nvPr/>
        </p:nvCxnSpPr>
        <p:spPr bwMode="auto">
          <a:xfrm>
            <a:off x="6096002" y="2060848"/>
            <a:ext cx="0" cy="504056"/>
          </a:xfrm>
          <a:prstGeom prst="straightConnector1">
            <a:avLst/>
          </a:prstGeom>
          <a:solidFill>
            <a:schemeClr val="bg1"/>
          </a:solidFill>
          <a:ln w="28575" cap="flat" cmpd="sng" algn="ctr">
            <a:solidFill>
              <a:schemeClr val="tx1"/>
            </a:solidFill>
            <a:prstDash val="solid"/>
            <a:round/>
            <a:headEnd type="none" w="med" len="med"/>
            <a:tailEnd type="triangle"/>
          </a:ln>
          <a:effectLst/>
        </p:spPr>
      </p:cxnSp>
      <p:cxnSp>
        <p:nvCxnSpPr>
          <p:cNvPr id="38" name="Gerade Verbindung mit Pfeil 37">
            <a:extLst>
              <a:ext uri="{FF2B5EF4-FFF2-40B4-BE49-F238E27FC236}">
                <a16:creationId xmlns:a16="http://schemas.microsoft.com/office/drawing/2014/main" id="{9CA2A8AA-89E6-4662-BB41-4EF02882F1DD}"/>
              </a:ext>
            </a:extLst>
          </p:cNvPr>
          <p:cNvCxnSpPr>
            <a:cxnSpLocks/>
          </p:cNvCxnSpPr>
          <p:nvPr/>
        </p:nvCxnSpPr>
        <p:spPr bwMode="auto">
          <a:xfrm>
            <a:off x="7530326" y="1969296"/>
            <a:ext cx="573868" cy="595608"/>
          </a:xfrm>
          <a:prstGeom prst="straightConnector1">
            <a:avLst/>
          </a:prstGeom>
          <a:solidFill>
            <a:schemeClr val="bg1"/>
          </a:solidFill>
          <a:ln w="28575" cap="flat" cmpd="sng" algn="ctr">
            <a:solidFill>
              <a:schemeClr val="tx1"/>
            </a:solidFill>
            <a:prstDash val="solid"/>
            <a:round/>
            <a:headEnd type="none" w="med" len="med"/>
            <a:tailEnd type="triangle"/>
          </a:ln>
          <a:effectLst/>
        </p:spPr>
      </p:cxnSp>
      <p:sp>
        <p:nvSpPr>
          <p:cNvPr id="41" name="Rechteck: abgerundete Ecken 40">
            <a:extLst>
              <a:ext uri="{FF2B5EF4-FFF2-40B4-BE49-F238E27FC236}">
                <a16:creationId xmlns:a16="http://schemas.microsoft.com/office/drawing/2014/main" id="{31BBA478-EF6C-4143-B377-2D6773F33363}"/>
              </a:ext>
            </a:extLst>
          </p:cNvPr>
          <p:cNvSpPr/>
          <p:nvPr/>
        </p:nvSpPr>
        <p:spPr bwMode="auto">
          <a:xfrm>
            <a:off x="4707122" y="1519440"/>
            <a:ext cx="2765155" cy="449856"/>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UM Neue Helvetica 55 Regular" panose="020B0604020202020204" pitchFamily="34" charset="0"/>
              </a:rPr>
              <a:t>Small scale experiment</a:t>
            </a:r>
          </a:p>
        </p:txBody>
      </p:sp>
      <p:cxnSp>
        <p:nvCxnSpPr>
          <p:cNvPr id="42" name="Gerade Verbindung mit Pfeil 41">
            <a:extLst>
              <a:ext uri="{FF2B5EF4-FFF2-40B4-BE49-F238E27FC236}">
                <a16:creationId xmlns:a16="http://schemas.microsoft.com/office/drawing/2014/main" id="{8286BBE6-EDF7-4B33-A823-CB74CC214DEB}"/>
              </a:ext>
            </a:extLst>
          </p:cNvPr>
          <p:cNvCxnSpPr>
            <a:cxnSpLocks/>
          </p:cNvCxnSpPr>
          <p:nvPr/>
        </p:nvCxnSpPr>
        <p:spPr bwMode="auto">
          <a:xfrm flipH="1">
            <a:off x="4087806" y="1969296"/>
            <a:ext cx="573873" cy="601154"/>
          </a:xfrm>
          <a:prstGeom prst="straightConnector1">
            <a:avLst/>
          </a:prstGeom>
          <a:solidFill>
            <a:schemeClr val="bg1"/>
          </a:solidFill>
          <a:ln w="28575" cap="flat" cmpd="sng" algn="ctr">
            <a:solidFill>
              <a:schemeClr val="tx1"/>
            </a:solidFill>
            <a:prstDash val="solid"/>
            <a:round/>
            <a:headEnd type="none" w="med" len="med"/>
            <a:tailEnd type="triangle"/>
          </a:ln>
          <a:effectLst/>
        </p:spPr>
      </p:cxnSp>
      <p:sp>
        <p:nvSpPr>
          <p:cNvPr id="43" name="Rechteck: abgerundete Ecken 42">
            <a:extLst>
              <a:ext uri="{FF2B5EF4-FFF2-40B4-BE49-F238E27FC236}">
                <a16:creationId xmlns:a16="http://schemas.microsoft.com/office/drawing/2014/main" id="{9DC786EC-D0D8-420F-B4AA-9492D2249DA4}"/>
              </a:ext>
            </a:extLst>
          </p:cNvPr>
          <p:cNvSpPr/>
          <p:nvPr/>
        </p:nvSpPr>
        <p:spPr bwMode="auto">
          <a:xfrm>
            <a:off x="3391077" y="4440993"/>
            <a:ext cx="5397243" cy="715981"/>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UM Neue Helvetica 55 Regular" panose="020B0604020202020204" pitchFamily="34" charset="0"/>
              </a:rPr>
              <a:t>FA and DDT-prediction in stratified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UM Neue Helvetica 55 Regular" panose="020B0604020202020204" pitchFamily="34" charset="0"/>
              </a:rPr>
              <a:t>H</a:t>
            </a:r>
            <a:r>
              <a:rPr kumimoji="0" lang="en-US" sz="1800" b="0" i="0" u="none" strike="noStrike" cap="none" normalizeH="0" baseline="-25000" dirty="0">
                <a:ln>
                  <a:noFill/>
                </a:ln>
                <a:solidFill>
                  <a:schemeClr val="tx1"/>
                </a:solidFill>
                <a:effectLst/>
                <a:latin typeface="TUM Neue Helvetica 55 Regular" panose="020B0604020202020204" pitchFamily="34" charset="0"/>
              </a:rPr>
              <a:t>2</a:t>
            </a:r>
            <a:r>
              <a:rPr kumimoji="0" lang="en-US" sz="1800" b="0" i="0" u="none" strike="noStrike" cap="none" normalizeH="0" baseline="0" dirty="0">
                <a:ln>
                  <a:noFill/>
                </a:ln>
                <a:solidFill>
                  <a:schemeClr val="tx1"/>
                </a:solidFill>
                <a:effectLst/>
                <a:latin typeface="TUM Neue Helvetica 55 Regular" panose="020B0604020202020204" pitchFamily="34" charset="0"/>
              </a:rPr>
              <a:t>-CO-air mixtures on large scales</a:t>
            </a:r>
          </a:p>
        </p:txBody>
      </p:sp>
      <p:sp>
        <p:nvSpPr>
          <p:cNvPr id="44" name="Rechteck: abgerundete Ecken 43">
            <a:extLst>
              <a:ext uri="{FF2B5EF4-FFF2-40B4-BE49-F238E27FC236}">
                <a16:creationId xmlns:a16="http://schemas.microsoft.com/office/drawing/2014/main" id="{A8462461-6C73-40FD-9BAE-E78837216021}"/>
              </a:ext>
            </a:extLst>
          </p:cNvPr>
          <p:cNvSpPr/>
          <p:nvPr/>
        </p:nvSpPr>
        <p:spPr bwMode="auto">
          <a:xfrm>
            <a:off x="3391076" y="5576774"/>
            <a:ext cx="5397243" cy="655956"/>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UM Neue Helvetica 55 Regular" panose="020B0604020202020204" pitchFamily="34" charset="0"/>
              </a:rPr>
              <a:t>Prevention of failure by means of design</a:t>
            </a:r>
          </a:p>
        </p:txBody>
      </p:sp>
      <p:sp>
        <p:nvSpPr>
          <p:cNvPr id="46" name="Fußzeilenplatzhalter 1">
            <a:extLst>
              <a:ext uri="{FF2B5EF4-FFF2-40B4-BE49-F238E27FC236}">
                <a16:creationId xmlns:a16="http://schemas.microsoft.com/office/drawing/2014/main" id="{740320F0-1DBD-407B-A78A-9516113DF7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
        <p:nvSpPr>
          <p:cNvPr id="15" name="Pfeil: nach unten 72">
            <a:extLst>
              <a:ext uri="{FF2B5EF4-FFF2-40B4-BE49-F238E27FC236}">
                <a16:creationId xmlns:a16="http://schemas.microsoft.com/office/drawing/2014/main" id="{14A9CC67-328B-4CF1-80DD-E9995A6E4EDC}"/>
              </a:ext>
            </a:extLst>
          </p:cNvPr>
          <p:cNvSpPr/>
          <p:nvPr/>
        </p:nvSpPr>
        <p:spPr bwMode="auto">
          <a:xfrm>
            <a:off x="5981685" y="5219629"/>
            <a:ext cx="216024" cy="294489"/>
          </a:xfrm>
          <a:prstGeom prst="down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Tree>
    <p:extLst>
      <p:ext uri="{BB962C8B-B14F-4D97-AF65-F5344CB8AC3E}">
        <p14:creationId xmlns:p14="http://schemas.microsoft.com/office/powerpoint/2010/main" val="23492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7" grpId="0" animBg="1"/>
      <p:bldP spid="41" grpId="0" animBg="1"/>
      <p:bldP spid="43" grpId="0" animBg="1"/>
      <p:bldP spid="4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Grafik 46">
            <a:extLst>
              <a:ext uri="{FF2B5EF4-FFF2-40B4-BE49-F238E27FC236}">
                <a16:creationId xmlns:a16="http://schemas.microsoft.com/office/drawing/2014/main" id="{ABDC0B1B-5F3D-45E3-83DC-DE6D3CBCA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1870234"/>
            <a:ext cx="9990000" cy="1140000"/>
          </a:xfrm>
          <a:prstGeom prst="rect">
            <a:avLst/>
          </a:prstGeom>
        </p:spPr>
      </p:pic>
      <p:grpSp>
        <p:nvGrpSpPr>
          <p:cNvPr id="104" name="Gruppieren 103">
            <a:extLst>
              <a:ext uri="{FF2B5EF4-FFF2-40B4-BE49-F238E27FC236}">
                <a16:creationId xmlns:a16="http://schemas.microsoft.com/office/drawing/2014/main" id="{6B7997AD-7C89-4D7F-B4B3-43F312A82449}"/>
              </a:ext>
            </a:extLst>
          </p:cNvPr>
          <p:cNvGrpSpPr/>
          <p:nvPr/>
        </p:nvGrpSpPr>
        <p:grpSpPr>
          <a:xfrm>
            <a:off x="7705576" y="1352473"/>
            <a:ext cx="3330000" cy="338554"/>
            <a:chOff x="7752184" y="1352473"/>
            <a:chExt cx="3432740" cy="338554"/>
          </a:xfrm>
        </p:grpSpPr>
        <p:cxnSp>
          <p:nvCxnSpPr>
            <p:cNvPr id="92" name="Gerade Verbindung mit Pfeil 91">
              <a:extLst>
                <a:ext uri="{FF2B5EF4-FFF2-40B4-BE49-F238E27FC236}">
                  <a16:creationId xmlns:a16="http://schemas.microsoft.com/office/drawing/2014/main" id="{B42B8F90-8D95-4CDA-81D1-5AAA3DA9D5B7}"/>
                </a:ext>
              </a:extLst>
            </p:cNvPr>
            <p:cNvCxnSpPr>
              <a:cxnSpLocks/>
            </p:cNvCxnSpPr>
            <p:nvPr/>
          </p:nvCxnSpPr>
          <p:spPr bwMode="auto">
            <a:xfrm flipH="1">
              <a:off x="7752184" y="1675763"/>
              <a:ext cx="3432740" cy="6307"/>
            </a:xfrm>
            <a:prstGeom prst="straightConnector1">
              <a:avLst/>
            </a:prstGeom>
            <a:solidFill>
              <a:schemeClr val="bg1"/>
            </a:solidFill>
            <a:ln w="28575" cap="flat" cmpd="sng" algn="ctr">
              <a:solidFill>
                <a:schemeClr val="tx1"/>
              </a:solidFill>
              <a:prstDash val="solid"/>
              <a:round/>
              <a:headEnd type="arrow" w="med" len="med"/>
              <a:tailEnd type="arrow"/>
            </a:ln>
            <a:effectLst/>
          </p:spPr>
        </p:cxnSp>
        <p:sp>
          <p:nvSpPr>
            <p:cNvPr id="93" name="Textfeld 92">
              <a:extLst>
                <a:ext uri="{FF2B5EF4-FFF2-40B4-BE49-F238E27FC236}">
                  <a16:creationId xmlns:a16="http://schemas.microsoft.com/office/drawing/2014/main" id="{E5C3EC19-90B3-4658-A590-CC952512847A}"/>
                </a:ext>
              </a:extLst>
            </p:cNvPr>
            <p:cNvSpPr txBox="1"/>
            <p:nvPr/>
          </p:nvSpPr>
          <p:spPr>
            <a:xfrm>
              <a:off x="8334026" y="1352473"/>
              <a:ext cx="2269057"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2.05 m</a:t>
              </a:r>
            </a:p>
          </p:txBody>
        </p:sp>
      </p:grpSp>
      <p:grpSp>
        <p:nvGrpSpPr>
          <p:cNvPr id="103" name="Gruppieren 102">
            <a:extLst>
              <a:ext uri="{FF2B5EF4-FFF2-40B4-BE49-F238E27FC236}">
                <a16:creationId xmlns:a16="http://schemas.microsoft.com/office/drawing/2014/main" id="{708EAEE6-8782-4617-9512-3EFF09559BBF}"/>
              </a:ext>
            </a:extLst>
          </p:cNvPr>
          <p:cNvGrpSpPr/>
          <p:nvPr/>
        </p:nvGrpSpPr>
        <p:grpSpPr>
          <a:xfrm>
            <a:off x="1349059" y="1352473"/>
            <a:ext cx="6372000" cy="356160"/>
            <a:chOff x="1191336" y="1352473"/>
            <a:chExt cx="6560848" cy="356160"/>
          </a:xfrm>
        </p:grpSpPr>
        <p:cxnSp>
          <p:nvCxnSpPr>
            <p:cNvPr id="86" name="Gerade Verbindung mit Pfeil 85">
              <a:extLst>
                <a:ext uri="{FF2B5EF4-FFF2-40B4-BE49-F238E27FC236}">
                  <a16:creationId xmlns:a16="http://schemas.microsoft.com/office/drawing/2014/main" id="{727BB8A4-951E-4FF1-93C6-24FEBA3A5E6A}"/>
                </a:ext>
              </a:extLst>
            </p:cNvPr>
            <p:cNvCxnSpPr>
              <a:cxnSpLocks/>
            </p:cNvCxnSpPr>
            <p:nvPr/>
          </p:nvCxnSpPr>
          <p:spPr bwMode="auto">
            <a:xfrm flipH="1">
              <a:off x="1191336" y="1682070"/>
              <a:ext cx="6560848" cy="26563"/>
            </a:xfrm>
            <a:prstGeom prst="straightConnector1">
              <a:avLst/>
            </a:prstGeom>
            <a:solidFill>
              <a:schemeClr val="bg1"/>
            </a:solidFill>
            <a:ln w="28575" cap="flat" cmpd="sng" algn="ctr">
              <a:solidFill>
                <a:schemeClr val="tx1"/>
              </a:solidFill>
              <a:prstDash val="solid"/>
              <a:round/>
              <a:headEnd type="arrow" w="med" len="med"/>
              <a:tailEnd type="arrow"/>
            </a:ln>
            <a:effectLst/>
          </p:spPr>
        </p:cxnSp>
        <p:sp>
          <p:nvSpPr>
            <p:cNvPr id="87" name="Textfeld 86">
              <a:extLst>
                <a:ext uri="{FF2B5EF4-FFF2-40B4-BE49-F238E27FC236}">
                  <a16:creationId xmlns:a16="http://schemas.microsoft.com/office/drawing/2014/main" id="{61E957F0-33EB-452E-B1BF-A31AF215FF0A}"/>
                </a:ext>
              </a:extLst>
            </p:cNvPr>
            <p:cNvSpPr txBox="1"/>
            <p:nvPr/>
          </p:nvSpPr>
          <p:spPr>
            <a:xfrm>
              <a:off x="3280248" y="1352473"/>
              <a:ext cx="2269057"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3.95 m</a:t>
              </a:r>
            </a:p>
          </p:txBody>
        </p:sp>
      </p:grpSp>
      <p:pic>
        <p:nvPicPr>
          <p:cNvPr id="49" name="Grafik 48">
            <a:extLst>
              <a:ext uri="{FF2B5EF4-FFF2-40B4-BE49-F238E27FC236}">
                <a16:creationId xmlns:a16="http://schemas.microsoft.com/office/drawing/2014/main" id="{7FED0F9E-900A-4D53-A71A-5EB884D47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456" y="1869207"/>
            <a:ext cx="9990000" cy="1140000"/>
          </a:xfrm>
          <a:prstGeom prst="rect">
            <a:avLst/>
          </a:prstGeom>
        </p:spPr>
      </p:pic>
      <p:grpSp>
        <p:nvGrpSpPr>
          <p:cNvPr id="105" name="Gruppieren 104">
            <a:extLst>
              <a:ext uri="{FF2B5EF4-FFF2-40B4-BE49-F238E27FC236}">
                <a16:creationId xmlns:a16="http://schemas.microsoft.com/office/drawing/2014/main" id="{C1AB77C2-102C-47E7-89AF-A17414EA1F42}"/>
              </a:ext>
            </a:extLst>
          </p:cNvPr>
          <p:cNvGrpSpPr/>
          <p:nvPr/>
        </p:nvGrpSpPr>
        <p:grpSpPr>
          <a:xfrm>
            <a:off x="1349059" y="1357859"/>
            <a:ext cx="9684000" cy="355649"/>
            <a:chOff x="1190309" y="1352473"/>
            <a:chExt cx="9999147" cy="355649"/>
          </a:xfrm>
        </p:grpSpPr>
        <p:cxnSp>
          <p:nvCxnSpPr>
            <p:cNvPr id="67" name="Gerade Verbindung mit Pfeil 66">
              <a:extLst>
                <a:ext uri="{FF2B5EF4-FFF2-40B4-BE49-F238E27FC236}">
                  <a16:creationId xmlns:a16="http://schemas.microsoft.com/office/drawing/2014/main" id="{A5F42F1B-9F42-4723-8DFA-0734BA52BCEE}"/>
                </a:ext>
              </a:extLst>
            </p:cNvPr>
            <p:cNvCxnSpPr>
              <a:cxnSpLocks/>
            </p:cNvCxnSpPr>
            <p:nvPr/>
          </p:nvCxnSpPr>
          <p:spPr bwMode="auto">
            <a:xfrm flipH="1">
              <a:off x="1190309" y="1672556"/>
              <a:ext cx="9999147" cy="35566"/>
            </a:xfrm>
            <a:prstGeom prst="straightConnector1">
              <a:avLst/>
            </a:prstGeom>
            <a:solidFill>
              <a:schemeClr val="bg1"/>
            </a:solidFill>
            <a:ln w="28575" cap="flat" cmpd="sng" algn="ctr">
              <a:solidFill>
                <a:schemeClr val="tx1"/>
              </a:solidFill>
              <a:prstDash val="solid"/>
              <a:round/>
              <a:headEnd type="arrow" w="med" len="med"/>
              <a:tailEnd type="arrow"/>
            </a:ln>
            <a:effectLst/>
          </p:spPr>
        </p:cxnSp>
        <p:sp>
          <p:nvSpPr>
            <p:cNvPr id="68" name="Textfeld 67">
              <a:extLst>
                <a:ext uri="{FF2B5EF4-FFF2-40B4-BE49-F238E27FC236}">
                  <a16:creationId xmlns:a16="http://schemas.microsoft.com/office/drawing/2014/main" id="{E065911E-C463-4784-950F-B61173259BE2}"/>
                </a:ext>
              </a:extLst>
            </p:cNvPr>
            <p:cNvSpPr txBox="1"/>
            <p:nvPr/>
          </p:nvSpPr>
          <p:spPr>
            <a:xfrm>
              <a:off x="5233164" y="1352473"/>
              <a:ext cx="2269057"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6 m</a:t>
              </a:r>
            </a:p>
          </p:txBody>
        </p:sp>
      </p:grpSp>
      <p:sp>
        <p:nvSpPr>
          <p:cNvPr id="2" name="Titel 1">
            <a:extLst>
              <a:ext uri="{FF2B5EF4-FFF2-40B4-BE49-F238E27FC236}">
                <a16:creationId xmlns:a16="http://schemas.microsoft.com/office/drawing/2014/main" id="{741FAA8F-D102-4873-A3B8-6AF1F9D0257A}"/>
              </a:ext>
            </a:extLst>
          </p:cNvPr>
          <p:cNvSpPr>
            <a:spLocks noGrp="1"/>
          </p:cNvSpPr>
          <p:nvPr>
            <p:ph type="title"/>
          </p:nvPr>
        </p:nvSpPr>
        <p:spPr>
          <a:xfrm>
            <a:off x="677986" y="914400"/>
            <a:ext cx="10836031" cy="609600"/>
          </a:xfrm>
        </p:spPr>
        <p:txBody>
          <a:bodyPr/>
          <a:lstStyle/>
          <a:p>
            <a:r>
              <a:rPr lang="en-US" sz="2400" dirty="0"/>
              <a:t>Experimental setup - Geometry</a:t>
            </a:r>
          </a:p>
        </p:txBody>
      </p:sp>
      <p:sp>
        <p:nvSpPr>
          <p:cNvPr id="4" name="Datumsplatzhalter 3">
            <a:extLst>
              <a:ext uri="{FF2B5EF4-FFF2-40B4-BE49-F238E27FC236}">
                <a16:creationId xmlns:a16="http://schemas.microsoft.com/office/drawing/2014/main" id="{C92068C6-F9C1-46D8-AB4A-DD535662599C}"/>
              </a:ext>
            </a:extLst>
          </p:cNvPr>
          <p:cNvSpPr>
            <a:spLocks noGrp="1"/>
          </p:cNvSpPr>
          <p:nvPr>
            <p:ph type="dt" sz="half" idx="10"/>
          </p:nvPr>
        </p:nvSpPr>
        <p:spPr/>
        <p:txBody>
          <a:bodyPr/>
          <a:lstStyle/>
          <a:p>
            <a:pPr>
              <a:defRPr/>
            </a:pPr>
            <a:r>
              <a:rPr lang="de-DE"/>
              <a:t>26. September 2019 – ICHS 2019 </a:t>
            </a:r>
            <a:endParaRPr lang="de-DE" dirty="0"/>
          </a:p>
        </p:txBody>
      </p:sp>
      <p:sp>
        <p:nvSpPr>
          <p:cNvPr id="5" name="Foliennummernplatzhalter 4">
            <a:extLst>
              <a:ext uri="{FF2B5EF4-FFF2-40B4-BE49-F238E27FC236}">
                <a16:creationId xmlns:a16="http://schemas.microsoft.com/office/drawing/2014/main" id="{6EF837AF-0FE4-4A4C-9D1E-04A661DFE052}"/>
              </a:ext>
            </a:extLst>
          </p:cNvPr>
          <p:cNvSpPr>
            <a:spLocks noGrp="1"/>
          </p:cNvSpPr>
          <p:nvPr>
            <p:ph type="sldNum" sz="quarter" idx="12"/>
          </p:nvPr>
        </p:nvSpPr>
        <p:spPr/>
        <p:txBody>
          <a:bodyPr/>
          <a:lstStyle/>
          <a:p>
            <a:pPr>
              <a:defRPr/>
            </a:pPr>
            <a:fld id="{94AE16C2-DC28-41C5-874D-FAF460428FB8}" type="slidenum">
              <a:rPr lang="de-DE" smtClean="0"/>
              <a:pPr>
                <a:defRPr/>
              </a:pPr>
              <a:t>4</a:t>
            </a:fld>
            <a:endParaRPr lang="de-DE" dirty="0"/>
          </a:p>
        </p:txBody>
      </p:sp>
      <p:grpSp>
        <p:nvGrpSpPr>
          <p:cNvPr id="80" name="Gruppieren 79">
            <a:extLst>
              <a:ext uri="{FF2B5EF4-FFF2-40B4-BE49-F238E27FC236}">
                <a16:creationId xmlns:a16="http://schemas.microsoft.com/office/drawing/2014/main" id="{313E74D5-B28A-4E6B-8377-5D7F720F13AD}"/>
              </a:ext>
            </a:extLst>
          </p:cNvPr>
          <p:cNvGrpSpPr/>
          <p:nvPr/>
        </p:nvGrpSpPr>
        <p:grpSpPr>
          <a:xfrm>
            <a:off x="5920457" y="1873399"/>
            <a:ext cx="360038" cy="1140000"/>
            <a:chOff x="5918076" y="1873399"/>
            <a:chExt cx="360038" cy="1140000"/>
          </a:xfrm>
        </p:grpSpPr>
        <p:cxnSp>
          <p:nvCxnSpPr>
            <p:cNvPr id="75" name="Gerader Verbinder 74">
              <a:extLst>
                <a:ext uri="{FF2B5EF4-FFF2-40B4-BE49-F238E27FC236}">
                  <a16:creationId xmlns:a16="http://schemas.microsoft.com/office/drawing/2014/main" id="{AB5E6CEA-21B1-46FC-A483-8246FDD1123B}"/>
                </a:ext>
              </a:extLst>
            </p:cNvPr>
            <p:cNvCxnSpPr>
              <a:cxnSpLocks/>
            </p:cNvCxnSpPr>
            <p:nvPr/>
          </p:nvCxnSpPr>
          <p:spPr bwMode="auto">
            <a:xfrm>
              <a:off x="6278114" y="1873399"/>
              <a:ext cx="0" cy="1140000"/>
            </a:xfrm>
            <a:prstGeom prst="line">
              <a:avLst/>
            </a:prstGeom>
            <a:solidFill>
              <a:schemeClr val="bg1"/>
            </a:solidFill>
            <a:ln w="28575" cap="flat" cmpd="sng" algn="ctr">
              <a:solidFill>
                <a:schemeClr val="tx1"/>
              </a:solidFill>
              <a:prstDash val="dash"/>
              <a:round/>
              <a:headEnd type="none" w="med" len="med"/>
              <a:tailEnd type="none" w="med" len="med"/>
            </a:ln>
            <a:effectLst/>
          </p:spPr>
        </p:cxnSp>
        <p:cxnSp>
          <p:nvCxnSpPr>
            <p:cNvPr id="76" name="Gerade Verbindung mit Pfeil 75">
              <a:extLst>
                <a:ext uri="{FF2B5EF4-FFF2-40B4-BE49-F238E27FC236}">
                  <a16:creationId xmlns:a16="http://schemas.microsoft.com/office/drawing/2014/main" id="{F728DE48-4064-4AB0-9FFC-9EE9CBA007CE}"/>
                </a:ext>
              </a:extLst>
            </p:cNvPr>
            <p:cNvCxnSpPr>
              <a:cxnSpLocks/>
            </p:cNvCxnSpPr>
            <p:nvPr/>
          </p:nvCxnSpPr>
          <p:spPr bwMode="auto">
            <a:xfrm>
              <a:off x="5918076" y="1919997"/>
              <a:ext cx="360038" cy="0"/>
            </a:xfrm>
            <a:prstGeom prst="straightConnector1">
              <a:avLst/>
            </a:prstGeom>
            <a:solidFill>
              <a:schemeClr val="bg1"/>
            </a:solidFill>
            <a:ln w="28575" cap="flat" cmpd="sng" algn="ctr">
              <a:solidFill>
                <a:schemeClr val="tx1"/>
              </a:solidFill>
              <a:prstDash val="solid"/>
              <a:round/>
              <a:headEnd type="none" w="med" len="med"/>
              <a:tailEnd type="triangle"/>
            </a:ln>
            <a:effectLst/>
          </p:spPr>
        </p:cxnSp>
        <p:cxnSp>
          <p:nvCxnSpPr>
            <p:cNvPr id="78" name="Gerade Verbindung mit Pfeil 77">
              <a:extLst>
                <a:ext uri="{FF2B5EF4-FFF2-40B4-BE49-F238E27FC236}">
                  <a16:creationId xmlns:a16="http://schemas.microsoft.com/office/drawing/2014/main" id="{0442D6F3-1BB5-42C3-9D01-4EE941818033}"/>
                </a:ext>
              </a:extLst>
            </p:cNvPr>
            <p:cNvCxnSpPr>
              <a:cxnSpLocks/>
            </p:cNvCxnSpPr>
            <p:nvPr/>
          </p:nvCxnSpPr>
          <p:spPr bwMode="auto">
            <a:xfrm>
              <a:off x="5918076" y="2928109"/>
              <a:ext cx="360038" cy="0"/>
            </a:xfrm>
            <a:prstGeom prst="straightConnector1">
              <a:avLst/>
            </a:prstGeom>
            <a:solidFill>
              <a:schemeClr val="bg1"/>
            </a:solidFill>
            <a:ln w="28575" cap="flat" cmpd="sng" algn="ctr">
              <a:solidFill>
                <a:schemeClr val="tx1"/>
              </a:solidFill>
              <a:prstDash val="solid"/>
              <a:round/>
              <a:headEnd type="none" w="med" len="med"/>
              <a:tailEnd type="triangle"/>
            </a:ln>
            <a:effectLst/>
          </p:spPr>
        </p:cxnSp>
      </p:grpSp>
      <p:pic>
        <p:nvPicPr>
          <p:cNvPr id="43" name="Grafik 42">
            <a:extLst>
              <a:ext uri="{FF2B5EF4-FFF2-40B4-BE49-F238E27FC236}">
                <a16:creationId xmlns:a16="http://schemas.microsoft.com/office/drawing/2014/main" id="{A8439EBB-BB66-4716-A95C-88FBD2B886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143" y="4184352"/>
            <a:ext cx="3222857" cy="1980952"/>
          </a:xfrm>
          <a:prstGeom prst="rect">
            <a:avLst/>
          </a:prstGeom>
        </p:spPr>
      </p:pic>
      <p:sp>
        <p:nvSpPr>
          <p:cNvPr id="81" name="Textfeld 80">
            <a:extLst>
              <a:ext uri="{FF2B5EF4-FFF2-40B4-BE49-F238E27FC236}">
                <a16:creationId xmlns:a16="http://schemas.microsoft.com/office/drawing/2014/main" id="{5BFF8543-C3D2-4852-8A49-EEB261D5BB60}"/>
              </a:ext>
            </a:extLst>
          </p:cNvPr>
          <p:cNvSpPr txBox="1"/>
          <p:nvPr/>
        </p:nvSpPr>
        <p:spPr>
          <a:xfrm>
            <a:off x="5908551" y="3071396"/>
            <a:ext cx="753977" cy="338554"/>
          </a:xfrm>
          <a:prstGeom prst="rect">
            <a:avLst/>
          </a:prstGeom>
          <a:noFill/>
        </p:spPr>
        <p:txBody>
          <a:bodyPr wrap="square" rtlCol="0">
            <a:spAutoFit/>
          </a:bodyPr>
          <a:lstStyle/>
          <a:p>
            <a:pPr algn="ctr"/>
            <a:r>
              <a:rPr lang="en-US" sz="1600" dirty="0">
                <a:latin typeface="TUM Neue Helvetica 55 Regular" panose="020B0604020202020204" pitchFamily="34" charset="0"/>
              </a:rPr>
              <a:t>A-A</a:t>
            </a:r>
          </a:p>
        </p:txBody>
      </p:sp>
      <p:sp>
        <p:nvSpPr>
          <p:cNvPr id="82" name="Textfeld 81">
            <a:extLst>
              <a:ext uri="{FF2B5EF4-FFF2-40B4-BE49-F238E27FC236}">
                <a16:creationId xmlns:a16="http://schemas.microsoft.com/office/drawing/2014/main" id="{2AA750EF-F15A-4EF8-8A97-98DDF7757D12}"/>
              </a:ext>
            </a:extLst>
          </p:cNvPr>
          <p:cNvSpPr txBox="1"/>
          <p:nvPr/>
        </p:nvSpPr>
        <p:spPr>
          <a:xfrm>
            <a:off x="5908551" y="3068960"/>
            <a:ext cx="753977" cy="338554"/>
          </a:xfrm>
          <a:prstGeom prst="rect">
            <a:avLst/>
          </a:prstGeom>
          <a:noFill/>
        </p:spPr>
        <p:txBody>
          <a:bodyPr wrap="square" rtlCol="0">
            <a:spAutoFit/>
          </a:bodyPr>
          <a:lstStyle/>
          <a:p>
            <a:pPr algn="ctr"/>
            <a:r>
              <a:rPr lang="en-US" sz="1600" dirty="0">
                <a:latin typeface="TUM Neue Helvetica 55 Regular" panose="020B0604020202020204" pitchFamily="34" charset="0"/>
              </a:rPr>
              <a:t>B-B</a:t>
            </a:r>
          </a:p>
        </p:txBody>
      </p:sp>
      <p:sp>
        <p:nvSpPr>
          <p:cNvPr id="132" name="Textfeld 131">
            <a:extLst>
              <a:ext uri="{FF2B5EF4-FFF2-40B4-BE49-F238E27FC236}">
                <a16:creationId xmlns:a16="http://schemas.microsoft.com/office/drawing/2014/main" id="{55F8C531-9468-45EB-8F4C-E9E96C13AA52}"/>
              </a:ext>
            </a:extLst>
          </p:cNvPr>
          <p:cNvSpPr txBox="1"/>
          <p:nvPr/>
        </p:nvSpPr>
        <p:spPr>
          <a:xfrm>
            <a:off x="7608182" y="4079230"/>
            <a:ext cx="3576918" cy="1107996"/>
          </a:xfrm>
          <a:prstGeom prst="rect">
            <a:avLst/>
          </a:prstGeom>
          <a:noFill/>
        </p:spPr>
        <p:txBody>
          <a:bodyPr wrap="square" rtlCol="0">
            <a:spAutoFit/>
          </a:bodyPr>
          <a:lstStyle/>
          <a:p>
            <a:pPr algn="r"/>
            <a:r>
              <a:rPr lang="en-US" b="0" dirty="0" err="1">
                <a:latin typeface="TUM Neue Helvetica 55 Regular" panose="020B0604020202020204" pitchFamily="34" charset="0"/>
              </a:rPr>
              <a:t>GraVent</a:t>
            </a:r>
            <a:r>
              <a:rPr lang="en-US" b="0" dirty="0">
                <a:latin typeface="TUM Neue Helvetica 55 Regular" panose="020B0604020202020204" pitchFamily="34" charset="0"/>
              </a:rPr>
              <a:t> test rig:</a:t>
            </a:r>
          </a:p>
          <a:p>
            <a:pPr algn="r"/>
            <a:r>
              <a:rPr lang="en-US" sz="1600" b="0" dirty="0">
                <a:latin typeface="TUM Neue Helvetica 55 Regular" panose="020B0604020202020204" pitchFamily="34" charset="0"/>
              </a:rPr>
              <a:t>High blockage ratio</a:t>
            </a:r>
          </a:p>
          <a:p>
            <a:pPr algn="r"/>
            <a:r>
              <a:rPr lang="en-US" sz="1600" b="0" dirty="0">
                <a:latin typeface="TUM Neue Helvetica 55 Regular" panose="020B0604020202020204" pitchFamily="34" charset="0"/>
              </a:rPr>
              <a:t>Obstacles 12mm in axial direction</a:t>
            </a:r>
          </a:p>
          <a:p>
            <a:pPr algn="r"/>
            <a:r>
              <a:rPr lang="en-US" sz="1600" b="0" dirty="0">
                <a:latin typeface="TUM Neue Helvetica 55 Regular" panose="020B0604020202020204" pitchFamily="34" charset="0"/>
              </a:rPr>
              <a:t>Long obstructed section</a:t>
            </a:r>
          </a:p>
        </p:txBody>
      </p:sp>
      <p:grpSp>
        <p:nvGrpSpPr>
          <p:cNvPr id="140" name="Gruppieren 139">
            <a:extLst>
              <a:ext uri="{FF2B5EF4-FFF2-40B4-BE49-F238E27FC236}">
                <a16:creationId xmlns:a16="http://schemas.microsoft.com/office/drawing/2014/main" id="{49F9FF72-AFEB-4990-A4D2-B548D63271AA}"/>
              </a:ext>
            </a:extLst>
          </p:cNvPr>
          <p:cNvGrpSpPr/>
          <p:nvPr/>
        </p:nvGrpSpPr>
        <p:grpSpPr>
          <a:xfrm>
            <a:off x="3452784" y="2702537"/>
            <a:ext cx="2269057" cy="772201"/>
            <a:chOff x="3452784" y="2702537"/>
            <a:chExt cx="2269057" cy="772201"/>
          </a:xfrm>
        </p:grpSpPr>
        <p:cxnSp>
          <p:nvCxnSpPr>
            <p:cNvPr id="133" name="Gerade Verbindung mit Pfeil 132">
              <a:extLst>
                <a:ext uri="{FF2B5EF4-FFF2-40B4-BE49-F238E27FC236}">
                  <a16:creationId xmlns:a16="http://schemas.microsoft.com/office/drawing/2014/main" id="{A9221E0D-04E5-401B-B755-726093D567CA}"/>
                </a:ext>
              </a:extLst>
            </p:cNvPr>
            <p:cNvCxnSpPr>
              <a:cxnSpLocks/>
            </p:cNvCxnSpPr>
            <p:nvPr/>
          </p:nvCxnSpPr>
          <p:spPr bwMode="auto">
            <a:xfrm flipH="1">
              <a:off x="4347743" y="3039817"/>
              <a:ext cx="460800" cy="0"/>
            </a:xfrm>
            <a:prstGeom prst="straightConnector1">
              <a:avLst/>
            </a:prstGeom>
            <a:solidFill>
              <a:schemeClr val="bg1"/>
            </a:solidFill>
            <a:ln w="28575" cap="flat" cmpd="sng" algn="ctr">
              <a:solidFill>
                <a:schemeClr val="tx1"/>
              </a:solidFill>
              <a:prstDash val="solid"/>
              <a:round/>
              <a:headEnd type="arrow" w="med" len="med"/>
              <a:tailEnd type="arrow"/>
            </a:ln>
            <a:effectLst/>
          </p:spPr>
        </p:cxnSp>
        <p:sp>
          <p:nvSpPr>
            <p:cNvPr id="134" name="Textfeld 133">
              <a:extLst>
                <a:ext uri="{FF2B5EF4-FFF2-40B4-BE49-F238E27FC236}">
                  <a16:creationId xmlns:a16="http://schemas.microsoft.com/office/drawing/2014/main" id="{3B08558C-C96C-4EBE-904C-1997107C9F71}"/>
                </a:ext>
              </a:extLst>
            </p:cNvPr>
            <p:cNvSpPr txBox="1"/>
            <p:nvPr/>
          </p:nvSpPr>
          <p:spPr>
            <a:xfrm>
              <a:off x="3452784" y="3136184"/>
              <a:ext cx="2269057"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Spacing = 300 mm</a:t>
              </a:r>
            </a:p>
          </p:txBody>
        </p:sp>
        <p:cxnSp>
          <p:nvCxnSpPr>
            <p:cNvPr id="138" name="Gerade Verbindung mit Pfeil 137">
              <a:extLst>
                <a:ext uri="{FF2B5EF4-FFF2-40B4-BE49-F238E27FC236}">
                  <a16:creationId xmlns:a16="http://schemas.microsoft.com/office/drawing/2014/main" id="{A2837068-2E00-4A3F-B767-47AB052DFCB4}"/>
                </a:ext>
              </a:extLst>
            </p:cNvPr>
            <p:cNvCxnSpPr>
              <a:cxnSpLocks/>
            </p:cNvCxnSpPr>
            <p:nvPr/>
          </p:nvCxnSpPr>
          <p:spPr bwMode="auto">
            <a:xfrm>
              <a:off x="4821640" y="2702537"/>
              <a:ext cx="0" cy="360000"/>
            </a:xfrm>
            <a:prstGeom prst="straightConnector1">
              <a:avLst/>
            </a:prstGeom>
            <a:solidFill>
              <a:schemeClr val="bg1"/>
            </a:solidFill>
            <a:ln w="19050" cap="flat" cmpd="sng" algn="ctr">
              <a:solidFill>
                <a:schemeClr val="tx1"/>
              </a:solidFill>
              <a:prstDash val="dash"/>
              <a:round/>
              <a:headEnd type="none" w="med" len="med"/>
              <a:tailEnd type="none" w="med" len="med"/>
            </a:ln>
            <a:effectLst/>
          </p:spPr>
        </p:cxnSp>
        <p:cxnSp>
          <p:nvCxnSpPr>
            <p:cNvPr id="139" name="Gerade Verbindung mit Pfeil 138">
              <a:extLst>
                <a:ext uri="{FF2B5EF4-FFF2-40B4-BE49-F238E27FC236}">
                  <a16:creationId xmlns:a16="http://schemas.microsoft.com/office/drawing/2014/main" id="{FC92F087-68AB-4726-AA06-9214F0B553E3}"/>
                </a:ext>
              </a:extLst>
            </p:cNvPr>
            <p:cNvCxnSpPr>
              <a:cxnSpLocks/>
            </p:cNvCxnSpPr>
            <p:nvPr/>
          </p:nvCxnSpPr>
          <p:spPr bwMode="auto">
            <a:xfrm>
              <a:off x="4335043" y="2702537"/>
              <a:ext cx="0" cy="396000"/>
            </a:xfrm>
            <a:prstGeom prst="straightConnector1">
              <a:avLst/>
            </a:prstGeom>
            <a:solidFill>
              <a:schemeClr val="bg1"/>
            </a:solidFill>
            <a:ln w="19050" cap="flat" cmpd="sng" algn="ctr">
              <a:solidFill>
                <a:schemeClr val="tx1"/>
              </a:solidFill>
              <a:prstDash val="dash"/>
              <a:round/>
              <a:headEnd type="none" w="med" len="med"/>
              <a:tailEnd type="none" w="med" len="med"/>
            </a:ln>
            <a:effectLst/>
          </p:spPr>
        </p:cxnSp>
      </p:grpSp>
      <p:sp>
        <p:nvSpPr>
          <p:cNvPr id="141" name="Fußzeilenplatzhalter 1">
            <a:extLst>
              <a:ext uri="{FF2B5EF4-FFF2-40B4-BE49-F238E27FC236}">
                <a16:creationId xmlns:a16="http://schemas.microsoft.com/office/drawing/2014/main" id="{E49ED760-0AB8-4C93-9E55-32F99DE362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grpSp>
        <p:nvGrpSpPr>
          <p:cNvPr id="7" name="Gruppieren 6">
            <a:extLst>
              <a:ext uri="{FF2B5EF4-FFF2-40B4-BE49-F238E27FC236}">
                <a16:creationId xmlns:a16="http://schemas.microsoft.com/office/drawing/2014/main" id="{35BC4DD4-2286-4D66-9595-484E1AF0F39A}"/>
              </a:ext>
            </a:extLst>
          </p:cNvPr>
          <p:cNvGrpSpPr/>
          <p:nvPr/>
        </p:nvGrpSpPr>
        <p:grpSpPr>
          <a:xfrm>
            <a:off x="695400" y="4179350"/>
            <a:ext cx="5993104" cy="1986211"/>
            <a:chOff x="695400" y="3900303"/>
            <a:chExt cx="5993104" cy="1986211"/>
          </a:xfrm>
        </p:grpSpPr>
        <p:grpSp>
          <p:nvGrpSpPr>
            <p:cNvPr id="129" name="Gruppieren 128">
              <a:extLst>
                <a:ext uri="{FF2B5EF4-FFF2-40B4-BE49-F238E27FC236}">
                  <a16:creationId xmlns:a16="http://schemas.microsoft.com/office/drawing/2014/main" id="{B9B1203D-C890-4F1B-9833-5ABAFA36DF61}"/>
                </a:ext>
              </a:extLst>
            </p:cNvPr>
            <p:cNvGrpSpPr/>
            <p:nvPr/>
          </p:nvGrpSpPr>
          <p:grpSpPr>
            <a:xfrm>
              <a:off x="695400" y="3900303"/>
              <a:ext cx="5993104" cy="1980952"/>
              <a:chOff x="1056715" y="3900303"/>
              <a:chExt cx="5993104" cy="1980952"/>
            </a:xfrm>
          </p:grpSpPr>
          <p:grpSp>
            <p:nvGrpSpPr>
              <p:cNvPr id="56" name="Gruppieren 55">
                <a:extLst>
                  <a:ext uri="{FF2B5EF4-FFF2-40B4-BE49-F238E27FC236}">
                    <a16:creationId xmlns:a16="http://schemas.microsoft.com/office/drawing/2014/main" id="{C42F06F9-88AE-401C-B372-AFB57369B141}"/>
                  </a:ext>
                </a:extLst>
              </p:cNvPr>
              <p:cNvGrpSpPr/>
              <p:nvPr/>
            </p:nvGrpSpPr>
            <p:grpSpPr>
              <a:xfrm>
                <a:off x="2999656" y="3900303"/>
                <a:ext cx="3222857" cy="1980952"/>
                <a:chOff x="4223792" y="3900303"/>
                <a:chExt cx="3222857" cy="1980952"/>
              </a:xfrm>
            </p:grpSpPr>
            <p:pic>
              <p:nvPicPr>
                <p:cNvPr id="41" name="Grafik 40">
                  <a:extLst>
                    <a:ext uri="{FF2B5EF4-FFF2-40B4-BE49-F238E27FC236}">
                      <a16:creationId xmlns:a16="http://schemas.microsoft.com/office/drawing/2014/main" id="{D1BD7CB9-2AA5-4AD0-847A-88F26CB53E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3792" y="3900303"/>
                  <a:ext cx="3222857" cy="1980952"/>
                </a:xfrm>
                <a:prstGeom prst="rect">
                  <a:avLst/>
                </a:prstGeom>
              </p:spPr>
            </p:pic>
            <p:sp>
              <p:nvSpPr>
                <p:cNvPr id="53" name="Textfeld 52">
                  <a:extLst>
                    <a:ext uri="{FF2B5EF4-FFF2-40B4-BE49-F238E27FC236}">
                      <a16:creationId xmlns:a16="http://schemas.microsoft.com/office/drawing/2014/main" id="{566F9A9F-501B-4235-8C2E-06EB6407F135}"/>
                    </a:ext>
                  </a:extLst>
                </p:cNvPr>
                <p:cNvSpPr txBox="1"/>
                <p:nvPr/>
              </p:nvSpPr>
              <p:spPr>
                <a:xfrm>
                  <a:off x="4791104" y="3999713"/>
                  <a:ext cx="2088232"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Explosion channel</a:t>
                  </a:r>
                </a:p>
              </p:txBody>
            </p:sp>
            <p:sp>
              <p:nvSpPr>
                <p:cNvPr id="54" name="Textfeld 53">
                  <a:extLst>
                    <a:ext uri="{FF2B5EF4-FFF2-40B4-BE49-F238E27FC236}">
                      <a16:creationId xmlns:a16="http://schemas.microsoft.com/office/drawing/2014/main" id="{5A9F02C9-868E-4C27-A481-A9F9F2A30B66}"/>
                    </a:ext>
                  </a:extLst>
                </p:cNvPr>
                <p:cNvSpPr txBox="1"/>
                <p:nvPr/>
              </p:nvSpPr>
              <p:spPr>
                <a:xfrm>
                  <a:off x="4791104" y="4978406"/>
                  <a:ext cx="2088232"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Venting volume</a:t>
                  </a:r>
                </a:p>
              </p:txBody>
            </p:sp>
          </p:grpSp>
          <p:grpSp>
            <p:nvGrpSpPr>
              <p:cNvPr id="128" name="Gruppieren 127">
                <a:extLst>
                  <a:ext uri="{FF2B5EF4-FFF2-40B4-BE49-F238E27FC236}">
                    <a16:creationId xmlns:a16="http://schemas.microsoft.com/office/drawing/2014/main" id="{6C6A7CC7-94DE-4888-ACD2-E5150306DAF7}"/>
                  </a:ext>
                </a:extLst>
              </p:cNvPr>
              <p:cNvGrpSpPr/>
              <p:nvPr/>
            </p:nvGrpSpPr>
            <p:grpSpPr>
              <a:xfrm>
                <a:off x="1056715" y="4010639"/>
                <a:ext cx="2134135" cy="338554"/>
                <a:chOff x="1056715" y="4010639"/>
                <a:chExt cx="2134135" cy="338554"/>
              </a:xfrm>
            </p:grpSpPr>
            <p:sp>
              <p:nvSpPr>
                <p:cNvPr id="106" name="Textfeld 105">
                  <a:extLst>
                    <a:ext uri="{FF2B5EF4-FFF2-40B4-BE49-F238E27FC236}">
                      <a16:creationId xmlns:a16="http://schemas.microsoft.com/office/drawing/2014/main" id="{8DA46F37-642C-4423-9792-A8311EC1854F}"/>
                    </a:ext>
                  </a:extLst>
                </p:cNvPr>
                <p:cNvSpPr txBox="1"/>
                <p:nvPr/>
              </p:nvSpPr>
              <p:spPr>
                <a:xfrm>
                  <a:off x="1056715" y="4010639"/>
                  <a:ext cx="1961631" cy="338554"/>
                </a:xfrm>
                <a:prstGeom prst="rect">
                  <a:avLst/>
                </a:prstGeom>
                <a:noFill/>
              </p:spPr>
              <p:txBody>
                <a:bodyPr wrap="square" rtlCol="0">
                  <a:spAutoFit/>
                </a:bodyPr>
                <a:lstStyle/>
                <a:p>
                  <a:pPr algn="r"/>
                  <a:r>
                    <a:rPr lang="en-US" sz="1600" b="0" dirty="0">
                      <a:latin typeface="TUM Neue Helvetica 55 Regular" panose="020B0604020202020204" pitchFamily="34" charset="0"/>
                    </a:rPr>
                    <a:t>Obstacles BR60</a:t>
                  </a:r>
                </a:p>
              </p:txBody>
            </p:sp>
            <p:cxnSp>
              <p:nvCxnSpPr>
                <p:cNvPr id="120" name="Gerade Verbindung mit Pfeil 119">
                  <a:extLst>
                    <a:ext uri="{FF2B5EF4-FFF2-40B4-BE49-F238E27FC236}">
                      <a16:creationId xmlns:a16="http://schemas.microsoft.com/office/drawing/2014/main" id="{DA3F3EC8-09AB-411E-B34F-2B00830B6997}"/>
                    </a:ext>
                  </a:extLst>
                </p:cNvPr>
                <p:cNvCxnSpPr>
                  <a:cxnSpLocks/>
                </p:cNvCxnSpPr>
                <p:nvPr/>
              </p:nvCxnSpPr>
              <p:spPr bwMode="auto">
                <a:xfrm rot="1800000">
                  <a:off x="2938822" y="4319441"/>
                  <a:ext cx="252028" cy="0"/>
                </a:xfrm>
                <a:prstGeom prst="straightConnector1">
                  <a:avLst/>
                </a:prstGeom>
                <a:solidFill>
                  <a:schemeClr val="bg1"/>
                </a:solidFill>
                <a:ln w="28575" cap="flat" cmpd="sng" algn="ctr">
                  <a:solidFill>
                    <a:schemeClr val="tx1"/>
                  </a:solidFill>
                  <a:prstDash val="solid"/>
                  <a:round/>
                  <a:headEnd type="none" w="med" len="med"/>
                  <a:tailEnd type="triangle"/>
                </a:ln>
                <a:effectLst/>
              </p:spPr>
            </p:cxnSp>
            <p:cxnSp>
              <p:nvCxnSpPr>
                <p:cNvPr id="122" name="Gerade Verbindung mit Pfeil 121">
                  <a:extLst>
                    <a:ext uri="{FF2B5EF4-FFF2-40B4-BE49-F238E27FC236}">
                      <a16:creationId xmlns:a16="http://schemas.microsoft.com/office/drawing/2014/main" id="{DCE940CE-2984-470E-81C8-095AD7F78C2D}"/>
                    </a:ext>
                  </a:extLst>
                </p:cNvPr>
                <p:cNvCxnSpPr>
                  <a:cxnSpLocks/>
                </p:cNvCxnSpPr>
                <p:nvPr/>
              </p:nvCxnSpPr>
              <p:spPr bwMode="auto">
                <a:xfrm rot="-1800000">
                  <a:off x="2938822" y="4059669"/>
                  <a:ext cx="252028" cy="0"/>
                </a:xfrm>
                <a:prstGeom prst="straightConnector1">
                  <a:avLst/>
                </a:prstGeom>
                <a:solidFill>
                  <a:schemeClr val="bg1"/>
                </a:solidFill>
                <a:ln w="28575" cap="flat" cmpd="sng" algn="ctr">
                  <a:solidFill>
                    <a:schemeClr val="tx1"/>
                  </a:solidFill>
                  <a:prstDash val="solid"/>
                  <a:round/>
                  <a:headEnd type="none" w="med" len="med"/>
                  <a:tailEnd type="triangle"/>
                </a:ln>
                <a:effectLst/>
              </p:spPr>
            </p:cxnSp>
          </p:grpSp>
          <p:grpSp>
            <p:nvGrpSpPr>
              <p:cNvPr id="127" name="Gruppieren 126">
                <a:extLst>
                  <a:ext uri="{FF2B5EF4-FFF2-40B4-BE49-F238E27FC236}">
                    <a16:creationId xmlns:a16="http://schemas.microsoft.com/office/drawing/2014/main" id="{587E1B7C-E6FF-45E9-8494-12417860F65D}"/>
                  </a:ext>
                </a:extLst>
              </p:cNvPr>
              <p:cNvGrpSpPr/>
              <p:nvPr/>
            </p:nvGrpSpPr>
            <p:grpSpPr>
              <a:xfrm>
                <a:off x="6124575" y="4028938"/>
                <a:ext cx="925244" cy="338554"/>
                <a:chOff x="6124575" y="4028938"/>
                <a:chExt cx="925244" cy="338554"/>
              </a:xfrm>
            </p:grpSpPr>
            <p:cxnSp>
              <p:nvCxnSpPr>
                <p:cNvPr id="123" name="Gerade Verbindung mit Pfeil 122">
                  <a:extLst>
                    <a:ext uri="{FF2B5EF4-FFF2-40B4-BE49-F238E27FC236}">
                      <a16:creationId xmlns:a16="http://schemas.microsoft.com/office/drawing/2014/main" id="{7AB5F4A2-2D59-4D28-B861-D97CBE3270DC}"/>
                    </a:ext>
                  </a:extLst>
                </p:cNvPr>
                <p:cNvCxnSpPr>
                  <a:cxnSpLocks/>
                </p:cNvCxnSpPr>
                <p:nvPr/>
              </p:nvCxnSpPr>
              <p:spPr bwMode="auto">
                <a:xfrm flipV="1">
                  <a:off x="6124575" y="4070722"/>
                  <a:ext cx="0" cy="242298"/>
                </a:xfrm>
                <a:prstGeom prst="straightConnector1">
                  <a:avLst/>
                </a:prstGeom>
                <a:solidFill>
                  <a:schemeClr val="bg1"/>
                </a:solidFill>
                <a:ln w="28575" cap="flat" cmpd="sng" algn="ctr">
                  <a:solidFill>
                    <a:schemeClr val="tx1"/>
                  </a:solidFill>
                  <a:prstDash val="solid"/>
                  <a:round/>
                  <a:headEnd type="arrow" w="med" len="sm"/>
                  <a:tailEnd type="arrow" w="med" len="sm"/>
                </a:ln>
                <a:effectLst/>
              </p:spPr>
            </p:cxnSp>
            <p:sp>
              <p:nvSpPr>
                <p:cNvPr id="124" name="Textfeld 123">
                  <a:extLst>
                    <a:ext uri="{FF2B5EF4-FFF2-40B4-BE49-F238E27FC236}">
                      <a16:creationId xmlns:a16="http://schemas.microsoft.com/office/drawing/2014/main" id="{BC20C45A-A94F-4658-ABE1-446AEA8F9FBB}"/>
                    </a:ext>
                  </a:extLst>
                </p:cNvPr>
                <p:cNvSpPr txBox="1"/>
                <p:nvPr/>
              </p:nvSpPr>
              <p:spPr>
                <a:xfrm>
                  <a:off x="6148920" y="4028938"/>
                  <a:ext cx="900899" cy="338554"/>
                </a:xfrm>
                <a:prstGeom prst="rect">
                  <a:avLst/>
                </a:prstGeom>
                <a:noFill/>
              </p:spPr>
              <p:txBody>
                <a:bodyPr wrap="square" rtlCol="0">
                  <a:spAutoFit/>
                </a:bodyPr>
                <a:lstStyle/>
                <a:p>
                  <a:r>
                    <a:rPr lang="en-US" sz="1600" b="0" dirty="0">
                      <a:latin typeface="TUM Neue Helvetica 55 Regular" panose="020B0604020202020204" pitchFamily="34" charset="0"/>
                    </a:rPr>
                    <a:t>24 mm</a:t>
                  </a:r>
                </a:p>
              </p:txBody>
            </p:sp>
          </p:grpSp>
        </p:grpSp>
        <p:sp>
          <p:nvSpPr>
            <p:cNvPr id="3" name="Rechteck 2">
              <a:extLst>
                <a:ext uri="{FF2B5EF4-FFF2-40B4-BE49-F238E27FC236}">
                  <a16:creationId xmlns:a16="http://schemas.microsoft.com/office/drawing/2014/main" id="{1238E5C2-E0CE-4EAB-BDAD-F4964D9A1638}"/>
                </a:ext>
              </a:extLst>
            </p:cNvPr>
            <p:cNvSpPr/>
            <p:nvPr/>
          </p:nvSpPr>
          <p:spPr bwMode="auto">
            <a:xfrm>
              <a:off x="2423605" y="4483720"/>
              <a:ext cx="3672395" cy="140279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grpSp>
      <p:sp>
        <p:nvSpPr>
          <p:cNvPr id="131" name="Textfeld 130">
            <a:extLst>
              <a:ext uri="{FF2B5EF4-FFF2-40B4-BE49-F238E27FC236}">
                <a16:creationId xmlns:a16="http://schemas.microsoft.com/office/drawing/2014/main" id="{054617DD-5521-43DB-9D14-8D50A937F144}"/>
              </a:ext>
            </a:extLst>
          </p:cNvPr>
          <p:cNvSpPr txBox="1"/>
          <p:nvPr/>
        </p:nvSpPr>
        <p:spPr>
          <a:xfrm>
            <a:off x="1171399" y="4079230"/>
            <a:ext cx="5688619" cy="1107996"/>
          </a:xfrm>
          <a:prstGeom prst="rect">
            <a:avLst/>
          </a:prstGeom>
          <a:noFill/>
        </p:spPr>
        <p:txBody>
          <a:bodyPr wrap="square" rtlCol="0">
            <a:spAutoFit/>
          </a:bodyPr>
          <a:lstStyle/>
          <a:p>
            <a:r>
              <a:rPr lang="en-US" b="0" dirty="0" err="1">
                <a:latin typeface="TUM Neue Helvetica 55 Regular" panose="020B0604020202020204" pitchFamily="34" charset="0"/>
              </a:rPr>
              <a:t>GraVent</a:t>
            </a:r>
            <a:r>
              <a:rPr lang="en-US" b="0" dirty="0">
                <a:latin typeface="TUM Neue Helvetica 55 Regular" panose="020B0604020202020204" pitchFamily="34" charset="0"/>
              </a:rPr>
              <a:t> test rig:</a:t>
            </a:r>
          </a:p>
          <a:p>
            <a:r>
              <a:rPr lang="en-US" sz="1600" b="0" dirty="0">
                <a:latin typeface="TUM Neue Helvetica 55 Regular" panose="020B0604020202020204" pitchFamily="34" charset="0"/>
              </a:rPr>
              <a:t>Segment based design</a:t>
            </a:r>
          </a:p>
          <a:p>
            <a:r>
              <a:rPr lang="en-US" sz="1600" b="0" dirty="0">
                <a:latin typeface="TUM Neue Helvetica 55 Regular" panose="020B0604020202020204" pitchFamily="34" charset="0"/>
              </a:rPr>
              <a:t>Flexible positioning for optical measurements</a:t>
            </a:r>
          </a:p>
          <a:p>
            <a:r>
              <a:rPr lang="en-US" sz="1600" b="0" dirty="0">
                <a:latin typeface="TUM Neue Helvetica 55 Regular" panose="020B0604020202020204" pitchFamily="34" charset="0"/>
              </a:rPr>
              <a:t>Rectangular cross section</a:t>
            </a:r>
          </a:p>
        </p:txBody>
      </p:sp>
      <p:sp>
        <p:nvSpPr>
          <p:cNvPr id="83" name="Textfeld 82">
            <a:extLst>
              <a:ext uri="{FF2B5EF4-FFF2-40B4-BE49-F238E27FC236}">
                <a16:creationId xmlns:a16="http://schemas.microsoft.com/office/drawing/2014/main" id="{E0859086-7B56-454B-94FC-A61C63AD8280}"/>
              </a:ext>
            </a:extLst>
          </p:cNvPr>
          <p:cNvSpPr txBox="1"/>
          <p:nvPr/>
        </p:nvSpPr>
        <p:spPr>
          <a:xfrm>
            <a:off x="3872781" y="4788167"/>
            <a:ext cx="753977" cy="338554"/>
          </a:xfrm>
          <a:prstGeom prst="rect">
            <a:avLst/>
          </a:prstGeom>
          <a:noFill/>
        </p:spPr>
        <p:txBody>
          <a:bodyPr wrap="square" rtlCol="0">
            <a:spAutoFit/>
          </a:bodyPr>
          <a:lstStyle/>
          <a:p>
            <a:pPr algn="ctr"/>
            <a:r>
              <a:rPr lang="en-US" sz="1600" dirty="0">
                <a:latin typeface="TUM Neue Helvetica 55 Regular" panose="020B0604020202020204" pitchFamily="34" charset="0"/>
              </a:rPr>
              <a:t>B-B</a:t>
            </a:r>
          </a:p>
        </p:txBody>
      </p:sp>
      <p:sp>
        <p:nvSpPr>
          <p:cNvPr id="50" name="Textfeld 49">
            <a:extLst>
              <a:ext uri="{FF2B5EF4-FFF2-40B4-BE49-F238E27FC236}">
                <a16:creationId xmlns:a16="http://schemas.microsoft.com/office/drawing/2014/main" id="{972D1100-F402-4E10-8018-C6E91FB31E70}"/>
              </a:ext>
            </a:extLst>
          </p:cNvPr>
          <p:cNvSpPr txBox="1"/>
          <p:nvPr/>
        </p:nvSpPr>
        <p:spPr>
          <a:xfrm>
            <a:off x="8435455" y="4278760"/>
            <a:ext cx="2088232"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Explosion channel</a:t>
            </a:r>
          </a:p>
        </p:txBody>
      </p:sp>
      <p:sp>
        <p:nvSpPr>
          <p:cNvPr id="51" name="Textfeld 50">
            <a:extLst>
              <a:ext uri="{FF2B5EF4-FFF2-40B4-BE49-F238E27FC236}">
                <a16:creationId xmlns:a16="http://schemas.microsoft.com/office/drawing/2014/main" id="{79E30842-CBFC-4C71-8305-338503BFCE50}"/>
              </a:ext>
            </a:extLst>
          </p:cNvPr>
          <p:cNvSpPr txBox="1"/>
          <p:nvPr/>
        </p:nvSpPr>
        <p:spPr>
          <a:xfrm>
            <a:off x="8435455" y="5257453"/>
            <a:ext cx="2088232"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Venting volume</a:t>
            </a:r>
          </a:p>
        </p:txBody>
      </p:sp>
      <p:cxnSp>
        <p:nvCxnSpPr>
          <p:cNvPr id="57" name="Gerade Verbindung mit Pfeil 56">
            <a:extLst>
              <a:ext uri="{FF2B5EF4-FFF2-40B4-BE49-F238E27FC236}">
                <a16:creationId xmlns:a16="http://schemas.microsoft.com/office/drawing/2014/main" id="{6BBAFB2E-61E2-46D5-BD04-A60C1DD2C0A1}"/>
              </a:ext>
            </a:extLst>
          </p:cNvPr>
          <p:cNvCxnSpPr>
            <a:cxnSpLocks/>
          </p:cNvCxnSpPr>
          <p:nvPr/>
        </p:nvCxnSpPr>
        <p:spPr bwMode="auto">
          <a:xfrm flipH="1">
            <a:off x="8044899" y="3996079"/>
            <a:ext cx="2869343" cy="0"/>
          </a:xfrm>
          <a:prstGeom prst="straightConnector1">
            <a:avLst/>
          </a:prstGeom>
          <a:solidFill>
            <a:schemeClr val="bg1"/>
          </a:solidFill>
          <a:ln w="28575" cap="flat" cmpd="sng" algn="ctr">
            <a:solidFill>
              <a:schemeClr val="tx1"/>
            </a:solidFill>
            <a:prstDash val="solid"/>
            <a:round/>
            <a:headEnd type="arrow" w="med" len="med"/>
            <a:tailEnd type="arrow"/>
          </a:ln>
          <a:effectLst/>
        </p:spPr>
      </p:cxnSp>
      <p:sp>
        <p:nvSpPr>
          <p:cNvPr id="62" name="Textfeld 61">
            <a:extLst>
              <a:ext uri="{FF2B5EF4-FFF2-40B4-BE49-F238E27FC236}">
                <a16:creationId xmlns:a16="http://schemas.microsoft.com/office/drawing/2014/main" id="{0000CE65-6300-4898-89F0-06250ECFF1CA}"/>
              </a:ext>
            </a:extLst>
          </p:cNvPr>
          <p:cNvSpPr txBox="1"/>
          <p:nvPr/>
        </p:nvSpPr>
        <p:spPr>
          <a:xfrm>
            <a:off x="8345042" y="3645024"/>
            <a:ext cx="2269057"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300 mm</a:t>
            </a:r>
          </a:p>
        </p:txBody>
      </p:sp>
      <p:grpSp>
        <p:nvGrpSpPr>
          <p:cNvPr id="65" name="Gruppieren 64">
            <a:extLst>
              <a:ext uri="{FF2B5EF4-FFF2-40B4-BE49-F238E27FC236}">
                <a16:creationId xmlns:a16="http://schemas.microsoft.com/office/drawing/2014/main" id="{702325CF-7EFE-43C6-8507-BB12A69D8161}"/>
              </a:ext>
            </a:extLst>
          </p:cNvPr>
          <p:cNvGrpSpPr/>
          <p:nvPr/>
        </p:nvGrpSpPr>
        <p:grpSpPr>
          <a:xfrm>
            <a:off x="6923293" y="4179350"/>
            <a:ext cx="944850" cy="557378"/>
            <a:chOff x="6923293" y="3900303"/>
            <a:chExt cx="944850" cy="557378"/>
          </a:xfrm>
        </p:grpSpPr>
        <p:cxnSp>
          <p:nvCxnSpPr>
            <p:cNvPr id="59" name="Gerade Verbindung mit Pfeil 58">
              <a:extLst>
                <a:ext uri="{FF2B5EF4-FFF2-40B4-BE49-F238E27FC236}">
                  <a16:creationId xmlns:a16="http://schemas.microsoft.com/office/drawing/2014/main" id="{700CC3CF-156F-481E-BF3E-7BD414C302BE}"/>
                </a:ext>
              </a:extLst>
            </p:cNvPr>
            <p:cNvCxnSpPr>
              <a:cxnSpLocks/>
            </p:cNvCxnSpPr>
            <p:nvPr/>
          </p:nvCxnSpPr>
          <p:spPr bwMode="auto">
            <a:xfrm flipV="1">
              <a:off x="7868143" y="3900303"/>
              <a:ext cx="0" cy="557378"/>
            </a:xfrm>
            <a:prstGeom prst="straightConnector1">
              <a:avLst/>
            </a:prstGeom>
            <a:solidFill>
              <a:schemeClr val="bg1"/>
            </a:solidFill>
            <a:ln w="28575" cap="flat" cmpd="sng" algn="ctr">
              <a:solidFill>
                <a:schemeClr val="tx1"/>
              </a:solidFill>
              <a:prstDash val="solid"/>
              <a:round/>
              <a:headEnd type="arrow" w="med" len="med"/>
              <a:tailEnd type="arrow"/>
            </a:ln>
            <a:effectLst/>
          </p:spPr>
        </p:cxnSp>
        <p:sp>
          <p:nvSpPr>
            <p:cNvPr id="63" name="Textfeld 62">
              <a:extLst>
                <a:ext uri="{FF2B5EF4-FFF2-40B4-BE49-F238E27FC236}">
                  <a16:creationId xmlns:a16="http://schemas.microsoft.com/office/drawing/2014/main" id="{E484D65F-C024-4E9A-945F-24954AD516C4}"/>
                </a:ext>
              </a:extLst>
            </p:cNvPr>
            <p:cNvSpPr txBox="1"/>
            <p:nvPr/>
          </p:nvSpPr>
          <p:spPr>
            <a:xfrm>
              <a:off x="6923293" y="4009715"/>
              <a:ext cx="900899" cy="338554"/>
            </a:xfrm>
            <a:prstGeom prst="rect">
              <a:avLst/>
            </a:prstGeom>
            <a:noFill/>
          </p:spPr>
          <p:txBody>
            <a:bodyPr wrap="square" rtlCol="0">
              <a:spAutoFit/>
            </a:bodyPr>
            <a:lstStyle/>
            <a:p>
              <a:pPr algn="r"/>
              <a:r>
                <a:rPr lang="en-US" sz="1600" b="0" dirty="0">
                  <a:latin typeface="TUM Neue Helvetica 55 Regular" panose="020B0604020202020204" pitchFamily="34" charset="0"/>
                </a:rPr>
                <a:t>60 mm</a:t>
              </a:r>
            </a:p>
          </p:txBody>
        </p:sp>
      </p:grpSp>
      <p:sp>
        <p:nvSpPr>
          <p:cNvPr id="58" name="Rechteck 57">
            <a:extLst>
              <a:ext uri="{FF2B5EF4-FFF2-40B4-BE49-F238E27FC236}">
                <a16:creationId xmlns:a16="http://schemas.microsoft.com/office/drawing/2014/main" id="{2B5E5E2C-0C25-4143-877E-292C1A513340}"/>
              </a:ext>
            </a:extLst>
          </p:cNvPr>
          <p:cNvSpPr/>
          <p:nvPr/>
        </p:nvSpPr>
        <p:spPr bwMode="auto">
          <a:xfrm>
            <a:off x="7608181" y="4763818"/>
            <a:ext cx="3672395" cy="140279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84" name="Textfeld 83">
            <a:extLst>
              <a:ext uri="{FF2B5EF4-FFF2-40B4-BE49-F238E27FC236}">
                <a16:creationId xmlns:a16="http://schemas.microsoft.com/office/drawing/2014/main" id="{4AFAC7FC-4006-42A0-824A-D6D1DEB12BB2}"/>
              </a:ext>
            </a:extLst>
          </p:cNvPr>
          <p:cNvSpPr txBox="1"/>
          <p:nvPr/>
        </p:nvSpPr>
        <p:spPr>
          <a:xfrm>
            <a:off x="9102581" y="4788167"/>
            <a:ext cx="753977" cy="338554"/>
          </a:xfrm>
          <a:prstGeom prst="rect">
            <a:avLst/>
          </a:prstGeom>
          <a:noFill/>
        </p:spPr>
        <p:txBody>
          <a:bodyPr wrap="square" rtlCol="0">
            <a:spAutoFit/>
          </a:bodyPr>
          <a:lstStyle/>
          <a:p>
            <a:pPr algn="ctr"/>
            <a:r>
              <a:rPr lang="en-US" sz="1600" dirty="0">
                <a:latin typeface="TUM Neue Helvetica 55 Regular" panose="020B0604020202020204" pitchFamily="34" charset="0"/>
              </a:rPr>
              <a:t>A-A</a:t>
            </a:r>
          </a:p>
        </p:txBody>
      </p:sp>
    </p:spTree>
    <p:extLst>
      <p:ext uri="{BB962C8B-B14F-4D97-AF65-F5344CB8AC3E}">
        <p14:creationId xmlns:p14="http://schemas.microsoft.com/office/powerpoint/2010/main" val="335308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3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7"/>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3"/>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132" grpId="0"/>
      <p:bldP spid="131" grpId="0"/>
      <p:bldP spid="83" grpId="0"/>
      <p:bldP spid="50" grpId="0"/>
      <p:bldP spid="51" grpId="0"/>
      <p:bldP spid="62" grpId="0"/>
      <p:bldP spid="58" grpId="0" animBg="1"/>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0E988-F699-4072-A599-B46CDE7B28C1}"/>
              </a:ext>
            </a:extLst>
          </p:cNvPr>
          <p:cNvSpPr>
            <a:spLocks noGrp="1"/>
          </p:cNvSpPr>
          <p:nvPr>
            <p:ph type="title"/>
          </p:nvPr>
        </p:nvSpPr>
        <p:spPr/>
        <p:txBody>
          <a:bodyPr/>
          <a:lstStyle/>
          <a:p>
            <a:r>
              <a:rPr lang="en-US" sz="2400" dirty="0"/>
              <a:t>Experimental setup - Instrumentation</a:t>
            </a:r>
          </a:p>
        </p:txBody>
      </p:sp>
      <p:sp>
        <p:nvSpPr>
          <p:cNvPr id="4" name="Datumsplatzhalter 3">
            <a:extLst>
              <a:ext uri="{FF2B5EF4-FFF2-40B4-BE49-F238E27FC236}">
                <a16:creationId xmlns:a16="http://schemas.microsoft.com/office/drawing/2014/main" id="{44D35B38-0F44-43DD-B138-DB0CD3B28703}"/>
              </a:ext>
            </a:extLst>
          </p:cNvPr>
          <p:cNvSpPr>
            <a:spLocks noGrp="1"/>
          </p:cNvSpPr>
          <p:nvPr>
            <p:ph type="dt" sz="half" idx="10"/>
          </p:nvPr>
        </p:nvSpPr>
        <p:spPr/>
        <p:txBody>
          <a:bodyPr/>
          <a:lstStyle/>
          <a:p>
            <a:pPr>
              <a:defRPr/>
            </a:pPr>
            <a:r>
              <a:rPr lang="de-DE"/>
              <a:t>26. September 2019 – ICHS 2019 </a:t>
            </a:r>
            <a:endParaRPr lang="de-DE" dirty="0"/>
          </a:p>
        </p:txBody>
      </p:sp>
      <p:sp>
        <p:nvSpPr>
          <p:cNvPr id="5" name="Foliennummernplatzhalter 4">
            <a:extLst>
              <a:ext uri="{FF2B5EF4-FFF2-40B4-BE49-F238E27FC236}">
                <a16:creationId xmlns:a16="http://schemas.microsoft.com/office/drawing/2014/main" id="{95CF9D97-7A58-42AB-8661-73FD3ECBDB31}"/>
              </a:ext>
            </a:extLst>
          </p:cNvPr>
          <p:cNvSpPr>
            <a:spLocks noGrp="1"/>
          </p:cNvSpPr>
          <p:nvPr>
            <p:ph type="sldNum" sz="quarter" idx="12"/>
          </p:nvPr>
        </p:nvSpPr>
        <p:spPr/>
        <p:txBody>
          <a:bodyPr/>
          <a:lstStyle/>
          <a:p>
            <a:pPr>
              <a:defRPr/>
            </a:pPr>
            <a:fld id="{94AE16C2-DC28-41C5-874D-FAF460428FB8}" type="slidenum">
              <a:rPr lang="de-DE" smtClean="0"/>
              <a:pPr>
                <a:defRPr/>
              </a:pPr>
              <a:t>5</a:t>
            </a:fld>
            <a:endParaRPr lang="de-DE" dirty="0"/>
          </a:p>
        </p:txBody>
      </p:sp>
      <p:pic>
        <p:nvPicPr>
          <p:cNvPr id="9" name="Grafik 8" descr="Ein Bild, das Objekt, Gerät enthält.&#10;&#10;Automatisch generierte Beschreibung">
            <a:extLst>
              <a:ext uri="{FF2B5EF4-FFF2-40B4-BE49-F238E27FC236}">
                <a16:creationId xmlns:a16="http://schemas.microsoft.com/office/drawing/2014/main" id="{8BCA58AF-A350-494D-8588-5F2B34240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00" y="2135587"/>
            <a:ext cx="9990000" cy="1139872"/>
          </a:xfrm>
          <a:prstGeom prst="rect">
            <a:avLst/>
          </a:prstGeom>
        </p:spPr>
      </p:pic>
      <p:pic>
        <p:nvPicPr>
          <p:cNvPr id="12" name="Grafik 11" descr="Ein Bild, das Objekt enthält.&#10;&#10;Automatisch generierte Beschreibung">
            <a:extLst>
              <a:ext uri="{FF2B5EF4-FFF2-40B4-BE49-F238E27FC236}">
                <a16:creationId xmlns:a16="http://schemas.microsoft.com/office/drawing/2014/main" id="{54291EA0-3304-4042-AE3E-0C79506EF9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309" y="2136542"/>
            <a:ext cx="9989383" cy="1139802"/>
          </a:xfrm>
          <a:prstGeom prst="rect">
            <a:avLst/>
          </a:prstGeom>
        </p:spPr>
      </p:pic>
      <p:sp>
        <p:nvSpPr>
          <p:cNvPr id="13" name="Textfeld 12">
            <a:extLst>
              <a:ext uri="{FF2B5EF4-FFF2-40B4-BE49-F238E27FC236}">
                <a16:creationId xmlns:a16="http://schemas.microsoft.com/office/drawing/2014/main" id="{244A2A81-0164-4B37-A7A0-828CA5129525}"/>
              </a:ext>
            </a:extLst>
          </p:cNvPr>
          <p:cNvSpPr txBox="1"/>
          <p:nvPr/>
        </p:nvSpPr>
        <p:spPr>
          <a:xfrm>
            <a:off x="672702" y="3495692"/>
            <a:ext cx="6768752" cy="1200329"/>
          </a:xfrm>
          <a:prstGeom prst="rect">
            <a:avLst/>
          </a:prstGeom>
          <a:noFill/>
        </p:spPr>
        <p:txBody>
          <a:bodyPr wrap="square" rtlCol="0">
            <a:spAutoFit/>
          </a:bodyPr>
          <a:lstStyle/>
          <a:p>
            <a:pPr marL="285750" indent="-285750">
              <a:buFont typeface="Wingdings" panose="05000000000000000000" pitchFamily="2" charset="2"/>
              <a:buChar char="§"/>
            </a:pPr>
            <a:r>
              <a:rPr lang="en-US" b="0" dirty="0">
                <a:latin typeface="TUM Neue Helvetica 55 Regular" panose="020B0604020202020204" pitchFamily="34" charset="0"/>
              </a:rPr>
              <a:t>Tracking of flame brush with 36 Photodiodes</a:t>
            </a:r>
          </a:p>
          <a:p>
            <a:pPr marL="285750" indent="-285750">
              <a:buFont typeface="Wingdings" panose="05000000000000000000" pitchFamily="2" charset="2"/>
              <a:buChar char="§"/>
            </a:pPr>
            <a:r>
              <a:rPr lang="en-US" b="0" dirty="0">
                <a:latin typeface="TUM Neue Helvetica 55 Regular" panose="020B0604020202020204" pitchFamily="34" charset="0"/>
              </a:rPr>
              <a:t>Kistler 601A pressure transducers </a:t>
            </a:r>
          </a:p>
          <a:p>
            <a:pPr marL="285750" indent="-285750">
              <a:buFont typeface="Wingdings" panose="05000000000000000000" pitchFamily="2" charset="2"/>
              <a:buChar char="§"/>
            </a:pPr>
            <a:r>
              <a:rPr lang="en-US" b="0" dirty="0">
                <a:latin typeface="TUM Neue Helvetica 55 Regular" panose="020B0604020202020204" pitchFamily="34" charset="0"/>
              </a:rPr>
              <a:t>Sample frequency 250 kHz</a:t>
            </a:r>
          </a:p>
          <a:p>
            <a:pPr marL="285750" indent="-285750">
              <a:buFont typeface="Wingdings" panose="05000000000000000000" pitchFamily="2" charset="2"/>
              <a:buChar char="§"/>
            </a:pPr>
            <a:r>
              <a:rPr lang="en-US" b="0" dirty="0">
                <a:latin typeface="TUM Neue Helvetica 55 Regular" panose="020B0604020202020204" pitchFamily="34" charset="0"/>
              </a:rPr>
              <a:t>Ignition by spark plug</a:t>
            </a:r>
          </a:p>
        </p:txBody>
      </p:sp>
      <p:sp>
        <p:nvSpPr>
          <p:cNvPr id="14" name="Rechteck 13">
            <a:extLst>
              <a:ext uri="{FF2B5EF4-FFF2-40B4-BE49-F238E27FC236}">
                <a16:creationId xmlns:a16="http://schemas.microsoft.com/office/drawing/2014/main" id="{F4FD488A-0446-46FC-B751-54546E31D6EC}"/>
              </a:ext>
            </a:extLst>
          </p:cNvPr>
          <p:cNvSpPr/>
          <p:nvPr/>
        </p:nvSpPr>
        <p:spPr bwMode="auto">
          <a:xfrm rot="2700000">
            <a:off x="1130827" y="2630744"/>
            <a:ext cx="144016" cy="144016"/>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highlight>
                <a:srgbClr val="FFFF00"/>
              </a:highlight>
              <a:latin typeface="Helvetica" pitchFamily="84" charset="0"/>
            </a:endParaRPr>
          </a:p>
        </p:txBody>
      </p:sp>
      <p:grpSp>
        <p:nvGrpSpPr>
          <p:cNvPr id="23" name="Gruppieren 22">
            <a:extLst>
              <a:ext uri="{FF2B5EF4-FFF2-40B4-BE49-F238E27FC236}">
                <a16:creationId xmlns:a16="http://schemas.microsoft.com/office/drawing/2014/main" id="{042006E8-5FE6-451F-B374-28820A486696}"/>
              </a:ext>
            </a:extLst>
          </p:cNvPr>
          <p:cNvGrpSpPr/>
          <p:nvPr/>
        </p:nvGrpSpPr>
        <p:grpSpPr>
          <a:xfrm>
            <a:off x="1239714" y="1807682"/>
            <a:ext cx="526969" cy="369332"/>
            <a:chOff x="1239714" y="1807682"/>
            <a:chExt cx="526969" cy="369332"/>
          </a:xfrm>
        </p:grpSpPr>
        <p:cxnSp>
          <p:nvCxnSpPr>
            <p:cNvPr id="19" name="Gerade Verbindung mit Pfeil 18">
              <a:extLst>
                <a:ext uri="{FF2B5EF4-FFF2-40B4-BE49-F238E27FC236}">
                  <a16:creationId xmlns:a16="http://schemas.microsoft.com/office/drawing/2014/main" id="{F1439640-5A97-4F0A-8A4D-DB37C6D38A3A}"/>
                </a:ext>
              </a:extLst>
            </p:cNvPr>
            <p:cNvCxnSpPr>
              <a:cxnSpLocks/>
            </p:cNvCxnSpPr>
            <p:nvPr/>
          </p:nvCxnSpPr>
          <p:spPr bwMode="auto">
            <a:xfrm>
              <a:off x="1239714" y="1894056"/>
              <a:ext cx="0" cy="252000"/>
            </a:xfrm>
            <a:prstGeom prst="straightConnector1">
              <a:avLst/>
            </a:prstGeom>
            <a:solidFill>
              <a:schemeClr val="bg1"/>
            </a:solidFill>
            <a:ln w="19050" cap="flat" cmpd="sng" algn="ctr">
              <a:solidFill>
                <a:schemeClr val="tx1"/>
              </a:solidFill>
              <a:prstDash val="solid"/>
              <a:round/>
              <a:headEnd type="none" w="med" len="med"/>
              <a:tailEnd type="none" w="med" len="med"/>
            </a:ln>
            <a:effectLst/>
          </p:spPr>
        </p:cxnSp>
        <p:cxnSp>
          <p:nvCxnSpPr>
            <p:cNvPr id="20" name="Gerade Verbindung mit Pfeil 19">
              <a:extLst>
                <a:ext uri="{FF2B5EF4-FFF2-40B4-BE49-F238E27FC236}">
                  <a16:creationId xmlns:a16="http://schemas.microsoft.com/office/drawing/2014/main" id="{58B09459-7A09-4EEC-B113-A1EA380FA8F5}"/>
                </a:ext>
              </a:extLst>
            </p:cNvPr>
            <p:cNvCxnSpPr>
              <a:cxnSpLocks/>
            </p:cNvCxnSpPr>
            <p:nvPr/>
          </p:nvCxnSpPr>
          <p:spPr bwMode="auto">
            <a:xfrm rot="5400000">
              <a:off x="1365714" y="1894056"/>
              <a:ext cx="0" cy="252000"/>
            </a:xfrm>
            <a:prstGeom prst="straightConnector1">
              <a:avLst/>
            </a:prstGeom>
            <a:solidFill>
              <a:schemeClr val="bg1"/>
            </a:solidFill>
            <a:ln w="19050" cap="flat" cmpd="sng" algn="ctr">
              <a:solidFill>
                <a:schemeClr val="tx1"/>
              </a:solidFill>
              <a:prstDash val="solid"/>
              <a:round/>
              <a:headEnd type="stealth" w="med" len="med"/>
              <a:tailEnd type="none" w="med" len="med"/>
            </a:ln>
            <a:effectLst/>
          </p:spPr>
        </p:cxnSp>
        <p:sp>
          <p:nvSpPr>
            <p:cNvPr id="21" name="Textfeld 20">
              <a:extLst>
                <a:ext uri="{FF2B5EF4-FFF2-40B4-BE49-F238E27FC236}">
                  <a16:creationId xmlns:a16="http://schemas.microsoft.com/office/drawing/2014/main" id="{537CFAB4-1A22-4506-80DE-4E4562E0D23C}"/>
                </a:ext>
              </a:extLst>
            </p:cNvPr>
            <p:cNvSpPr txBox="1"/>
            <p:nvPr/>
          </p:nvSpPr>
          <p:spPr>
            <a:xfrm>
              <a:off x="1415480" y="1807682"/>
              <a:ext cx="351203" cy="369332"/>
            </a:xfrm>
            <a:prstGeom prst="rect">
              <a:avLst/>
            </a:prstGeom>
            <a:noFill/>
          </p:spPr>
          <p:txBody>
            <a:bodyPr wrap="square" rtlCol="0">
              <a:spAutoFit/>
            </a:bodyPr>
            <a:lstStyle/>
            <a:p>
              <a:pPr algn="ctr"/>
              <a:r>
                <a:rPr lang="en-US" b="0" dirty="0">
                  <a:latin typeface="TUM Neue Helvetica 55 Regular" panose="020B0604020202020204" pitchFamily="34" charset="0"/>
                </a:rPr>
                <a:t>x</a:t>
              </a:r>
            </a:p>
          </p:txBody>
        </p:sp>
      </p:grpSp>
      <p:sp>
        <p:nvSpPr>
          <p:cNvPr id="24" name="Fußzeilenplatzhalter 1">
            <a:extLst>
              <a:ext uri="{FF2B5EF4-FFF2-40B4-BE49-F238E27FC236}">
                <a16:creationId xmlns:a16="http://schemas.microsoft.com/office/drawing/2014/main" id="{1A48618A-515B-41AC-B436-19E1A00F27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231510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83F739-3BED-4118-AE53-B7E2F8DA4C09}"/>
              </a:ext>
            </a:extLst>
          </p:cNvPr>
          <p:cNvSpPr>
            <a:spLocks noGrp="1"/>
          </p:cNvSpPr>
          <p:nvPr>
            <p:ph type="title"/>
          </p:nvPr>
        </p:nvSpPr>
        <p:spPr/>
        <p:txBody>
          <a:bodyPr/>
          <a:lstStyle/>
          <a:p>
            <a:r>
              <a:rPr lang="en-US" sz="2400" dirty="0"/>
              <a:t>Experimental setup - Procedure</a:t>
            </a:r>
          </a:p>
        </p:txBody>
      </p:sp>
      <p:sp>
        <p:nvSpPr>
          <p:cNvPr id="4" name="Datumsplatzhalter 3">
            <a:extLst>
              <a:ext uri="{FF2B5EF4-FFF2-40B4-BE49-F238E27FC236}">
                <a16:creationId xmlns:a16="http://schemas.microsoft.com/office/drawing/2014/main" id="{30EA9435-B615-4D5A-A884-3FBC0632F8D9}"/>
              </a:ext>
            </a:extLst>
          </p:cNvPr>
          <p:cNvSpPr>
            <a:spLocks noGrp="1"/>
          </p:cNvSpPr>
          <p:nvPr>
            <p:ph type="dt" sz="half" idx="10"/>
          </p:nvPr>
        </p:nvSpPr>
        <p:spPr/>
        <p:txBody>
          <a:bodyPr/>
          <a:lstStyle/>
          <a:p>
            <a:pPr>
              <a:defRPr/>
            </a:pPr>
            <a:r>
              <a:rPr lang="de-DE"/>
              <a:t>26. September 2019 – ICHS 2019 </a:t>
            </a:r>
            <a:endParaRPr lang="de-DE" dirty="0"/>
          </a:p>
        </p:txBody>
      </p:sp>
      <p:sp>
        <p:nvSpPr>
          <p:cNvPr id="5" name="Foliennummernplatzhalter 4">
            <a:extLst>
              <a:ext uri="{FF2B5EF4-FFF2-40B4-BE49-F238E27FC236}">
                <a16:creationId xmlns:a16="http://schemas.microsoft.com/office/drawing/2014/main" id="{BBBBEC93-28F4-4858-B9EF-D2FE5F989263}"/>
              </a:ext>
            </a:extLst>
          </p:cNvPr>
          <p:cNvSpPr>
            <a:spLocks noGrp="1"/>
          </p:cNvSpPr>
          <p:nvPr>
            <p:ph type="sldNum" sz="quarter" idx="12"/>
          </p:nvPr>
        </p:nvSpPr>
        <p:spPr/>
        <p:txBody>
          <a:bodyPr/>
          <a:lstStyle/>
          <a:p>
            <a:pPr>
              <a:defRPr/>
            </a:pPr>
            <a:fld id="{94AE16C2-DC28-41C5-874D-FAF460428FB8}" type="slidenum">
              <a:rPr lang="de-DE" smtClean="0"/>
              <a:pPr>
                <a:defRPr/>
              </a:pPr>
              <a:t>6</a:t>
            </a:fld>
            <a:endParaRPr lang="de-DE" dirty="0"/>
          </a:p>
        </p:txBody>
      </p:sp>
      <p:pic>
        <p:nvPicPr>
          <p:cNvPr id="7" name="Grafik 6" descr="Ein Bild, das Objekt enthält.&#10;&#10;Automatisch generierte Beschreibung">
            <a:extLst>
              <a:ext uri="{FF2B5EF4-FFF2-40B4-BE49-F238E27FC236}">
                <a16:creationId xmlns:a16="http://schemas.microsoft.com/office/drawing/2014/main" id="{B91922A3-FE4A-4B8E-8A65-9FEAE7E70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016" y="1524000"/>
            <a:ext cx="4952381" cy="3000000"/>
          </a:xfrm>
          <a:prstGeom prst="rect">
            <a:avLst/>
          </a:prstGeom>
        </p:spPr>
      </p:pic>
      <p:pic>
        <p:nvPicPr>
          <p:cNvPr id="9" name="Grafik 8" descr="Ein Bild, das Objekt enthält.&#10;&#10;Automatisch generierte Beschreibung">
            <a:extLst>
              <a:ext uri="{FF2B5EF4-FFF2-40B4-BE49-F238E27FC236}">
                <a16:creationId xmlns:a16="http://schemas.microsoft.com/office/drawing/2014/main" id="{99D00273-C321-4B39-B55D-8C3DBD7DA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016" y="1524000"/>
            <a:ext cx="4952381" cy="3000000"/>
          </a:xfrm>
          <a:prstGeom prst="rect">
            <a:avLst/>
          </a:prstGeom>
        </p:spPr>
      </p:pic>
      <p:pic>
        <p:nvPicPr>
          <p:cNvPr id="11" name="Grafik 10" descr="Ein Bild, das Screenshot enthält.&#10;&#10;Automatisch generierte Beschreibung">
            <a:extLst>
              <a:ext uri="{FF2B5EF4-FFF2-40B4-BE49-F238E27FC236}">
                <a16:creationId xmlns:a16="http://schemas.microsoft.com/office/drawing/2014/main" id="{23A25A9D-31AA-416D-9034-548E9488D2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016" y="1524000"/>
            <a:ext cx="4952381" cy="3000000"/>
          </a:xfrm>
          <a:prstGeom prst="rect">
            <a:avLst/>
          </a:prstGeom>
        </p:spPr>
      </p:pic>
      <p:pic>
        <p:nvPicPr>
          <p:cNvPr id="13" name="Grafik 12">
            <a:extLst>
              <a:ext uri="{FF2B5EF4-FFF2-40B4-BE49-F238E27FC236}">
                <a16:creationId xmlns:a16="http://schemas.microsoft.com/office/drawing/2014/main" id="{862D3E91-F5FE-49CC-8214-24EC6A584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0016" y="1524000"/>
            <a:ext cx="4952381" cy="3000000"/>
          </a:xfrm>
          <a:prstGeom prst="rect">
            <a:avLst/>
          </a:prstGeom>
        </p:spPr>
      </p:pic>
      <p:pic>
        <p:nvPicPr>
          <p:cNvPr id="15" name="Grafik 14">
            <a:extLst>
              <a:ext uri="{FF2B5EF4-FFF2-40B4-BE49-F238E27FC236}">
                <a16:creationId xmlns:a16="http://schemas.microsoft.com/office/drawing/2014/main" id="{BB54A529-B623-4A3D-B84A-E9A3C408237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240016" y="1524000"/>
            <a:ext cx="4952381" cy="3000000"/>
          </a:xfrm>
          <a:prstGeom prst="rect">
            <a:avLst/>
          </a:prstGeom>
        </p:spPr>
      </p:pic>
      <p:sp>
        <p:nvSpPr>
          <p:cNvPr id="16" name="Textfeld 15">
            <a:extLst>
              <a:ext uri="{FF2B5EF4-FFF2-40B4-BE49-F238E27FC236}">
                <a16:creationId xmlns:a16="http://schemas.microsoft.com/office/drawing/2014/main" id="{B29C9A2C-B6B5-4CEE-AE54-1D3D83AA3687}"/>
              </a:ext>
            </a:extLst>
          </p:cNvPr>
          <p:cNvSpPr txBox="1"/>
          <p:nvPr/>
        </p:nvSpPr>
        <p:spPr>
          <a:xfrm>
            <a:off x="677985" y="1776046"/>
            <a:ext cx="5490023" cy="2862322"/>
          </a:xfrm>
          <a:prstGeom prst="rect">
            <a:avLst/>
          </a:prstGeom>
          <a:noFill/>
        </p:spPr>
        <p:txBody>
          <a:bodyPr wrap="square" rtlCol="0">
            <a:spAutoFit/>
          </a:bodyPr>
          <a:lstStyle/>
          <a:p>
            <a:pPr marL="285750" indent="-285750">
              <a:buFont typeface="Wingdings" panose="05000000000000000000" pitchFamily="2" charset="2"/>
              <a:buChar char="§"/>
            </a:pPr>
            <a:r>
              <a:rPr lang="en-US" b="0" dirty="0">
                <a:latin typeface="TUM Neue Helvetica 55 Regular" panose="020B0604020202020204" pitchFamily="34" charset="0"/>
              </a:rPr>
              <a:t>Fuel is provided by mixing unit</a:t>
            </a:r>
          </a:p>
          <a:p>
            <a:pPr marL="285750" indent="-285750">
              <a:buFont typeface="Wingdings" panose="05000000000000000000" pitchFamily="2" charset="2"/>
              <a:buChar char="§"/>
            </a:pPr>
            <a:r>
              <a:rPr lang="en-US" b="0" dirty="0">
                <a:latin typeface="TUM Neue Helvetica 55 Regular" panose="020B0604020202020204" pitchFamily="34" charset="0"/>
              </a:rPr>
              <a:t>Setting of fuel volume content:</a:t>
            </a:r>
          </a:p>
          <a:p>
            <a:pPr marL="742950" lvl="1" indent="-285750">
              <a:buFont typeface="Wingdings" panose="05000000000000000000" pitchFamily="2" charset="2"/>
              <a:buChar char="§"/>
            </a:pPr>
            <a:r>
              <a:rPr lang="en-US" b="0" dirty="0">
                <a:latin typeface="TUM Neue Helvetica 55 Regular" panose="020B0604020202020204" pitchFamily="34" charset="0"/>
              </a:rPr>
              <a:t>Vacuum at </a:t>
            </a:r>
            <a:r>
              <a:rPr lang="en-US" b="0" i="1" dirty="0">
                <a:latin typeface="TUM Neue Helvetica 55 Regular" panose="020B0604020202020204" pitchFamily="34" charset="0"/>
              </a:rPr>
              <a:t>p</a:t>
            </a:r>
            <a:r>
              <a:rPr lang="en-US" b="0" baseline="-25000" dirty="0">
                <a:latin typeface="TUM Neue Helvetica 55 Regular" panose="020B0604020202020204" pitchFamily="34" charset="0"/>
              </a:rPr>
              <a:t>1</a:t>
            </a:r>
          </a:p>
          <a:p>
            <a:pPr marL="742950" lvl="1" indent="-285750">
              <a:buFont typeface="Wingdings" panose="05000000000000000000" pitchFamily="2" charset="2"/>
              <a:buChar char="§"/>
            </a:pPr>
            <a:r>
              <a:rPr lang="en-US" b="0" dirty="0">
                <a:latin typeface="TUM Neue Helvetica 55 Regular" panose="020B0604020202020204" pitchFamily="34" charset="0"/>
              </a:rPr>
              <a:t>Injection of fuel for </a:t>
            </a:r>
            <a:r>
              <a:rPr lang="en-US" b="0" i="1" dirty="0">
                <a:latin typeface="TUM Neue Helvetica 55 Regular" panose="020B0604020202020204" pitchFamily="34" charset="0"/>
              </a:rPr>
              <a:t>t</a:t>
            </a:r>
            <a:r>
              <a:rPr lang="en-US" b="0" baseline="-25000" dirty="0">
                <a:latin typeface="TUM Neue Helvetica 55 Regular" panose="020B0604020202020204" pitchFamily="34" charset="0"/>
              </a:rPr>
              <a:t>in</a:t>
            </a:r>
          </a:p>
          <a:p>
            <a:pPr marL="742950" lvl="1" indent="-285750">
              <a:buFont typeface="Wingdings" panose="05000000000000000000" pitchFamily="2" charset="2"/>
              <a:buChar char="§"/>
            </a:pPr>
            <a:r>
              <a:rPr lang="en-US" b="0" dirty="0">
                <a:latin typeface="TUM Neue Helvetica 55 Regular" panose="020B0604020202020204" pitchFamily="34" charset="0"/>
              </a:rPr>
              <a:t>Deflection of the inflowing fuel gas</a:t>
            </a:r>
          </a:p>
          <a:p>
            <a:pPr marL="742950" lvl="1" indent="-285750">
              <a:buFont typeface="Wingdings" panose="05000000000000000000" pitchFamily="2" charset="2"/>
              <a:buChar char="§"/>
            </a:pPr>
            <a:r>
              <a:rPr lang="en-US" b="0" dirty="0">
                <a:latin typeface="TUM Neue Helvetica 55 Regular" panose="020B0604020202020204" pitchFamily="34" charset="0"/>
              </a:rPr>
              <a:t>Establishing of a stratified layer</a:t>
            </a:r>
          </a:p>
          <a:p>
            <a:pPr marL="742950" lvl="1" indent="-285750">
              <a:buFont typeface="Wingdings" panose="05000000000000000000" pitchFamily="2" charset="2"/>
              <a:buChar char="§"/>
            </a:pPr>
            <a:r>
              <a:rPr lang="en-US" b="0" dirty="0">
                <a:latin typeface="TUM Neue Helvetica 55 Regular" panose="020B0604020202020204" pitchFamily="34" charset="0"/>
              </a:rPr>
              <a:t>Diffusion for time </a:t>
            </a:r>
            <a:r>
              <a:rPr lang="en-US" b="0" i="1" dirty="0">
                <a:latin typeface="TUM Neue Helvetica 55 Regular" panose="020B0604020202020204" pitchFamily="34" charset="0"/>
              </a:rPr>
              <a:t>t</a:t>
            </a:r>
            <a:r>
              <a:rPr lang="en-US" b="0" baseline="-25000" dirty="0">
                <a:latin typeface="TUM Neue Helvetica 55 Regular" panose="020B0604020202020204" pitchFamily="34" charset="0"/>
              </a:rPr>
              <a:t>d</a:t>
            </a:r>
            <a:r>
              <a:rPr lang="en-US" b="0" dirty="0">
                <a:latin typeface="TUM Neue Helvetica 55 Regular" panose="020B0604020202020204" pitchFamily="34" charset="0"/>
              </a:rPr>
              <a:t> defines concentration gradient</a:t>
            </a:r>
          </a:p>
          <a:p>
            <a:pPr marL="742950" lvl="1" indent="-285750">
              <a:buFont typeface="Wingdings" panose="05000000000000000000" pitchFamily="2" charset="2"/>
              <a:buChar char="§"/>
            </a:pPr>
            <a:r>
              <a:rPr lang="en-US" b="0" dirty="0">
                <a:latin typeface="TUM Neue Helvetica 55 Regular" panose="020B0604020202020204" pitchFamily="34" charset="0"/>
              </a:rPr>
              <a:t>Homogenous mixtures at </a:t>
            </a:r>
            <a:r>
              <a:rPr lang="en-US" b="0" i="1" dirty="0">
                <a:latin typeface="TUM Neue Helvetica 55 Regular" panose="020B0604020202020204" pitchFamily="34" charset="0"/>
              </a:rPr>
              <a:t>t</a:t>
            </a:r>
            <a:r>
              <a:rPr lang="en-US" b="0" baseline="-25000" dirty="0">
                <a:latin typeface="TUM Neue Helvetica 55 Regular" panose="020B0604020202020204" pitchFamily="34" charset="0"/>
              </a:rPr>
              <a:t>d</a:t>
            </a:r>
            <a:r>
              <a:rPr lang="en-US" b="0" dirty="0">
                <a:latin typeface="TUM Neue Helvetica 55 Regular" panose="020B0604020202020204" pitchFamily="34" charset="0"/>
              </a:rPr>
              <a:t>=60s</a:t>
            </a:r>
          </a:p>
          <a:p>
            <a:pPr marL="285750" indent="-285750">
              <a:buFont typeface="Wingdings" panose="05000000000000000000" pitchFamily="2" charset="2"/>
              <a:buChar char="§"/>
            </a:pPr>
            <a:r>
              <a:rPr lang="en-US" b="0" dirty="0">
                <a:latin typeface="TUM Neue Helvetica 55 Regular" panose="020B0604020202020204" pitchFamily="34" charset="0"/>
              </a:rPr>
              <a:t>Measurement of fuel content by partial pressures </a:t>
            </a:r>
          </a:p>
        </p:txBody>
      </p:sp>
      <p:sp>
        <p:nvSpPr>
          <p:cNvPr id="17" name="Textfeld 16">
            <a:extLst>
              <a:ext uri="{FF2B5EF4-FFF2-40B4-BE49-F238E27FC236}">
                <a16:creationId xmlns:a16="http://schemas.microsoft.com/office/drawing/2014/main" id="{B754B891-D0DF-4B77-9650-20300611DE17}"/>
              </a:ext>
            </a:extLst>
          </p:cNvPr>
          <p:cNvSpPr txBox="1"/>
          <p:nvPr/>
        </p:nvSpPr>
        <p:spPr>
          <a:xfrm>
            <a:off x="6970762" y="1362254"/>
            <a:ext cx="1080120"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H</a:t>
            </a:r>
            <a:r>
              <a:rPr lang="en-US" sz="1600" b="0" baseline="-25000" dirty="0">
                <a:latin typeface="TUM Neue Helvetica 55 Regular" panose="020B0604020202020204" pitchFamily="34" charset="0"/>
              </a:rPr>
              <a:t>2</a:t>
            </a:r>
            <a:r>
              <a:rPr lang="en-US" sz="1600" b="0" dirty="0">
                <a:latin typeface="TUM Neue Helvetica 55 Regular" panose="020B0604020202020204" pitchFamily="34" charset="0"/>
              </a:rPr>
              <a:t>+CO</a:t>
            </a:r>
          </a:p>
        </p:txBody>
      </p:sp>
      <p:sp>
        <p:nvSpPr>
          <p:cNvPr id="19" name="Textfeld 18">
            <a:extLst>
              <a:ext uri="{FF2B5EF4-FFF2-40B4-BE49-F238E27FC236}">
                <a16:creationId xmlns:a16="http://schemas.microsoft.com/office/drawing/2014/main" id="{7A5EC343-45FD-4A03-BCC2-E37CC7D80306}"/>
              </a:ext>
            </a:extLst>
          </p:cNvPr>
          <p:cNvSpPr txBox="1"/>
          <p:nvPr/>
        </p:nvSpPr>
        <p:spPr>
          <a:xfrm>
            <a:off x="8170901" y="2476282"/>
            <a:ext cx="1080120" cy="338554"/>
          </a:xfrm>
          <a:prstGeom prst="rect">
            <a:avLst/>
          </a:prstGeom>
          <a:noFill/>
        </p:spPr>
        <p:txBody>
          <a:bodyPr wrap="square" rtlCol="0">
            <a:spAutoFit/>
          </a:bodyPr>
          <a:lstStyle/>
          <a:p>
            <a:pPr algn="ctr"/>
            <a:r>
              <a:rPr lang="en-US" sz="1600" b="0" i="1" dirty="0">
                <a:latin typeface="TUM Neue Helvetica 55 Regular" panose="020B0604020202020204" pitchFamily="34" charset="0"/>
              </a:rPr>
              <a:t>p</a:t>
            </a:r>
            <a:r>
              <a:rPr lang="en-US" sz="1600" b="0" baseline="-25000" dirty="0">
                <a:latin typeface="TUM Neue Helvetica 55 Regular" panose="020B0604020202020204" pitchFamily="34" charset="0"/>
              </a:rPr>
              <a:t>1</a:t>
            </a:r>
          </a:p>
        </p:txBody>
      </p:sp>
      <p:sp>
        <p:nvSpPr>
          <p:cNvPr id="18" name="Textfeld 17">
            <a:extLst>
              <a:ext uri="{FF2B5EF4-FFF2-40B4-BE49-F238E27FC236}">
                <a16:creationId xmlns:a16="http://schemas.microsoft.com/office/drawing/2014/main" id="{26AE3154-1731-4C6A-AC70-CE81E2A852D0}"/>
              </a:ext>
            </a:extLst>
          </p:cNvPr>
          <p:cNvSpPr txBox="1"/>
          <p:nvPr/>
        </p:nvSpPr>
        <p:spPr>
          <a:xfrm>
            <a:off x="8170901" y="3228891"/>
            <a:ext cx="1080120"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Air</a:t>
            </a:r>
          </a:p>
        </p:txBody>
      </p:sp>
      <p:sp>
        <p:nvSpPr>
          <p:cNvPr id="20" name="Textfeld 19">
            <a:extLst>
              <a:ext uri="{FF2B5EF4-FFF2-40B4-BE49-F238E27FC236}">
                <a16:creationId xmlns:a16="http://schemas.microsoft.com/office/drawing/2014/main" id="{2860A8E2-4B92-4BBB-9BCA-328A8C260EF9}"/>
              </a:ext>
            </a:extLst>
          </p:cNvPr>
          <p:cNvSpPr txBox="1"/>
          <p:nvPr/>
        </p:nvSpPr>
        <p:spPr>
          <a:xfrm>
            <a:off x="8170901" y="2254981"/>
            <a:ext cx="1080120" cy="338554"/>
          </a:xfrm>
          <a:prstGeom prst="rect">
            <a:avLst/>
          </a:prstGeom>
          <a:noFill/>
        </p:spPr>
        <p:txBody>
          <a:bodyPr wrap="square" rtlCol="0">
            <a:spAutoFit/>
          </a:bodyPr>
          <a:lstStyle/>
          <a:p>
            <a:pPr algn="ctr"/>
            <a:r>
              <a:rPr lang="en-US" sz="1600" b="0" dirty="0">
                <a:latin typeface="TUM Neue Helvetica 55 Regular" panose="020B0604020202020204" pitchFamily="34" charset="0"/>
              </a:rPr>
              <a:t>H</a:t>
            </a:r>
            <a:r>
              <a:rPr lang="en-US" sz="1600" b="0" baseline="-25000" dirty="0">
                <a:latin typeface="TUM Neue Helvetica 55 Regular" panose="020B0604020202020204" pitchFamily="34" charset="0"/>
              </a:rPr>
              <a:t>2</a:t>
            </a:r>
            <a:r>
              <a:rPr lang="en-US" sz="1600" b="0" dirty="0">
                <a:latin typeface="TUM Neue Helvetica 55 Regular" panose="020B0604020202020204" pitchFamily="34" charset="0"/>
              </a:rPr>
              <a:t>+CO</a:t>
            </a:r>
          </a:p>
        </p:txBody>
      </p:sp>
      <p:sp>
        <p:nvSpPr>
          <p:cNvPr id="21" name="Textfeld 20">
            <a:extLst>
              <a:ext uri="{FF2B5EF4-FFF2-40B4-BE49-F238E27FC236}">
                <a16:creationId xmlns:a16="http://schemas.microsoft.com/office/drawing/2014/main" id="{C0A40706-B5B4-46AF-86D6-792EA450C248}"/>
              </a:ext>
            </a:extLst>
          </p:cNvPr>
          <p:cNvSpPr txBox="1"/>
          <p:nvPr/>
        </p:nvSpPr>
        <p:spPr>
          <a:xfrm>
            <a:off x="8314917" y="3018438"/>
            <a:ext cx="445379" cy="338554"/>
          </a:xfrm>
          <a:prstGeom prst="rect">
            <a:avLst/>
          </a:prstGeom>
          <a:noFill/>
        </p:spPr>
        <p:txBody>
          <a:bodyPr wrap="square" rtlCol="0">
            <a:spAutoFit/>
          </a:bodyPr>
          <a:lstStyle/>
          <a:p>
            <a:r>
              <a:rPr lang="en-US" sz="1600" b="0" i="1" dirty="0">
                <a:latin typeface="TUM Neue Helvetica 55 Regular" panose="020B0604020202020204" pitchFamily="34" charset="0"/>
              </a:rPr>
              <a:t>t</a:t>
            </a:r>
            <a:r>
              <a:rPr lang="en-US" sz="1600" b="0" baseline="-25000" dirty="0">
                <a:latin typeface="TUM Neue Helvetica 55 Regular" panose="020B0604020202020204" pitchFamily="34" charset="0"/>
              </a:rPr>
              <a:t>d</a:t>
            </a:r>
          </a:p>
        </p:txBody>
      </p:sp>
      <p:sp>
        <p:nvSpPr>
          <p:cNvPr id="22" name="Textfeld 21">
            <a:extLst>
              <a:ext uri="{FF2B5EF4-FFF2-40B4-BE49-F238E27FC236}">
                <a16:creationId xmlns:a16="http://schemas.microsoft.com/office/drawing/2014/main" id="{7155275E-D2EE-476B-A454-876BBC0F2E9F}"/>
              </a:ext>
            </a:extLst>
          </p:cNvPr>
          <p:cNvSpPr txBox="1"/>
          <p:nvPr/>
        </p:nvSpPr>
        <p:spPr>
          <a:xfrm>
            <a:off x="8170901" y="2478667"/>
            <a:ext cx="1080120" cy="338554"/>
          </a:xfrm>
          <a:prstGeom prst="rect">
            <a:avLst/>
          </a:prstGeom>
          <a:noFill/>
        </p:spPr>
        <p:txBody>
          <a:bodyPr wrap="square" rtlCol="0">
            <a:spAutoFit/>
          </a:bodyPr>
          <a:lstStyle/>
          <a:p>
            <a:pPr algn="ctr"/>
            <a:r>
              <a:rPr lang="en-US" sz="1600" b="0" i="1" dirty="0">
                <a:latin typeface="TUM Neue Helvetica 55 Regular" panose="020B0604020202020204" pitchFamily="34" charset="0"/>
              </a:rPr>
              <a:t>p</a:t>
            </a:r>
            <a:r>
              <a:rPr lang="en-US" sz="1600" b="0" baseline="-25000" dirty="0">
                <a:latin typeface="TUM Neue Helvetica 55 Regular" panose="020B0604020202020204" pitchFamily="34" charset="0"/>
              </a:rPr>
              <a:t>2</a:t>
            </a:r>
          </a:p>
        </p:txBody>
      </p:sp>
      <p:sp>
        <p:nvSpPr>
          <p:cNvPr id="23" name="Fußzeilenplatzhalter 1">
            <a:extLst>
              <a:ext uri="{FF2B5EF4-FFF2-40B4-BE49-F238E27FC236}">
                <a16:creationId xmlns:a16="http://schemas.microsoft.com/office/drawing/2014/main" id="{64A64882-9974-4242-AC1D-36318984F3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spTree>
    <p:extLst>
      <p:ext uri="{BB962C8B-B14F-4D97-AF65-F5344CB8AC3E}">
        <p14:creationId xmlns:p14="http://schemas.microsoft.com/office/powerpoint/2010/main" val="27043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6">
                                            <p:txEl>
                                              <p:pRg st="6" end="6"/>
                                            </p:txEl>
                                          </p:spTgt>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6">
                                            <p:txEl>
                                              <p:pRg st="7" end="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18" grpId="0"/>
      <p:bldP spid="20" grpId="0"/>
      <p:bldP spid="20" grpId="1"/>
      <p:bldP spid="21" grpId="0"/>
      <p:bldP spid="21" grpId="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5CBF3-4B25-4DC1-8CDD-3BA1C46DC5AC}"/>
              </a:ext>
            </a:extLst>
          </p:cNvPr>
          <p:cNvSpPr>
            <a:spLocks noGrp="1"/>
          </p:cNvSpPr>
          <p:nvPr>
            <p:ph type="title"/>
          </p:nvPr>
        </p:nvSpPr>
        <p:spPr/>
        <p:txBody>
          <a:bodyPr/>
          <a:lstStyle/>
          <a:p>
            <a:r>
              <a:rPr lang="en-US" sz="2400" dirty="0"/>
              <a:t>Results – Terminal velocity</a:t>
            </a:r>
          </a:p>
        </p:txBody>
      </p:sp>
      <p:sp>
        <p:nvSpPr>
          <p:cNvPr id="4" name="Datumsplatzhalter 3">
            <a:extLst>
              <a:ext uri="{FF2B5EF4-FFF2-40B4-BE49-F238E27FC236}">
                <a16:creationId xmlns:a16="http://schemas.microsoft.com/office/drawing/2014/main" id="{7308D048-280F-49EB-84C8-FF17B05F8671}"/>
              </a:ext>
            </a:extLst>
          </p:cNvPr>
          <p:cNvSpPr>
            <a:spLocks noGrp="1"/>
          </p:cNvSpPr>
          <p:nvPr>
            <p:ph type="dt" sz="half" idx="10"/>
          </p:nvPr>
        </p:nvSpPr>
        <p:spPr/>
        <p:txBody>
          <a:bodyPr/>
          <a:lstStyle/>
          <a:p>
            <a:pPr>
              <a:defRPr/>
            </a:pPr>
            <a:r>
              <a:rPr lang="de-DE"/>
              <a:t>26. September 2019 – ICHS 2019 </a:t>
            </a:r>
            <a:endParaRPr lang="de-DE" dirty="0"/>
          </a:p>
        </p:txBody>
      </p:sp>
      <p:sp>
        <p:nvSpPr>
          <p:cNvPr id="5" name="Foliennummernplatzhalter 4">
            <a:extLst>
              <a:ext uri="{FF2B5EF4-FFF2-40B4-BE49-F238E27FC236}">
                <a16:creationId xmlns:a16="http://schemas.microsoft.com/office/drawing/2014/main" id="{871398FF-E82A-49AF-BAF7-B69CB9E544E8}"/>
              </a:ext>
            </a:extLst>
          </p:cNvPr>
          <p:cNvSpPr>
            <a:spLocks noGrp="1"/>
          </p:cNvSpPr>
          <p:nvPr>
            <p:ph type="sldNum" sz="quarter" idx="12"/>
          </p:nvPr>
        </p:nvSpPr>
        <p:spPr/>
        <p:txBody>
          <a:bodyPr/>
          <a:lstStyle/>
          <a:p>
            <a:pPr>
              <a:defRPr/>
            </a:pPr>
            <a:fld id="{94AE16C2-DC28-41C5-874D-FAF460428FB8}" type="slidenum">
              <a:rPr lang="de-DE" smtClean="0"/>
              <a:pPr>
                <a:defRPr/>
              </a:pPr>
              <a:t>7</a:t>
            </a:fld>
            <a:endParaRPr lang="de-DE" dirty="0"/>
          </a:p>
        </p:txBody>
      </p:sp>
      <p:sp>
        <p:nvSpPr>
          <p:cNvPr id="6" name="Fußzeilenplatzhalter 1">
            <a:extLst>
              <a:ext uri="{FF2B5EF4-FFF2-40B4-BE49-F238E27FC236}">
                <a16:creationId xmlns:a16="http://schemas.microsoft.com/office/drawing/2014/main" id="{DF1E0F35-AF93-4F77-9CDC-833F27622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pic>
        <p:nvPicPr>
          <p:cNvPr id="13" name="Grafik 12">
            <a:extLst>
              <a:ext uri="{FF2B5EF4-FFF2-40B4-BE49-F238E27FC236}">
                <a16:creationId xmlns:a16="http://schemas.microsoft.com/office/drawing/2014/main" id="{F5FBF1F7-6816-48E0-B48F-F785B64AD3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6380" y="1742031"/>
            <a:ext cx="5877636" cy="4172567"/>
          </a:xfrm>
          <a:prstGeom prst="rect">
            <a:avLst/>
          </a:prstGeom>
        </p:spPr>
      </p:pic>
      <p:sp>
        <p:nvSpPr>
          <p:cNvPr id="21" name="Textfeld 20">
            <a:extLst>
              <a:ext uri="{FF2B5EF4-FFF2-40B4-BE49-F238E27FC236}">
                <a16:creationId xmlns:a16="http://schemas.microsoft.com/office/drawing/2014/main" id="{59B7662F-0246-42FC-A2EC-C479D14B36C9}"/>
              </a:ext>
            </a:extLst>
          </p:cNvPr>
          <p:cNvSpPr txBox="1"/>
          <p:nvPr/>
        </p:nvSpPr>
        <p:spPr>
          <a:xfrm>
            <a:off x="677985" y="2480886"/>
            <a:ext cx="4769943" cy="1077218"/>
          </a:xfrm>
          <a:prstGeom prst="rect">
            <a:avLst/>
          </a:prstGeom>
          <a:noFill/>
        </p:spPr>
        <p:txBody>
          <a:bodyPr wrap="square" rtlCol="0">
            <a:spAutoFit/>
          </a:bodyPr>
          <a:lstStyle/>
          <a:p>
            <a:pPr marL="285750" indent="-285750">
              <a:buFont typeface="Wingdings" panose="05000000000000000000" pitchFamily="2" charset="2"/>
              <a:buChar char="§"/>
            </a:pPr>
            <a:r>
              <a:rPr lang="en-US" sz="1600" b="0" dirty="0">
                <a:latin typeface="TUM Neue Helvetica 55 Regular" panose="020B0604020202020204" pitchFamily="34" charset="0"/>
              </a:rPr>
              <a:t>Relative terminal velocities: </a:t>
            </a:r>
          </a:p>
          <a:p>
            <a:pPr marL="742950" lvl="1" indent="-285750">
              <a:buFont typeface="Wingdings" panose="05000000000000000000" pitchFamily="2" charset="2"/>
              <a:buChar char="§"/>
            </a:pPr>
            <a:r>
              <a:rPr lang="en-US" sz="1600" b="0" dirty="0">
                <a:latin typeface="TUM Neue Helvetica 55 Regular" panose="020B0604020202020204" pitchFamily="34" charset="0"/>
              </a:rPr>
              <a:t>Measured in unobstructed part</a:t>
            </a:r>
          </a:p>
          <a:p>
            <a:pPr marL="742950" lvl="1" indent="-285750">
              <a:buFont typeface="Wingdings" panose="05000000000000000000" pitchFamily="2" charset="2"/>
              <a:buChar char="§"/>
            </a:pPr>
            <a:r>
              <a:rPr lang="en-US" sz="1600" b="0" dirty="0">
                <a:latin typeface="TUM Neue Helvetica 55 Regular" panose="020B0604020202020204" pitchFamily="34" charset="0"/>
              </a:rPr>
              <a:t>Normalized by </a:t>
            </a:r>
            <a:r>
              <a:rPr lang="en-US" sz="1600" b="0" i="1" dirty="0">
                <a:latin typeface="TUM Neue Helvetica 55 Regular" panose="020B0604020202020204" pitchFamily="34" charset="0"/>
              </a:rPr>
              <a:t>D</a:t>
            </a:r>
            <a:r>
              <a:rPr lang="en-US" sz="1600" b="0" baseline="-25000" dirty="0">
                <a:latin typeface="TUM Neue Helvetica 55 Regular" panose="020B0604020202020204" pitchFamily="34" charset="0"/>
              </a:rPr>
              <a:t>CJ</a:t>
            </a:r>
          </a:p>
          <a:p>
            <a:pPr marL="742950" lvl="1" indent="-285750">
              <a:buFont typeface="Wingdings" panose="05000000000000000000" pitchFamily="2" charset="2"/>
              <a:buChar char="§"/>
            </a:pPr>
            <a:r>
              <a:rPr lang="en-US" sz="1600" b="0" dirty="0">
                <a:latin typeface="TUM Neue Helvetica 55 Regular" panose="020B0604020202020204" pitchFamily="34" charset="0"/>
              </a:rPr>
              <a:t>Mean of three experiments per mixture</a:t>
            </a:r>
          </a:p>
        </p:txBody>
      </p:sp>
      <p:sp>
        <p:nvSpPr>
          <p:cNvPr id="22" name="Textfeld 21">
            <a:extLst>
              <a:ext uri="{FF2B5EF4-FFF2-40B4-BE49-F238E27FC236}">
                <a16:creationId xmlns:a16="http://schemas.microsoft.com/office/drawing/2014/main" id="{15F7F4B8-03EC-4BD5-B2FD-E533D129DBA3}"/>
              </a:ext>
            </a:extLst>
          </p:cNvPr>
          <p:cNvSpPr txBox="1"/>
          <p:nvPr/>
        </p:nvSpPr>
        <p:spPr>
          <a:xfrm>
            <a:off x="677984" y="3567551"/>
            <a:ext cx="4769943" cy="338554"/>
          </a:xfrm>
          <a:prstGeom prst="rect">
            <a:avLst/>
          </a:prstGeom>
          <a:noFill/>
        </p:spPr>
        <p:txBody>
          <a:bodyPr wrap="square" rtlCol="0">
            <a:spAutoFit/>
          </a:bodyPr>
          <a:lstStyle/>
          <a:p>
            <a:pPr marL="285750" indent="-285750">
              <a:buFont typeface="Wingdings" panose="05000000000000000000" pitchFamily="2" charset="2"/>
              <a:buChar char="§"/>
            </a:pPr>
            <a:r>
              <a:rPr lang="en-US" sz="1600" b="0" dirty="0">
                <a:latin typeface="TUM Neue Helvetica 55 Regular" panose="020B0604020202020204" pitchFamily="34" charset="0"/>
              </a:rPr>
              <a:t>Regimes: </a:t>
            </a:r>
          </a:p>
        </p:txBody>
      </p:sp>
      <p:grpSp>
        <p:nvGrpSpPr>
          <p:cNvPr id="37" name="Gruppieren 36">
            <a:extLst>
              <a:ext uri="{FF2B5EF4-FFF2-40B4-BE49-F238E27FC236}">
                <a16:creationId xmlns:a16="http://schemas.microsoft.com/office/drawing/2014/main" id="{ED981E6F-0E7C-413C-B0C7-74F014E36CB7}"/>
              </a:ext>
            </a:extLst>
          </p:cNvPr>
          <p:cNvGrpSpPr/>
          <p:nvPr/>
        </p:nvGrpSpPr>
        <p:grpSpPr>
          <a:xfrm>
            <a:off x="6384032" y="3968202"/>
            <a:ext cx="1296144" cy="1116982"/>
            <a:chOff x="6384032" y="3968202"/>
            <a:chExt cx="1296144" cy="1116982"/>
          </a:xfrm>
        </p:grpSpPr>
        <p:sp>
          <p:nvSpPr>
            <p:cNvPr id="17" name="Ellipse 16">
              <a:extLst>
                <a:ext uri="{FF2B5EF4-FFF2-40B4-BE49-F238E27FC236}">
                  <a16:creationId xmlns:a16="http://schemas.microsoft.com/office/drawing/2014/main" id="{EE531B10-1417-445E-B60D-4CCA3987D86A}"/>
                </a:ext>
              </a:extLst>
            </p:cNvPr>
            <p:cNvSpPr/>
            <p:nvPr/>
          </p:nvSpPr>
          <p:spPr bwMode="auto">
            <a:xfrm>
              <a:off x="6384032" y="4306756"/>
              <a:ext cx="1296144" cy="778428"/>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23" name="Textfeld 22">
              <a:extLst>
                <a:ext uri="{FF2B5EF4-FFF2-40B4-BE49-F238E27FC236}">
                  <a16:creationId xmlns:a16="http://schemas.microsoft.com/office/drawing/2014/main" id="{EA76C93A-1DBB-4185-9640-ECE47634016C}"/>
                </a:ext>
              </a:extLst>
            </p:cNvPr>
            <p:cNvSpPr txBox="1"/>
            <p:nvPr/>
          </p:nvSpPr>
          <p:spPr>
            <a:xfrm>
              <a:off x="6924092" y="3968202"/>
              <a:ext cx="216024" cy="338554"/>
            </a:xfrm>
            <a:prstGeom prst="rect">
              <a:avLst/>
            </a:prstGeom>
            <a:noFill/>
          </p:spPr>
          <p:txBody>
            <a:bodyPr wrap="square" rtlCol="0">
              <a:spAutoFit/>
            </a:bodyPr>
            <a:lstStyle/>
            <a:p>
              <a:pPr algn="ctr"/>
              <a:r>
                <a:rPr lang="en-US" sz="1600" dirty="0">
                  <a:latin typeface="TUM Neue Helvetica 55 Regular" panose="020B0604020202020204" pitchFamily="34" charset="0"/>
                </a:rPr>
                <a:t>1</a:t>
              </a:r>
            </a:p>
          </p:txBody>
        </p:sp>
      </p:grpSp>
      <p:grpSp>
        <p:nvGrpSpPr>
          <p:cNvPr id="35" name="Gruppieren 34">
            <a:extLst>
              <a:ext uri="{FF2B5EF4-FFF2-40B4-BE49-F238E27FC236}">
                <a16:creationId xmlns:a16="http://schemas.microsoft.com/office/drawing/2014/main" id="{A05961E3-C2CB-4392-B20B-526456ED4748}"/>
              </a:ext>
            </a:extLst>
          </p:cNvPr>
          <p:cNvGrpSpPr/>
          <p:nvPr/>
        </p:nvGrpSpPr>
        <p:grpSpPr>
          <a:xfrm>
            <a:off x="7320136" y="1989423"/>
            <a:ext cx="3096344" cy="1829360"/>
            <a:chOff x="7320136" y="1989423"/>
            <a:chExt cx="3096344" cy="1829360"/>
          </a:xfrm>
        </p:grpSpPr>
        <p:sp>
          <p:nvSpPr>
            <p:cNvPr id="15" name="Ellipse 14">
              <a:extLst>
                <a:ext uri="{FF2B5EF4-FFF2-40B4-BE49-F238E27FC236}">
                  <a16:creationId xmlns:a16="http://schemas.microsoft.com/office/drawing/2014/main" id="{3802AA37-E88B-4AC4-B46D-66C7BE6365F3}"/>
                </a:ext>
              </a:extLst>
            </p:cNvPr>
            <p:cNvSpPr/>
            <p:nvPr/>
          </p:nvSpPr>
          <p:spPr bwMode="auto">
            <a:xfrm>
              <a:off x="7320136" y="1989423"/>
              <a:ext cx="3096344" cy="1490806"/>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24" name="Textfeld 23">
              <a:extLst>
                <a:ext uri="{FF2B5EF4-FFF2-40B4-BE49-F238E27FC236}">
                  <a16:creationId xmlns:a16="http://schemas.microsoft.com/office/drawing/2014/main" id="{F6CF18CD-3C4E-4EA9-A622-B02C66D74958}"/>
                </a:ext>
              </a:extLst>
            </p:cNvPr>
            <p:cNvSpPr txBox="1"/>
            <p:nvPr/>
          </p:nvSpPr>
          <p:spPr>
            <a:xfrm>
              <a:off x="8760296" y="3480229"/>
              <a:ext cx="216024" cy="338554"/>
            </a:xfrm>
            <a:prstGeom prst="rect">
              <a:avLst/>
            </a:prstGeom>
            <a:noFill/>
          </p:spPr>
          <p:txBody>
            <a:bodyPr wrap="square" rtlCol="0">
              <a:spAutoFit/>
            </a:bodyPr>
            <a:lstStyle/>
            <a:p>
              <a:pPr algn="ctr"/>
              <a:r>
                <a:rPr lang="en-US" sz="1600" dirty="0">
                  <a:latin typeface="TUM Neue Helvetica 55 Regular" panose="020B0604020202020204" pitchFamily="34" charset="0"/>
                </a:rPr>
                <a:t>2</a:t>
              </a:r>
            </a:p>
          </p:txBody>
        </p:sp>
      </p:grpSp>
      <p:grpSp>
        <p:nvGrpSpPr>
          <p:cNvPr id="36" name="Gruppieren 35">
            <a:extLst>
              <a:ext uri="{FF2B5EF4-FFF2-40B4-BE49-F238E27FC236}">
                <a16:creationId xmlns:a16="http://schemas.microsoft.com/office/drawing/2014/main" id="{EFD4B3A0-146E-4F3A-8FA5-4D6837BCD987}"/>
              </a:ext>
            </a:extLst>
          </p:cNvPr>
          <p:cNvGrpSpPr/>
          <p:nvPr/>
        </p:nvGrpSpPr>
        <p:grpSpPr>
          <a:xfrm>
            <a:off x="9768408" y="3968202"/>
            <a:ext cx="1584176" cy="1260999"/>
            <a:chOff x="9768408" y="3968202"/>
            <a:chExt cx="1584176" cy="1260999"/>
          </a:xfrm>
        </p:grpSpPr>
        <p:sp>
          <p:nvSpPr>
            <p:cNvPr id="18" name="Ellipse 17">
              <a:extLst>
                <a:ext uri="{FF2B5EF4-FFF2-40B4-BE49-F238E27FC236}">
                  <a16:creationId xmlns:a16="http://schemas.microsoft.com/office/drawing/2014/main" id="{C343B883-7745-4E47-B5E4-8787B1F01A35}"/>
                </a:ext>
              </a:extLst>
            </p:cNvPr>
            <p:cNvSpPr/>
            <p:nvPr/>
          </p:nvSpPr>
          <p:spPr bwMode="auto">
            <a:xfrm>
              <a:off x="9768408" y="4306757"/>
              <a:ext cx="1584176" cy="922444"/>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25" name="Textfeld 24">
              <a:extLst>
                <a:ext uri="{FF2B5EF4-FFF2-40B4-BE49-F238E27FC236}">
                  <a16:creationId xmlns:a16="http://schemas.microsoft.com/office/drawing/2014/main" id="{BB8DA9B2-A910-41C9-B2C4-B70E8C2DDE80}"/>
                </a:ext>
              </a:extLst>
            </p:cNvPr>
            <p:cNvSpPr txBox="1"/>
            <p:nvPr/>
          </p:nvSpPr>
          <p:spPr>
            <a:xfrm>
              <a:off x="10452484" y="3968202"/>
              <a:ext cx="216024" cy="338554"/>
            </a:xfrm>
            <a:prstGeom prst="rect">
              <a:avLst/>
            </a:prstGeom>
            <a:noFill/>
          </p:spPr>
          <p:txBody>
            <a:bodyPr wrap="square" rtlCol="0">
              <a:spAutoFit/>
            </a:bodyPr>
            <a:lstStyle/>
            <a:p>
              <a:pPr algn="ctr"/>
              <a:r>
                <a:rPr lang="en-US" sz="1600" dirty="0">
                  <a:latin typeface="TUM Neue Helvetica 55 Regular" panose="020B0604020202020204" pitchFamily="34" charset="0"/>
                </a:rPr>
                <a:t>1</a:t>
              </a:r>
            </a:p>
          </p:txBody>
        </p:sp>
      </p:grpSp>
      <p:grpSp>
        <p:nvGrpSpPr>
          <p:cNvPr id="31" name="Gruppieren 30">
            <a:extLst>
              <a:ext uri="{FF2B5EF4-FFF2-40B4-BE49-F238E27FC236}">
                <a16:creationId xmlns:a16="http://schemas.microsoft.com/office/drawing/2014/main" id="{D4F6D7E7-1E5A-44BB-BCE2-94515D05739D}"/>
              </a:ext>
            </a:extLst>
          </p:cNvPr>
          <p:cNvGrpSpPr/>
          <p:nvPr/>
        </p:nvGrpSpPr>
        <p:grpSpPr>
          <a:xfrm>
            <a:off x="1127448" y="4283242"/>
            <a:ext cx="2215638" cy="366684"/>
            <a:chOff x="1725455" y="5150548"/>
            <a:chExt cx="2215638" cy="366684"/>
          </a:xfrm>
        </p:grpSpPr>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59297777-3B78-4EEC-AFE3-9C61C6648D67}"/>
                    </a:ext>
                  </a:extLst>
                </p:cNvPr>
                <p:cNvSpPr txBox="1"/>
                <p:nvPr/>
              </p:nvSpPr>
              <p:spPr>
                <a:xfrm>
                  <a:off x="1996877" y="5161365"/>
                  <a:ext cx="1944216" cy="35586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600" b="0" i="1" dirty="0">
                                <a:latin typeface="Cambria Math" panose="02040503050406030204" pitchFamily="18" charset="0"/>
                              </a:rPr>
                            </m:ctrlPr>
                          </m:sSubPr>
                          <m:e>
                            <m:acc>
                              <m:accPr>
                                <m:chr m:val="̃"/>
                                <m:ctrlPr>
                                  <a:rPr lang="en-US" sz="1600" b="0" i="1" dirty="0">
                                    <a:latin typeface="Cambria Math" panose="02040503050406030204" pitchFamily="18" charset="0"/>
                                  </a:rPr>
                                </m:ctrlPr>
                              </m:accPr>
                              <m:e>
                                <m:r>
                                  <a:rPr lang="de-DE" sz="1600" b="0" i="1" dirty="0">
                                    <a:latin typeface="Cambria Math" panose="02040503050406030204" pitchFamily="18" charset="0"/>
                                  </a:rPr>
                                  <m:t>𝑢</m:t>
                                </m:r>
                              </m:e>
                            </m:acc>
                          </m:e>
                          <m:sub>
                            <m:r>
                              <a:rPr lang="de-DE" sz="1600" b="0" i="1" dirty="0">
                                <a:latin typeface="Cambria Math" panose="02040503050406030204" pitchFamily="18" charset="0"/>
                              </a:rPr>
                              <m:t>𝑡𝑒𝑟𝑚</m:t>
                            </m:r>
                          </m:sub>
                        </m:sSub>
                        <m:r>
                          <a:rPr lang="en-US" sz="1600" b="0" i="1" dirty="0">
                            <a:latin typeface="Cambria Math" panose="02040503050406030204" pitchFamily="18" charset="0"/>
                            <a:ea typeface="Cambria Math" panose="02040503050406030204" pitchFamily="18" charset="0"/>
                          </a:rPr>
                          <m:t>≈</m:t>
                        </m:r>
                        <m:sSub>
                          <m:sSubPr>
                            <m:ctrlPr>
                              <a:rPr lang="en-US" sz="1600" b="0" i="1" dirty="0">
                                <a:latin typeface="Cambria Math" panose="02040503050406030204" pitchFamily="18" charset="0"/>
                                <a:ea typeface="Cambria Math" panose="02040503050406030204" pitchFamily="18" charset="0"/>
                              </a:rPr>
                            </m:ctrlPr>
                          </m:sSubPr>
                          <m:e>
                            <m:r>
                              <a:rPr lang="de-DE" sz="1600" b="0" i="1" dirty="0">
                                <a:latin typeface="Cambria Math" panose="02040503050406030204" pitchFamily="18" charset="0"/>
                                <a:ea typeface="Cambria Math" panose="02040503050406030204" pitchFamily="18" charset="0"/>
                              </a:rPr>
                              <m:t>𝐷</m:t>
                            </m:r>
                          </m:e>
                          <m:sub>
                            <m:r>
                              <a:rPr lang="de-DE" sz="1600" b="0" i="1" dirty="0">
                                <a:latin typeface="Cambria Math" panose="02040503050406030204" pitchFamily="18" charset="0"/>
                                <a:ea typeface="Cambria Math" panose="02040503050406030204" pitchFamily="18" charset="0"/>
                              </a:rPr>
                              <m:t>𝐶𝐽</m:t>
                            </m:r>
                          </m:sub>
                        </m:sSub>
                      </m:oMath>
                    </m:oMathPara>
                  </a14:m>
                  <a:endParaRPr lang="en-US" sz="1600" dirty="0"/>
                </a:p>
              </p:txBody>
            </p:sp>
          </mc:Choice>
          <mc:Fallback xmlns="">
            <p:sp>
              <p:nvSpPr>
                <p:cNvPr id="27" name="Textfeld 26">
                  <a:extLst>
                    <a:ext uri="{FF2B5EF4-FFF2-40B4-BE49-F238E27FC236}">
                      <a16:creationId xmlns:a16="http://schemas.microsoft.com/office/drawing/2014/main" id="{59297777-3B78-4EEC-AFE3-9C61C6648D67}"/>
                    </a:ext>
                  </a:extLst>
                </p:cNvPr>
                <p:cNvSpPr txBox="1">
                  <a:spLocks noRot="1" noChangeAspect="1" noMove="1" noResize="1" noEditPoints="1" noAdjustHandles="1" noChangeArrowheads="1" noChangeShapeType="1" noTextEdit="1"/>
                </p:cNvSpPr>
                <p:nvPr/>
              </p:nvSpPr>
              <p:spPr>
                <a:xfrm>
                  <a:off x="1996877" y="5161365"/>
                  <a:ext cx="1944216" cy="355867"/>
                </a:xfrm>
                <a:prstGeom prst="rect">
                  <a:avLst/>
                </a:prstGeom>
                <a:blipFill>
                  <a:blip r:embed="rId4"/>
                  <a:stretch>
                    <a:fillRect b="-3390"/>
                  </a:stretch>
                </a:blipFill>
              </p:spPr>
              <p:txBody>
                <a:bodyPr/>
                <a:lstStyle/>
                <a:p>
                  <a:r>
                    <a:rPr lang="en-US">
                      <a:noFill/>
                    </a:rPr>
                    <a:t> </a:t>
                  </a:r>
                </a:p>
              </p:txBody>
            </p:sp>
          </mc:Fallback>
        </mc:AlternateContent>
        <p:sp>
          <p:nvSpPr>
            <p:cNvPr id="28" name="Textfeld 27">
              <a:extLst>
                <a:ext uri="{FF2B5EF4-FFF2-40B4-BE49-F238E27FC236}">
                  <a16:creationId xmlns:a16="http://schemas.microsoft.com/office/drawing/2014/main" id="{99293EFB-49D5-4F7A-9413-8A931FDC662B}"/>
                </a:ext>
              </a:extLst>
            </p:cNvPr>
            <p:cNvSpPr txBox="1"/>
            <p:nvPr/>
          </p:nvSpPr>
          <p:spPr>
            <a:xfrm>
              <a:off x="1725455" y="5150548"/>
              <a:ext cx="410105" cy="338554"/>
            </a:xfrm>
            <a:prstGeom prst="rect">
              <a:avLst/>
            </a:prstGeom>
            <a:noFill/>
          </p:spPr>
          <p:txBody>
            <a:bodyPr wrap="square" rtlCol="0">
              <a:spAutoFit/>
            </a:bodyPr>
            <a:lstStyle/>
            <a:p>
              <a:r>
                <a:rPr lang="en-US" sz="1600" b="0" dirty="0">
                  <a:latin typeface="TUM Neue Helvetica 55 Regular" panose="020B0604020202020204" pitchFamily="34" charset="0"/>
                </a:rPr>
                <a:t>2)</a:t>
              </a:r>
            </a:p>
          </p:txBody>
        </p:sp>
      </p:grpSp>
      <p:grpSp>
        <p:nvGrpSpPr>
          <p:cNvPr id="30" name="Gruppieren 29">
            <a:extLst>
              <a:ext uri="{FF2B5EF4-FFF2-40B4-BE49-F238E27FC236}">
                <a16:creationId xmlns:a16="http://schemas.microsoft.com/office/drawing/2014/main" id="{94093602-FA59-4178-8C70-380829E8F0D0}"/>
              </a:ext>
            </a:extLst>
          </p:cNvPr>
          <p:cNvGrpSpPr/>
          <p:nvPr/>
        </p:nvGrpSpPr>
        <p:grpSpPr>
          <a:xfrm>
            <a:off x="1127448" y="3916922"/>
            <a:ext cx="2628292" cy="606898"/>
            <a:chOff x="1689452" y="4531195"/>
            <a:chExt cx="2276840" cy="606898"/>
          </a:xfrm>
        </p:grpSpPr>
        <p:sp>
          <p:nvSpPr>
            <p:cNvPr id="26" name="Textfeld 25">
              <a:extLst>
                <a:ext uri="{FF2B5EF4-FFF2-40B4-BE49-F238E27FC236}">
                  <a16:creationId xmlns:a16="http://schemas.microsoft.com/office/drawing/2014/main" id="{0CF24B31-AB58-43FC-9AA9-EF2F2E914674}"/>
                </a:ext>
              </a:extLst>
            </p:cNvPr>
            <p:cNvSpPr txBox="1"/>
            <p:nvPr/>
          </p:nvSpPr>
          <p:spPr>
            <a:xfrm>
              <a:off x="1689452" y="4531195"/>
              <a:ext cx="364576" cy="338554"/>
            </a:xfrm>
            <a:prstGeom prst="rect">
              <a:avLst/>
            </a:prstGeom>
            <a:noFill/>
          </p:spPr>
          <p:txBody>
            <a:bodyPr wrap="square" rtlCol="0">
              <a:spAutoFit/>
            </a:bodyPr>
            <a:lstStyle/>
            <a:p>
              <a:r>
                <a:rPr lang="en-US" sz="1600" b="0" dirty="0">
                  <a:latin typeface="TUM Neue Helvetica 55 Regular" panose="020B0604020202020204" pitchFamily="34" charset="0"/>
                </a:rPr>
                <a:t>1)</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E8DD33E8-CCC1-4421-B2E9-B2AEA3B40B86}"/>
                    </a:ext>
                  </a:extLst>
                </p:cNvPr>
                <p:cNvSpPr txBox="1"/>
                <p:nvPr/>
              </p:nvSpPr>
              <p:spPr>
                <a:xfrm>
                  <a:off x="1950068" y="4541648"/>
                  <a:ext cx="2016224" cy="59644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600" b="0" i="1" smtClean="0">
                                <a:latin typeface="Cambria Math" panose="02040503050406030204" pitchFamily="18" charset="0"/>
                              </a:rPr>
                            </m:ctrlPr>
                          </m:sSubPr>
                          <m:e>
                            <m:acc>
                              <m:accPr>
                                <m:chr m:val="̃"/>
                                <m:ctrlPr>
                                  <a:rPr lang="en-US" sz="1600" b="0" i="1">
                                    <a:latin typeface="Cambria Math" panose="02040503050406030204" pitchFamily="18" charset="0"/>
                                  </a:rPr>
                                </m:ctrlPr>
                              </m:accPr>
                              <m:e>
                                <m:r>
                                  <a:rPr lang="de-DE" sz="1600" b="0" i="1">
                                    <a:latin typeface="Cambria Math" panose="02040503050406030204" pitchFamily="18" charset="0"/>
                                  </a:rPr>
                                  <m:t>𝑢</m:t>
                                </m:r>
                              </m:e>
                            </m:acc>
                          </m:e>
                          <m:sub>
                            <m:r>
                              <a:rPr lang="de-DE" sz="1600" b="0" i="1">
                                <a:latin typeface="Cambria Math" panose="02040503050406030204" pitchFamily="18" charset="0"/>
                              </a:rPr>
                              <m:t>𝑡𝑒𝑟𝑚</m:t>
                            </m:r>
                          </m:sub>
                        </m:sSub>
                        <m:r>
                          <a:rPr lang="en-US" sz="1600" b="0" i="1">
                            <a:latin typeface="Cambria Math" panose="02040503050406030204" pitchFamily="18" charset="0"/>
                            <a:ea typeface="Cambria Math" panose="02040503050406030204" pitchFamily="18" charset="0"/>
                          </a:rPr>
                          <m:t>≈</m:t>
                        </m:r>
                        <m:r>
                          <a:rPr lang="de-DE" sz="1600" b="0" i="1">
                            <a:latin typeface="Cambria Math" panose="02040503050406030204" pitchFamily="18" charset="0"/>
                            <a:ea typeface="Cambria Math" panose="02040503050406030204" pitchFamily="18" charset="0"/>
                          </a:rPr>
                          <m:t>0.</m:t>
                        </m:r>
                        <m:r>
                          <a:rPr lang="de-DE" sz="1600" b="0" i="1" smtClean="0">
                            <a:latin typeface="Cambria Math" panose="02040503050406030204" pitchFamily="18" charset="0"/>
                            <a:ea typeface="Cambria Math" panose="02040503050406030204" pitchFamily="18" charset="0"/>
                          </a:rPr>
                          <m:t>25</m:t>
                        </m:r>
                        <m:r>
                          <a:rPr lang="de-DE" sz="1600" b="0" i="1">
                            <a:latin typeface="Cambria Math" panose="02040503050406030204" pitchFamily="18" charset="0"/>
                            <a:ea typeface="Cambria Math" panose="02040503050406030204" pitchFamily="18" charset="0"/>
                          </a:rPr>
                          <m:t>−0.4</m:t>
                        </m:r>
                        <m:sSub>
                          <m:sSubPr>
                            <m:ctrlPr>
                              <a:rPr lang="de-DE" sz="1600" b="0" i="1">
                                <a:latin typeface="Cambria Math" panose="02040503050406030204" pitchFamily="18" charset="0"/>
                                <a:ea typeface="Cambria Math" panose="02040503050406030204" pitchFamily="18" charset="0"/>
                              </a:rPr>
                            </m:ctrlPr>
                          </m:sSubPr>
                          <m:e>
                            <m:r>
                              <a:rPr lang="de-DE" sz="1600" b="0" i="1">
                                <a:latin typeface="Cambria Math" panose="02040503050406030204" pitchFamily="18" charset="0"/>
                                <a:ea typeface="Cambria Math" panose="02040503050406030204" pitchFamily="18" charset="0"/>
                              </a:rPr>
                              <m:t>𝐷</m:t>
                            </m:r>
                          </m:e>
                          <m:sub>
                            <m:r>
                              <a:rPr lang="de-DE" sz="1600" b="0" i="1">
                                <a:latin typeface="Cambria Math" panose="02040503050406030204" pitchFamily="18" charset="0"/>
                                <a:ea typeface="Cambria Math" panose="02040503050406030204" pitchFamily="18" charset="0"/>
                              </a:rPr>
                              <m:t>𝐶𝐽</m:t>
                            </m:r>
                          </m:sub>
                        </m:sSub>
                      </m:oMath>
                    </m:oMathPara>
                  </a14:m>
                  <a:endParaRPr lang="en-US" sz="1600" dirty="0"/>
                </a:p>
              </p:txBody>
            </p:sp>
          </mc:Choice>
          <mc:Fallback xmlns="">
            <p:sp>
              <p:nvSpPr>
                <p:cNvPr id="29" name="Textfeld 28">
                  <a:extLst>
                    <a:ext uri="{FF2B5EF4-FFF2-40B4-BE49-F238E27FC236}">
                      <a16:creationId xmlns:a16="http://schemas.microsoft.com/office/drawing/2014/main" id="{E8DD33E8-CCC1-4421-B2E9-B2AEA3B40B86}"/>
                    </a:ext>
                  </a:extLst>
                </p:cNvPr>
                <p:cNvSpPr txBox="1">
                  <a:spLocks noRot="1" noChangeAspect="1" noMove="1" noResize="1" noEditPoints="1" noAdjustHandles="1" noChangeArrowheads="1" noChangeShapeType="1" noTextEdit="1"/>
                </p:cNvSpPr>
                <p:nvPr/>
              </p:nvSpPr>
              <p:spPr>
                <a:xfrm>
                  <a:off x="1950068" y="4541648"/>
                  <a:ext cx="2016224" cy="596445"/>
                </a:xfrm>
                <a:prstGeom prst="rect">
                  <a:avLst/>
                </a:prstGeom>
                <a:blipFill>
                  <a:blip r:embed="rId5"/>
                  <a:stretch>
                    <a:fillRect/>
                  </a:stretch>
                </a:blipFill>
              </p:spPr>
              <p:txBody>
                <a:bodyPr/>
                <a:lstStyle/>
                <a:p>
                  <a:r>
                    <a:rPr lang="en-US">
                      <a:noFill/>
                    </a:rPr>
                    <a:t> </a:t>
                  </a:r>
                </a:p>
              </p:txBody>
            </p:sp>
          </mc:Fallback>
        </mc:AlternateContent>
      </p:grpSp>
      <p:sp>
        <p:nvSpPr>
          <p:cNvPr id="32" name="Textfeld 31">
            <a:extLst>
              <a:ext uri="{FF2B5EF4-FFF2-40B4-BE49-F238E27FC236}">
                <a16:creationId xmlns:a16="http://schemas.microsoft.com/office/drawing/2014/main" id="{CB037A6C-722C-46D1-88AB-F15DA95A3423}"/>
              </a:ext>
            </a:extLst>
          </p:cNvPr>
          <p:cNvSpPr txBox="1"/>
          <p:nvPr/>
        </p:nvSpPr>
        <p:spPr>
          <a:xfrm>
            <a:off x="677984" y="4683037"/>
            <a:ext cx="4769943" cy="584775"/>
          </a:xfrm>
          <a:prstGeom prst="rect">
            <a:avLst/>
          </a:prstGeom>
          <a:noFill/>
        </p:spPr>
        <p:txBody>
          <a:bodyPr wrap="square" rtlCol="0">
            <a:spAutoFit/>
          </a:bodyPr>
          <a:lstStyle/>
          <a:p>
            <a:pPr marL="285750" indent="-285750">
              <a:buFont typeface="Wingdings" panose="05000000000000000000" pitchFamily="2" charset="2"/>
              <a:buChar char="§"/>
            </a:pPr>
            <a:r>
              <a:rPr lang="en-US" sz="1600" b="0" dirty="0">
                <a:latin typeface="TUM Neue Helvetica 55 Regular" panose="020B0604020202020204" pitchFamily="34" charset="0"/>
              </a:rPr>
              <a:t>Shift from 1 to 2 at higher fuel content for higher CO content in fuel</a:t>
            </a:r>
            <a:endParaRPr lang="en-US" sz="1600" b="0" baseline="-25000" dirty="0">
              <a:latin typeface="TUM Neue Helvetica 55 Regular" panose="020B0604020202020204" pitchFamily="34" charset="0"/>
            </a:endParaRPr>
          </a:p>
        </p:txBody>
      </p:sp>
      <p:sp>
        <p:nvSpPr>
          <p:cNvPr id="33" name="Textfeld 32">
            <a:extLst>
              <a:ext uri="{FF2B5EF4-FFF2-40B4-BE49-F238E27FC236}">
                <a16:creationId xmlns:a16="http://schemas.microsoft.com/office/drawing/2014/main" id="{CBE4F07D-E739-4AE4-B7D5-E49228AA1060}"/>
              </a:ext>
            </a:extLst>
          </p:cNvPr>
          <p:cNvSpPr txBox="1"/>
          <p:nvPr/>
        </p:nvSpPr>
        <p:spPr>
          <a:xfrm>
            <a:off x="677984" y="5292497"/>
            <a:ext cx="4769943" cy="584775"/>
          </a:xfrm>
          <a:prstGeom prst="rect">
            <a:avLst/>
          </a:prstGeom>
          <a:noFill/>
        </p:spPr>
        <p:txBody>
          <a:bodyPr wrap="square" rtlCol="0">
            <a:spAutoFit/>
          </a:bodyPr>
          <a:lstStyle/>
          <a:p>
            <a:pPr marL="285750" indent="-285750">
              <a:buFont typeface="Wingdings" panose="05000000000000000000" pitchFamily="2" charset="2"/>
              <a:buChar char="§"/>
            </a:pPr>
            <a:r>
              <a:rPr lang="en-US" sz="1600" b="0" dirty="0">
                <a:latin typeface="TUM Neue Helvetica 55 Regular" panose="020B0604020202020204" pitchFamily="34" charset="0"/>
              </a:rPr>
              <a:t>Shift from 2 to 1 at higher fuel content for higher CO content in fuel</a:t>
            </a:r>
            <a:endParaRPr lang="en-US" sz="1600" b="0" baseline="-25000" dirty="0">
              <a:latin typeface="TUM Neue Helvetica 55 Regular" panose="020B0604020202020204" pitchFamily="34" charset="0"/>
            </a:endParaRPr>
          </a:p>
        </p:txBody>
      </p:sp>
      <p:grpSp>
        <p:nvGrpSpPr>
          <p:cNvPr id="42" name="Gruppieren 41">
            <a:extLst>
              <a:ext uri="{FF2B5EF4-FFF2-40B4-BE49-F238E27FC236}">
                <a16:creationId xmlns:a16="http://schemas.microsoft.com/office/drawing/2014/main" id="{ECE55C5B-371B-404E-A7F5-F9DFA819127B}"/>
              </a:ext>
            </a:extLst>
          </p:cNvPr>
          <p:cNvGrpSpPr/>
          <p:nvPr/>
        </p:nvGrpSpPr>
        <p:grpSpPr>
          <a:xfrm>
            <a:off x="677985" y="1742031"/>
            <a:ext cx="4769943" cy="1077218"/>
            <a:chOff x="677985" y="1742031"/>
            <a:chExt cx="4769943" cy="1077218"/>
          </a:xfrm>
        </p:grpSpPr>
        <p:sp>
          <p:nvSpPr>
            <p:cNvPr id="14" name="Textfeld 13">
              <a:extLst>
                <a:ext uri="{FF2B5EF4-FFF2-40B4-BE49-F238E27FC236}">
                  <a16:creationId xmlns:a16="http://schemas.microsoft.com/office/drawing/2014/main" id="{0EB096BA-073A-4308-B315-9FA4DDB7687D}"/>
                </a:ext>
              </a:extLst>
            </p:cNvPr>
            <p:cNvSpPr txBox="1"/>
            <p:nvPr/>
          </p:nvSpPr>
          <p:spPr>
            <a:xfrm>
              <a:off x="677985" y="1742031"/>
              <a:ext cx="4769943" cy="1077218"/>
            </a:xfrm>
            <a:prstGeom prst="rect">
              <a:avLst/>
            </a:prstGeom>
            <a:noFill/>
          </p:spPr>
          <p:txBody>
            <a:bodyPr wrap="square" rtlCol="0">
              <a:spAutoFit/>
            </a:bodyPr>
            <a:lstStyle/>
            <a:p>
              <a:pPr marL="285750" indent="-285750">
                <a:buFont typeface="Wingdings" panose="05000000000000000000" pitchFamily="2" charset="2"/>
                <a:buChar char="§"/>
              </a:pPr>
              <a:r>
                <a:rPr lang="en-US" sz="1600" b="0" dirty="0">
                  <a:latin typeface="TUM Neue Helvetica 55 Regular" panose="020B0604020202020204" pitchFamily="34" charset="0"/>
                </a:rPr>
                <a:t>Fuels of 100/0 (  ), 75/25 (  ) and 50/50 (  ) H</a:t>
              </a:r>
              <a:r>
                <a:rPr lang="en-US" sz="1600" b="0" baseline="-25000" dirty="0">
                  <a:latin typeface="TUM Neue Helvetica 55 Regular" panose="020B0604020202020204" pitchFamily="34" charset="0"/>
                </a:rPr>
                <a:t>2</a:t>
              </a:r>
              <a:r>
                <a:rPr lang="en-US" sz="1600" b="0" dirty="0">
                  <a:latin typeface="TUM Neue Helvetica 55 Regular" panose="020B0604020202020204" pitchFamily="34" charset="0"/>
                </a:rPr>
                <a:t>/CO</a:t>
              </a:r>
            </a:p>
            <a:p>
              <a:pPr marL="285750" indent="-285750">
                <a:buFont typeface="Wingdings" panose="05000000000000000000" pitchFamily="2" charset="2"/>
                <a:buChar char="§"/>
              </a:pPr>
              <a:r>
                <a:rPr lang="en-US" sz="1600" b="0" dirty="0">
                  <a:latin typeface="TUM Neue Helvetica 55 Regular" panose="020B0604020202020204" pitchFamily="34" charset="0"/>
                </a:rPr>
                <a:t>Fuel content from </a:t>
              </a:r>
              <a:r>
                <a:rPr lang="en-US" sz="1600" b="0" i="1" dirty="0">
                  <a:latin typeface="TUM Neue Helvetica 55 Regular" panose="020B0604020202020204" pitchFamily="34" charset="0"/>
                </a:rPr>
                <a:t>X</a:t>
              </a:r>
              <a:r>
                <a:rPr lang="en-US" sz="1600" b="0" baseline="-25000" dirty="0">
                  <a:latin typeface="TUM Neue Helvetica 55 Regular" panose="020B0604020202020204" pitchFamily="34" charset="0"/>
                </a:rPr>
                <a:t>F</a:t>
              </a:r>
              <a:r>
                <a:rPr lang="en-US" sz="1600" b="0" dirty="0">
                  <a:latin typeface="TUM Neue Helvetica 55 Regular" panose="020B0604020202020204" pitchFamily="34" charset="0"/>
                </a:rPr>
                <a:t>=15-40 Vol.-%</a:t>
              </a:r>
            </a:p>
            <a:p>
              <a:pPr marL="285750" indent="-285750">
                <a:buFont typeface="Wingdings" panose="05000000000000000000" pitchFamily="2" charset="2"/>
                <a:buChar char="§"/>
              </a:pPr>
              <a:endParaRPr lang="en-US" sz="1600" b="0" dirty="0">
                <a:latin typeface="TUM Neue Helvetica 55 Regular" panose="020B0604020202020204" pitchFamily="34" charset="0"/>
              </a:endParaRPr>
            </a:p>
          </p:txBody>
        </p:sp>
        <p:sp>
          <p:nvSpPr>
            <p:cNvPr id="38" name="Rechteck 37">
              <a:extLst>
                <a:ext uri="{FF2B5EF4-FFF2-40B4-BE49-F238E27FC236}">
                  <a16:creationId xmlns:a16="http://schemas.microsoft.com/office/drawing/2014/main" id="{9C594B78-B4A3-4592-8CAC-467B05521AEB}"/>
                </a:ext>
              </a:extLst>
            </p:cNvPr>
            <p:cNvSpPr/>
            <p:nvPr/>
          </p:nvSpPr>
          <p:spPr bwMode="auto">
            <a:xfrm>
              <a:off x="3369337" y="1878591"/>
              <a:ext cx="108000" cy="108000"/>
            </a:xfrm>
            <a:prstGeom prst="rect">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40" name="Raute 39">
              <a:extLst>
                <a:ext uri="{FF2B5EF4-FFF2-40B4-BE49-F238E27FC236}">
                  <a16:creationId xmlns:a16="http://schemas.microsoft.com/office/drawing/2014/main" id="{0FE56EFE-EE87-478C-8FED-CB7E5B30B4C9}"/>
                </a:ext>
              </a:extLst>
            </p:cNvPr>
            <p:cNvSpPr/>
            <p:nvPr/>
          </p:nvSpPr>
          <p:spPr bwMode="auto">
            <a:xfrm>
              <a:off x="4603754" y="1844824"/>
              <a:ext cx="144016" cy="175535"/>
            </a:xfrm>
            <a:prstGeom prst="diamond">
              <a:avLst/>
            </a:prstGeom>
            <a:solidFill>
              <a:srgbClr val="0000FF"/>
            </a:solidFill>
            <a:ln w="127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41" name="Ellipse 40">
              <a:extLst>
                <a:ext uri="{FF2B5EF4-FFF2-40B4-BE49-F238E27FC236}">
                  <a16:creationId xmlns:a16="http://schemas.microsoft.com/office/drawing/2014/main" id="{F72B36B4-5363-4591-8764-346EDD5A475A}"/>
                </a:ext>
              </a:extLst>
            </p:cNvPr>
            <p:cNvSpPr/>
            <p:nvPr/>
          </p:nvSpPr>
          <p:spPr bwMode="auto">
            <a:xfrm>
              <a:off x="2464341" y="1878591"/>
              <a:ext cx="108000" cy="108000"/>
            </a:xfrm>
            <a:prstGeom prst="ellipse">
              <a:avLst/>
            </a:prstGeom>
            <a:solidFill>
              <a:srgbClr val="00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grpSp>
    </p:spTree>
    <p:extLst>
      <p:ext uri="{BB962C8B-B14F-4D97-AF65-F5344CB8AC3E}">
        <p14:creationId xmlns:p14="http://schemas.microsoft.com/office/powerpoint/2010/main" val="253287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6894C-9C4D-445F-AB27-56AB5417CAF2}"/>
              </a:ext>
            </a:extLst>
          </p:cNvPr>
          <p:cNvSpPr>
            <a:spLocks noGrp="1"/>
          </p:cNvSpPr>
          <p:nvPr>
            <p:ph type="title"/>
          </p:nvPr>
        </p:nvSpPr>
        <p:spPr/>
        <p:txBody>
          <a:bodyPr/>
          <a:lstStyle/>
          <a:p>
            <a:r>
              <a:rPr lang="en-US" sz="2400" dirty="0"/>
              <a:t>Results - </a:t>
            </a:r>
            <a:r>
              <a:rPr lang="en-US" sz="2400" dirty="0" err="1"/>
              <a:t>P</a:t>
            </a:r>
            <a:r>
              <a:rPr lang="en-US" sz="2400" baseline="-25000" dirty="0" err="1"/>
              <a:t>max</a:t>
            </a:r>
            <a:endParaRPr lang="en-US" sz="2400" baseline="-25000" dirty="0"/>
          </a:p>
        </p:txBody>
      </p:sp>
      <p:sp>
        <p:nvSpPr>
          <p:cNvPr id="4" name="Datumsplatzhalter 3">
            <a:extLst>
              <a:ext uri="{FF2B5EF4-FFF2-40B4-BE49-F238E27FC236}">
                <a16:creationId xmlns:a16="http://schemas.microsoft.com/office/drawing/2014/main" id="{32D660E8-8D23-42D7-810D-D6409915E98A}"/>
              </a:ext>
            </a:extLst>
          </p:cNvPr>
          <p:cNvSpPr>
            <a:spLocks noGrp="1"/>
          </p:cNvSpPr>
          <p:nvPr>
            <p:ph type="dt" sz="half" idx="10"/>
          </p:nvPr>
        </p:nvSpPr>
        <p:spPr/>
        <p:txBody>
          <a:bodyPr/>
          <a:lstStyle/>
          <a:p>
            <a:pPr>
              <a:defRPr/>
            </a:pPr>
            <a:r>
              <a:rPr lang="de-DE"/>
              <a:t>26. September 2019 – ICHS 2019 </a:t>
            </a:r>
            <a:endParaRPr lang="de-DE" dirty="0"/>
          </a:p>
        </p:txBody>
      </p:sp>
      <p:sp>
        <p:nvSpPr>
          <p:cNvPr id="5" name="Foliennummernplatzhalter 4">
            <a:extLst>
              <a:ext uri="{FF2B5EF4-FFF2-40B4-BE49-F238E27FC236}">
                <a16:creationId xmlns:a16="http://schemas.microsoft.com/office/drawing/2014/main" id="{812A6C08-32F7-4079-B779-F2F6A5FBACBE}"/>
              </a:ext>
            </a:extLst>
          </p:cNvPr>
          <p:cNvSpPr>
            <a:spLocks noGrp="1"/>
          </p:cNvSpPr>
          <p:nvPr>
            <p:ph type="sldNum" sz="quarter" idx="12"/>
          </p:nvPr>
        </p:nvSpPr>
        <p:spPr/>
        <p:txBody>
          <a:bodyPr/>
          <a:lstStyle/>
          <a:p>
            <a:pPr>
              <a:defRPr/>
            </a:pPr>
            <a:fld id="{94AE16C2-DC28-41C5-874D-FAF460428FB8}" type="slidenum">
              <a:rPr lang="de-DE" smtClean="0"/>
              <a:pPr>
                <a:defRPr/>
              </a:pPr>
              <a:t>8</a:t>
            </a:fld>
            <a:endParaRPr lang="de-DE" dirty="0"/>
          </a:p>
        </p:txBody>
      </p:sp>
      <p:pic>
        <p:nvPicPr>
          <p:cNvPr id="13" name="Grafik 12" descr="Ein Bild, das Himmel enthält.&#10;&#10;Automatisch generierte Beschreibung">
            <a:extLst>
              <a:ext uri="{FF2B5EF4-FFF2-40B4-BE49-F238E27FC236}">
                <a16:creationId xmlns:a16="http://schemas.microsoft.com/office/drawing/2014/main" id="{883BF6CD-0414-4A1F-9409-37E60D2E4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380" y="1716477"/>
            <a:ext cx="5877636" cy="4223675"/>
          </a:xfrm>
          <a:prstGeom prst="rect">
            <a:avLst/>
          </a:prstGeom>
        </p:spPr>
      </p:pic>
      <p:sp>
        <p:nvSpPr>
          <p:cNvPr id="14" name="Textfeld 13">
            <a:extLst>
              <a:ext uri="{FF2B5EF4-FFF2-40B4-BE49-F238E27FC236}">
                <a16:creationId xmlns:a16="http://schemas.microsoft.com/office/drawing/2014/main" id="{080459CF-E81E-415A-9BE1-205BE55E856E}"/>
              </a:ext>
            </a:extLst>
          </p:cNvPr>
          <p:cNvSpPr txBox="1"/>
          <p:nvPr/>
        </p:nvSpPr>
        <p:spPr>
          <a:xfrm>
            <a:off x="677985" y="1742031"/>
            <a:ext cx="4958395" cy="1815882"/>
          </a:xfrm>
          <a:prstGeom prst="rect">
            <a:avLst/>
          </a:prstGeom>
          <a:noFill/>
        </p:spPr>
        <p:txBody>
          <a:bodyPr wrap="square" rtlCol="0">
            <a:spAutoFit/>
          </a:bodyPr>
          <a:lstStyle/>
          <a:p>
            <a:pPr marL="285750" indent="-285750">
              <a:buFont typeface="Wingdings" panose="05000000000000000000" pitchFamily="2" charset="2"/>
              <a:buChar char="§"/>
            </a:pPr>
            <a:r>
              <a:rPr lang="en-US" sz="1600" b="0" dirty="0">
                <a:latin typeface="TUM Neue Helvetica 55 Regular" panose="020B0604020202020204" pitchFamily="34" charset="0"/>
              </a:rPr>
              <a:t>Peak dynamic pressure:</a:t>
            </a:r>
          </a:p>
          <a:p>
            <a:pPr marL="742950" lvl="1" indent="-285750">
              <a:buFont typeface="Wingdings" panose="05000000000000000000" pitchFamily="2" charset="2"/>
              <a:buChar char="§"/>
            </a:pPr>
            <a:r>
              <a:rPr lang="en-US" sz="1600" b="0" dirty="0">
                <a:latin typeface="TUM Neue Helvetica 55 Regular" panose="020B0604020202020204" pitchFamily="34" charset="0"/>
              </a:rPr>
              <a:t>Peak pressure increases towards stoichiometric mixtures</a:t>
            </a:r>
          </a:p>
          <a:p>
            <a:pPr marL="742950" lvl="1" indent="-285750">
              <a:buFont typeface="Wingdings" panose="05000000000000000000" pitchFamily="2" charset="2"/>
              <a:buChar char="§"/>
            </a:pPr>
            <a:r>
              <a:rPr lang="en-US" sz="1600" b="0" dirty="0">
                <a:latin typeface="TUM Neue Helvetica 55 Regular" panose="020B0604020202020204" pitchFamily="34" charset="0"/>
              </a:rPr>
              <a:t>Highest peak pressures for 100/0 H</a:t>
            </a:r>
            <a:r>
              <a:rPr lang="en-US" sz="1600" b="0" baseline="-25000" dirty="0">
                <a:latin typeface="TUM Neue Helvetica 55 Regular" panose="020B0604020202020204" pitchFamily="34" charset="0"/>
              </a:rPr>
              <a:t>2</a:t>
            </a:r>
            <a:r>
              <a:rPr lang="en-US" sz="1600" b="0" dirty="0">
                <a:latin typeface="TUM Neue Helvetica 55 Regular" panose="020B0604020202020204" pitchFamily="34" charset="0"/>
              </a:rPr>
              <a:t>/CO (  )</a:t>
            </a:r>
          </a:p>
          <a:p>
            <a:pPr marL="742950" lvl="1" indent="-285750">
              <a:buFont typeface="Wingdings" panose="05000000000000000000" pitchFamily="2" charset="2"/>
              <a:buChar char="§"/>
            </a:pPr>
            <a:r>
              <a:rPr lang="en-US" sz="1600" b="0" dirty="0">
                <a:latin typeface="TUM Neue Helvetica 55 Regular" panose="020B0604020202020204" pitchFamily="34" charset="0"/>
              </a:rPr>
              <a:t>Lower peak pressures for 75/25 (  ) and 50/50 (   ) H</a:t>
            </a:r>
            <a:r>
              <a:rPr lang="en-US" sz="1600" b="0" baseline="-25000" dirty="0">
                <a:latin typeface="TUM Neue Helvetica 55 Regular" panose="020B0604020202020204" pitchFamily="34" charset="0"/>
              </a:rPr>
              <a:t>2</a:t>
            </a:r>
            <a:r>
              <a:rPr lang="en-US" sz="1600" b="0" dirty="0">
                <a:latin typeface="TUM Neue Helvetica 55 Regular" panose="020B0604020202020204" pitchFamily="34" charset="0"/>
              </a:rPr>
              <a:t>/CO</a:t>
            </a:r>
          </a:p>
          <a:p>
            <a:pPr marL="742950" lvl="1" indent="-285750">
              <a:buFont typeface="Wingdings" panose="05000000000000000000" pitchFamily="2" charset="2"/>
              <a:buChar char="§"/>
            </a:pPr>
            <a:r>
              <a:rPr lang="en-US" sz="1600" b="0" dirty="0">
                <a:latin typeface="TUM Neue Helvetica 55 Regular" panose="020B0604020202020204" pitchFamily="34" charset="0"/>
              </a:rPr>
              <a:t>Exception:  </a:t>
            </a:r>
            <a:r>
              <a:rPr lang="en-US" sz="1600" b="0" i="1" dirty="0">
                <a:latin typeface="TUM Neue Helvetica 55 Regular" panose="020B0604020202020204" pitchFamily="34" charset="0"/>
              </a:rPr>
              <a:t>X</a:t>
            </a:r>
            <a:r>
              <a:rPr lang="en-US" sz="1600" b="0" baseline="-25000" dirty="0">
                <a:latin typeface="TUM Neue Helvetica 55 Regular" panose="020B0604020202020204" pitchFamily="34" charset="0"/>
              </a:rPr>
              <a:t>F</a:t>
            </a:r>
            <a:r>
              <a:rPr lang="en-US" sz="1600" b="0" dirty="0">
                <a:latin typeface="TUM Neue Helvetica 55 Regular" panose="020B0604020202020204" pitchFamily="34" charset="0"/>
              </a:rPr>
              <a:t>=35 Vol.-% (Detonation)</a:t>
            </a:r>
          </a:p>
        </p:txBody>
      </p:sp>
      <p:sp>
        <p:nvSpPr>
          <p:cNvPr id="15" name="Ellipse 14">
            <a:extLst>
              <a:ext uri="{FF2B5EF4-FFF2-40B4-BE49-F238E27FC236}">
                <a16:creationId xmlns:a16="http://schemas.microsoft.com/office/drawing/2014/main" id="{2A1A64F5-DA4A-4692-93BD-4B1C9F06C4D5}"/>
              </a:ext>
            </a:extLst>
          </p:cNvPr>
          <p:cNvSpPr/>
          <p:nvPr/>
        </p:nvSpPr>
        <p:spPr bwMode="auto">
          <a:xfrm>
            <a:off x="5286970" y="2606179"/>
            <a:ext cx="108000" cy="108000"/>
          </a:xfrm>
          <a:prstGeom prst="ellipse">
            <a:avLst/>
          </a:prstGeom>
          <a:solidFill>
            <a:srgbClr val="00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16" name="Raute 15">
            <a:extLst>
              <a:ext uri="{FF2B5EF4-FFF2-40B4-BE49-F238E27FC236}">
                <a16:creationId xmlns:a16="http://schemas.microsoft.com/office/drawing/2014/main" id="{5DC697DA-1952-4E57-8644-2A9188A74FE8}"/>
              </a:ext>
            </a:extLst>
          </p:cNvPr>
          <p:cNvSpPr/>
          <p:nvPr/>
        </p:nvSpPr>
        <p:spPr bwMode="auto">
          <a:xfrm>
            <a:off x="2154609" y="3071160"/>
            <a:ext cx="144016" cy="175535"/>
          </a:xfrm>
          <a:prstGeom prst="diamond">
            <a:avLst/>
          </a:prstGeom>
          <a:solidFill>
            <a:srgbClr val="0000FF"/>
          </a:solidFill>
          <a:ln w="127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17" name="Rechteck 16">
            <a:extLst>
              <a:ext uri="{FF2B5EF4-FFF2-40B4-BE49-F238E27FC236}">
                <a16:creationId xmlns:a16="http://schemas.microsoft.com/office/drawing/2014/main" id="{2F123B37-110A-4E86-A46A-2CA3B2FF65AF}"/>
              </a:ext>
            </a:extLst>
          </p:cNvPr>
          <p:cNvSpPr/>
          <p:nvPr/>
        </p:nvSpPr>
        <p:spPr bwMode="auto">
          <a:xfrm>
            <a:off x="4504407" y="2855542"/>
            <a:ext cx="108000" cy="108000"/>
          </a:xfrm>
          <a:prstGeom prst="rect">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Tree>
    <p:extLst>
      <p:ext uri="{BB962C8B-B14F-4D97-AF65-F5344CB8AC3E}">
        <p14:creationId xmlns:p14="http://schemas.microsoft.com/office/powerpoint/2010/main" val="191890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61272-ECD4-4711-9B42-BE8BBCD7DECE}"/>
              </a:ext>
            </a:extLst>
          </p:cNvPr>
          <p:cNvSpPr>
            <a:spLocks noGrp="1"/>
          </p:cNvSpPr>
          <p:nvPr>
            <p:ph type="title"/>
          </p:nvPr>
        </p:nvSpPr>
        <p:spPr/>
        <p:txBody>
          <a:bodyPr/>
          <a:lstStyle/>
          <a:p>
            <a:r>
              <a:rPr lang="en-US" sz="2400" dirty="0"/>
              <a:t>Results – Run up distance</a:t>
            </a:r>
          </a:p>
        </p:txBody>
      </p:sp>
      <p:sp>
        <p:nvSpPr>
          <p:cNvPr id="4" name="Datumsplatzhalter 3">
            <a:extLst>
              <a:ext uri="{FF2B5EF4-FFF2-40B4-BE49-F238E27FC236}">
                <a16:creationId xmlns:a16="http://schemas.microsoft.com/office/drawing/2014/main" id="{B0BAB76F-4A6A-4357-839A-C66A97F9B6E5}"/>
              </a:ext>
            </a:extLst>
          </p:cNvPr>
          <p:cNvSpPr>
            <a:spLocks noGrp="1"/>
          </p:cNvSpPr>
          <p:nvPr>
            <p:ph type="dt" sz="half" idx="10"/>
          </p:nvPr>
        </p:nvSpPr>
        <p:spPr/>
        <p:txBody>
          <a:bodyPr/>
          <a:lstStyle/>
          <a:p>
            <a:pPr>
              <a:defRPr/>
            </a:pPr>
            <a:r>
              <a:rPr lang="de-DE"/>
              <a:t>26. September 2019 – ICHS 2019 </a:t>
            </a:r>
            <a:endParaRPr lang="de-DE" dirty="0"/>
          </a:p>
        </p:txBody>
      </p:sp>
      <p:sp>
        <p:nvSpPr>
          <p:cNvPr id="5" name="Foliennummernplatzhalter 4">
            <a:extLst>
              <a:ext uri="{FF2B5EF4-FFF2-40B4-BE49-F238E27FC236}">
                <a16:creationId xmlns:a16="http://schemas.microsoft.com/office/drawing/2014/main" id="{DCD000ED-3EF5-4D12-B63D-1B533686AED5}"/>
              </a:ext>
            </a:extLst>
          </p:cNvPr>
          <p:cNvSpPr>
            <a:spLocks noGrp="1"/>
          </p:cNvSpPr>
          <p:nvPr>
            <p:ph type="sldNum" sz="quarter" idx="12"/>
          </p:nvPr>
        </p:nvSpPr>
        <p:spPr/>
        <p:txBody>
          <a:bodyPr/>
          <a:lstStyle/>
          <a:p>
            <a:pPr>
              <a:defRPr/>
            </a:pPr>
            <a:fld id="{94AE16C2-DC28-41C5-874D-FAF460428FB8}" type="slidenum">
              <a:rPr lang="de-DE" smtClean="0"/>
              <a:pPr>
                <a:defRPr/>
              </a:pPr>
              <a:t>9</a:t>
            </a:fld>
            <a:endParaRPr lang="de-DE" dirty="0"/>
          </a:p>
        </p:txBody>
      </p:sp>
      <p:sp>
        <p:nvSpPr>
          <p:cNvPr id="6" name="Fußzeilenplatzhalter 1">
            <a:extLst>
              <a:ext uri="{FF2B5EF4-FFF2-40B4-BE49-F238E27FC236}">
                <a16:creationId xmlns:a16="http://schemas.microsoft.com/office/drawing/2014/main" id="{9BFE5741-D8AF-4BCF-8BC1-8B67FC996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eaLnBrk="0" fontAlgn="base" hangingPunct="0">
              <a:spcBef>
                <a:spcPct val="0"/>
              </a:spcBef>
              <a:spcAft>
                <a:spcPct val="0"/>
              </a:spcAft>
              <a:defRPr lang="de-DE" sz="1200" b="0" kern="1200" smtClean="0">
                <a:solidFill>
                  <a:schemeClr val="tx1"/>
                </a:solidFill>
                <a:latin typeface="TUM Neue Helvetica 55 Regular" panose="020B0604020202020204" pitchFamily="34" charset="0"/>
                <a:ea typeface="+mn-ea"/>
                <a:cs typeface="+mn-cs"/>
              </a:defRPr>
            </a:lvl1pPr>
          </a:lstStyle>
          <a:p>
            <a:pPr>
              <a:defRPr/>
            </a:pPr>
            <a:r>
              <a:rPr lang="en-GB" dirty="0"/>
              <a:t>D. Heilbronn, C. Barfuß, T. Sattelmayer</a:t>
            </a:r>
          </a:p>
        </p:txBody>
      </p:sp>
      <p:pic>
        <p:nvPicPr>
          <p:cNvPr id="8" name="Grafik 7">
            <a:extLst>
              <a:ext uri="{FF2B5EF4-FFF2-40B4-BE49-F238E27FC236}">
                <a16:creationId xmlns:a16="http://schemas.microsoft.com/office/drawing/2014/main" id="{6ACE1F28-3EA9-479E-9D26-00F89E18B9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6380" y="1738077"/>
            <a:ext cx="5877636" cy="4180474"/>
          </a:xfrm>
          <a:prstGeom prst="rect">
            <a:avLst/>
          </a:prstGeom>
        </p:spPr>
      </p:pic>
      <p:sp>
        <p:nvSpPr>
          <p:cNvPr id="9" name="Textfeld 8">
            <a:extLst>
              <a:ext uri="{FF2B5EF4-FFF2-40B4-BE49-F238E27FC236}">
                <a16:creationId xmlns:a16="http://schemas.microsoft.com/office/drawing/2014/main" id="{6F5AD336-6CB3-4D66-BB6C-0722EDF5CD59}"/>
              </a:ext>
            </a:extLst>
          </p:cNvPr>
          <p:cNvSpPr txBox="1"/>
          <p:nvPr/>
        </p:nvSpPr>
        <p:spPr>
          <a:xfrm>
            <a:off x="677985" y="1742031"/>
            <a:ext cx="4958395" cy="2308324"/>
          </a:xfrm>
          <a:prstGeom prst="rect">
            <a:avLst/>
          </a:prstGeom>
          <a:noFill/>
        </p:spPr>
        <p:txBody>
          <a:bodyPr wrap="square" rtlCol="0">
            <a:spAutoFit/>
          </a:bodyPr>
          <a:lstStyle/>
          <a:p>
            <a:pPr marL="285750" indent="-285750">
              <a:buFont typeface="Wingdings" panose="05000000000000000000" pitchFamily="2" charset="2"/>
              <a:buChar char="§"/>
            </a:pPr>
            <a:r>
              <a:rPr lang="en-US" sz="1600" b="0" dirty="0">
                <a:latin typeface="TUM Neue Helvetica 55 Regular" panose="020B0604020202020204" pitchFamily="34" charset="0"/>
              </a:rPr>
              <a:t>Run-up distance to speed of sound of the products</a:t>
            </a:r>
          </a:p>
          <a:p>
            <a:pPr marL="285750" indent="-285750">
              <a:buFont typeface="Wingdings" panose="05000000000000000000" pitchFamily="2" charset="2"/>
              <a:buChar char="§"/>
            </a:pPr>
            <a:r>
              <a:rPr lang="en-US" sz="1600" b="0" dirty="0">
                <a:latin typeface="TUM Neue Helvetica 55 Regular" panose="020B0604020202020204" pitchFamily="34" charset="0"/>
              </a:rPr>
              <a:t>Critical condition for onset of DDT</a:t>
            </a:r>
          </a:p>
          <a:p>
            <a:pPr marL="285750" indent="-285750">
              <a:buFont typeface="Wingdings" panose="05000000000000000000" pitchFamily="2" charset="2"/>
              <a:buChar char="§"/>
            </a:pPr>
            <a:r>
              <a:rPr lang="en-US" sz="1600" b="0" dirty="0">
                <a:latin typeface="TUM Neue Helvetica 55 Regular" panose="020B0604020202020204" pitchFamily="34" charset="0"/>
              </a:rPr>
              <a:t>For lean mixtures 100/0 H</a:t>
            </a:r>
            <a:r>
              <a:rPr lang="en-US" sz="1600" b="0" baseline="-25000" dirty="0">
                <a:latin typeface="TUM Neue Helvetica 55 Regular" panose="020B0604020202020204" pitchFamily="34" charset="0"/>
              </a:rPr>
              <a:t>2</a:t>
            </a:r>
            <a:r>
              <a:rPr lang="en-US" sz="1600" b="0" dirty="0">
                <a:latin typeface="TUM Neue Helvetica 55 Regular" panose="020B0604020202020204" pitchFamily="34" charset="0"/>
              </a:rPr>
              <a:t>/CO (  ) shows mostly shortest Run-up distance</a:t>
            </a:r>
          </a:p>
          <a:p>
            <a:pPr marL="285750" indent="-285750">
              <a:buFont typeface="Wingdings" panose="05000000000000000000" pitchFamily="2" charset="2"/>
              <a:buChar char="§"/>
            </a:pPr>
            <a:r>
              <a:rPr lang="en-US" sz="1600" b="0" dirty="0">
                <a:latin typeface="TUM Neue Helvetica 55 Regular" panose="020B0604020202020204" pitchFamily="34" charset="0"/>
              </a:rPr>
              <a:t>Small difference to 75/25 H</a:t>
            </a:r>
            <a:r>
              <a:rPr lang="en-US" sz="1600" b="0" baseline="-25000" dirty="0">
                <a:latin typeface="TUM Neue Helvetica 55 Regular" panose="020B0604020202020204" pitchFamily="34" charset="0"/>
              </a:rPr>
              <a:t>2</a:t>
            </a:r>
            <a:r>
              <a:rPr lang="en-US" sz="1600" b="0" dirty="0">
                <a:latin typeface="TUM Neue Helvetica 55 Regular" panose="020B0604020202020204" pitchFamily="34" charset="0"/>
              </a:rPr>
              <a:t>/CO (  )</a:t>
            </a:r>
          </a:p>
          <a:p>
            <a:pPr marL="285750" indent="-285750">
              <a:buFont typeface="Wingdings" panose="05000000000000000000" pitchFamily="2" charset="2"/>
              <a:buChar char="§"/>
            </a:pPr>
            <a:r>
              <a:rPr lang="en-US" sz="1600" b="0" dirty="0">
                <a:latin typeface="TUM Neue Helvetica 55 Regular" panose="020B0604020202020204" pitchFamily="34" charset="0"/>
              </a:rPr>
              <a:t>Turning point at </a:t>
            </a:r>
            <a:r>
              <a:rPr lang="en-US" sz="1600" b="0" i="1" dirty="0">
                <a:latin typeface="TUM Neue Helvetica 55 Regular" panose="020B0604020202020204" pitchFamily="34" charset="0"/>
              </a:rPr>
              <a:t>X</a:t>
            </a:r>
            <a:r>
              <a:rPr lang="en-US" sz="1600" b="0" baseline="-25000" dirty="0">
                <a:latin typeface="TUM Neue Helvetica 55 Regular" panose="020B0604020202020204" pitchFamily="34" charset="0"/>
              </a:rPr>
              <a:t>F</a:t>
            </a:r>
            <a:r>
              <a:rPr lang="en-US" sz="1600" b="0" dirty="0">
                <a:latin typeface="TUM Neue Helvetica 55 Regular" panose="020B0604020202020204" pitchFamily="34" charset="0"/>
              </a:rPr>
              <a:t>=30 Vol.-%</a:t>
            </a:r>
          </a:p>
          <a:p>
            <a:pPr marL="285750" indent="-285750">
              <a:buFont typeface="Wingdings" panose="05000000000000000000" pitchFamily="2" charset="2"/>
              <a:buChar char="§"/>
            </a:pPr>
            <a:r>
              <a:rPr lang="en-US" sz="1600" b="0" dirty="0">
                <a:latin typeface="TUM Neue Helvetica 55 Regular" panose="020B0604020202020204" pitchFamily="34" charset="0"/>
              </a:rPr>
              <a:t>Higher CO content leads to shorter Run-up distance</a:t>
            </a:r>
          </a:p>
        </p:txBody>
      </p:sp>
      <p:sp>
        <p:nvSpPr>
          <p:cNvPr id="10" name="Ellipse 9">
            <a:extLst>
              <a:ext uri="{FF2B5EF4-FFF2-40B4-BE49-F238E27FC236}">
                <a16:creationId xmlns:a16="http://schemas.microsoft.com/office/drawing/2014/main" id="{8B796F2E-E5A2-4EC0-AF90-1D95B61FD584}"/>
              </a:ext>
            </a:extLst>
          </p:cNvPr>
          <p:cNvSpPr/>
          <p:nvPr/>
        </p:nvSpPr>
        <p:spPr bwMode="auto">
          <a:xfrm>
            <a:off x="3953470" y="2605112"/>
            <a:ext cx="108000" cy="108000"/>
          </a:xfrm>
          <a:prstGeom prst="ellipse">
            <a:avLst/>
          </a:prstGeom>
          <a:solidFill>
            <a:srgbClr val="000000"/>
          </a:solid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
        <p:nvSpPr>
          <p:cNvPr id="11" name="Rechteck 10">
            <a:extLst>
              <a:ext uri="{FF2B5EF4-FFF2-40B4-BE49-F238E27FC236}">
                <a16:creationId xmlns:a16="http://schemas.microsoft.com/office/drawing/2014/main" id="{407E7A1E-E3E3-4941-9993-E20777FE11F8}"/>
              </a:ext>
            </a:extLst>
          </p:cNvPr>
          <p:cNvSpPr/>
          <p:nvPr/>
        </p:nvSpPr>
        <p:spPr bwMode="auto">
          <a:xfrm>
            <a:off x="4077779" y="3097833"/>
            <a:ext cx="108000" cy="108000"/>
          </a:xfrm>
          <a:prstGeom prst="rect">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Helvetica" pitchFamily="84" charset="0"/>
            </a:endParaRPr>
          </a:p>
        </p:txBody>
      </p:sp>
    </p:spTree>
    <p:extLst>
      <p:ext uri="{BB962C8B-B14F-4D97-AF65-F5344CB8AC3E}">
        <p14:creationId xmlns:p14="http://schemas.microsoft.com/office/powerpoint/2010/main" val="2062560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JANNIS20GIKADI@YFAFJKSFUVWYY577" val="3659"/>
</p:tagLst>
</file>

<file path=ppt/theme/theme1.xml><?xml version="1.0" encoding="utf-8"?>
<a:theme xmlns:a="http://schemas.openxmlformats.org/drawingml/2006/main" name="TUM&amp;TD_weiss_Sat_">
  <a:themeElements>
    <a:clrScheme name="TUM&amp;TD_weiss_Sat_ 1">
      <a:dk1>
        <a:srgbClr val="000000"/>
      </a:dk1>
      <a:lt1>
        <a:srgbClr val="FFFFFF"/>
      </a:lt1>
      <a:dk2>
        <a:srgbClr val="005293"/>
      </a:dk2>
      <a:lt2>
        <a:srgbClr val="0065BD"/>
      </a:lt2>
      <a:accent1>
        <a:srgbClr val="A2AD00"/>
      </a:accent1>
      <a:accent2>
        <a:srgbClr val="E37222"/>
      </a:accent2>
      <a:accent3>
        <a:srgbClr val="FFFFFF"/>
      </a:accent3>
      <a:accent4>
        <a:srgbClr val="000000"/>
      </a:accent4>
      <a:accent5>
        <a:srgbClr val="CED3AA"/>
      </a:accent5>
      <a:accent6>
        <a:srgbClr val="CE671E"/>
      </a:accent6>
      <a:hlink>
        <a:srgbClr val="DAD7CB"/>
      </a:hlink>
      <a:folHlink>
        <a:srgbClr val="9C9D9F"/>
      </a:folHlink>
    </a:clrScheme>
    <a:fontScheme name="TUM&amp;TD_weiss_Sat_">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Helvetica" pitchFamily="8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Helvetica" pitchFamily="84" charset="0"/>
          </a:defRPr>
        </a:defPPr>
      </a:lstStyle>
    </a:lnDef>
  </a:objectDefaults>
  <a:extraClrSchemeLst>
    <a:extraClrScheme>
      <a:clrScheme name="TUM&amp;TD_weiss_Sat_ 1">
        <a:dk1>
          <a:srgbClr val="000000"/>
        </a:dk1>
        <a:lt1>
          <a:srgbClr val="FFFFFF"/>
        </a:lt1>
        <a:dk2>
          <a:srgbClr val="005293"/>
        </a:dk2>
        <a:lt2>
          <a:srgbClr val="0065BD"/>
        </a:lt2>
        <a:accent1>
          <a:srgbClr val="A2AD00"/>
        </a:accent1>
        <a:accent2>
          <a:srgbClr val="E37222"/>
        </a:accent2>
        <a:accent3>
          <a:srgbClr val="FFFFFF"/>
        </a:accent3>
        <a:accent4>
          <a:srgbClr val="000000"/>
        </a:accent4>
        <a:accent5>
          <a:srgbClr val="CED3AA"/>
        </a:accent5>
        <a:accent6>
          <a:srgbClr val="CE671E"/>
        </a:accent6>
        <a:hlink>
          <a:srgbClr val="DAD7CB"/>
        </a:hlink>
        <a:folHlink>
          <a:srgbClr val="9C9D9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D66C621C9014FBD71EEE532C4DA23" ma:contentTypeVersion="7" ma:contentTypeDescription="Create a new document." ma:contentTypeScope="" ma:versionID="3375eb3042b868622c18baa0441ca84f">
  <xsd:schema xmlns:xsd="http://www.w3.org/2001/XMLSchema" xmlns:xs="http://www.w3.org/2001/XMLSchema" xmlns:p="http://schemas.microsoft.com/office/2006/metadata/properties" xmlns:ns2="6a051d52-bcea-4f87-8ee2-b5ac0a4bc05f" targetNamespace="http://schemas.microsoft.com/office/2006/metadata/properties" ma:root="true" ma:fieldsID="93d385ad5b44cc4ce7df21fd5b2fa4cd" ns2:_="">
    <xsd:import namespace="6a051d52-bcea-4f87-8ee2-b5ac0a4bc0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51d52-bcea-4f87-8ee2-b5ac0a4bc0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68F4E8-F6D3-4EFA-A208-315E65195F00}"/>
</file>

<file path=customXml/itemProps2.xml><?xml version="1.0" encoding="utf-8"?>
<ds:datastoreItem xmlns:ds="http://schemas.openxmlformats.org/officeDocument/2006/customXml" ds:itemID="{80AFBAF8-A61B-4C57-A779-9200728C31E7}"/>
</file>

<file path=customXml/itemProps3.xml><?xml version="1.0" encoding="utf-8"?>
<ds:datastoreItem xmlns:ds="http://schemas.openxmlformats.org/officeDocument/2006/customXml" ds:itemID="{405C1E01-17DB-4278-9999-941A14AF337C}"/>
</file>

<file path=docProps/app.xml><?xml version="1.0" encoding="utf-8"?>
<Properties xmlns="http://schemas.openxmlformats.org/officeDocument/2006/extended-properties" xmlns:vt="http://schemas.openxmlformats.org/officeDocument/2006/docPropsVTypes">
  <Template>TUM&amp;TD_weiss_Sat_</Template>
  <TotalTime>0</TotalTime>
  <Words>2437</Words>
  <Application>Microsoft Office PowerPoint</Application>
  <PresentationFormat>Breitbild</PresentationFormat>
  <Paragraphs>266</Paragraphs>
  <Slides>11</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Wingdings</vt:lpstr>
      <vt:lpstr>TUM Neue Helvetica 55 Regular</vt:lpstr>
      <vt:lpstr>Cambria Math</vt:lpstr>
      <vt:lpstr>Helvetica</vt:lpstr>
      <vt:lpstr>Arial</vt:lpstr>
      <vt:lpstr>TUM&amp;TD_weiss_Sat_</vt:lpstr>
      <vt:lpstr>Deflagration-to-detonation transition of H2-CO-Air mixtures in a partially obstructed channel</vt:lpstr>
      <vt:lpstr>Motivation</vt:lpstr>
      <vt:lpstr>Motivation</vt:lpstr>
      <vt:lpstr>Experimental setup - Geometry</vt:lpstr>
      <vt:lpstr>Experimental setup - Instrumentation</vt:lpstr>
      <vt:lpstr>Experimental setup - Procedure</vt:lpstr>
      <vt:lpstr>Results – Terminal velocity</vt:lpstr>
      <vt:lpstr>Results - Pmax</vt:lpstr>
      <vt:lpstr>Results – Run up distance</vt:lpstr>
      <vt:lpstr>Conclusion and Outlook</vt:lpstr>
      <vt:lpstr>Deflagration-to-detonation transition of H2-CO-Air mixtures in a partially obstructed channel</vt:lpstr>
    </vt:vector>
  </TitlesOfParts>
  <Company>TUM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sangl</dc:creator>
  <cp:lastModifiedBy>Daniel Heilbronn</cp:lastModifiedBy>
  <cp:revision>642</cp:revision>
  <cp:lastPrinted>2016-08-24T11:19:06Z</cp:lastPrinted>
  <dcterms:created xsi:type="dcterms:W3CDTF">2009-07-23T06:47:32Z</dcterms:created>
  <dcterms:modified xsi:type="dcterms:W3CDTF">2019-08-29T12:23:09Z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0x0101002C4D66C621C9014FBD71EEE532C4DA23</vt:lpwstr>
  </property>
</Properties>
</file>