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style1.xml" ContentType="application/vnd.ms-office.chartstyle+xml"/>
  <Override PartName="/ppt/charts/colors2.xml" ContentType="application/vnd.ms-office.chartcolorstyle+xml"/>
  <Override PartName="/ppt/theme/theme1.xml" ContentType="application/vnd.openxmlformats-officedocument.theme+xml"/>
  <Override PartName="/ppt/theme/theme2.xml" ContentType="application/vnd.openxmlformats-officedocument.them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1" r:id="rId3"/>
    <p:sldId id="292" r:id="rId4"/>
    <p:sldId id="272" r:id="rId5"/>
    <p:sldId id="293" r:id="rId6"/>
    <p:sldId id="294" r:id="rId7"/>
    <p:sldId id="274" r:id="rId8"/>
    <p:sldId id="295" r:id="rId9"/>
    <p:sldId id="275" r:id="rId10"/>
    <p:sldId id="298" r:id="rId11"/>
    <p:sldId id="297" r:id="rId12"/>
    <p:sldId id="299" r:id="rId13"/>
    <p:sldId id="302" r:id="rId14"/>
    <p:sldId id="300" r:id="rId15"/>
    <p:sldId id="304" r:id="rId16"/>
    <p:sldId id="303" r:id="rId17"/>
    <p:sldId id="290" r:id="rId18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E9EDF4"/>
    <a:srgbClr val="FF66FF"/>
    <a:srgbClr val="FFE89F"/>
    <a:srgbClr val="75FD0F"/>
    <a:srgbClr val="F73515"/>
    <a:srgbClr val="10F6F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1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Sheet2!$Q$10</c:f>
              <c:strCache>
                <c:ptCount val="1"/>
                <c:pt idx="0">
                  <c:v>回数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Sheet2!$P$18:$P$22</c:f>
              <c:strCache>
                <c:ptCount val="5"/>
                <c:pt idx="0">
                  <c:v>R&lt;1E-09</c:v>
                </c:pt>
                <c:pt idx="1">
                  <c:v>1E-09＜R≦1E-08</c:v>
                </c:pt>
                <c:pt idx="2">
                  <c:v>1E-08＜R≦1E-07</c:v>
                </c:pt>
                <c:pt idx="3">
                  <c:v>1E-07＜R≦1E-06</c:v>
                </c:pt>
                <c:pt idx="4">
                  <c:v>1E-06＜R</c:v>
                </c:pt>
              </c:strCache>
            </c:strRef>
          </c:cat>
          <c:val>
            <c:numRef>
              <c:f>Sheet2!$Q$18:$Q$22</c:f>
              <c:numCache>
                <c:formatCode>General</c:formatCode>
                <c:ptCount val="5"/>
                <c:pt idx="0">
                  <c:v>3</c:v>
                </c:pt>
                <c:pt idx="1">
                  <c:v>21</c:v>
                </c:pt>
                <c:pt idx="2">
                  <c:v>956</c:v>
                </c:pt>
                <c:pt idx="3">
                  <c:v>139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ED-4561-8786-7E3F8241A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7"/>
        <c:axId val="554769776"/>
        <c:axId val="554769360"/>
      </c:barChart>
      <c:catAx>
        <c:axId val="554769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2000">
                    <a:solidFill>
                      <a:schemeClr val="tx1"/>
                    </a:solidFill>
                  </a:rPr>
                  <a:t>Risk</a:t>
                </a:r>
                <a:endParaRPr lang="ja-JP" altLang="en-US" sz="200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62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ja-JP"/>
          </a:p>
        </c:txPr>
        <c:crossAx val="554769360"/>
        <c:crosses val="autoZero"/>
        <c:auto val="1"/>
        <c:lblAlgn val="ctr"/>
        <c:lblOffset val="100"/>
        <c:noMultiLvlLbl val="0"/>
      </c:catAx>
      <c:valAx>
        <c:axId val="55476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2000">
                    <a:solidFill>
                      <a:schemeClr val="tx1"/>
                    </a:solidFill>
                  </a:rPr>
                  <a:t>Number</a:t>
                </a:r>
                <a:r>
                  <a:rPr lang="en-US" altLang="ja-JP" sz="2000" baseline="0">
                    <a:solidFill>
                      <a:schemeClr val="tx1"/>
                    </a:solidFill>
                  </a:rPr>
                  <a:t> of </a:t>
                </a:r>
              </a:p>
              <a:p>
                <a:pPr>
                  <a:defRPr sz="2000">
                    <a:solidFill>
                      <a:schemeClr val="tx1"/>
                    </a:solidFill>
                  </a:defRPr>
                </a:pPr>
                <a:r>
                  <a:rPr lang="en-US" altLang="ja-JP" sz="2000" baseline="0">
                    <a:solidFill>
                      <a:schemeClr val="tx1"/>
                    </a:solidFill>
                  </a:rPr>
                  <a:t>road segments</a:t>
                </a:r>
                <a:endParaRPr lang="ja-JP" altLang="en-US" sz="200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54769776"/>
        <c:crosses val="autoZero"/>
        <c:crossBetween val="between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Sheet3!$N$18:$N$22</c:f>
              <c:strCache>
                <c:ptCount val="5"/>
                <c:pt idx="0">
                  <c:v>R&lt;1E-12</c:v>
                </c:pt>
                <c:pt idx="1">
                  <c:v>1E-12＜R≦1E-11</c:v>
                </c:pt>
                <c:pt idx="2">
                  <c:v>1E-11＜R≦1E-10</c:v>
                </c:pt>
                <c:pt idx="3">
                  <c:v>1E-10＜R≦1E-09</c:v>
                </c:pt>
                <c:pt idx="4">
                  <c:v>1E-09＜R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Sheet3!$N$18:$N$22</c:f>
              <c:strCache>
                <c:ptCount val="5"/>
                <c:pt idx="0">
                  <c:v>R&lt;1E-12</c:v>
                </c:pt>
                <c:pt idx="1">
                  <c:v>1E-12＜R≦1E-11</c:v>
                </c:pt>
                <c:pt idx="2">
                  <c:v>1E-11＜R≦1E-10</c:v>
                </c:pt>
                <c:pt idx="3">
                  <c:v>1E-10＜R≦1E-09</c:v>
                </c:pt>
                <c:pt idx="4">
                  <c:v>1E-09＜R</c:v>
                </c:pt>
              </c:strCache>
            </c:strRef>
          </c:cat>
          <c:val>
            <c:numRef>
              <c:f>Sheet3!$O$18:$O$22</c:f>
              <c:numCache>
                <c:formatCode>General</c:formatCode>
                <c:ptCount val="5"/>
                <c:pt idx="0">
                  <c:v>2</c:v>
                </c:pt>
                <c:pt idx="1">
                  <c:v>7</c:v>
                </c:pt>
                <c:pt idx="2">
                  <c:v>455</c:v>
                </c:pt>
                <c:pt idx="3">
                  <c:v>655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9D-4B4B-BAE9-8E22C2E06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7"/>
        <c:axId val="554769776"/>
        <c:axId val="554769360"/>
      </c:barChart>
      <c:catAx>
        <c:axId val="554769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2000">
                    <a:solidFill>
                      <a:schemeClr val="tx1"/>
                    </a:solidFill>
                  </a:rPr>
                  <a:t>Risk</a:t>
                </a:r>
                <a:endParaRPr lang="ja-JP" altLang="en-US" sz="200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62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ja-JP"/>
          </a:p>
        </c:txPr>
        <c:crossAx val="554769360"/>
        <c:crosses val="autoZero"/>
        <c:auto val="1"/>
        <c:lblAlgn val="ctr"/>
        <c:lblOffset val="100"/>
        <c:noMultiLvlLbl val="0"/>
      </c:catAx>
      <c:valAx>
        <c:axId val="55476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2000">
                    <a:solidFill>
                      <a:schemeClr val="tx1"/>
                    </a:solidFill>
                  </a:rPr>
                  <a:t>Number</a:t>
                </a:r>
                <a:r>
                  <a:rPr lang="en-US" altLang="ja-JP" sz="2000" baseline="0">
                    <a:solidFill>
                      <a:schemeClr val="tx1"/>
                    </a:solidFill>
                  </a:rPr>
                  <a:t> of </a:t>
                </a:r>
              </a:p>
              <a:p>
                <a:pPr>
                  <a:defRPr sz="2000">
                    <a:solidFill>
                      <a:schemeClr val="tx1"/>
                    </a:solidFill>
                  </a:defRPr>
                </a:pPr>
                <a:r>
                  <a:rPr lang="en-US" altLang="ja-JP" sz="2000" baseline="0">
                    <a:solidFill>
                      <a:schemeClr val="tx1"/>
                    </a:solidFill>
                  </a:rPr>
                  <a:t>road segments</a:t>
                </a:r>
                <a:endParaRPr lang="ja-JP" altLang="en-US" sz="200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54769776"/>
        <c:crosses val="autoZero"/>
        <c:crossBetween val="between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C3984-AED5-4C3D-9985-E6FB35506929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8F7D0-2744-48BD-9DBA-3AAABCA962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437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As well know </a:t>
            </a:r>
            <a:r>
              <a:rPr kumimoji="1" lang="ja-JP" altLang="en-US" dirty="0" smtClean="0"/>
              <a:t>で水素は危険性をもつ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8F7D0-2744-48BD-9DBA-3AAABCA9627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84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パラメータ</a:t>
            </a:r>
            <a:r>
              <a:rPr kumimoji="1" lang="en-US" altLang="ja-JP" dirty="0" err="1" smtClean="0"/>
              <a:t>a,b,c,d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>ET</a:t>
            </a:r>
            <a:r>
              <a:rPr kumimoji="1" lang="ja-JP" altLang="en-US" dirty="0" smtClean="0"/>
              <a:t>から得る．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8F7D0-2744-48BD-9DBA-3AAABCA9627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665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パラメータ</a:t>
            </a:r>
            <a:r>
              <a:rPr kumimoji="1" lang="en-US" altLang="ja-JP" dirty="0" err="1" smtClean="0"/>
              <a:t>a,b,c,d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>ET</a:t>
            </a:r>
            <a:r>
              <a:rPr kumimoji="1" lang="ja-JP" altLang="en-US" dirty="0" smtClean="0"/>
              <a:t>から得る．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8F7D0-2744-48BD-9DBA-3AAABCA9627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2657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パラメータ</a:t>
            </a:r>
            <a:r>
              <a:rPr kumimoji="1" lang="en-US" altLang="ja-JP" dirty="0" err="1" smtClean="0"/>
              <a:t>a,b,c,d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>ET</a:t>
            </a:r>
            <a:r>
              <a:rPr kumimoji="1" lang="ja-JP" altLang="en-US" dirty="0" smtClean="0"/>
              <a:t>から得る．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8F7D0-2744-48BD-9DBA-3AAABCA9627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545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パラメータ</a:t>
            </a:r>
            <a:r>
              <a:rPr kumimoji="1" lang="en-US" altLang="ja-JP" dirty="0" err="1" smtClean="0"/>
              <a:t>a,b,c,d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>ET</a:t>
            </a:r>
            <a:r>
              <a:rPr kumimoji="1" lang="ja-JP" altLang="en-US" dirty="0" smtClean="0"/>
              <a:t>から得る．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8F7D0-2744-48BD-9DBA-3AAABCA9627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5130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確率と違ってばらつく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8F7D0-2744-48BD-9DBA-3AAABCA9627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94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08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69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04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43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6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18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34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70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59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319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917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0A87A-8D19-4E64-B108-3C1231763E42}" type="datetimeFigureOut">
              <a:rPr kumimoji="1" lang="ja-JP" altLang="en-US" smtClean="0"/>
              <a:t>2019/9/10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AFFF5-33CB-4574-9437-6D0FFDFC7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07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tarda.or.jp/shukei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933752"/>
            <a:ext cx="12192000" cy="1470025"/>
          </a:xfrm>
        </p:spPr>
        <p:txBody>
          <a:bodyPr>
            <a:normAutofit fontScale="90000"/>
          </a:bodyPr>
          <a:lstStyle/>
          <a:p>
            <a:r>
              <a:rPr lang="en-US" altLang="ja-JP" sz="3500" b="1" dirty="0">
                <a:cs typeface="Arial" panose="020B0604020202020204" pitchFamily="34" charset="0"/>
              </a:rPr>
              <a:t>A GIS-BASED RISK ASSESSMENT OF </a:t>
            </a:r>
            <a:r>
              <a:rPr lang="en-US" altLang="ja-JP" sz="3500" b="1" dirty="0" smtClean="0">
                <a:cs typeface="Arial" panose="020B0604020202020204" pitchFamily="34" charset="0"/>
              </a:rPr>
              <a:t>HYDROGEN</a:t>
            </a:r>
            <a:r>
              <a:rPr lang="ja-JP" altLang="en-US" sz="3500" b="1" dirty="0">
                <a:cs typeface="Arial" panose="020B0604020202020204" pitchFamily="34" charset="0"/>
              </a:rPr>
              <a:t> </a:t>
            </a:r>
            <a:r>
              <a:rPr lang="en-US" altLang="ja-JP" sz="3500" b="1" dirty="0" smtClean="0">
                <a:cs typeface="Arial" panose="020B0604020202020204" pitchFamily="34" charset="0"/>
              </a:rPr>
              <a:t>TRANSPORT</a:t>
            </a:r>
            <a:r>
              <a:rPr lang="en-US" altLang="ja-JP" sz="3500" b="1" dirty="0">
                <a:cs typeface="Arial" panose="020B0604020202020204" pitchFamily="34" charset="0"/>
              </a:rPr>
              <a:t>: </a:t>
            </a:r>
            <a:r>
              <a:rPr lang="en-US" altLang="ja-JP" sz="3500" b="1" dirty="0" smtClean="0">
                <a:cs typeface="Arial" panose="020B0604020202020204" pitchFamily="34" charset="0"/>
              </a:rPr>
              <a:t/>
            </a:r>
            <a:br>
              <a:rPr lang="en-US" altLang="ja-JP" sz="3500" b="1" dirty="0" smtClean="0">
                <a:cs typeface="Arial" panose="020B0604020202020204" pitchFamily="34" charset="0"/>
              </a:rPr>
            </a:br>
            <a:r>
              <a:rPr lang="en-US" altLang="ja-JP" sz="3500" b="1" dirty="0" smtClean="0">
                <a:cs typeface="Arial" panose="020B0604020202020204" pitchFamily="34" charset="0"/>
              </a:rPr>
              <a:t>A </a:t>
            </a:r>
            <a:r>
              <a:rPr lang="en-US" altLang="ja-JP" sz="3500" b="1" dirty="0">
                <a:cs typeface="Arial" panose="020B0604020202020204" pitchFamily="34" charset="0"/>
              </a:rPr>
              <a:t>CASE STUDY IN YOKOHAMA, </a:t>
            </a:r>
            <a:r>
              <a:rPr lang="en-US" altLang="ja-JP" sz="3500" b="1" dirty="0" smtClean="0">
                <a:cs typeface="Arial" panose="020B0604020202020204" pitchFamily="34" charset="0"/>
              </a:rPr>
              <a:t>JAPAN</a:t>
            </a:r>
            <a:br>
              <a:rPr lang="en-US" altLang="ja-JP" sz="3500" b="1" dirty="0" smtClean="0">
                <a:cs typeface="Arial" panose="020B0604020202020204" pitchFamily="34" charset="0"/>
              </a:rPr>
            </a:br>
            <a:r>
              <a:rPr lang="en-US" altLang="ja-JP" sz="3500" b="1" dirty="0" smtClean="0">
                <a:cs typeface="Arial" panose="020B0604020202020204" pitchFamily="34" charset="0"/>
              </a:rPr>
              <a:t>(ID153) </a:t>
            </a:r>
            <a:endParaRPr lang="ja-JP" altLang="en-US" sz="3500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17685" y="3789040"/>
            <a:ext cx="9144000" cy="187220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b="1" u="sng" dirty="0" smtClean="0">
                <a:solidFill>
                  <a:schemeClr val="tx1"/>
                </a:solidFill>
              </a:rPr>
              <a:t>Noguchi</a:t>
            </a:r>
            <a:r>
              <a:rPr lang="en-US" altLang="ja-JP" sz="2400" b="1" u="sng" dirty="0">
                <a:solidFill>
                  <a:schemeClr val="tx1"/>
                </a:solidFill>
              </a:rPr>
              <a:t>, H.</a:t>
            </a:r>
            <a:r>
              <a:rPr lang="en-US" altLang="ja-JP" sz="2400" b="1" u="sng" baseline="30000" dirty="0">
                <a:solidFill>
                  <a:schemeClr val="tx1"/>
                </a:solidFill>
              </a:rPr>
              <a:t>1</a:t>
            </a:r>
            <a:r>
              <a:rPr lang="en-US" altLang="ja-JP" sz="2400" dirty="0">
                <a:solidFill>
                  <a:schemeClr val="tx1"/>
                </a:solidFill>
              </a:rPr>
              <a:t>, </a:t>
            </a:r>
            <a:r>
              <a:rPr lang="en-US" altLang="ja-JP" sz="2400" dirty="0" err="1">
                <a:solidFill>
                  <a:schemeClr val="tx1"/>
                </a:solidFill>
              </a:rPr>
              <a:t>Omach</a:t>
            </a:r>
            <a:r>
              <a:rPr lang="en-US" altLang="ja-JP" sz="2400" dirty="0">
                <a:solidFill>
                  <a:schemeClr val="tx1"/>
                </a:solidFill>
              </a:rPr>
              <a:t>, T.</a:t>
            </a:r>
            <a:r>
              <a:rPr lang="en-US" altLang="ja-JP" sz="2400" baseline="30000" dirty="0">
                <a:solidFill>
                  <a:schemeClr val="tx1"/>
                </a:solidFill>
              </a:rPr>
              <a:t>2</a:t>
            </a:r>
            <a:r>
              <a:rPr lang="en-US" altLang="ja-JP" sz="2400" dirty="0">
                <a:solidFill>
                  <a:schemeClr val="tx1"/>
                </a:solidFill>
              </a:rPr>
              <a:t>, Seya, H</a:t>
            </a:r>
            <a:r>
              <a:rPr lang="en-US" altLang="ja-JP" sz="2400" baseline="30000" dirty="0">
                <a:solidFill>
                  <a:schemeClr val="tx1"/>
                </a:solidFill>
              </a:rPr>
              <a:t>3</a:t>
            </a:r>
            <a:r>
              <a:rPr lang="en-US" altLang="ja-JP" sz="2400" dirty="0">
                <a:solidFill>
                  <a:schemeClr val="tx1"/>
                </a:solidFill>
              </a:rPr>
              <a:t>. and Fuse, M.</a:t>
            </a:r>
            <a:r>
              <a:rPr lang="en-US" altLang="ja-JP" sz="2400" baseline="30000" dirty="0">
                <a:solidFill>
                  <a:schemeClr val="tx1"/>
                </a:solidFill>
              </a:rPr>
              <a:t>1</a:t>
            </a:r>
            <a:r>
              <a:rPr lang="en-US" altLang="ja-JP" sz="2400" dirty="0">
                <a:solidFill>
                  <a:schemeClr val="tx1"/>
                </a:solidFill>
              </a:rPr>
              <a:t> </a:t>
            </a:r>
          </a:p>
          <a:p>
            <a:endParaRPr lang="en-US" altLang="ja-JP" sz="2400" baseline="30000" dirty="0">
              <a:solidFill>
                <a:schemeClr val="tx1"/>
              </a:solidFill>
            </a:endParaRPr>
          </a:p>
          <a:p>
            <a:r>
              <a:rPr lang="en-US" altLang="ja-JP" sz="2400" baseline="30000" dirty="0">
                <a:solidFill>
                  <a:schemeClr val="tx1"/>
                </a:solidFill>
              </a:rPr>
              <a:t>1</a:t>
            </a:r>
            <a:r>
              <a:rPr lang="en-US" altLang="ja-JP" sz="2400" dirty="0">
                <a:solidFill>
                  <a:schemeClr val="tx1"/>
                </a:solidFill>
              </a:rPr>
              <a:t>Graduate School of Engineering, Hiroshima University</a:t>
            </a:r>
          </a:p>
          <a:p>
            <a:r>
              <a:rPr lang="en-US" altLang="ja-JP" sz="2400" baseline="30000" dirty="0">
                <a:solidFill>
                  <a:schemeClr val="tx1"/>
                </a:solidFill>
              </a:rPr>
              <a:t>2</a:t>
            </a:r>
            <a:r>
              <a:rPr lang="en-US" altLang="ja-JP" sz="2400" dirty="0">
                <a:solidFill>
                  <a:schemeClr val="tx1"/>
                </a:solidFill>
              </a:rPr>
              <a:t>Port and harbor Bureau, Kobe City Government</a:t>
            </a:r>
          </a:p>
          <a:p>
            <a:r>
              <a:rPr lang="en-US" altLang="ja-JP" sz="2400" baseline="30000" dirty="0">
                <a:solidFill>
                  <a:schemeClr val="tx1"/>
                </a:solidFill>
              </a:rPr>
              <a:t>3</a:t>
            </a:r>
            <a:r>
              <a:rPr lang="en-US" altLang="ja-JP" sz="2400" dirty="0">
                <a:solidFill>
                  <a:schemeClr val="tx1"/>
                </a:solidFill>
              </a:rPr>
              <a:t>Graduate School of Engineering, Kobe University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7464152" y="331734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International Conference on Hydrogen Safety</a:t>
            </a:r>
          </a:p>
          <a:p>
            <a:r>
              <a:rPr lang="en-US" altLang="ja-JP" dirty="0"/>
              <a:t>September, 24-26 2019, Adelaide (Australia)  </a:t>
            </a:r>
            <a:endParaRPr lang="ja-JP" altLang="en-US" dirty="0"/>
          </a:p>
        </p:txBody>
      </p:sp>
      <p:pic>
        <p:nvPicPr>
          <p:cNvPr id="1026" name="Picture 2" descr="é¢é£ç»å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8" y="155021"/>
            <a:ext cx="823044" cy="82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37205"/>
            <a:ext cx="1883867" cy="85867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207568" y="6211669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1100"/>
              </a:spcAft>
            </a:pPr>
            <a:r>
              <a:rPr lang="en-US" altLang="ja-JP" dirty="0">
                <a:latin typeface="+mj-lt"/>
                <a:ea typeface="Times New Roman" panose="02020603050405020304" pitchFamily="18" charset="0"/>
              </a:rPr>
              <a:t>This study was funded by the Japan Science and Technology Agency (JST) and </a:t>
            </a:r>
            <a:r>
              <a:rPr lang="en-US" altLang="ja-JP" dirty="0" smtClean="0">
                <a:latin typeface="+mj-lt"/>
                <a:ea typeface="Times New Roman" panose="02020603050405020304" pitchFamily="18" charset="0"/>
              </a:rPr>
              <a:t>the Cross-ministerial Strategic Innovation Promotion Program (SIP)</a:t>
            </a:r>
            <a:endParaRPr lang="ja-JP" altLang="ja-JP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-16330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Result of Spatial Feature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F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actor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912424" y="6492875"/>
            <a:ext cx="2133600" cy="365125"/>
          </a:xfrm>
        </p:spPr>
        <p:txBody>
          <a:bodyPr/>
          <a:lstStyle/>
          <a:p>
            <a:fld id="{C1AAFFF5-33CB-4574-9437-6D0FFDFC70AE}" type="slidenum">
              <a:rPr lang="ja-JP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ja-JP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64446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</a:rPr>
              <a:t>24 spatial feature types are reflected to the risk 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4412"/>
              </p:ext>
            </p:extLst>
          </p:nvPr>
        </p:nvGraphicFramePr>
        <p:xfrm>
          <a:off x="1055995" y="574794"/>
          <a:ext cx="10113304" cy="5974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1268">
                  <a:extLst>
                    <a:ext uri="{9D8B030D-6E8A-4147-A177-3AD203B41FA5}">
                      <a16:colId xmlns:a16="http://schemas.microsoft.com/office/drawing/2014/main" val="2375877227"/>
                    </a:ext>
                  </a:extLst>
                </a:gridCol>
                <a:gridCol w="1572537">
                  <a:extLst>
                    <a:ext uri="{9D8B030D-6E8A-4147-A177-3AD203B41FA5}">
                      <a16:colId xmlns:a16="http://schemas.microsoft.com/office/drawing/2014/main" val="2046614776"/>
                    </a:ext>
                  </a:extLst>
                </a:gridCol>
                <a:gridCol w="2814014">
                  <a:extLst>
                    <a:ext uri="{9D8B030D-6E8A-4147-A177-3AD203B41FA5}">
                      <a16:colId xmlns:a16="http://schemas.microsoft.com/office/drawing/2014/main" val="4073362359"/>
                    </a:ext>
                  </a:extLst>
                </a:gridCol>
                <a:gridCol w="1528495">
                  <a:extLst>
                    <a:ext uri="{9D8B030D-6E8A-4147-A177-3AD203B41FA5}">
                      <a16:colId xmlns:a16="http://schemas.microsoft.com/office/drawing/2014/main" val="2575842731"/>
                    </a:ext>
                  </a:extLst>
                </a:gridCol>
                <a:gridCol w="1528495">
                  <a:extLst>
                    <a:ext uri="{9D8B030D-6E8A-4147-A177-3AD203B41FA5}">
                      <a16:colId xmlns:a16="http://schemas.microsoft.com/office/drawing/2014/main" val="456983620"/>
                    </a:ext>
                  </a:extLst>
                </a:gridCol>
                <a:gridCol w="1528495">
                  <a:extLst>
                    <a:ext uri="{9D8B030D-6E8A-4147-A177-3AD203B41FA5}">
                      <a16:colId xmlns:a16="http://schemas.microsoft.com/office/drawing/2014/main" val="320254929"/>
                    </a:ext>
                  </a:extLst>
                </a:gridCol>
              </a:tblGrid>
              <a:tr h="446411">
                <a:tc gridSpan="3"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Spatial-feature type</a:t>
                      </a:r>
                      <a:endParaRPr lang="ja-JP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Large-scale leakage</a:t>
                      </a:r>
                      <a:endParaRPr lang="ja-JP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Medium-scale leakage</a:t>
                      </a:r>
                      <a:endParaRPr lang="ja-JP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Small-scale leakage</a:t>
                      </a:r>
                      <a:endParaRPr lang="ja-JP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351902"/>
                  </a:ext>
                </a:extLst>
              </a:tr>
              <a:tr h="223205">
                <a:tc rowSpan="12"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Road structure</a:t>
                      </a:r>
                      <a:endParaRPr lang="ja-JP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Road type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National highway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1.26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1.14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0.97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06800436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Major local road</a:t>
                      </a:r>
                      <a:endParaRPr lang="ja-JP" sz="15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0.80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0.91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1.02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73903502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Ordinary prefectural road</a:t>
                      </a:r>
                      <a:endParaRPr lang="ja-JP" sz="15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0.78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0.95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1.02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22900649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Ordinary municipal road</a:t>
                      </a:r>
                      <a:endParaRPr lang="ja-JP" sz="15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0.53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0.78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1.05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64233513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Expressway</a:t>
                      </a:r>
                      <a:endParaRPr lang="ja-JP" sz="15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2.82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1.63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0.84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53686707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Road configuration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Intersection</a:t>
                      </a:r>
                      <a:endParaRPr lang="ja-JP" sz="15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0.66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0.98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1.02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75401810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Straight road (tunnel)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2.76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1.75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0.82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36114076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Straight road (bridge)</a:t>
                      </a:r>
                      <a:endParaRPr lang="ja-JP" sz="15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1.73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1.35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0.92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73858529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Level crossing</a:t>
                      </a:r>
                      <a:endParaRPr lang="ja-JP" sz="15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11.14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1.15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0.62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57087937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Topography surrounding road</a:t>
                      </a:r>
                      <a:endParaRPr lang="ja-JP" sz="15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Urban (densely populated)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0.51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0.67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1.07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17055396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Urban (other)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0.71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0.88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1.03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98813205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Non-urban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1.68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1.41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0.91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24984127"/>
                  </a:ext>
                </a:extLst>
              </a:tr>
              <a:tr h="223205">
                <a:tc rowSpan="12"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Traffic volume</a:t>
                      </a:r>
                      <a:br>
                        <a:rPr lang="en-GB" sz="1500" b="1" dirty="0">
                          <a:effectLst/>
                        </a:rPr>
                      </a:br>
                      <a:endParaRPr lang="ja-JP" sz="1500" b="1" dirty="0">
                        <a:effectLst/>
                      </a:endParaRPr>
                    </a:p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 </a:t>
                      </a:r>
                      <a:endParaRPr lang="ja-JP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12"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Travel velocity</a:t>
                      </a:r>
                      <a:endParaRPr lang="ja-JP" sz="1500" b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ja-JP" sz="15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Stopped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0.25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0.49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1.11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98671783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Under 10 km/h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0.12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0.26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1.15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79610729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Under 20 km/h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0.24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0.50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1.10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02157234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Under 30 km/h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0.41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0.80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1.05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20527455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Under 40 km/h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0.91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1.25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0.96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45655319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Under 50 km/h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1.64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1.61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0.88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65683153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Under 60 km/h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2.46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1.87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0.81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187667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Under 70 km/h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3.25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2.10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0.75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25954806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Under 80 km/h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4.04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2.09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0.72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65905937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Under 90 km/h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3.92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1.98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0.75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09047989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Under 100 km/h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4.87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2.30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0.66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5119749"/>
                  </a:ext>
                </a:extLst>
              </a:tr>
              <a:tr h="2232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hangingPunct="0"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Under 120 km/h</a:t>
                      </a:r>
                      <a:endParaRPr lang="ja-JP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5.86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2.55</a:t>
                      </a:r>
                      <a:endParaRPr lang="ja-JP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195" marR="36195" algn="ctr" hangingPunct="0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0.59</a:t>
                      </a:r>
                      <a:endParaRPr lang="ja-JP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88735134"/>
                  </a:ext>
                </a:extLst>
              </a:tr>
            </a:tbl>
          </a:graphicData>
        </a:graphic>
      </p:graphicFrame>
      <p:cxnSp>
        <p:nvCxnSpPr>
          <p:cNvPr id="7" name="直線コネクタ 6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角丸四角形 8"/>
          <p:cNvSpPr/>
          <p:nvPr/>
        </p:nvSpPr>
        <p:spPr>
          <a:xfrm>
            <a:off x="9415257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Case study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1712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-16330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Result of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F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requency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of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Accidents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487488" y="5952035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Frequency of explosion</a:t>
            </a:r>
          </a:p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(accidents /year)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312024" y="5928781"/>
            <a:ext cx="4505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Frequency of fire</a:t>
            </a:r>
          </a:p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(accidents /year)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図 1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58"/>
          <a:stretch/>
        </p:blipFill>
        <p:spPr bwMode="auto">
          <a:xfrm>
            <a:off x="1487488" y="709895"/>
            <a:ext cx="4464496" cy="5257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図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14"/>
          <a:stretch/>
        </p:blipFill>
        <p:spPr bwMode="auto">
          <a:xfrm>
            <a:off x="6312024" y="708676"/>
            <a:ext cx="4505524" cy="5245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直線コネクタ 9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角丸四角形 10"/>
          <p:cNvSpPr/>
          <p:nvPr/>
        </p:nvSpPr>
        <p:spPr>
          <a:xfrm>
            <a:off x="9415257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Case study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1725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-16330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Result of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C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onsequence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of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Accidents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462716" y="5990115"/>
            <a:ext cx="4489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+mj-lt"/>
                <a:cs typeface="Arial" panose="020B0604020202020204" pitchFamily="34" charset="0"/>
              </a:rPr>
              <a:t>Consequence of explosion</a:t>
            </a:r>
          </a:p>
          <a:p>
            <a:pPr algn="ctr"/>
            <a:r>
              <a:rPr lang="en-US" altLang="ja-JP" sz="2400" dirty="0">
                <a:latin typeface="+mj-lt"/>
                <a:cs typeface="Arial" panose="020B0604020202020204" pitchFamily="34" charset="0"/>
              </a:rPr>
              <a:t>(Fatalities /year)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238520" y="5990115"/>
            <a:ext cx="4465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+mj-lt"/>
                <a:cs typeface="Arial" panose="020B0604020202020204" pitchFamily="34" charset="0"/>
              </a:rPr>
              <a:t>Consequence of fire</a:t>
            </a:r>
          </a:p>
          <a:p>
            <a:pPr algn="ctr"/>
            <a:r>
              <a:rPr lang="en-US" altLang="ja-JP" sz="2400" dirty="0">
                <a:latin typeface="+mj-lt"/>
                <a:cs typeface="Arial" panose="020B0604020202020204" pitchFamily="34" charset="0"/>
              </a:rPr>
              <a:t>(Fatalities /year)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図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809"/>
          <a:stretch/>
        </p:blipFill>
        <p:spPr bwMode="auto">
          <a:xfrm>
            <a:off x="1415480" y="673463"/>
            <a:ext cx="4536504" cy="5288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図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18"/>
          <a:stretch/>
        </p:blipFill>
        <p:spPr bwMode="auto">
          <a:xfrm>
            <a:off x="6168008" y="683199"/>
            <a:ext cx="4536504" cy="53069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直線コネクタ 9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角丸四角形 10"/>
          <p:cNvSpPr/>
          <p:nvPr/>
        </p:nvSpPr>
        <p:spPr>
          <a:xfrm>
            <a:off x="9415257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Case study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1326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-16330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Result of Risk Assessment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for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The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E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xplosion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A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ccident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35960" y="4020940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All assessed risk less than the risk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criteria (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10</a:t>
            </a:r>
            <a:r>
              <a:rPr lang="en-US" altLang="ja-JP" sz="2400" baseline="30000" dirty="0" smtClean="0">
                <a:latin typeface="+mj-lt"/>
                <a:cs typeface="Arial" panose="020B0604020202020204" pitchFamily="34" charset="0"/>
              </a:rPr>
              <a:t>-6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(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fatalities/year))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indicated by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ISO[29]</a:t>
            </a:r>
            <a:endParaRPr lang="en-US" altLang="ja-JP" sz="2400" baseline="300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The highest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risk</a:t>
            </a:r>
            <a:r>
              <a:rPr lang="ja-JP" alt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was 10</a:t>
            </a:r>
            <a:r>
              <a:rPr lang="en-US" altLang="ja-JP" sz="2400" baseline="30000" dirty="0" smtClean="0">
                <a:latin typeface="+mj-lt"/>
                <a:cs typeface="Arial" panose="020B0604020202020204" pitchFamily="34" charset="0"/>
              </a:rPr>
              <a:t>-7</a:t>
            </a:r>
            <a:r>
              <a:rPr lang="ja-JP" altLang="en-US" sz="2400" dirty="0" smtClean="0">
                <a:latin typeface="+mj-lt"/>
                <a:cs typeface="Arial" panose="020B0604020202020204" pitchFamily="34" charset="0"/>
              </a:rPr>
              <a:t>＜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R</a:t>
            </a:r>
            <a:r>
              <a:rPr lang="ja-JP" altLang="en-US" sz="2400" dirty="0" smtClean="0">
                <a:latin typeface="+mj-lt"/>
                <a:cs typeface="Arial" panose="020B0604020202020204" pitchFamily="34" charset="0"/>
              </a:rPr>
              <a:t>≦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10</a:t>
            </a:r>
            <a:r>
              <a:rPr lang="en-US" altLang="ja-JP" sz="2400" baseline="30000" dirty="0" smtClean="0">
                <a:latin typeface="+mj-lt"/>
                <a:cs typeface="Arial" panose="020B0604020202020204" pitchFamily="34" charset="0"/>
              </a:rPr>
              <a:t>-6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which was calculated for 139 road segments (12.4% of the routes)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Explosion risk is higher than fire risk</a:t>
            </a:r>
          </a:p>
        </p:txBody>
      </p:sp>
      <p:pic>
        <p:nvPicPr>
          <p:cNvPr id="10" name="図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6"/>
          <a:stretch/>
        </p:blipFill>
        <p:spPr bwMode="auto">
          <a:xfrm>
            <a:off x="839416" y="702806"/>
            <a:ext cx="4502441" cy="5256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384069" y="5940852"/>
            <a:ext cx="5154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+mj-lt"/>
                <a:cs typeface="Arial" panose="020B0604020202020204" pitchFamily="34" charset="0"/>
              </a:rPr>
              <a:t>Risk Assessment for e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xplosion accident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altLang="ja-JP" sz="2400" dirty="0">
                <a:latin typeface="+mj-lt"/>
                <a:cs typeface="Arial" panose="020B0604020202020204" pitchFamily="34" charset="0"/>
              </a:rPr>
              <a:t>(Fatalities /year)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角丸四角形 10"/>
          <p:cNvSpPr/>
          <p:nvPr/>
        </p:nvSpPr>
        <p:spPr>
          <a:xfrm>
            <a:off x="9415257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Case study</a:t>
            </a:r>
            <a:endParaRPr lang="ja-JP" altLang="en-US" b="1" dirty="0"/>
          </a:p>
        </p:txBody>
      </p:sp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2369185"/>
              </p:ext>
            </p:extLst>
          </p:nvPr>
        </p:nvGraphicFramePr>
        <p:xfrm>
          <a:off x="5797204" y="625182"/>
          <a:ext cx="6120680" cy="3455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80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-16330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Result of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R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isk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A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ssessment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for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The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F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ire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A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ccident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11056" y="3961157"/>
            <a:ext cx="6336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All assessed risk less than the risk criteria (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10</a:t>
            </a:r>
            <a:r>
              <a:rPr lang="en-US" altLang="ja-JP" sz="2400" baseline="30000" dirty="0" smtClean="0">
                <a:latin typeface="+mj-lt"/>
                <a:cs typeface="Arial" panose="020B0604020202020204" pitchFamily="34" charset="0"/>
              </a:rPr>
              <a:t>-6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(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fatalities/year)) indicated by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ISO[29]</a:t>
            </a:r>
            <a:endParaRPr lang="en-US" altLang="ja-JP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The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highest risk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was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10</a:t>
            </a:r>
            <a:r>
              <a:rPr lang="en-US" altLang="ja-JP" sz="2400" baseline="30000" dirty="0" smtClean="0">
                <a:latin typeface="+mj-lt"/>
                <a:cs typeface="Arial" panose="020B0604020202020204" pitchFamily="34" charset="0"/>
              </a:rPr>
              <a:t>-10</a:t>
            </a:r>
            <a:r>
              <a:rPr lang="ja-JP" altLang="en-US" sz="2400" dirty="0" smtClean="0">
                <a:latin typeface="+mj-lt"/>
                <a:cs typeface="Arial" panose="020B0604020202020204" pitchFamily="34" charset="0"/>
              </a:rPr>
              <a:t>＜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R</a:t>
            </a:r>
            <a:r>
              <a:rPr lang="ja-JP" altLang="en-US" sz="2400" dirty="0" smtClean="0">
                <a:latin typeface="+mj-lt"/>
                <a:cs typeface="Arial" panose="020B0604020202020204" pitchFamily="34" charset="0"/>
              </a:rPr>
              <a:t>≦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10</a:t>
            </a:r>
            <a:r>
              <a:rPr lang="en-US" altLang="ja-JP" sz="2400" baseline="30000" dirty="0" smtClean="0">
                <a:latin typeface="+mj-lt"/>
                <a:cs typeface="Arial" panose="020B0604020202020204" pitchFamily="34" charset="0"/>
              </a:rPr>
              <a:t>-9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which was calculated for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655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road segments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(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64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.3% of the route)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図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74"/>
          <a:stretch/>
        </p:blipFill>
        <p:spPr bwMode="auto">
          <a:xfrm>
            <a:off x="854155" y="678608"/>
            <a:ext cx="4536504" cy="53365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854155" y="5940852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+mj-lt"/>
                <a:cs typeface="Arial" panose="020B0604020202020204" pitchFamily="34" charset="0"/>
              </a:rPr>
              <a:t>Risk Assessment for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fire accident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altLang="ja-JP" sz="2400" dirty="0">
                <a:latin typeface="+mj-lt"/>
                <a:cs typeface="Arial" panose="020B0604020202020204" pitchFamily="34" charset="0"/>
              </a:rPr>
              <a:t>(Fatalities /year)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角丸四角形 9"/>
          <p:cNvSpPr/>
          <p:nvPr/>
        </p:nvSpPr>
        <p:spPr>
          <a:xfrm>
            <a:off x="9415257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Case study</a:t>
            </a:r>
            <a:endParaRPr lang="ja-JP" altLang="en-US" b="1" dirty="0"/>
          </a:p>
        </p:txBody>
      </p:sp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901824"/>
              </p:ext>
            </p:extLst>
          </p:nvPr>
        </p:nvGraphicFramePr>
        <p:xfrm>
          <a:off x="5718944" y="827431"/>
          <a:ext cx="5904656" cy="3133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968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37692" y="-16330"/>
            <a:ext cx="9144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Discussion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and Conclusion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11424" y="1340768"/>
            <a:ext cx="103691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This study evaluated the risk of hydrogen transport by road considering the actual spatial features of the transport route using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GIS</a:t>
            </a:r>
          </a:p>
          <a:p>
            <a:endParaRPr lang="en-US" altLang="ja-JP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Case study indicate that the risk of the hydrogen transport by road in YOKOHAMA at the first half of the 2020s is acceptable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level</a:t>
            </a:r>
          </a:p>
          <a:p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cs typeface="Arial" panose="020B0604020202020204" pitchFamily="34" charset="0"/>
              </a:rPr>
              <a:t>The risk values differ at the order level between road segments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cs typeface="Arial" panose="020B0604020202020204" pitchFamily="34" charset="0"/>
              </a:rPr>
              <a:t>Population density is detected as a key factor in the risk </a:t>
            </a:r>
            <a:r>
              <a:rPr lang="en-US" altLang="ja-JP" sz="2400" dirty="0" smtClean="0">
                <a:cs typeface="Arial" panose="020B0604020202020204" pitchFamily="34" charset="0"/>
              </a:rPr>
              <a:t>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cs typeface="Arial" panose="020B0604020202020204" pitchFamily="34" charset="0"/>
              </a:rPr>
              <a:t>For </a:t>
            </a:r>
            <a:r>
              <a:rPr lang="en-US" altLang="ja-JP" sz="2400" dirty="0">
                <a:cs typeface="Arial" panose="020B0604020202020204" pitchFamily="34" charset="0"/>
              </a:rPr>
              <a:t>full-introduction of hydrogen transport, the road segment that is used by many routs should be cared because the risk of the segment may over the </a:t>
            </a:r>
            <a:r>
              <a:rPr lang="en-US" altLang="ja-JP" sz="2400" dirty="0" smtClean="0">
                <a:cs typeface="Arial" panose="020B0604020202020204" pitchFamily="34" charset="0"/>
              </a:rPr>
              <a:t>criteria unde</a:t>
            </a:r>
            <a:r>
              <a:rPr lang="en-US" altLang="ja-JP" sz="2400" dirty="0" smtClean="0">
                <a:cs typeface="Arial" panose="020B0604020202020204" pitchFamily="34" charset="0"/>
              </a:rPr>
              <a:t>r the full instruction</a:t>
            </a:r>
            <a:r>
              <a:rPr lang="en-US" altLang="ja-JP" sz="2400" dirty="0" smtClean="0">
                <a:cs typeface="Arial" panose="020B0604020202020204" pitchFamily="34" charset="0"/>
              </a:rPr>
              <a:t>.</a:t>
            </a:r>
            <a:endParaRPr lang="en-US" altLang="ja-JP" sz="2400" dirty="0" smtClean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24000" y="-989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latin typeface="+mj-lt"/>
                <a:cs typeface="Arial" panose="020B0604020202020204" pitchFamily="34" charset="0"/>
              </a:rPr>
              <a:t>Reference</a:t>
            </a:r>
            <a:endParaRPr lang="ja-JP" altLang="en-US" sz="2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-13598" y="362765"/>
            <a:ext cx="12288688" cy="6814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Gerboni</a:t>
            </a:r>
            <a:r>
              <a:rPr lang="en-GB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R. and Salvador, E., Hydrogen Transportation Systems: Elements of Risk Analysis, </a:t>
            </a:r>
            <a:r>
              <a:rPr lang="en-GB" altLang="ja-JP" sz="105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Energy</a:t>
            </a:r>
            <a:r>
              <a:rPr lang="en-US" altLang="ja-JP" sz="10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altLang="ja-JP" sz="105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34</a:t>
            </a:r>
            <a:r>
              <a:rPr lang="en-GB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No. 12, 2009, pp. 2223-2229.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Moonis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M.,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Wilday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A.J. and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Wardman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M.J., Semi-Quantitative Risk Assessment of Commercial Scale Supply Chain of Hydrogen Fuel and Implications for Industry and Society,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Process Safety and Environmental Protection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88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2, 2010, pp. 97-108.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Lasn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K. and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Echtermeyer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A.T., Safety Approach for Composite Pressure Vessels for Road Transport of Hydrogen. Part 1: Acceptable Probability of Failure and Hydrogen Mass,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39, No. 26, 2014, pp. 14132-14141.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Kikukawa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S.,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Yamaga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F. and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Mitsuhashi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H., Risk Assessment of Hydrogen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Fueling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Stations for 70 MPA FCVs,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33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23, 2008, pp. 7129-7136.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Kikukawa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S.,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Mitsuhashi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H. and Miyake, A., Risk Assessment for Liquid Hydrogen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Fueling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Sations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34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2, 2009, pp. 1135-1141.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Casamirra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M.,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Castiglia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F.,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Giardina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M. and Lombardo, C., Safety Studies of a Hydrogen Refuelling Station: Determination of the Occurrence Frequency of the Accidental Scenarios,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34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14, 2009, pp. 5846-5854.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LaChance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J., Risk-Informed Separation Distances for Hydrogen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Refueling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Stations,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34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14, 2009, pp. 5838-5845.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Zhiyong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L.,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Xiangmin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P. and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Jianxin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M., Harm Effect Distances Evaluation of Severe Accidents for Gaseous Hydrogen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Refueling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Station,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35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3, 2010, pp. 1515-1521.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Zhiyong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L.,</a:t>
            </a:r>
            <a:r>
              <a:rPr lang="en-GB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Xiangmin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P. and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Jianxin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M., Quantitative Risk Assessment on a Gaseous Hydrogen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Refueling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Station in Shanghai,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35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13, 2010, pp. 6822-6829.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Haugom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G. P. and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Friis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-Hansen, P., Risk Modelling of a Hydrogen Refuelling Station Using Bayesian Network,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36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3, 2011, pp. 2389-2397.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Kim, E., Lee, K., Kim, J., Lee, Y., Park, J. and Moon, I., Development of Korean Hydrogen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Fueling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Station Codes Through Risk Analysis,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36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20, 2011, pp. 13122-13131.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Kim, J., Lee, Y. and Moon, I., An Index-Based Risk Assessment Model for Hydrogen Infrastructure,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36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11, 2011, pp. 6387-6398.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Zhiyong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L.,</a:t>
            </a:r>
            <a:r>
              <a:rPr lang="en-GB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Xiangmin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P. and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Jianxin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M., Quantitative Risk Assessment on 2010 Expo Hydrogen Station,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36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6, 2011, pp. 4079-4086.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Nakayama, J., Sakamoto, J., Kasai, N.,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Shibutani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T. and Miyake, A., Preliminary Hazard Identification for Qualitative Risk Assessment on a Hybrid Gasoline-Hydrogen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Fueling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Station with an On-Site Hydrogen Production System Using Organic Chemical Hydride,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41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18, 2016, pp. 7518-7525.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Tsunemi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K., Yoshida, K., Yoshida, M., Kato, E., Kawamoto, K.,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Kihara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T. and Saburi, T., Estimation of Consequence and Damage Caused by an Organic Hydride Hydrogen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Refueling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Station,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42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41, 2017, pp. 26175-26182.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Huang, Y. and Ma, G., A Grid-Based Risk Screening Method for Fire and Explosion Events of Hydrogen Refuelling Stations,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43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1, 2018, pp. 442-454.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Dadashzadeh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M.,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Kashkarov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S., Makarov, D. and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Molkov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V., Risk Assessment Methodology for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Onboard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Hydrogen Storage,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43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12, 2018, pp. 6462-6475.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Hirayama, M., Shinozaki, H., Kasai, N. and Otaki, T., Comparative Risk Study of Hydrogen and Gasoline Dispensers for Vehicles,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43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27, 2018, pp. 12584-12594.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Honselaar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M.,</a:t>
            </a:r>
            <a:r>
              <a:rPr lang="en-GB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Pasaoglu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G. and Martens, A., Hydrogen Refuelling Stations in the Netherlands: An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Intercomparison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of Quantitative Risk Assessments Used for Permitting,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43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27, 2018, pp. 12278-12294.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Sakamoto, J.,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Misono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H., Nakayama, J., Kasai, N.,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Shibtani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T. and Miyake, A., Evaluation of Safety Measures of a Hydrogen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Fueling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Station Using Physical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Modeling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Sustainability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10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No.11, 2018, pp. 3846.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Tsunemi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K., Yoshida, K.,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Kihara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T., Saburi, T. and Ono, K., Screening-Level Risk Assessment of a Hydrogen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Refueling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Station that Uses Organic Hydride,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Sustainability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10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2018, pp. 4477.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Gye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H.,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Seo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S., Bach, Q., Ha, D. and Lee, C., Quantitative Risk Assessment of an Urban Hydrogen </a:t>
            </a:r>
            <a:r>
              <a:rPr lang="en-GB" altLang="ja-JP" sz="105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Refueling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 Station, </a:t>
            </a:r>
            <a:r>
              <a:rPr lang="en-GB" altLang="ja-JP" sz="1050" i="1" dirty="0">
                <a:latin typeface="Times New Roman" panose="02020603050405020304" pitchFamily="18" charset="0"/>
                <a:ea typeface="游明朝" panose="02020400000000000000" pitchFamily="18" charset="-128"/>
              </a:rPr>
              <a:t>International Journal of Hydrogen Energy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b="1" dirty="0">
                <a:latin typeface="Times New Roman" panose="02020603050405020304" pitchFamily="18" charset="0"/>
                <a:ea typeface="游明朝" panose="02020400000000000000" pitchFamily="18" charset="-128"/>
              </a:rPr>
              <a:t>44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No. 2, 2019, pp. 1288-1298.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smtClean="0">
                <a:latin typeface="Times New Roman" panose="02020603050405020304" pitchFamily="18" charset="0"/>
                <a:ea typeface="游明朝" panose="02020400000000000000" pitchFamily="18" charset="-128"/>
              </a:rPr>
              <a:t>Institute 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for Traffic Accident Research and Data Analysis, Traffic Accident Count Tool, </a:t>
            </a:r>
            <a:r>
              <a:rPr lang="en-GB" altLang="ja-JP" sz="1050" u="sng" dirty="0">
                <a:latin typeface="Times New Roman" panose="02020603050405020304" pitchFamily="18" charset="0"/>
                <a:ea typeface="游明朝" panose="02020400000000000000" pitchFamily="18" charset="-128"/>
                <a:hlinkClick r:id="rId2"/>
              </a:rPr>
              <a:t>http://www.itarda.or.jp/shukei/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, </a:t>
            </a:r>
            <a:r>
              <a:rPr lang="en-GB" altLang="ja-JP" sz="1050" u="sng" dirty="0">
                <a:latin typeface="Times New Roman" panose="02020603050405020304" pitchFamily="18" charset="0"/>
                <a:ea typeface="游明朝" panose="02020400000000000000" pitchFamily="18" charset="-128"/>
              </a:rPr>
              <a:t>(in Japanese).</a:t>
            </a:r>
            <a:endParaRPr lang="ja-JP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altLang="ja-JP" sz="1050" dirty="0" smtClean="0">
                <a:latin typeface="Times New Roman" panose="02020603050405020304" pitchFamily="18" charset="0"/>
                <a:ea typeface="游明朝" panose="02020400000000000000" pitchFamily="18" charset="-128"/>
              </a:rPr>
              <a:t>Institute </a:t>
            </a:r>
            <a:r>
              <a:rPr lang="en-US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for Traffic Accident Research and Data Analysis, Traffic Accident Count Tool, http://www.itarda.or.jp/shukei/, (in Japanese).</a:t>
            </a:r>
            <a:endParaRPr lang="en-GB" altLang="ja-JP" sz="1050" dirty="0" smtClean="0">
              <a:latin typeface="Times New Roman" panose="02020603050405020304" pitchFamily="18" charset="0"/>
              <a:ea typeface="游明朝" panose="02020400000000000000" pitchFamily="18" charset="-128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GB" altLang="ja-JP" sz="1050" dirty="0" smtClean="0">
                <a:latin typeface="Times New Roman" panose="02020603050405020304" pitchFamily="18" charset="0"/>
                <a:ea typeface="游明朝" panose="02020400000000000000" pitchFamily="18" charset="-128"/>
              </a:rPr>
              <a:t>United </a:t>
            </a:r>
            <a:r>
              <a:rPr lang="en-GB" altLang="ja-JP" sz="1050" dirty="0">
                <a:latin typeface="Times New Roman" panose="02020603050405020304" pitchFamily="18" charset="0"/>
                <a:ea typeface="游明朝" panose="02020400000000000000" pitchFamily="18" charset="-128"/>
              </a:rPr>
              <a:t>States Environmental Protection Agency (EPA), ALOHA Software, https://www.epa.gov/cameo/aloha-software</a:t>
            </a:r>
            <a:r>
              <a:rPr lang="en-GB" altLang="ja-JP" sz="1050" dirty="0" smtClean="0">
                <a:latin typeface="Times New Roman" panose="02020603050405020304" pitchFamily="18" charset="0"/>
                <a:ea typeface="游明朝" panose="02020400000000000000" pitchFamily="18" charset="-128"/>
              </a:rPr>
              <a:t>.</a:t>
            </a: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altLang="ja-JP" sz="10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Eisenberg </a:t>
            </a:r>
            <a:r>
              <a:rPr lang="en-US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A.N., Lynch, J.C. and Breeding, J.R., Vulnerability Model: A Simulation System for Assessing Damage Resulting From Marine Spills, DTIC Document, 1975.</a:t>
            </a: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altLang="ja-JP" sz="10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CCPS </a:t>
            </a:r>
            <a:r>
              <a:rPr lang="en-US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(Center for chemical Process Safety of the American Institute of Chemical Engineering), Guideline for Chemical Process Quantitative Risk Analysis Second Edition, Safety, Security, and Risk Management, CCPS, New York, 2010</a:t>
            </a:r>
            <a:r>
              <a:rPr lang="en-US" altLang="ja-JP" sz="10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altLang="ja-JP" sz="105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LaChance</a:t>
            </a:r>
            <a:r>
              <a:rPr lang="en-US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J., </a:t>
            </a:r>
            <a:r>
              <a:rPr lang="en-US" altLang="ja-JP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Houf</a:t>
            </a:r>
            <a:r>
              <a:rPr lang="en-US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W., Middleton, B. and </a:t>
            </a:r>
            <a:r>
              <a:rPr lang="en-US" altLang="ja-JP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Fluer</a:t>
            </a:r>
            <a:r>
              <a:rPr lang="en-US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L., Analyses to Support Development of Risk-Informed Separation Distances for Hydrogen Codes and Standards, Sandia Report Sand, 2009-0847, 2009</a:t>
            </a:r>
            <a:r>
              <a:rPr lang="en-US" altLang="ja-JP" sz="10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altLang="ja-JP" sz="10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ISO </a:t>
            </a:r>
            <a:r>
              <a:rPr lang="en-US" altLang="ja-JP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(2018) Draft international standard ISO 19880-1, Gaseous hydrogen – Fueling stations –, International Standard Organization</a:t>
            </a:r>
            <a:endParaRPr lang="en-US" altLang="ja-JP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200"/>
              </a:spcAft>
              <a:buFont typeface="+mj-lt"/>
              <a:buAutoNum type="arabicPeriod"/>
              <a:tabLst>
                <a:tab pos="228600" algn="l"/>
              </a:tabLst>
            </a:pPr>
            <a:endParaRPr lang="ja-JP" altLang="ja-JP" sz="105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0" y="357690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1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24000" y="2636912"/>
            <a:ext cx="9144000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sz="4000" dirty="0"/>
              <a:t>Thank you very much for your attention</a:t>
            </a:r>
          </a:p>
          <a:p>
            <a:pPr marL="0" indent="0" algn="ctr">
              <a:buNone/>
            </a:pPr>
            <a:r>
              <a:rPr lang="en-US" altLang="ja-JP" sz="2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d195644@hiroshima-u.ac.jp</a:t>
            </a:r>
          </a:p>
        </p:txBody>
      </p:sp>
    </p:spTree>
    <p:extLst>
      <p:ext uri="{BB962C8B-B14F-4D97-AF65-F5344CB8AC3E}">
        <p14:creationId xmlns:p14="http://schemas.microsoft.com/office/powerpoint/2010/main" val="9686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-16330"/>
            <a:ext cx="1219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Risk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Assessment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for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Hydrogen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T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ransport  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55439" y="5917769"/>
            <a:ext cx="10122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 safety of hydrogen transport must be verified through risk </a:t>
            </a:r>
            <a:r>
              <a:rPr lang="en-US" altLang="ja-JP" sz="24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assessment.</a:t>
            </a:r>
            <a:endParaRPr lang="ja-JP" altLang="en-US" sz="2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43472" y="988448"/>
            <a:ext cx="100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Japanese government advances introducing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hydrogen economy.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T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he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hydrogen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economy</a:t>
            </a:r>
            <a:r>
              <a:rPr lang="ja-JP" alt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needs the transport  (e.g. for hydrogen station ).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b="23469"/>
          <a:stretch/>
        </p:blipFill>
        <p:spPr>
          <a:xfrm>
            <a:off x="7320136" y="2703696"/>
            <a:ext cx="3857317" cy="2280409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767066" y="624369"/>
            <a:ext cx="89642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2600" b="1" dirty="0" smtClean="0"/>
              <a:t>Realizing the hydrogen economy in Japan</a:t>
            </a:r>
            <a:endParaRPr lang="en-US" altLang="ja-JP" sz="2600" b="1" dirty="0"/>
          </a:p>
        </p:txBody>
      </p:sp>
      <p:sp>
        <p:nvSpPr>
          <p:cNvPr id="3" name="下矢印 2"/>
          <p:cNvSpPr/>
          <p:nvPr/>
        </p:nvSpPr>
        <p:spPr>
          <a:xfrm>
            <a:off x="5180341" y="5385761"/>
            <a:ext cx="1872208" cy="53775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261809" y="2537480"/>
            <a:ext cx="59355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Because of the topographical restrictions, a </a:t>
            </a:r>
            <a:r>
              <a:rPr lang="en-US" altLang="ja-JP" sz="2400" dirty="0"/>
              <a:t>truck is used as major means of hydrogen </a:t>
            </a:r>
            <a:r>
              <a:rPr lang="en-US" altLang="ja-JP" sz="2400" dirty="0" smtClean="0"/>
              <a:t>transport.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The truck will pass the urban areas with population </a:t>
            </a:r>
            <a:r>
              <a:rPr lang="en-US" altLang="ja-JP" sz="2400" dirty="0" smtClean="0"/>
              <a:t>concentration.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Hydrogen has dangerous physical properties (e.g. explosion and fire</a:t>
            </a:r>
            <a:r>
              <a:rPr lang="en-US" altLang="ja-JP" sz="2400" dirty="0" smtClean="0"/>
              <a:t>).</a:t>
            </a:r>
            <a:endParaRPr lang="en-US" altLang="ja-JP" sz="2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730515" y="2131847"/>
            <a:ext cx="53496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2600" b="1" dirty="0"/>
              <a:t>Hydrogen transport in Japan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7707572" y="4926132"/>
            <a:ext cx="30537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200" dirty="0"/>
              <a:t>Hydrogen transporting trailer Accident in Japan</a:t>
            </a:r>
            <a:r>
              <a:rPr lang="en-US" altLang="ja-JP" sz="2200" baseline="30000" dirty="0"/>
              <a:t>1)</a:t>
            </a:r>
            <a:endParaRPr lang="ja-JP" altLang="en-US" sz="2200" baseline="30000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角丸四角形 13"/>
          <p:cNvSpPr/>
          <p:nvPr/>
        </p:nvSpPr>
        <p:spPr>
          <a:xfrm>
            <a:off x="10160000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Introduction</a:t>
            </a:r>
            <a:endParaRPr lang="ja-JP" altLang="en-US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0" y="6467560"/>
            <a:ext cx="104983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/>
              <a:t>Source of phot</a:t>
            </a:r>
          </a:p>
          <a:p>
            <a:r>
              <a:rPr lang="en-US" altLang="ja-JP" sz="1050" dirty="0" smtClean="0"/>
              <a:t>1) High </a:t>
            </a:r>
            <a:r>
              <a:rPr lang="en-US" altLang="ja-JP" sz="1050" dirty="0"/>
              <a:t>Pressure Gas Safety Institute of Japan, Technical report of technical standards for mobile compressed hydrogen station, https://www.meti.go.jp/meti_lib/report/2016fy/000121.pdf 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57760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-16330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Limitation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of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P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revious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S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tudies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&amp;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Aim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of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This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S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tudy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89245" y="6558009"/>
            <a:ext cx="2133600" cy="365125"/>
          </a:xfrm>
        </p:spPr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2226" y="588112"/>
            <a:ext cx="82809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600" b="1" dirty="0">
                <a:latin typeface="+mj-lt"/>
                <a:cs typeface="Arial" panose="020B0604020202020204" pitchFamily="34" charset="0"/>
              </a:rPr>
              <a:t>Overview</a:t>
            </a:r>
            <a:endParaRPr lang="ja-JP" altLang="en-US" sz="2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50612" y="944731"/>
            <a:ext cx="1002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j-lt"/>
                <a:cs typeface="Arial" panose="020B0604020202020204" pitchFamily="34" charset="0"/>
              </a:rPr>
              <a:t>Risk assessment for hydrogen transport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[1-3]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has received lesser attention than the that for hydrogen station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[4-22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].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40833" y="4115439"/>
            <a:ext cx="82809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600" b="1" dirty="0">
                <a:latin typeface="+mj-lt"/>
                <a:cs typeface="Arial" panose="020B0604020202020204" pitchFamily="34" charset="0"/>
              </a:rPr>
              <a:t>Aim of this studies</a:t>
            </a:r>
            <a:endParaRPr lang="ja-JP" altLang="en-US" sz="2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2226" y="1968749"/>
            <a:ext cx="82809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600" b="1" dirty="0">
                <a:latin typeface="+mj-lt"/>
                <a:cs typeface="Arial" panose="020B0604020202020204" pitchFamily="34" charset="0"/>
              </a:rPr>
              <a:t>Limitation </a:t>
            </a:r>
            <a:r>
              <a:rPr lang="en-US" altLang="ja-JP" sz="2600" b="1" dirty="0" smtClean="0">
                <a:latin typeface="+mj-lt"/>
                <a:cs typeface="Arial" panose="020B0604020202020204" pitchFamily="34" charset="0"/>
              </a:rPr>
              <a:t>of</a:t>
            </a:r>
            <a:r>
              <a:rPr lang="en-US" altLang="ja-JP" sz="26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600" b="1" dirty="0">
                <a:latin typeface="+mj-lt"/>
                <a:cs typeface="Arial" panose="020B0604020202020204" pitchFamily="34" charset="0"/>
              </a:rPr>
              <a:t>previous studies </a:t>
            </a:r>
            <a:r>
              <a:rPr lang="en-US" altLang="ja-JP" sz="2600" b="1" dirty="0" smtClean="0">
                <a:latin typeface="+mj-lt"/>
                <a:cs typeface="Arial" panose="020B0604020202020204" pitchFamily="34" charset="0"/>
              </a:rPr>
              <a:t>[1-3]</a:t>
            </a:r>
            <a:endParaRPr lang="ja-JP" altLang="en-US" sz="2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45081" y="2300130"/>
            <a:ext cx="9932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Risk assessment of hydrogen transport by truck is critical in considering the spatial features of the transport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route.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However, the previous studies considered only virtual spatial features and not actual spatial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features.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075516" y="4537697"/>
            <a:ext cx="50630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Assessing the risk of hydrogen transport by road considering the actual spatial features of the transport route, based on a geographic information system (GIS</a:t>
            </a:r>
            <a:r>
              <a:rPr lang="en-US" altLang="ja-JP" sz="2400" dirty="0" smtClean="0"/>
              <a:t>).</a:t>
            </a:r>
            <a:endParaRPr lang="ja-JP" altLang="en-US" sz="2400" dirty="0"/>
          </a:p>
        </p:txBody>
      </p:sp>
      <p:sp>
        <p:nvSpPr>
          <p:cNvPr id="8" name="正方形/長方形 7"/>
          <p:cNvSpPr/>
          <p:nvPr/>
        </p:nvSpPr>
        <p:spPr>
          <a:xfrm>
            <a:off x="6569657" y="6362667"/>
            <a:ext cx="3877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/>
              <a:t>Overlapping spatial features by GIS </a:t>
            </a:r>
            <a:endParaRPr lang="ja-JP" altLang="en-US" sz="20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6168008" y="4040999"/>
            <a:ext cx="5817992" cy="2274621"/>
            <a:chOff x="4238535" y="4144284"/>
            <a:chExt cx="5817992" cy="2274621"/>
          </a:xfrm>
        </p:grpSpPr>
        <p:pic>
          <p:nvPicPr>
            <p:cNvPr id="13" name="図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2"/>
            <a:stretch/>
          </p:blipFill>
          <p:spPr>
            <a:xfrm>
              <a:off x="4238535" y="4144284"/>
              <a:ext cx="3207430" cy="2274621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6660232" y="4491274"/>
              <a:ext cx="864096" cy="170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958817" y="5153930"/>
              <a:ext cx="713725" cy="152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6993028" y="5613983"/>
              <a:ext cx="713725" cy="152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6996044" y="5980779"/>
              <a:ext cx="713725" cy="152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7096717" y="4456316"/>
              <a:ext cx="29598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/>
                <a:t>Location of </a:t>
              </a:r>
              <a:r>
                <a:rPr lang="en-US" altLang="ja-JP" dirty="0" smtClean="0"/>
                <a:t> hydrogen </a:t>
              </a:r>
              <a:r>
                <a:rPr lang="en-US" altLang="ja-JP" dirty="0"/>
                <a:t>station</a:t>
              </a:r>
              <a:endParaRPr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7145368" y="5015356"/>
              <a:ext cx="156004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Traffic Volume</a:t>
              </a:r>
              <a:endParaRPr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198375" y="5975545"/>
              <a:ext cx="159255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Road structure</a:t>
              </a:r>
              <a:endParaRPr lang="ja-JP" altLang="en-US" dirty="0"/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9100167" y="5390270"/>
            <a:ext cx="197740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dirty="0"/>
              <a:t>Population density</a:t>
            </a:r>
            <a:endParaRPr lang="ja-JP" altLang="en-US" dirty="0"/>
          </a:p>
        </p:txBody>
      </p:sp>
      <p:sp>
        <p:nvSpPr>
          <p:cNvPr id="21" name="楕円 20"/>
          <p:cNvSpPr/>
          <p:nvPr/>
        </p:nvSpPr>
        <p:spPr>
          <a:xfrm>
            <a:off x="5941431" y="5969733"/>
            <a:ext cx="1133116" cy="395867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/>
              <a:t>GIS</a:t>
            </a:r>
            <a:endParaRPr lang="ja-JP" altLang="en-US" b="1" dirty="0"/>
          </a:p>
        </p:txBody>
      </p:sp>
      <p:cxnSp>
        <p:nvCxnSpPr>
          <p:cNvPr id="23" name="直線コネクタ 22"/>
          <p:cNvCxnSpPr/>
          <p:nvPr/>
        </p:nvCxnSpPr>
        <p:spPr>
          <a:xfrm>
            <a:off x="0" y="596225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角丸四角形 24"/>
          <p:cNvSpPr/>
          <p:nvPr/>
        </p:nvSpPr>
        <p:spPr>
          <a:xfrm>
            <a:off x="9415257" y="89009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Introduction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02076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10993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A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nalytical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F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ramework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707272" y="6471892"/>
            <a:ext cx="2133600" cy="365125"/>
          </a:xfrm>
        </p:spPr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83920" y="2563800"/>
            <a:ext cx="10484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Risk (fatalities / year) is expressed as a product of frequency and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consequence. 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Assessing the risk for each the segment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Dividing a transportation route to many segments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As spatial features,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“the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road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structure”, “road-traffic”,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and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“population density”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are considered  in the each road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segment.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872326" y="1105511"/>
            <a:ext cx="10476755" cy="1445995"/>
            <a:chOff x="-561392" y="600125"/>
            <a:chExt cx="10476755" cy="1445995"/>
          </a:xfrm>
        </p:grpSpPr>
        <p:pic>
          <p:nvPicPr>
            <p:cNvPr id="2058" name="Picture 10" descr="ããã« ã¤ã©ã¹ããã®ç»åæ¤ç´¢çµæ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809" y="1067216"/>
              <a:ext cx="1681798" cy="67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 rotWithShape="1">
            <a:blip r:embed="rId3"/>
            <a:srcRect l="3089"/>
            <a:stretch/>
          </p:blipFill>
          <p:spPr>
            <a:xfrm>
              <a:off x="4424598" y="712816"/>
              <a:ext cx="1331872" cy="349757"/>
            </a:xfrm>
            <a:prstGeom prst="rect">
              <a:avLst/>
            </a:prstGeom>
          </p:spPr>
        </p:pic>
        <p:pic>
          <p:nvPicPr>
            <p:cNvPr id="2060" name="Picture 12" descr="ããã« ã¤ã©ã¹ããã®ç»åæ¤ç´¢çµæ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3" t="44318" r="12108" b="15363"/>
            <a:stretch/>
          </p:blipFill>
          <p:spPr bwMode="auto">
            <a:xfrm>
              <a:off x="6260132" y="707080"/>
              <a:ext cx="1544438" cy="386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9747" y="1255804"/>
              <a:ext cx="1403029" cy="405494"/>
            </a:xfrm>
            <a:prstGeom prst="rect">
              <a:avLst/>
            </a:prstGeom>
          </p:spPr>
        </p:pic>
        <p:sp>
          <p:nvSpPr>
            <p:cNvPr id="2" name="平行四辺形 1"/>
            <p:cNvSpPr/>
            <p:nvPr/>
          </p:nvSpPr>
          <p:spPr>
            <a:xfrm>
              <a:off x="1069141" y="1099945"/>
              <a:ext cx="7107158" cy="182669"/>
            </a:xfrm>
            <a:prstGeom prst="parallelogram">
              <a:avLst>
                <a:gd name="adj" fmla="val 153541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7" name="直線コネクタ 6"/>
            <p:cNvCxnSpPr>
              <a:stCxn id="2" idx="5"/>
              <a:endCxn id="2" idx="2"/>
            </p:cNvCxnSpPr>
            <p:nvPr/>
          </p:nvCxnSpPr>
          <p:spPr>
            <a:xfrm>
              <a:off x="1209377" y="1191280"/>
              <a:ext cx="682668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>
              <a:off x="2541983" y="731587"/>
              <a:ext cx="1040238" cy="1090183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>
              <a:off x="5157150" y="881380"/>
              <a:ext cx="864095" cy="94811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楕円 26"/>
            <p:cNvSpPr/>
            <p:nvPr/>
          </p:nvSpPr>
          <p:spPr>
            <a:xfrm rot="9898319">
              <a:off x="3627438" y="917359"/>
              <a:ext cx="1437137" cy="53833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49000">
                  <a:srgbClr val="FFC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31" name="図 30"/>
            <p:cNvPicPr>
              <a:picLocks noChangeAspect="1"/>
            </p:cNvPicPr>
            <p:nvPr/>
          </p:nvPicPr>
          <p:blipFill rotWithShape="1">
            <a:blip r:embed="rId6"/>
            <a:srcRect l="989" t="5071" r="50766"/>
            <a:stretch/>
          </p:blipFill>
          <p:spPr>
            <a:xfrm>
              <a:off x="1111991" y="1291532"/>
              <a:ext cx="1152799" cy="386908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 rotWithShape="1">
            <a:blip r:embed="rId7"/>
            <a:srcRect l="53061" t="-1" r="23039" b="14030"/>
            <a:stretch/>
          </p:blipFill>
          <p:spPr>
            <a:xfrm>
              <a:off x="1606163" y="679210"/>
              <a:ext cx="574199" cy="378037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 rotWithShape="1">
            <a:blip r:embed="rId7"/>
            <a:srcRect l="80588" r="544" b="11963"/>
            <a:stretch/>
          </p:blipFill>
          <p:spPr>
            <a:xfrm>
              <a:off x="2690527" y="667519"/>
              <a:ext cx="483037" cy="412509"/>
            </a:xfrm>
            <a:prstGeom prst="rect">
              <a:avLst/>
            </a:prstGeom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1081976" y="1597268"/>
              <a:ext cx="14789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200" dirty="0">
                  <a:latin typeface="+mj-lt"/>
                  <a:cs typeface="Arial" panose="020B0604020202020204" pitchFamily="34" charset="0"/>
                </a:rPr>
                <a:t>Segment-1</a:t>
              </a: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267577" y="1581219"/>
              <a:ext cx="14789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200" dirty="0">
                  <a:latin typeface="+mj-lt"/>
                  <a:cs typeface="Arial" panose="020B0604020202020204" pitchFamily="34" charset="0"/>
                </a:rPr>
                <a:t>Segment-2</a:t>
              </a: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910111" y="1590665"/>
              <a:ext cx="14789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200" dirty="0">
                  <a:latin typeface="+mj-lt"/>
                  <a:cs typeface="Arial" panose="020B0604020202020204" pitchFamily="34" charset="0"/>
                </a:rPr>
                <a:t>Segment-3</a:t>
              </a:r>
            </a:p>
          </p:txBody>
        </p:sp>
        <p:pic>
          <p:nvPicPr>
            <p:cNvPr id="2052" name="Picture 4" descr="ãã¬ã½ãªã³ã¹ã¿ã³ã ã¤ã©ã¹ããã®ç»åæ¤ç´¢çµæ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15"/>
            <a:stretch/>
          </p:blipFill>
          <p:spPr bwMode="auto">
            <a:xfrm>
              <a:off x="-561392" y="600125"/>
              <a:ext cx="1627759" cy="841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ãå·¥å ´ ã¤ã©ã¹ããã®ç»åæ¤ç´¢çµæ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3" t="37493" r="21622" b="18930"/>
            <a:stretch/>
          </p:blipFill>
          <p:spPr bwMode="auto">
            <a:xfrm>
              <a:off x="8488667" y="600125"/>
              <a:ext cx="1149817" cy="993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テキスト ボックス 52"/>
            <p:cNvSpPr txBox="1"/>
            <p:nvPr/>
          </p:nvSpPr>
          <p:spPr>
            <a:xfrm>
              <a:off x="-558618" y="1276679"/>
              <a:ext cx="15856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Hydrogen station</a:t>
              </a:r>
              <a:endParaRPr lang="en-US" altLang="ja-JP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8076533" y="1495551"/>
              <a:ext cx="18388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Storage base</a:t>
              </a:r>
              <a:endParaRPr lang="en-US" altLang="ja-JP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正方形/長方形 44"/>
              <p:cNvSpPr/>
              <p:nvPr/>
            </p:nvSpPr>
            <p:spPr>
              <a:xfrm>
                <a:off x="1147794" y="4632625"/>
                <a:ext cx="28702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ja-JP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𝑖𝑠</m:t>
                        </m:r>
                      </m:sub>
                    </m:sSub>
                    <m:r>
                      <a:rPr lang="en-GB" altLang="ja-JP" sz="2800" i="1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GB" altLang="ja-JP" sz="2800" i="1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∙</m:t>
                    </m:r>
                    <m:sSub>
                      <m:sSubPr>
                        <m:ctrlPr>
                          <a:rPr lang="ja-JP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𝑖𝑠</m:t>
                        </m:r>
                      </m:sub>
                    </m:sSub>
                    <m:r>
                      <a:rPr lang="en-GB" altLang="ja-JP" sz="2800" i="1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∙</m:t>
                    </m:r>
                    <m:sSub>
                      <m:sSubPr>
                        <m:ctrlPr>
                          <a:rPr lang="ja-JP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𝑖𝑠</m:t>
                        </m:r>
                      </m:sub>
                    </m:sSub>
                  </m:oMath>
                </a14:m>
                <a:r>
                  <a:rPr lang="en-GB" altLang="ja-JP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ja-JP" altLang="en-US" sz="2800" dirty="0"/>
              </a:p>
            </p:txBody>
          </p:sp>
        </mc:Choice>
        <mc:Fallback>
          <p:sp>
            <p:nvSpPr>
              <p:cNvPr id="45" name="正方形/長方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794" y="4632625"/>
                <a:ext cx="2870273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正方形/長方形 48"/>
          <p:cNvSpPr/>
          <p:nvPr/>
        </p:nvSpPr>
        <p:spPr>
          <a:xfrm>
            <a:off x="4253223" y="4731716"/>
            <a:ext cx="7363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GB" altLang="ja-JP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road segment</a:t>
            </a:r>
          </a:p>
          <a:p>
            <a:r>
              <a:rPr lang="en-GB" altLang="ja-JP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GB" altLang="ja-JP" i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altLang="ja-JP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ydrogen transport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altLang="ja-JP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accident 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scenario </a:t>
            </a:r>
          </a:p>
          <a:p>
            <a:r>
              <a:rPr lang="en-GB" altLang="ja-JP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GB" altLang="ja-JP" i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risk </a:t>
            </a:r>
            <a:r>
              <a:rPr lang="en-GB" altLang="ja-JP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(fatalities/year) of the hydrogen transport accident 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scenario</a:t>
            </a:r>
          </a:p>
          <a:p>
            <a:r>
              <a:rPr lang="en-GB" altLang="ja-JP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ja-JP" b="1" i="1" baseline="-25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GB" altLang="ja-JP" i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number </a:t>
            </a:r>
            <a:r>
              <a:rPr lang="en-GB" altLang="ja-JP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of hydrogen transport trucks passing through the 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segment </a:t>
            </a:r>
            <a:r>
              <a:rPr lang="en-GB" altLang="ja-JP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GB" altLang="ja-JP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frequency </a:t>
            </a:r>
            <a:r>
              <a:rPr lang="en-GB" altLang="ja-JP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of hydrogen transport accident scenarios, 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accident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/year)) </a:t>
            </a:r>
          </a:p>
          <a:p>
            <a:r>
              <a:rPr lang="en-GB" altLang="ja-JP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GB" altLang="ja-JP" i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consequence </a:t>
            </a:r>
            <a:r>
              <a:rPr lang="en-GB" altLang="ja-JP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of the accident scenario(fatalities/accident</a:t>
            </a:r>
            <a:r>
              <a:rPr lang="en-GB" altLang="ja-JP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9415257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Methodology</a:t>
            </a:r>
            <a:endParaRPr lang="ja-JP" altLang="en-US" b="1" dirty="0"/>
          </a:p>
        </p:txBody>
      </p:sp>
      <p:cxnSp>
        <p:nvCxnSpPr>
          <p:cNvPr id="38" name="直線コネクタ 37"/>
          <p:cNvCxnSpPr/>
          <p:nvPr/>
        </p:nvCxnSpPr>
        <p:spPr>
          <a:xfrm>
            <a:off x="0" y="596225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250063" y="676671"/>
            <a:ext cx="52315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600" b="1" dirty="0" smtClean="0"/>
              <a:t>Risk model for each road segment</a:t>
            </a:r>
            <a:endParaRPr lang="ja-JP" altLang="en-US" sz="2600" b="1" dirty="0"/>
          </a:p>
        </p:txBody>
      </p:sp>
      <p:sp>
        <p:nvSpPr>
          <p:cNvPr id="42" name="楕円 41"/>
          <p:cNvSpPr/>
          <p:nvPr/>
        </p:nvSpPr>
        <p:spPr>
          <a:xfrm rot="9898319">
            <a:off x="2770869" y="1417204"/>
            <a:ext cx="1437137" cy="53833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49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3" name="楕円 42"/>
          <p:cNvSpPr/>
          <p:nvPr/>
        </p:nvSpPr>
        <p:spPr>
          <a:xfrm rot="9898319">
            <a:off x="7530251" y="1448026"/>
            <a:ext cx="1437137" cy="53833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49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53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-16330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Overview of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Frequency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M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odel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(accidents/year)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627800" y="6540497"/>
            <a:ext cx="2133600" cy="365125"/>
          </a:xfrm>
        </p:spPr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08138" y="720916"/>
            <a:ext cx="10056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Estimating the frequency of hydrogen transport accident scenario at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the each segment 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Accident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cause is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divided into traffic accident and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others.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Quantifying the degree of contribution of spatial features (the road structure and road-traffic volumes) to the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frequency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as spatial feature factor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6153154" y="2902237"/>
            <a:ext cx="1743046" cy="4588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2495600" y="2809020"/>
            <a:ext cx="7776864" cy="587725"/>
            <a:chOff x="2855640" y="2937707"/>
            <a:chExt cx="7056784" cy="587725"/>
          </a:xfrm>
        </p:grpSpPr>
        <p:sp>
          <p:nvSpPr>
            <p:cNvPr id="8" name="正方形/長方形 7"/>
            <p:cNvSpPr/>
            <p:nvPr/>
          </p:nvSpPr>
          <p:spPr>
            <a:xfrm>
              <a:off x="3901089" y="3066618"/>
              <a:ext cx="1898646" cy="4588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正方形/長方形 1"/>
                <p:cNvSpPr/>
                <p:nvPr/>
              </p:nvSpPr>
              <p:spPr>
                <a:xfrm>
                  <a:off x="2855640" y="2937707"/>
                  <a:ext cx="7056784" cy="5877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ja-JP" altLang="ja-JP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ja-JP" sz="2800" i="1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altLang="ja-JP" sz="2800" i="1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𝑖𝑗</m:t>
                          </m:r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altLang="ja-JP" sz="2800" i="1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ja-JP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altLang="ja-JP" sz="2800" i="1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GB" altLang="ja-JP" sz="2800" i="1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ja-JP" altLang="ja-JP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ja-JP" sz="2800" i="1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altLang="ja-JP" sz="2800" i="1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GB" altLang="ja-JP" sz="2800" i="1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∙</m:t>
                          </m:r>
                          <m:nary>
                            <m:naryPr>
                              <m:chr m:val="∏"/>
                              <m:limLoc m:val="undOvr"/>
                              <m:supHide m:val="on"/>
                              <m:ctrlPr>
                                <a:rPr lang="ja-JP" altLang="ja-JP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altLang="ja-JP" sz="2800" i="1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ja-JP" altLang="ja-JP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ja-JP" sz="2800" i="1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altLang="ja-JP" sz="2800" i="1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  <m:r>
                                <a:rPr lang="en-GB" altLang="ja-JP" sz="2800" i="1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ja-JP" altLang="ja-JP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ja-JP" sz="2800" i="1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altLang="ja-JP" sz="2800" i="1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GB" altLang="ja-JP" sz="2800" i="1">
                                  <a:latin typeface="Cambria Math" panose="02040503050406030204" pitchFamily="18" charset="0"/>
                                  <a:ea typeface="游明朝" panose="02020400000000000000" pitchFamily="18" charset="-128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ja-JP" altLang="ja-JP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altLang="ja-JP" sz="2800" i="1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GB" altLang="ja-JP" sz="2800" i="1">
                                      <a:latin typeface="Cambria Math" panose="02040503050406030204" pitchFamily="18" charset="0"/>
                                      <a:ea typeface="游明朝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nary>
                        </m:e>
                      </m:d>
                      <m:r>
                        <a:rPr lang="en-GB" altLang="ja-JP" sz="2800" i="1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ja-JP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ja-JP" sz="2800" i="1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altLang="ja-JP" sz="2800" i="1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GB" altLang="ja-JP" sz="2800" i="1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GB" altLang="ja-JP" sz="2800" i="1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GB" altLang="ja-JP" sz="2800" i="1">
                          <a:latin typeface="Cambria Math" panose="020405030504060302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m:t>𝜆</m:t>
                      </m:r>
                    </m:oMath>
                  </a14:m>
                  <a:r>
                    <a:rPr lang="en-GB" altLang="ja-JP" sz="2800" i="1" dirty="0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endParaRPr lang="ja-JP" altLang="en-US" sz="2800" i="1" dirty="0"/>
                </a:p>
              </p:txBody>
            </p:sp>
          </mc:Choice>
          <mc:Fallback>
            <p:sp>
              <p:nvSpPr>
                <p:cNvPr id="2" name="正方形/長方形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5640" y="2937707"/>
                  <a:ext cx="7056784" cy="58772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正方形/長方形 15"/>
          <p:cNvSpPr/>
          <p:nvPr/>
        </p:nvSpPr>
        <p:spPr>
          <a:xfrm>
            <a:off x="6153154" y="3439839"/>
            <a:ext cx="1743046" cy="6272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2" name="グループ化 11"/>
          <p:cNvGrpSpPr/>
          <p:nvPr/>
        </p:nvGrpSpPr>
        <p:grpSpPr>
          <a:xfrm>
            <a:off x="3642046" y="3439840"/>
            <a:ext cx="2098066" cy="627214"/>
            <a:chOff x="3786062" y="3700610"/>
            <a:chExt cx="1949897" cy="627214"/>
          </a:xfrm>
        </p:grpSpPr>
        <p:sp>
          <p:nvSpPr>
            <p:cNvPr id="15" name="正方形/長方形 14"/>
            <p:cNvSpPr/>
            <p:nvPr/>
          </p:nvSpPr>
          <p:spPr>
            <a:xfrm>
              <a:off x="3791742" y="3700610"/>
              <a:ext cx="1944217" cy="6272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786062" y="3798303"/>
              <a:ext cx="19442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+mj-lt"/>
                  <a:cs typeface="Arial" panose="020B0604020202020204" pitchFamily="34" charset="0"/>
                </a:rPr>
                <a:t>Traffic Accident </a:t>
              </a:r>
              <a:endParaRPr lang="ja-JP" altLang="en-US" sz="2000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6117150" y="3383645"/>
            <a:ext cx="1815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+mj-lt"/>
                <a:cs typeface="Arial" panose="020B0604020202020204" pitchFamily="34" charset="0"/>
              </a:rPr>
              <a:t>Except for </a:t>
            </a:r>
            <a:endParaRPr lang="en-US" altLang="ja-JP" sz="2000" dirty="0" smtClean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altLang="ja-JP" sz="2000" dirty="0" smtClean="0">
                <a:latin typeface="+mj-lt"/>
                <a:cs typeface="Arial" panose="020B0604020202020204" pitchFamily="34" charset="0"/>
              </a:rPr>
              <a:t>Traffic </a:t>
            </a:r>
            <a:r>
              <a:rPr lang="en-US" altLang="ja-JP" sz="2000" dirty="0">
                <a:latin typeface="+mj-lt"/>
                <a:cs typeface="Arial" panose="020B0604020202020204" pitchFamily="34" charset="0"/>
              </a:rPr>
              <a:t>Accident </a:t>
            </a:r>
            <a:endParaRPr lang="ja-JP" altLang="en-US" sz="20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角丸四角形 18"/>
          <p:cNvSpPr/>
          <p:nvPr/>
        </p:nvSpPr>
        <p:spPr>
          <a:xfrm>
            <a:off x="9415257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Methodology</a:t>
            </a:r>
            <a:endParaRPr lang="ja-JP" altLang="en-US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1197496" y="4349818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dirty="0" smtClean="0"/>
              <a:t>: </a:t>
            </a:r>
            <a:r>
              <a:rPr lang="en-US" altLang="ja-JP" dirty="0" smtClean="0"/>
              <a:t>road segment</a:t>
            </a:r>
          </a:p>
          <a:p>
            <a:r>
              <a:rPr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ja-JP" dirty="0" smtClean="0"/>
              <a:t>: </a:t>
            </a:r>
            <a:r>
              <a:rPr lang="en-US" altLang="ja-JP" dirty="0" smtClean="0"/>
              <a:t>leakage scale</a:t>
            </a:r>
          </a:p>
          <a:p>
            <a:r>
              <a:rPr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dirty="0" smtClean="0"/>
              <a:t>: </a:t>
            </a:r>
            <a:r>
              <a:rPr lang="en-US" altLang="ja-JP" dirty="0" smtClean="0"/>
              <a:t>spatial-feature </a:t>
            </a:r>
            <a:r>
              <a:rPr lang="en-US" altLang="ja-JP" dirty="0"/>
              <a:t>type of the transport </a:t>
            </a:r>
            <a:r>
              <a:rPr lang="en-US" altLang="ja-JP" dirty="0" smtClean="0"/>
              <a:t>route</a:t>
            </a:r>
          </a:p>
          <a:p>
            <a:r>
              <a:rPr lang="en-US" altLang="ja-JP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dirty="0" smtClean="0"/>
              <a:t>: </a:t>
            </a:r>
            <a:r>
              <a:rPr lang="en-US" altLang="ja-JP" dirty="0" smtClean="0"/>
              <a:t>hydrogen </a:t>
            </a:r>
            <a:r>
              <a:rPr lang="en-US" altLang="ja-JP" dirty="0"/>
              <a:t>transport accident </a:t>
            </a:r>
            <a:r>
              <a:rPr lang="en-US" altLang="ja-JP" dirty="0" smtClean="0"/>
              <a:t>scenario</a:t>
            </a:r>
          </a:p>
          <a:p>
            <a:r>
              <a:rPr lang="en-US" altLang="ja-JP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ja-JP" dirty="0" smtClean="0"/>
              <a:t>: </a:t>
            </a:r>
            <a:r>
              <a:rPr lang="en-US" altLang="ja-JP" dirty="0" smtClean="0"/>
              <a:t>frequency </a:t>
            </a:r>
            <a:r>
              <a:rPr lang="en-US" altLang="ja-JP" dirty="0"/>
              <a:t>of leakage accidents by hydrogen </a:t>
            </a:r>
            <a:endParaRPr lang="en-US" altLang="ja-JP" dirty="0" smtClean="0"/>
          </a:p>
          <a:p>
            <a:r>
              <a:rPr lang="en-US" altLang="ja-JP" dirty="0" smtClean="0"/>
              <a:t>transport </a:t>
            </a:r>
            <a:r>
              <a:rPr lang="en-US" altLang="ja-JP" dirty="0"/>
              <a:t>trucks, leaks/(</a:t>
            </a:r>
            <a:r>
              <a:rPr lang="en-US" altLang="ja-JP" dirty="0" err="1" smtClean="0"/>
              <a:t>truck‧km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 </a:t>
            </a:r>
            <a:r>
              <a:rPr lang="en-US" altLang="ja-JP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dirty="0" smtClean="0"/>
              <a:t>: </a:t>
            </a:r>
            <a:r>
              <a:rPr lang="en-US" altLang="ja-JP" dirty="0" smtClean="0"/>
              <a:t>spatial-feature factor</a:t>
            </a:r>
          </a:p>
          <a:p>
            <a:r>
              <a:rPr lang="en-US" altLang="ja-JP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dirty="0" smtClean="0"/>
              <a:t>: </a:t>
            </a:r>
            <a:r>
              <a:rPr lang="en-US" altLang="ja-JP" dirty="0" smtClean="0"/>
              <a:t>transport </a:t>
            </a:r>
            <a:r>
              <a:rPr lang="en-US" altLang="ja-JP" dirty="0"/>
              <a:t>distance (</a:t>
            </a:r>
            <a:r>
              <a:rPr lang="en-US" altLang="ja-JP" dirty="0" smtClean="0"/>
              <a:t>km</a:t>
            </a:r>
            <a:r>
              <a:rPr lang="en-US" altLang="ja-JP" dirty="0" smtClean="0"/>
              <a:t>) 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5927463" y="4245336"/>
            <a:ext cx="54006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dirty="0" smtClean="0"/>
              <a:t>:  </a:t>
            </a:r>
            <a:r>
              <a:rPr lang="en-US" altLang="ja-JP" dirty="0"/>
              <a:t>percentage of traffic accidents to total leak </a:t>
            </a:r>
            <a:r>
              <a:rPr lang="en-US" altLang="ja-JP" dirty="0" smtClean="0"/>
              <a:t>accidents</a:t>
            </a:r>
            <a:endParaRPr lang="en-US" altLang="ja-JP" dirty="0"/>
          </a:p>
          <a:p>
            <a:r>
              <a:rPr lang="en-US" altLang="ja-JP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dirty="0" smtClean="0"/>
              <a:t>: percentage </a:t>
            </a:r>
            <a:r>
              <a:rPr lang="en-US" altLang="ja-JP" dirty="0"/>
              <a:t>of traffic accidents by leakage </a:t>
            </a:r>
            <a:r>
              <a:rPr lang="en-US" altLang="ja-JP" dirty="0" smtClean="0"/>
              <a:t>scale</a:t>
            </a:r>
            <a:endParaRPr lang="en-US" altLang="ja-JP" dirty="0"/>
          </a:p>
          <a:p>
            <a:r>
              <a:rPr lang="en-US" altLang="ja-JP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dirty="0" smtClean="0"/>
              <a:t>: percentage </a:t>
            </a:r>
            <a:r>
              <a:rPr lang="en-US" altLang="ja-JP" dirty="0"/>
              <a:t>of other accidents by leakage </a:t>
            </a:r>
            <a:r>
              <a:rPr lang="en-US" altLang="ja-JP" dirty="0" smtClean="0"/>
              <a:t>scale </a:t>
            </a:r>
            <a:endParaRPr lang="en-US" altLang="ja-JP" dirty="0"/>
          </a:p>
          <a:p>
            <a:r>
              <a:rPr lang="en-US" altLang="ja-JP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dirty="0" smtClean="0"/>
              <a:t>: percentage </a:t>
            </a:r>
            <a:r>
              <a:rPr lang="en-US" altLang="ja-JP" dirty="0"/>
              <a:t>occurrence of hydrogen-transport accident scenarios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320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グループ化 77"/>
          <p:cNvGrpSpPr/>
          <p:nvPr/>
        </p:nvGrpSpPr>
        <p:grpSpPr>
          <a:xfrm>
            <a:off x="1350589" y="5195117"/>
            <a:ext cx="3357039" cy="1535781"/>
            <a:chOff x="-582687" y="5207916"/>
            <a:chExt cx="3928393" cy="1796430"/>
          </a:xfrm>
        </p:grpSpPr>
        <p:sp>
          <p:nvSpPr>
            <p:cNvPr id="8" name="正方形/長方形 7"/>
            <p:cNvSpPr/>
            <p:nvPr/>
          </p:nvSpPr>
          <p:spPr>
            <a:xfrm>
              <a:off x="-582687" y="5502426"/>
              <a:ext cx="729921" cy="99923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88788" y="5957745"/>
              <a:ext cx="2737153" cy="8866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89912" y="5332261"/>
              <a:ext cx="2736029" cy="514041"/>
            </a:xfrm>
            <a:prstGeom prst="rect">
              <a:avLst/>
            </a:prstGeom>
            <a:solidFill>
              <a:srgbClr val="E9E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aphicFrame>
          <p:nvGraphicFramePr>
            <p:cNvPr id="76" name="オブジェクト 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9257070"/>
                </p:ext>
              </p:extLst>
            </p:nvPr>
          </p:nvGraphicFramePr>
          <p:xfrm>
            <a:off x="-581808" y="5207916"/>
            <a:ext cx="3927514" cy="17964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5" name="数式" r:id="rId4" imgW="1269720" imgH="583920" progId="Equation.3">
                    <p:embed/>
                  </p:oleObj>
                </mc:Choice>
                <mc:Fallback>
                  <p:oleObj name="数式" r:id="rId4" imgW="1269720" imgH="583920" progId="Equation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81808" y="5207916"/>
                          <a:ext cx="3927514" cy="179643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テキスト ボックス 3"/>
          <p:cNvSpPr txBox="1"/>
          <p:nvPr/>
        </p:nvSpPr>
        <p:spPr>
          <a:xfrm>
            <a:off x="0" y="-16330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Estimation of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S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pecial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F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eature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F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actor </a:t>
            </a:r>
            <a:r>
              <a:rPr lang="en-US" altLang="ja-JP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 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0101942" y="6526892"/>
            <a:ext cx="2133600" cy="365125"/>
          </a:xfrm>
        </p:spPr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740679"/>
              </p:ext>
            </p:extLst>
          </p:nvPr>
        </p:nvGraphicFramePr>
        <p:xfrm>
          <a:off x="479375" y="827316"/>
          <a:ext cx="5472610" cy="157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689">
                  <a:extLst>
                    <a:ext uri="{9D8B030D-6E8A-4147-A177-3AD203B41FA5}">
                      <a16:colId xmlns:a16="http://schemas.microsoft.com/office/drawing/2014/main" val="3213001276"/>
                    </a:ext>
                  </a:extLst>
                </a:gridCol>
                <a:gridCol w="919730">
                  <a:extLst>
                    <a:ext uri="{9D8B030D-6E8A-4147-A177-3AD203B41FA5}">
                      <a16:colId xmlns:a16="http://schemas.microsoft.com/office/drawing/2014/main" val="504475803"/>
                    </a:ext>
                  </a:extLst>
                </a:gridCol>
                <a:gridCol w="919730">
                  <a:extLst>
                    <a:ext uri="{9D8B030D-6E8A-4147-A177-3AD203B41FA5}">
                      <a16:colId xmlns:a16="http://schemas.microsoft.com/office/drawing/2014/main" val="840804498"/>
                    </a:ext>
                  </a:extLst>
                </a:gridCol>
                <a:gridCol w="919730">
                  <a:extLst>
                    <a:ext uri="{9D8B030D-6E8A-4147-A177-3AD203B41FA5}">
                      <a16:colId xmlns:a16="http://schemas.microsoft.com/office/drawing/2014/main" val="1699334832"/>
                    </a:ext>
                  </a:extLst>
                </a:gridCol>
                <a:gridCol w="1185731">
                  <a:extLst>
                    <a:ext uri="{9D8B030D-6E8A-4147-A177-3AD203B41FA5}">
                      <a16:colId xmlns:a16="http://schemas.microsoft.com/office/drawing/2014/main" val="919295579"/>
                    </a:ext>
                  </a:extLst>
                </a:gridCol>
              </a:tblGrid>
              <a:tr h="2381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Spatial </a:t>
                      </a:r>
                      <a:endParaRPr lang="en-US" sz="2000" b="1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feature </a:t>
                      </a:r>
                      <a:r>
                        <a:rPr lang="en-US" sz="2000" b="1" i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0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leakage </a:t>
                      </a:r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scale </a:t>
                      </a:r>
                      <a:r>
                        <a:rPr lang="en-US" sz="2000" b="1" i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lang="en-US" sz="20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  <a:cs typeface="+mn-cs"/>
                        </a:rPr>
                        <a:t>Summation</a:t>
                      </a:r>
                    </a:p>
                  </a:txBody>
                  <a:tcPr marL="9525" marR="9525" marT="9525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80276"/>
                  </a:ext>
                </a:extLst>
              </a:tr>
              <a:tr h="30826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Large 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Medium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Small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267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Tunnel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b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801262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Bridge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b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796112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  <a:cs typeface="+mn-cs"/>
                        </a:rPr>
                        <a:t>Summation</a:t>
                      </a:r>
                    </a:p>
                  </a:txBody>
                  <a:tcPr marL="9525" marR="9525" marT="9525" marB="0" anchor="b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0676391"/>
                  </a:ext>
                </a:extLst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63338"/>
              </p:ext>
            </p:extLst>
          </p:nvPr>
        </p:nvGraphicFramePr>
        <p:xfrm>
          <a:off x="489981" y="3222735"/>
          <a:ext cx="5620053" cy="157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8849">
                  <a:extLst>
                    <a:ext uri="{9D8B030D-6E8A-4147-A177-3AD203B41FA5}">
                      <a16:colId xmlns:a16="http://schemas.microsoft.com/office/drawing/2014/main" val="3213001276"/>
                    </a:ext>
                  </a:extLst>
                </a:gridCol>
                <a:gridCol w="944509">
                  <a:extLst>
                    <a:ext uri="{9D8B030D-6E8A-4147-A177-3AD203B41FA5}">
                      <a16:colId xmlns:a16="http://schemas.microsoft.com/office/drawing/2014/main" val="504475803"/>
                    </a:ext>
                  </a:extLst>
                </a:gridCol>
                <a:gridCol w="944509">
                  <a:extLst>
                    <a:ext uri="{9D8B030D-6E8A-4147-A177-3AD203B41FA5}">
                      <a16:colId xmlns:a16="http://schemas.microsoft.com/office/drawing/2014/main" val="840804498"/>
                    </a:ext>
                  </a:extLst>
                </a:gridCol>
                <a:gridCol w="944509">
                  <a:extLst>
                    <a:ext uri="{9D8B030D-6E8A-4147-A177-3AD203B41FA5}">
                      <a16:colId xmlns:a16="http://schemas.microsoft.com/office/drawing/2014/main" val="1699334832"/>
                    </a:ext>
                  </a:extLst>
                </a:gridCol>
                <a:gridCol w="1217677">
                  <a:extLst>
                    <a:ext uri="{9D8B030D-6E8A-4147-A177-3AD203B41FA5}">
                      <a16:colId xmlns:a16="http://schemas.microsoft.com/office/drawing/2014/main" val="919295579"/>
                    </a:ext>
                  </a:extLst>
                </a:gridCol>
              </a:tblGrid>
              <a:tr h="2381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Spatial </a:t>
                      </a:r>
                      <a:endParaRPr lang="en-US" sz="2000" b="1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feature </a:t>
                      </a:r>
                      <a:r>
                        <a:rPr lang="en-US" sz="2000" b="1" i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0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leakage </a:t>
                      </a:r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scale </a:t>
                      </a:r>
                      <a:r>
                        <a:rPr lang="en-US" sz="2000" b="1" i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lang="en-US" sz="20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  <a:cs typeface="+mn-cs"/>
                        </a:rPr>
                        <a:t>Rate </a:t>
                      </a:r>
                      <a:r>
                        <a:rPr kumimoji="1" lang="en-US" altLang="ja-JP" sz="2000" b="1" i="1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kumimoji="1" lang="en-US" altLang="ja-JP" sz="2000" b="1" i="1" u="none" strike="noStrike" kern="1200" baseline="-250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a:t>k</a:t>
                      </a:r>
                      <a:endParaRPr kumimoji="1" lang="en-US" altLang="ja-JP" sz="2000" b="1" i="1" u="none" strike="noStrike" kern="1200" baseline="-250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80276"/>
                  </a:ext>
                </a:extLst>
              </a:tr>
              <a:tr h="30826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Large 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Medium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Small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267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Tunnel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31.03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22.76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6.21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0.41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01262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Bridge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43.97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32.24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8.79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0.59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96112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  <a:cs typeface="+mn-cs"/>
                        </a:rPr>
                        <a:t>Rate</a:t>
                      </a:r>
                      <a:r>
                        <a:rPr kumimoji="1" lang="en-US" altLang="ja-JP" sz="20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  <a:cs typeface="+mn-cs"/>
                        </a:rPr>
                        <a:t> </a:t>
                      </a:r>
                      <a:r>
                        <a:rPr kumimoji="1" lang="en-US" altLang="ja-JP" sz="2000" b="1" i="1" u="none" strike="noStrike" kern="1200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kumimoji="1" lang="en-US" altLang="ja-JP" sz="2000" b="1" i="1" u="none" strike="noStrike" kern="1200" baseline="-250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a:t>j</a:t>
                      </a:r>
                      <a:endParaRPr kumimoji="1" lang="en-US" altLang="ja-JP" sz="2000" b="1" i="1" u="none" strike="noStrike" kern="1200" baseline="-250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0.52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0.38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0.10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145.00 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676391"/>
                  </a:ext>
                </a:extLst>
              </a:tr>
            </a:tbl>
          </a:graphicData>
        </a:graphic>
      </p:graphicFrame>
      <p:graphicFrame>
        <p:nvGraphicFramePr>
          <p:cNvPr id="25" name="表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658321"/>
              </p:ext>
            </p:extLst>
          </p:nvPr>
        </p:nvGraphicFramePr>
        <p:xfrm>
          <a:off x="7558739" y="2217302"/>
          <a:ext cx="4081876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3564">
                  <a:extLst>
                    <a:ext uri="{9D8B030D-6E8A-4147-A177-3AD203B41FA5}">
                      <a16:colId xmlns:a16="http://schemas.microsoft.com/office/drawing/2014/main" val="321300127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5044758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84080449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699334832"/>
                    </a:ext>
                  </a:extLst>
                </a:gridCol>
              </a:tblGrid>
              <a:tr h="2381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Spatial </a:t>
                      </a:r>
                      <a:endParaRPr lang="en-US" sz="2000" b="1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feature </a:t>
                      </a:r>
                      <a:r>
                        <a:rPr lang="en-US" sz="2000" b="1" i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0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leakage </a:t>
                      </a:r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scale </a:t>
                      </a:r>
                      <a:r>
                        <a:rPr lang="en-US" sz="2000" b="1" i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lang="en-US" sz="20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80276"/>
                  </a:ext>
                </a:extLst>
              </a:tr>
              <a:tr h="30826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Large 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Medium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Small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33267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Tunnel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0.97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0.88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1.61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01262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Bridge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1.02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1.09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0.57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96112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475948" y="2329417"/>
            <a:ext cx="547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Accident </a:t>
            </a:r>
            <a:r>
              <a:rPr lang="en-US" altLang="ja-JP" sz="2400" b="1" dirty="0" smtClean="0"/>
              <a:t>data [24]</a:t>
            </a:r>
            <a:endParaRPr lang="ja-JP" altLang="en-US" sz="2400" b="1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551384" y="4745984"/>
            <a:ext cx="5565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Expected value from marginal </a:t>
            </a:r>
            <a:r>
              <a:rPr lang="en-US" altLang="ja-JP" sz="2400" b="1" dirty="0" smtClean="0"/>
              <a:t>distribution</a:t>
            </a:r>
            <a:endParaRPr lang="ja-JP" altLang="en-US" sz="2400" b="1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555312" y="3474602"/>
            <a:ext cx="4064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Spatial feature factor </a:t>
            </a:r>
            <a:r>
              <a:rPr lang="en-US" altLang="ja-JP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ja-JP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角丸四角形 27"/>
          <p:cNvSpPr/>
          <p:nvPr/>
        </p:nvSpPr>
        <p:spPr>
          <a:xfrm>
            <a:off x="9415257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Methodology</a:t>
            </a:r>
            <a:endParaRPr lang="ja-JP" altLang="en-US" b="1" dirty="0"/>
          </a:p>
        </p:txBody>
      </p:sp>
      <p:sp>
        <p:nvSpPr>
          <p:cNvPr id="2" name="下矢印 1"/>
          <p:cNvSpPr/>
          <p:nvPr/>
        </p:nvSpPr>
        <p:spPr>
          <a:xfrm>
            <a:off x="2575364" y="2758973"/>
            <a:ext cx="1517564" cy="44748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5231904" y="5138847"/>
            <a:ext cx="65286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000" dirty="0" smtClean="0"/>
              <a:t>: </a:t>
            </a:r>
            <a:r>
              <a:rPr lang="en-US" altLang="ja-JP" sz="2000" dirty="0" smtClean="0"/>
              <a:t>spatial-feature type</a:t>
            </a:r>
          </a:p>
          <a:p>
            <a:r>
              <a:rPr lang="en-US" altLang="ja-JP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ja-JP" sz="2000" dirty="0" smtClean="0"/>
              <a:t>: </a:t>
            </a:r>
            <a:r>
              <a:rPr lang="en-US" altLang="ja-JP" sz="2000" dirty="0" smtClean="0"/>
              <a:t>leakage scale</a:t>
            </a:r>
          </a:p>
          <a:p>
            <a:r>
              <a:rPr lang="en-US" altLang="ja-JP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: </a:t>
            </a:r>
            <a:r>
              <a:rPr lang="en-US" altLang="ja-JP" sz="2000" dirty="0" smtClean="0"/>
              <a:t>spatial </a:t>
            </a:r>
            <a:r>
              <a:rPr lang="en-US" altLang="ja-JP" sz="2000" dirty="0"/>
              <a:t>feature </a:t>
            </a:r>
            <a:r>
              <a:rPr lang="en-US" altLang="ja-JP" sz="2000" dirty="0" smtClean="0"/>
              <a:t>factor,</a:t>
            </a:r>
          </a:p>
          <a:p>
            <a:r>
              <a:rPr lang="en-US" altLang="ja-JP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AC: </a:t>
            </a:r>
            <a:r>
              <a:rPr lang="en-US" altLang="ja-JP" sz="2000" dirty="0" smtClean="0"/>
              <a:t>number </a:t>
            </a:r>
            <a:r>
              <a:rPr lang="en-US" altLang="ja-JP" sz="2000" dirty="0"/>
              <a:t>of logistics-truck traffic </a:t>
            </a:r>
            <a:r>
              <a:rPr lang="en-US" altLang="ja-JP" sz="2000" dirty="0" smtClean="0"/>
              <a:t>accidents</a:t>
            </a:r>
          </a:p>
          <a:p>
            <a:r>
              <a:rPr lang="en-US" altLang="ja-JP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ja-JP" sz="2000" dirty="0" smtClean="0"/>
              <a:t>: </a:t>
            </a:r>
            <a:r>
              <a:rPr lang="en-US" altLang="ja-JP" sz="2000" dirty="0" smtClean="0"/>
              <a:t>logistics-truck </a:t>
            </a:r>
            <a:r>
              <a:rPr lang="en-US" altLang="ja-JP" sz="2000" dirty="0"/>
              <a:t>traffic accident occurrence percentage</a:t>
            </a:r>
          </a:p>
        </p:txBody>
      </p:sp>
      <p:grpSp>
        <p:nvGrpSpPr>
          <p:cNvPr id="52" name="グループ化 51"/>
          <p:cNvGrpSpPr/>
          <p:nvPr/>
        </p:nvGrpSpPr>
        <p:grpSpPr>
          <a:xfrm>
            <a:off x="5951985" y="1613128"/>
            <a:ext cx="1603326" cy="2395419"/>
            <a:chOff x="5951986" y="1733783"/>
            <a:chExt cx="1603326" cy="2395419"/>
          </a:xfrm>
        </p:grpSpPr>
        <p:sp>
          <p:nvSpPr>
            <p:cNvPr id="51" name="下矢印 50"/>
            <p:cNvSpPr/>
            <p:nvPr/>
          </p:nvSpPr>
          <p:spPr>
            <a:xfrm rot="16200000">
              <a:off x="7066183" y="2914166"/>
              <a:ext cx="609440" cy="368819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カギ線コネクタ 42"/>
            <p:cNvCxnSpPr>
              <a:stCxn id="3" idx="3"/>
              <a:endCxn id="51" idx="0"/>
            </p:cNvCxnSpPr>
            <p:nvPr/>
          </p:nvCxnSpPr>
          <p:spPr>
            <a:xfrm>
              <a:off x="5951986" y="1733783"/>
              <a:ext cx="1234508" cy="1364793"/>
            </a:xfrm>
            <a:prstGeom prst="bentConnector3">
              <a:avLst>
                <a:gd name="adj1" fmla="val 50000"/>
              </a:avLst>
            </a:prstGeom>
            <a:ln w="279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カギ線コネクタ 57"/>
            <p:cNvCxnSpPr>
              <a:stCxn id="23" idx="3"/>
              <a:endCxn id="51" idx="0"/>
            </p:cNvCxnSpPr>
            <p:nvPr/>
          </p:nvCxnSpPr>
          <p:spPr>
            <a:xfrm flipV="1">
              <a:off x="6110035" y="3098576"/>
              <a:ext cx="1076459" cy="1030626"/>
            </a:xfrm>
            <a:prstGeom prst="bentConnector3">
              <a:avLst>
                <a:gd name="adj1" fmla="val 50000"/>
              </a:avLst>
            </a:prstGeom>
            <a:ln w="279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正方形/長方形 49"/>
            <p:cNvSpPr/>
            <p:nvPr/>
          </p:nvSpPr>
          <p:spPr>
            <a:xfrm>
              <a:off x="7081550" y="2888874"/>
              <a:ext cx="288032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7081550" y="3233905"/>
              <a:ext cx="288032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943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-16330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Overview of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Consequence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M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odel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(fatalities / year)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588418" y="6522085"/>
            <a:ext cx="2133600" cy="365125"/>
          </a:xfrm>
        </p:spPr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39416" y="876904"/>
            <a:ext cx="10089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Consequence model estimate the number of fatality people due to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accident.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Arial" panose="020B0604020202020204" pitchFamily="34" charset="0"/>
              </a:rPr>
              <a:t>Probability of Fatality </a:t>
            </a:r>
            <a:r>
              <a:rPr lang="en-US" altLang="ja-JP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is calculated by </a:t>
            </a:r>
            <a:r>
              <a:rPr lang="en-US" altLang="ja-JP" sz="2400" dirty="0" err="1">
                <a:latin typeface="+mj-lt"/>
                <a:cs typeface="Arial" panose="020B0604020202020204" pitchFamily="34" charset="0"/>
              </a:rPr>
              <a:t>probit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model.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Affected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area under the physical 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quantity are forecasted by Areal </a:t>
            </a:r>
            <a:r>
              <a:rPr lang="en-US" altLang="ja-JP" sz="2400" dirty="0">
                <a:latin typeface="+mj-lt"/>
                <a:cs typeface="Arial" panose="020B0604020202020204" pitchFamily="34" charset="0"/>
              </a:rPr>
              <a:t>Locations of Hazardous Atmospheres (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ALOHA)[25</a:t>
            </a:r>
            <a:r>
              <a:rPr lang="en-US" altLang="ja-JP" sz="2400" dirty="0" smtClean="0">
                <a:latin typeface="+mj-lt"/>
                <a:cs typeface="Arial" panose="020B0604020202020204" pitchFamily="34" charset="0"/>
              </a:rPr>
              <a:t>].</a:t>
            </a:r>
            <a:endParaRPr lang="en-US" altLang="ja-JP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図 13"/>
          <p:cNvPicPr/>
          <p:nvPr/>
        </p:nvPicPr>
        <p:blipFill rotWithShape="1">
          <a:blip r:embed="rId2"/>
          <a:srcRect l="39332" t="5366" r="1996" b="3512"/>
          <a:stretch/>
        </p:blipFill>
        <p:spPr>
          <a:xfrm>
            <a:off x="6724447" y="2713815"/>
            <a:ext cx="4204527" cy="31774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正方形/長方形 7"/>
              <p:cNvSpPr/>
              <p:nvPr/>
            </p:nvSpPr>
            <p:spPr>
              <a:xfrm>
                <a:off x="1127448" y="2805996"/>
                <a:ext cx="30203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ja-JP" altLang="ja-JP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𝑖𝑠</m:t>
                        </m:r>
                      </m:sub>
                    </m:sSub>
                    <m:r>
                      <a:rPr lang="en-GB" altLang="ja-JP" sz="280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GB" altLang="ja-JP" sz="280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ja-JP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GB" altLang="ja-JP" sz="2800"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ja-JP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GB" altLang="ja-JP" sz="2800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altLang="ja-JP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ja-JP" altLang="en-US" sz="2800" dirty="0"/>
              </a:p>
            </p:txBody>
          </p:sp>
        </mc:Choice>
        <mc:Fallback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48" y="2805996"/>
                <a:ext cx="302031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コネクタ 10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角丸四角形 12"/>
          <p:cNvSpPr/>
          <p:nvPr/>
        </p:nvSpPr>
        <p:spPr>
          <a:xfrm>
            <a:off x="9415257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Methodology</a:t>
            </a:r>
            <a:endParaRPr lang="ja-JP" altLang="en-US" b="1" dirty="0"/>
          </a:p>
        </p:txBody>
      </p:sp>
      <p:sp>
        <p:nvSpPr>
          <p:cNvPr id="3" name="正方形/長方形 2"/>
          <p:cNvSpPr/>
          <p:nvPr/>
        </p:nvSpPr>
        <p:spPr>
          <a:xfrm>
            <a:off x="1127448" y="3573016"/>
            <a:ext cx="5760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i="1" dirty="0"/>
              <a:t> </a:t>
            </a:r>
            <a:r>
              <a:rPr lang="en-US" altLang="ja-JP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2000" b="1" i="1" dirty="0" smtClean="0"/>
              <a:t>: </a:t>
            </a:r>
            <a:r>
              <a:rPr lang="en-US" altLang="ja-JP" sz="2000" dirty="0" smtClean="0"/>
              <a:t>road segment</a:t>
            </a:r>
          </a:p>
          <a:p>
            <a:r>
              <a:rPr lang="en-US" altLang="ja-JP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sz="2000" dirty="0" smtClean="0"/>
              <a:t>: </a:t>
            </a:r>
            <a:r>
              <a:rPr lang="en-US" altLang="ja-JP" sz="2000" dirty="0" smtClean="0"/>
              <a:t>hydrogen </a:t>
            </a:r>
            <a:r>
              <a:rPr lang="en-US" altLang="ja-JP" sz="2000" dirty="0"/>
              <a:t>transport accident </a:t>
            </a:r>
            <a:r>
              <a:rPr lang="en-US" altLang="ja-JP" sz="2000" dirty="0" smtClean="0"/>
              <a:t>scenario</a:t>
            </a:r>
          </a:p>
          <a:p>
            <a:r>
              <a:rPr lang="en-US" altLang="ja-JP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000" dirty="0" smtClean="0"/>
              <a:t>: </a:t>
            </a:r>
            <a:r>
              <a:rPr lang="en-US" altLang="ja-JP" sz="2000" dirty="0" smtClean="0"/>
              <a:t>area </a:t>
            </a:r>
            <a:r>
              <a:rPr lang="en-US" altLang="ja-JP" sz="2000" dirty="0"/>
              <a:t>impacted by the accident </a:t>
            </a:r>
            <a:r>
              <a:rPr lang="en-US" altLang="ja-JP" sz="2000" dirty="0" smtClean="0"/>
              <a:t>scenario</a:t>
            </a:r>
          </a:p>
          <a:p>
            <a:r>
              <a:rPr lang="en-US" altLang="ja-JP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ja-JP" sz="2000" dirty="0" smtClean="0"/>
              <a:t>: </a:t>
            </a:r>
            <a:r>
              <a:rPr lang="en-US" altLang="ja-JP" sz="2000" dirty="0" smtClean="0"/>
              <a:t>population </a:t>
            </a:r>
            <a:r>
              <a:rPr lang="en-US" altLang="ja-JP" sz="2000" dirty="0"/>
              <a:t>density surrounding the given road segment (number of </a:t>
            </a:r>
            <a:r>
              <a:rPr lang="en-US" altLang="ja-JP" sz="2000" dirty="0" smtClean="0"/>
              <a:t>residents/km2)</a:t>
            </a:r>
          </a:p>
          <a:p>
            <a:r>
              <a:rPr lang="en-US" altLang="ja-JP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2000" dirty="0" smtClean="0"/>
              <a:t>: </a:t>
            </a:r>
            <a:r>
              <a:rPr lang="en-US" altLang="ja-JP" sz="2000" dirty="0" smtClean="0"/>
              <a:t>probability </a:t>
            </a:r>
            <a:r>
              <a:rPr lang="en-US" altLang="ja-JP" sz="2000" dirty="0"/>
              <a:t>of </a:t>
            </a:r>
            <a:r>
              <a:rPr lang="en-US" altLang="ja-JP" sz="2000" dirty="0" smtClean="0"/>
              <a:t>fatality</a:t>
            </a:r>
            <a:endParaRPr lang="en-US" altLang="ja-JP" sz="2000" dirty="0"/>
          </a:p>
        </p:txBody>
      </p:sp>
      <p:sp>
        <p:nvSpPr>
          <p:cNvPr id="6" name="正方形/長方形 5"/>
          <p:cNvSpPr/>
          <p:nvPr/>
        </p:nvSpPr>
        <p:spPr>
          <a:xfrm>
            <a:off x="7526244" y="5943048"/>
            <a:ext cx="27533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dirty="0" smtClean="0"/>
              <a:t>Output of ALOHA tool </a:t>
            </a:r>
            <a:endParaRPr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400845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-16330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Estimation of Probability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of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Fatality </a:t>
            </a:r>
            <a:r>
              <a:rPr lang="en-US" altLang="ja-JP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 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091410" y="603812"/>
            <a:ext cx="10113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The probability of fatality </a:t>
            </a:r>
            <a:r>
              <a:rPr lang="en-US" altLang="ja-JP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2400" dirty="0"/>
              <a:t> is based on the </a:t>
            </a:r>
            <a:r>
              <a:rPr lang="en-US" altLang="ja-JP" sz="2400" dirty="0" err="1"/>
              <a:t>probit</a:t>
            </a:r>
            <a:r>
              <a:rPr lang="en-US" altLang="ja-JP" sz="2400" dirty="0"/>
              <a:t> values obtained from the </a:t>
            </a:r>
            <a:r>
              <a:rPr lang="en-US" altLang="ja-JP" sz="2400" dirty="0" err="1"/>
              <a:t>probit</a:t>
            </a:r>
            <a:r>
              <a:rPr lang="en-US" altLang="ja-JP" sz="2400" dirty="0"/>
              <a:t> model of fires and </a:t>
            </a:r>
            <a:r>
              <a:rPr lang="en-US" altLang="ja-JP" sz="2400" dirty="0" smtClean="0"/>
              <a:t>explosions respectively.</a:t>
            </a:r>
            <a:endParaRPr lang="en-US" altLang="ja-JP" sz="2400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153849"/>
              </p:ext>
            </p:extLst>
          </p:nvPr>
        </p:nvGraphicFramePr>
        <p:xfrm>
          <a:off x="889987" y="1463018"/>
          <a:ext cx="10822636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7751">
                  <a:extLst>
                    <a:ext uri="{9D8B030D-6E8A-4147-A177-3AD203B41FA5}">
                      <a16:colId xmlns:a16="http://schemas.microsoft.com/office/drawing/2014/main" val="3224548228"/>
                    </a:ext>
                  </a:extLst>
                </a:gridCol>
                <a:gridCol w="4183244">
                  <a:extLst>
                    <a:ext uri="{9D8B030D-6E8A-4147-A177-3AD203B41FA5}">
                      <a16:colId xmlns:a16="http://schemas.microsoft.com/office/drawing/2014/main" val="2355203411"/>
                    </a:ext>
                  </a:extLst>
                </a:gridCol>
                <a:gridCol w="4671641">
                  <a:extLst>
                    <a:ext uri="{9D8B030D-6E8A-4147-A177-3AD203B41FA5}">
                      <a16:colId xmlns:a16="http://schemas.microsoft.com/office/drawing/2014/main" val="5041095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err="1" smtClean="0"/>
                        <a:t>Probit</a:t>
                      </a:r>
                      <a:r>
                        <a:rPr kumimoji="1" lang="en-US" altLang="ja-JP" sz="2200" dirty="0" smtClean="0"/>
                        <a:t> model [26]</a:t>
                      </a:r>
                      <a:endParaRPr kumimoji="1" lang="ja-JP" alt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/>
                        <a:t>Parameter</a:t>
                      </a:r>
                      <a:endParaRPr kumimoji="1" lang="ja-JP" alt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89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Fire </a:t>
                      </a:r>
                      <a:endParaRPr kumimoji="1" lang="ja-JP" alt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S:</a:t>
                      </a:r>
                      <a:r>
                        <a:rPr kumimoji="1" lang="en-US" altLang="ja-JP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000" dirty="0" smtClean="0"/>
                        <a:t>hydrogen-transport </a:t>
                      </a:r>
                      <a:r>
                        <a:rPr kumimoji="1" lang="en-US" altLang="ja-JP" sz="2000" dirty="0" smtClean="0"/>
                        <a:t>accident scenario (1: fire accident and 2: explosion </a:t>
                      </a:r>
                      <a:r>
                        <a:rPr kumimoji="1" lang="en-US" altLang="ja-JP" sz="2000" dirty="0" smtClean="0"/>
                        <a:t>accident)</a:t>
                      </a:r>
                    </a:p>
                    <a:p>
                      <a:r>
                        <a:rPr kumimoji="1" lang="en-US" altLang="ja-JP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1" lang="en-US" altLang="ja-JP" sz="2000" b="0" i="0" baseline="0" dirty="0" smtClean="0">
                          <a:latin typeface="+mn-lt"/>
                          <a:cs typeface="+mn-cs"/>
                        </a:rPr>
                        <a:t>: </a:t>
                      </a:r>
                      <a:r>
                        <a:rPr kumimoji="1" lang="en-US" altLang="ja-JP" sz="2000" dirty="0" smtClean="0"/>
                        <a:t>probability </a:t>
                      </a:r>
                      <a:r>
                        <a:rPr kumimoji="1" lang="en-US" altLang="ja-JP" sz="2000" dirty="0" smtClean="0"/>
                        <a:t>of </a:t>
                      </a:r>
                      <a:r>
                        <a:rPr kumimoji="1" lang="en-US" altLang="ja-JP" sz="2000" dirty="0" smtClean="0"/>
                        <a:t>fatality</a:t>
                      </a:r>
                      <a:r>
                        <a:rPr kumimoji="1" lang="en-US" altLang="ja-JP" sz="2000" baseline="0" dirty="0" smtClean="0"/>
                        <a:t> </a:t>
                      </a:r>
                    </a:p>
                    <a:p>
                      <a:r>
                        <a:rPr kumimoji="1" lang="en-US" altLang="ja-JP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1" lang="en-US" altLang="ja-JP" sz="2000" b="0" i="0" baseline="0" dirty="0" smtClean="0">
                          <a:latin typeface="+mn-lt"/>
                          <a:cs typeface="+mn-cs"/>
                        </a:rPr>
                        <a:t>: </a:t>
                      </a:r>
                      <a:r>
                        <a:rPr kumimoji="1" lang="en-US" altLang="ja-JP" sz="2000" dirty="0" err="1" smtClean="0"/>
                        <a:t>probit</a:t>
                      </a:r>
                      <a:r>
                        <a:rPr kumimoji="1" lang="en-US" altLang="ja-JP" sz="2000" dirty="0" smtClean="0"/>
                        <a:t> value</a:t>
                      </a:r>
                      <a:endParaRPr kumimoji="1" lang="en-US" altLang="ja-JP" sz="2000" baseline="0" dirty="0" smtClean="0"/>
                    </a:p>
                    <a:p>
                      <a:r>
                        <a:rPr kumimoji="1" lang="en-US" altLang="ja-JP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1" lang="en-US" altLang="ja-JP" sz="2000" b="0" i="0" baseline="0" dirty="0" smtClean="0">
                          <a:latin typeface="+mn-lt"/>
                          <a:cs typeface="+mn-cs"/>
                        </a:rPr>
                        <a:t>: </a:t>
                      </a:r>
                      <a:r>
                        <a:rPr kumimoji="1" lang="en-US" altLang="ja-JP" sz="2000" dirty="0" smtClean="0"/>
                        <a:t>thermal </a:t>
                      </a:r>
                      <a:r>
                        <a:rPr kumimoji="1" lang="en-US" altLang="ja-JP" sz="2000" dirty="0" smtClean="0"/>
                        <a:t>radiation </a:t>
                      </a:r>
                      <a:r>
                        <a:rPr kumimoji="1" lang="en-US" altLang="ja-JP" sz="2000" dirty="0" smtClean="0"/>
                        <a:t>intensity</a:t>
                      </a:r>
                    </a:p>
                    <a:p>
                      <a:r>
                        <a:rPr kumimoji="1" lang="en-US" altLang="ja-JP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kumimoji="1" lang="en-US" altLang="ja-JP" sz="2000" b="0" i="0" baseline="0" dirty="0" smtClean="0">
                          <a:latin typeface="+mn-lt"/>
                          <a:cs typeface="+mn-cs"/>
                        </a:rPr>
                        <a:t>: </a:t>
                      </a:r>
                      <a:r>
                        <a:rPr kumimoji="1" lang="en-US" altLang="ja-JP" sz="2000" dirty="0" smtClean="0"/>
                        <a:t>peak overpressure</a:t>
                      </a:r>
                    </a:p>
                    <a:p>
                      <a:r>
                        <a:rPr kumimoji="1" lang="en-US" altLang="ja-JP" sz="2000" baseline="0" dirty="0" smtClean="0"/>
                        <a:t> </a:t>
                      </a:r>
                      <a:r>
                        <a:rPr kumimoji="1" lang="en-US" altLang="ja-JP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1" lang="en-US" altLang="ja-JP" sz="2000" b="0" i="0" baseline="0" dirty="0" smtClean="0">
                          <a:latin typeface="+mn-lt"/>
                          <a:cs typeface="+mn-cs"/>
                        </a:rPr>
                        <a:t>: </a:t>
                      </a:r>
                      <a:r>
                        <a:rPr kumimoji="1" lang="en-US" altLang="ja-JP" sz="2000" dirty="0" smtClean="0"/>
                        <a:t>exposure time</a:t>
                      </a:r>
                      <a:endParaRPr kumimoji="1" lang="ja-JP" alt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99083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Explosion </a:t>
                      </a:r>
                      <a:endParaRPr kumimoji="1" lang="ja-JP" alt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357663"/>
                  </a:ext>
                </a:extLst>
              </a:tr>
            </a:tbl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346187"/>
              </p:ext>
            </p:extLst>
          </p:nvPr>
        </p:nvGraphicFramePr>
        <p:xfrm>
          <a:off x="3027036" y="3343264"/>
          <a:ext cx="31210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数式" r:id="rId4" imgW="1676160" imgH="228600" progId="Equation.3">
                  <p:embed/>
                </p:oleObj>
              </mc:Choice>
              <mc:Fallback>
                <p:oleObj name="数式" r:id="rId4" imgW="167616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036" y="3343264"/>
                        <a:ext cx="3121025" cy="427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オブジェクト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403170"/>
              </p:ext>
            </p:extLst>
          </p:nvPr>
        </p:nvGraphicFramePr>
        <p:xfrm>
          <a:off x="2956853" y="2068305"/>
          <a:ext cx="3808413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数式" r:id="rId6" imgW="2031840" imgH="482400" progId="Equation.3">
                  <p:embed/>
                </p:oleObj>
              </mc:Choice>
              <mc:Fallback>
                <p:oleObj name="数式" r:id="rId6" imgW="2031840" imgH="482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853" y="2068305"/>
                        <a:ext cx="3808413" cy="909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正方形/長方形 18"/>
          <p:cNvSpPr/>
          <p:nvPr/>
        </p:nvSpPr>
        <p:spPr>
          <a:xfrm>
            <a:off x="960240" y="4291077"/>
            <a:ext cx="9816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The conversion model covert </a:t>
            </a:r>
            <a:r>
              <a:rPr lang="en-US" altLang="ja-JP" sz="2400" dirty="0" err="1"/>
              <a:t>probit</a:t>
            </a:r>
            <a:r>
              <a:rPr lang="en-US" altLang="ja-JP" sz="2400" dirty="0"/>
              <a:t> value </a:t>
            </a:r>
            <a:r>
              <a:rPr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2400" dirty="0"/>
              <a:t> into probability of fatality </a:t>
            </a:r>
            <a:r>
              <a:rPr lang="en-US" altLang="ja-JP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2400" b="1" dirty="0"/>
              <a:t> </a:t>
            </a: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904241"/>
              </p:ext>
            </p:extLst>
          </p:nvPr>
        </p:nvGraphicFramePr>
        <p:xfrm>
          <a:off x="889988" y="4845420"/>
          <a:ext cx="10822636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7751">
                  <a:extLst>
                    <a:ext uri="{9D8B030D-6E8A-4147-A177-3AD203B41FA5}">
                      <a16:colId xmlns:a16="http://schemas.microsoft.com/office/drawing/2014/main" val="3301651539"/>
                    </a:ext>
                  </a:extLst>
                </a:gridCol>
                <a:gridCol w="4183243">
                  <a:extLst>
                    <a:ext uri="{9D8B030D-6E8A-4147-A177-3AD203B41FA5}">
                      <a16:colId xmlns:a16="http://schemas.microsoft.com/office/drawing/2014/main" val="3293488000"/>
                    </a:ext>
                  </a:extLst>
                </a:gridCol>
                <a:gridCol w="4671642">
                  <a:extLst>
                    <a:ext uri="{9D8B030D-6E8A-4147-A177-3AD203B41FA5}">
                      <a16:colId xmlns:a16="http://schemas.microsoft.com/office/drawing/2014/main" val="2549264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/>
                        <a:t>Conversion model [27]</a:t>
                      </a:r>
                      <a:endParaRPr kumimoji="1" lang="ja-JP" alt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/>
                        <a:t>Parameter</a:t>
                      </a:r>
                      <a:endParaRPr kumimoji="1" lang="ja-JP" alt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203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/>
                        <a:t>Fire/explosion</a:t>
                      </a:r>
                      <a:endParaRPr kumimoji="1" lang="ja-JP" alt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200" dirty="0" smtClean="0"/>
                    </a:p>
                    <a:p>
                      <a:pPr algn="ctr"/>
                      <a:endParaRPr kumimoji="1" lang="en-US" altLang="ja-JP" sz="2200" dirty="0" smtClean="0"/>
                    </a:p>
                    <a:p>
                      <a:pPr algn="ctr"/>
                      <a:endParaRPr kumimoji="1" lang="ja-JP" alt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1" lang="en-US" altLang="ja-JP" sz="2000" b="0" i="0" dirty="0" smtClean="0">
                          <a:latin typeface="+mn-lt"/>
                          <a:cs typeface="+mn-cs"/>
                        </a:rPr>
                        <a:t>:</a:t>
                      </a:r>
                      <a:r>
                        <a:rPr kumimoji="1" lang="en-US" altLang="ja-JP" sz="2000" b="0" i="0" baseline="0" dirty="0" smtClean="0">
                          <a:latin typeface="+mn-lt"/>
                          <a:cs typeface="+mn-cs"/>
                        </a:rPr>
                        <a:t> </a:t>
                      </a:r>
                      <a:r>
                        <a:rPr kumimoji="1" lang="en-US" altLang="ja-JP" sz="2000" dirty="0" smtClean="0"/>
                        <a:t>accident scenario</a:t>
                      </a:r>
                      <a:endParaRPr kumimoji="1" lang="en-US" altLang="ja-JP" sz="20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kumimoji="1" lang="en-US" altLang="ja-JP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1" lang="en-US" altLang="ja-JP" sz="2000" b="0" i="0" baseline="0" dirty="0" smtClean="0">
                          <a:latin typeface="+mn-lt"/>
                          <a:cs typeface="+mn-cs"/>
                        </a:rPr>
                        <a:t>: </a:t>
                      </a:r>
                      <a:r>
                        <a:rPr kumimoji="1" lang="en-US" altLang="ja-JP" sz="2000" dirty="0" smtClean="0"/>
                        <a:t>probability fatality </a:t>
                      </a:r>
                    </a:p>
                    <a:p>
                      <a:pPr algn="l"/>
                      <a:r>
                        <a:rPr kumimoji="1" lang="en-US" altLang="ja-JP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1" lang="en-US" altLang="ja-JP" sz="2000" b="0" i="0" dirty="0" smtClean="0">
                          <a:latin typeface="+mn-lt"/>
                          <a:cs typeface="+mn-cs"/>
                        </a:rPr>
                        <a:t>:</a:t>
                      </a:r>
                      <a:r>
                        <a:rPr kumimoji="1" lang="en-US" altLang="ja-JP" sz="2000" b="0" i="0" baseline="0" dirty="0" smtClean="0">
                          <a:latin typeface="+mn-lt"/>
                          <a:cs typeface="+mn-cs"/>
                        </a:rPr>
                        <a:t> </a:t>
                      </a:r>
                      <a:r>
                        <a:rPr kumimoji="1" lang="en-US" altLang="ja-JP" sz="2000" dirty="0" err="1" smtClean="0"/>
                        <a:t>probit</a:t>
                      </a:r>
                      <a:r>
                        <a:rPr kumimoji="1" lang="en-US" altLang="ja-JP" sz="2000" dirty="0" smtClean="0"/>
                        <a:t> </a:t>
                      </a:r>
                      <a:r>
                        <a:rPr kumimoji="1" lang="en-US" altLang="ja-JP" sz="2000" dirty="0" smtClean="0"/>
                        <a:t>value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667911"/>
                  </a:ext>
                </a:extLst>
              </a:tr>
            </a:tbl>
          </a:graphicData>
        </a:graphic>
      </p:graphicFrame>
      <p:cxnSp>
        <p:nvCxnSpPr>
          <p:cNvPr id="13" name="直線コネクタ 12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角丸四角形 13"/>
          <p:cNvSpPr/>
          <p:nvPr/>
        </p:nvSpPr>
        <p:spPr>
          <a:xfrm>
            <a:off x="9415257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Methodology</a:t>
            </a:r>
            <a:endParaRPr lang="ja-JP" altLang="en-US" b="1" dirty="0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250311"/>
              </p:ext>
            </p:extLst>
          </p:nvPr>
        </p:nvGraphicFramePr>
        <p:xfrm>
          <a:off x="2927648" y="5301208"/>
          <a:ext cx="3612282" cy="90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" name="数式" r:id="rId8" imgW="2006600" imgH="508000" progId="Equation.3">
                  <p:embed/>
                </p:oleObj>
              </mc:Choice>
              <mc:Fallback>
                <p:oleObj name="数式" r:id="rId8" imgW="2006600" imgH="50800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648" y="5301208"/>
                        <a:ext cx="3612282" cy="907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0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497555"/>
              </p:ext>
            </p:extLst>
          </p:nvPr>
        </p:nvGraphicFramePr>
        <p:xfrm>
          <a:off x="1020076" y="895201"/>
          <a:ext cx="10113302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0537">
                  <a:extLst>
                    <a:ext uri="{9D8B030D-6E8A-4147-A177-3AD203B41FA5}">
                      <a16:colId xmlns:a16="http://schemas.microsoft.com/office/drawing/2014/main" val="2700560540"/>
                    </a:ext>
                  </a:extLst>
                </a:gridCol>
                <a:gridCol w="6812765">
                  <a:extLst>
                    <a:ext uri="{9D8B030D-6E8A-4147-A177-3AD203B41FA5}">
                      <a16:colId xmlns:a16="http://schemas.microsoft.com/office/drawing/2014/main" val="2435060586"/>
                    </a:ext>
                  </a:extLst>
                </a:gridCol>
              </a:tblGrid>
              <a:tr h="2541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Conditions of Transport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Detail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274814"/>
                  </a:ext>
                </a:extLst>
              </a:tr>
              <a:tr h="271538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Year</a:t>
                      </a:r>
                      <a:r>
                        <a:rPr kumimoji="1" lang="en-US" altLang="ja-JP" sz="2000" b="1" baseline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and Area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The first half of the 2020s,</a:t>
                      </a:r>
                      <a:r>
                        <a:rPr kumimoji="1" lang="en-US" altLang="ja-JP" sz="2000" baseline="0" dirty="0" smtClean="0">
                          <a:latin typeface="+mj-lt"/>
                          <a:cs typeface="Arial" panose="020B0604020202020204" pitchFamily="34" charset="0"/>
                        </a:rPr>
                        <a:t> YOKOHAMA City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430213"/>
                  </a:ext>
                </a:extLst>
              </a:tr>
              <a:tr h="271538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Hydrogen career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Compressed hydrogen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531805"/>
                  </a:ext>
                </a:extLst>
              </a:tr>
              <a:tr h="689288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Transportation</a:t>
                      </a:r>
                      <a:r>
                        <a:rPr kumimoji="1" lang="en-US" altLang="ja-JP" sz="2000" b="1" baseline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Route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Shortest</a:t>
                      </a:r>
                      <a:r>
                        <a:rPr kumimoji="1" lang="en-US" altLang="ja-JP" sz="2000" baseline="0" dirty="0" smtClean="0">
                          <a:latin typeface="+mj-lt"/>
                          <a:cs typeface="Arial" panose="020B0604020202020204" pitchFamily="34" charset="0"/>
                        </a:rPr>
                        <a:t> route, </a:t>
                      </a:r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From JX</a:t>
                      </a:r>
                      <a:r>
                        <a:rPr kumimoji="1" lang="en-US" altLang="ja-JP" sz="2000" baseline="0" dirty="0" smtClean="0"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ISOGO Hydrogen Shipment Base to four</a:t>
                      </a:r>
                      <a:r>
                        <a:rPr kumimoji="1" lang="en-US" altLang="ja-JP" sz="2000" baseline="0" dirty="0" smtClean="0">
                          <a:latin typeface="+mj-lt"/>
                          <a:cs typeface="Arial" panose="020B0604020202020204" pitchFamily="34" charset="0"/>
                        </a:rPr>
                        <a:t> Hydrogen Stations</a:t>
                      </a:r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 in YOKOHAMA city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364292"/>
                  </a:ext>
                </a:extLst>
              </a:tr>
              <a:tr h="271538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Transportation</a:t>
                      </a:r>
                      <a:r>
                        <a:rPr kumimoji="1" lang="en-US" altLang="ja-JP" sz="2000" b="1" baseline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Frequency  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60 (/year)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693433"/>
                  </a:ext>
                </a:extLst>
              </a:tr>
              <a:tr h="271538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</a:t>
                      </a:r>
                      <a:r>
                        <a:rPr kumimoji="1" lang="en-US" altLang="ja-JP" sz="2000" b="1" baseline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of r</a:t>
                      </a:r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oad segments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1119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226005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0" y="-16330"/>
            <a:ext cx="941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Conditions of 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Case </a:t>
            </a:r>
            <a:r>
              <a:rPr lang="en-US" altLang="ja-JP" sz="3100" b="1" dirty="0">
                <a:latin typeface="+mj-lt"/>
                <a:cs typeface="Arial" panose="020B0604020202020204" pitchFamily="34" charset="0"/>
              </a:rPr>
              <a:t>S</a:t>
            </a:r>
            <a:r>
              <a:rPr lang="en-US" altLang="ja-JP" sz="3100" b="1" dirty="0" smtClean="0">
                <a:latin typeface="+mj-lt"/>
                <a:cs typeface="Arial" panose="020B0604020202020204" pitchFamily="34" charset="0"/>
              </a:rPr>
              <a:t>tudy</a:t>
            </a:r>
            <a:endParaRPr lang="ja-JP" altLang="en-US" sz="3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0058400" y="6587224"/>
            <a:ext cx="2133600" cy="365125"/>
          </a:xfrm>
        </p:spPr>
        <p:txBody>
          <a:bodyPr/>
          <a:lstStyle/>
          <a:p>
            <a:fld id="{C1AAFFF5-33CB-4574-9437-6D0FFDFC70AE}" type="slidenum">
              <a:rPr lang="ja-JP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3392" y="3645024"/>
            <a:ext cx="6987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600" b="1" dirty="0">
                <a:latin typeface="Arial" panose="020B0604020202020204" pitchFamily="34" charset="0"/>
                <a:cs typeface="Arial" panose="020B0604020202020204" pitchFamily="34" charset="0"/>
              </a:rPr>
              <a:t>Major conditions of Accident Scenario   </a:t>
            </a:r>
            <a:endParaRPr lang="ja-JP" alt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158664"/>
              </p:ext>
            </p:extLst>
          </p:nvPr>
        </p:nvGraphicFramePr>
        <p:xfrm>
          <a:off x="1055439" y="4076784"/>
          <a:ext cx="10113303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7">
                  <a:extLst>
                    <a:ext uri="{9D8B030D-6E8A-4147-A177-3AD203B41FA5}">
                      <a16:colId xmlns:a16="http://schemas.microsoft.com/office/drawing/2014/main" val="3112604961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3217906931"/>
                    </a:ext>
                  </a:extLst>
                </a:gridCol>
                <a:gridCol w="4280654">
                  <a:extLst>
                    <a:ext uri="{9D8B030D-6E8A-4147-A177-3AD203B41FA5}">
                      <a16:colId xmlns:a16="http://schemas.microsoft.com/office/drawing/2014/main" val="1604795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Scenario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Condition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Value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21740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Explosion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Leakage quantity [1]</a:t>
                      </a:r>
                      <a:endParaRPr kumimoji="1" lang="ja-JP" altLang="en-US" sz="2000" b="1" baseline="3000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17 kg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5006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Affected</a:t>
                      </a:r>
                      <a:r>
                        <a:rPr kumimoji="1" lang="en-US" altLang="ja-JP" sz="2000" b="1" baseline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Area estimated by ALOHA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4356m</a:t>
                      </a:r>
                      <a:r>
                        <a:rPr kumimoji="1" lang="en-US" altLang="ja-JP" sz="2000" baseline="30000" dirty="0" smtClean="0"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baseline="30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4080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baseline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Physical quantity [29]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12 (</a:t>
                      </a:r>
                      <a:r>
                        <a:rPr kumimoji="1" lang="en-US" altLang="ja-JP" sz="2000" dirty="0" err="1" smtClean="0">
                          <a:latin typeface="+mj-lt"/>
                          <a:cs typeface="Arial" panose="020B0604020202020204" pitchFamily="34" charset="0"/>
                        </a:rPr>
                        <a:t>kPa</a:t>
                      </a:r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25605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Fire</a:t>
                      </a: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Leakage quantity</a:t>
                      </a:r>
                      <a:r>
                        <a:rPr kumimoji="1" lang="en-US" altLang="ja-JP" sz="2000" b="1" baseline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[28]</a:t>
                      </a:r>
                      <a:endParaRPr kumimoji="1" lang="ja-JP" altLang="en-US" sz="2000" b="1" baseline="3000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17 kg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9060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Affected</a:t>
                      </a:r>
                      <a:r>
                        <a:rPr kumimoji="1" lang="en-US" altLang="ja-JP" sz="2000" b="1" baseline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area estimated by ALOHA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314m</a:t>
                      </a:r>
                      <a:r>
                        <a:rPr kumimoji="1" lang="en-US" altLang="ja-JP" sz="2000" baseline="30000" dirty="0" smtClean="0"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baseline="30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088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Physical</a:t>
                      </a:r>
                      <a:r>
                        <a:rPr kumimoji="1" lang="en-US" altLang="ja-JP" sz="2000" b="1" baseline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quantity</a:t>
                      </a:r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[1]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12.5 (kW/m</a:t>
                      </a:r>
                      <a:r>
                        <a:rPr kumimoji="1" lang="en-US" altLang="ja-JP" sz="2000" baseline="30000" dirty="0" smtClean="0"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ja-JP" sz="2000" dirty="0" smtClean="0">
                          <a:latin typeface="+mj-lt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7466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695400" y="484186"/>
            <a:ext cx="5911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600" b="1" dirty="0">
                <a:latin typeface="+mj-lt"/>
                <a:cs typeface="Arial" panose="020B0604020202020204" pitchFamily="34" charset="0"/>
              </a:rPr>
              <a:t>Major Conditions of Transport</a:t>
            </a:r>
            <a:endParaRPr lang="ja-JP" altLang="en-US" sz="2600" b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0" y="542666"/>
            <a:ext cx="121920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/>
          <p:cNvSpPr/>
          <p:nvPr/>
        </p:nvSpPr>
        <p:spPr>
          <a:xfrm>
            <a:off x="9415257" y="55795"/>
            <a:ext cx="1753485" cy="400110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/>
              <a:t>Case study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72040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D66C621C9014FBD71EEE532C4DA23" ma:contentTypeVersion="7" ma:contentTypeDescription="Create a new document." ma:contentTypeScope="" ma:versionID="3375eb3042b868622c18baa0441ca84f">
  <xsd:schema xmlns:xsd="http://www.w3.org/2001/XMLSchema" xmlns:xs="http://www.w3.org/2001/XMLSchema" xmlns:p="http://schemas.microsoft.com/office/2006/metadata/properties" xmlns:ns2="6a051d52-bcea-4f87-8ee2-b5ac0a4bc05f" targetNamespace="http://schemas.microsoft.com/office/2006/metadata/properties" ma:root="true" ma:fieldsID="93d385ad5b44cc4ce7df21fd5b2fa4cd" ns2:_="">
    <xsd:import namespace="6a051d52-bcea-4f87-8ee2-b5ac0a4bc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51d52-bcea-4f87-8ee2-b5ac0a4bc0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E49164-B02C-451D-93A2-9E6848C8C2A1}"/>
</file>

<file path=customXml/itemProps2.xml><?xml version="1.0" encoding="utf-8"?>
<ds:datastoreItem xmlns:ds="http://schemas.openxmlformats.org/officeDocument/2006/customXml" ds:itemID="{AE08C6D8-321B-4A22-9379-BC9E95ACE3E1}"/>
</file>

<file path=customXml/itemProps3.xml><?xml version="1.0" encoding="utf-8"?>
<ds:datastoreItem xmlns:ds="http://schemas.openxmlformats.org/officeDocument/2006/customXml" ds:itemID="{F2D59BCE-BDC0-4953-A290-DF729A781D1C}"/>
</file>

<file path=docProps/app.xml><?xml version="1.0" encoding="utf-8"?>
<Properties xmlns="http://schemas.openxmlformats.org/officeDocument/2006/extended-properties" xmlns:vt="http://schemas.openxmlformats.org/officeDocument/2006/docPropsVTypes">
  <TotalTime>9710</TotalTime>
  <Words>2785</Words>
  <Application>Microsoft Office PowerPoint</Application>
  <PresentationFormat>ワイド画面</PresentationFormat>
  <Paragraphs>422</Paragraphs>
  <Slides>17</Slides>
  <Notes>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17</vt:i4>
      </vt:variant>
    </vt:vector>
  </HeadingPairs>
  <TitlesOfParts>
    <vt:vector size="28" baseType="lpstr">
      <vt:lpstr>ＭＳ Ｐゴシック</vt:lpstr>
      <vt:lpstr>游ゴシック</vt:lpstr>
      <vt:lpstr>游明朝</vt:lpstr>
      <vt:lpstr>Arial</vt:lpstr>
      <vt:lpstr>Calibri</vt:lpstr>
      <vt:lpstr>Cambria Math</vt:lpstr>
      <vt:lpstr>Times New Roman</vt:lpstr>
      <vt:lpstr>Wingdings</vt:lpstr>
      <vt:lpstr>Office ​​テーマ</vt:lpstr>
      <vt:lpstr>数式</vt:lpstr>
      <vt:lpstr>Microsoft 数式 3.0</vt:lpstr>
      <vt:lpstr>A GIS-BASED RISK ASSESSMENT OF HYDROGEN TRANSPORT:  A CASE STUDY IN YOKOHAMA, JAPAN (ID153)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広島大学</dc:creator>
  <cp:lastModifiedBy>Planning</cp:lastModifiedBy>
  <cp:revision>234</cp:revision>
  <cp:lastPrinted>2019-09-04T05:12:01Z</cp:lastPrinted>
  <dcterms:created xsi:type="dcterms:W3CDTF">2017-12-30T07:25:57Z</dcterms:created>
  <dcterms:modified xsi:type="dcterms:W3CDTF">2019-09-10T10:30:37Z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0x0101002C4D66C621C9014FBD71EEE532C4DA23</vt:lpwstr>
  </property>
</Properties>
</file>