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4"/>
  </p:sldMasterIdLst>
  <p:notesMasterIdLst>
    <p:notesMasterId r:id="rId26"/>
  </p:notesMasterIdLst>
  <p:handoutMasterIdLst>
    <p:handoutMasterId r:id="rId27"/>
  </p:handoutMasterIdLst>
  <p:sldIdLst>
    <p:sldId id="305" r:id="rId5"/>
    <p:sldId id="351" r:id="rId6"/>
    <p:sldId id="260" r:id="rId7"/>
    <p:sldId id="316" r:id="rId8"/>
    <p:sldId id="317" r:id="rId9"/>
    <p:sldId id="335" r:id="rId10"/>
    <p:sldId id="318" r:id="rId11"/>
    <p:sldId id="320" r:id="rId12"/>
    <p:sldId id="354" r:id="rId13"/>
    <p:sldId id="340" r:id="rId14"/>
    <p:sldId id="345" r:id="rId15"/>
    <p:sldId id="346" r:id="rId16"/>
    <p:sldId id="347" r:id="rId17"/>
    <p:sldId id="348" r:id="rId18"/>
    <p:sldId id="352" r:id="rId19"/>
    <p:sldId id="344" r:id="rId20"/>
    <p:sldId id="342" r:id="rId21"/>
    <p:sldId id="334" r:id="rId22"/>
    <p:sldId id="337" r:id="rId23"/>
    <p:sldId id="355" r:id="rId24"/>
    <p:sldId id="353" r:id="rId25"/>
  </p:sldIdLst>
  <p:sldSz cx="9144000" cy="5143500" type="screen16x9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257" userDrawn="1">
          <p15:clr>
            <a:srgbClr val="A4A3A4"/>
          </p15:clr>
        </p15:guide>
        <p15:guide id="4" pos="5466">
          <p15:clr>
            <a:srgbClr val="A4A3A4"/>
          </p15:clr>
        </p15:guide>
        <p15:guide id="5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C7D"/>
    <a:srgbClr val="1F82C0"/>
    <a:srgbClr val="000000"/>
    <a:srgbClr val="D4E6F4"/>
    <a:srgbClr val="A2D7CB"/>
    <a:srgbClr val="5CBAA4"/>
    <a:srgbClr val="4C99B2"/>
    <a:srgbClr val="99C5D3"/>
    <a:srgbClr val="66A8BE"/>
    <a:srgbClr val="B2D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5106" autoAdjust="0"/>
  </p:normalViewPr>
  <p:slideViewPr>
    <p:cSldViewPr showGuides="1">
      <p:cViewPr varScale="1">
        <p:scale>
          <a:sx n="143" d="100"/>
          <a:sy n="143" d="100"/>
        </p:scale>
        <p:origin x="114" y="144"/>
      </p:cViewPr>
      <p:guideLst>
        <p:guide orient="horz" pos="3117"/>
        <p:guide orient="horz" pos="191"/>
        <p:guide orient="horz" pos="1257"/>
        <p:guide pos="5466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3930" y="-210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26.09.2019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26.09.2019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Auf 2 Folien + Bild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8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Auf 2 Folien + Bild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89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68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63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22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Hier evtl. andere Grafik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72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Frutiger LT Com 55 Roman" pitchFamily="34" charset="0"/>
                <a:ea typeface="+mn-ea"/>
                <a:cs typeface="+mn-cs"/>
              </a:rPr>
              <a:t>Tabelle + Punkte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46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sz="1200" kern="1200" dirty="0" smtClean="0">
              <a:solidFill>
                <a:schemeClr val="tx1"/>
              </a:solidFill>
              <a:effectLst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46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sz="1200" kern="1200" dirty="0" smtClean="0">
              <a:solidFill>
                <a:schemeClr val="tx1"/>
              </a:solidFill>
              <a:effectLst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00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9275" y="1977667"/>
            <a:ext cx="8208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466725" y="30361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8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1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Text Box 19"/>
          <p:cNvSpPr txBox="1">
            <a:spLocks noChangeArrowheads="1"/>
          </p:cNvSpPr>
          <p:nvPr userDrawn="1"/>
        </p:nvSpPr>
        <p:spPr bwMode="auto">
          <a:xfrm>
            <a:off x="455613" y="4824900"/>
            <a:ext cx="90011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469275" y="4624035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8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5931"/>
          </a:xfrm>
        </p:spPr>
        <p:txBody>
          <a:bodyPr/>
          <a:lstStyle>
            <a:lvl1pPr marL="0" indent="0">
              <a:defRPr sz="28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8000" y="11691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6726" y="1329928"/>
            <a:ext cx="8209275" cy="3186113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327267" y="4782094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0"/>
            <a:ext cx="8208000" cy="246221"/>
          </a:xfrm>
        </p:spPr>
        <p:txBody>
          <a:bodyPr wrap="square">
            <a:spAutoFit/>
          </a:bodyPr>
          <a:lstStyle>
            <a:lvl1pPr marL="0" indent="0" defTabSz="504000">
              <a:defRPr sz="1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29928"/>
            <a:ext cx="8208000" cy="3186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466725" y="463234"/>
            <a:ext cx="8208000" cy="48571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F82C0"/>
                </a:solidFill>
                <a:latin typeface="+mj-lt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1327267" y="4782094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51100"/>
            <a:ext cx="8208000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31100"/>
            <a:ext cx="8208000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613" y="4824900"/>
            <a:ext cx="90011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</a:p>
        </p:txBody>
      </p:sp>
      <p:pic>
        <p:nvPicPr>
          <p:cNvPr id="3" name="Grafik 2" descr="Logo_ausgetausch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70" y="4724999"/>
            <a:ext cx="1445850" cy="238500"/>
          </a:xfrm>
          <a:prstGeom prst="rect">
            <a:avLst/>
          </a:prstGeom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4624035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9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rgbClr val="1F82C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5" Type="http://schemas.openxmlformats.org/officeDocument/2006/relationships/slide" Target="slide10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Interaction </a:t>
            </a:r>
            <a:r>
              <a:rPr lang="de-DE" dirty="0" err="1" smtClean="0"/>
              <a:t>of</a:t>
            </a:r>
            <a:r>
              <a:rPr lang="de-DE" dirty="0" smtClean="0"/>
              <a:t> Hydrogen Jets</a:t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Hot </a:t>
            </a:r>
            <a:r>
              <a:rPr lang="de-DE" dirty="0" err="1" smtClean="0"/>
              <a:t>Surfaces</a:t>
            </a:r>
            <a:endParaRPr lang="de-DE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A. Kessler</a:t>
            </a:r>
            <a:r>
              <a:rPr lang="en-US" dirty="0"/>
              <a:t>, S. </a:t>
            </a:r>
            <a:r>
              <a:rPr lang="en-US" dirty="0" smtClean="0"/>
              <a:t>Knapp, A. </a:t>
            </a:r>
            <a:r>
              <a:rPr lang="en-US" dirty="0" err="1" smtClean="0"/>
              <a:t>Koleczko</a:t>
            </a:r>
            <a:r>
              <a:rPr lang="en-US" dirty="0" smtClean="0"/>
              <a:t>, N. </a:t>
            </a:r>
            <a:r>
              <a:rPr lang="en-US" dirty="0" err="1" smtClean="0"/>
              <a:t>Eisenreich</a:t>
            </a:r>
            <a:r>
              <a:rPr lang="en-US" dirty="0"/>
              <a:t>	</a:t>
            </a:r>
            <a:r>
              <a:rPr lang="en-US" dirty="0" smtClean="0"/>
              <a:t>	speaker: </a:t>
            </a:r>
            <a:r>
              <a:rPr lang="en-US" b="1" dirty="0" smtClean="0"/>
              <a:t>L. </a:t>
            </a:r>
            <a:r>
              <a:rPr lang="en-US" b="1" dirty="0" err="1" smtClean="0"/>
              <a:t>Schindhelm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Fraunhofer</a:t>
            </a:r>
            <a:r>
              <a:rPr lang="en-US" dirty="0" smtClean="0"/>
              <a:t> Institute Chemical Technology ICT, </a:t>
            </a:r>
            <a:r>
              <a:rPr lang="en-US" dirty="0" err="1" smtClean="0"/>
              <a:t>Pfinztal</a:t>
            </a:r>
            <a:r>
              <a:rPr lang="en-US" dirty="0" smtClean="0"/>
              <a:t>, Germany</a:t>
            </a:r>
            <a:endParaRPr lang="en-US" dirty="0"/>
          </a:p>
        </p:txBody>
      </p:sp>
      <p:pic>
        <p:nvPicPr>
          <p:cNvPr id="1026" name="Picture 2" descr="ict_85m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48" y="2165248"/>
            <a:ext cx="3057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859782"/>
            <a:ext cx="1326352" cy="1713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66725" y="3147814"/>
            <a:ext cx="4896544" cy="14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Velocities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localisation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ignition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062756"/>
              </p:ext>
            </p:extLst>
          </p:nvPr>
        </p:nvGraphicFramePr>
        <p:xfrm>
          <a:off x="466725" y="879086"/>
          <a:ext cx="8137724" cy="3708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62532">
                  <a:extLst>
                    <a:ext uri="{9D8B030D-6E8A-4147-A177-3AD203B41FA5}">
                      <a16:colId xmlns:a16="http://schemas.microsoft.com/office/drawing/2014/main" val="3482095711"/>
                    </a:ext>
                  </a:extLst>
                </a:gridCol>
                <a:gridCol w="1162532">
                  <a:extLst>
                    <a:ext uri="{9D8B030D-6E8A-4147-A177-3AD203B41FA5}">
                      <a16:colId xmlns:a16="http://schemas.microsoft.com/office/drawing/2014/main" val="1611307412"/>
                    </a:ext>
                  </a:extLst>
                </a:gridCol>
                <a:gridCol w="1162532">
                  <a:extLst>
                    <a:ext uri="{9D8B030D-6E8A-4147-A177-3AD203B41FA5}">
                      <a16:colId xmlns:a16="http://schemas.microsoft.com/office/drawing/2014/main" val="747448723"/>
                    </a:ext>
                  </a:extLst>
                </a:gridCol>
                <a:gridCol w="1162532">
                  <a:extLst>
                    <a:ext uri="{9D8B030D-6E8A-4147-A177-3AD203B41FA5}">
                      <a16:colId xmlns:a16="http://schemas.microsoft.com/office/drawing/2014/main" val="3112205658"/>
                    </a:ext>
                  </a:extLst>
                </a:gridCol>
                <a:gridCol w="1162532">
                  <a:extLst>
                    <a:ext uri="{9D8B030D-6E8A-4147-A177-3AD203B41FA5}">
                      <a16:colId xmlns:a16="http://schemas.microsoft.com/office/drawing/2014/main" val="2968057883"/>
                    </a:ext>
                  </a:extLst>
                </a:gridCol>
                <a:gridCol w="1162532">
                  <a:extLst>
                    <a:ext uri="{9D8B030D-6E8A-4147-A177-3AD203B41FA5}">
                      <a16:colId xmlns:a16="http://schemas.microsoft.com/office/drawing/2014/main" val="2635563198"/>
                    </a:ext>
                  </a:extLst>
                </a:gridCol>
                <a:gridCol w="1162532">
                  <a:extLst>
                    <a:ext uri="{9D8B030D-6E8A-4147-A177-3AD203B41FA5}">
                      <a16:colId xmlns:a16="http://schemas.microsoft.com/office/drawing/2014/main" val="2057421116"/>
                    </a:ext>
                  </a:extLst>
                </a:gridCol>
              </a:tblGrid>
              <a:tr h="498329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Number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Pressure</a:t>
                      </a:r>
                      <a:endParaRPr lang="de-DE" sz="1400" b="1" dirty="0" smtClean="0"/>
                    </a:p>
                    <a:p>
                      <a:pPr algn="ctr"/>
                      <a:r>
                        <a:rPr lang="de-DE" sz="1400" b="1" dirty="0" smtClean="0"/>
                        <a:t>[MPa]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Distance</a:t>
                      </a:r>
                      <a:endParaRPr lang="de-DE" sz="1400" b="1" dirty="0" smtClean="0"/>
                    </a:p>
                    <a:p>
                      <a:pPr algn="ctr"/>
                      <a:r>
                        <a:rPr lang="de-DE" sz="1400" b="1" dirty="0" smtClean="0"/>
                        <a:t>[m]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#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dirty="0" err="1" smtClean="0"/>
                        <a:t>Platelets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v </a:t>
                      </a:r>
                      <a:r>
                        <a:rPr lang="de-DE" sz="1400" b="1" baseline="-25000" dirty="0" err="1" smtClean="0"/>
                        <a:t>upstream</a:t>
                      </a:r>
                      <a:endParaRPr lang="de-DE" sz="1400" b="1" baseline="-25000" dirty="0" smtClean="0"/>
                    </a:p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v </a:t>
                      </a:r>
                      <a:r>
                        <a:rPr lang="de-DE" sz="1400" b="1" baseline="-25000" dirty="0" err="1" smtClean="0"/>
                        <a:t>downstream</a:t>
                      </a:r>
                      <a:endParaRPr lang="de-DE" sz="1400" b="1" baseline="-25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Ignition</a:t>
                      </a:r>
                      <a:r>
                        <a:rPr lang="de-DE" sz="1400" b="1" dirty="0" smtClean="0"/>
                        <a:t> at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75685"/>
                  </a:ext>
                </a:extLst>
              </a:tr>
              <a:tr h="437124">
                <a:tc>
                  <a:txBody>
                    <a:bodyPr/>
                    <a:lstStyle/>
                    <a:p>
                      <a:r>
                        <a:rPr lang="de-DE" sz="1400" u="none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EP1</a:t>
                      </a:r>
                      <a:endParaRPr lang="de-DE" sz="14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73.3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20.8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 smtClean="0"/>
                        <a:t>wake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12636"/>
                  </a:ext>
                </a:extLst>
              </a:tr>
              <a:tr h="437124">
                <a:tc>
                  <a:txBody>
                    <a:bodyPr/>
                    <a:lstStyle/>
                    <a:p>
                      <a:r>
                        <a:rPr lang="de-DE" sz="1400" u="none" dirty="0" smtClean="0">
                          <a:hlinkClick r:id="rId3" action="ppaction://hlinksldjump"/>
                        </a:rPr>
                        <a:t>EP2</a:t>
                      </a:r>
                      <a:endParaRPr lang="de-DE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241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111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 smtClean="0"/>
                        <a:t>wake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86535"/>
                  </a:ext>
                </a:extLst>
              </a:tr>
              <a:tr h="1319106">
                <a:tc>
                  <a:txBody>
                    <a:bodyPr/>
                    <a:lstStyle/>
                    <a:p>
                      <a:r>
                        <a:rPr lang="de-DE" sz="1400" u="none" dirty="0" smtClean="0">
                          <a:hlinkClick r:id="rId4" action="ppaction://hlinksldjump"/>
                        </a:rPr>
                        <a:t>EP3</a:t>
                      </a:r>
                      <a:endParaRPr lang="de-DE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118.1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76.2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front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stagnation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wake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irregular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flame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structure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16"/>
                  </a:ext>
                </a:extLst>
              </a:tr>
              <a:tr h="908399">
                <a:tc>
                  <a:txBody>
                    <a:bodyPr/>
                    <a:lstStyle/>
                    <a:p>
                      <a:r>
                        <a:rPr lang="de-DE" sz="1400" u="none" dirty="0" smtClean="0">
                          <a:hlinkClick r:id="rId5" action="ppaction://hlinksldjump"/>
                        </a:rPr>
                        <a:t>EP4</a:t>
                      </a:r>
                      <a:endParaRPr lang="de-DE" sz="14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1: 43.5</a:t>
                      </a:r>
                    </a:p>
                    <a:p>
                      <a:pPr algn="r"/>
                      <a:r>
                        <a:rPr lang="de-DE" sz="1400" dirty="0" smtClean="0"/>
                        <a:t>2: 64.4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1: 51.1</a:t>
                      </a:r>
                    </a:p>
                    <a:p>
                      <a:pPr algn="r"/>
                      <a:r>
                        <a:rPr lang="de-DE" sz="1400" dirty="0" smtClean="0"/>
                        <a:t>2: 43.4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front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stagnation,flame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separation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97595"/>
                  </a:ext>
                </a:extLst>
              </a:tr>
            </a:tbl>
          </a:graphicData>
        </a:graphic>
      </p:graphicFrame>
      <p:sp>
        <p:nvSpPr>
          <p:cNvPr id="5" name="Textfeld 4">
            <a:hlinkClick r:id="" action="ppaction://hlinkshowjump?jump=lastslide"/>
          </p:cNvPr>
          <p:cNvSpPr txBox="1"/>
          <p:nvPr/>
        </p:nvSpPr>
        <p:spPr>
          <a:xfrm>
            <a:off x="7456471" y="497321"/>
            <a:ext cx="1148952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sym typeface="Wingdings" panose="05000000000000000000" pitchFamily="2" charset="2"/>
              </a:rPr>
              <a:t>conclusion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184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 bwMode="auto">
          <a:xfrm>
            <a:off x="4616015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4622552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>
            <a:spLocks noChangeAspect="1"/>
          </p:cNvSpPr>
          <p:nvPr/>
        </p:nvSpPr>
        <p:spPr bwMode="auto">
          <a:xfrm>
            <a:off x="6632015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24128" y="2504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200 µs </a:t>
            </a:r>
            <a:r>
              <a:rPr lang="de-DE" sz="1200" dirty="0" smtClean="0">
                <a:sym typeface="Wingdings" panose="05000000000000000000" pitchFamily="2" charset="2"/>
              </a:rPr>
              <a:t> t = 3530 µs</a:t>
            </a:r>
            <a:endParaRPr lang="de-DE" sz="1200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/>
          <a:srcRect l="50000" t="51654" b="5323"/>
          <a:stretch/>
        </p:blipFill>
        <p:spPr>
          <a:xfrm>
            <a:off x="6676256" y="1200539"/>
            <a:ext cx="1916965" cy="1246010"/>
          </a:xfrm>
          <a:prstGeom prst="rect">
            <a:avLst/>
          </a:prstGeom>
        </p:spPr>
      </p:pic>
      <p:pic>
        <p:nvPicPr>
          <p:cNvPr id="28" name="Inhaltsplatzhalter 20"/>
          <p:cNvPicPr>
            <a:picLocks noChangeAspect="1"/>
          </p:cNvPicPr>
          <p:nvPr/>
        </p:nvPicPr>
        <p:blipFill rotWithShape="1">
          <a:blip r:embed="rId2"/>
          <a:srcRect l="1251" t="2013" r="48750" b="54964"/>
          <a:stretch/>
        </p:blipFill>
        <p:spPr bwMode="auto">
          <a:xfrm>
            <a:off x="4662275" y="1205825"/>
            <a:ext cx="1921116" cy="124878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/>
          <a:srcRect l="50000" t="51654" b="5323"/>
          <a:stretch/>
        </p:blipFill>
        <p:spPr>
          <a:xfrm>
            <a:off x="4666793" y="1225829"/>
            <a:ext cx="1916965" cy="124601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/>
          <a:srcRect l="1251" t="51654" r="50000" b="5323"/>
          <a:stretch/>
        </p:blipFill>
        <p:spPr>
          <a:xfrm>
            <a:off x="4642974" y="1183840"/>
            <a:ext cx="1919111" cy="127940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/>
          <a:srcRect l="51250" t="2013" b="54964"/>
          <a:stretch/>
        </p:blipFill>
        <p:spPr>
          <a:xfrm>
            <a:off x="4665306" y="1178295"/>
            <a:ext cx="1955789" cy="13038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 EP1 </a:t>
            </a:r>
            <a:r>
              <a:rPr lang="de-DE" dirty="0" err="1" smtClean="0"/>
              <a:t>with</a:t>
            </a:r>
            <a:r>
              <a:rPr lang="de-DE" dirty="0" smtClean="0"/>
              <a:t> 10 bar, 3 m, 1 </a:t>
            </a:r>
            <a:r>
              <a:rPr lang="de-DE" dirty="0" err="1" smtClean="0"/>
              <a:t>platelet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08" y="3008560"/>
            <a:ext cx="3898214" cy="128049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093851" y="2862039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39.6 m/s</a:t>
            </a:r>
            <a:endParaRPr lang="de-DE" sz="1200" dirty="0"/>
          </a:p>
        </p:txBody>
      </p:sp>
      <p:pic>
        <p:nvPicPr>
          <p:cNvPr id="21" name="Inhaltsplatzhalter 2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" t="2013" r="48750" b="54964"/>
          <a:stretch/>
        </p:blipFill>
        <p:spPr>
          <a:xfrm>
            <a:off x="4654803" y="1201666"/>
            <a:ext cx="1954024" cy="1270173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4724436" y="423904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333 µs </a:t>
            </a:r>
            <a:r>
              <a:rPr lang="de-DE" sz="1200" dirty="0" smtClean="0">
                <a:sym typeface="Wingdings" panose="05000000000000000000" pitchFamily="2" charset="2"/>
              </a:rPr>
              <a:t> t =  2000 µs</a:t>
            </a:r>
            <a:endParaRPr lang="de-DE" sz="1200" dirty="0"/>
          </a:p>
        </p:txBody>
      </p:sp>
      <p:sp>
        <p:nvSpPr>
          <p:cNvPr id="32" name="Inhaltsplatzhalter 2"/>
          <p:cNvSpPr txBox="1">
            <a:spLocks/>
          </p:cNvSpPr>
          <p:nvPr/>
        </p:nvSpPr>
        <p:spPr bwMode="auto">
          <a:xfrm>
            <a:off x="323528" y="1288945"/>
            <a:ext cx="4193057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1F82C0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Jet arrives at platelet after 0.04 s</a:t>
            </a:r>
          </a:p>
          <a:p>
            <a:r>
              <a:rPr lang="de-DE" kern="0" dirty="0" err="1" smtClean="0"/>
              <a:t>Ignition</a:t>
            </a:r>
            <a:r>
              <a:rPr lang="de-DE" kern="0" dirty="0" smtClean="0"/>
              <a:t> 2-3 cm </a:t>
            </a:r>
            <a:r>
              <a:rPr lang="de-DE" kern="0" dirty="0" err="1" smtClean="0"/>
              <a:t>behind</a:t>
            </a:r>
            <a:r>
              <a:rPr lang="de-DE" kern="0" dirty="0" smtClean="0"/>
              <a:t> </a:t>
            </a:r>
            <a:r>
              <a:rPr lang="de-DE" kern="0" dirty="0" err="1" smtClean="0"/>
              <a:t>platelet</a:t>
            </a:r>
            <a:r>
              <a:rPr lang="de-DE" kern="0" dirty="0" smtClean="0"/>
              <a:t> (</a:t>
            </a:r>
            <a:r>
              <a:rPr lang="de-DE" kern="0" dirty="0" err="1" smtClean="0"/>
              <a:t>wake</a:t>
            </a:r>
            <a:r>
              <a:rPr lang="de-DE" kern="0" dirty="0" smtClean="0"/>
              <a:t>)</a:t>
            </a:r>
          </a:p>
          <a:p>
            <a:r>
              <a:rPr lang="de-DE" kern="0" dirty="0" smtClean="0"/>
              <a:t>Oval </a:t>
            </a:r>
            <a:r>
              <a:rPr lang="de-DE" kern="0" dirty="0" err="1" smtClean="0"/>
              <a:t>shape</a:t>
            </a:r>
            <a:r>
              <a:rPr lang="de-DE" kern="0" dirty="0" smtClean="0"/>
              <a:t> </a:t>
            </a:r>
            <a:r>
              <a:rPr lang="de-DE" kern="0" dirty="0" err="1" smtClean="0"/>
              <a:t>up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2 </a:t>
            </a:r>
            <a:r>
              <a:rPr lang="de-DE" kern="0" dirty="0" err="1" smtClean="0"/>
              <a:t>ms</a:t>
            </a:r>
            <a:r>
              <a:rPr lang="de-DE" kern="0" dirty="0" smtClean="0"/>
              <a:t> after </a:t>
            </a:r>
            <a:r>
              <a:rPr lang="de-DE" kern="0" dirty="0" err="1" smtClean="0"/>
              <a:t>ignition</a:t>
            </a:r>
            <a:endParaRPr lang="de-DE" kern="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7783919" y="502370"/>
            <a:ext cx="864096" cy="276999"/>
            <a:chOff x="4716016" y="2931790"/>
            <a:chExt cx="864096" cy="276999"/>
          </a:xfrm>
        </p:grpSpPr>
        <p:sp>
          <p:nvSpPr>
            <p:cNvPr id="25" name="Textfeld 24">
              <a:hlinkClick r:id="rId4" action="ppaction://hlinksldjump"/>
            </p:cNvPr>
            <p:cNvSpPr txBox="1"/>
            <p:nvPr/>
          </p:nvSpPr>
          <p:spPr>
            <a:xfrm>
              <a:off x="4716016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o</a:t>
              </a:r>
              <a:endParaRPr lang="de-DE" sz="1200" dirty="0"/>
            </a:p>
          </p:txBody>
        </p:sp>
        <p:sp>
          <p:nvSpPr>
            <p:cNvPr id="26" name="Textfeld 25">
              <a:hlinkClick r:id="rId5" action="ppaction://hlinksldjump"/>
            </p:cNvPr>
            <p:cNvSpPr txBox="1"/>
            <p:nvPr/>
          </p:nvSpPr>
          <p:spPr>
            <a:xfrm>
              <a:off x="5148064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c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28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2"/>
          <a:srcRect l="50000" t="47134" r="1251" b="5575"/>
          <a:stretch/>
        </p:blipFill>
        <p:spPr>
          <a:xfrm>
            <a:off x="6685032" y="1039497"/>
            <a:ext cx="1776194" cy="1502933"/>
          </a:xfrm>
          <a:prstGeom prst="rect">
            <a:avLst/>
          </a:prstGeom>
        </p:spPr>
      </p:pic>
      <p:sp>
        <p:nvSpPr>
          <p:cNvPr id="7" name="Rechteck 6"/>
          <p:cNvSpPr>
            <a:spLocks noChangeAspect="1"/>
          </p:cNvSpPr>
          <p:nvPr/>
        </p:nvSpPr>
        <p:spPr bwMode="auto">
          <a:xfrm>
            <a:off x="4616015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4622552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>
            <a:spLocks noChangeAspect="1"/>
          </p:cNvSpPr>
          <p:nvPr/>
        </p:nvSpPr>
        <p:spPr bwMode="auto">
          <a:xfrm>
            <a:off x="6632015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2"/>
          <a:srcRect t="1233" r="51250" b="62741"/>
          <a:stretch/>
        </p:blipFill>
        <p:spPr>
          <a:xfrm>
            <a:off x="4655326" y="1227066"/>
            <a:ext cx="1943423" cy="1252719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/>
          <a:srcRect l="50000" t="48567" r="1251" b="5575"/>
          <a:stretch/>
        </p:blipFill>
        <p:spPr>
          <a:xfrm>
            <a:off x="4783860" y="1139546"/>
            <a:ext cx="1686354" cy="138367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/>
          <a:srcRect l="1" t="48567" r="50000" b="5575"/>
          <a:stretch/>
        </p:blipFill>
        <p:spPr>
          <a:xfrm>
            <a:off x="4901769" y="1140195"/>
            <a:ext cx="1644717" cy="131577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2"/>
          <a:srcRect l="48750" t="1276" r="3751" b="62897"/>
          <a:stretch/>
        </p:blipFill>
        <p:spPr>
          <a:xfrm>
            <a:off x="4703178" y="1136838"/>
            <a:ext cx="1908926" cy="125587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24128" y="2504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6.2 </a:t>
            </a:r>
            <a:r>
              <a:rPr lang="de-DE" sz="1200" dirty="0" err="1"/>
              <a:t>m</a:t>
            </a:r>
            <a:r>
              <a:rPr lang="de-DE" sz="1200" dirty="0" err="1" smtClean="0"/>
              <a:t>s</a:t>
            </a:r>
            <a:r>
              <a:rPr lang="de-DE" sz="1200" dirty="0" smtClean="0"/>
              <a:t> </a:t>
            </a:r>
            <a:r>
              <a:rPr lang="de-DE" sz="1200" dirty="0" smtClean="0">
                <a:sym typeface="Wingdings" panose="05000000000000000000" pitchFamily="2" charset="2"/>
              </a:rPr>
              <a:t> t = 8.87 </a:t>
            </a:r>
            <a:r>
              <a:rPr lang="de-DE" sz="1200" dirty="0" err="1" smtClean="0">
                <a:sym typeface="Wingdings" panose="05000000000000000000" pitchFamily="2" charset="2"/>
              </a:rPr>
              <a:t>ms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 EP1 </a:t>
            </a:r>
            <a:r>
              <a:rPr lang="de-DE" dirty="0" err="1" smtClean="0"/>
              <a:t>with</a:t>
            </a:r>
            <a:r>
              <a:rPr lang="de-DE" dirty="0" smtClean="0"/>
              <a:t> 10 bar, 3 m, 1 </a:t>
            </a:r>
            <a:r>
              <a:rPr lang="de-DE" dirty="0" err="1" smtClean="0"/>
              <a:t>platelet</a:t>
            </a:r>
            <a:endParaRPr lang="de-DE" dirty="0"/>
          </a:p>
        </p:txBody>
      </p:sp>
      <p:pic>
        <p:nvPicPr>
          <p:cNvPr id="19" name="Inhaltsplatzhalter 1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1865" y="2806372"/>
            <a:ext cx="2700300" cy="169525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t="1233" r="51250" b="62741"/>
          <a:stretch/>
        </p:blipFill>
        <p:spPr>
          <a:xfrm>
            <a:off x="4660658" y="1165361"/>
            <a:ext cx="1911696" cy="1376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6738095" y="289344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2.0 </a:t>
            </a:r>
            <a:r>
              <a:rPr lang="de-DE" sz="1200" dirty="0" err="1"/>
              <a:t>m</a:t>
            </a:r>
            <a:r>
              <a:rPr lang="de-DE" sz="1200" dirty="0" err="1" smtClean="0"/>
              <a:t>s</a:t>
            </a:r>
            <a:r>
              <a:rPr lang="de-DE" sz="1200" dirty="0" smtClean="0"/>
              <a:t> </a:t>
            </a:r>
            <a:r>
              <a:rPr lang="de-DE" sz="1200" dirty="0" smtClean="0">
                <a:sym typeface="Wingdings" panose="05000000000000000000" pitchFamily="2" charset="2"/>
              </a:rPr>
              <a:t> t = 9.0 </a:t>
            </a:r>
            <a:r>
              <a:rPr lang="de-DE" sz="1200" dirty="0" err="1" smtClean="0">
                <a:sym typeface="Wingdings" panose="05000000000000000000" pitchFamily="2" charset="2"/>
              </a:rPr>
              <a:t>ms</a:t>
            </a:r>
            <a:endParaRPr lang="de-DE" sz="1200" dirty="0"/>
          </a:p>
        </p:txBody>
      </p:sp>
      <p:sp>
        <p:nvSpPr>
          <p:cNvPr id="36" name="Inhaltsplatzhalter 2"/>
          <p:cNvSpPr txBox="1">
            <a:spLocks/>
          </p:cNvSpPr>
          <p:nvPr/>
        </p:nvSpPr>
        <p:spPr bwMode="auto">
          <a:xfrm>
            <a:off x="323528" y="1288945"/>
            <a:ext cx="4193057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1F82C0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Jet </a:t>
            </a:r>
            <a:r>
              <a:rPr lang="de-DE" dirty="0" err="1"/>
              <a:t>arrives</a:t>
            </a:r>
            <a:r>
              <a:rPr lang="de-DE" dirty="0"/>
              <a:t> at </a:t>
            </a:r>
            <a:r>
              <a:rPr lang="de-DE" dirty="0" err="1"/>
              <a:t>platelet</a:t>
            </a:r>
            <a:r>
              <a:rPr lang="de-DE" dirty="0"/>
              <a:t> after 0.04 s</a:t>
            </a:r>
          </a:p>
          <a:p>
            <a:r>
              <a:rPr lang="de-DE" dirty="0" err="1"/>
              <a:t>Ignition</a:t>
            </a:r>
            <a:r>
              <a:rPr lang="de-DE" dirty="0"/>
              <a:t> 2-3 cm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platelet</a:t>
            </a:r>
            <a:r>
              <a:rPr lang="de-DE" dirty="0"/>
              <a:t> (</a:t>
            </a:r>
            <a:r>
              <a:rPr lang="de-DE" dirty="0" err="1"/>
              <a:t>wake</a:t>
            </a:r>
            <a:r>
              <a:rPr lang="de-DE" dirty="0"/>
              <a:t>)</a:t>
            </a:r>
          </a:p>
          <a:p>
            <a:r>
              <a:rPr lang="de-DE" dirty="0"/>
              <a:t>Oval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 </a:t>
            </a:r>
            <a:r>
              <a:rPr lang="de-DE" dirty="0" err="1"/>
              <a:t>ms</a:t>
            </a:r>
            <a:r>
              <a:rPr lang="de-DE" dirty="0"/>
              <a:t> after </a:t>
            </a:r>
            <a:r>
              <a:rPr lang="de-DE" dirty="0" err="1"/>
              <a:t>ignition</a:t>
            </a:r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2 </a:t>
            </a:r>
            <a:r>
              <a:rPr lang="de-DE" dirty="0" err="1"/>
              <a:t>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9 </a:t>
            </a:r>
            <a:r>
              <a:rPr lang="de-DE" dirty="0" err="1"/>
              <a:t>ms</a:t>
            </a:r>
            <a:r>
              <a:rPr lang="de-DE" dirty="0"/>
              <a:t> intensive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platelet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disturbance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platelet</a:t>
            </a:r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7783919" y="502370"/>
            <a:ext cx="864096" cy="276999"/>
            <a:chOff x="4716016" y="2931790"/>
            <a:chExt cx="864096" cy="276999"/>
          </a:xfrm>
        </p:grpSpPr>
        <p:sp>
          <p:nvSpPr>
            <p:cNvPr id="23" name="Textfeld 22">
              <a:hlinkClick r:id="rId4" action="ppaction://hlinksldjump"/>
            </p:cNvPr>
            <p:cNvSpPr txBox="1"/>
            <p:nvPr/>
          </p:nvSpPr>
          <p:spPr>
            <a:xfrm>
              <a:off x="4716016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o</a:t>
              </a:r>
              <a:endParaRPr lang="de-DE" sz="1200" dirty="0"/>
            </a:p>
          </p:txBody>
        </p:sp>
        <p:sp>
          <p:nvSpPr>
            <p:cNvPr id="24" name="Textfeld 23">
              <a:hlinkClick r:id="rId5" action="ppaction://hlinksldjump"/>
            </p:cNvPr>
            <p:cNvSpPr txBox="1"/>
            <p:nvPr/>
          </p:nvSpPr>
          <p:spPr>
            <a:xfrm>
              <a:off x="5148064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c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841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 bwMode="auto">
          <a:xfrm>
            <a:off x="4616015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4622552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>
            <a:spLocks noChangeAspect="1"/>
          </p:cNvSpPr>
          <p:nvPr/>
        </p:nvSpPr>
        <p:spPr bwMode="auto">
          <a:xfrm>
            <a:off x="6632015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24128" y="2504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11.5 </a:t>
            </a:r>
            <a:r>
              <a:rPr lang="de-DE" sz="1200" dirty="0" err="1"/>
              <a:t>m</a:t>
            </a:r>
            <a:r>
              <a:rPr lang="de-DE" sz="1200" dirty="0" err="1" smtClean="0"/>
              <a:t>s</a:t>
            </a:r>
            <a:r>
              <a:rPr lang="de-DE" sz="1200" dirty="0" smtClean="0"/>
              <a:t> </a:t>
            </a:r>
            <a:r>
              <a:rPr lang="de-DE" sz="1200" dirty="0" smtClean="0">
                <a:sym typeface="Wingdings" panose="05000000000000000000" pitchFamily="2" charset="2"/>
              </a:rPr>
              <a:t> t = 15.5 </a:t>
            </a:r>
            <a:r>
              <a:rPr lang="de-DE" sz="1200" dirty="0" err="1" smtClean="0">
                <a:sym typeface="Wingdings" panose="05000000000000000000" pitchFamily="2" charset="2"/>
              </a:rPr>
              <a:t>ms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 EP1 </a:t>
            </a:r>
            <a:r>
              <a:rPr lang="de-DE" dirty="0" err="1" smtClean="0"/>
              <a:t>with</a:t>
            </a:r>
            <a:r>
              <a:rPr lang="de-DE" dirty="0" smtClean="0"/>
              <a:t> 10 bar, 3 m, 1 </a:t>
            </a:r>
            <a:r>
              <a:rPr lang="de-DE" dirty="0" err="1" smtClean="0"/>
              <a:t>platelet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/>
          <a:srcRect l="830" t="1656" r="50421" b="8171"/>
          <a:stretch/>
        </p:blipFill>
        <p:spPr>
          <a:xfrm>
            <a:off x="4784163" y="1041453"/>
            <a:ext cx="1749798" cy="148059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/>
          <a:srcRect l="50000" t="816" b="9012"/>
          <a:stretch/>
        </p:blipFill>
        <p:spPr>
          <a:xfrm>
            <a:off x="6708469" y="1025669"/>
            <a:ext cx="1832956" cy="151216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/>
          <a:srcRect t="8525"/>
          <a:stretch/>
        </p:blipFill>
        <p:spPr>
          <a:xfrm>
            <a:off x="4748994" y="2981945"/>
            <a:ext cx="3766042" cy="124591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673233" y="2997424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77.3 m/s</a:t>
            </a:r>
            <a:endParaRPr lang="de-DE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6948264" y="3009523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20.8 m/s</a:t>
            </a:r>
            <a:endParaRPr lang="de-DE" sz="1200" dirty="0"/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323528" y="1288945"/>
            <a:ext cx="4193057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1F82C0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Jet arrives at platelet after </a:t>
            </a:r>
            <a:r>
              <a:rPr lang="de-DE" dirty="0" smtClean="0"/>
              <a:t>0.04 </a:t>
            </a:r>
            <a:r>
              <a:rPr lang="de-DE" dirty="0"/>
              <a:t>s</a:t>
            </a:r>
          </a:p>
          <a:p>
            <a:r>
              <a:rPr lang="de-DE" dirty="0" err="1"/>
              <a:t>Ignition</a:t>
            </a:r>
            <a:r>
              <a:rPr lang="de-DE" dirty="0"/>
              <a:t> 2-3 cm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platelet</a:t>
            </a:r>
            <a:r>
              <a:rPr lang="de-DE" dirty="0"/>
              <a:t> (</a:t>
            </a:r>
            <a:r>
              <a:rPr lang="de-DE" dirty="0" err="1"/>
              <a:t>wake</a:t>
            </a:r>
            <a:r>
              <a:rPr lang="de-DE" dirty="0"/>
              <a:t>)</a:t>
            </a:r>
          </a:p>
          <a:p>
            <a:r>
              <a:rPr lang="de-DE" dirty="0"/>
              <a:t>Oval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 </a:t>
            </a:r>
            <a:r>
              <a:rPr lang="de-DE" dirty="0" err="1"/>
              <a:t>ms</a:t>
            </a:r>
            <a:r>
              <a:rPr lang="de-DE" dirty="0"/>
              <a:t> after </a:t>
            </a:r>
            <a:r>
              <a:rPr lang="de-DE" dirty="0" err="1"/>
              <a:t>ignition</a:t>
            </a:r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2 </a:t>
            </a:r>
            <a:r>
              <a:rPr lang="de-DE" dirty="0" err="1"/>
              <a:t>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9 </a:t>
            </a:r>
            <a:r>
              <a:rPr lang="de-DE" dirty="0" err="1"/>
              <a:t>ms</a:t>
            </a:r>
            <a:r>
              <a:rPr lang="de-DE" dirty="0"/>
              <a:t> intensive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platelet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disturbance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platelet</a:t>
            </a:r>
            <a:endParaRPr lang="de-DE" dirty="0"/>
          </a:p>
          <a:p>
            <a:r>
              <a:rPr lang="de-DE" dirty="0"/>
              <a:t>High </a:t>
            </a:r>
            <a:r>
              <a:rPr lang="de-DE" dirty="0" err="1"/>
              <a:t>upstream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after 10 </a:t>
            </a:r>
            <a:r>
              <a:rPr lang="de-DE" dirty="0" err="1"/>
              <a:t>ms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but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/>
              <a:t>separation</a:t>
            </a:r>
            <a:endParaRPr lang="de-DE" dirty="0"/>
          </a:p>
          <a:p>
            <a:r>
              <a:rPr lang="de-DE" dirty="0"/>
              <a:t>Flame </a:t>
            </a:r>
            <a:r>
              <a:rPr lang="de-DE" dirty="0" err="1"/>
              <a:t>detectable</a:t>
            </a:r>
            <a:r>
              <a:rPr lang="de-DE" dirty="0"/>
              <a:t>  </a:t>
            </a:r>
            <a:r>
              <a:rPr lang="de-DE" dirty="0" err="1"/>
              <a:t>until</a:t>
            </a:r>
            <a:r>
              <a:rPr lang="de-DE" dirty="0"/>
              <a:t> 50 </a:t>
            </a:r>
            <a:r>
              <a:rPr lang="de-DE" dirty="0" err="1"/>
              <a:t>ms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7783919" y="502370"/>
            <a:ext cx="864096" cy="276999"/>
            <a:chOff x="4716016" y="2931790"/>
            <a:chExt cx="864096" cy="276999"/>
          </a:xfrm>
        </p:grpSpPr>
        <p:sp>
          <p:nvSpPr>
            <p:cNvPr id="20" name="Textfeld 19">
              <a:hlinkClick r:id="rId4" action="ppaction://hlinksldjump"/>
            </p:cNvPr>
            <p:cNvSpPr txBox="1"/>
            <p:nvPr/>
          </p:nvSpPr>
          <p:spPr>
            <a:xfrm>
              <a:off x="4716016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o</a:t>
              </a:r>
              <a:endParaRPr lang="de-DE" sz="1200" dirty="0"/>
            </a:p>
          </p:txBody>
        </p:sp>
        <p:sp>
          <p:nvSpPr>
            <p:cNvPr id="24" name="Textfeld 23">
              <a:hlinkClick r:id="rId5" action="ppaction://hlinksldjump"/>
            </p:cNvPr>
            <p:cNvSpPr txBox="1"/>
            <p:nvPr/>
          </p:nvSpPr>
          <p:spPr>
            <a:xfrm>
              <a:off x="5148064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c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5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/>
          <p:cNvPicPr/>
          <p:nvPr/>
        </p:nvPicPr>
        <p:blipFill rotWithShape="1">
          <a:blip r:embed="rId2"/>
          <a:srcRect l="50000" t="1886" b="7900"/>
          <a:stretch/>
        </p:blipFill>
        <p:spPr>
          <a:xfrm>
            <a:off x="6661662" y="1004282"/>
            <a:ext cx="1844824" cy="1494737"/>
          </a:xfrm>
          <a:prstGeom prst="rect">
            <a:avLst/>
          </a:prstGeom>
        </p:spPr>
      </p:pic>
      <p:grpSp>
        <p:nvGrpSpPr>
          <p:cNvPr id="54" name="Gruppieren 53"/>
          <p:cNvGrpSpPr>
            <a:grpSpLocks noChangeAspect="1"/>
          </p:cNvGrpSpPr>
          <p:nvPr/>
        </p:nvGrpSpPr>
        <p:grpSpPr>
          <a:xfrm>
            <a:off x="4636911" y="1043118"/>
            <a:ext cx="1955924" cy="1222453"/>
            <a:chOff x="1691680" y="483518"/>
            <a:chExt cx="2880320" cy="1800200"/>
          </a:xfrm>
        </p:grpSpPr>
        <p:pic>
          <p:nvPicPr>
            <p:cNvPr id="55" name="Grafik 54"/>
            <p:cNvPicPr>
              <a:picLocks noChangeAspect="1"/>
            </p:cNvPicPr>
            <p:nvPr/>
          </p:nvPicPr>
          <p:blipFill rotWithShape="1">
            <a:blip r:embed="rId3"/>
            <a:srcRect l="1" t="1724" r="50000" b="56659"/>
            <a:stretch/>
          </p:blipFill>
          <p:spPr>
            <a:xfrm>
              <a:off x="1691680" y="483518"/>
              <a:ext cx="2880320" cy="1800200"/>
            </a:xfrm>
            <a:prstGeom prst="rect">
              <a:avLst/>
            </a:prstGeom>
          </p:spPr>
        </p:pic>
        <p:sp>
          <p:nvSpPr>
            <p:cNvPr id="56" name="Textfeld 55"/>
            <p:cNvSpPr txBox="1"/>
            <p:nvPr/>
          </p:nvSpPr>
          <p:spPr>
            <a:xfrm>
              <a:off x="2351293" y="1622142"/>
              <a:ext cx="852555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67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hteck 6"/>
          <p:cNvSpPr>
            <a:spLocks noChangeAspect="1"/>
          </p:cNvSpPr>
          <p:nvPr/>
        </p:nvSpPr>
        <p:spPr bwMode="auto">
          <a:xfrm>
            <a:off x="4616015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4622552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>
            <a:spLocks noChangeAspect="1"/>
          </p:cNvSpPr>
          <p:nvPr/>
        </p:nvSpPr>
        <p:spPr bwMode="auto">
          <a:xfrm>
            <a:off x="6632015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24128" y="2504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67 µs </a:t>
            </a:r>
            <a:r>
              <a:rPr lang="de-DE" sz="1200" dirty="0" smtClean="0">
                <a:sym typeface="Wingdings" panose="05000000000000000000" pitchFamily="2" charset="2"/>
              </a:rPr>
              <a:t> t = 6.6 </a:t>
            </a:r>
            <a:r>
              <a:rPr lang="de-DE" sz="1200" dirty="0" err="1" smtClean="0">
                <a:sym typeface="Wingdings" panose="05000000000000000000" pitchFamily="2" charset="2"/>
              </a:rPr>
              <a:t>ms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 EP3 with 40 </a:t>
            </a:r>
            <a:r>
              <a:rPr lang="de-DE" dirty="0" smtClean="0"/>
              <a:t>MPa, </a:t>
            </a:r>
            <a:r>
              <a:rPr lang="de-DE" dirty="0" smtClean="0"/>
              <a:t>3 m, 1 platelet</a:t>
            </a:r>
            <a:endParaRPr lang="de-DE" dirty="0"/>
          </a:p>
        </p:txBody>
      </p: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4707882" y="1048167"/>
            <a:ext cx="1817427" cy="1453888"/>
            <a:chOff x="3563888" y="948951"/>
            <a:chExt cx="2808352" cy="2246599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2"/>
            <a:srcRect l="51250" t="1886" b="7900"/>
            <a:stretch/>
          </p:blipFill>
          <p:spPr>
            <a:xfrm>
              <a:off x="3563888" y="948951"/>
              <a:ext cx="2808352" cy="216024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3746801" y="2918551"/>
              <a:ext cx="1007293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6.67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4674936" y="1034727"/>
            <a:ext cx="1839178" cy="1464803"/>
            <a:chOff x="463087" y="958885"/>
            <a:chExt cx="2808312" cy="2236665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/>
            <a:srcRect l="1251" t="1886" r="50000" b="10907"/>
            <a:stretch/>
          </p:blipFill>
          <p:spPr>
            <a:xfrm>
              <a:off x="463087" y="958885"/>
              <a:ext cx="2808312" cy="2088232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755576" y="2918551"/>
              <a:ext cx="901355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4.0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4654447" y="1036668"/>
            <a:ext cx="1873541" cy="1485544"/>
            <a:chOff x="4572000" y="2571750"/>
            <a:chExt cx="2808312" cy="2226730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4"/>
            <a:srcRect l="50000" t="50000" r="1251" b="4896"/>
            <a:stretch/>
          </p:blipFill>
          <p:spPr>
            <a:xfrm>
              <a:off x="4572000" y="2571750"/>
              <a:ext cx="2808312" cy="2088232"/>
            </a:xfrm>
            <a:prstGeom prst="rect">
              <a:avLst/>
            </a:prstGeom>
          </p:spPr>
        </p:pic>
        <p:sp>
          <p:nvSpPr>
            <p:cNvPr id="38" name="Textfeld 37"/>
            <p:cNvSpPr txBox="1"/>
            <p:nvPr/>
          </p:nvSpPr>
          <p:spPr>
            <a:xfrm>
              <a:off x="4789169" y="4521481"/>
              <a:ext cx="999287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3.33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uppieren 32"/>
          <p:cNvGrpSpPr>
            <a:grpSpLocks noChangeAspect="1"/>
          </p:cNvGrpSpPr>
          <p:nvPr/>
        </p:nvGrpSpPr>
        <p:grpSpPr>
          <a:xfrm>
            <a:off x="4694808" y="1015453"/>
            <a:ext cx="1871690" cy="1484077"/>
            <a:chOff x="1763688" y="2571750"/>
            <a:chExt cx="2808312" cy="2226731"/>
          </a:xfrm>
        </p:grpSpPr>
        <p:pic>
          <p:nvPicPr>
            <p:cNvPr id="34" name="Grafik 33"/>
            <p:cNvPicPr>
              <a:picLocks noChangeAspect="1"/>
            </p:cNvPicPr>
            <p:nvPr/>
          </p:nvPicPr>
          <p:blipFill rotWithShape="1">
            <a:blip r:embed="rId4"/>
            <a:srcRect l="1251" t="50000" r="50000" b="4896"/>
            <a:stretch/>
          </p:blipFill>
          <p:spPr>
            <a:xfrm>
              <a:off x="1763688" y="2571750"/>
              <a:ext cx="2808312" cy="2088232"/>
            </a:xfrm>
            <a:prstGeom prst="rect">
              <a:avLst/>
            </a:prstGeom>
          </p:spPr>
        </p:pic>
        <p:sp>
          <p:nvSpPr>
            <p:cNvPr id="35" name="Textfeld 34"/>
            <p:cNvSpPr txBox="1"/>
            <p:nvPr/>
          </p:nvSpPr>
          <p:spPr>
            <a:xfrm>
              <a:off x="1977476" y="4521482"/>
              <a:ext cx="1002668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2.67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4624585" y="983158"/>
            <a:ext cx="1999033" cy="1562647"/>
            <a:chOff x="3238557" y="304986"/>
            <a:chExt cx="2664336" cy="2082715"/>
          </a:xfrm>
        </p:grpSpPr>
        <p:pic>
          <p:nvPicPr>
            <p:cNvPr id="31" name="Grafik 30"/>
            <p:cNvPicPr/>
            <p:nvPr/>
          </p:nvPicPr>
          <p:blipFill rotWithShape="1">
            <a:blip r:embed="rId4"/>
            <a:srcRect l="53750" t="1786" b="56221"/>
            <a:stretch/>
          </p:blipFill>
          <p:spPr>
            <a:xfrm>
              <a:off x="3238557" y="304986"/>
              <a:ext cx="2664336" cy="1944216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3464704" y="2110702"/>
              <a:ext cx="901355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70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2.0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uppieren 25"/>
          <p:cNvGrpSpPr>
            <a:grpSpLocks noChangeAspect="1"/>
          </p:cNvGrpSpPr>
          <p:nvPr/>
        </p:nvGrpSpPr>
        <p:grpSpPr>
          <a:xfrm>
            <a:off x="4650408" y="1017286"/>
            <a:ext cx="1990203" cy="1310622"/>
            <a:chOff x="27816" y="843558"/>
            <a:chExt cx="2952328" cy="194421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4"/>
            <a:srcRect l="1273" t="1555" r="47478" b="56451"/>
            <a:stretch/>
          </p:blipFill>
          <p:spPr>
            <a:xfrm>
              <a:off x="27816" y="843558"/>
              <a:ext cx="2952328" cy="1944216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1907704" y="1052276"/>
              <a:ext cx="994962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1.53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uppieren 47"/>
          <p:cNvGrpSpPr>
            <a:grpSpLocks noChangeAspect="1"/>
          </p:cNvGrpSpPr>
          <p:nvPr/>
        </p:nvGrpSpPr>
        <p:grpSpPr>
          <a:xfrm>
            <a:off x="4690478" y="1028632"/>
            <a:ext cx="1944216" cy="1296126"/>
            <a:chOff x="4644008" y="2643758"/>
            <a:chExt cx="2808352" cy="1872208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3"/>
            <a:srcRect l="51250" t="51665" b="5054"/>
            <a:stretch/>
          </p:blipFill>
          <p:spPr>
            <a:xfrm>
              <a:off x="4644008" y="2643758"/>
              <a:ext cx="2808352" cy="1872208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6300192" y="2858821"/>
              <a:ext cx="994962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1.33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Gruppieren 44"/>
          <p:cNvGrpSpPr>
            <a:grpSpLocks noChangeAspect="1"/>
          </p:cNvGrpSpPr>
          <p:nvPr/>
        </p:nvGrpSpPr>
        <p:grpSpPr>
          <a:xfrm>
            <a:off x="4689474" y="1069329"/>
            <a:ext cx="1907864" cy="1384903"/>
            <a:chOff x="1693762" y="2304002"/>
            <a:chExt cx="2880320" cy="2090802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 rotWithShape="1">
            <a:blip r:embed="rId3"/>
            <a:srcRect l="1251" t="51665" r="48750"/>
            <a:stretch/>
          </p:blipFill>
          <p:spPr>
            <a:xfrm>
              <a:off x="1693762" y="2304002"/>
              <a:ext cx="2880320" cy="2090802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2051720" y="3500269"/>
              <a:ext cx="994962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1.13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uppieren 41"/>
          <p:cNvGrpSpPr>
            <a:grpSpLocks noChangeAspect="1"/>
          </p:cNvGrpSpPr>
          <p:nvPr/>
        </p:nvGrpSpPr>
        <p:grpSpPr>
          <a:xfrm>
            <a:off x="4695159" y="1079180"/>
            <a:ext cx="1917380" cy="1295925"/>
            <a:chOff x="4572000" y="411510"/>
            <a:chExt cx="2880360" cy="1946786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3"/>
            <a:srcRect l="50000" t="60" b="54934"/>
            <a:stretch/>
          </p:blipFill>
          <p:spPr>
            <a:xfrm>
              <a:off x="4572000" y="411510"/>
              <a:ext cx="2880360" cy="1946786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4998368" y="1657855"/>
              <a:ext cx="869776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75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330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pieren 38"/>
          <p:cNvGrpSpPr>
            <a:grpSpLocks noChangeAspect="1"/>
          </p:cNvGrpSpPr>
          <p:nvPr/>
        </p:nvGrpSpPr>
        <p:grpSpPr>
          <a:xfrm>
            <a:off x="4644008" y="1083085"/>
            <a:ext cx="1985957" cy="1241223"/>
            <a:chOff x="1691680" y="483518"/>
            <a:chExt cx="2880320" cy="1800200"/>
          </a:xfrm>
        </p:grpSpPr>
        <p:pic>
          <p:nvPicPr>
            <p:cNvPr id="40" name="Grafik 39"/>
            <p:cNvPicPr>
              <a:picLocks noChangeAspect="1"/>
            </p:cNvPicPr>
            <p:nvPr/>
          </p:nvPicPr>
          <p:blipFill rotWithShape="1">
            <a:blip r:embed="rId3"/>
            <a:srcRect l="1" t="1724" r="50000" b="56659"/>
            <a:stretch/>
          </p:blipFill>
          <p:spPr>
            <a:xfrm>
              <a:off x="1691680" y="483518"/>
              <a:ext cx="2880320" cy="1800200"/>
            </a:xfrm>
            <a:prstGeom prst="rect">
              <a:avLst/>
            </a:prstGeom>
          </p:spPr>
        </p:pic>
        <p:sp>
          <p:nvSpPr>
            <p:cNvPr id="41" name="Textfeld 40"/>
            <p:cNvSpPr txBox="1"/>
            <p:nvPr/>
          </p:nvSpPr>
          <p:spPr>
            <a:xfrm>
              <a:off x="2351293" y="1622142"/>
              <a:ext cx="852555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70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67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" name="Grafik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18" y="3012910"/>
            <a:ext cx="3833441" cy="127189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545391" y="3645629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111 m/s</a:t>
            </a:r>
            <a:endParaRPr lang="de-DE" sz="1200" dirty="0"/>
          </a:p>
        </p:txBody>
      </p:sp>
      <p:sp>
        <p:nvSpPr>
          <p:cNvPr id="63" name="Inhaltsplatzhalter 2"/>
          <p:cNvSpPr txBox="1">
            <a:spLocks/>
          </p:cNvSpPr>
          <p:nvPr/>
        </p:nvSpPr>
        <p:spPr bwMode="auto">
          <a:xfrm>
            <a:off x="323528" y="1288945"/>
            <a:ext cx="4193057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1F82C0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Jet </a:t>
            </a:r>
            <a:r>
              <a:rPr lang="de-DE" dirty="0" err="1"/>
              <a:t>ignited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wake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platelet</a:t>
            </a:r>
            <a:endParaRPr lang="de-DE" dirty="0"/>
          </a:p>
          <a:p>
            <a:r>
              <a:rPr lang="de-DE" dirty="0" err="1"/>
              <a:t>Hemispheric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expanding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deformed</a:t>
            </a:r>
            <a:r>
              <a:rPr lang="de-DE" dirty="0"/>
              <a:t>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explosion</a:t>
            </a:r>
            <a:endParaRPr lang="de-DE" dirty="0"/>
          </a:p>
          <a:p>
            <a:r>
              <a:rPr lang="de-DE" dirty="0"/>
              <a:t>Flame </a:t>
            </a:r>
            <a:r>
              <a:rPr lang="de-DE" dirty="0" err="1"/>
              <a:t>velocities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213 m/s (</a:t>
            </a:r>
            <a:r>
              <a:rPr lang="de-DE" dirty="0" err="1"/>
              <a:t>until</a:t>
            </a:r>
            <a:r>
              <a:rPr lang="de-DE" dirty="0"/>
              <a:t> 400 µs)</a:t>
            </a:r>
          </a:p>
          <a:p>
            <a:pPr lvl="1"/>
            <a:r>
              <a:rPr lang="de-DE" dirty="0"/>
              <a:t>241 m/s (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stagnation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(t= 1 </a:t>
            </a:r>
            <a:r>
              <a:rPr lang="de-DE" dirty="0" err="1"/>
              <a:t>ms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2 </a:t>
            </a:r>
            <a:r>
              <a:rPr lang="de-DE" dirty="0" err="1"/>
              <a:t>ms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111 m/s </a:t>
            </a:r>
            <a:r>
              <a:rPr lang="de-DE" dirty="0" err="1"/>
              <a:t>downstream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(t= 2 </a:t>
            </a:r>
            <a:r>
              <a:rPr lang="de-DE" dirty="0" err="1"/>
              <a:t>ms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5 </a:t>
            </a:r>
            <a:r>
              <a:rPr lang="de-DE" dirty="0" err="1"/>
              <a:t>ms</a:t>
            </a:r>
            <a:r>
              <a:rPr lang="de-DE" dirty="0"/>
              <a:t>)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7783919" y="502370"/>
            <a:ext cx="864096" cy="276999"/>
            <a:chOff x="4716016" y="2931790"/>
            <a:chExt cx="864096" cy="276999"/>
          </a:xfrm>
        </p:grpSpPr>
        <p:sp>
          <p:nvSpPr>
            <p:cNvPr id="52" name="Textfeld 51">
              <a:hlinkClick r:id="rId6" action="ppaction://hlinksldjump"/>
            </p:cNvPr>
            <p:cNvSpPr txBox="1"/>
            <p:nvPr/>
          </p:nvSpPr>
          <p:spPr>
            <a:xfrm>
              <a:off x="4716016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o</a:t>
              </a:r>
              <a:endParaRPr lang="de-DE" sz="1200" dirty="0"/>
            </a:p>
          </p:txBody>
        </p:sp>
        <p:sp>
          <p:nvSpPr>
            <p:cNvPr id="53" name="Textfeld 52">
              <a:hlinkClick r:id="rId7" action="ppaction://hlinksldjump"/>
            </p:cNvPr>
            <p:cNvSpPr txBox="1"/>
            <p:nvPr/>
          </p:nvSpPr>
          <p:spPr>
            <a:xfrm>
              <a:off x="5148064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c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05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ieren 73"/>
          <p:cNvGrpSpPr>
            <a:grpSpLocks noChangeAspect="1"/>
          </p:cNvGrpSpPr>
          <p:nvPr/>
        </p:nvGrpSpPr>
        <p:grpSpPr>
          <a:xfrm>
            <a:off x="6662895" y="1076994"/>
            <a:ext cx="1738665" cy="1414940"/>
            <a:chOff x="4688739" y="1619461"/>
            <a:chExt cx="1738665" cy="1414940"/>
          </a:xfrm>
        </p:grpSpPr>
        <p:pic>
          <p:nvPicPr>
            <p:cNvPr id="75" name="Grafik 74"/>
            <p:cNvPicPr>
              <a:picLocks noChangeAspect="1"/>
            </p:cNvPicPr>
            <p:nvPr/>
          </p:nvPicPr>
          <p:blipFill rotWithShape="1">
            <a:blip r:embed="rId2"/>
            <a:srcRect l="50000" t="1349" r="718" b="10772"/>
            <a:stretch/>
          </p:blipFill>
          <p:spPr>
            <a:xfrm>
              <a:off x="4688739" y="1619461"/>
              <a:ext cx="1738665" cy="1284290"/>
            </a:xfrm>
            <a:prstGeom prst="rect">
              <a:avLst/>
            </a:prstGeom>
          </p:spPr>
        </p:pic>
        <p:sp>
          <p:nvSpPr>
            <p:cNvPr id="76" name="Textfeld 75"/>
            <p:cNvSpPr txBox="1"/>
            <p:nvPr/>
          </p:nvSpPr>
          <p:spPr>
            <a:xfrm>
              <a:off x="4806402" y="2843412"/>
              <a:ext cx="587830" cy="1909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75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14.7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hteck 6"/>
          <p:cNvSpPr>
            <a:spLocks noChangeAspect="1"/>
          </p:cNvSpPr>
          <p:nvPr/>
        </p:nvSpPr>
        <p:spPr bwMode="auto">
          <a:xfrm>
            <a:off x="4616015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4622552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>
            <a:spLocks noChangeAspect="1"/>
          </p:cNvSpPr>
          <p:nvPr/>
        </p:nvSpPr>
        <p:spPr bwMode="auto">
          <a:xfrm>
            <a:off x="6632015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24128" y="2504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133 µs </a:t>
            </a:r>
            <a:r>
              <a:rPr lang="de-DE" sz="1200" dirty="0" smtClean="0">
                <a:sym typeface="Wingdings" panose="05000000000000000000" pitchFamily="2" charset="2"/>
              </a:rPr>
              <a:t> t = 14.7 </a:t>
            </a:r>
            <a:r>
              <a:rPr lang="de-DE" sz="1200" dirty="0" err="1" smtClean="0">
                <a:sym typeface="Wingdings" panose="05000000000000000000" pitchFamily="2" charset="2"/>
              </a:rPr>
              <a:t>ms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 EP3 with 40 </a:t>
            </a:r>
            <a:r>
              <a:rPr lang="de-DE" dirty="0" smtClean="0"/>
              <a:t>MPa, </a:t>
            </a:r>
            <a:r>
              <a:rPr lang="de-DE" dirty="0" smtClean="0"/>
              <a:t>3 m, 3 platelets</a:t>
            </a:r>
            <a:endParaRPr lang="de-DE" dirty="0"/>
          </a:p>
        </p:txBody>
      </p:sp>
      <p:grpSp>
        <p:nvGrpSpPr>
          <p:cNvPr id="71" name="Gruppieren 70"/>
          <p:cNvGrpSpPr>
            <a:grpSpLocks noChangeAspect="1"/>
          </p:cNvGrpSpPr>
          <p:nvPr/>
        </p:nvGrpSpPr>
        <p:grpSpPr>
          <a:xfrm>
            <a:off x="4638471" y="1056721"/>
            <a:ext cx="1982868" cy="1302643"/>
            <a:chOff x="2500627" y="4916057"/>
            <a:chExt cx="2808312" cy="1844918"/>
          </a:xfrm>
        </p:grpSpPr>
        <p:pic>
          <p:nvPicPr>
            <p:cNvPr id="72" name="Grafik 71"/>
            <p:cNvPicPr>
              <a:picLocks noChangeAspect="1"/>
            </p:cNvPicPr>
            <p:nvPr/>
          </p:nvPicPr>
          <p:blipFill rotWithShape="1">
            <a:blip r:embed="rId3"/>
            <a:srcRect l="1251" r="50000" b="12382"/>
            <a:stretch/>
          </p:blipFill>
          <p:spPr>
            <a:xfrm>
              <a:off x="2500627" y="4916057"/>
              <a:ext cx="2808312" cy="1844918"/>
            </a:xfrm>
            <a:prstGeom prst="rect">
              <a:avLst/>
            </a:prstGeom>
          </p:spPr>
        </p:pic>
        <p:sp>
          <p:nvSpPr>
            <p:cNvPr id="73" name="Textfeld 72"/>
            <p:cNvSpPr txBox="1"/>
            <p:nvPr/>
          </p:nvSpPr>
          <p:spPr>
            <a:xfrm>
              <a:off x="2931627" y="5118152"/>
              <a:ext cx="848286" cy="24650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75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133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4786648" y="1056721"/>
            <a:ext cx="1738665" cy="1414940"/>
            <a:chOff x="4688739" y="1619461"/>
            <a:chExt cx="1738665" cy="1414940"/>
          </a:xfrm>
        </p:grpSpPr>
        <p:pic>
          <p:nvPicPr>
            <p:cNvPr id="62" name="Grafik 61"/>
            <p:cNvPicPr>
              <a:picLocks noChangeAspect="1"/>
            </p:cNvPicPr>
            <p:nvPr/>
          </p:nvPicPr>
          <p:blipFill rotWithShape="1">
            <a:blip r:embed="rId2"/>
            <a:srcRect l="50000" t="1349" r="718" b="10772"/>
            <a:stretch/>
          </p:blipFill>
          <p:spPr>
            <a:xfrm>
              <a:off x="4688739" y="1619461"/>
              <a:ext cx="1738665" cy="1284290"/>
            </a:xfrm>
            <a:prstGeom prst="rect">
              <a:avLst/>
            </a:prstGeom>
          </p:spPr>
        </p:pic>
        <p:sp>
          <p:nvSpPr>
            <p:cNvPr id="63" name="Textfeld 62"/>
            <p:cNvSpPr txBox="1"/>
            <p:nvPr/>
          </p:nvSpPr>
          <p:spPr>
            <a:xfrm>
              <a:off x="4806402" y="2843412"/>
              <a:ext cx="587830" cy="1909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75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14.7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4775687" y="1141493"/>
            <a:ext cx="1720320" cy="1308144"/>
            <a:chOff x="-453893" y="2137435"/>
            <a:chExt cx="2830286" cy="2152170"/>
          </a:xfrm>
        </p:grpSpPr>
        <p:pic>
          <p:nvPicPr>
            <p:cNvPr id="58" name="Grafik 57"/>
            <p:cNvPicPr/>
            <p:nvPr/>
          </p:nvPicPr>
          <p:blipFill rotWithShape="1">
            <a:blip r:embed="rId2"/>
            <a:srcRect l="869" t="1720" r="50000" b="10772"/>
            <a:stretch/>
          </p:blipFill>
          <p:spPr>
            <a:xfrm>
              <a:off x="-453893" y="2137435"/>
              <a:ext cx="2830286" cy="2088233"/>
            </a:xfrm>
            <a:prstGeom prst="rect">
              <a:avLst/>
            </a:prstGeom>
          </p:spPr>
        </p:pic>
        <p:sp>
          <p:nvSpPr>
            <p:cNvPr id="65" name="Textfeld 64"/>
            <p:cNvSpPr txBox="1"/>
            <p:nvPr/>
          </p:nvSpPr>
          <p:spPr>
            <a:xfrm>
              <a:off x="-200039" y="4036085"/>
              <a:ext cx="1014120" cy="2535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6.7 </a:t>
              </a:r>
              <a:r>
                <a:rPr lang="de-DE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de-DE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4716827" y="1055498"/>
            <a:ext cx="1912142" cy="1242892"/>
            <a:chOff x="1304363" y="2389254"/>
            <a:chExt cx="2880320" cy="1872208"/>
          </a:xfrm>
        </p:grpSpPr>
        <p:pic>
          <p:nvPicPr>
            <p:cNvPr id="57" name="Grafik 56"/>
            <p:cNvPicPr>
              <a:picLocks noChangeAspect="1"/>
            </p:cNvPicPr>
            <p:nvPr/>
          </p:nvPicPr>
          <p:blipFill rotWithShape="1">
            <a:blip r:embed="rId4"/>
            <a:srcRect l="50000" t="2282" r="1" b="9099"/>
            <a:stretch/>
          </p:blipFill>
          <p:spPr>
            <a:xfrm>
              <a:off x="1304363" y="2389254"/>
              <a:ext cx="2880320" cy="1872208"/>
            </a:xfrm>
            <a:prstGeom prst="rect">
              <a:avLst/>
            </a:prstGeom>
          </p:spPr>
        </p:pic>
        <p:sp>
          <p:nvSpPr>
            <p:cNvPr id="66" name="Textfeld 65"/>
            <p:cNvSpPr txBox="1"/>
            <p:nvPr/>
          </p:nvSpPr>
          <p:spPr>
            <a:xfrm>
              <a:off x="1824553" y="2575805"/>
              <a:ext cx="818137" cy="220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325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400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4825153" y="1078023"/>
            <a:ext cx="1808358" cy="1174897"/>
            <a:chOff x="-20461" y="3245943"/>
            <a:chExt cx="2881635" cy="1872209"/>
          </a:xfrm>
        </p:grpSpPr>
        <p:pic>
          <p:nvPicPr>
            <p:cNvPr id="53" name="Grafik 52"/>
            <p:cNvPicPr>
              <a:picLocks noChangeAspect="1"/>
            </p:cNvPicPr>
            <p:nvPr/>
          </p:nvPicPr>
          <p:blipFill rotWithShape="1">
            <a:blip r:embed="rId4"/>
            <a:srcRect t="897" r="49978" b="10482"/>
            <a:stretch/>
          </p:blipFill>
          <p:spPr>
            <a:xfrm>
              <a:off x="-20461" y="3245943"/>
              <a:ext cx="2881635" cy="1872209"/>
            </a:xfrm>
            <a:prstGeom prst="rect">
              <a:avLst/>
            </a:prstGeom>
          </p:spPr>
        </p:pic>
        <p:sp>
          <p:nvSpPr>
            <p:cNvPr id="67" name="Textfeld 66"/>
            <p:cNvSpPr txBox="1"/>
            <p:nvPr/>
          </p:nvSpPr>
          <p:spPr>
            <a:xfrm>
              <a:off x="456175" y="3397424"/>
              <a:ext cx="875466" cy="24650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333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648342" y="1114442"/>
            <a:ext cx="2034580" cy="1259102"/>
            <a:chOff x="-2734900" y="3674993"/>
            <a:chExt cx="2880360" cy="1800200"/>
          </a:xfrm>
        </p:grpSpPr>
        <p:pic>
          <p:nvPicPr>
            <p:cNvPr id="52" name="Grafik 51"/>
            <p:cNvPicPr>
              <a:picLocks noChangeAspect="1"/>
            </p:cNvPicPr>
            <p:nvPr/>
          </p:nvPicPr>
          <p:blipFill rotWithShape="1">
            <a:blip r:embed="rId3"/>
            <a:srcRect l="50000" t="2123" b="12383"/>
            <a:stretch/>
          </p:blipFill>
          <p:spPr>
            <a:xfrm>
              <a:off x="-2734900" y="3674993"/>
              <a:ext cx="2880360" cy="1800200"/>
            </a:xfrm>
            <a:prstGeom prst="rect">
              <a:avLst/>
            </a:prstGeom>
          </p:spPr>
        </p:pic>
        <p:sp>
          <p:nvSpPr>
            <p:cNvPr id="68" name="Textfeld 67"/>
            <p:cNvSpPr txBox="1">
              <a:spLocks noChangeAspect="1"/>
            </p:cNvSpPr>
            <p:nvPr/>
          </p:nvSpPr>
          <p:spPr>
            <a:xfrm>
              <a:off x="-2188328" y="3835707"/>
              <a:ext cx="867355" cy="2465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75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267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4737470" y="1150862"/>
            <a:ext cx="1825599" cy="1199326"/>
            <a:chOff x="2500627" y="4916057"/>
            <a:chExt cx="2808312" cy="1844918"/>
          </a:xfrm>
        </p:grpSpPr>
        <p:pic>
          <p:nvPicPr>
            <p:cNvPr id="51" name="Grafik 50"/>
            <p:cNvPicPr>
              <a:picLocks noChangeAspect="1"/>
            </p:cNvPicPr>
            <p:nvPr/>
          </p:nvPicPr>
          <p:blipFill rotWithShape="1">
            <a:blip r:embed="rId3"/>
            <a:srcRect l="1251" r="50000" b="12382"/>
            <a:stretch/>
          </p:blipFill>
          <p:spPr>
            <a:xfrm>
              <a:off x="2500627" y="4916057"/>
              <a:ext cx="2808312" cy="1844918"/>
            </a:xfrm>
            <a:prstGeom prst="rect">
              <a:avLst/>
            </a:prstGeom>
          </p:spPr>
        </p:pic>
        <p:sp>
          <p:nvSpPr>
            <p:cNvPr id="69" name="Textfeld 68"/>
            <p:cNvSpPr txBox="1"/>
            <p:nvPr/>
          </p:nvSpPr>
          <p:spPr>
            <a:xfrm>
              <a:off x="2931627" y="5118152"/>
              <a:ext cx="848286" cy="24650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/>
            <a:p>
              <a:r>
                <a:rPr lang="de-DE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de-DE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133 µs</a:t>
              </a:r>
              <a:endPara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7" name="Grafik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281" y="2840053"/>
            <a:ext cx="2497468" cy="164426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692612" y="3770525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141 m/s</a:t>
            </a:r>
            <a:endParaRPr lang="de-DE" sz="1200" dirty="0"/>
          </a:p>
        </p:txBody>
      </p:sp>
      <p:sp>
        <p:nvSpPr>
          <p:cNvPr id="78" name="Inhaltsplatzhalter 2"/>
          <p:cNvSpPr txBox="1">
            <a:spLocks/>
          </p:cNvSpPr>
          <p:nvPr/>
        </p:nvSpPr>
        <p:spPr bwMode="auto">
          <a:xfrm>
            <a:off x="323528" y="1288945"/>
            <a:ext cx="4193057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1F82C0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Jet </a:t>
            </a:r>
            <a:r>
              <a:rPr lang="de-DE" dirty="0" err="1"/>
              <a:t>ignition</a:t>
            </a:r>
            <a:r>
              <a:rPr lang="de-DE" dirty="0"/>
              <a:t> after 0.02 s after </a:t>
            </a:r>
            <a:r>
              <a:rPr lang="de-DE" dirty="0" err="1"/>
              <a:t>rupture</a:t>
            </a:r>
            <a:r>
              <a:rPr lang="de-DE" dirty="0"/>
              <a:t> </a:t>
            </a:r>
            <a:r>
              <a:rPr lang="de-DE" dirty="0" err="1"/>
              <a:t>disc</a:t>
            </a:r>
            <a:r>
              <a:rPr lang="de-DE" dirty="0"/>
              <a:t> break </a:t>
            </a:r>
            <a:r>
              <a:rPr lang="de-DE" dirty="0" err="1"/>
              <a:t>with</a:t>
            </a:r>
            <a:r>
              <a:rPr lang="de-DE" dirty="0"/>
              <a:t> 0.2 </a:t>
            </a:r>
            <a:r>
              <a:rPr lang="de-DE" dirty="0" err="1"/>
              <a:t>ms</a:t>
            </a:r>
            <a:r>
              <a:rPr lang="de-DE" dirty="0"/>
              <a:t> </a:t>
            </a:r>
            <a:r>
              <a:rPr lang="de-DE" dirty="0" err="1"/>
              <a:t>ignition</a:t>
            </a:r>
            <a:r>
              <a:rPr lang="de-DE" dirty="0"/>
              <a:t> </a:t>
            </a:r>
            <a:r>
              <a:rPr lang="de-DE" dirty="0" err="1"/>
              <a:t>delay</a:t>
            </a:r>
            <a:endParaRPr lang="de-DE" dirty="0"/>
          </a:p>
          <a:p>
            <a:r>
              <a:rPr lang="de-DE" dirty="0"/>
              <a:t>Central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  200-300 m/s </a:t>
            </a:r>
            <a:r>
              <a:rPr lang="de-DE" dirty="0" err="1"/>
              <a:t>for</a:t>
            </a:r>
            <a:r>
              <a:rPr lang="de-DE" dirty="0"/>
              <a:t> 0.4 </a:t>
            </a:r>
            <a:r>
              <a:rPr lang="de-DE" dirty="0" err="1"/>
              <a:t>ms</a:t>
            </a:r>
            <a:r>
              <a:rPr lang="de-DE" dirty="0"/>
              <a:t>,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/>
              <a:t>propagation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141 m/s</a:t>
            </a:r>
          </a:p>
          <a:p>
            <a:r>
              <a:rPr lang="de-DE" dirty="0" err="1" smtClean="0"/>
              <a:t>Irregular</a:t>
            </a:r>
            <a:r>
              <a:rPr lang="de-DE" dirty="0" smtClean="0"/>
              <a:t> </a:t>
            </a:r>
            <a:r>
              <a:rPr lang="de-DE" dirty="0" err="1" smtClean="0"/>
              <a:t>flame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/>
              <a:t>forms</a:t>
            </a:r>
            <a:r>
              <a:rPr lang="de-DE" dirty="0"/>
              <a:t> </a:t>
            </a:r>
            <a:r>
              <a:rPr lang="de-DE" dirty="0" err="1"/>
              <a:t>itself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platelets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first</a:t>
            </a:r>
            <a:r>
              <a:rPr lang="de-DE" dirty="0" smtClean="0"/>
              <a:t> 400 µs after </a:t>
            </a:r>
            <a:r>
              <a:rPr lang="de-DE" dirty="0" err="1" smtClean="0"/>
              <a:t>ignition</a:t>
            </a:r>
            <a:r>
              <a:rPr lang="de-DE" dirty="0" smtClean="0"/>
              <a:t>)</a:t>
            </a:r>
          </a:p>
          <a:p>
            <a:r>
              <a:rPr lang="de-DE" dirty="0"/>
              <a:t>double </a:t>
            </a:r>
            <a:r>
              <a:rPr lang="de-DE" dirty="0" err="1"/>
              <a:t>headed</a:t>
            </a:r>
            <a:r>
              <a:rPr lang="de-DE" dirty="0"/>
              <a:t>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 smtClean="0"/>
              <a:t>propagation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spherical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platelets</a:t>
            </a:r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7783919" y="502370"/>
            <a:ext cx="864096" cy="276999"/>
            <a:chOff x="4716016" y="2931790"/>
            <a:chExt cx="864096" cy="276999"/>
          </a:xfrm>
        </p:grpSpPr>
        <p:sp>
          <p:nvSpPr>
            <p:cNvPr id="36" name="Textfeld 35">
              <a:hlinkClick r:id="rId6" action="ppaction://hlinksldjump"/>
            </p:cNvPr>
            <p:cNvSpPr txBox="1"/>
            <p:nvPr/>
          </p:nvSpPr>
          <p:spPr>
            <a:xfrm>
              <a:off x="4716016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o</a:t>
              </a:r>
              <a:endParaRPr lang="de-DE" sz="1200" dirty="0"/>
            </a:p>
          </p:txBody>
        </p:sp>
        <p:sp>
          <p:nvSpPr>
            <p:cNvPr id="37" name="Textfeld 36">
              <a:hlinkClick r:id="rId7" action="ppaction://hlinksldjump"/>
            </p:cNvPr>
            <p:cNvSpPr txBox="1"/>
            <p:nvPr/>
          </p:nvSpPr>
          <p:spPr>
            <a:xfrm>
              <a:off x="5148064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c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47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haltsplatzhalter 9"/>
          <p:cNvPicPr>
            <a:picLocks noChangeAspect="1"/>
          </p:cNvPicPr>
          <p:nvPr/>
        </p:nvPicPr>
        <p:blipFill rotWithShape="1">
          <a:blip r:embed="rId2"/>
          <a:srcRect l="715" t="2622" r="51729" b="56437"/>
          <a:stretch/>
        </p:blipFill>
        <p:spPr bwMode="auto">
          <a:xfrm>
            <a:off x="4640143" y="1082684"/>
            <a:ext cx="1980818" cy="12731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>
            <a:spLocks noChangeAspect="1"/>
          </p:cNvSpPr>
          <p:nvPr/>
        </p:nvSpPr>
        <p:spPr bwMode="auto">
          <a:xfrm>
            <a:off x="4616015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>
            <a:spLocks noChangeAspect="1"/>
          </p:cNvSpPr>
          <p:nvPr/>
        </p:nvSpPr>
        <p:spPr bwMode="auto">
          <a:xfrm>
            <a:off x="6632015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24128" y="2504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667 µs </a:t>
            </a:r>
            <a:r>
              <a:rPr lang="de-DE" sz="1200" dirty="0" smtClean="0">
                <a:sym typeface="Wingdings" panose="05000000000000000000" pitchFamily="2" charset="2"/>
              </a:rPr>
              <a:t> t = 3330 µs</a:t>
            </a:r>
            <a:endParaRPr lang="de-DE" sz="1200" dirty="0"/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4622552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323528" y="1288945"/>
            <a:ext cx="4193057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1F82C0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Ignition</a:t>
            </a:r>
            <a:r>
              <a:rPr lang="de-DE" kern="0" dirty="0"/>
              <a:t> </a:t>
            </a:r>
            <a:r>
              <a:rPr lang="de-DE" kern="0" dirty="0" smtClean="0"/>
              <a:t>at front </a:t>
            </a:r>
            <a:r>
              <a:rPr lang="de-DE" kern="0" dirty="0" err="1" smtClean="0"/>
              <a:t>stagnation</a:t>
            </a:r>
            <a:r>
              <a:rPr lang="de-DE" kern="0" dirty="0" smtClean="0"/>
              <a:t> </a:t>
            </a:r>
            <a:r>
              <a:rPr lang="de-DE" kern="0" dirty="0" err="1" smtClean="0"/>
              <a:t>point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single</a:t>
            </a:r>
            <a:r>
              <a:rPr lang="de-DE" kern="0" dirty="0" smtClean="0"/>
              <a:t> </a:t>
            </a:r>
            <a:r>
              <a:rPr lang="de-DE" kern="0" dirty="0" err="1" smtClean="0"/>
              <a:t>platelet</a:t>
            </a:r>
            <a:r>
              <a:rPr lang="de-DE" kern="0" dirty="0" smtClean="0"/>
              <a:t> (79 </a:t>
            </a:r>
            <a:r>
              <a:rPr lang="de-DE" kern="0" dirty="0" err="1" smtClean="0"/>
              <a:t>ms</a:t>
            </a:r>
            <a:r>
              <a:rPr lang="de-DE" kern="0" dirty="0" smtClean="0"/>
              <a:t> after </a:t>
            </a:r>
            <a:r>
              <a:rPr lang="de-DE" kern="0" dirty="0" err="1" smtClean="0"/>
              <a:t>jet</a:t>
            </a:r>
            <a:r>
              <a:rPr lang="de-DE" kern="0" dirty="0" smtClean="0"/>
              <a:t> </a:t>
            </a:r>
            <a:r>
              <a:rPr lang="de-DE" kern="0" dirty="0" err="1" smtClean="0"/>
              <a:t>arrival</a:t>
            </a:r>
            <a:r>
              <a:rPr lang="de-DE" kern="0" dirty="0" smtClean="0"/>
              <a:t>)</a:t>
            </a:r>
          </a:p>
          <a:p>
            <a:r>
              <a:rPr lang="de-DE" kern="0" dirty="0" err="1" smtClean="0"/>
              <a:t>Nearly</a:t>
            </a:r>
            <a:r>
              <a:rPr lang="de-DE" kern="0" dirty="0" smtClean="0"/>
              <a:t> </a:t>
            </a:r>
            <a:r>
              <a:rPr lang="de-DE" kern="0" dirty="0" err="1" smtClean="0"/>
              <a:t>spherical</a:t>
            </a:r>
            <a:r>
              <a:rPr lang="de-DE" kern="0" dirty="0" smtClean="0"/>
              <a:t> </a:t>
            </a:r>
            <a:r>
              <a:rPr lang="de-DE" kern="0" dirty="0" err="1" smtClean="0"/>
              <a:t>explosion</a:t>
            </a:r>
            <a:r>
              <a:rPr lang="de-DE" kern="0" dirty="0" smtClean="0"/>
              <a:t> </a:t>
            </a:r>
            <a:r>
              <a:rPr lang="de-DE" kern="0" dirty="0" err="1" smtClean="0"/>
              <a:t>around</a:t>
            </a:r>
            <a:r>
              <a:rPr lang="de-DE" kern="0" dirty="0" smtClean="0"/>
              <a:t> </a:t>
            </a:r>
            <a:r>
              <a:rPr lang="de-DE" kern="0" dirty="0" err="1" smtClean="0"/>
              <a:t>stagnation</a:t>
            </a:r>
            <a:r>
              <a:rPr lang="de-DE" kern="0" dirty="0" smtClean="0"/>
              <a:t> </a:t>
            </a:r>
            <a:r>
              <a:rPr lang="de-DE" kern="0" dirty="0" err="1" smtClean="0"/>
              <a:t>point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0.3 </a:t>
            </a:r>
            <a:r>
              <a:rPr lang="de-DE" kern="0" dirty="0" err="1" smtClean="0"/>
              <a:t>ms</a:t>
            </a:r>
            <a:endParaRPr lang="de-DE" kern="0" dirty="0" smtClean="0"/>
          </a:p>
          <a:p>
            <a:r>
              <a:rPr lang="de-DE" kern="0" dirty="0" smtClean="0"/>
              <a:t>Explosion in </a:t>
            </a:r>
            <a:r>
              <a:rPr lang="de-DE" kern="0" dirty="0" err="1" smtClean="0"/>
              <a:t>wake</a:t>
            </a:r>
            <a:r>
              <a:rPr lang="de-DE" kern="0" dirty="0" smtClean="0"/>
              <a:t> </a:t>
            </a:r>
            <a:r>
              <a:rPr lang="de-DE" kern="0" dirty="0" err="1" smtClean="0"/>
              <a:t>is</a:t>
            </a:r>
            <a:r>
              <a:rPr lang="de-DE" kern="0" dirty="0" smtClean="0"/>
              <a:t> </a:t>
            </a:r>
            <a:r>
              <a:rPr lang="de-DE" kern="0" dirty="0" err="1" smtClean="0"/>
              <a:t>ignited</a:t>
            </a:r>
            <a:r>
              <a:rPr lang="de-DE" kern="0" dirty="0" smtClean="0"/>
              <a:t> </a:t>
            </a:r>
            <a:r>
              <a:rPr lang="de-DE" kern="0" dirty="0" err="1" smtClean="0"/>
              <a:t>afterwards</a:t>
            </a:r>
            <a:endParaRPr lang="de-DE" kern="0" dirty="0"/>
          </a:p>
          <a:p>
            <a:r>
              <a:rPr lang="de-DE" kern="0" dirty="0" err="1" smtClean="0"/>
              <a:t>Unification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single</a:t>
            </a:r>
            <a:r>
              <a:rPr lang="de-DE" kern="0" dirty="0" smtClean="0"/>
              <a:t> </a:t>
            </a:r>
            <a:r>
              <a:rPr lang="de-DE" kern="0" dirty="0" err="1" smtClean="0"/>
              <a:t>explosion</a:t>
            </a:r>
            <a:r>
              <a:rPr lang="de-DE" kern="0" dirty="0" smtClean="0"/>
              <a:t> </a:t>
            </a:r>
            <a:br>
              <a:rPr lang="de-DE" kern="0" dirty="0" smtClean="0"/>
            </a:br>
            <a:r>
              <a:rPr lang="de-DE" kern="0" dirty="0" smtClean="0"/>
              <a:t>after 167 </a:t>
            </a:r>
            <a:r>
              <a:rPr lang="de-DE" kern="0" dirty="0" err="1" smtClean="0"/>
              <a:t>ms</a:t>
            </a:r>
            <a:endParaRPr lang="de-DE" kern="0" dirty="0" smtClean="0"/>
          </a:p>
          <a:p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 EP5 with 40 </a:t>
            </a:r>
            <a:r>
              <a:rPr lang="de-DE" dirty="0" smtClean="0"/>
              <a:t>MPa, </a:t>
            </a:r>
            <a:r>
              <a:rPr lang="de-DE" dirty="0" smtClean="0"/>
              <a:t>5 m, 1 platelet</a:t>
            </a:r>
            <a:endParaRPr lang="de-DE" dirty="0"/>
          </a:p>
        </p:txBody>
      </p:sp>
      <p:pic>
        <p:nvPicPr>
          <p:cNvPr id="12" name="Grafik 11"/>
          <p:cNvPicPr/>
          <p:nvPr/>
        </p:nvPicPr>
        <p:blipFill rotWithShape="1">
          <a:blip r:embed="rId2"/>
          <a:srcRect l="48729" t="51289" r="4721" b="7934"/>
          <a:stretch/>
        </p:blipFill>
        <p:spPr bwMode="auto">
          <a:xfrm>
            <a:off x="6652467" y="1118194"/>
            <a:ext cx="1981530" cy="121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343" t="1866"/>
          <a:stretch/>
        </p:blipFill>
        <p:spPr>
          <a:xfrm>
            <a:off x="4715445" y="3047312"/>
            <a:ext cx="3833140" cy="1213375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948264" y="2933893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44.9 m/s</a:t>
            </a:r>
            <a:endParaRPr lang="de-DE" sz="1200" dirty="0"/>
          </a:p>
        </p:txBody>
      </p:sp>
      <p:pic>
        <p:nvPicPr>
          <p:cNvPr id="20" name="Grafik 19"/>
          <p:cNvPicPr/>
          <p:nvPr/>
        </p:nvPicPr>
        <p:blipFill rotWithShape="1">
          <a:blip r:embed="rId2"/>
          <a:srcRect l="48729" t="51289" r="4721" b="7934"/>
          <a:stretch/>
        </p:blipFill>
        <p:spPr bwMode="auto">
          <a:xfrm>
            <a:off x="4647217" y="1115519"/>
            <a:ext cx="1981530" cy="121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551" y="1067072"/>
            <a:ext cx="1950899" cy="1274056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 b="2694"/>
          <a:stretch/>
        </p:blipFill>
        <p:spPr bwMode="auto">
          <a:xfrm>
            <a:off x="4646626" y="978379"/>
            <a:ext cx="1989290" cy="1366043"/>
          </a:xfrm>
          <a:prstGeom prst="rect">
            <a:avLst/>
          </a:prstGeom>
          <a:noFill/>
        </p:spPr>
      </p:pic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" t="2622" r="51729" b="56437"/>
          <a:stretch/>
        </p:blipFill>
        <p:spPr bwMode="auto">
          <a:xfrm>
            <a:off x="4628950" y="1012572"/>
            <a:ext cx="1980818" cy="1273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7783919" y="502370"/>
            <a:ext cx="864096" cy="276999"/>
            <a:chOff x="4716016" y="2931790"/>
            <a:chExt cx="864096" cy="276999"/>
          </a:xfrm>
        </p:grpSpPr>
        <p:sp>
          <p:nvSpPr>
            <p:cNvPr id="22" name="Textfeld 21">
              <a:hlinkClick r:id="rId6" action="ppaction://hlinksldjump"/>
            </p:cNvPr>
            <p:cNvSpPr txBox="1"/>
            <p:nvPr/>
          </p:nvSpPr>
          <p:spPr>
            <a:xfrm>
              <a:off x="4716016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o</a:t>
              </a:r>
              <a:endParaRPr lang="de-DE" sz="1200" dirty="0"/>
            </a:p>
          </p:txBody>
        </p:sp>
        <p:sp>
          <p:nvSpPr>
            <p:cNvPr id="23" name="Textfeld 22">
              <a:hlinkClick r:id="rId7" action="ppaction://hlinksldjump"/>
            </p:cNvPr>
            <p:cNvSpPr txBox="1"/>
            <p:nvPr/>
          </p:nvSpPr>
          <p:spPr>
            <a:xfrm>
              <a:off x="5148064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c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90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/>
          <p:cNvSpPr txBox="1"/>
          <p:nvPr/>
        </p:nvSpPr>
        <p:spPr>
          <a:xfrm>
            <a:off x="5724128" y="2504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 = 3.33 </a:t>
            </a:r>
            <a:r>
              <a:rPr lang="de-DE" sz="1200" dirty="0" err="1"/>
              <a:t>m</a:t>
            </a:r>
            <a:r>
              <a:rPr lang="de-DE" sz="1200" dirty="0" err="1" smtClean="0"/>
              <a:t>s</a:t>
            </a:r>
            <a:r>
              <a:rPr lang="de-DE" sz="1200" dirty="0" smtClean="0"/>
              <a:t> </a:t>
            </a:r>
            <a:r>
              <a:rPr lang="de-DE" sz="1200" dirty="0" smtClean="0">
                <a:sym typeface="Wingdings" panose="05000000000000000000" pitchFamily="2" charset="2"/>
              </a:rPr>
              <a:t> t = 4 </a:t>
            </a:r>
            <a:r>
              <a:rPr lang="de-DE" sz="1200" dirty="0" err="1">
                <a:sym typeface="Wingdings" panose="05000000000000000000" pitchFamily="2" charset="2"/>
              </a:rPr>
              <a:t>m</a:t>
            </a:r>
            <a:r>
              <a:rPr lang="de-DE" sz="1200" dirty="0" err="1" smtClean="0">
                <a:sym typeface="Wingdings" panose="05000000000000000000" pitchFamily="2" charset="2"/>
              </a:rPr>
              <a:t>s</a:t>
            </a:r>
            <a:endParaRPr lang="de-DE" sz="1200" dirty="0"/>
          </a:p>
        </p:txBody>
      </p:sp>
      <p:sp>
        <p:nvSpPr>
          <p:cNvPr id="31" name="Inhaltsplatzhalter 2"/>
          <p:cNvSpPr txBox="1">
            <a:spLocks/>
          </p:cNvSpPr>
          <p:nvPr/>
        </p:nvSpPr>
        <p:spPr bwMode="auto">
          <a:xfrm>
            <a:off x="323528" y="1288945"/>
            <a:ext cx="4193057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1F82C0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Separation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upstream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downstream</a:t>
            </a:r>
            <a:r>
              <a:rPr lang="de-DE" kern="0" dirty="0" smtClean="0"/>
              <a:t> </a:t>
            </a:r>
            <a:r>
              <a:rPr lang="de-DE" kern="0" dirty="0" err="1" smtClean="0"/>
              <a:t>flame</a:t>
            </a:r>
            <a:endParaRPr lang="de-DE" kern="0" dirty="0" smtClean="0"/>
          </a:p>
          <a:p>
            <a:r>
              <a:rPr lang="de-DE" kern="0" dirty="0" err="1" smtClean="0"/>
              <a:t>Upstream</a:t>
            </a:r>
            <a:r>
              <a:rPr lang="de-DE" kern="0" dirty="0" smtClean="0"/>
              <a:t> </a:t>
            </a:r>
            <a:r>
              <a:rPr lang="de-DE" kern="0" dirty="0" err="1" smtClean="0"/>
              <a:t>flame</a:t>
            </a:r>
            <a:r>
              <a:rPr lang="de-DE" kern="0" dirty="0" smtClean="0"/>
              <a:t> </a:t>
            </a:r>
            <a:r>
              <a:rPr lang="de-DE" kern="0" dirty="0" err="1" smtClean="0"/>
              <a:t>accelerated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source</a:t>
            </a:r>
            <a:endParaRPr lang="de-DE" kern="0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2"/>
          <a:srcRect l="50000" t="6553" b="1"/>
          <a:stretch/>
        </p:blipFill>
        <p:spPr>
          <a:xfrm>
            <a:off x="6620050" y="1550432"/>
            <a:ext cx="1963040" cy="94996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/>
          <a:srcRect l="1250" r="50001"/>
          <a:stretch/>
        </p:blipFill>
        <p:spPr>
          <a:xfrm>
            <a:off x="4636595" y="1500748"/>
            <a:ext cx="1975612" cy="10493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/>
              <a:t>Experiment EP5 with 40 </a:t>
            </a:r>
            <a:r>
              <a:rPr lang="de-DE" dirty="0" smtClean="0"/>
              <a:t>MPa, </a:t>
            </a:r>
            <a:r>
              <a:rPr lang="de-DE" dirty="0"/>
              <a:t>5 m, 1 platelet</a:t>
            </a:r>
          </a:p>
          <a:p>
            <a:endParaRPr lang="de-DE" dirty="0"/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4622552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>
            <a:spLocks noChangeAspect="1"/>
          </p:cNvSpPr>
          <p:nvPr/>
        </p:nvSpPr>
        <p:spPr bwMode="auto">
          <a:xfrm>
            <a:off x="6632015" y="948951"/>
            <a:ext cx="2016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>
            <a:spLocks noChangeAspect="1"/>
          </p:cNvSpPr>
          <p:nvPr/>
        </p:nvSpPr>
        <p:spPr bwMode="auto">
          <a:xfrm>
            <a:off x="4616015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07" y="2934353"/>
            <a:ext cx="3928789" cy="137109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/>
          <a:srcRect l="50000" t="6553" b="1"/>
          <a:stretch/>
        </p:blipFill>
        <p:spPr>
          <a:xfrm>
            <a:off x="6658495" y="1566982"/>
            <a:ext cx="1963040" cy="94996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/>
          <a:srcRect l="1250" r="50001"/>
          <a:stretch/>
        </p:blipFill>
        <p:spPr>
          <a:xfrm>
            <a:off x="4648560" y="1517298"/>
            <a:ext cx="1975612" cy="1049332"/>
          </a:xfrm>
          <a:prstGeom prst="rect">
            <a:avLst/>
          </a:prstGeom>
        </p:spPr>
      </p:pic>
      <p:pic>
        <p:nvPicPr>
          <p:cNvPr id="30" name="Inhaltsplatzhalter 29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4111" y="2968200"/>
            <a:ext cx="3927600" cy="1371600"/>
          </a:xfrm>
          <a:prstGeom prst="rect">
            <a:avLst/>
          </a:prstGeom>
        </p:spPr>
      </p:pic>
      <p:sp>
        <p:nvSpPr>
          <p:cNvPr id="29" name="Rechteck 28"/>
          <p:cNvSpPr>
            <a:spLocks noChangeAspect="1"/>
          </p:cNvSpPr>
          <p:nvPr/>
        </p:nvSpPr>
        <p:spPr bwMode="auto">
          <a:xfrm>
            <a:off x="574111" y="2754000"/>
            <a:ext cx="4032000" cy="1800000"/>
          </a:xfrm>
          <a:prstGeom prst="rect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843808" y="2841215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51.1 m/s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3350714" y="3481399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43.5 m/s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6875808" y="2863998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43.4 m/s</a:t>
            </a:r>
            <a:endParaRPr lang="de-DE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7382714" y="3446221"/>
            <a:ext cx="1013812" cy="2769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 = 64.4 m/s</a:t>
            </a:r>
            <a:endParaRPr lang="de-DE" sz="12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7783919" y="502370"/>
            <a:ext cx="864096" cy="276999"/>
            <a:chOff x="4716016" y="2931790"/>
            <a:chExt cx="864096" cy="276999"/>
          </a:xfrm>
        </p:grpSpPr>
        <p:sp>
          <p:nvSpPr>
            <p:cNvPr id="23" name="Textfeld 22">
              <a:hlinkClick r:id="rId5" action="ppaction://hlinksldjump"/>
            </p:cNvPr>
            <p:cNvSpPr txBox="1"/>
            <p:nvPr/>
          </p:nvSpPr>
          <p:spPr>
            <a:xfrm>
              <a:off x="4716016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o</a:t>
              </a:r>
              <a:endParaRPr lang="de-DE" sz="1200" dirty="0"/>
            </a:p>
          </p:txBody>
        </p:sp>
        <p:sp>
          <p:nvSpPr>
            <p:cNvPr id="24" name="Textfeld 23">
              <a:hlinkClick r:id="rId6" action="ppaction://hlinksldjump"/>
            </p:cNvPr>
            <p:cNvSpPr txBox="1"/>
            <p:nvPr/>
          </p:nvSpPr>
          <p:spPr>
            <a:xfrm>
              <a:off x="5148064" y="2931790"/>
              <a:ext cx="432048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ym typeface="Wingdings" panose="05000000000000000000" pitchFamily="2" charset="2"/>
                </a:rPr>
                <a:t>c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8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Interaction </a:t>
            </a:r>
            <a:r>
              <a:rPr lang="de-DE" dirty="0" err="1" smtClean="0"/>
              <a:t>of</a:t>
            </a:r>
            <a:r>
              <a:rPr lang="de-DE" dirty="0" smtClean="0"/>
              <a:t> H</a:t>
            </a:r>
            <a:r>
              <a:rPr lang="de-DE" baseline="-25000" dirty="0" smtClean="0"/>
              <a:t>2 </a:t>
            </a:r>
            <a:r>
              <a:rPr lang="de-DE" dirty="0"/>
              <a:t> </a:t>
            </a:r>
            <a:r>
              <a:rPr lang="de-DE" dirty="0" err="1" smtClean="0"/>
              <a:t>jets</a:t>
            </a:r>
            <a:r>
              <a:rPr lang="de-DE" dirty="0" smtClean="0"/>
              <a:t> </a:t>
            </a:r>
            <a:r>
              <a:rPr lang="de-DE" dirty="0" err="1" smtClean="0"/>
              <a:t>investigated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high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&amp; BOS </a:t>
            </a:r>
            <a:r>
              <a:rPr lang="de-DE" dirty="0" err="1" smtClean="0"/>
              <a:t>method</a:t>
            </a:r>
            <a:endParaRPr lang="de-DE" dirty="0" smtClean="0"/>
          </a:p>
          <a:p>
            <a:r>
              <a:rPr lang="de-DE" dirty="0" smtClean="0"/>
              <a:t>Jets </a:t>
            </a:r>
            <a:r>
              <a:rPr lang="de-DE" dirty="0" err="1" smtClean="0"/>
              <a:t>ignite</a:t>
            </a:r>
            <a:r>
              <a:rPr lang="de-DE" dirty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all </a:t>
            </a:r>
            <a:r>
              <a:rPr lang="de-DE" dirty="0" err="1" smtClean="0"/>
              <a:t>conditions</a:t>
            </a:r>
            <a:r>
              <a:rPr lang="de-DE" dirty="0"/>
              <a:t> </a:t>
            </a:r>
            <a:r>
              <a:rPr lang="de-DE" dirty="0" smtClean="0"/>
              <a:t>(10-40 bar, </a:t>
            </a:r>
            <a:r>
              <a:rPr lang="de-DE" dirty="0" err="1" smtClean="0"/>
              <a:t>platelet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1223 K)</a:t>
            </a:r>
          </a:p>
          <a:p>
            <a:r>
              <a:rPr lang="de-DE" dirty="0" smtClean="0"/>
              <a:t>Flame front </a:t>
            </a:r>
            <a:r>
              <a:rPr lang="de-DE" dirty="0" err="1" smtClean="0"/>
              <a:t>propagation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all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varied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pPr lvl="1"/>
            <a:r>
              <a:rPr lang="de-DE" dirty="0"/>
              <a:t>Initial H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reservoir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  <a:p>
            <a:pPr lvl="1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platelets</a:t>
            </a:r>
            <a:endParaRPr lang="de-DE" dirty="0" smtClean="0"/>
          </a:p>
          <a:p>
            <a:pPr lvl="1"/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1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4" y="1329928"/>
            <a:ext cx="8497763" cy="3186113"/>
          </a:xfrm>
        </p:spPr>
        <p:txBody>
          <a:bodyPr/>
          <a:lstStyle/>
          <a:p>
            <a:pPr>
              <a:spcAft>
                <a:spcPts val="2400"/>
              </a:spcAft>
              <a:buFont typeface="+mj-lt"/>
              <a:buAutoNum type="arabicPeriod"/>
            </a:pPr>
            <a:r>
              <a:rPr lang="en-US" sz="1800" dirty="0" smtClean="0"/>
              <a:t>All </a:t>
            </a:r>
            <a:r>
              <a:rPr lang="en-US" sz="1800" dirty="0"/>
              <a:t>of the experiments with distances of 3 and 5 m led to strong reaction.</a:t>
            </a:r>
          </a:p>
          <a:p>
            <a:pPr>
              <a:spcAft>
                <a:spcPts val="2400"/>
              </a:spcAft>
              <a:buFont typeface="+mj-lt"/>
              <a:buAutoNum type="arabicPeriod"/>
            </a:pPr>
            <a:r>
              <a:rPr lang="en-US" sz="1800" dirty="0" smtClean="0"/>
              <a:t>Two ignition points : 10 </a:t>
            </a:r>
            <a:r>
              <a:rPr lang="en-US" sz="1800" dirty="0"/>
              <a:t>- 30 cm in front and </a:t>
            </a:r>
            <a:r>
              <a:rPr lang="en-US" sz="1800" dirty="0" smtClean="0"/>
              <a:t>10 </a:t>
            </a:r>
            <a:r>
              <a:rPr lang="en-US" sz="1800" dirty="0"/>
              <a:t>- 30 cm after </a:t>
            </a:r>
            <a:r>
              <a:rPr lang="en-US" sz="1800" dirty="0" smtClean="0"/>
              <a:t>the platelets, nearly simultaneous or successively. </a:t>
            </a:r>
            <a:r>
              <a:rPr lang="en-US" sz="1800" dirty="0" smtClean="0">
                <a:sym typeface="Wingdings" panose="05000000000000000000" pitchFamily="2" charset="2"/>
              </a:rPr>
              <a:t> overlapping reactions</a:t>
            </a:r>
            <a:endParaRPr lang="en-US" sz="1800" dirty="0"/>
          </a:p>
          <a:p>
            <a:pPr>
              <a:spcAft>
                <a:spcPts val="2400"/>
              </a:spcAft>
              <a:buFont typeface="+mj-lt"/>
              <a:buAutoNum type="arabicPeriod"/>
            </a:pPr>
            <a:r>
              <a:rPr lang="en-US" sz="1800" dirty="0" smtClean="0"/>
              <a:t>Similar effects of </a:t>
            </a:r>
            <a:r>
              <a:rPr lang="en-US" sz="1800" dirty="0"/>
              <a:t>1 or 3 </a:t>
            </a:r>
            <a:r>
              <a:rPr lang="en-US" sz="1800" dirty="0" smtClean="0"/>
              <a:t>platelet, acting </a:t>
            </a:r>
            <a:r>
              <a:rPr lang="en-US" sz="1800" dirty="0"/>
              <a:t>as a flame </a:t>
            </a:r>
            <a:r>
              <a:rPr lang="en-US" sz="1800" dirty="0" smtClean="0"/>
              <a:t>holder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/>
              <a:t>initiated </a:t>
            </a:r>
            <a:r>
              <a:rPr lang="en-US" sz="1800" dirty="0" smtClean="0"/>
              <a:t>flame stabilizes around platelet for </a:t>
            </a:r>
            <a:r>
              <a:rPr lang="en-US" sz="1800" dirty="0"/>
              <a:t>more than 0.5 s after ignition</a:t>
            </a:r>
            <a:r>
              <a:rPr lang="en-US" sz="1800" dirty="0" smtClean="0"/>
              <a:t> 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Hydrogen Jets with Hot Surfaces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>
          <a:xfrm>
            <a:off x="466725" y="1329928"/>
            <a:ext cx="2953147" cy="3186113"/>
          </a:xfrm>
        </p:spPr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pressure</a:t>
            </a:r>
            <a:r>
              <a:rPr lang="de-DE" dirty="0"/>
              <a:t> hydrogen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refueling</a:t>
            </a:r>
            <a:endParaRPr lang="de-DE" dirty="0"/>
          </a:p>
          <a:p>
            <a:pPr lvl="1"/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valve</a:t>
            </a:r>
            <a:r>
              <a:rPr lang="de-DE" dirty="0"/>
              <a:t> / </a:t>
            </a:r>
            <a:r>
              <a:rPr lang="de-DE" dirty="0" err="1"/>
              <a:t>rupture</a:t>
            </a:r>
            <a:r>
              <a:rPr lang="de-DE" dirty="0"/>
              <a:t> </a:t>
            </a:r>
            <a:r>
              <a:rPr lang="de-DE" dirty="0" err="1"/>
              <a:t>disk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, </a:t>
            </a:r>
            <a:r>
              <a:rPr lang="de-DE" dirty="0" err="1"/>
              <a:t>accidents</a:t>
            </a:r>
            <a:r>
              <a:rPr lang="de-DE" dirty="0"/>
              <a:t>,…</a:t>
            </a:r>
          </a:p>
          <a:p>
            <a:r>
              <a:rPr lang="de-DE" dirty="0" err="1"/>
              <a:t>Resulting</a:t>
            </a:r>
            <a:r>
              <a:rPr lang="de-DE" dirty="0"/>
              <a:t> hydrogen </a:t>
            </a:r>
            <a:r>
              <a:rPr lang="de-DE" dirty="0" err="1"/>
              <a:t>jets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ignite</a:t>
            </a:r>
            <a:r>
              <a:rPr lang="de-DE" dirty="0"/>
              <a:t> </a:t>
            </a:r>
            <a:r>
              <a:rPr lang="de-DE" dirty="0" err="1" smtClean="0"/>
              <a:t>spontaneously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/>
              <a:t>or</a:t>
            </a:r>
            <a:r>
              <a:rPr lang="de-DE" dirty="0"/>
              <a:t> not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Problem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39" y="1329928"/>
            <a:ext cx="5110836" cy="2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4" y="1329928"/>
            <a:ext cx="8497763" cy="3186113"/>
          </a:xfrm>
        </p:spPr>
        <p:txBody>
          <a:bodyPr/>
          <a:lstStyle/>
          <a:p>
            <a:pPr>
              <a:spcAft>
                <a:spcPts val="2400"/>
              </a:spcAft>
              <a:buFont typeface="+mj-lt"/>
              <a:buAutoNum type="arabicPeriod" startAt="4"/>
            </a:pPr>
            <a:r>
              <a:rPr lang="en-US" sz="1800" dirty="0" smtClean="0"/>
              <a:t>Flames stabilize </a:t>
            </a:r>
            <a:r>
              <a:rPr lang="en-US" sz="1800" dirty="0"/>
              <a:t>at the front stagnation point as well </a:t>
            </a:r>
            <a:r>
              <a:rPr lang="en-US" sz="1800" dirty="0" smtClean="0"/>
              <a:t>as wake, expand </a:t>
            </a:r>
            <a:r>
              <a:rPr lang="en-US" sz="1800" dirty="0"/>
              <a:t>with varying its maximum </a:t>
            </a:r>
            <a:r>
              <a:rPr lang="en-US" sz="1800" dirty="0" smtClean="0"/>
              <a:t>temperature position </a:t>
            </a:r>
            <a:r>
              <a:rPr lang="en-US" sz="1800" dirty="0"/>
              <a:t>slightly.</a:t>
            </a:r>
          </a:p>
          <a:p>
            <a:pPr>
              <a:spcAft>
                <a:spcPts val="2400"/>
              </a:spcAft>
              <a:buFont typeface="+mj-lt"/>
              <a:buAutoNum type="arabicPeriod" startAt="4"/>
            </a:pPr>
            <a:r>
              <a:rPr lang="en-US" sz="1800" dirty="0" smtClean="0"/>
              <a:t>Upstream </a:t>
            </a:r>
            <a:r>
              <a:rPr lang="en-US" sz="1800" dirty="0"/>
              <a:t>and downstream flame propagation starts after some milliseconds at the </a:t>
            </a:r>
            <a:r>
              <a:rPr lang="en-US" sz="1800" dirty="0" smtClean="0"/>
              <a:t>stabilized flames. The flames are broadened </a:t>
            </a:r>
            <a:r>
              <a:rPr lang="en-US" sz="1800" dirty="0"/>
              <a:t>or may form a double </a:t>
            </a:r>
            <a:r>
              <a:rPr lang="en-US" sz="1800" dirty="0" smtClean="0"/>
              <a:t>head</a:t>
            </a:r>
          </a:p>
          <a:p>
            <a:pPr>
              <a:spcAft>
                <a:spcPts val="2400"/>
              </a:spcAft>
              <a:buFont typeface="+mj-lt"/>
              <a:buAutoNum type="arabicPeriod" startAt="4"/>
            </a:pPr>
            <a:r>
              <a:rPr lang="en-US" sz="1800" dirty="0" smtClean="0"/>
              <a:t>Further </a:t>
            </a:r>
            <a:r>
              <a:rPr lang="en-US" sz="1800" dirty="0"/>
              <a:t>separated explosions occur in the upstream area of the jets in some cases.</a:t>
            </a:r>
            <a:endParaRPr lang="de-DE" sz="1800" dirty="0" smtClean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707989"/>
              </p:ext>
            </p:extLst>
          </p:nvPr>
        </p:nvGraphicFramePr>
        <p:xfrm>
          <a:off x="466725" y="1059582"/>
          <a:ext cx="8207374" cy="365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482">
                  <a:extLst>
                    <a:ext uri="{9D8B030D-6E8A-4147-A177-3AD203B41FA5}">
                      <a16:colId xmlns:a16="http://schemas.microsoft.com/office/drawing/2014/main" val="1766050659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870807991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2648648725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1831709295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816600505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187440913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1998421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Tube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[MPa]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[m]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platelets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 arrival at hot platelets [s]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of initial explosion [m/s]*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upstream | v downstream [m/s]**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Ignition at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61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0.041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39.6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73.3 | 20.8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wake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68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0.040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76.5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46.1 | 32.4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stagnation and wake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761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0.037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83.2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54.8 | 40.4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wake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74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84.8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164.2 | 35.2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stagnation and wake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07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 | 111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wake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02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44.9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43.5 | 51.1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64.4 | 43.4***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stagnation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10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200-300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initially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140.9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118.1 | 76.2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stagnation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wake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irregular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flame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75805"/>
                  </a:ext>
                </a:extLst>
              </a:tr>
            </a:tbl>
          </a:graphicData>
        </a:graphic>
      </p:graphicFrame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294320" y="1895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>
            <a:hlinkClick r:id="rId2" action="ppaction://hlinksldjump"/>
          </p:cNvPr>
          <p:cNvSpPr txBox="1"/>
          <p:nvPr/>
        </p:nvSpPr>
        <p:spPr>
          <a:xfrm>
            <a:off x="7525147" y="615414"/>
            <a:ext cx="1148952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sym typeface="Wingdings" panose="05000000000000000000" pitchFamily="2" charset="2"/>
              </a:rPr>
              <a:t>overview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688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Hydrogen Jets with Hot Surfaces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Moving </a:t>
            </a:r>
            <a:r>
              <a:rPr lang="de-DE" dirty="0"/>
              <a:t>scheme (explosion / cold jet) depends </a:t>
            </a:r>
            <a:r>
              <a:rPr lang="de-DE" dirty="0" smtClean="0"/>
              <a:t>on </a:t>
            </a:r>
            <a:r>
              <a:rPr lang="de-DE" dirty="0"/>
              <a:t>various parameters</a:t>
            </a:r>
          </a:p>
          <a:p>
            <a:pPr lvl="1"/>
            <a:r>
              <a:rPr lang="de-DE" dirty="0"/>
              <a:t>Most </a:t>
            </a:r>
            <a:r>
              <a:rPr lang="de-DE" dirty="0" err="1"/>
              <a:t>important</a:t>
            </a:r>
            <a:r>
              <a:rPr lang="de-DE" dirty="0"/>
              <a:t>: </a:t>
            </a:r>
            <a:r>
              <a:rPr lang="de-DE" dirty="0" err="1"/>
              <a:t>pressure</a:t>
            </a:r>
            <a:r>
              <a:rPr lang="de-DE" dirty="0"/>
              <a:t> &amp; </a:t>
            </a:r>
            <a:r>
              <a:rPr lang="de-DE" dirty="0" err="1"/>
              <a:t>nozzle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endParaRPr lang="de-DE" dirty="0"/>
          </a:p>
          <a:p>
            <a:pPr lvl="1"/>
            <a:r>
              <a:rPr lang="de-DE" dirty="0"/>
              <a:t>„</a:t>
            </a:r>
            <a:r>
              <a:rPr lang="de-DE" dirty="0" err="1"/>
              <a:t>Late</a:t>
            </a:r>
            <a:r>
              <a:rPr lang="de-DE" dirty="0"/>
              <a:t> </a:t>
            </a:r>
            <a:r>
              <a:rPr lang="de-DE" dirty="0" err="1"/>
              <a:t>ignition</a:t>
            </a:r>
            <a:r>
              <a:rPr lang="de-DE" dirty="0"/>
              <a:t>“ at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sufaces</a:t>
            </a:r>
            <a:r>
              <a:rPr lang="de-DE" dirty="0"/>
              <a:t>: </a:t>
            </a:r>
            <a:r>
              <a:rPr lang="de-DE" b="1" dirty="0" err="1"/>
              <a:t>important</a:t>
            </a:r>
            <a:r>
              <a:rPr lang="de-DE" b="1" dirty="0"/>
              <a:t> </a:t>
            </a:r>
            <a:r>
              <a:rPr lang="de-DE" b="1" dirty="0" err="1"/>
              <a:t>issue</a:t>
            </a:r>
            <a:endParaRPr lang="de-DE" b="1" dirty="0"/>
          </a:p>
          <a:p>
            <a:pPr lvl="2"/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</a:t>
            </a:r>
            <a:r>
              <a:rPr lang="de-DE" dirty="0" err="1"/>
              <a:t>flame</a:t>
            </a:r>
            <a:r>
              <a:rPr lang="de-DE" dirty="0"/>
              <a:t> </a:t>
            </a:r>
            <a:r>
              <a:rPr lang="de-DE" dirty="0" err="1"/>
              <a:t>velocities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/>
              <a:t>turbulence</a:t>
            </a:r>
            <a:endParaRPr lang="de-DE" dirty="0" smtClean="0"/>
          </a:p>
          <a:p>
            <a:pPr lvl="2"/>
            <a:r>
              <a:rPr lang="de-DE" dirty="0" err="1" smtClean="0"/>
              <a:t>Upstream</a:t>
            </a:r>
            <a:r>
              <a:rPr lang="de-DE" dirty="0" smtClean="0"/>
              <a:t> </a:t>
            </a:r>
            <a:r>
              <a:rPr lang="de-DE" dirty="0" err="1" smtClean="0"/>
              <a:t>flames</a:t>
            </a:r>
            <a:r>
              <a:rPr lang="de-DE" dirty="0" smtClean="0"/>
              <a:t> (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continous</a:t>
            </a:r>
            <a:r>
              <a:rPr lang="de-DE" dirty="0" smtClean="0"/>
              <a:t> </a:t>
            </a:r>
            <a:r>
              <a:rPr lang="de-DE" dirty="0" err="1" smtClean="0"/>
              <a:t>feed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hydrogen)</a:t>
            </a:r>
            <a:endParaRPr lang="de-DE" dirty="0"/>
          </a:p>
          <a:p>
            <a:r>
              <a:rPr lang="de-DE" dirty="0" err="1"/>
              <a:t>Mechanisms</a:t>
            </a:r>
            <a:r>
              <a:rPr lang="de-DE" dirty="0"/>
              <a:t> not </a:t>
            </a:r>
            <a:r>
              <a:rPr lang="de-DE" dirty="0" err="1"/>
              <a:t>fully</a:t>
            </a:r>
            <a:r>
              <a:rPr lang="de-DE" dirty="0"/>
              <a:t> </a:t>
            </a:r>
            <a:r>
              <a:rPr lang="de-DE" dirty="0" err="1"/>
              <a:t>understood</a:t>
            </a:r>
            <a:r>
              <a:rPr lang="de-DE" dirty="0"/>
              <a:t> 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Problem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3054869"/>
            <a:ext cx="4037285" cy="1461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feil nach rechts 3"/>
          <p:cNvSpPr/>
          <p:nvPr/>
        </p:nvSpPr>
        <p:spPr bwMode="auto">
          <a:xfrm rot="10800000">
            <a:off x="5220072" y="3747847"/>
            <a:ext cx="1080120" cy="288032"/>
          </a:xfrm>
          <a:prstGeom prst="rightArrow">
            <a:avLst/>
          </a:prstGeom>
          <a:solidFill>
            <a:srgbClr val="179C7D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Hydrogen Jets with Hot Surfaces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hydrogen </a:t>
            </a:r>
            <a:r>
              <a:rPr lang="de-DE" dirty="0" err="1" smtClean="0"/>
              <a:t>jets</a:t>
            </a:r>
            <a:endParaRPr lang="de-DE" dirty="0" smtClean="0"/>
          </a:p>
          <a:p>
            <a:pPr lvl="0"/>
            <a:r>
              <a:rPr lang="de-DE" dirty="0" err="1" smtClean="0"/>
              <a:t>Spontaneous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rupture</a:t>
            </a:r>
            <a:r>
              <a:rPr lang="de-DE" dirty="0" smtClean="0"/>
              <a:t> </a:t>
            </a:r>
            <a:r>
              <a:rPr lang="de-DE" dirty="0" err="1" smtClean="0"/>
              <a:t>disk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pipe</a:t>
            </a:r>
            <a:r>
              <a:rPr lang="de-DE" dirty="0" smtClean="0"/>
              <a:t> Ø 10mm</a:t>
            </a:r>
          </a:p>
          <a:p>
            <a:pPr lvl="0"/>
            <a:r>
              <a:rPr lang="de-DE" dirty="0" smtClean="0"/>
              <a:t>10 / 20 / 40 MPa nominal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endParaRPr lang="de-DE" dirty="0" smtClean="0"/>
          </a:p>
          <a:p>
            <a:pPr lvl="0"/>
            <a:r>
              <a:rPr lang="de-DE" dirty="0" err="1" smtClean="0"/>
              <a:t>Ignition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: </a:t>
            </a:r>
            <a:r>
              <a:rPr lang="de-DE" dirty="0" err="1" smtClean="0"/>
              <a:t>glow</a:t>
            </a:r>
            <a:r>
              <a:rPr lang="de-DE" dirty="0" smtClean="0"/>
              <a:t> </a:t>
            </a:r>
            <a:r>
              <a:rPr lang="de-DE" dirty="0" err="1" smtClean="0"/>
              <a:t>platelet</a:t>
            </a:r>
            <a:endParaRPr lang="de-DE" dirty="0" smtClean="0"/>
          </a:p>
          <a:p>
            <a:pPr lvl="1"/>
            <a:r>
              <a:rPr lang="de-DE" dirty="0" smtClean="0"/>
              <a:t>3m / 5m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nozzle</a:t>
            </a:r>
            <a:endParaRPr lang="de-DE" dirty="0" smtClean="0"/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platelet</a:t>
            </a:r>
            <a:r>
              <a:rPr lang="de-DE" dirty="0" smtClean="0"/>
              <a:t>: 1223 K</a:t>
            </a:r>
          </a:p>
          <a:p>
            <a:r>
              <a:rPr lang="de-DE" dirty="0" smtClean="0"/>
              <a:t>In total 7 </a:t>
            </a:r>
            <a:r>
              <a:rPr lang="de-DE" dirty="0" err="1" smtClean="0"/>
              <a:t>experiments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Approach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507" y1="74441" x2="54507" y2="74441"/>
                        <a14:foregroundMark x1="66338" y1="84026" x2="66338" y2="84026"/>
                        <a14:foregroundMark x1="69014" y1="86581" x2="69014" y2="86581"/>
                        <a14:foregroundMark x1="46901" y1="70288" x2="46901" y2="70288"/>
                        <a14:foregroundMark x1="49859" y1="72843" x2="49859" y2="72843"/>
                        <a14:foregroundMark x1="52676" y1="74760" x2="52676" y2="74760"/>
                        <a14:foregroundMark x1="56620" y1="77316" x2="56620" y2="77316"/>
                        <a14:foregroundMark x1="57465" y1="78914" x2="57465" y2="78914"/>
                        <a14:foregroundMark x1="55493" y1="76997" x2="55493" y2="76997"/>
                        <a14:foregroundMark x1="67887" y1="59425" x2="67887" y2="59425"/>
                        <a14:foregroundMark x1="70282" y1="61661" x2="70282" y2="61661"/>
                        <a14:foregroundMark x1="74225" y1="63578" x2="74225" y2="63578"/>
                        <a14:foregroundMark x1="76338" y1="67412" x2="76338" y2="67412"/>
                        <a14:foregroundMark x1="87887" y1="75399" x2="87887" y2="75399"/>
                        <a14:foregroundMark x1="79577" y1="69010" x2="79577" y2="69010"/>
                        <a14:foregroundMark x1="68732" y1="61661" x2="68732" y2="61661"/>
                        <a14:backgroundMark x1="60141" y1="71246" x2="60141" y2="71246"/>
                        <a14:backgroundMark x1="60563" y1="72843" x2="61831" y2="73482"/>
                        <a14:backgroundMark x1="62394" y1="74121" x2="62394" y2="74121"/>
                        <a14:backgroundMark x1="58310" y1="69010" x2="56338" y2="65815"/>
                        <a14:backgroundMark x1="56338" y1="69010" x2="53944" y2="64217"/>
                        <a14:backgroundMark x1="59155" y1="61661" x2="59155" y2="61661"/>
                        <a14:backgroundMark x1="59155" y1="59105" x2="59155" y2="59105"/>
                        <a14:backgroundMark x1="30141" y1="64217" x2="30141" y2="642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2002888"/>
            <a:ext cx="3198058" cy="14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Hydrogen Jets with Hot Surfaces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Fraunhofer ICT </a:t>
            </a:r>
            <a:r>
              <a:rPr lang="de-DE" dirty="0"/>
              <a:t> </a:t>
            </a:r>
            <a:r>
              <a:rPr lang="de-DE" dirty="0" smtClean="0"/>
              <a:t>high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endParaRPr lang="de-DE" dirty="0" smtClean="0"/>
          </a:p>
          <a:p>
            <a:pPr lvl="1"/>
            <a:r>
              <a:rPr lang="de-DE" dirty="0" smtClean="0"/>
              <a:t>~5l Volume</a:t>
            </a:r>
          </a:p>
          <a:p>
            <a:pPr lvl="1"/>
            <a:r>
              <a:rPr lang="de-DE" dirty="0" err="1" smtClean="0"/>
              <a:t>Fully</a:t>
            </a:r>
            <a:r>
              <a:rPr lang="de-DE" dirty="0" smtClean="0"/>
              <a:t> remote </a:t>
            </a:r>
            <a:r>
              <a:rPr lang="de-DE" dirty="0" err="1" smtClean="0"/>
              <a:t>controlled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Experimental Setup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724" y="2760591"/>
            <a:ext cx="3347367" cy="1789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2762421"/>
            <a:ext cx="4757365" cy="1787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nhaltsplatzhalter 4" descr="D:\Data\Paper\Grafiken\Systemübersicht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36" y="267494"/>
            <a:ext cx="3516453" cy="244821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32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Release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95536" y="1059582"/>
            <a:ext cx="7103174" cy="3347457"/>
            <a:chOff x="3280624" y="699542"/>
            <a:chExt cx="5727990" cy="2699385"/>
          </a:xfrm>
        </p:grpSpPr>
        <p:pic>
          <p:nvPicPr>
            <p:cNvPr id="6" name="Grafik 5" descr="D:\Data\Paper\Grafiken\Ausströmanordnung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624" y="699542"/>
              <a:ext cx="3701415" cy="2699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 descr="D:\Data\Paper\Grafiken\H2_Setup_Schnitt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329" y="699542"/>
              <a:ext cx="2026285" cy="26993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51" y="1821450"/>
            <a:ext cx="834390" cy="1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Hydrogen Jets with Hot Surfaces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Experimental Setup</a:t>
            </a:r>
            <a:endParaRPr lang="de-DE" dirty="0"/>
          </a:p>
        </p:txBody>
      </p:sp>
      <p:pic>
        <p:nvPicPr>
          <p:cNvPr id="5" name="Grafik 4" descr="C:\Users\sek\projekte\W2.3 Modellierung\projekte\H2-Jet Untersuchungen - W2.3 sek - 20170123\images\Aufbauskizze mit Glühkerze_rev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5526"/>
            <a:ext cx="5760720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3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Hydrogen Jets with Hot Surfaces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>
          <a:xfrm>
            <a:off x="466725" y="1329928"/>
            <a:ext cx="3025155" cy="3186113"/>
          </a:xfrm>
        </p:spPr>
        <p:txBody>
          <a:bodyPr/>
          <a:lstStyle/>
          <a:p>
            <a:pPr lvl="0"/>
            <a:r>
              <a:rPr lang="de-DE" dirty="0" smtClean="0"/>
              <a:t>Data </a:t>
            </a:r>
            <a:r>
              <a:rPr lang="de-DE" dirty="0" err="1" smtClean="0"/>
              <a:t>evaluation</a:t>
            </a:r>
            <a:endParaRPr lang="de-DE" dirty="0" smtClean="0"/>
          </a:p>
          <a:p>
            <a:pPr lvl="1"/>
            <a:r>
              <a:rPr lang="de-DE" dirty="0" smtClean="0"/>
              <a:t>Video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(</a:t>
            </a:r>
            <a:r>
              <a:rPr lang="de-DE" dirty="0" err="1" smtClean="0"/>
              <a:t>including</a:t>
            </a:r>
            <a:r>
              <a:rPr lang="de-DE" dirty="0" smtClean="0"/>
              <a:t> Background </a:t>
            </a:r>
            <a:r>
              <a:rPr lang="de-DE" dirty="0" err="1"/>
              <a:t>O</a:t>
            </a:r>
            <a:r>
              <a:rPr lang="de-DE" dirty="0" err="1" smtClean="0"/>
              <a:t>riented</a:t>
            </a:r>
            <a:r>
              <a:rPr lang="de-DE" dirty="0" smtClean="0"/>
              <a:t> Schlieren </a:t>
            </a:r>
            <a:r>
              <a:rPr lang="de-DE" dirty="0" err="1" smtClean="0"/>
              <a:t>method</a:t>
            </a:r>
            <a:r>
              <a:rPr lang="de-DE" dirty="0" smtClean="0"/>
              <a:t>; BOS)</a:t>
            </a:r>
          </a:p>
          <a:p>
            <a:pPr lvl="0"/>
            <a:r>
              <a:rPr lang="de-DE" dirty="0" err="1" smtClean="0"/>
              <a:t>Exemplaric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Jet </a:t>
            </a:r>
            <a:r>
              <a:rPr lang="de-DE" dirty="0" err="1" smtClean="0"/>
              <a:t>head</a:t>
            </a:r>
            <a:r>
              <a:rPr lang="de-DE" dirty="0" smtClean="0"/>
              <a:t> </a:t>
            </a:r>
            <a:r>
              <a:rPr lang="de-DE" dirty="0" err="1" smtClean="0"/>
              <a:t>propagation</a:t>
            </a:r>
            <a:endParaRPr lang="de-DE" dirty="0" smtClean="0"/>
          </a:p>
          <a:p>
            <a:pPr marL="0" lv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Reproducibility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329928"/>
            <a:ext cx="5416597" cy="22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Hydrogen Jets with Hot Surfaces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endParaRPr lang="de-DE" dirty="0"/>
          </a:p>
        </p:txBody>
      </p:sp>
      <p:pic>
        <p:nvPicPr>
          <p:cNvPr id="6" name="Grafik 5" descr="C:\Users\ne\Desktop\H2_2017\Einzel-H51\Einzel-H51c\Auswertung-Erklaerung colore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76" y="1860668"/>
            <a:ext cx="2088499" cy="271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was\Desktop\vlcsnap\H52-400\vlcsnap-7122-04-02-21h31m10s3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9"/>
          <a:stretch/>
        </p:blipFill>
        <p:spPr bwMode="auto">
          <a:xfrm>
            <a:off x="3650276" y="1860668"/>
            <a:ext cx="2521099" cy="15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was\Desktop\vlcsnap\H21-400-1\vlcsnap-6069-06-04-23h35m20s0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48194"/>
          <a:stretch/>
        </p:blipFill>
        <p:spPr bwMode="auto">
          <a:xfrm>
            <a:off x="466725" y="1836615"/>
            <a:ext cx="2736304" cy="13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08419"/>
            <a:ext cx="3269940" cy="970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/>
          <p:cNvSpPr txBox="1"/>
          <p:nvPr/>
        </p:nvSpPr>
        <p:spPr>
          <a:xfrm>
            <a:off x="1330821" y="1161085"/>
            <a:ext cx="100811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Normal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06769" y="1165716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Strong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5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16_9_mit Seitenzahlen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580DF1-BA86-4877-8D27-CC013251B9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AC24F7-3956-49CA-8E26-85713EAF3B50}"/>
</file>

<file path=customXml/itemProps3.xml><?xml version="1.0" encoding="utf-8"?>
<ds:datastoreItem xmlns:ds="http://schemas.openxmlformats.org/officeDocument/2006/customXml" ds:itemID="{2F904564-E06E-45F3-AFD0-D887DC0A9F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16_9_mit Seitenzahlen</Template>
  <TotalTime>0</TotalTime>
  <Words>1307</Words>
  <Application>Microsoft Office PowerPoint</Application>
  <PresentationFormat>On-screen Show (16:9)</PresentationFormat>
  <Paragraphs>275</Paragraphs>
  <Slides>21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Frutiger LT Com 45 Light</vt:lpstr>
      <vt:lpstr>Frutiger LT Com 55 Roman</vt:lpstr>
      <vt:lpstr>Times New Roman</vt:lpstr>
      <vt:lpstr>Wingdings</vt:lpstr>
      <vt:lpstr>Master 16_9_mit Seitenzahlen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  <vt:lpstr>Interaction of Hydrogen Jets with Hot Surfaces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2017-09-11T10:15:54Z</dcterms:created>
  <dcterms:modified xsi:type="dcterms:W3CDTF">2019-09-26T00:22:50Z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