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27"/>
  </p:notesMasterIdLst>
  <p:handoutMasterIdLst>
    <p:handoutMasterId r:id="rId28"/>
  </p:handoutMasterIdLst>
  <p:sldIdLst>
    <p:sldId id="256" r:id="rId3"/>
    <p:sldId id="354" r:id="rId4"/>
    <p:sldId id="383" r:id="rId5"/>
    <p:sldId id="382" r:id="rId6"/>
    <p:sldId id="381" r:id="rId7"/>
    <p:sldId id="376" r:id="rId8"/>
    <p:sldId id="375" r:id="rId9"/>
    <p:sldId id="377" r:id="rId10"/>
    <p:sldId id="378" r:id="rId11"/>
    <p:sldId id="379" r:id="rId12"/>
    <p:sldId id="374" r:id="rId13"/>
    <p:sldId id="355" r:id="rId14"/>
    <p:sldId id="357" r:id="rId15"/>
    <p:sldId id="358" r:id="rId16"/>
    <p:sldId id="397" r:id="rId17"/>
    <p:sldId id="361" r:id="rId18"/>
    <p:sldId id="363" r:id="rId19"/>
    <p:sldId id="396" r:id="rId20"/>
    <p:sldId id="360" r:id="rId21"/>
    <p:sldId id="368" r:id="rId22"/>
    <p:sldId id="399" r:id="rId23"/>
    <p:sldId id="394" r:id="rId24"/>
    <p:sldId id="398" r:id="rId25"/>
    <p:sldId id="395" r:id="rId26"/>
  </p:sldIdLst>
  <p:sldSz cx="12192000" cy="6858000"/>
  <p:notesSz cx="6735763" cy="98663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FF"/>
    <a:srgbClr val="66FFFF"/>
    <a:srgbClr val="FF00FF"/>
    <a:srgbClr val="990099"/>
    <a:srgbClr val="343532"/>
    <a:srgbClr val="252722"/>
    <a:srgbClr val="99CCFF"/>
    <a:srgbClr val="6699FF"/>
    <a:srgbClr val="A09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5" autoAdjust="0"/>
    <p:restoredTop sz="94363" autoAdjust="0"/>
  </p:normalViewPr>
  <p:slideViewPr>
    <p:cSldViewPr>
      <p:cViewPr varScale="1">
        <p:scale>
          <a:sx n="109" d="100"/>
          <a:sy n="109" d="100"/>
        </p:scale>
        <p:origin x="24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33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65" cy="493868"/>
          </a:xfrm>
          <a:prstGeom prst="rect">
            <a:avLst/>
          </a:prstGeom>
        </p:spPr>
        <p:txBody>
          <a:bodyPr vert="horz" lIns="90755" tIns="45378" rIns="90755" bIns="45378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4627" y="0"/>
            <a:ext cx="2919565" cy="493868"/>
          </a:xfrm>
          <a:prstGeom prst="rect">
            <a:avLst/>
          </a:prstGeom>
        </p:spPr>
        <p:txBody>
          <a:bodyPr vert="horz" lIns="90755" tIns="45378" rIns="90755" bIns="45378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D44730-A51C-4206-95A1-0B2D6E1DA44A}" type="datetimeFigureOut">
              <a:rPr lang="de-DE"/>
              <a:pPr>
                <a:defRPr/>
              </a:pPr>
              <a:t>26.09.2019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2445"/>
            <a:ext cx="2919565" cy="493868"/>
          </a:xfrm>
          <a:prstGeom prst="rect">
            <a:avLst/>
          </a:prstGeom>
        </p:spPr>
        <p:txBody>
          <a:bodyPr vert="horz" lIns="90755" tIns="45378" rIns="90755" bIns="45378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4627" y="9372445"/>
            <a:ext cx="2919565" cy="493868"/>
          </a:xfrm>
          <a:prstGeom prst="rect">
            <a:avLst/>
          </a:prstGeom>
        </p:spPr>
        <p:txBody>
          <a:bodyPr vert="horz" wrap="square" lIns="90755" tIns="45378" rIns="90755" bIns="4537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FA8E1BC-4528-4668-AA5A-7829EA995ECA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00861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65" cy="493868"/>
          </a:xfrm>
          <a:prstGeom prst="rect">
            <a:avLst/>
          </a:prstGeom>
        </p:spPr>
        <p:txBody>
          <a:bodyPr vert="horz" lIns="90755" tIns="45378" rIns="90755" bIns="45378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4627" y="0"/>
            <a:ext cx="2919565" cy="493868"/>
          </a:xfrm>
          <a:prstGeom prst="rect">
            <a:avLst/>
          </a:prstGeom>
        </p:spPr>
        <p:txBody>
          <a:bodyPr vert="horz" lIns="90755" tIns="45378" rIns="90755" bIns="45378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6F923A-6C24-4F41-BC29-5D40CE8F89C0}" type="datetimeFigureOut">
              <a:rPr lang="de-DE"/>
              <a:pPr>
                <a:defRPr/>
              </a:pPr>
              <a:t>26.09.2019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5" tIns="45378" rIns="90755" bIns="45378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263" y="4747760"/>
            <a:ext cx="5389240" cy="3884673"/>
          </a:xfrm>
          <a:prstGeom prst="rect">
            <a:avLst/>
          </a:prstGeom>
        </p:spPr>
        <p:txBody>
          <a:bodyPr vert="horz" lIns="90755" tIns="45378" rIns="90755" bIns="45378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2445"/>
            <a:ext cx="2919565" cy="493868"/>
          </a:xfrm>
          <a:prstGeom prst="rect">
            <a:avLst/>
          </a:prstGeom>
        </p:spPr>
        <p:txBody>
          <a:bodyPr vert="horz" lIns="90755" tIns="45378" rIns="90755" bIns="45378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4627" y="9372445"/>
            <a:ext cx="2919565" cy="493868"/>
          </a:xfrm>
          <a:prstGeom prst="rect">
            <a:avLst/>
          </a:prstGeom>
        </p:spPr>
        <p:txBody>
          <a:bodyPr vert="horz" wrap="square" lIns="90755" tIns="45378" rIns="90755" bIns="4537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200A15C-250A-4646-9C31-9F9964B06141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177662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9575" y="1233488"/>
            <a:ext cx="5916613" cy="33289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614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392" indent="-28361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4449" indent="-22689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8229" indent="-22689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2008" indent="-22689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5788" indent="-2268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9569" indent="-2268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3349" indent="-2268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7128" indent="-2268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050519-E9E4-473E-AF4F-0DA134D1A03D}" type="slidenum">
              <a:rPr lang="de-DE" altLang="de-DE" smtClean="0"/>
              <a:pPr/>
              <a:t>1</a:t>
            </a:fld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403439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0A15C-250A-4646-9C31-9F9964B06141}" type="slidenum">
              <a:rPr lang="de-DE" altLang="de-DE" smtClean="0"/>
              <a:pPr>
                <a:defRPr/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53895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92E0-581B-430D-8CC7-BF7A5369181C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42190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A4EF9-0624-4347-8B48-37A0A854149C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67526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1BBF4-8531-4C63-AB5C-AD31C4E8B417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4549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5913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5290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65001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732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3072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1724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6690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81870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E258E-952C-41B4-B66F-5BC424E39F45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9601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62100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5482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3031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D935A-29CA-4028-B10C-9991D614C94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84705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5F97F-F2C2-4AB6-B85D-D380F9A4B38B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18602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5CD2D-36A6-452D-A3EA-6BBC56E6B436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4893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AB841-3BCC-470B-A831-D25A63799071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34251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14812-BBC7-420D-A351-2F93B9D5275F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81313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01920-18A4-4ECB-A0FE-8636581A3298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3144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91E51-B81F-41F7-A8F2-38A7F5199AEC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40806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5000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/>
          </a:p>
        </p:txBody>
      </p:sp>
      <p:sp>
        <p:nvSpPr>
          <p:cNvPr id="1027" name="Line 7"/>
          <p:cNvSpPr>
            <a:spLocks noChangeShapeType="1"/>
          </p:cNvSpPr>
          <p:nvPr userDrawn="1"/>
        </p:nvSpPr>
        <p:spPr bwMode="auto">
          <a:xfrm>
            <a:off x="336000" y="1071563"/>
            <a:ext cx="11520000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8" name="Line 8"/>
          <p:cNvSpPr>
            <a:spLocks noChangeShapeType="1"/>
          </p:cNvSpPr>
          <p:nvPr userDrawn="1"/>
        </p:nvSpPr>
        <p:spPr bwMode="auto">
          <a:xfrm>
            <a:off x="336000" y="6523756"/>
            <a:ext cx="11520000" cy="1588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9" name="Line 15"/>
          <p:cNvSpPr>
            <a:spLocks noChangeShapeType="1"/>
          </p:cNvSpPr>
          <p:nvPr userDrawn="1"/>
        </p:nvSpPr>
        <p:spPr bwMode="auto">
          <a:xfrm>
            <a:off x="336000" y="273050"/>
            <a:ext cx="11520000" cy="0"/>
          </a:xfrm>
          <a:prstGeom prst="line">
            <a:avLst/>
          </a:prstGeom>
          <a:noFill/>
          <a:ln w="12700">
            <a:solidFill>
              <a:srgbClr val="99CC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Rectangle 22"/>
          <p:cNvSpPr>
            <a:spLocks noGrp="1" noChangeArrowheads="1"/>
          </p:cNvSpPr>
          <p:nvPr userDrawn="1">
            <p:ph type="sldNum" sz="quarter" idx="4"/>
          </p:nvPr>
        </p:nvSpPr>
        <p:spPr>
          <a:xfrm>
            <a:off x="46567" y="6534150"/>
            <a:ext cx="1151467" cy="2794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0F5DE51A-091B-4854-9AC6-6B4C1BA2B3E4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307975" y="382511"/>
            <a:ext cx="11576050" cy="576262"/>
            <a:chOff x="250825" y="404813"/>
            <a:chExt cx="11576050" cy="576262"/>
          </a:xfrm>
        </p:grpSpPr>
        <p:grpSp>
          <p:nvGrpSpPr>
            <p:cNvPr id="13" name="Group 18"/>
            <p:cNvGrpSpPr>
              <a:grpSpLocks/>
            </p:cNvGrpSpPr>
            <p:nvPr userDrawn="1"/>
          </p:nvGrpSpPr>
          <p:grpSpPr bwMode="auto">
            <a:xfrm>
              <a:off x="250825" y="404813"/>
              <a:ext cx="1420813" cy="557212"/>
              <a:chOff x="2436" y="2541"/>
              <a:chExt cx="895" cy="351"/>
            </a:xfrm>
          </p:grpSpPr>
          <p:sp>
            <p:nvSpPr>
              <p:cNvPr id="15" name="Text Box 19"/>
              <p:cNvSpPr txBox="1">
                <a:spLocks noChangeArrowheads="1"/>
              </p:cNvSpPr>
              <p:nvPr/>
            </p:nvSpPr>
            <p:spPr bwMode="auto">
              <a:xfrm>
                <a:off x="2437" y="2671"/>
                <a:ext cx="889" cy="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de-DE" altLang="de-DE" sz="2300" dirty="0" smtClean="0">
                    <a:latin typeface="Times New Roman" panose="02020603050405020304" pitchFamily="18" charset="0"/>
                  </a:rPr>
                  <a:t>Pro-Science</a:t>
                </a:r>
              </a:p>
            </p:txBody>
          </p:sp>
          <p:sp>
            <p:nvSpPr>
              <p:cNvPr id="16" name="Freeform 20"/>
              <p:cNvSpPr>
                <a:spLocks/>
              </p:cNvSpPr>
              <p:nvPr/>
            </p:nvSpPr>
            <p:spPr bwMode="auto">
              <a:xfrm>
                <a:off x="2436" y="2543"/>
                <a:ext cx="895" cy="143"/>
              </a:xfrm>
              <a:custGeom>
                <a:avLst/>
                <a:gdLst>
                  <a:gd name="T0" fmla="*/ 0 w 936"/>
                  <a:gd name="T1" fmla="*/ 16 h 150"/>
                  <a:gd name="T2" fmla="*/ 115 w 936"/>
                  <a:gd name="T3" fmla="*/ 0 h 15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36" h="150">
                    <a:moveTo>
                      <a:pt x="0" y="150"/>
                    </a:moveTo>
                    <a:lnTo>
                      <a:pt x="936" y="0"/>
                    </a:lnTo>
                  </a:path>
                </a:pathLst>
              </a:custGeom>
              <a:noFill/>
              <a:ln w="31750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" name="Freeform 21"/>
              <p:cNvSpPr>
                <a:spLocks/>
              </p:cNvSpPr>
              <p:nvPr/>
            </p:nvSpPr>
            <p:spPr bwMode="auto">
              <a:xfrm>
                <a:off x="2436" y="2541"/>
                <a:ext cx="895" cy="97"/>
              </a:xfrm>
              <a:custGeom>
                <a:avLst/>
                <a:gdLst>
                  <a:gd name="T0" fmla="*/ 0 w 936"/>
                  <a:gd name="T1" fmla="*/ 14 h 101"/>
                  <a:gd name="T2" fmla="*/ 115 w 936"/>
                  <a:gd name="T3" fmla="*/ 0 h 10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36" h="101">
                    <a:moveTo>
                      <a:pt x="0" y="101"/>
                    </a:moveTo>
                    <a:lnTo>
                      <a:pt x="936" y="0"/>
                    </a:lnTo>
                  </a:path>
                </a:pathLst>
              </a:custGeom>
              <a:noFill/>
              <a:ln w="31750">
                <a:solidFill>
                  <a:srgbClr val="99CC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pic>
          <p:nvPicPr>
            <p:cNvPr id="18" name="Picture 23" descr="KIT-Logo-rgb_de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4512" y="463550"/>
              <a:ext cx="1122363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 Box 23"/>
          <p:cNvSpPr txBox="1">
            <a:spLocks noChangeArrowheads="1"/>
          </p:cNvSpPr>
          <p:nvPr userDrawn="1"/>
        </p:nvSpPr>
        <p:spPr bwMode="auto">
          <a:xfrm>
            <a:off x="3133494" y="6540500"/>
            <a:ext cx="592502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de-DE" sz="1100" dirty="0" smtClean="0">
                <a:solidFill>
                  <a:srgbClr val="3399FF"/>
                </a:solidFill>
              </a:rPr>
              <a:t>International Conference on Hydrogen Safety, </a:t>
            </a:r>
            <a:r>
              <a:rPr lang="en-GB" altLang="de-DE" sz="1100" dirty="0" smtClean="0">
                <a:solidFill>
                  <a:srgbClr val="3399FF"/>
                </a:solidFill>
              </a:rPr>
              <a:t>September, 24-26 2019 - Adelaide (Australia)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 userDrawn="1"/>
        </p:nvSpPr>
        <p:spPr bwMode="auto">
          <a:xfrm>
            <a:off x="0" y="115888"/>
            <a:ext cx="381000" cy="5334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sz="2400" smtClean="0">
              <a:latin typeface="Times New Roman" panose="02020603050405020304" pitchFamily="18" charset="0"/>
            </a:endParaRPr>
          </a:p>
        </p:txBody>
      </p:sp>
      <p:sp>
        <p:nvSpPr>
          <p:cNvPr id="2051" name="Rectangle 6"/>
          <p:cNvSpPr>
            <a:spLocks noChangeArrowheads="1"/>
          </p:cNvSpPr>
          <p:nvPr userDrawn="1"/>
        </p:nvSpPr>
        <p:spPr bwMode="auto">
          <a:xfrm>
            <a:off x="550334" y="250825"/>
            <a:ext cx="9385300" cy="274638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100000">
                <a:srgbClr val="CCE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2400" smtClean="0">
              <a:latin typeface="Times New Roman" panose="02020603050405020304" pitchFamily="18" charset="0"/>
            </a:endParaRPr>
          </a:p>
        </p:txBody>
      </p:sp>
      <p:sp>
        <p:nvSpPr>
          <p:cNvPr id="2052" name="Rectangle 7"/>
          <p:cNvSpPr>
            <a:spLocks noChangeArrowheads="1"/>
          </p:cNvSpPr>
          <p:nvPr userDrawn="1"/>
        </p:nvSpPr>
        <p:spPr bwMode="auto">
          <a:xfrm>
            <a:off x="546101" y="250825"/>
            <a:ext cx="184151" cy="141288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mtClean="0">
              <a:solidFill>
                <a:schemeClr val="hlink"/>
              </a:solidFill>
            </a:endParaRPr>
          </a:p>
        </p:txBody>
      </p:sp>
      <p:sp>
        <p:nvSpPr>
          <p:cNvPr id="2053" name="Rectangle 8"/>
          <p:cNvSpPr>
            <a:spLocks noChangeArrowheads="1"/>
          </p:cNvSpPr>
          <p:nvPr userDrawn="1"/>
        </p:nvSpPr>
        <p:spPr bwMode="auto">
          <a:xfrm>
            <a:off x="730251" y="115888"/>
            <a:ext cx="186267" cy="138112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mtClean="0">
              <a:solidFill>
                <a:schemeClr val="hlink"/>
              </a:solidFill>
            </a:endParaRPr>
          </a:p>
        </p:txBody>
      </p:sp>
      <p:sp>
        <p:nvSpPr>
          <p:cNvPr id="2054" name="Rectangle 9"/>
          <p:cNvSpPr>
            <a:spLocks noChangeArrowheads="1"/>
          </p:cNvSpPr>
          <p:nvPr userDrawn="1"/>
        </p:nvSpPr>
        <p:spPr bwMode="auto">
          <a:xfrm>
            <a:off x="730251" y="250825"/>
            <a:ext cx="186267" cy="141288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mtClean="0">
              <a:solidFill>
                <a:schemeClr val="accent2"/>
              </a:solidFill>
            </a:endParaRPr>
          </a:p>
        </p:txBody>
      </p:sp>
      <p:sp>
        <p:nvSpPr>
          <p:cNvPr id="2055" name="Rectangle 10"/>
          <p:cNvSpPr>
            <a:spLocks noChangeArrowheads="1"/>
          </p:cNvSpPr>
          <p:nvPr userDrawn="1"/>
        </p:nvSpPr>
        <p:spPr bwMode="auto">
          <a:xfrm>
            <a:off x="366185" y="390526"/>
            <a:ext cx="182033" cy="138113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mtClean="0">
              <a:solidFill>
                <a:schemeClr val="hlink"/>
              </a:solidFill>
            </a:endParaRPr>
          </a:p>
        </p:txBody>
      </p:sp>
      <p:sp>
        <p:nvSpPr>
          <p:cNvPr id="2056" name="Rectangle 11"/>
          <p:cNvSpPr>
            <a:spLocks noChangeArrowheads="1"/>
          </p:cNvSpPr>
          <p:nvPr userDrawn="1"/>
        </p:nvSpPr>
        <p:spPr bwMode="auto">
          <a:xfrm>
            <a:off x="175685" y="252413"/>
            <a:ext cx="188383" cy="138112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2400" smtClean="0">
              <a:latin typeface="Times New Roman" panose="02020603050405020304" pitchFamily="18" charset="0"/>
            </a:endParaRPr>
          </a:p>
        </p:txBody>
      </p:sp>
      <p:sp>
        <p:nvSpPr>
          <p:cNvPr id="2057" name="Rectangle 12"/>
          <p:cNvSpPr>
            <a:spLocks noChangeArrowheads="1"/>
          </p:cNvSpPr>
          <p:nvPr userDrawn="1"/>
        </p:nvSpPr>
        <p:spPr bwMode="auto">
          <a:xfrm>
            <a:off x="546101" y="387350"/>
            <a:ext cx="184151" cy="138113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mtClean="0">
              <a:solidFill>
                <a:schemeClr val="accent2"/>
              </a:solidFill>
            </a:endParaRPr>
          </a:p>
        </p:txBody>
      </p:sp>
      <p:sp>
        <p:nvSpPr>
          <p:cNvPr id="2058" name="Rectangle 13"/>
          <p:cNvSpPr>
            <a:spLocks noChangeArrowheads="1"/>
          </p:cNvSpPr>
          <p:nvPr userDrawn="1"/>
        </p:nvSpPr>
        <p:spPr bwMode="auto">
          <a:xfrm>
            <a:off x="366185" y="525464"/>
            <a:ext cx="182033" cy="136525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mtClean="0">
              <a:solidFill>
                <a:schemeClr val="accent2"/>
              </a:solidFill>
            </a:endParaRPr>
          </a:p>
        </p:txBody>
      </p:sp>
      <p:sp>
        <p:nvSpPr>
          <p:cNvPr id="2059" name="Rectangle 33"/>
          <p:cNvSpPr>
            <a:spLocks noChangeArrowheads="1"/>
          </p:cNvSpPr>
          <p:nvPr userDrawn="1"/>
        </p:nvSpPr>
        <p:spPr bwMode="auto">
          <a:xfrm>
            <a:off x="9891185" y="96839"/>
            <a:ext cx="2017183" cy="6111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de-DE" altLang="de-DE" smtClean="0">
              <a:latin typeface="Verdana" panose="020B0604030504040204" pitchFamily="34" charset="0"/>
            </a:endParaRPr>
          </a:p>
        </p:txBody>
      </p:sp>
      <p:grpSp>
        <p:nvGrpSpPr>
          <p:cNvPr id="2060" name="Group 29"/>
          <p:cNvGrpSpPr>
            <a:grpSpLocks/>
          </p:cNvGrpSpPr>
          <p:nvPr userDrawn="1"/>
        </p:nvGrpSpPr>
        <p:grpSpPr bwMode="auto">
          <a:xfrm>
            <a:off x="9935634" y="144463"/>
            <a:ext cx="1894417" cy="560387"/>
            <a:chOff x="2436" y="2541"/>
            <a:chExt cx="895" cy="353"/>
          </a:xfrm>
        </p:grpSpPr>
        <p:sp>
          <p:nvSpPr>
            <p:cNvPr id="2061" name="Text Box 30"/>
            <p:cNvSpPr txBox="1">
              <a:spLocks noChangeArrowheads="1"/>
            </p:cNvSpPr>
            <p:nvPr/>
          </p:nvSpPr>
          <p:spPr bwMode="auto">
            <a:xfrm>
              <a:off x="2437" y="2671"/>
              <a:ext cx="67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de-DE" sz="2300" smtClean="0">
                  <a:latin typeface="Times New Roman" panose="02020603050405020304" pitchFamily="18" charset="0"/>
                </a:rPr>
                <a:t>Pro-Science</a:t>
              </a:r>
            </a:p>
          </p:txBody>
        </p:sp>
        <p:sp>
          <p:nvSpPr>
            <p:cNvPr id="2062" name="Freeform 31"/>
            <p:cNvSpPr>
              <a:spLocks/>
            </p:cNvSpPr>
            <p:nvPr/>
          </p:nvSpPr>
          <p:spPr bwMode="auto">
            <a:xfrm>
              <a:off x="2436" y="2543"/>
              <a:ext cx="895" cy="143"/>
            </a:xfrm>
            <a:custGeom>
              <a:avLst/>
              <a:gdLst>
                <a:gd name="T0" fmla="*/ 0 w 936"/>
                <a:gd name="T1" fmla="*/ 17 h 150"/>
                <a:gd name="T2" fmla="*/ 120 w 936"/>
                <a:gd name="T3" fmla="*/ 0 h 15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36" h="150">
                  <a:moveTo>
                    <a:pt x="0" y="150"/>
                  </a:moveTo>
                  <a:lnTo>
                    <a:pt x="936" y="0"/>
                  </a:ln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63" name="Freeform 32"/>
            <p:cNvSpPr>
              <a:spLocks/>
            </p:cNvSpPr>
            <p:nvPr/>
          </p:nvSpPr>
          <p:spPr bwMode="auto">
            <a:xfrm>
              <a:off x="2436" y="2541"/>
              <a:ext cx="895" cy="97"/>
            </a:xfrm>
            <a:custGeom>
              <a:avLst/>
              <a:gdLst>
                <a:gd name="T0" fmla="*/ 0 w 936"/>
                <a:gd name="T1" fmla="*/ 15 h 101"/>
                <a:gd name="T2" fmla="*/ 120 w 936"/>
                <a:gd name="T3" fmla="*/ 0 h 10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36" h="101">
                  <a:moveTo>
                    <a:pt x="0" y="101"/>
                  </a:moveTo>
                  <a:lnTo>
                    <a:pt x="936" y="0"/>
                  </a:lnTo>
                </a:path>
              </a:pathLst>
            </a:custGeom>
            <a:noFill/>
            <a:ln w="31750">
              <a:solidFill>
                <a:srgbClr val="99CCFF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2.avi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openxmlformats.org/officeDocument/2006/relationships/image" Target="../media/image21.png"/><Relationship Id="rId5" Type="http://schemas.microsoft.com/office/2007/relationships/media" Target="../media/media3.avi"/><Relationship Id="rId10" Type="http://schemas.openxmlformats.org/officeDocument/2006/relationships/image" Target="../media/image20.png"/><Relationship Id="rId4" Type="http://schemas.openxmlformats.org/officeDocument/2006/relationships/video" Target="../media/media2.avi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803412" y="2391023"/>
            <a:ext cx="10585176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de-DE" sz="2000" b="1" dirty="0" smtClean="0">
                <a:solidFill>
                  <a:srgbClr val="3399FF"/>
                </a:solidFill>
              </a:rPr>
              <a:t>Paper-ID: 229</a:t>
            </a:r>
            <a:r>
              <a:rPr lang="en-US" altLang="de-DE" sz="2000" b="1" dirty="0">
                <a:solidFill>
                  <a:srgbClr val="3399FF"/>
                </a:solidFill>
              </a:rPr>
              <a:t/>
            </a:r>
            <a:br>
              <a:rPr lang="en-US" altLang="de-DE" sz="2000" b="1" dirty="0">
                <a:solidFill>
                  <a:srgbClr val="3399FF"/>
                </a:solidFill>
              </a:rPr>
            </a:br>
            <a:r>
              <a:rPr lang="en-US" altLang="de-DE" sz="3200" b="1" dirty="0">
                <a:solidFill>
                  <a:schemeClr val="tx1"/>
                </a:solidFill>
              </a:rPr>
              <a:t>EXPERIMENTS ON THE </a:t>
            </a:r>
            <a:r>
              <a:rPr lang="en-US" altLang="de-DE" sz="3200" b="1" dirty="0" smtClean="0">
                <a:solidFill>
                  <a:schemeClr val="tx1"/>
                </a:solidFill>
              </a:rPr>
              <a:t>COMBUSTION BEHAVIOUR </a:t>
            </a:r>
            <a:r>
              <a:rPr lang="en-US" altLang="de-DE" sz="3200" b="1" dirty="0">
                <a:solidFill>
                  <a:schemeClr val="tx1"/>
                </a:solidFill>
              </a:rPr>
              <a:t>OF HYDROGEN-CARBON MONOXIDE-AIR </a:t>
            </a:r>
            <a:r>
              <a:rPr lang="en-US" altLang="de-DE" sz="3200" b="1" dirty="0" smtClean="0">
                <a:solidFill>
                  <a:schemeClr val="tx1"/>
                </a:solidFill>
              </a:rPr>
              <a:t>MIXTURES</a:t>
            </a:r>
            <a:r>
              <a:rPr lang="en-US" altLang="de-DE" sz="3200" b="1" dirty="0">
                <a:solidFill>
                  <a:srgbClr val="0066FF"/>
                </a:solidFill>
              </a:rPr>
              <a:t/>
            </a:r>
            <a:br>
              <a:rPr lang="en-US" altLang="de-DE" sz="3200" b="1" dirty="0">
                <a:solidFill>
                  <a:srgbClr val="0066FF"/>
                </a:solidFill>
              </a:rPr>
            </a:br>
            <a:endParaRPr lang="en-US" altLang="de-DE" sz="4000" b="1" dirty="0">
              <a:solidFill>
                <a:srgbClr val="0066FF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495550" y="4005064"/>
            <a:ext cx="7200900" cy="25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de-DE" altLang="de-DE" sz="1600" b="1" dirty="0">
                <a:solidFill>
                  <a:srgbClr val="3399FF"/>
                </a:solidFill>
              </a:rPr>
              <a:t>A. Friedrich, G. Necker, G. Stern, A. Veser, J. Grune (Pro-Science)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1600" b="1" dirty="0">
                <a:solidFill>
                  <a:srgbClr val="3399FF"/>
                </a:solidFill>
              </a:rPr>
              <a:t>M. Kuznetsov, T. Jordan (KIT)</a:t>
            </a:r>
          </a:p>
          <a:p>
            <a:pPr marL="342900" indent="-342900" eaLnBrk="1" hangingPunct="1">
              <a:lnSpc>
                <a:spcPct val="80000"/>
              </a:lnSpc>
              <a:buAutoNum type="alphaUcPeriod"/>
            </a:pPr>
            <a:endParaRPr lang="de-DE" altLang="de-DE" sz="1600" b="1" dirty="0">
              <a:solidFill>
                <a:srgbClr val="3399FF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1600" b="1" dirty="0">
              <a:solidFill>
                <a:srgbClr val="3399FF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4625608" y="5457826"/>
            <a:ext cx="2940784" cy="831174"/>
            <a:chOff x="4148138" y="5457826"/>
            <a:chExt cx="2940784" cy="831174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37" t="14837" b="19080"/>
            <a:stretch/>
          </p:blipFill>
          <p:spPr>
            <a:xfrm>
              <a:off x="5303912" y="5461000"/>
              <a:ext cx="1785010" cy="828000"/>
            </a:xfrm>
            <a:prstGeom prst="rect">
              <a:avLst/>
            </a:prstGeom>
          </p:spPr>
        </p:pic>
        <p:sp>
          <p:nvSpPr>
            <p:cNvPr id="5124" name="Textfeld 3"/>
            <p:cNvSpPr txBox="1">
              <a:spLocks noChangeArrowheads="1"/>
            </p:cNvSpPr>
            <p:nvPr/>
          </p:nvSpPr>
          <p:spPr bwMode="auto">
            <a:xfrm>
              <a:off x="4148138" y="5457826"/>
              <a:ext cx="122982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de-DE" sz="1200" b="1" dirty="0"/>
                <a:t>Supported by:</a:t>
              </a:r>
            </a:p>
          </p:txBody>
        </p:sp>
      </p:grpSp>
      <p:sp>
        <p:nvSpPr>
          <p:cNvPr id="5125" name="Foliennummernplatzhalt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CF73DE-6DBB-4275-92A9-192492F9D595}" type="slidenum">
              <a:rPr lang="de-DE" altLang="de-DE" smtClean="0"/>
              <a:pPr/>
              <a:t>1</a:t>
            </a:fld>
            <a:endParaRPr lang="de-DE" alt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942092-2640-4AC4-ABDD-2F7907CF6810}" type="slidenum">
              <a:rPr lang="de-DE" altLang="de-DE" smtClean="0"/>
              <a:pPr/>
              <a:t>10</a:t>
            </a:fld>
            <a:endParaRPr lang="de-DE" altLang="de-DE" smtClean="0"/>
          </a:p>
        </p:txBody>
      </p:sp>
      <p:sp>
        <p:nvSpPr>
          <p:cNvPr id="11" name="Ellipse 10"/>
          <p:cNvSpPr>
            <a:spLocks noChangeAspect="1"/>
          </p:cNvSpPr>
          <p:nvPr/>
        </p:nvSpPr>
        <p:spPr>
          <a:xfrm>
            <a:off x="9868991" y="3625974"/>
            <a:ext cx="1440000" cy="1440000"/>
          </a:xfrm>
          <a:prstGeom prst="ellipse">
            <a:avLst/>
          </a:prstGeom>
          <a:solidFill>
            <a:srgbClr val="CCCC00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2" name="Ellipse 11"/>
          <p:cNvSpPr>
            <a:spLocks noChangeAspect="1"/>
          </p:cNvSpPr>
          <p:nvPr/>
        </p:nvSpPr>
        <p:spPr>
          <a:xfrm>
            <a:off x="9874484" y="3625403"/>
            <a:ext cx="1440000" cy="144000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901524" y="3459059"/>
            <a:ext cx="72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noFill/>
          </a:ln>
        </p:spPr>
        <p:txBody>
          <a:bodyPr wrap="none" lIns="18000" tIns="0" rIns="18000" bIns="0" rtlCol="0" anchor="ctr" anchorCtr="0">
            <a:noAutofit/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6986046" y="1268761"/>
            <a:ext cx="4654570" cy="5229501"/>
            <a:chOff x="4309918" y="1268760"/>
            <a:chExt cx="4654570" cy="5229501"/>
          </a:xfrm>
        </p:grpSpPr>
        <p:cxnSp>
          <p:nvCxnSpPr>
            <p:cNvPr id="19" name="Gerader Verbinder 18"/>
            <p:cNvCxnSpPr/>
            <p:nvPr/>
          </p:nvCxnSpPr>
          <p:spPr>
            <a:xfrm rot="16200000">
              <a:off x="4887961" y="4881231"/>
              <a:ext cx="138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hteck 19"/>
            <p:cNvSpPr/>
            <p:nvPr/>
          </p:nvSpPr>
          <p:spPr>
            <a:xfrm>
              <a:off x="4327568" y="3243688"/>
              <a:ext cx="733425" cy="408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 rot="16200000">
              <a:off x="4090346" y="1644912"/>
              <a:ext cx="676400" cy="2372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</a:rPr>
                <a:t>Chimney</a:t>
              </a:r>
            </a:p>
          </p:txBody>
        </p:sp>
        <p:sp>
          <p:nvSpPr>
            <p:cNvPr id="22" name="Rechteck 21"/>
            <p:cNvSpPr/>
            <p:nvPr/>
          </p:nvSpPr>
          <p:spPr>
            <a:xfrm>
              <a:off x="5431570" y="5734672"/>
              <a:ext cx="288000" cy="72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403718" y="3206555"/>
              <a:ext cx="622666" cy="45269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000" tIns="0" rIns="18000" bIns="1080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</a:rPr>
                <a:t>Vacuum</a:t>
              </a:r>
              <a:br>
                <a:rPr lang="en-US" sz="1400" dirty="0">
                  <a:latin typeface="Calibri" panose="020F0502020204030204" pitchFamily="34" charset="0"/>
                </a:rPr>
              </a:br>
              <a:r>
                <a:rPr lang="en-US" sz="1400" dirty="0">
                  <a:latin typeface="Calibri" panose="020F0502020204030204" pitchFamily="34" charset="0"/>
                </a:rPr>
                <a:t>pump </a:t>
              </a: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5448443" y="5822326"/>
              <a:ext cx="254360" cy="2372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Air</a:t>
              </a:r>
              <a:endParaRPr lang="en-US" sz="1400" b="1" baseline="-25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6265809" y="2498356"/>
              <a:ext cx="933970" cy="237255"/>
            </a:xfrm>
            <a:prstGeom prst="rect">
              <a:avLst/>
            </a:prstGeom>
            <a:noFill/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</a:rPr>
                <a:t>Gas-analysis</a:t>
              </a: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6738929" y="3403231"/>
              <a:ext cx="542900" cy="237255"/>
            </a:xfrm>
            <a:prstGeom prst="rect">
              <a:avLst/>
            </a:prstGeom>
            <a:noFill/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de-DE" sz="1400" dirty="0" err="1">
                  <a:latin typeface="Calibri" panose="020F0502020204030204" pitchFamily="34" charset="0"/>
                </a:rPr>
                <a:t>p</a:t>
              </a:r>
              <a:r>
                <a:rPr lang="de-DE" sz="1400" baseline="-25000" dirty="0" err="1">
                  <a:latin typeface="Calibri" panose="020F0502020204030204" pitchFamily="34" charset="0"/>
                </a:rPr>
                <a:t>dynamic</a:t>
              </a:r>
              <a:endParaRPr lang="de-DE" sz="1400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7779188" y="1898281"/>
              <a:ext cx="389012" cy="237255"/>
            </a:xfrm>
            <a:prstGeom prst="rect">
              <a:avLst/>
            </a:prstGeom>
            <a:noFill/>
          </p:spPr>
          <p:txBody>
            <a:bodyPr wrap="none" lIns="18000" tIns="10800" rIns="18000" bIns="10800" rtlCol="0">
              <a:spAutoFit/>
            </a:bodyPr>
            <a:lstStyle/>
            <a:p>
              <a:r>
                <a:rPr lang="de-DE" sz="1400" dirty="0" err="1">
                  <a:latin typeface="Calibri" panose="020F0502020204030204" pitchFamily="34" charset="0"/>
                </a:rPr>
                <a:t>p</a:t>
              </a:r>
              <a:r>
                <a:rPr lang="de-DE" sz="1400" baseline="-25000" dirty="0" err="1">
                  <a:latin typeface="Calibri" panose="020F0502020204030204" pitchFamily="34" charset="0"/>
                </a:rPr>
                <a:t>static</a:t>
              </a:r>
              <a:endParaRPr lang="de-DE" sz="1400" baseline="-25000" dirty="0">
                <a:latin typeface="Calibri" panose="020F0502020204030204" pitchFamily="34" charset="0"/>
              </a:endParaRPr>
            </a:p>
          </p:txBody>
        </p:sp>
        <p:cxnSp>
          <p:nvCxnSpPr>
            <p:cNvPr id="28" name="Gerader Verbinder 27"/>
            <p:cNvCxnSpPr/>
            <p:nvPr/>
          </p:nvCxnSpPr>
          <p:spPr>
            <a:xfrm rot="10800000">
              <a:off x="4327568" y="2514230"/>
              <a:ext cx="358425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/>
            <p:cNvCxnSpPr/>
            <p:nvPr/>
          </p:nvCxnSpPr>
          <p:spPr>
            <a:xfrm>
              <a:off x="4327568" y="3060330"/>
              <a:ext cx="358425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/>
            <p:cNvCxnSpPr/>
            <p:nvPr/>
          </p:nvCxnSpPr>
          <p:spPr>
            <a:xfrm rot="5400000">
              <a:off x="5112961" y="2982231"/>
              <a:ext cx="93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/>
            <p:cNvCxnSpPr/>
            <p:nvPr/>
          </p:nvCxnSpPr>
          <p:spPr>
            <a:xfrm rot="5400000">
              <a:off x="7347475" y="3072231"/>
              <a:ext cx="111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/>
            <p:cNvCxnSpPr/>
            <p:nvPr/>
          </p:nvCxnSpPr>
          <p:spPr>
            <a:xfrm rot="16200000">
              <a:off x="5790261" y="5034231"/>
              <a:ext cx="108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/>
            <p:cNvCxnSpPr/>
            <p:nvPr/>
          </p:nvCxnSpPr>
          <p:spPr>
            <a:xfrm rot="16200000">
              <a:off x="4291661" y="5034231"/>
              <a:ext cx="108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/>
            <p:cNvCxnSpPr/>
            <p:nvPr/>
          </p:nvCxnSpPr>
          <p:spPr>
            <a:xfrm>
              <a:off x="4825311" y="4500580"/>
              <a:ext cx="1512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/>
            <p:cNvSpPr txBox="1"/>
            <p:nvPr/>
          </p:nvSpPr>
          <p:spPr>
            <a:xfrm>
              <a:off x="6009129" y="5002349"/>
              <a:ext cx="635490" cy="18466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lIns="18000" tIns="0" rIns="18000" bIns="0" rtlCol="0">
              <a:spAutoFit/>
            </a:bodyPr>
            <a:lstStyle/>
            <a:p>
              <a:pPr algn="ctr"/>
              <a:r>
                <a:rPr lang="en-US" sz="1200" dirty="0" err="1">
                  <a:latin typeface="Calibri" panose="020F0502020204030204" pitchFamily="34" charset="0"/>
                </a:rPr>
                <a:t>Massflow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508835" y="5002349"/>
              <a:ext cx="635490" cy="18466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lIns="18000" tIns="0" rIns="18000" bIns="0" rtlCol="0">
              <a:spAutoFit/>
            </a:bodyPr>
            <a:lstStyle/>
            <a:p>
              <a:pPr algn="ctr"/>
              <a:r>
                <a:rPr lang="en-US" sz="1200" dirty="0" err="1">
                  <a:latin typeface="Calibri" panose="020F0502020204030204" pitchFamily="34" charset="0"/>
                </a:rPr>
                <a:t>Massflow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5258135" y="5002349"/>
              <a:ext cx="635490" cy="18466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lIns="18000" tIns="0" rIns="18000" bIns="0" rtlCol="0">
              <a:spAutoFit/>
            </a:bodyPr>
            <a:lstStyle/>
            <a:p>
              <a:pPr algn="ctr"/>
              <a:r>
                <a:rPr lang="en-US" sz="1200" dirty="0" err="1">
                  <a:latin typeface="Calibri" panose="020F0502020204030204" pitchFamily="34" charset="0"/>
                </a:rPr>
                <a:t>Massflow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grpSp>
          <p:nvGrpSpPr>
            <p:cNvPr id="38" name="Gruppieren 37"/>
            <p:cNvGrpSpPr/>
            <p:nvPr/>
          </p:nvGrpSpPr>
          <p:grpSpPr>
            <a:xfrm>
              <a:off x="5420760" y="5521647"/>
              <a:ext cx="324000" cy="976614"/>
              <a:chOff x="4265799" y="5214041"/>
              <a:chExt cx="324000" cy="976614"/>
            </a:xfrm>
            <a:solidFill>
              <a:schemeClr val="bg1">
                <a:lumMod val="75000"/>
              </a:schemeClr>
            </a:solidFill>
          </p:grpSpPr>
          <p:grpSp>
            <p:nvGrpSpPr>
              <p:cNvPr id="130" name="Gruppieren 129"/>
              <p:cNvGrpSpPr/>
              <p:nvPr/>
            </p:nvGrpSpPr>
            <p:grpSpPr>
              <a:xfrm>
                <a:off x="4265799" y="5349395"/>
                <a:ext cx="324000" cy="841260"/>
                <a:chOff x="498090" y="2164332"/>
                <a:chExt cx="324000" cy="1300179"/>
              </a:xfrm>
              <a:grpFill/>
            </p:grpSpPr>
            <p:sp>
              <p:nvSpPr>
                <p:cNvPr id="134" name="Rechteck 133"/>
                <p:cNvSpPr/>
                <p:nvPr/>
              </p:nvSpPr>
              <p:spPr>
                <a:xfrm rot="10800000">
                  <a:off x="498090" y="2348511"/>
                  <a:ext cx="324000" cy="1116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5" name="Ellipse 134"/>
                <p:cNvSpPr>
                  <a:spLocks noChangeAspect="1"/>
                </p:cNvSpPr>
                <p:nvPr/>
              </p:nvSpPr>
              <p:spPr>
                <a:xfrm>
                  <a:off x="498090" y="2164332"/>
                  <a:ext cx="324000" cy="324000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6" name="Rechteck 135"/>
                <p:cNvSpPr/>
                <p:nvPr/>
              </p:nvSpPr>
              <p:spPr>
                <a:xfrm>
                  <a:off x="507090" y="2326333"/>
                  <a:ext cx="306000" cy="180000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31" name="Rechteck 130"/>
              <p:cNvSpPr/>
              <p:nvPr/>
            </p:nvSpPr>
            <p:spPr>
              <a:xfrm>
                <a:off x="4355799" y="5267006"/>
                <a:ext cx="144000" cy="9317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Ellipse 131"/>
              <p:cNvSpPr>
                <a:spLocks noChangeAspect="1"/>
              </p:cNvSpPr>
              <p:nvPr/>
            </p:nvSpPr>
            <p:spPr>
              <a:xfrm>
                <a:off x="4355799" y="5214041"/>
                <a:ext cx="144000" cy="93173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Rechteck 132"/>
              <p:cNvSpPr/>
              <p:nvPr/>
            </p:nvSpPr>
            <p:spPr>
              <a:xfrm>
                <a:off x="4364799" y="5268471"/>
                <a:ext cx="126000" cy="51763"/>
              </a:xfrm>
              <a:prstGeom prst="rect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9" name="Gruppieren 38"/>
            <p:cNvGrpSpPr/>
            <p:nvPr/>
          </p:nvGrpSpPr>
          <p:grpSpPr>
            <a:xfrm>
              <a:off x="6173166" y="5521647"/>
              <a:ext cx="324000" cy="976614"/>
              <a:chOff x="4265799" y="5214041"/>
              <a:chExt cx="324000" cy="976614"/>
            </a:xfrm>
            <a:solidFill>
              <a:srgbClr val="FFFF00"/>
            </a:solidFill>
          </p:grpSpPr>
          <p:grpSp>
            <p:nvGrpSpPr>
              <p:cNvPr id="123" name="Gruppieren 122"/>
              <p:cNvGrpSpPr/>
              <p:nvPr/>
            </p:nvGrpSpPr>
            <p:grpSpPr>
              <a:xfrm>
                <a:off x="4265799" y="5349395"/>
                <a:ext cx="324000" cy="841260"/>
                <a:chOff x="498090" y="2164332"/>
                <a:chExt cx="324000" cy="1300179"/>
              </a:xfrm>
              <a:grpFill/>
            </p:grpSpPr>
            <p:sp>
              <p:nvSpPr>
                <p:cNvPr id="127" name="Rechteck 126"/>
                <p:cNvSpPr/>
                <p:nvPr/>
              </p:nvSpPr>
              <p:spPr>
                <a:xfrm rot="10800000">
                  <a:off x="498090" y="2348511"/>
                  <a:ext cx="324000" cy="1116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8" name="Ellipse 127"/>
                <p:cNvSpPr>
                  <a:spLocks noChangeAspect="1"/>
                </p:cNvSpPr>
                <p:nvPr/>
              </p:nvSpPr>
              <p:spPr>
                <a:xfrm>
                  <a:off x="498090" y="2164332"/>
                  <a:ext cx="324000" cy="324000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9" name="Rechteck 128"/>
                <p:cNvSpPr/>
                <p:nvPr/>
              </p:nvSpPr>
              <p:spPr>
                <a:xfrm>
                  <a:off x="507090" y="2326333"/>
                  <a:ext cx="306000" cy="180000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24" name="Rechteck 123"/>
              <p:cNvSpPr/>
              <p:nvPr/>
            </p:nvSpPr>
            <p:spPr>
              <a:xfrm>
                <a:off x="4355799" y="5267006"/>
                <a:ext cx="144000" cy="9317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Ellipse 124"/>
              <p:cNvSpPr>
                <a:spLocks noChangeAspect="1"/>
              </p:cNvSpPr>
              <p:nvPr/>
            </p:nvSpPr>
            <p:spPr>
              <a:xfrm>
                <a:off x="4355799" y="5214041"/>
                <a:ext cx="144000" cy="93173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Rechteck 125"/>
              <p:cNvSpPr/>
              <p:nvPr/>
            </p:nvSpPr>
            <p:spPr>
              <a:xfrm>
                <a:off x="4364799" y="5268471"/>
                <a:ext cx="126000" cy="51763"/>
              </a:xfrm>
              <a:prstGeom prst="rect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40" name="Gruppieren 39"/>
            <p:cNvGrpSpPr/>
            <p:nvPr/>
          </p:nvGrpSpPr>
          <p:grpSpPr>
            <a:xfrm>
              <a:off x="4668282" y="5521647"/>
              <a:ext cx="324000" cy="976614"/>
              <a:chOff x="4664304" y="5521647"/>
              <a:chExt cx="324000" cy="976614"/>
            </a:xfrm>
          </p:grpSpPr>
          <p:grpSp>
            <p:nvGrpSpPr>
              <p:cNvPr id="115" name="Gruppieren 114"/>
              <p:cNvGrpSpPr/>
              <p:nvPr/>
            </p:nvGrpSpPr>
            <p:grpSpPr>
              <a:xfrm>
                <a:off x="4664304" y="5657001"/>
                <a:ext cx="324000" cy="841260"/>
                <a:chOff x="498090" y="2164332"/>
                <a:chExt cx="324000" cy="1300179"/>
              </a:xfrm>
              <a:solidFill>
                <a:srgbClr val="66CCFF"/>
              </a:solidFill>
            </p:grpSpPr>
            <p:sp>
              <p:nvSpPr>
                <p:cNvPr id="120" name="Rechteck 119"/>
                <p:cNvSpPr/>
                <p:nvPr/>
              </p:nvSpPr>
              <p:spPr>
                <a:xfrm rot="10800000">
                  <a:off x="498090" y="2348511"/>
                  <a:ext cx="324000" cy="1116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1" name="Ellipse 120"/>
                <p:cNvSpPr>
                  <a:spLocks noChangeAspect="1"/>
                </p:cNvSpPr>
                <p:nvPr/>
              </p:nvSpPr>
              <p:spPr>
                <a:xfrm>
                  <a:off x="498090" y="2164332"/>
                  <a:ext cx="324000" cy="324000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2" name="Rechteck 121"/>
                <p:cNvSpPr/>
                <p:nvPr/>
              </p:nvSpPr>
              <p:spPr>
                <a:xfrm>
                  <a:off x="507090" y="2326333"/>
                  <a:ext cx="306000" cy="180000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16" name="Rechteck 115"/>
              <p:cNvSpPr/>
              <p:nvPr/>
            </p:nvSpPr>
            <p:spPr>
              <a:xfrm>
                <a:off x="4754304" y="5574612"/>
                <a:ext cx="144000" cy="93173"/>
              </a:xfrm>
              <a:prstGeom prst="rect">
                <a:avLst/>
              </a:prstGeom>
              <a:solidFill>
                <a:srgbClr val="66CCF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Ellipse 116"/>
              <p:cNvSpPr>
                <a:spLocks noChangeAspect="1"/>
              </p:cNvSpPr>
              <p:nvPr/>
            </p:nvSpPr>
            <p:spPr>
              <a:xfrm>
                <a:off x="4754304" y="5521647"/>
                <a:ext cx="144000" cy="93173"/>
              </a:xfrm>
              <a:prstGeom prst="ellipse">
                <a:avLst/>
              </a:prstGeom>
              <a:solidFill>
                <a:srgbClr val="66CCF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Rechteck 117"/>
              <p:cNvSpPr/>
              <p:nvPr/>
            </p:nvSpPr>
            <p:spPr>
              <a:xfrm>
                <a:off x="4763304" y="5576077"/>
                <a:ext cx="126000" cy="51763"/>
              </a:xfrm>
              <a:prstGeom prst="rect">
                <a:avLst/>
              </a:prstGeom>
              <a:solidFill>
                <a:srgbClr val="66CC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Textfeld 118"/>
              <p:cNvSpPr txBox="1"/>
              <p:nvPr/>
            </p:nvSpPr>
            <p:spPr>
              <a:xfrm>
                <a:off x="4714094" y="5937241"/>
                <a:ext cx="2244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b="1" dirty="0" smtClean="0">
                    <a:latin typeface="Calibri" panose="020F0502020204030204" pitchFamily="34" charset="0"/>
                  </a:rPr>
                  <a:t>H</a:t>
                </a:r>
                <a:r>
                  <a:rPr lang="de-DE" b="1" baseline="-25000" dirty="0" smtClean="0">
                    <a:latin typeface="Calibri" panose="020F0502020204030204" pitchFamily="34" charset="0"/>
                  </a:rPr>
                  <a:t>2</a:t>
                </a:r>
                <a:endParaRPr lang="de-DE" b="1" baseline="-25000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41" name="Textfeld 40"/>
            <p:cNvSpPr txBox="1"/>
            <p:nvPr/>
          </p:nvSpPr>
          <p:spPr>
            <a:xfrm>
              <a:off x="5444934" y="5937241"/>
              <a:ext cx="27732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b="1" dirty="0" smtClean="0">
                  <a:latin typeface="Calibri" panose="020F0502020204030204" pitchFamily="34" charset="0"/>
                </a:rPr>
                <a:t>Air</a:t>
              </a:r>
              <a:endParaRPr lang="de-DE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6196506" y="5937241"/>
              <a:ext cx="27565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b="1" dirty="0" smtClean="0">
                  <a:latin typeface="Calibri" panose="020F0502020204030204" pitchFamily="34" charset="0"/>
                </a:rPr>
                <a:t>CO</a:t>
              </a:r>
              <a:endParaRPr lang="de-DE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907213" y="4667638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V10</a:t>
              </a: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5669213" y="4667638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V11</a:t>
              </a: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6412163" y="4667638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V12</a:t>
              </a:r>
            </a:p>
          </p:txBody>
        </p:sp>
        <p:cxnSp>
          <p:nvCxnSpPr>
            <p:cNvPr id="46" name="Gerader Verbinder 45"/>
            <p:cNvCxnSpPr/>
            <p:nvPr/>
          </p:nvCxnSpPr>
          <p:spPr>
            <a:xfrm rot="5400000">
              <a:off x="3427568" y="2168760"/>
              <a:ext cx="1800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feld 46"/>
            <p:cNvSpPr txBox="1"/>
            <p:nvPr/>
          </p:nvSpPr>
          <p:spPr>
            <a:xfrm>
              <a:off x="4411154" y="2681100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V09</a:t>
              </a: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5091719" y="3144681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V08</a:t>
              </a: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5091216" y="2600937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V06</a:t>
              </a: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5801557" y="2600937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V07</a:t>
              </a: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6624755" y="3152160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V01</a:t>
              </a: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8009534" y="2690414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V02</a:t>
              </a: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7673618" y="2244703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V03</a:t>
              </a: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7090831" y="2245611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V04</a:t>
              </a:r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6504514" y="2244361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V05</a:t>
              </a:r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7094847" y="1655680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V13</a:t>
              </a:r>
            </a:p>
          </p:txBody>
        </p:sp>
        <p:cxnSp>
          <p:nvCxnSpPr>
            <p:cNvPr id="57" name="Gerader Verbinder 56"/>
            <p:cNvCxnSpPr/>
            <p:nvPr/>
          </p:nvCxnSpPr>
          <p:spPr>
            <a:xfrm rot="5400000">
              <a:off x="5814976" y="1889760"/>
              <a:ext cx="1242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/>
            <p:cNvCxnSpPr/>
            <p:nvPr/>
          </p:nvCxnSpPr>
          <p:spPr>
            <a:xfrm rot="5400000">
              <a:off x="6393988" y="1889760"/>
              <a:ext cx="1242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r Verbinder 58"/>
            <p:cNvCxnSpPr/>
            <p:nvPr/>
          </p:nvCxnSpPr>
          <p:spPr>
            <a:xfrm rot="16200000">
              <a:off x="7422915" y="2330760"/>
              <a:ext cx="360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non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uppieren 59"/>
            <p:cNvGrpSpPr/>
            <p:nvPr/>
          </p:nvGrpSpPr>
          <p:grpSpPr>
            <a:xfrm>
              <a:off x="7458915" y="1886480"/>
              <a:ext cx="288000" cy="288000"/>
              <a:chOff x="7063951" y="3115400"/>
              <a:chExt cx="288000" cy="288000"/>
            </a:xfrm>
          </p:grpSpPr>
          <p:sp>
            <p:nvSpPr>
              <p:cNvPr id="113" name="Ellipse 112"/>
              <p:cNvSpPr>
                <a:spLocks noChangeAspect="1"/>
              </p:cNvSpPr>
              <p:nvPr/>
            </p:nvSpPr>
            <p:spPr>
              <a:xfrm>
                <a:off x="7063951" y="311540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14" name="Textfeld 113"/>
              <p:cNvSpPr txBox="1"/>
              <p:nvPr/>
            </p:nvSpPr>
            <p:spPr>
              <a:xfrm>
                <a:off x="7157456" y="3136290"/>
                <a:ext cx="10900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600" b="1" dirty="0">
                    <a:latin typeface="Calibri" panose="020F0502020204030204" pitchFamily="34" charset="0"/>
                  </a:rPr>
                  <a:t>P</a:t>
                </a:r>
              </a:p>
            </p:txBody>
          </p:sp>
        </p:grpSp>
        <p:grpSp>
          <p:nvGrpSpPr>
            <p:cNvPr id="61" name="Gruppieren 60"/>
            <p:cNvGrpSpPr/>
            <p:nvPr/>
          </p:nvGrpSpPr>
          <p:grpSpPr>
            <a:xfrm>
              <a:off x="6881111" y="1886480"/>
              <a:ext cx="288000" cy="288000"/>
              <a:chOff x="7063951" y="3115400"/>
              <a:chExt cx="288000" cy="288000"/>
            </a:xfrm>
          </p:grpSpPr>
          <p:sp>
            <p:nvSpPr>
              <p:cNvPr id="111" name="Ellipse 110"/>
              <p:cNvSpPr>
                <a:spLocks noChangeAspect="1"/>
              </p:cNvSpPr>
              <p:nvPr/>
            </p:nvSpPr>
            <p:spPr>
              <a:xfrm>
                <a:off x="7063951" y="311540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12" name="Textfeld 111"/>
              <p:cNvSpPr txBox="1"/>
              <p:nvPr/>
            </p:nvSpPr>
            <p:spPr>
              <a:xfrm>
                <a:off x="7087606" y="3136290"/>
                <a:ext cx="24699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600" b="1" dirty="0">
                    <a:latin typeface="Calibri" panose="020F0502020204030204" pitchFamily="34" charset="0"/>
                  </a:rPr>
                  <a:t>CO</a:t>
                </a:r>
              </a:p>
            </p:txBody>
          </p:sp>
        </p:grpSp>
        <p:grpSp>
          <p:nvGrpSpPr>
            <p:cNvPr id="62" name="Gruppieren 61"/>
            <p:cNvGrpSpPr/>
            <p:nvPr/>
          </p:nvGrpSpPr>
          <p:grpSpPr>
            <a:xfrm>
              <a:off x="6291414" y="1886480"/>
              <a:ext cx="288000" cy="288000"/>
              <a:chOff x="7063951" y="3115400"/>
              <a:chExt cx="288000" cy="288000"/>
            </a:xfrm>
          </p:grpSpPr>
          <p:sp>
            <p:nvSpPr>
              <p:cNvPr id="109" name="Ellipse 108"/>
              <p:cNvSpPr>
                <a:spLocks noChangeAspect="1"/>
              </p:cNvSpPr>
              <p:nvPr/>
            </p:nvSpPr>
            <p:spPr>
              <a:xfrm>
                <a:off x="7063951" y="311540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10" name="Textfeld 109"/>
              <p:cNvSpPr txBox="1"/>
              <p:nvPr/>
            </p:nvSpPr>
            <p:spPr>
              <a:xfrm>
                <a:off x="7100306" y="3136290"/>
                <a:ext cx="19877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600" b="1" dirty="0">
                    <a:latin typeface="Calibri" panose="020F0502020204030204" pitchFamily="34" charset="0"/>
                  </a:rPr>
                  <a:t>H</a:t>
                </a:r>
                <a:r>
                  <a:rPr lang="de-DE" sz="1600" b="1" baseline="-25000" dirty="0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grpSp>
          <p:nvGrpSpPr>
            <p:cNvPr id="63" name="Gruppieren 62"/>
            <p:cNvGrpSpPr/>
            <p:nvPr/>
          </p:nvGrpSpPr>
          <p:grpSpPr>
            <a:xfrm>
              <a:off x="6912349" y="1389099"/>
              <a:ext cx="216000" cy="216000"/>
              <a:chOff x="6762057" y="1082193"/>
              <a:chExt cx="216000" cy="216000"/>
            </a:xfrm>
          </p:grpSpPr>
          <p:sp>
            <p:nvSpPr>
              <p:cNvPr id="105" name="Ellipse 104"/>
              <p:cNvSpPr>
                <a:spLocks noChangeAspect="1"/>
              </p:cNvSpPr>
              <p:nvPr/>
            </p:nvSpPr>
            <p:spPr>
              <a:xfrm>
                <a:off x="6762057" y="1082193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106" name="Gruppieren 105"/>
              <p:cNvGrpSpPr/>
              <p:nvPr/>
            </p:nvGrpSpPr>
            <p:grpSpPr>
              <a:xfrm>
                <a:off x="6786065" y="1086658"/>
                <a:ext cx="167985" cy="167497"/>
                <a:chOff x="6786044" y="1086658"/>
                <a:chExt cx="167985" cy="167497"/>
              </a:xfrm>
            </p:grpSpPr>
            <p:cxnSp>
              <p:nvCxnSpPr>
                <p:cNvPr id="107" name="Gerader Verbinder 106"/>
                <p:cNvCxnSpPr/>
                <p:nvPr/>
              </p:nvCxnSpPr>
              <p:spPr>
                <a:xfrm>
                  <a:off x="6905626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Gerader Verbinder 107"/>
                <p:cNvCxnSpPr/>
                <p:nvPr/>
              </p:nvCxnSpPr>
              <p:spPr>
                <a:xfrm flipH="1">
                  <a:off x="6786044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4" name="Gruppieren 63"/>
            <p:cNvGrpSpPr/>
            <p:nvPr/>
          </p:nvGrpSpPr>
          <p:grpSpPr>
            <a:xfrm>
              <a:off x="6327734" y="1389099"/>
              <a:ext cx="216000" cy="216000"/>
              <a:chOff x="6762057" y="1082193"/>
              <a:chExt cx="216000" cy="216000"/>
            </a:xfrm>
          </p:grpSpPr>
          <p:sp>
            <p:nvSpPr>
              <p:cNvPr id="101" name="Ellipse 100"/>
              <p:cNvSpPr>
                <a:spLocks noChangeAspect="1"/>
              </p:cNvSpPr>
              <p:nvPr/>
            </p:nvSpPr>
            <p:spPr>
              <a:xfrm>
                <a:off x="6762057" y="1082193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102" name="Gruppieren 101"/>
              <p:cNvGrpSpPr/>
              <p:nvPr/>
            </p:nvGrpSpPr>
            <p:grpSpPr>
              <a:xfrm>
                <a:off x="6786065" y="1086658"/>
                <a:ext cx="167985" cy="167497"/>
                <a:chOff x="6786044" y="1086658"/>
                <a:chExt cx="167985" cy="167497"/>
              </a:xfrm>
            </p:grpSpPr>
            <p:cxnSp>
              <p:nvCxnSpPr>
                <p:cNvPr id="103" name="Gerader Verbinder 102"/>
                <p:cNvCxnSpPr/>
                <p:nvPr/>
              </p:nvCxnSpPr>
              <p:spPr>
                <a:xfrm>
                  <a:off x="6905626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Gerader Verbinder 103"/>
                <p:cNvCxnSpPr/>
                <p:nvPr/>
              </p:nvCxnSpPr>
              <p:spPr>
                <a:xfrm flipH="1">
                  <a:off x="6786044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5" name="Gruppieren 64"/>
            <p:cNvGrpSpPr>
              <a:grpSpLocks noChangeAspect="1"/>
            </p:cNvGrpSpPr>
            <p:nvPr/>
          </p:nvGrpSpPr>
          <p:grpSpPr>
            <a:xfrm rot="16200000">
              <a:off x="4568136" y="2895399"/>
              <a:ext cx="324000" cy="324000"/>
              <a:chOff x="6762057" y="1082193"/>
              <a:chExt cx="216000" cy="216000"/>
            </a:xfrm>
          </p:grpSpPr>
          <p:sp>
            <p:nvSpPr>
              <p:cNvPr id="97" name="Ellipse 96"/>
              <p:cNvSpPr>
                <a:spLocks noChangeAspect="1"/>
              </p:cNvSpPr>
              <p:nvPr/>
            </p:nvSpPr>
            <p:spPr>
              <a:xfrm>
                <a:off x="6762057" y="1082193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98" name="Gruppieren 97"/>
              <p:cNvGrpSpPr/>
              <p:nvPr/>
            </p:nvGrpSpPr>
            <p:grpSpPr>
              <a:xfrm>
                <a:off x="6786065" y="1086658"/>
                <a:ext cx="167985" cy="167497"/>
                <a:chOff x="6786044" y="1086658"/>
                <a:chExt cx="167985" cy="167497"/>
              </a:xfrm>
            </p:grpSpPr>
            <p:cxnSp>
              <p:nvCxnSpPr>
                <p:cNvPr id="99" name="Gerader Verbinder 98"/>
                <p:cNvCxnSpPr/>
                <p:nvPr/>
              </p:nvCxnSpPr>
              <p:spPr>
                <a:xfrm>
                  <a:off x="6905626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Gerader Verbinder 99"/>
                <p:cNvCxnSpPr/>
                <p:nvPr/>
              </p:nvCxnSpPr>
              <p:spPr>
                <a:xfrm flipH="1">
                  <a:off x="6786044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6" name="Gruppieren 65"/>
            <p:cNvGrpSpPr/>
            <p:nvPr/>
          </p:nvGrpSpPr>
          <p:grpSpPr>
            <a:xfrm>
              <a:off x="5471145" y="5251994"/>
              <a:ext cx="216000" cy="187143"/>
              <a:chOff x="5821940" y="4972381"/>
              <a:chExt cx="216000" cy="187143"/>
            </a:xfrm>
            <a:solidFill>
              <a:srgbClr val="00B050"/>
            </a:solidFill>
          </p:grpSpPr>
          <p:sp>
            <p:nvSpPr>
              <p:cNvPr id="95" name="Gleichschenkliges Dreieck 94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96" name="Gleichschenkliges Dreieck 95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7" name="Gruppieren 66"/>
            <p:cNvGrpSpPr/>
            <p:nvPr/>
          </p:nvGrpSpPr>
          <p:grpSpPr>
            <a:xfrm>
              <a:off x="4715495" y="5251994"/>
              <a:ext cx="216000" cy="187143"/>
              <a:chOff x="5821940" y="4972381"/>
              <a:chExt cx="216000" cy="187143"/>
            </a:xfrm>
            <a:solidFill>
              <a:srgbClr val="00B050"/>
            </a:solidFill>
          </p:grpSpPr>
          <p:sp>
            <p:nvSpPr>
              <p:cNvPr id="93" name="Gleichschenkliges Dreieck 92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94" name="Gleichschenkliges Dreieck 93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8" name="Gruppieren 67"/>
            <p:cNvGrpSpPr/>
            <p:nvPr/>
          </p:nvGrpSpPr>
          <p:grpSpPr>
            <a:xfrm>
              <a:off x="6220445" y="5251994"/>
              <a:ext cx="216000" cy="187143"/>
              <a:chOff x="5821940" y="4972381"/>
              <a:chExt cx="216000" cy="187143"/>
            </a:xfrm>
            <a:solidFill>
              <a:srgbClr val="00B050"/>
            </a:solidFill>
          </p:grpSpPr>
          <p:sp>
            <p:nvSpPr>
              <p:cNvPr id="91" name="Gleichschenkliges Dreieck 90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92" name="Gleichschenkliges Dreieck 91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9" name="Gruppieren 68"/>
            <p:cNvGrpSpPr/>
            <p:nvPr/>
          </p:nvGrpSpPr>
          <p:grpSpPr>
            <a:xfrm>
              <a:off x="6852713" y="3266356"/>
              <a:ext cx="2111775" cy="1799047"/>
              <a:chOff x="6852713" y="3266356"/>
              <a:chExt cx="2111775" cy="1799047"/>
            </a:xfrm>
          </p:grpSpPr>
          <p:grpSp>
            <p:nvGrpSpPr>
              <p:cNvPr id="73" name="Gruppieren 72"/>
              <p:cNvGrpSpPr/>
              <p:nvPr/>
            </p:nvGrpSpPr>
            <p:grpSpPr>
              <a:xfrm rot="18000000">
                <a:off x="6953727" y="3622642"/>
                <a:ext cx="288000" cy="490027"/>
                <a:chOff x="8848918" y="3781771"/>
                <a:chExt cx="288000" cy="490027"/>
              </a:xfrm>
            </p:grpSpPr>
            <p:cxnSp>
              <p:nvCxnSpPr>
                <p:cNvPr id="88" name="Gerader Verbinder 87"/>
                <p:cNvCxnSpPr/>
                <p:nvPr/>
              </p:nvCxnSpPr>
              <p:spPr>
                <a:xfrm>
                  <a:off x="8992918" y="4037798"/>
                  <a:ext cx="0" cy="234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Ellipse 88"/>
                <p:cNvSpPr>
                  <a:spLocks noChangeAspect="1"/>
                </p:cNvSpPr>
                <p:nvPr/>
              </p:nvSpPr>
              <p:spPr>
                <a:xfrm>
                  <a:off x="8848918" y="37817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0" name="Textfeld 89"/>
                <p:cNvSpPr txBox="1"/>
                <p:nvPr/>
              </p:nvSpPr>
              <p:spPr>
                <a:xfrm>
                  <a:off x="8942423" y="3802661"/>
                  <a:ext cx="10900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P</a:t>
                  </a:r>
                </a:p>
              </p:txBody>
            </p:sp>
          </p:grpSp>
          <p:grpSp>
            <p:nvGrpSpPr>
              <p:cNvPr id="74" name="Gruppieren 73"/>
              <p:cNvGrpSpPr/>
              <p:nvPr/>
            </p:nvGrpSpPr>
            <p:grpSpPr>
              <a:xfrm rot="19800000">
                <a:off x="7291240" y="3275648"/>
                <a:ext cx="288000" cy="490027"/>
                <a:chOff x="8848918" y="3781771"/>
                <a:chExt cx="288000" cy="490027"/>
              </a:xfrm>
            </p:grpSpPr>
            <p:cxnSp>
              <p:nvCxnSpPr>
                <p:cNvPr id="85" name="Gerader Verbinder 84"/>
                <p:cNvCxnSpPr/>
                <p:nvPr/>
              </p:nvCxnSpPr>
              <p:spPr>
                <a:xfrm>
                  <a:off x="8992918" y="4037798"/>
                  <a:ext cx="0" cy="234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Ellipse 85"/>
                <p:cNvSpPr>
                  <a:spLocks noChangeAspect="1"/>
                </p:cNvSpPr>
                <p:nvPr/>
              </p:nvSpPr>
              <p:spPr>
                <a:xfrm>
                  <a:off x="8848918" y="37817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7" name="Textfeld 86"/>
                <p:cNvSpPr txBox="1"/>
                <p:nvPr/>
              </p:nvSpPr>
              <p:spPr>
                <a:xfrm>
                  <a:off x="8942423" y="3802661"/>
                  <a:ext cx="10900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P</a:t>
                  </a:r>
                </a:p>
              </p:txBody>
            </p:sp>
          </p:grpSp>
          <p:sp>
            <p:nvSpPr>
              <p:cNvPr id="75" name="Ellipse 74"/>
              <p:cNvSpPr>
                <a:spLocks noChangeAspect="1"/>
              </p:cNvSpPr>
              <p:nvPr/>
            </p:nvSpPr>
            <p:spPr>
              <a:xfrm>
                <a:off x="7193891" y="3625403"/>
                <a:ext cx="1440000" cy="1440000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76" name="Gruppieren 75"/>
              <p:cNvGrpSpPr/>
              <p:nvPr/>
            </p:nvGrpSpPr>
            <p:grpSpPr>
              <a:xfrm rot="3600000">
                <a:off x="8566475" y="3618193"/>
                <a:ext cx="288000" cy="508027"/>
                <a:chOff x="8848918" y="3781771"/>
                <a:chExt cx="288000" cy="508027"/>
              </a:xfrm>
            </p:grpSpPr>
            <p:cxnSp>
              <p:nvCxnSpPr>
                <p:cNvPr id="82" name="Gerader Verbinder 81"/>
                <p:cNvCxnSpPr/>
                <p:nvPr/>
              </p:nvCxnSpPr>
              <p:spPr>
                <a:xfrm>
                  <a:off x="8992918" y="4037798"/>
                  <a:ext cx="0" cy="252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Ellipse 82"/>
                <p:cNvSpPr>
                  <a:spLocks noChangeAspect="1"/>
                </p:cNvSpPr>
                <p:nvPr/>
              </p:nvSpPr>
              <p:spPr>
                <a:xfrm>
                  <a:off x="8848918" y="37817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u="sng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4" name="Textfeld 83"/>
                <p:cNvSpPr txBox="1"/>
                <p:nvPr/>
              </p:nvSpPr>
              <p:spPr>
                <a:xfrm>
                  <a:off x="8942423" y="3802661"/>
                  <a:ext cx="10099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77" name="Gruppieren 76"/>
              <p:cNvGrpSpPr/>
              <p:nvPr/>
            </p:nvGrpSpPr>
            <p:grpSpPr>
              <a:xfrm rot="1800000">
                <a:off x="8198907" y="3266356"/>
                <a:ext cx="288000" cy="616026"/>
                <a:chOff x="9001318" y="3934171"/>
                <a:chExt cx="288000" cy="616026"/>
              </a:xfrm>
            </p:grpSpPr>
            <p:cxnSp>
              <p:nvCxnSpPr>
                <p:cNvPr id="79" name="Gerader Verbinder 78"/>
                <p:cNvCxnSpPr/>
                <p:nvPr/>
              </p:nvCxnSpPr>
              <p:spPr>
                <a:xfrm>
                  <a:off x="9145318" y="4190197"/>
                  <a:ext cx="0" cy="36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Ellipse 79"/>
                <p:cNvSpPr>
                  <a:spLocks noChangeAspect="1"/>
                </p:cNvSpPr>
                <p:nvPr/>
              </p:nvSpPr>
              <p:spPr>
                <a:xfrm>
                  <a:off x="9001318" y="39341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1" name="Textfeld 80"/>
                <p:cNvSpPr txBox="1"/>
                <p:nvPr/>
              </p:nvSpPr>
              <p:spPr>
                <a:xfrm>
                  <a:off x="9094823" y="3955061"/>
                  <a:ext cx="10099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T</a:t>
                  </a:r>
                </a:p>
              </p:txBody>
            </p:sp>
          </p:grpSp>
          <p:sp>
            <p:nvSpPr>
              <p:cNvPr id="78" name="Textfeld 77"/>
              <p:cNvSpPr txBox="1"/>
              <p:nvPr/>
            </p:nvSpPr>
            <p:spPr>
              <a:xfrm>
                <a:off x="7498972" y="4119054"/>
                <a:ext cx="829839" cy="452698"/>
              </a:xfrm>
              <a:prstGeom prst="rect">
                <a:avLst/>
              </a:prstGeom>
              <a:noFill/>
            </p:spPr>
            <p:txBody>
              <a:bodyPr wrap="none" lIns="18000" tIns="10800" rIns="18000" bIns="10800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</a:rPr>
                  <a:t>Explosion- </a:t>
                </a:r>
                <a:br>
                  <a:rPr lang="en-US" sz="1400" dirty="0">
                    <a:latin typeface="Calibri" panose="020F0502020204030204" pitchFamily="34" charset="0"/>
                  </a:rPr>
                </a:br>
                <a:r>
                  <a:rPr lang="en-US" sz="1400" dirty="0">
                    <a:latin typeface="Calibri" panose="020F0502020204030204" pitchFamily="34" charset="0"/>
                  </a:rPr>
                  <a:t>bomb</a:t>
                </a:r>
              </a:p>
            </p:txBody>
          </p:sp>
        </p:grpSp>
        <p:grpSp>
          <p:nvGrpSpPr>
            <p:cNvPr id="70" name="Gruppieren 69"/>
            <p:cNvGrpSpPr/>
            <p:nvPr/>
          </p:nvGrpSpPr>
          <p:grpSpPr>
            <a:xfrm>
              <a:off x="5219899" y="3459059"/>
              <a:ext cx="720000" cy="720000"/>
              <a:chOff x="5224661" y="3459059"/>
              <a:chExt cx="720000" cy="720000"/>
            </a:xfrm>
          </p:grpSpPr>
          <p:sp>
            <p:nvSpPr>
              <p:cNvPr id="71" name="Rechteck 70"/>
              <p:cNvSpPr/>
              <p:nvPr/>
            </p:nvSpPr>
            <p:spPr>
              <a:xfrm>
                <a:off x="5224661" y="3459059"/>
                <a:ext cx="720000" cy="72000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2" name="Textfeld 71"/>
              <p:cNvSpPr txBox="1"/>
              <p:nvPr/>
            </p:nvSpPr>
            <p:spPr>
              <a:xfrm>
                <a:off x="5243480" y="3592710"/>
                <a:ext cx="682362" cy="452698"/>
              </a:xfrm>
              <a:prstGeom prst="rect">
                <a:avLst/>
              </a:prstGeom>
              <a:noFill/>
            </p:spPr>
            <p:txBody>
              <a:bodyPr wrap="none" lIns="18000" tIns="10800" rIns="18000" bIns="10800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</a:rPr>
                  <a:t>Mixing- </a:t>
                </a:r>
                <a:br>
                  <a:rPr lang="en-US" sz="1400" dirty="0">
                    <a:latin typeface="Calibri" panose="020F0502020204030204" pitchFamily="34" charset="0"/>
                  </a:rPr>
                </a:br>
                <a:r>
                  <a:rPr lang="en-US" sz="1400" dirty="0">
                    <a:latin typeface="Calibri" panose="020F0502020204030204" pitchFamily="34" charset="0"/>
                  </a:rPr>
                  <a:t>chamber</a:t>
                </a:r>
              </a:p>
            </p:txBody>
          </p:sp>
        </p:grpSp>
      </p:grpSp>
      <p:grpSp>
        <p:nvGrpSpPr>
          <p:cNvPr id="137" name="Gruppieren 136"/>
          <p:cNvGrpSpPr/>
          <p:nvPr/>
        </p:nvGrpSpPr>
        <p:grpSpPr>
          <a:xfrm>
            <a:off x="6794920" y="1653502"/>
            <a:ext cx="3892655" cy="3201011"/>
            <a:chOff x="4118791" y="1653501"/>
            <a:chExt cx="3892655" cy="3201011"/>
          </a:xfrm>
        </p:grpSpPr>
        <p:grpSp>
          <p:nvGrpSpPr>
            <p:cNvPr id="138" name="Gruppieren 137"/>
            <p:cNvGrpSpPr/>
            <p:nvPr/>
          </p:nvGrpSpPr>
          <p:grpSpPr>
            <a:xfrm>
              <a:off x="6119305" y="46673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223" name="Gruppieren 222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27" name="Gleichschenkliges Dreieck 226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8" name="Gleichschenkliges Dreieck 227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4" name="Gruppieren 223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25" name="Rechteck 224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26" name="Gerader Verbinder 225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" name="Gruppieren 138"/>
            <p:cNvGrpSpPr/>
            <p:nvPr/>
          </p:nvGrpSpPr>
          <p:grpSpPr>
            <a:xfrm>
              <a:off x="5370005" y="46673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217" name="Gruppieren 216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21" name="Gleichschenkliges Dreieck 220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2" name="Gleichschenkliges Dreieck 221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8" name="Gruppieren 217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19" name="Rechteck 218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20" name="Gerader Verbinder 219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0" name="Gruppieren 139"/>
            <p:cNvGrpSpPr/>
            <p:nvPr/>
          </p:nvGrpSpPr>
          <p:grpSpPr>
            <a:xfrm>
              <a:off x="4614355" y="46673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211" name="Gruppieren 210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15" name="Gleichschenkliges Dreieck 214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16" name="Gleichschenkliges Dreieck 215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2" name="Gruppieren 211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13" name="Rechteck 212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14" name="Gerader Verbinder 213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1" name="Gruppieren 140"/>
            <p:cNvGrpSpPr/>
            <p:nvPr/>
          </p:nvGrpSpPr>
          <p:grpSpPr>
            <a:xfrm rot="5400000">
              <a:off x="5047741" y="292242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205" name="Gruppieren 204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09" name="Gleichschenkliges Dreieck 208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10" name="Gleichschenkliges Dreieck 209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6" name="Gruppieren 205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07" name="Rechteck 206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08" name="Gerader Verbinder 207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2" name="Gruppieren 141"/>
            <p:cNvGrpSpPr/>
            <p:nvPr/>
          </p:nvGrpSpPr>
          <p:grpSpPr>
            <a:xfrm rot="5400000">
              <a:off x="6584441" y="292242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99" name="Gruppieren 198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03" name="Gleichschenkliges Dreieck 202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04" name="Gleichschenkliges Dreieck 203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0" name="Gruppieren 199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01" name="Rechteck 200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02" name="Gerader Verbinder 201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3" name="Gruppieren 142"/>
            <p:cNvGrpSpPr/>
            <p:nvPr/>
          </p:nvGrpSpPr>
          <p:grpSpPr>
            <a:xfrm rot="5400000">
              <a:off x="5047741" y="23638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93" name="Gruppieren 192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97" name="Gleichschenkliges Dreieck 196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8" name="Gleichschenkliges Dreieck 197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4" name="Gruppieren 193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95" name="Rechteck 194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96" name="Gerader Verbinder 195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4" name="Gruppieren 143"/>
            <p:cNvGrpSpPr/>
            <p:nvPr/>
          </p:nvGrpSpPr>
          <p:grpSpPr>
            <a:xfrm rot="5400000">
              <a:off x="5758941" y="23638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87" name="Gruppieren 186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91" name="Gleichschenkliges Dreieck 190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2" name="Gleichschenkliges Dreieck 191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8" name="Gruppieren 187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89" name="Rechteck 188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90" name="Gerader Verbinder 189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" name="Gruppieren 144"/>
            <p:cNvGrpSpPr/>
            <p:nvPr/>
          </p:nvGrpSpPr>
          <p:grpSpPr>
            <a:xfrm>
              <a:off x="7694306" y="2694951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81" name="Gruppieren 180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85" name="Gleichschenkliges Dreieck 184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86" name="Gleichschenkliges Dreieck 185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2" name="Gruppieren 181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83" name="Rechteck 182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84" name="Gerader Verbinder 183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6" name="Gruppieren 145"/>
            <p:cNvGrpSpPr/>
            <p:nvPr/>
          </p:nvGrpSpPr>
          <p:grpSpPr>
            <a:xfrm>
              <a:off x="4118791" y="268793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75" name="Gruppieren 174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79" name="Gleichschenkliges Dreieck 178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80" name="Gleichschenkliges Dreieck 179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6" name="Gruppieren 175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77" name="Rechteck 176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78" name="Gerader Verbinder 177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7" name="Gruppieren 146"/>
            <p:cNvGrpSpPr/>
            <p:nvPr/>
          </p:nvGrpSpPr>
          <p:grpSpPr>
            <a:xfrm>
              <a:off x="7397716" y="2244972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69" name="Gruppieren 168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73" name="Gleichschenkliges Dreieck 172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4" name="Gleichschenkliges Dreieck 173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0" name="Gruppieren 169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71" name="Rechteck 170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72" name="Gerader Verbinder 171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8" name="Gruppieren 147"/>
            <p:cNvGrpSpPr/>
            <p:nvPr/>
          </p:nvGrpSpPr>
          <p:grpSpPr>
            <a:xfrm>
              <a:off x="6807227" y="223904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63" name="Gruppieren 162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67" name="Gleichschenkliges Dreieck 166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8" name="Gleichschenkliges Dreieck 167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4" name="Gruppieren 163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65" name="Rechteck 164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66" name="Gerader Verbinder 165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9" name="Gruppieren 148"/>
            <p:cNvGrpSpPr/>
            <p:nvPr/>
          </p:nvGrpSpPr>
          <p:grpSpPr>
            <a:xfrm>
              <a:off x="6217515" y="223904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57" name="Gruppieren 156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61" name="Gleichschenkliges Dreieck 160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2" name="Gleichschenkliges Dreieck 161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8" name="Gruppieren 157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59" name="Rechteck 158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60" name="Gerader Verbinder 159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0" name="Gruppieren 149"/>
            <p:cNvGrpSpPr/>
            <p:nvPr/>
          </p:nvGrpSpPr>
          <p:grpSpPr>
            <a:xfrm>
              <a:off x="6803579" y="1653501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51" name="Gruppieren 150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55" name="Gleichschenkliges Dreieck 154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6" name="Gleichschenkliges Dreieck 155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2" name="Gruppieren 151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53" name="Rechteck 152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54" name="Gerader Verbinder 153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29" name="Gruppieren 228"/>
          <p:cNvGrpSpPr/>
          <p:nvPr/>
        </p:nvGrpSpPr>
        <p:grpSpPr>
          <a:xfrm>
            <a:off x="6794920" y="1653502"/>
            <a:ext cx="3892655" cy="3201011"/>
            <a:chOff x="4118791" y="1653501"/>
            <a:chExt cx="3892655" cy="3201011"/>
          </a:xfrm>
        </p:grpSpPr>
        <p:grpSp>
          <p:nvGrpSpPr>
            <p:cNvPr id="230" name="Gruppieren 229"/>
            <p:cNvGrpSpPr/>
            <p:nvPr/>
          </p:nvGrpSpPr>
          <p:grpSpPr>
            <a:xfrm>
              <a:off x="6119305" y="46673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15" name="Gruppieren 314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19" name="Gleichschenkliges Dreieck 318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20" name="Gleichschenkliges Dreieck 319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16" name="Gruppieren 315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17" name="Rechteck 316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18" name="Gerader Verbinder 317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1" name="Gruppieren 230"/>
            <p:cNvGrpSpPr/>
            <p:nvPr/>
          </p:nvGrpSpPr>
          <p:grpSpPr>
            <a:xfrm>
              <a:off x="5370005" y="4667369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09" name="Gruppieren 308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13" name="Gleichschenkliges Dreieck 312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4" name="Gleichschenkliges Dreieck 313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10" name="Gruppieren 309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11" name="Rechteck 310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12" name="Gerader Verbinder 311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2" name="Gruppieren 231"/>
            <p:cNvGrpSpPr/>
            <p:nvPr/>
          </p:nvGrpSpPr>
          <p:grpSpPr>
            <a:xfrm>
              <a:off x="4614355" y="46673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03" name="Gruppieren 302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07" name="Gleichschenkliges Dreieck 306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08" name="Gleichschenkliges Dreieck 307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4" name="Gruppieren 303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05" name="Rechteck 304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06" name="Gerader Verbinder 305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3" name="Gruppieren 232"/>
            <p:cNvGrpSpPr/>
            <p:nvPr/>
          </p:nvGrpSpPr>
          <p:grpSpPr>
            <a:xfrm rot="5400000">
              <a:off x="5047741" y="292242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97" name="Gruppieren 296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01" name="Gleichschenkliges Dreieck 300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02" name="Gleichschenkliges Dreieck 301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8" name="Gruppieren 297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99" name="Rechteck 298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00" name="Gerader Verbinder 299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4" name="Gruppieren 233"/>
            <p:cNvGrpSpPr/>
            <p:nvPr/>
          </p:nvGrpSpPr>
          <p:grpSpPr>
            <a:xfrm rot="5400000">
              <a:off x="6584441" y="292242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91" name="Gruppieren 290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95" name="Gleichschenkliges Dreieck 294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6" name="Gleichschenkliges Dreieck 295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2" name="Gruppieren 291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93" name="Rechteck 292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94" name="Gerader Verbinder 293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5" name="Gruppieren 234"/>
            <p:cNvGrpSpPr/>
            <p:nvPr/>
          </p:nvGrpSpPr>
          <p:grpSpPr>
            <a:xfrm rot="5400000">
              <a:off x="5047741" y="2363869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285" name="Gruppieren 284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89" name="Gleichschenkliges Dreieck 288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0" name="Gleichschenkliges Dreieck 289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86" name="Gruppieren 285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87" name="Rechteck 286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88" name="Gerader Verbinder 287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6" name="Gruppieren 235"/>
            <p:cNvGrpSpPr/>
            <p:nvPr/>
          </p:nvGrpSpPr>
          <p:grpSpPr>
            <a:xfrm rot="5400000">
              <a:off x="5758941" y="23638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79" name="Gruppieren 278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83" name="Gleichschenkliges Dreieck 282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4" name="Gleichschenkliges Dreieck 283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80" name="Gruppieren 279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81" name="Rechteck 280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82" name="Gerader Verbinder 281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7" name="Gruppieren 236"/>
            <p:cNvGrpSpPr/>
            <p:nvPr/>
          </p:nvGrpSpPr>
          <p:grpSpPr>
            <a:xfrm>
              <a:off x="7694306" y="2694951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273" name="Gruppieren 272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77" name="Gleichschenkliges Dreieck 276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78" name="Gleichschenkliges Dreieck 277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74" name="Gruppieren 273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75" name="Rechteck 274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76" name="Gerader Verbinder 275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8" name="Gruppieren 237"/>
            <p:cNvGrpSpPr/>
            <p:nvPr/>
          </p:nvGrpSpPr>
          <p:grpSpPr>
            <a:xfrm>
              <a:off x="4118791" y="268793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67" name="Gruppieren 266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71" name="Gleichschenkliges Dreieck 270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72" name="Gleichschenkliges Dreieck 271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68" name="Gruppieren 267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69" name="Rechteck 268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70" name="Gerader Verbinder 269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9" name="Gruppieren 238"/>
            <p:cNvGrpSpPr/>
            <p:nvPr/>
          </p:nvGrpSpPr>
          <p:grpSpPr>
            <a:xfrm>
              <a:off x="7397716" y="2244972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261" name="Gruppieren 260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65" name="Gleichschenkliges Dreieck 264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66" name="Gleichschenkliges Dreieck 265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62" name="Gruppieren 261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63" name="Rechteck 262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64" name="Gerader Verbinder 263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0" name="Gruppieren 239"/>
            <p:cNvGrpSpPr/>
            <p:nvPr/>
          </p:nvGrpSpPr>
          <p:grpSpPr>
            <a:xfrm>
              <a:off x="6807227" y="2239047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255" name="Gruppieren 254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59" name="Gleichschenkliges Dreieck 258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60" name="Gleichschenkliges Dreieck 259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6" name="Gruppieren 255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57" name="Rechteck 256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58" name="Gerader Verbinder 257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1" name="Gruppieren 240"/>
            <p:cNvGrpSpPr/>
            <p:nvPr/>
          </p:nvGrpSpPr>
          <p:grpSpPr>
            <a:xfrm>
              <a:off x="6217515" y="2239047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249" name="Gruppieren 248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53" name="Gleichschenkliges Dreieck 252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54" name="Gleichschenkliges Dreieck 253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0" name="Gruppieren 249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51" name="Rechteck 250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52" name="Gerader Verbinder 251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2" name="Gruppieren 241"/>
            <p:cNvGrpSpPr/>
            <p:nvPr/>
          </p:nvGrpSpPr>
          <p:grpSpPr>
            <a:xfrm>
              <a:off x="6803579" y="1653501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243" name="Gruppieren 242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47" name="Gleichschenkliges Dreieck 246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48" name="Gleichschenkliges Dreieck 247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4" name="Gruppieren 243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45" name="Rechteck 244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46" name="Gerader Verbinder 245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21" name="Gruppieren 320"/>
          <p:cNvGrpSpPr/>
          <p:nvPr/>
        </p:nvGrpSpPr>
        <p:grpSpPr>
          <a:xfrm>
            <a:off x="6794920" y="1653502"/>
            <a:ext cx="3892655" cy="3201011"/>
            <a:chOff x="4118791" y="1653501"/>
            <a:chExt cx="3892655" cy="3201011"/>
          </a:xfrm>
        </p:grpSpPr>
        <p:grpSp>
          <p:nvGrpSpPr>
            <p:cNvPr id="322" name="Gruppieren 321"/>
            <p:cNvGrpSpPr/>
            <p:nvPr/>
          </p:nvGrpSpPr>
          <p:grpSpPr>
            <a:xfrm>
              <a:off x="6119305" y="46673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407" name="Gruppieren 406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11" name="Gleichschenkliges Dreieck 410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12" name="Gleichschenkliges Dreieck 411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08" name="Gruppieren 407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09" name="Rechteck 408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10" name="Gerader Verbinder 409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3" name="Gruppieren 322"/>
            <p:cNvGrpSpPr/>
            <p:nvPr/>
          </p:nvGrpSpPr>
          <p:grpSpPr>
            <a:xfrm>
              <a:off x="5370005" y="46673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401" name="Gruppieren 400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05" name="Gleichschenkliges Dreieck 404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06" name="Gleichschenkliges Dreieck 405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02" name="Gruppieren 401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03" name="Rechteck 402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04" name="Gerader Verbinder 403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4" name="Gruppieren 323"/>
            <p:cNvGrpSpPr/>
            <p:nvPr/>
          </p:nvGrpSpPr>
          <p:grpSpPr>
            <a:xfrm>
              <a:off x="4614355" y="46673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95" name="Gruppieren 394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99" name="Gleichschenkliges Dreieck 398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00" name="Gleichschenkliges Dreieck 399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96" name="Gruppieren 395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97" name="Rechteck 396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98" name="Gerader Verbinder 397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5" name="Gruppieren 324"/>
            <p:cNvGrpSpPr/>
            <p:nvPr/>
          </p:nvGrpSpPr>
          <p:grpSpPr>
            <a:xfrm rot="5400000">
              <a:off x="5047741" y="292242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89" name="Gruppieren 388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93" name="Gleichschenkliges Dreieck 392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94" name="Gleichschenkliges Dreieck 393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90" name="Gruppieren 389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91" name="Rechteck 390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92" name="Gerader Verbinder 391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6" name="Gruppieren 325"/>
            <p:cNvGrpSpPr/>
            <p:nvPr/>
          </p:nvGrpSpPr>
          <p:grpSpPr>
            <a:xfrm rot="5400000">
              <a:off x="6584441" y="292242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83" name="Gruppieren 382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87" name="Gleichschenkliges Dreieck 386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88" name="Gleichschenkliges Dreieck 387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4" name="Gruppieren 383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85" name="Rechteck 384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86" name="Gerader Verbinder 385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7" name="Gruppieren 326"/>
            <p:cNvGrpSpPr/>
            <p:nvPr/>
          </p:nvGrpSpPr>
          <p:grpSpPr>
            <a:xfrm rot="5400000">
              <a:off x="5047741" y="23638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77" name="Gruppieren 376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81" name="Gleichschenkliges Dreieck 380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82" name="Gleichschenkliges Dreieck 381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78" name="Gruppieren 377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79" name="Rechteck 378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80" name="Gerader Verbinder 379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8" name="Gruppieren 327"/>
            <p:cNvGrpSpPr/>
            <p:nvPr/>
          </p:nvGrpSpPr>
          <p:grpSpPr>
            <a:xfrm rot="5400000">
              <a:off x="5758941" y="23638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71" name="Gruppieren 370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75" name="Gleichschenkliges Dreieck 374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76" name="Gleichschenkliges Dreieck 375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72" name="Gruppieren 371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73" name="Rechteck 372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74" name="Gerader Verbinder 373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9" name="Gruppieren 328"/>
            <p:cNvGrpSpPr/>
            <p:nvPr/>
          </p:nvGrpSpPr>
          <p:grpSpPr>
            <a:xfrm>
              <a:off x="7694306" y="2694951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65" name="Gruppieren 364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69" name="Gleichschenkliges Dreieck 368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70" name="Gleichschenkliges Dreieck 369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66" name="Gruppieren 365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67" name="Rechteck 366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68" name="Gerader Verbinder 367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30" name="Gruppieren 329"/>
            <p:cNvGrpSpPr/>
            <p:nvPr/>
          </p:nvGrpSpPr>
          <p:grpSpPr>
            <a:xfrm>
              <a:off x="4118791" y="268793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59" name="Gruppieren 358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63" name="Gleichschenkliges Dreieck 362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64" name="Gleichschenkliges Dreieck 363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60" name="Gruppieren 359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61" name="Rechteck 360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62" name="Gerader Verbinder 361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31" name="Gruppieren 330"/>
            <p:cNvGrpSpPr/>
            <p:nvPr/>
          </p:nvGrpSpPr>
          <p:grpSpPr>
            <a:xfrm>
              <a:off x="7397716" y="2244972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53" name="Gruppieren 352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57" name="Gleichschenkliges Dreieck 356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58" name="Gleichschenkliges Dreieck 357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54" name="Gruppieren 353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55" name="Rechteck 354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56" name="Gerader Verbinder 355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32" name="Gruppieren 331"/>
            <p:cNvGrpSpPr/>
            <p:nvPr/>
          </p:nvGrpSpPr>
          <p:grpSpPr>
            <a:xfrm>
              <a:off x="6807227" y="223904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47" name="Gruppieren 346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51" name="Gleichschenkliges Dreieck 350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52" name="Gleichschenkliges Dreieck 351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48" name="Gruppieren 347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49" name="Rechteck 348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50" name="Gerader Verbinder 349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33" name="Gruppieren 332"/>
            <p:cNvGrpSpPr/>
            <p:nvPr/>
          </p:nvGrpSpPr>
          <p:grpSpPr>
            <a:xfrm>
              <a:off x="6217515" y="223904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41" name="Gruppieren 340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45" name="Gleichschenkliges Dreieck 344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46" name="Gleichschenkliges Dreieck 345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42" name="Gruppieren 341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43" name="Rechteck 342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44" name="Gerader Verbinder 343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34" name="Gruppieren 333"/>
            <p:cNvGrpSpPr/>
            <p:nvPr/>
          </p:nvGrpSpPr>
          <p:grpSpPr>
            <a:xfrm>
              <a:off x="6803579" y="1653501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35" name="Gruppieren 334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39" name="Gleichschenkliges Dreieck 338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40" name="Gleichschenkliges Dreieck 339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6" name="Gruppieren 335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37" name="Rechteck 336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38" name="Gerader Verbinder 337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13" name="Text Box 43"/>
          <p:cNvSpPr txBox="1">
            <a:spLocks noChangeArrowheads="1"/>
          </p:cNvSpPr>
          <p:nvPr/>
        </p:nvSpPr>
        <p:spPr bwMode="auto">
          <a:xfrm>
            <a:off x="243412" y="1052514"/>
            <a:ext cx="6526648" cy="423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de-DE" sz="2400" b="1" dirty="0" smtClean="0"/>
              <a:t>Test procedure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Evacuation of bomb, mixing-chamber and pipe system,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/>
              <a:t>Adjustment of desired mixture during </a:t>
            </a:r>
            <a:r>
              <a:rPr lang="en-US" altLang="de-DE" sz="2200" dirty="0" smtClean="0"/>
              <a:t>bypass-</a:t>
            </a:r>
            <a:br>
              <a:rPr lang="en-US" altLang="de-DE" sz="2200" dirty="0" smtClean="0"/>
            </a:br>
            <a:r>
              <a:rPr lang="en-US" altLang="de-DE" sz="2200" dirty="0" smtClean="0"/>
              <a:t>flow </a:t>
            </a:r>
            <a:r>
              <a:rPr lang="en-US" altLang="de-DE" sz="2200" dirty="0"/>
              <a:t>via mixing-chamber and chimney</a:t>
            </a:r>
            <a:r>
              <a:rPr lang="en-US" altLang="de-DE" sz="2200" dirty="0" smtClean="0"/>
              <a:t>,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/>
              <a:t>Filling of bomb with mixture up to slight overpressure </a:t>
            </a:r>
            <a:r>
              <a:rPr lang="en-US" altLang="de-DE" sz="2200" dirty="0" smtClean="0"/>
              <a:t>(</a:t>
            </a:r>
            <a:r>
              <a:rPr lang="en-US" altLang="de-DE" sz="2200" dirty="0"/>
              <a:t>approx. 1200 mbar</a:t>
            </a:r>
            <a:r>
              <a:rPr lang="en-US" altLang="de-DE" sz="2200" dirty="0" smtClean="0"/>
              <a:t>),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/>
              <a:t>Mixing-chamber and bypass are purged with air, simultaneously analysis of bomb content during depressurization to 1000 ±10 mbar, </a:t>
            </a:r>
            <a:endParaRPr lang="en-US" altLang="de-DE" sz="2200" dirty="0" smtClean="0"/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/>
              <a:t>Ignition</a:t>
            </a:r>
            <a:r>
              <a:rPr lang="en-US" altLang="de-DE" sz="2200" dirty="0" smtClean="0"/>
              <a:t>,</a:t>
            </a:r>
            <a:endParaRPr lang="en-US" altLang="de-DE" sz="2200" dirty="0"/>
          </a:p>
        </p:txBody>
      </p:sp>
      <p:grpSp>
        <p:nvGrpSpPr>
          <p:cNvPr id="417" name="Gruppieren 416"/>
          <p:cNvGrpSpPr/>
          <p:nvPr/>
        </p:nvGrpSpPr>
        <p:grpSpPr>
          <a:xfrm>
            <a:off x="9803777" y="4232250"/>
            <a:ext cx="1219879" cy="900000"/>
            <a:chOff x="9803777" y="4232250"/>
            <a:chExt cx="1219879" cy="900000"/>
          </a:xfrm>
        </p:grpSpPr>
        <p:sp>
          <p:nvSpPr>
            <p:cNvPr id="418" name="Richtungspfeil 417"/>
            <p:cNvSpPr/>
            <p:nvPr/>
          </p:nvSpPr>
          <p:spPr>
            <a:xfrm rot="18900000">
              <a:off x="9803777" y="4664250"/>
              <a:ext cx="900000" cy="36000"/>
            </a:xfrm>
            <a:prstGeom prst="homePlate">
              <a:avLst>
                <a:gd name="adj" fmla="val 19748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9" name="Richtungspfeil 418"/>
            <p:cNvSpPr/>
            <p:nvPr/>
          </p:nvSpPr>
          <p:spPr>
            <a:xfrm rot="2700000" flipH="1">
              <a:off x="10468917" y="4664250"/>
              <a:ext cx="900000" cy="36000"/>
            </a:xfrm>
            <a:prstGeom prst="homePlate">
              <a:avLst>
                <a:gd name="adj" fmla="val 19748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0" name="Textfeld 419"/>
            <p:cNvSpPr txBox="1"/>
            <p:nvPr/>
          </p:nvSpPr>
          <p:spPr>
            <a:xfrm>
              <a:off x="10182657" y="4543979"/>
              <a:ext cx="8409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Ignition</a:t>
              </a:r>
              <a:br>
                <a:rPr lang="en-US" sz="1200" dirty="0" smtClean="0">
                  <a:solidFill>
                    <a:srgbClr val="FF0000"/>
                  </a:solidFill>
                </a:rPr>
              </a:br>
              <a:r>
                <a:rPr lang="en-US" sz="1200" dirty="0" smtClean="0">
                  <a:solidFill>
                    <a:srgbClr val="FF0000"/>
                  </a:solidFill>
                </a:rPr>
                <a:t>electrodes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14" name="Rectangle 6"/>
          <p:cNvSpPr>
            <a:spLocks noChangeArrowheads="1"/>
          </p:cNvSpPr>
          <p:nvPr/>
        </p:nvSpPr>
        <p:spPr bwMode="auto">
          <a:xfrm>
            <a:off x="2750008" y="333376"/>
            <a:ext cx="669198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2400" b="1" dirty="0">
                <a:solidFill>
                  <a:srgbClr val="3399FF"/>
                </a:solidFill>
              </a:rPr>
              <a:t>Safety </a:t>
            </a:r>
            <a:r>
              <a:rPr lang="en-US" altLang="de-DE" sz="2400" b="1" dirty="0" smtClean="0">
                <a:solidFill>
                  <a:srgbClr val="3399FF"/>
                </a:solidFill>
              </a:rPr>
              <a:t>Considerations &amp; Experimental Set-up</a:t>
            </a:r>
            <a:endParaRPr lang="de-DE" altLang="de-DE" sz="2400" b="1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99F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942092-2640-4AC4-ABDD-2F7907CF6810}" type="slidenum">
              <a:rPr lang="de-DE" altLang="de-DE" smtClean="0"/>
              <a:pPr/>
              <a:t>11</a:t>
            </a:fld>
            <a:endParaRPr lang="de-DE" altLang="de-DE" smtClean="0"/>
          </a:p>
        </p:txBody>
      </p:sp>
      <p:sp>
        <p:nvSpPr>
          <p:cNvPr id="228" name="Textfeld 227"/>
          <p:cNvSpPr txBox="1"/>
          <p:nvPr/>
        </p:nvSpPr>
        <p:spPr>
          <a:xfrm>
            <a:off x="7891999" y="3459059"/>
            <a:ext cx="72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noFill/>
          </a:ln>
        </p:spPr>
        <p:txBody>
          <a:bodyPr wrap="none" lIns="18000" tIns="0" rIns="18000" bIns="0" rtlCol="0" anchor="ctr" anchorCtr="0">
            <a:noAutofit/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29" name="Ellipse 228"/>
          <p:cNvSpPr>
            <a:spLocks noChangeAspect="1"/>
          </p:cNvSpPr>
          <p:nvPr/>
        </p:nvSpPr>
        <p:spPr>
          <a:xfrm>
            <a:off x="9870019" y="3625403"/>
            <a:ext cx="1440000" cy="1440000"/>
          </a:xfrm>
          <a:prstGeom prst="ellipse">
            <a:avLst/>
          </a:prstGeom>
          <a:solidFill>
            <a:srgbClr val="6699FF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libri" panose="020F0502020204030204" pitchFamily="34" charset="0"/>
            </a:endParaRPr>
          </a:p>
        </p:txBody>
      </p:sp>
      <p:grpSp>
        <p:nvGrpSpPr>
          <p:cNvPr id="230" name="Gruppieren 229"/>
          <p:cNvGrpSpPr/>
          <p:nvPr/>
        </p:nvGrpSpPr>
        <p:grpSpPr>
          <a:xfrm>
            <a:off x="6986046" y="1268761"/>
            <a:ext cx="4654570" cy="5229501"/>
            <a:chOff x="4309918" y="1268760"/>
            <a:chExt cx="4654570" cy="5229501"/>
          </a:xfrm>
        </p:grpSpPr>
        <p:cxnSp>
          <p:nvCxnSpPr>
            <p:cNvPr id="231" name="Gerader Verbinder 230"/>
            <p:cNvCxnSpPr/>
            <p:nvPr/>
          </p:nvCxnSpPr>
          <p:spPr>
            <a:xfrm rot="16200000">
              <a:off x="4887961" y="4881231"/>
              <a:ext cx="138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Rechteck 231"/>
            <p:cNvSpPr/>
            <p:nvPr/>
          </p:nvSpPr>
          <p:spPr>
            <a:xfrm>
              <a:off x="4327568" y="3243688"/>
              <a:ext cx="733425" cy="408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33" name="Textfeld 232"/>
            <p:cNvSpPr txBox="1"/>
            <p:nvPr/>
          </p:nvSpPr>
          <p:spPr>
            <a:xfrm rot="16200000">
              <a:off x="4090346" y="1644912"/>
              <a:ext cx="676400" cy="2372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</a:rPr>
                <a:t>Chimney</a:t>
              </a:r>
            </a:p>
          </p:txBody>
        </p:sp>
        <p:sp>
          <p:nvSpPr>
            <p:cNvPr id="234" name="Rechteck 233"/>
            <p:cNvSpPr/>
            <p:nvPr/>
          </p:nvSpPr>
          <p:spPr>
            <a:xfrm>
              <a:off x="5431570" y="5734672"/>
              <a:ext cx="288000" cy="72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35" name="Textfeld 234"/>
            <p:cNvSpPr txBox="1"/>
            <p:nvPr/>
          </p:nvSpPr>
          <p:spPr>
            <a:xfrm>
              <a:off x="4403718" y="3206555"/>
              <a:ext cx="622666" cy="45269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000" tIns="0" rIns="18000" bIns="1080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</a:rPr>
                <a:t>Vacuum</a:t>
              </a:r>
              <a:br>
                <a:rPr lang="en-US" sz="1400" dirty="0">
                  <a:latin typeface="Calibri" panose="020F0502020204030204" pitchFamily="34" charset="0"/>
                </a:rPr>
              </a:br>
              <a:r>
                <a:rPr lang="en-US" sz="1400" dirty="0">
                  <a:latin typeface="Calibri" panose="020F0502020204030204" pitchFamily="34" charset="0"/>
                </a:rPr>
                <a:t>pump </a:t>
              </a:r>
            </a:p>
          </p:txBody>
        </p:sp>
        <p:sp>
          <p:nvSpPr>
            <p:cNvPr id="236" name="Textfeld 235"/>
            <p:cNvSpPr txBox="1"/>
            <p:nvPr/>
          </p:nvSpPr>
          <p:spPr>
            <a:xfrm>
              <a:off x="5448443" y="5822326"/>
              <a:ext cx="254360" cy="2372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Air</a:t>
              </a:r>
              <a:endParaRPr lang="en-US" sz="1400" b="1" baseline="-25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7" name="Textfeld 236"/>
            <p:cNvSpPr txBox="1"/>
            <p:nvPr/>
          </p:nvSpPr>
          <p:spPr>
            <a:xfrm>
              <a:off x="6265809" y="2498356"/>
              <a:ext cx="933970" cy="237255"/>
            </a:xfrm>
            <a:prstGeom prst="rect">
              <a:avLst/>
            </a:prstGeom>
            <a:noFill/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</a:rPr>
                <a:t>Gas-analysis</a:t>
              </a:r>
            </a:p>
          </p:txBody>
        </p:sp>
        <p:sp>
          <p:nvSpPr>
            <p:cNvPr id="238" name="Textfeld 237"/>
            <p:cNvSpPr txBox="1"/>
            <p:nvPr/>
          </p:nvSpPr>
          <p:spPr>
            <a:xfrm>
              <a:off x="6738929" y="3403231"/>
              <a:ext cx="542900" cy="237255"/>
            </a:xfrm>
            <a:prstGeom prst="rect">
              <a:avLst/>
            </a:prstGeom>
            <a:noFill/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de-DE" sz="1400" dirty="0" err="1">
                  <a:latin typeface="Calibri" panose="020F0502020204030204" pitchFamily="34" charset="0"/>
                </a:rPr>
                <a:t>p</a:t>
              </a:r>
              <a:r>
                <a:rPr lang="de-DE" sz="1400" baseline="-25000" dirty="0" err="1">
                  <a:latin typeface="Calibri" panose="020F0502020204030204" pitchFamily="34" charset="0"/>
                </a:rPr>
                <a:t>dynamic</a:t>
              </a:r>
              <a:endParaRPr lang="de-DE" sz="1400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239" name="Textfeld 238"/>
            <p:cNvSpPr txBox="1"/>
            <p:nvPr/>
          </p:nvSpPr>
          <p:spPr>
            <a:xfrm>
              <a:off x="7779188" y="1898281"/>
              <a:ext cx="389012" cy="237255"/>
            </a:xfrm>
            <a:prstGeom prst="rect">
              <a:avLst/>
            </a:prstGeom>
            <a:noFill/>
          </p:spPr>
          <p:txBody>
            <a:bodyPr wrap="none" lIns="18000" tIns="10800" rIns="18000" bIns="10800" rtlCol="0">
              <a:spAutoFit/>
            </a:bodyPr>
            <a:lstStyle/>
            <a:p>
              <a:r>
                <a:rPr lang="de-DE" sz="1400" dirty="0" err="1">
                  <a:latin typeface="Calibri" panose="020F0502020204030204" pitchFamily="34" charset="0"/>
                </a:rPr>
                <a:t>p</a:t>
              </a:r>
              <a:r>
                <a:rPr lang="de-DE" sz="1400" baseline="-25000" dirty="0" err="1">
                  <a:latin typeface="Calibri" panose="020F0502020204030204" pitchFamily="34" charset="0"/>
                </a:rPr>
                <a:t>static</a:t>
              </a:r>
              <a:endParaRPr lang="de-DE" sz="1400" baseline="-25000" dirty="0">
                <a:latin typeface="Calibri" panose="020F0502020204030204" pitchFamily="34" charset="0"/>
              </a:endParaRPr>
            </a:p>
          </p:txBody>
        </p:sp>
        <p:cxnSp>
          <p:nvCxnSpPr>
            <p:cNvPr id="240" name="Gerader Verbinder 239"/>
            <p:cNvCxnSpPr/>
            <p:nvPr/>
          </p:nvCxnSpPr>
          <p:spPr>
            <a:xfrm rot="10800000">
              <a:off x="4327568" y="2514230"/>
              <a:ext cx="358425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Gerader Verbinder 240"/>
            <p:cNvCxnSpPr/>
            <p:nvPr/>
          </p:nvCxnSpPr>
          <p:spPr>
            <a:xfrm>
              <a:off x="4327568" y="3060330"/>
              <a:ext cx="358425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Gerader Verbinder 241"/>
            <p:cNvCxnSpPr/>
            <p:nvPr/>
          </p:nvCxnSpPr>
          <p:spPr>
            <a:xfrm rot="5400000">
              <a:off x="5112961" y="2982231"/>
              <a:ext cx="93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Gerader Verbinder 242"/>
            <p:cNvCxnSpPr/>
            <p:nvPr/>
          </p:nvCxnSpPr>
          <p:spPr>
            <a:xfrm rot="5400000">
              <a:off x="7347475" y="3072231"/>
              <a:ext cx="111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Gerader Verbinder 243"/>
            <p:cNvCxnSpPr/>
            <p:nvPr/>
          </p:nvCxnSpPr>
          <p:spPr>
            <a:xfrm rot="16200000">
              <a:off x="5790261" y="5034231"/>
              <a:ext cx="108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Gerader Verbinder 244"/>
            <p:cNvCxnSpPr/>
            <p:nvPr/>
          </p:nvCxnSpPr>
          <p:spPr>
            <a:xfrm rot="16200000">
              <a:off x="4291661" y="5034231"/>
              <a:ext cx="108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Gerader Verbinder 245"/>
            <p:cNvCxnSpPr/>
            <p:nvPr/>
          </p:nvCxnSpPr>
          <p:spPr>
            <a:xfrm>
              <a:off x="4825311" y="4500580"/>
              <a:ext cx="1512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Textfeld 246"/>
            <p:cNvSpPr txBox="1"/>
            <p:nvPr/>
          </p:nvSpPr>
          <p:spPr>
            <a:xfrm>
              <a:off x="6009129" y="5002349"/>
              <a:ext cx="635490" cy="18466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lIns="18000" tIns="0" rIns="18000" bIns="0" rtlCol="0">
              <a:spAutoFit/>
            </a:bodyPr>
            <a:lstStyle/>
            <a:p>
              <a:pPr algn="ctr"/>
              <a:r>
                <a:rPr lang="en-US" sz="1200" dirty="0" err="1">
                  <a:latin typeface="Calibri" panose="020F0502020204030204" pitchFamily="34" charset="0"/>
                </a:rPr>
                <a:t>Massflow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sp>
          <p:nvSpPr>
            <p:cNvPr id="248" name="Textfeld 247"/>
            <p:cNvSpPr txBox="1"/>
            <p:nvPr/>
          </p:nvSpPr>
          <p:spPr>
            <a:xfrm>
              <a:off x="4508835" y="5002349"/>
              <a:ext cx="635490" cy="18466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lIns="18000" tIns="0" rIns="18000" bIns="0" rtlCol="0">
              <a:spAutoFit/>
            </a:bodyPr>
            <a:lstStyle/>
            <a:p>
              <a:pPr algn="ctr"/>
              <a:r>
                <a:rPr lang="en-US" sz="1200" dirty="0" err="1">
                  <a:latin typeface="Calibri" panose="020F0502020204030204" pitchFamily="34" charset="0"/>
                </a:rPr>
                <a:t>Massflow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sp>
          <p:nvSpPr>
            <p:cNvPr id="249" name="Textfeld 248"/>
            <p:cNvSpPr txBox="1"/>
            <p:nvPr/>
          </p:nvSpPr>
          <p:spPr>
            <a:xfrm>
              <a:off x="5258135" y="5002349"/>
              <a:ext cx="635490" cy="18466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lIns="18000" tIns="0" rIns="18000" bIns="0" rtlCol="0">
              <a:spAutoFit/>
            </a:bodyPr>
            <a:lstStyle/>
            <a:p>
              <a:pPr algn="ctr"/>
              <a:r>
                <a:rPr lang="en-US" sz="1200" dirty="0" err="1">
                  <a:latin typeface="Calibri" panose="020F0502020204030204" pitchFamily="34" charset="0"/>
                </a:rPr>
                <a:t>Massflow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grpSp>
          <p:nvGrpSpPr>
            <p:cNvPr id="250" name="Gruppieren 249"/>
            <p:cNvGrpSpPr/>
            <p:nvPr/>
          </p:nvGrpSpPr>
          <p:grpSpPr>
            <a:xfrm>
              <a:off x="5420760" y="5521647"/>
              <a:ext cx="324000" cy="976614"/>
              <a:chOff x="4265799" y="5214041"/>
              <a:chExt cx="324000" cy="976614"/>
            </a:xfrm>
            <a:solidFill>
              <a:schemeClr val="bg1">
                <a:lumMod val="75000"/>
              </a:schemeClr>
            </a:solidFill>
          </p:grpSpPr>
          <p:grpSp>
            <p:nvGrpSpPr>
              <p:cNvPr id="342" name="Gruppieren 341"/>
              <p:cNvGrpSpPr/>
              <p:nvPr/>
            </p:nvGrpSpPr>
            <p:grpSpPr>
              <a:xfrm>
                <a:off x="4265799" y="5349395"/>
                <a:ext cx="324000" cy="841260"/>
                <a:chOff x="498090" y="2164332"/>
                <a:chExt cx="324000" cy="1300179"/>
              </a:xfrm>
              <a:grpFill/>
            </p:grpSpPr>
            <p:sp>
              <p:nvSpPr>
                <p:cNvPr id="346" name="Rechteck 345"/>
                <p:cNvSpPr/>
                <p:nvPr/>
              </p:nvSpPr>
              <p:spPr>
                <a:xfrm rot="10800000">
                  <a:off x="498090" y="2348511"/>
                  <a:ext cx="324000" cy="1116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47" name="Ellipse 346"/>
                <p:cNvSpPr>
                  <a:spLocks noChangeAspect="1"/>
                </p:cNvSpPr>
                <p:nvPr/>
              </p:nvSpPr>
              <p:spPr>
                <a:xfrm>
                  <a:off x="498090" y="2164332"/>
                  <a:ext cx="324000" cy="324000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48" name="Rechteck 347"/>
                <p:cNvSpPr/>
                <p:nvPr/>
              </p:nvSpPr>
              <p:spPr>
                <a:xfrm>
                  <a:off x="507090" y="2326333"/>
                  <a:ext cx="306000" cy="180000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343" name="Rechteck 342"/>
              <p:cNvSpPr/>
              <p:nvPr/>
            </p:nvSpPr>
            <p:spPr>
              <a:xfrm>
                <a:off x="4355799" y="5267006"/>
                <a:ext cx="144000" cy="9317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Ellipse 343"/>
              <p:cNvSpPr>
                <a:spLocks noChangeAspect="1"/>
              </p:cNvSpPr>
              <p:nvPr/>
            </p:nvSpPr>
            <p:spPr>
              <a:xfrm>
                <a:off x="4355799" y="5214041"/>
                <a:ext cx="144000" cy="93173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Rechteck 344"/>
              <p:cNvSpPr/>
              <p:nvPr/>
            </p:nvSpPr>
            <p:spPr>
              <a:xfrm>
                <a:off x="4364799" y="5268471"/>
                <a:ext cx="126000" cy="51763"/>
              </a:xfrm>
              <a:prstGeom prst="rect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51" name="Gruppieren 250"/>
            <p:cNvGrpSpPr/>
            <p:nvPr/>
          </p:nvGrpSpPr>
          <p:grpSpPr>
            <a:xfrm>
              <a:off x="6173166" y="5521647"/>
              <a:ext cx="324000" cy="976614"/>
              <a:chOff x="4265799" y="5214041"/>
              <a:chExt cx="324000" cy="976614"/>
            </a:xfrm>
            <a:solidFill>
              <a:srgbClr val="FFFF00"/>
            </a:solidFill>
          </p:grpSpPr>
          <p:grpSp>
            <p:nvGrpSpPr>
              <p:cNvPr id="335" name="Gruppieren 334"/>
              <p:cNvGrpSpPr/>
              <p:nvPr/>
            </p:nvGrpSpPr>
            <p:grpSpPr>
              <a:xfrm>
                <a:off x="4265799" y="5349395"/>
                <a:ext cx="324000" cy="841260"/>
                <a:chOff x="498090" y="2164332"/>
                <a:chExt cx="324000" cy="1300179"/>
              </a:xfrm>
              <a:grpFill/>
            </p:grpSpPr>
            <p:sp>
              <p:nvSpPr>
                <p:cNvPr id="339" name="Rechteck 338"/>
                <p:cNvSpPr/>
                <p:nvPr/>
              </p:nvSpPr>
              <p:spPr>
                <a:xfrm rot="10800000">
                  <a:off x="498090" y="2348511"/>
                  <a:ext cx="324000" cy="1116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40" name="Ellipse 339"/>
                <p:cNvSpPr>
                  <a:spLocks noChangeAspect="1"/>
                </p:cNvSpPr>
                <p:nvPr/>
              </p:nvSpPr>
              <p:spPr>
                <a:xfrm>
                  <a:off x="498090" y="2164332"/>
                  <a:ext cx="324000" cy="324000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41" name="Rechteck 340"/>
                <p:cNvSpPr/>
                <p:nvPr/>
              </p:nvSpPr>
              <p:spPr>
                <a:xfrm>
                  <a:off x="507090" y="2326333"/>
                  <a:ext cx="306000" cy="180000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336" name="Rechteck 335"/>
              <p:cNvSpPr/>
              <p:nvPr/>
            </p:nvSpPr>
            <p:spPr>
              <a:xfrm>
                <a:off x="4355799" y="5267006"/>
                <a:ext cx="144000" cy="9317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Ellipse 336"/>
              <p:cNvSpPr>
                <a:spLocks noChangeAspect="1"/>
              </p:cNvSpPr>
              <p:nvPr/>
            </p:nvSpPr>
            <p:spPr>
              <a:xfrm>
                <a:off x="4355799" y="5214041"/>
                <a:ext cx="144000" cy="93173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Rechteck 337"/>
              <p:cNvSpPr/>
              <p:nvPr/>
            </p:nvSpPr>
            <p:spPr>
              <a:xfrm>
                <a:off x="4364799" y="5268471"/>
                <a:ext cx="126000" cy="51763"/>
              </a:xfrm>
              <a:prstGeom prst="rect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52" name="Gruppieren 251"/>
            <p:cNvGrpSpPr/>
            <p:nvPr/>
          </p:nvGrpSpPr>
          <p:grpSpPr>
            <a:xfrm>
              <a:off x="4668282" y="5521647"/>
              <a:ext cx="324000" cy="976614"/>
              <a:chOff x="4664304" y="5521647"/>
              <a:chExt cx="324000" cy="976614"/>
            </a:xfrm>
          </p:grpSpPr>
          <p:grpSp>
            <p:nvGrpSpPr>
              <p:cNvPr id="327" name="Gruppieren 326"/>
              <p:cNvGrpSpPr/>
              <p:nvPr/>
            </p:nvGrpSpPr>
            <p:grpSpPr>
              <a:xfrm>
                <a:off x="4664304" y="5657001"/>
                <a:ext cx="324000" cy="841260"/>
                <a:chOff x="498090" y="2164332"/>
                <a:chExt cx="324000" cy="1300179"/>
              </a:xfrm>
              <a:solidFill>
                <a:srgbClr val="66CCFF"/>
              </a:solidFill>
            </p:grpSpPr>
            <p:sp>
              <p:nvSpPr>
                <p:cNvPr id="332" name="Rechteck 331"/>
                <p:cNvSpPr/>
                <p:nvPr/>
              </p:nvSpPr>
              <p:spPr>
                <a:xfrm rot="10800000">
                  <a:off x="498090" y="2348511"/>
                  <a:ext cx="324000" cy="1116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33" name="Ellipse 332"/>
                <p:cNvSpPr>
                  <a:spLocks noChangeAspect="1"/>
                </p:cNvSpPr>
                <p:nvPr/>
              </p:nvSpPr>
              <p:spPr>
                <a:xfrm>
                  <a:off x="498090" y="2164332"/>
                  <a:ext cx="324000" cy="324000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34" name="Rechteck 333"/>
                <p:cNvSpPr/>
                <p:nvPr/>
              </p:nvSpPr>
              <p:spPr>
                <a:xfrm>
                  <a:off x="507090" y="2326333"/>
                  <a:ext cx="306000" cy="180000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328" name="Rechteck 327"/>
              <p:cNvSpPr/>
              <p:nvPr/>
            </p:nvSpPr>
            <p:spPr>
              <a:xfrm>
                <a:off x="4754304" y="5574612"/>
                <a:ext cx="144000" cy="93173"/>
              </a:xfrm>
              <a:prstGeom prst="rect">
                <a:avLst/>
              </a:prstGeom>
              <a:solidFill>
                <a:srgbClr val="66CCF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Ellipse 328"/>
              <p:cNvSpPr>
                <a:spLocks noChangeAspect="1"/>
              </p:cNvSpPr>
              <p:nvPr/>
            </p:nvSpPr>
            <p:spPr>
              <a:xfrm>
                <a:off x="4754304" y="5521647"/>
                <a:ext cx="144000" cy="93173"/>
              </a:xfrm>
              <a:prstGeom prst="ellipse">
                <a:avLst/>
              </a:prstGeom>
              <a:solidFill>
                <a:srgbClr val="66CCF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Rechteck 329"/>
              <p:cNvSpPr/>
              <p:nvPr/>
            </p:nvSpPr>
            <p:spPr>
              <a:xfrm>
                <a:off x="4763304" y="5576077"/>
                <a:ext cx="126000" cy="51763"/>
              </a:xfrm>
              <a:prstGeom prst="rect">
                <a:avLst/>
              </a:prstGeom>
              <a:solidFill>
                <a:srgbClr val="66CC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Textfeld 330"/>
              <p:cNvSpPr txBox="1"/>
              <p:nvPr/>
            </p:nvSpPr>
            <p:spPr>
              <a:xfrm>
                <a:off x="4714094" y="5937241"/>
                <a:ext cx="2244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b="1" dirty="0" smtClean="0">
                    <a:latin typeface="Calibri" panose="020F0502020204030204" pitchFamily="34" charset="0"/>
                  </a:rPr>
                  <a:t>H</a:t>
                </a:r>
                <a:r>
                  <a:rPr lang="de-DE" b="1" baseline="-25000" dirty="0" smtClean="0">
                    <a:latin typeface="Calibri" panose="020F0502020204030204" pitchFamily="34" charset="0"/>
                  </a:rPr>
                  <a:t>2</a:t>
                </a:r>
                <a:endParaRPr lang="de-DE" b="1" baseline="-25000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53" name="Textfeld 252"/>
            <p:cNvSpPr txBox="1"/>
            <p:nvPr/>
          </p:nvSpPr>
          <p:spPr>
            <a:xfrm>
              <a:off x="5444934" y="5937241"/>
              <a:ext cx="27732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b="1" dirty="0" smtClean="0">
                  <a:latin typeface="Calibri" panose="020F0502020204030204" pitchFamily="34" charset="0"/>
                </a:rPr>
                <a:t>Air</a:t>
              </a:r>
              <a:endParaRPr lang="de-DE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254" name="Textfeld 253"/>
            <p:cNvSpPr txBox="1"/>
            <p:nvPr/>
          </p:nvSpPr>
          <p:spPr>
            <a:xfrm>
              <a:off x="6196506" y="5937241"/>
              <a:ext cx="27565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b="1" dirty="0" smtClean="0">
                  <a:latin typeface="Calibri" panose="020F0502020204030204" pitchFamily="34" charset="0"/>
                </a:rPr>
                <a:t>CO</a:t>
              </a:r>
              <a:endParaRPr lang="de-DE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255" name="Textfeld 254"/>
            <p:cNvSpPr txBox="1"/>
            <p:nvPr/>
          </p:nvSpPr>
          <p:spPr>
            <a:xfrm>
              <a:off x="4907213" y="4667638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V10</a:t>
              </a:r>
            </a:p>
          </p:txBody>
        </p:sp>
        <p:sp>
          <p:nvSpPr>
            <p:cNvPr id="256" name="Textfeld 255"/>
            <p:cNvSpPr txBox="1"/>
            <p:nvPr/>
          </p:nvSpPr>
          <p:spPr>
            <a:xfrm>
              <a:off x="5669213" y="4667638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V11</a:t>
              </a:r>
            </a:p>
          </p:txBody>
        </p:sp>
        <p:sp>
          <p:nvSpPr>
            <p:cNvPr id="257" name="Textfeld 256"/>
            <p:cNvSpPr txBox="1"/>
            <p:nvPr/>
          </p:nvSpPr>
          <p:spPr>
            <a:xfrm>
              <a:off x="6412163" y="4667638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V12</a:t>
              </a:r>
            </a:p>
          </p:txBody>
        </p:sp>
        <p:cxnSp>
          <p:nvCxnSpPr>
            <p:cNvPr id="258" name="Gerader Verbinder 257"/>
            <p:cNvCxnSpPr/>
            <p:nvPr/>
          </p:nvCxnSpPr>
          <p:spPr>
            <a:xfrm rot="5400000">
              <a:off x="3427568" y="2168760"/>
              <a:ext cx="1800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Textfeld 258"/>
            <p:cNvSpPr txBox="1"/>
            <p:nvPr/>
          </p:nvSpPr>
          <p:spPr>
            <a:xfrm>
              <a:off x="4411154" y="2681100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V09</a:t>
              </a:r>
            </a:p>
          </p:txBody>
        </p:sp>
        <p:sp>
          <p:nvSpPr>
            <p:cNvPr id="260" name="Textfeld 259"/>
            <p:cNvSpPr txBox="1"/>
            <p:nvPr/>
          </p:nvSpPr>
          <p:spPr>
            <a:xfrm>
              <a:off x="5091719" y="3144681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V08</a:t>
              </a:r>
            </a:p>
          </p:txBody>
        </p:sp>
        <p:sp>
          <p:nvSpPr>
            <p:cNvPr id="261" name="Textfeld 260"/>
            <p:cNvSpPr txBox="1"/>
            <p:nvPr/>
          </p:nvSpPr>
          <p:spPr>
            <a:xfrm>
              <a:off x="5091216" y="2600937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V06</a:t>
              </a:r>
            </a:p>
          </p:txBody>
        </p:sp>
        <p:sp>
          <p:nvSpPr>
            <p:cNvPr id="262" name="Textfeld 261"/>
            <p:cNvSpPr txBox="1"/>
            <p:nvPr/>
          </p:nvSpPr>
          <p:spPr>
            <a:xfrm>
              <a:off x="5801557" y="2600937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V07</a:t>
              </a:r>
            </a:p>
          </p:txBody>
        </p:sp>
        <p:sp>
          <p:nvSpPr>
            <p:cNvPr id="263" name="Textfeld 262"/>
            <p:cNvSpPr txBox="1"/>
            <p:nvPr/>
          </p:nvSpPr>
          <p:spPr>
            <a:xfrm>
              <a:off x="6624755" y="3152160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V01</a:t>
              </a:r>
            </a:p>
          </p:txBody>
        </p:sp>
        <p:sp>
          <p:nvSpPr>
            <p:cNvPr id="264" name="Textfeld 263"/>
            <p:cNvSpPr txBox="1"/>
            <p:nvPr/>
          </p:nvSpPr>
          <p:spPr>
            <a:xfrm>
              <a:off x="8009534" y="2690414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V02</a:t>
              </a:r>
            </a:p>
          </p:txBody>
        </p:sp>
        <p:sp>
          <p:nvSpPr>
            <p:cNvPr id="265" name="Textfeld 264"/>
            <p:cNvSpPr txBox="1"/>
            <p:nvPr/>
          </p:nvSpPr>
          <p:spPr>
            <a:xfrm>
              <a:off x="7673618" y="2244703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V03</a:t>
              </a:r>
            </a:p>
          </p:txBody>
        </p:sp>
        <p:sp>
          <p:nvSpPr>
            <p:cNvPr id="266" name="Textfeld 265"/>
            <p:cNvSpPr txBox="1"/>
            <p:nvPr/>
          </p:nvSpPr>
          <p:spPr>
            <a:xfrm>
              <a:off x="7090831" y="2245611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V04</a:t>
              </a:r>
            </a:p>
          </p:txBody>
        </p:sp>
        <p:sp>
          <p:nvSpPr>
            <p:cNvPr id="267" name="Textfeld 266"/>
            <p:cNvSpPr txBox="1"/>
            <p:nvPr/>
          </p:nvSpPr>
          <p:spPr>
            <a:xfrm>
              <a:off x="6504514" y="2244361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V05</a:t>
              </a:r>
            </a:p>
          </p:txBody>
        </p:sp>
        <p:sp>
          <p:nvSpPr>
            <p:cNvPr id="268" name="Textfeld 267"/>
            <p:cNvSpPr txBox="1"/>
            <p:nvPr/>
          </p:nvSpPr>
          <p:spPr>
            <a:xfrm>
              <a:off x="7094847" y="1655680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V13</a:t>
              </a:r>
            </a:p>
          </p:txBody>
        </p:sp>
        <p:cxnSp>
          <p:nvCxnSpPr>
            <p:cNvPr id="269" name="Gerader Verbinder 268"/>
            <p:cNvCxnSpPr/>
            <p:nvPr/>
          </p:nvCxnSpPr>
          <p:spPr>
            <a:xfrm rot="5400000">
              <a:off x="5814976" y="1889760"/>
              <a:ext cx="1242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Gerader Verbinder 269"/>
            <p:cNvCxnSpPr/>
            <p:nvPr/>
          </p:nvCxnSpPr>
          <p:spPr>
            <a:xfrm rot="5400000">
              <a:off x="6393988" y="1889760"/>
              <a:ext cx="1242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Gerader Verbinder 270"/>
            <p:cNvCxnSpPr/>
            <p:nvPr/>
          </p:nvCxnSpPr>
          <p:spPr>
            <a:xfrm rot="16200000">
              <a:off x="7422915" y="2330760"/>
              <a:ext cx="360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non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2" name="Gruppieren 271"/>
            <p:cNvGrpSpPr/>
            <p:nvPr/>
          </p:nvGrpSpPr>
          <p:grpSpPr>
            <a:xfrm>
              <a:off x="7458915" y="1886480"/>
              <a:ext cx="288000" cy="288000"/>
              <a:chOff x="7063951" y="3115400"/>
              <a:chExt cx="288000" cy="288000"/>
            </a:xfrm>
          </p:grpSpPr>
          <p:sp>
            <p:nvSpPr>
              <p:cNvPr id="325" name="Ellipse 324"/>
              <p:cNvSpPr>
                <a:spLocks noChangeAspect="1"/>
              </p:cNvSpPr>
              <p:nvPr/>
            </p:nvSpPr>
            <p:spPr>
              <a:xfrm>
                <a:off x="7063951" y="311540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Textfeld 325"/>
              <p:cNvSpPr txBox="1"/>
              <p:nvPr/>
            </p:nvSpPr>
            <p:spPr>
              <a:xfrm>
                <a:off x="7157456" y="3136290"/>
                <a:ext cx="10900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600" b="1" dirty="0">
                    <a:latin typeface="Calibri" panose="020F0502020204030204" pitchFamily="34" charset="0"/>
                  </a:rPr>
                  <a:t>P</a:t>
                </a:r>
              </a:p>
            </p:txBody>
          </p:sp>
        </p:grpSp>
        <p:grpSp>
          <p:nvGrpSpPr>
            <p:cNvPr id="273" name="Gruppieren 272"/>
            <p:cNvGrpSpPr/>
            <p:nvPr/>
          </p:nvGrpSpPr>
          <p:grpSpPr>
            <a:xfrm>
              <a:off x="6881111" y="1886480"/>
              <a:ext cx="288000" cy="288000"/>
              <a:chOff x="7063951" y="3115400"/>
              <a:chExt cx="288000" cy="288000"/>
            </a:xfrm>
          </p:grpSpPr>
          <p:sp>
            <p:nvSpPr>
              <p:cNvPr id="323" name="Ellipse 322"/>
              <p:cNvSpPr>
                <a:spLocks noChangeAspect="1"/>
              </p:cNvSpPr>
              <p:nvPr/>
            </p:nvSpPr>
            <p:spPr>
              <a:xfrm>
                <a:off x="7063951" y="311540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Textfeld 323"/>
              <p:cNvSpPr txBox="1"/>
              <p:nvPr/>
            </p:nvSpPr>
            <p:spPr>
              <a:xfrm>
                <a:off x="7087606" y="3136290"/>
                <a:ext cx="24699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600" b="1" dirty="0">
                    <a:latin typeface="Calibri" panose="020F0502020204030204" pitchFamily="34" charset="0"/>
                  </a:rPr>
                  <a:t>CO</a:t>
                </a:r>
              </a:p>
            </p:txBody>
          </p:sp>
        </p:grpSp>
        <p:grpSp>
          <p:nvGrpSpPr>
            <p:cNvPr id="274" name="Gruppieren 273"/>
            <p:cNvGrpSpPr/>
            <p:nvPr/>
          </p:nvGrpSpPr>
          <p:grpSpPr>
            <a:xfrm>
              <a:off x="6291414" y="1886480"/>
              <a:ext cx="288000" cy="288000"/>
              <a:chOff x="7063951" y="3115400"/>
              <a:chExt cx="288000" cy="288000"/>
            </a:xfrm>
          </p:grpSpPr>
          <p:sp>
            <p:nvSpPr>
              <p:cNvPr id="321" name="Ellipse 320"/>
              <p:cNvSpPr>
                <a:spLocks noChangeAspect="1"/>
              </p:cNvSpPr>
              <p:nvPr/>
            </p:nvSpPr>
            <p:spPr>
              <a:xfrm>
                <a:off x="7063951" y="311540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Textfeld 321"/>
              <p:cNvSpPr txBox="1"/>
              <p:nvPr/>
            </p:nvSpPr>
            <p:spPr>
              <a:xfrm>
                <a:off x="7100306" y="3136290"/>
                <a:ext cx="19877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600" b="1" dirty="0">
                    <a:latin typeface="Calibri" panose="020F0502020204030204" pitchFamily="34" charset="0"/>
                  </a:rPr>
                  <a:t>H</a:t>
                </a:r>
                <a:r>
                  <a:rPr lang="de-DE" sz="1600" b="1" baseline="-25000" dirty="0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grpSp>
          <p:nvGrpSpPr>
            <p:cNvPr id="275" name="Gruppieren 274"/>
            <p:cNvGrpSpPr/>
            <p:nvPr/>
          </p:nvGrpSpPr>
          <p:grpSpPr>
            <a:xfrm>
              <a:off x="6912349" y="1389099"/>
              <a:ext cx="216000" cy="216000"/>
              <a:chOff x="6762057" y="1082193"/>
              <a:chExt cx="216000" cy="216000"/>
            </a:xfrm>
          </p:grpSpPr>
          <p:sp>
            <p:nvSpPr>
              <p:cNvPr id="317" name="Ellipse 316"/>
              <p:cNvSpPr>
                <a:spLocks noChangeAspect="1"/>
              </p:cNvSpPr>
              <p:nvPr/>
            </p:nvSpPr>
            <p:spPr>
              <a:xfrm>
                <a:off x="6762057" y="1082193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318" name="Gruppieren 317"/>
              <p:cNvGrpSpPr/>
              <p:nvPr/>
            </p:nvGrpSpPr>
            <p:grpSpPr>
              <a:xfrm>
                <a:off x="6786065" y="1086658"/>
                <a:ext cx="167985" cy="167497"/>
                <a:chOff x="6786044" y="1086658"/>
                <a:chExt cx="167985" cy="167497"/>
              </a:xfrm>
            </p:grpSpPr>
            <p:cxnSp>
              <p:nvCxnSpPr>
                <p:cNvPr id="319" name="Gerader Verbinder 318"/>
                <p:cNvCxnSpPr/>
                <p:nvPr/>
              </p:nvCxnSpPr>
              <p:spPr>
                <a:xfrm>
                  <a:off x="6905626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Gerader Verbinder 319"/>
                <p:cNvCxnSpPr/>
                <p:nvPr/>
              </p:nvCxnSpPr>
              <p:spPr>
                <a:xfrm flipH="1">
                  <a:off x="6786044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6" name="Gruppieren 275"/>
            <p:cNvGrpSpPr/>
            <p:nvPr/>
          </p:nvGrpSpPr>
          <p:grpSpPr>
            <a:xfrm>
              <a:off x="6327734" y="1389099"/>
              <a:ext cx="216000" cy="216000"/>
              <a:chOff x="6762057" y="1082193"/>
              <a:chExt cx="216000" cy="216000"/>
            </a:xfrm>
          </p:grpSpPr>
          <p:sp>
            <p:nvSpPr>
              <p:cNvPr id="313" name="Ellipse 312"/>
              <p:cNvSpPr>
                <a:spLocks noChangeAspect="1"/>
              </p:cNvSpPr>
              <p:nvPr/>
            </p:nvSpPr>
            <p:spPr>
              <a:xfrm>
                <a:off x="6762057" y="1082193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314" name="Gruppieren 313"/>
              <p:cNvGrpSpPr/>
              <p:nvPr/>
            </p:nvGrpSpPr>
            <p:grpSpPr>
              <a:xfrm>
                <a:off x="6786065" y="1086658"/>
                <a:ext cx="167985" cy="167497"/>
                <a:chOff x="6786044" y="1086658"/>
                <a:chExt cx="167985" cy="167497"/>
              </a:xfrm>
            </p:grpSpPr>
            <p:cxnSp>
              <p:nvCxnSpPr>
                <p:cNvPr id="315" name="Gerader Verbinder 314"/>
                <p:cNvCxnSpPr/>
                <p:nvPr/>
              </p:nvCxnSpPr>
              <p:spPr>
                <a:xfrm>
                  <a:off x="6905626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Gerader Verbinder 315"/>
                <p:cNvCxnSpPr/>
                <p:nvPr/>
              </p:nvCxnSpPr>
              <p:spPr>
                <a:xfrm flipH="1">
                  <a:off x="6786044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7" name="Gruppieren 276"/>
            <p:cNvGrpSpPr>
              <a:grpSpLocks noChangeAspect="1"/>
            </p:cNvGrpSpPr>
            <p:nvPr/>
          </p:nvGrpSpPr>
          <p:grpSpPr>
            <a:xfrm rot="16200000">
              <a:off x="4568136" y="2895399"/>
              <a:ext cx="324000" cy="324000"/>
              <a:chOff x="6762057" y="1082193"/>
              <a:chExt cx="216000" cy="216000"/>
            </a:xfrm>
          </p:grpSpPr>
          <p:sp>
            <p:nvSpPr>
              <p:cNvPr id="309" name="Ellipse 308"/>
              <p:cNvSpPr>
                <a:spLocks noChangeAspect="1"/>
              </p:cNvSpPr>
              <p:nvPr/>
            </p:nvSpPr>
            <p:spPr>
              <a:xfrm>
                <a:off x="6762057" y="1082193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310" name="Gruppieren 309"/>
              <p:cNvGrpSpPr/>
              <p:nvPr/>
            </p:nvGrpSpPr>
            <p:grpSpPr>
              <a:xfrm>
                <a:off x="6786065" y="1086658"/>
                <a:ext cx="167985" cy="167497"/>
                <a:chOff x="6786044" y="1086658"/>
                <a:chExt cx="167985" cy="167497"/>
              </a:xfrm>
            </p:grpSpPr>
            <p:cxnSp>
              <p:nvCxnSpPr>
                <p:cNvPr id="311" name="Gerader Verbinder 310"/>
                <p:cNvCxnSpPr/>
                <p:nvPr/>
              </p:nvCxnSpPr>
              <p:spPr>
                <a:xfrm>
                  <a:off x="6905626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Gerader Verbinder 311"/>
                <p:cNvCxnSpPr/>
                <p:nvPr/>
              </p:nvCxnSpPr>
              <p:spPr>
                <a:xfrm flipH="1">
                  <a:off x="6786044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8" name="Gruppieren 277"/>
            <p:cNvGrpSpPr/>
            <p:nvPr/>
          </p:nvGrpSpPr>
          <p:grpSpPr>
            <a:xfrm>
              <a:off x="5471145" y="5251994"/>
              <a:ext cx="216000" cy="187143"/>
              <a:chOff x="5821940" y="4972381"/>
              <a:chExt cx="216000" cy="187143"/>
            </a:xfrm>
            <a:solidFill>
              <a:srgbClr val="00B050"/>
            </a:solidFill>
          </p:grpSpPr>
          <p:sp>
            <p:nvSpPr>
              <p:cNvPr id="307" name="Gleichschenkliges Dreieck 306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Gleichschenkliges Dreieck 307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79" name="Gruppieren 278"/>
            <p:cNvGrpSpPr/>
            <p:nvPr/>
          </p:nvGrpSpPr>
          <p:grpSpPr>
            <a:xfrm>
              <a:off x="4715495" y="5251994"/>
              <a:ext cx="216000" cy="187143"/>
              <a:chOff x="5821940" y="4972381"/>
              <a:chExt cx="216000" cy="187143"/>
            </a:xfrm>
            <a:solidFill>
              <a:srgbClr val="00B050"/>
            </a:solidFill>
          </p:grpSpPr>
          <p:sp>
            <p:nvSpPr>
              <p:cNvPr id="305" name="Gleichschenkliges Dreieck 304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Gleichschenkliges Dreieck 305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80" name="Gruppieren 279"/>
            <p:cNvGrpSpPr/>
            <p:nvPr/>
          </p:nvGrpSpPr>
          <p:grpSpPr>
            <a:xfrm>
              <a:off x="6220445" y="5251994"/>
              <a:ext cx="216000" cy="187143"/>
              <a:chOff x="5821940" y="4972381"/>
              <a:chExt cx="216000" cy="187143"/>
            </a:xfrm>
            <a:solidFill>
              <a:srgbClr val="00B050"/>
            </a:solidFill>
          </p:grpSpPr>
          <p:sp>
            <p:nvSpPr>
              <p:cNvPr id="303" name="Gleichschenkliges Dreieck 302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Gleichschenkliges Dreieck 303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81" name="Gruppieren 280"/>
            <p:cNvGrpSpPr/>
            <p:nvPr/>
          </p:nvGrpSpPr>
          <p:grpSpPr>
            <a:xfrm>
              <a:off x="6852713" y="3266356"/>
              <a:ext cx="2111775" cy="1799047"/>
              <a:chOff x="6852713" y="3266356"/>
              <a:chExt cx="2111775" cy="1799047"/>
            </a:xfrm>
          </p:grpSpPr>
          <p:grpSp>
            <p:nvGrpSpPr>
              <p:cNvPr id="285" name="Gruppieren 284"/>
              <p:cNvGrpSpPr/>
              <p:nvPr/>
            </p:nvGrpSpPr>
            <p:grpSpPr>
              <a:xfrm rot="18000000">
                <a:off x="6953727" y="3622642"/>
                <a:ext cx="288000" cy="490027"/>
                <a:chOff x="8848918" y="3781771"/>
                <a:chExt cx="288000" cy="490027"/>
              </a:xfrm>
            </p:grpSpPr>
            <p:cxnSp>
              <p:nvCxnSpPr>
                <p:cNvPr id="300" name="Gerader Verbinder 299"/>
                <p:cNvCxnSpPr/>
                <p:nvPr/>
              </p:nvCxnSpPr>
              <p:spPr>
                <a:xfrm>
                  <a:off x="8992918" y="4037798"/>
                  <a:ext cx="0" cy="234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1" name="Ellipse 300"/>
                <p:cNvSpPr>
                  <a:spLocks noChangeAspect="1"/>
                </p:cNvSpPr>
                <p:nvPr/>
              </p:nvSpPr>
              <p:spPr>
                <a:xfrm>
                  <a:off x="8848918" y="37817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02" name="Textfeld 301"/>
                <p:cNvSpPr txBox="1"/>
                <p:nvPr/>
              </p:nvSpPr>
              <p:spPr>
                <a:xfrm>
                  <a:off x="8942423" y="3802661"/>
                  <a:ext cx="10900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P</a:t>
                  </a:r>
                </a:p>
              </p:txBody>
            </p:sp>
          </p:grpSp>
          <p:grpSp>
            <p:nvGrpSpPr>
              <p:cNvPr id="286" name="Gruppieren 285"/>
              <p:cNvGrpSpPr/>
              <p:nvPr/>
            </p:nvGrpSpPr>
            <p:grpSpPr>
              <a:xfrm rot="19800000">
                <a:off x="7291240" y="3275648"/>
                <a:ext cx="288000" cy="490027"/>
                <a:chOff x="8848918" y="3781771"/>
                <a:chExt cx="288000" cy="490027"/>
              </a:xfrm>
            </p:grpSpPr>
            <p:cxnSp>
              <p:nvCxnSpPr>
                <p:cNvPr id="297" name="Gerader Verbinder 296"/>
                <p:cNvCxnSpPr/>
                <p:nvPr/>
              </p:nvCxnSpPr>
              <p:spPr>
                <a:xfrm>
                  <a:off x="8992918" y="4037798"/>
                  <a:ext cx="0" cy="234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8" name="Ellipse 297"/>
                <p:cNvSpPr>
                  <a:spLocks noChangeAspect="1"/>
                </p:cNvSpPr>
                <p:nvPr/>
              </p:nvSpPr>
              <p:spPr>
                <a:xfrm>
                  <a:off x="8848918" y="37817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9" name="Textfeld 298"/>
                <p:cNvSpPr txBox="1"/>
                <p:nvPr/>
              </p:nvSpPr>
              <p:spPr>
                <a:xfrm>
                  <a:off x="8942423" y="3802661"/>
                  <a:ext cx="10900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P</a:t>
                  </a:r>
                </a:p>
              </p:txBody>
            </p:sp>
          </p:grpSp>
          <p:sp>
            <p:nvSpPr>
              <p:cNvPr id="287" name="Ellipse 286"/>
              <p:cNvSpPr>
                <a:spLocks noChangeAspect="1"/>
              </p:cNvSpPr>
              <p:nvPr/>
            </p:nvSpPr>
            <p:spPr>
              <a:xfrm>
                <a:off x="7193891" y="3625403"/>
                <a:ext cx="1440000" cy="1440000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288" name="Gruppieren 287"/>
              <p:cNvGrpSpPr/>
              <p:nvPr/>
            </p:nvGrpSpPr>
            <p:grpSpPr>
              <a:xfrm rot="3600000">
                <a:off x="8566475" y="3618193"/>
                <a:ext cx="288000" cy="508027"/>
                <a:chOff x="8848918" y="3781771"/>
                <a:chExt cx="288000" cy="508027"/>
              </a:xfrm>
            </p:grpSpPr>
            <p:cxnSp>
              <p:nvCxnSpPr>
                <p:cNvPr id="294" name="Gerader Verbinder 293"/>
                <p:cNvCxnSpPr/>
                <p:nvPr/>
              </p:nvCxnSpPr>
              <p:spPr>
                <a:xfrm>
                  <a:off x="8992918" y="4037798"/>
                  <a:ext cx="0" cy="252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5" name="Ellipse 294"/>
                <p:cNvSpPr>
                  <a:spLocks noChangeAspect="1"/>
                </p:cNvSpPr>
                <p:nvPr/>
              </p:nvSpPr>
              <p:spPr>
                <a:xfrm>
                  <a:off x="8848918" y="37817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u="sng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6" name="Textfeld 295"/>
                <p:cNvSpPr txBox="1"/>
                <p:nvPr/>
              </p:nvSpPr>
              <p:spPr>
                <a:xfrm>
                  <a:off x="8942423" y="3802661"/>
                  <a:ext cx="10099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289" name="Gruppieren 288"/>
              <p:cNvGrpSpPr/>
              <p:nvPr/>
            </p:nvGrpSpPr>
            <p:grpSpPr>
              <a:xfrm rot="1800000">
                <a:off x="8198907" y="3266356"/>
                <a:ext cx="288000" cy="616026"/>
                <a:chOff x="9001318" y="3934171"/>
                <a:chExt cx="288000" cy="616026"/>
              </a:xfrm>
            </p:grpSpPr>
            <p:cxnSp>
              <p:nvCxnSpPr>
                <p:cNvPr id="291" name="Gerader Verbinder 290"/>
                <p:cNvCxnSpPr/>
                <p:nvPr/>
              </p:nvCxnSpPr>
              <p:spPr>
                <a:xfrm>
                  <a:off x="9145318" y="4190197"/>
                  <a:ext cx="0" cy="36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2" name="Ellipse 291"/>
                <p:cNvSpPr>
                  <a:spLocks noChangeAspect="1"/>
                </p:cNvSpPr>
                <p:nvPr/>
              </p:nvSpPr>
              <p:spPr>
                <a:xfrm>
                  <a:off x="9001318" y="39341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3" name="Textfeld 292"/>
                <p:cNvSpPr txBox="1"/>
                <p:nvPr/>
              </p:nvSpPr>
              <p:spPr>
                <a:xfrm>
                  <a:off x="9094823" y="3955061"/>
                  <a:ext cx="10099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T</a:t>
                  </a:r>
                </a:p>
              </p:txBody>
            </p:sp>
          </p:grpSp>
          <p:sp>
            <p:nvSpPr>
              <p:cNvPr id="290" name="Textfeld 289"/>
              <p:cNvSpPr txBox="1"/>
              <p:nvPr/>
            </p:nvSpPr>
            <p:spPr>
              <a:xfrm>
                <a:off x="7498972" y="4119054"/>
                <a:ext cx="829839" cy="452698"/>
              </a:xfrm>
              <a:prstGeom prst="rect">
                <a:avLst/>
              </a:prstGeom>
              <a:noFill/>
            </p:spPr>
            <p:txBody>
              <a:bodyPr wrap="none" lIns="18000" tIns="10800" rIns="18000" bIns="10800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</a:rPr>
                  <a:t>Explosion- </a:t>
                </a:r>
                <a:br>
                  <a:rPr lang="en-US" sz="1400" dirty="0">
                    <a:latin typeface="Calibri" panose="020F0502020204030204" pitchFamily="34" charset="0"/>
                  </a:rPr>
                </a:br>
                <a:r>
                  <a:rPr lang="en-US" sz="1400" dirty="0">
                    <a:latin typeface="Calibri" panose="020F0502020204030204" pitchFamily="34" charset="0"/>
                  </a:rPr>
                  <a:t>bomb</a:t>
                </a:r>
              </a:p>
            </p:txBody>
          </p:sp>
        </p:grpSp>
        <p:grpSp>
          <p:nvGrpSpPr>
            <p:cNvPr id="282" name="Gruppieren 281"/>
            <p:cNvGrpSpPr/>
            <p:nvPr/>
          </p:nvGrpSpPr>
          <p:grpSpPr>
            <a:xfrm>
              <a:off x="5219899" y="3459059"/>
              <a:ext cx="720000" cy="720000"/>
              <a:chOff x="5224661" y="3459059"/>
              <a:chExt cx="720000" cy="720000"/>
            </a:xfrm>
          </p:grpSpPr>
          <p:sp>
            <p:nvSpPr>
              <p:cNvPr id="283" name="Rechteck 282"/>
              <p:cNvSpPr/>
              <p:nvPr/>
            </p:nvSpPr>
            <p:spPr>
              <a:xfrm>
                <a:off x="5224661" y="3459059"/>
                <a:ext cx="720000" cy="72000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4" name="Textfeld 283"/>
              <p:cNvSpPr txBox="1"/>
              <p:nvPr/>
            </p:nvSpPr>
            <p:spPr>
              <a:xfrm>
                <a:off x="5243480" y="3592710"/>
                <a:ext cx="682362" cy="452698"/>
              </a:xfrm>
              <a:prstGeom prst="rect">
                <a:avLst/>
              </a:prstGeom>
              <a:noFill/>
            </p:spPr>
            <p:txBody>
              <a:bodyPr wrap="none" lIns="18000" tIns="10800" rIns="18000" bIns="10800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</a:rPr>
                  <a:t>Mixing- </a:t>
                </a:r>
                <a:br>
                  <a:rPr lang="en-US" sz="1400" dirty="0">
                    <a:latin typeface="Calibri" panose="020F0502020204030204" pitchFamily="34" charset="0"/>
                  </a:rPr>
                </a:br>
                <a:r>
                  <a:rPr lang="en-US" sz="1400" dirty="0">
                    <a:latin typeface="Calibri" panose="020F0502020204030204" pitchFamily="34" charset="0"/>
                  </a:rPr>
                  <a:t>chamber</a:t>
                </a:r>
              </a:p>
            </p:txBody>
          </p:sp>
        </p:grpSp>
      </p:grpSp>
      <p:grpSp>
        <p:nvGrpSpPr>
          <p:cNvPr id="349" name="Gruppieren 348"/>
          <p:cNvGrpSpPr/>
          <p:nvPr/>
        </p:nvGrpSpPr>
        <p:grpSpPr>
          <a:xfrm>
            <a:off x="6794920" y="1653502"/>
            <a:ext cx="3892655" cy="3201011"/>
            <a:chOff x="4118791" y="1653501"/>
            <a:chExt cx="3892655" cy="3201011"/>
          </a:xfrm>
        </p:grpSpPr>
        <p:grpSp>
          <p:nvGrpSpPr>
            <p:cNvPr id="350" name="Gruppieren 349"/>
            <p:cNvGrpSpPr/>
            <p:nvPr/>
          </p:nvGrpSpPr>
          <p:grpSpPr>
            <a:xfrm>
              <a:off x="6119305" y="46673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435" name="Gruppieren 434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39" name="Gleichschenkliges Dreieck 438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40" name="Gleichschenkliges Dreieck 439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36" name="Gruppieren 435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37" name="Rechteck 436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38" name="Gerader Verbinder 437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1" name="Gruppieren 350"/>
            <p:cNvGrpSpPr/>
            <p:nvPr/>
          </p:nvGrpSpPr>
          <p:grpSpPr>
            <a:xfrm>
              <a:off x="5370005" y="46673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429" name="Gruppieren 428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33" name="Gleichschenkliges Dreieck 432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34" name="Gleichschenkliges Dreieck 433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30" name="Gruppieren 429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31" name="Rechteck 430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32" name="Gerader Verbinder 431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2" name="Gruppieren 351"/>
            <p:cNvGrpSpPr/>
            <p:nvPr/>
          </p:nvGrpSpPr>
          <p:grpSpPr>
            <a:xfrm>
              <a:off x="4614355" y="46673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423" name="Gruppieren 422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27" name="Gleichschenkliges Dreieck 426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28" name="Gleichschenkliges Dreieck 427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24" name="Gruppieren 423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25" name="Rechteck 424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26" name="Gerader Verbinder 425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3" name="Gruppieren 352"/>
            <p:cNvGrpSpPr/>
            <p:nvPr/>
          </p:nvGrpSpPr>
          <p:grpSpPr>
            <a:xfrm rot="5400000">
              <a:off x="5047741" y="292242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417" name="Gruppieren 416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21" name="Gleichschenkliges Dreieck 420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22" name="Gleichschenkliges Dreieck 421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18" name="Gruppieren 417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19" name="Rechteck 418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20" name="Gerader Verbinder 419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4" name="Gruppieren 353"/>
            <p:cNvGrpSpPr/>
            <p:nvPr/>
          </p:nvGrpSpPr>
          <p:grpSpPr>
            <a:xfrm rot="5400000">
              <a:off x="6584441" y="292242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411" name="Gruppieren 410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15" name="Gleichschenkliges Dreieck 414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16" name="Gleichschenkliges Dreieck 415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12" name="Gruppieren 411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13" name="Rechteck 412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14" name="Gerader Verbinder 413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5" name="Gruppieren 354"/>
            <p:cNvGrpSpPr/>
            <p:nvPr/>
          </p:nvGrpSpPr>
          <p:grpSpPr>
            <a:xfrm rot="5400000">
              <a:off x="5047741" y="23638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405" name="Gruppieren 404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09" name="Gleichschenkliges Dreieck 408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10" name="Gleichschenkliges Dreieck 409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06" name="Gruppieren 405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07" name="Rechteck 406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08" name="Gerader Verbinder 407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6" name="Gruppieren 355"/>
            <p:cNvGrpSpPr/>
            <p:nvPr/>
          </p:nvGrpSpPr>
          <p:grpSpPr>
            <a:xfrm rot="5400000">
              <a:off x="5758941" y="23638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399" name="Gruppieren 398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03" name="Gleichschenkliges Dreieck 402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04" name="Gleichschenkliges Dreieck 403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00" name="Gruppieren 399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01" name="Rechteck 400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02" name="Gerader Verbinder 401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7" name="Gruppieren 356"/>
            <p:cNvGrpSpPr/>
            <p:nvPr/>
          </p:nvGrpSpPr>
          <p:grpSpPr>
            <a:xfrm>
              <a:off x="7694306" y="2694951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393" name="Gruppieren 392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97" name="Gleichschenkliges Dreieck 396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98" name="Gleichschenkliges Dreieck 397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94" name="Gruppieren 393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95" name="Rechteck 394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96" name="Gerader Verbinder 395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8" name="Gruppieren 357"/>
            <p:cNvGrpSpPr/>
            <p:nvPr/>
          </p:nvGrpSpPr>
          <p:grpSpPr>
            <a:xfrm>
              <a:off x="4118791" y="268793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387" name="Gruppieren 386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91" name="Gleichschenkliges Dreieck 390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92" name="Gleichschenkliges Dreieck 391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8" name="Gruppieren 387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89" name="Rechteck 388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90" name="Gerader Verbinder 389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9" name="Gruppieren 358"/>
            <p:cNvGrpSpPr/>
            <p:nvPr/>
          </p:nvGrpSpPr>
          <p:grpSpPr>
            <a:xfrm>
              <a:off x="7397716" y="2244972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381" name="Gruppieren 380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85" name="Gleichschenkliges Dreieck 384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86" name="Gleichschenkliges Dreieck 385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2" name="Gruppieren 381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83" name="Rechteck 382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84" name="Gerader Verbinder 383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60" name="Gruppieren 359"/>
            <p:cNvGrpSpPr/>
            <p:nvPr/>
          </p:nvGrpSpPr>
          <p:grpSpPr>
            <a:xfrm>
              <a:off x="6807227" y="223904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375" name="Gruppieren 374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79" name="Gleichschenkliges Dreieck 378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80" name="Gleichschenkliges Dreieck 379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76" name="Gruppieren 375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77" name="Rechteck 376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78" name="Gerader Verbinder 377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61" name="Gruppieren 360"/>
            <p:cNvGrpSpPr/>
            <p:nvPr/>
          </p:nvGrpSpPr>
          <p:grpSpPr>
            <a:xfrm>
              <a:off x="6217515" y="223904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369" name="Gruppieren 368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73" name="Gleichschenkliges Dreieck 372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74" name="Gleichschenkliges Dreieck 373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70" name="Gruppieren 369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71" name="Rechteck 370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72" name="Gerader Verbinder 371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62" name="Gruppieren 361"/>
            <p:cNvGrpSpPr/>
            <p:nvPr/>
          </p:nvGrpSpPr>
          <p:grpSpPr>
            <a:xfrm>
              <a:off x="6803579" y="1653501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363" name="Gruppieren 362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67" name="Gleichschenkliges Dreieck 366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68" name="Gleichschenkliges Dreieck 367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64" name="Gruppieren 363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65" name="Rechteck 364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66" name="Gerader Verbinder 365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1" name="Gruppieren 440"/>
          <p:cNvGrpSpPr/>
          <p:nvPr/>
        </p:nvGrpSpPr>
        <p:grpSpPr>
          <a:xfrm>
            <a:off x="6794920" y="1653502"/>
            <a:ext cx="3892655" cy="3201011"/>
            <a:chOff x="4118791" y="1653501"/>
            <a:chExt cx="3892655" cy="3201011"/>
          </a:xfrm>
        </p:grpSpPr>
        <p:grpSp>
          <p:nvGrpSpPr>
            <p:cNvPr id="442" name="Gruppieren 441"/>
            <p:cNvGrpSpPr/>
            <p:nvPr/>
          </p:nvGrpSpPr>
          <p:grpSpPr>
            <a:xfrm>
              <a:off x="6119305" y="46673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527" name="Gruppieren 526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531" name="Gleichschenkliges Dreieck 530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32" name="Gleichschenkliges Dreieck 531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28" name="Gruppieren 527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529" name="Rechteck 528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530" name="Gerader Verbinder 529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3" name="Gruppieren 442"/>
            <p:cNvGrpSpPr/>
            <p:nvPr/>
          </p:nvGrpSpPr>
          <p:grpSpPr>
            <a:xfrm>
              <a:off x="5370005" y="46673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521" name="Gruppieren 520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525" name="Gleichschenkliges Dreieck 524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26" name="Gleichschenkliges Dreieck 525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22" name="Gruppieren 521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523" name="Rechteck 522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524" name="Gerader Verbinder 523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4" name="Gruppieren 443"/>
            <p:cNvGrpSpPr/>
            <p:nvPr/>
          </p:nvGrpSpPr>
          <p:grpSpPr>
            <a:xfrm>
              <a:off x="4614355" y="46673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515" name="Gruppieren 514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519" name="Gleichschenkliges Dreieck 518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20" name="Gleichschenkliges Dreieck 519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16" name="Gruppieren 515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517" name="Rechteck 516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518" name="Gerader Verbinder 517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5" name="Gruppieren 444"/>
            <p:cNvGrpSpPr/>
            <p:nvPr/>
          </p:nvGrpSpPr>
          <p:grpSpPr>
            <a:xfrm rot="5400000">
              <a:off x="5047741" y="292242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509" name="Gruppieren 508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513" name="Gleichschenkliges Dreieck 512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14" name="Gleichschenkliges Dreieck 513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10" name="Gruppieren 509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511" name="Rechteck 510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512" name="Gerader Verbinder 511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6" name="Gruppieren 445"/>
            <p:cNvGrpSpPr/>
            <p:nvPr/>
          </p:nvGrpSpPr>
          <p:grpSpPr>
            <a:xfrm rot="5400000">
              <a:off x="6584441" y="292242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503" name="Gruppieren 502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507" name="Gleichschenkliges Dreieck 506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08" name="Gleichschenkliges Dreieck 507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04" name="Gruppieren 503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505" name="Rechteck 504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506" name="Gerader Verbinder 505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7" name="Gruppieren 446"/>
            <p:cNvGrpSpPr/>
            <p:nvPr/>
          </p:nvGrpSpPr>
          <p:grpSpPr>
            <a:xfrm rot="5400000">
              <a:off x="5047741" y="23638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497" name="Gruppieren 496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501" name="Gleichschenkliges Dreieck 500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02" name="Gleichschenkliges Dreieck 501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98" name="Gruppieren 497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99" name="Rechteck 498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500" name="Gerader Verbinder 499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8" name="Gruppieren 447"/>
            <p:cNvGrpSpPr/>
            <p:nvPr/>
          </p:nvGrpSpPr>
          <p:grpSpPr>
            <a:xfrm rot="5400000">
              <a:off x="5758941" y="23638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491" name="Gruppieren 490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95" name="Gleichschenkliges Dreieck 494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96" name="Gleichschenkliges Dreieck 495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92" name="Gruppieren 491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93" name="Rechteck 492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94" name="Gerader Verbinder 493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9" name="Gruppieren 448"/>
            <p:cNvGrpSpPr/>
            <p:nvPr/>
          </p:nvGrpSpPr>
          <p:grpSpPr>
            <a:xfrm>
              <a:off x="7694306" y="2694951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485" name="Gruppieren 484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89" name="Gleichschenkliges Dreieck 488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90" name="Gleichschenkliges Dreieck 489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86" name="Gruppieren 485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87" name="Rechteck 486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88" name="Gerader Verbinder 487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0" name="Gruppieren 449"/>
            <p:cNvGrpSpPr/>
            <p:nvPr/>
          </p:nvGrpSpPr>
          <p:grpSpPr>
            <a:xfrm>
              <a:off x="4118791" y="268793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479" name="Gruppieren 478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83" name="Gleichschenkliges Dreieck 482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84" name="Gleichschenkliges Dreieck 483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80" name="Gruppieren 479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81" name="Rechteck 480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82" name="Gerader Verbinder 481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1" name="Gruppieren 450"/>
            <p:cNvGrpSpPr/>
            <p:nvPr/>
          </p:nvGrpSpPr>
          <p:grpSpPr>
            <a:xfrm>
              <a:off x="7397716" y="2244972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473" name="Gruppieren 472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77" name="Gleichschenkliges Dreieck 476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8" name="Gleichschenkliges Dreieck 477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74" name="Gruppieren 473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75" name="Rechteck 474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76" name="Gerader Verbinder 475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2" name="Gruppieren 451"/>
            <p:cNvGrpSpPr/>
            <p:nvPr/>
          </p:nvGrpSpPr>
          <p:grpSpPr>
            <a:xfrm>
              <a:off x="6807227" y="223904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467" name="Gruppieren 466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71" name="Gleichschenkliges Dreieck 470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2" name="Gleichschenkliges Dreieck 471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68" name="Gruppieren 467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69" name="Rechteck 468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70" name="Gerader Verbinder 469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3" name="Gruppieren 452"/>
            <p:cNvGrpSpPr/>
            <p:nvPr/>
          </p:nvGrpSpPr>
          <p:grpSpPr>
            <a:xfrm>
              <a:off x="6217515" y="223904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461" name="Gruppieren 460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65" name="Gleichschenkliges Dreieck 464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66" name="Gleichschenkliges Dreieck 465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62" name="Gruppieren 461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63" name="Rechteck 462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64" name="Gerader Verbinder 463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4" name="Gruppieren 453"/>
            <p:cNvGrpSpPr/>
            <p:nvPr/>
          </p:nvGrpSpPr>
          <p:grpSpPr>
            <a:xfrm>
              <a:off x="6803579" y="1653501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455" name="Gruppieren 454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59" name="Gleichschenkliges Dreieck 458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60" name="Gleichschenkliges Dreieck 459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56" name="Gruppieren 455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57" name="Rechteck 456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58" name="Gerader Verbinder 457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33" name="Gruppieren 532"/>
          <p:cNvGrpSpPr/>
          <p:nvPr/>
        </p:nvGrpSpPr>
        <p:grpSpPr>
          <a:xfrm>
            <a:off x="6794920" y="1653502"/>
            <a:ext cx="3892655" cy="3201011"/>
            <a:chOff x="4118791" y="1653501"/>
            <a:chExt cx="3892655" cy="3201011"/>
          </a:xfrm>
        </p:grpSpPr>
        <p:grpSp>
          <p:nvGrpSpPr>
            <p:cNvPr id="534" name="Gruppieren 533"/>
            <p:cNvGrpSpPr/>
            <p:nvPr/>
          </p:nvGrpSpPr>
          <p:grpSpPr>
            <a:xfrm>
              <a:off x="6119305" y="46673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619" name="Gruppieren 618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623" name="Gleichschenkliges Dreieck 622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24" name="Gleichschenkliges Dreieck 623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620" name="Gruppieren 619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621" name="Rechteck 620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622" name="Gerader Verbinder 621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35" name="Gruppieren 534"/>
            <p:cNvGrpSpPr/>
            <p:nvPr/>
          </p:nvGrpSpPr>
          <p:grpSpPr>
            <a:xfrm>
              <a:off x="5370005" y="46673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613" name="Gruppieren 612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617" name="Gleichschenkliges Dreieck 616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18" name="Gleichschenkliges Dreieck 617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614" name="Gruppieren 613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615" name="Rechteck 614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616" name="Gerader Verbinder 615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36" name="Gruppieren 535"/>
            <p:cNvGrpSpPr/>
            <p:nvPr/>
          </p:nvGrpSpPr>
          <p:grpSpPr>
            <a:xfrm>
              <a:off x="4614355" y="46673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607" name="Gruppieren 606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611" name="Gleichschenkliges Dreieck 610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12" name="Gleichschenkliges Dreieck 611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608" name="Gruppieren 607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609" name="Rechteck 608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610" name="Gerader Verbinder 609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37" name="Gruppieren 536"/>
            <p:cNvGrpSpPr/>
            <p:nvPr/>
          </p:nvGrpSpPr>
          <p:grpSpPr>
            <a:xfrm rot="5400000">
              <a:off x="5047741" y="2922427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601" name="Gruppieren 600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605" name="Gleichschenkliges Dreieck 604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06" name="Gleichschenkliges Dreieck 605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602" name="Gruppieren 601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603" name="Rechteck 602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604" name="Gerader Verbinder 603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38" name="Gruppieren 537"/>
            <p:cNvGrpSpPr/>
            <p:nvPr/>
          </p:nvGrpSpPr>
          <p:grpSpPr>
            <a:xfrm rot="5400000">
              <a:off x="6584441" y="2922427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595" name="Gruppieren 594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599" name="Gleichschenkliges Dreieck 598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00" name="Gleichschenkliges Dreieck 599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96" name="Gruppieren 595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597" name="Rechteck 596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598" name="Gerader Verbinder 597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39" name="Gruppieren 538"/>
            <p:cNvGrpSpPr/>
            <p:nvPr/>
          </p:nvGrpSpPr>
          <p:grpSpPr>
            <a:xfrm rot="5400000">
              <a:off x="5047741" y="23638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589" name="Gruppieren 588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593" name="Gleichschenkliges Dreieck 592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94" name="Gleichschenkliges Dreieck 593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90" name="Gruppieren 589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591" name="Rechteck 590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592" name="Gerader Verbinder 591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40" name="Gruppieren 539"/>
            <p:cNvGrpSpPr/>
            <p:nvPr/>
          </p:nvGrpSpPr>
          <p:grpSpPr>
            <a:xfrm rot="5400000">
              <a:off x="5758941" y="2363869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583" name="Gruppieren 582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587" name="Gleichschenkliges Dreieck 586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88" name="Gleichschenkliges Dreieck 587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84" name="Gruppieren 583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585" name="Rechteck 584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586" name="Gerader Verbinder 585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41" name="Gruppieren 540"/>
            <p:cNvGrpSpPr/>
            <p:nvPr/>
          </p:nvGrpSpPr>
          <p:grpSpPr>
            <a:xfrm>
              <a:off x="7694306" y="2694951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577" name="Gruppieren 576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581" name="Gleichschenkliges Dreieck 580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82" name="Gleichschenkliges Dreieck 581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78" name="Gruppieren 577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579" name="Rechteck 578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580" name="Gerader Verbinder 579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42" name="Gruppieren 541"/>
            <p:cNvGrpSpPr/>
            <p:nvPr/>
          </p:nvGrpSpPr>
          <p:grpSpPr>
            <a:xfrm>
              <a:off x="4118791" y="2687937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571" name="Gruppieren 570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575" name="Gleichschenkliges Dreieck 574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76" name="Gleichschenkliges Dreieck 575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72" name="Gruppieren 571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573" name="Rechteck 572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574" name="Gerader Verbinder 573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43" name="Gruppieren 542"/>
            <p:cNvGrpSpPr/>
            <p:nvPr/>
          </p:nvGrpSpPr>
          <p:grpSpPr>
            <a:xfrm>
              <a:off x="7397716" y="2244972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565" name="Gruppieren 564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569" name="Gleichschenkliges Dreieck 568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70" name="Gleichschenkliges Dreieck 569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66" name="Gruppieren 565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567" name="Rechteck 566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568" name="Gerader Verbinder 567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44" name="Gruppieren 543"/>
            <p:cNvGrpSpPr/>
            <p:nvPr/>
          </p:nvGrpSpPr>
          <p:grpSpPr>
            <a:xfrm>
              <a:off x="6807227" y="223904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559" name="Gruppieren 558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563" name="Gleichschenkliges Dreieck 562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64" name="Gleichschenkliges Dreieck 563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60" name="Gruppieren 559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561" name="Rechteck 560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562" name="Gerader Verbinder 561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45" name="Gruppieren 544"/>
            <p:cNvGrpSpPr/>
            <p:nvPr/>
          </p:nvGrpSpPr>
          <p:grpSpPr>
            <a:xfrm>
              <a:off x="6217515" y="223904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553" name="Gruppieren 552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557" name="Gleichschenkliges Dreieck 556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58" name="Gleichschenkliges Dreieck 557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54" name="Gruppieren 553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555" name="Rechteck 554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556" name="Gerader Verbinder 555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46" name="Gruppieren 545"/>
            <p:cNvGrpSpPr/>
            <p:nvPr/>
          </p:nvGrpSpPr>
          <p:grpSpPr>
            <a:xfrm>
              <a:off x="6803579" y="1653501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547" name="Gruppieren 546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551" name="Gleichschenkliges Dreieck 550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52" name="Gleichschenkliges Dreieck 551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48" name="Gruppieren 547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549" name="Rechteck 548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550" name="Gerader Verbinder 549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25" name="Pfeil nach unten 624"/>
          <p:cNvSpPr/>
          <p:nvPr/>
        </p:nvSpPr>
        <p:spPr>
          <a:xfrm rot="10800000">
            <a:off x="6672261" y="1112229"/>
            <a:ext cx="648072" cy="310204"/>
          </a:xfrm>
          <a:prstGeom prst="downArrow">
            <a:avLst/>
          </a:prstGeom>
          <a:solidFill>
            <a:srgbClr val="8BB2D9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6" name="Text Box 43"/>
          <p:cNvSpPr txBox="1">
            <a:spLocks noChangeArrowheads="1"/>
          </p:cNvSpPr>
          <p:nvPr/>
        </p:nvSpPr>
        <p:spPr bwMode="auto">
          <a:xfrm>
            <a:off x="243412" y="1052514"/>
            <a:ext cx="6526648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de-DE" sz="2400" b="1" dirty="0" smtClean="0"/>
              <a:t>Test procedure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Evacuation of bomb, mixing-chamber and pipe system,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/>
              <a:t>Adjustment of desired mixture during </a:t>
            </a:r>
            <a:r>
              <a:rPr lang="en-US" altLang="de-DE" sz="2200" dirty="0" smtClean="0"/>
              <a:t>bypass-</a:t>
            </a:r>
            <a:br>
              <a:rPr lang="en-US" altLang="de-DE" sz="2200" dirty="0" smtClean="0"/>
            </a:br>
            <a:r>
              <a:rPr lang="en-US" altLang="de-DE" sz="2200" dirty="0" smtClean="0"/>
              <a:t>flow </a:t>
            </a:r>
            <a:r>
              <a:rPr lang="en-US" altLang="de-DE" sz="2200" dirty="0"/>
              <a:t>via mixing-chamber and chimney</a:t>
            </a:r>
            <a:r>
              <a:rPr lang="en-US" altLang="de-DE" sz="2200" dirty="0" smtClean="0"/>
              <a:t>,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/>
              <a:t>Filling of bomb with mixture up to slight overpressure </a:t>
            </a:r>
            <a:r>
              <a:rPr lang="en-US" altLang="de-DE" sz="2200" dirty="0" smtClean="0"/>
              <a:t>(</a:t>
            </a:r>
            <a:r>
              <a:rPr lang="en-US" altLang="de-DE" sz="2200" dirty="0"/>
              <a:t>approx. 1200 mbar</a:t>
            </a:r>
            <a:r>
              <a:rPr lang="en-US" altLang="de-DE" sz="2200" dirty="0" smtClean="0"/>
              <a:t>),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/>
              <a:t>Mixing-chamber and bypass are purged with air, simultaneously analysis of bomb content during depressurization to 1000 ±10 mbar, </a:t>
            </a:r>
            <a:endParaRPr lang="en-US" altLang="de-DE" sz="2200" dirty="0" smtClean="0"/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/>
              <a:t>Ignition</a:t>
            </a:r>
            <a:r>
              <a:rPr lang="en-US" altLang="de-DE" sz="2200" dirty="0" smtClean="0"/>
              <a:t>,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/>
              <a:t>Evacuation of bomb, mixing-chamber and pipe system</a:t>
            </a:r>
            <a:r>
              <a:rPr lang="en-US" altLang="de-DE" sz="2200" dirty="0" smtClean="0"/>
              <a:t>.</a:t>
            </a:r>
            <a:endParaRPr lang="en-US" altLang="de-DE" sz="2200" dirty="0"/>
          </a:p>
        </p:txBody>
      </p:sp>
      <p:sp>
        <p:nvSpPr>
          <p:cNvPr id="628" name="Rectangle 6"/>
          <p:cNvSpPr>
            <a:spLocks noChangeArrowheads="1"/>
          </p:cNvSpPr>
          <p:nvPr/>
        </p:nvSpPr>
        <p:spPr bwMode="auto">
          <a:xfrm>
            <a:off x="2750008" y="333376"/>
            <a:ext cx="669198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2400" b="1" dirty="0">
                <a:solidFill>
                  <a:srgbClr val="3399FF"/>
                </a:solidFill>
              </a:rPr>
              <a:t>Safety </a:t>
            </a:r>
            <a:r>
              <a:rPr lang="en-US" altLang="de-DE" sz="2400" b="1" dirty="0" smtClean="0">
                <a:solidFill>
                  <a:srgbClr val="3399FF"/>
                </a:solidFill>
              </a:rPr>
              <a:t>Considerations &amp; Experimental Set-up</a:t>
            </a:r>
            <a:endParaRPr lang="de-DE" altLang="de-DE" sz="2400" b="1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6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ntr" presetSubtype="4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9" dur="500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animBg="1"/>
      <p:bldP spid="229" grpId="0" animBg="1"/>
      <p:bldP spid="6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8376DD2-D078-4593-ABE2-E5E039B8AA38}" type="slidenum">
              <a:rPr lang="de-DE" altLang="de-DE" smtClean="0"/>
              <a:pPr/>
              <a:t>12</a:t>
            </a:fld>
            <a:endParaRPr lang="de-DE" altLang="de-DE" smtClean="0"/>
          </a:p>
        </p:txBody>
      </p:sp>
      <p:grpSp>
        <p:nvGrpSpPr>
          <p:cNvPr id="2" name="Gruppieren 1"/>
          <p:cNvGrpSpPr>
            <a:grpSpLocks noChangeAspect="1"/>
          </p:cNvGrpSpPr>
          <p:nvPr/>
        </p:nvGrpSpPr>
        <p:grpSpPr>
          <a:xfrm>
            <a:off x="3075971" y="3933056"/>
            <a:ext cx="8968347" cy="2520000"/>
            <a:chOff x="395536" y="4106568"/>
            <a:chExt cx="8455870" cy="2376000"/>
          </a:xfrm>
        </p:grpSpPr>
        <p:pic>
          <p:nvPicPr>
            <p:cNvPr id="13" name="Grafik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50" b="34599"/>
            <a:stretch>
              <a:fillRect/>
            </a:stretch>
          </p:blipFill>
          <p:spPr bwMode="auto">
            <a:xfrm>
              <a:off x="395536" y="4106568"/>
              <a:ext cx="6280615" cy="23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Grafi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6" t="24731" r="8165" b="29291"/>
            <a:stretch>
              <a:fillRect/>
            </a:stretch>
          </p:blipFill>
          <p:spPr bwMode="auto">
            <a:xfrm>
              <a:off x="6712576" y="4106568"/>
              <a:ext cx="2138830" cy="23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2" t="9401" r="10624" b="21149"/>
          <a:stretch/>
        </p:blipFill>
        <p:spPr bwMode="auto">
          <a:xfrm>
            <a:off x="7536160" y="1164414"/>
            <a:ext cx="4508158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3"/>
          <p:cNvSpPr txBox="1">
            <a:spLocks noChangeArrowheads="1"/>
          </p:cNvSpPr>
          <p:nvPr/>
        </p:nvSpPr>
        <p:spPr bwMode="auto">
          <a:xfrm>
            <a:off x="282045" y="3079386"/>
            <a:ext cx="7254115" cy="287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en-US" altLang="de-DE" sz="2200" dirty="0" smtClean="0"/>
              <a:t>During the campaign the special lamp failed (irreparable), so a new lamp on LED-basis was developed, 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en-US" altLang="de-DE" sz="2200" dirty="0" smtClean="0"/>
              <a:t>With this lamp the </a:t>
            </a:r>
            <a:r>
              <a:rPr lang="en-US" altLang="de-DE" sz="2200" dirty="0"/>
              <a:t/>
            </a:r>
            <a:br>
              <a:rPr lang="en-US" altLang="de-DE" sz="2200" dirty="0"/>
            </a:br>
            <a:r>
              <a:rPr lang="en-US" altLang="de-DE" sz="2200" dirty="0" smtClean="0"/>
              <a:t>experiments, </a:t>
            </a:r>
            <a:br>
              <a:rPr lang="en-US" altLang="de-DE" sz="2200" dirty="0" smtClean="0"/>
            </a:br>
            <a:r>
              <a:rPr lang="en-US" altLang="de-DE" sz="2200" dirty="0" smtClean="0"/>
              <a:t>especially on weak </a:t>
            </a:r>
            <a:br>
              <a:rPr lang="en-US" altLang="de-DE" sz="2200" dirty="0" smtClean="0"/>
            </a:br>
            <a:r>
              <a:rPr lang="en-US" altLang="de-DE" sz="2200" dirty="0" smtClean="0"/>
              <a:t>mixtures, were </a:t>
            </a:r>
            <a:br>
              <a:rPr lang="en-US" altLang="de-DE" sz="2200" dirty="0" smtClean="0"/>
            </a:br>
            <a:r>
              <a:rPr lang="en-US" altLang="de-DE" sz="2200" dirty="0" smtClean="0"/>
              <a:t>completed.</a:t>
            </a:r>
            <a:endParaRPr lang="en-US" altLang="de-DE" sz="2200" dirty="0"/>
          </a:p>
        </p:txBody>
      </p:sp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243412" y="1052514"/>
            <a:ext cx="7292748" cy="204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Aft>
                <a:spcPts val="600"/>
              </a:spcAft>
              <a:buClr>
                <a:schemeClr val="hlink"/>
              </a:buClr>
            </a:pPr>
            <a:r>
              <a:rPr lang="en-US" altLang="de-DE" sz="2400" b="1" dirty="0"/>
              <a:t>High-speed videography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en-US" altLang="de-DE" sz="2200" dirty="0" smtClean="0"/>
              <a:t>In roughly half of the experiments a high-speed camera and a </a:t>
            </a:r>
            <a:r>
              <a:rPr lang="en-US" altLang="de-DE" sz="2200" dirty="0" err="1" smtClean="0"/>
              <a:t>shadowgraphy</a:t>
            </a:r>
            <a:r>
              <a:rPr lang="en-US" altLang="de-DE" sz="2200" dirty="0" smtClean="0"/>
              <a:t> system was used</a:t>
            </a:r>
            <a:r>
              <a:rPr lang="en-US" altLang="de-DE" sz="2200" dirty="0"/>
              <a:t>,</a:t>
            </a:r>
            <a:br>
              <a:rPr lang="en-US" altLang="de-DE" sz="2200" dirty="0"/>
            </a:br>
            <a:r>
              <a:rPr lang="en-US" altLang="de-DE" dirty="0" err="1"/>
              <a:t>Photron</a:t>
            </a:r>
            <a:r>
              <a:rPr lang="en-US" altLang="de-DE" dirty="0"/>
              <a:t> FASTCAM-SA1.1, </a:t>
            </a:r>
            <a:r>
              <a:rPr lang="en-US" altLang="de-DE" dirty="0" smtClean="0"/>
              <a:t/>
            </a:r>
            <a:br>
              <a:rPr lang="en-US" altLang="de-DE" dirty="0" smtClean="0"/>
            </a:br>
            <a:r>
              <a:rPr lang="en-US" altLang="de-DE" dirty="0" smtClean="0"/>
              <a:t>max</a:t>
            </a:r>
            <a:r>
              <a:rPr lang="en-US" altLang="de-DE" dirty="0"/>
              <a:t>. res.: 1024 x 1024 Pixel (1,05 Megapixel) @ max. </a:t>
            </a:r>
            <a:r>
              <a:rPr lang="en-US" altLang="de-DE" dirty="0" smtClean="0"/>
              <a:t>5,4 </a:t>
            </a:r>
            <a:r>
              <a:rPr lang="en-US" altLang="de-DE" dirty="0"/>
              <a:t>kHz, max. frame rate: 675 kHz @ 64 x 16 Pixel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750008" y="333376"/>
            <a:ext cx="669198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2400" b="1" dirty="0">
                <a:solidFill>
                  <a:srgbClr val="3399FF"/>
                </a:solidFill>
              </a:rPr>
              <a:t>Safety </a:t>
            </a:r>
            <a:r>
              <a:rPr lang="en-US" altLang="de-DE" sz="2400" b="1" dirty="0" smtClean="0">
                <a:solidFill>
                  <a:srgbClr val="3399FF"/>
                </a:solidFill>
              </a:rPr>
              <a:t>Considerations &amp; Experimental Set-up</a:t>
            </a:r>
            <a:endParaRPr lang="de-DE" altLang="de-DE" sz="2400" b="1" dirty="0">
              <a:solidFill>
                <a:srgbClr val="339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91AFF3-B216-4858-83C4-D6A0230D0107}" type="slidenum">
              <a:rPr lang="de-DE" altLang="de-DE" smtClean="0"/>
              <a:pPr/>
              <a:t>13</a:t>
            </a:fld>
            <a:endParaRPr lang="de-DE" altLang="de-DE" smtClean="0"/>
          </a:p>
        </p:txBody>
      </p:sp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301222" y="4197166"/>
            <a:ext cx="424260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hlink"/>
              </a:buClr>
            </a:pPr>
            <a:r>
              <a:rPr lang="en-US" altLang="de-DE" sz="22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altLang="de-DE" sz="2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Lower Flammability Limit</a:t>
            </a:r>
            <a:endParaRPr lang="en-US" altLang="de-DE" sz="2200" b="1" dirty="0">
              <a:solidFill>
                <a:srgbClr val="FF0000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287689" y="333376"/>
            <a:ext cx="583264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2400" b="1" dirty="0">
                <a:solidFill>
                  <a:srgbClr val="3399FF"/>
                </a:solidFill>
              </a:rPr>
              <a:t>Experiments in the Explosion Bomb</a:t>
            </a:r>
            <a:endParaRPr lang="de-DE" altLang="de-DE" sz="2400" b="1" dirty="0">
              <a:solidFill>
                <a:srgbClr val="3399FF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864" y="2021344"/>
            <a:ext cx="6497280" cy="4320000"/>
          </a:xfrm>
          <a:prstGeom prst="rect">
            <a:avLst/>
          </a:prstGeom>
        </p:spPr>
      </p:pic>
      <p:sp>
        <p:nvSpPr>
          <p:cNvPr id="10" name="Text Box 43"/>
          <p:cNvSpPr txBox="1">
            <a:spLocks noChangeArrowheads="1"/>
          </p:cNvSpPr>
          <p:nvPr/>
        </p:nvSpPr>
        <p:spPr bwMode="auto">
          <a:xfrm>
            <a:off x="243412" y="1052514"/>
            <a:ext cx="11948588" cy="121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de-DE" sz="2400" b="1" dirty="0" smtClean="0"/>
              <a:t>Test-Matrix</a:t>
            </a:r>
          </a:p>
          <a:p>
            <a:pPr eaLnBrk="1" hangingPunct="1">
              <a:spcAft>
                <a:spcPts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Approximately 400 Ignition attempts were performed, but in more than 120 of these attempts no ignition was observed.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E4D5AA7-58D7-436D-B116-205FD1913B2F}" type="slidenum">
              <a:rPr lang="de-DE" altLang="de-DE" smtClean="0"/>
              <a:pPr/>
              <a:t>14</a:t>
            </a:fld>
            <a:endParaRPr lang="de-DE" altLang="de-DE" smtClean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287689" y="333376"/>
            <a:ext cx="583264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2400" b="1" dirty="0">
                <a:solidFill>
                  <a:srgbClr val="3399FF"/>
                </a:solidFill>
              </a:rPr>
              <a:t>Experiments in the Explosion Bomb</a:t>
            </a:r>
            <a:endParaRPr lang="de-DE" altLang="de-DE" sz="2400" b="1" dirty="0">
              <a:solidFill>
                <a:srgbClr val="3399FF"/>
              </a:solidFill>
            </a:endParaRPr>
          </a:p>
        </p:txBody>
      </p:sp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243412" y="1052514"/>
            <a:ext cx="11685236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de-DE" sz="2400" b="1" dirty="0" smtClean="0"/>
              <a:t>Lower Flammability Limit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Flammability limits of the binary mixtures:	H</a:t>
            </a:r>
            <a:r>
              <a:rPr lang="en-US" altLang="de-DE" sz="2200" baseline="-25000" dirty="0" smtClean="0"/>
              <a:t>2</a:t>
            </a:r>
            <a:r>
              <a:rPr lang="en-US" altLang="de-DE" sz="2200" dirty="0" smtClean="0"/>
              <a:t>-air: 4,0 Vol%	CO-air</a:t>
            </a:r>
            <a:r>
              <a:rPr lang="en-US" altLang="de-DE" sz="2200" smtClean="0"/>
              <a:t>: </a:t>
            </a:r>
            <a:r>
              <a:rPr lang="en-US" altLang="de-DE" sz="2200" smtClean="0"/>
              <a:t>12,2 </a:t>
            </a:r>
            <a:r>
              <a:rPr lang="en-US" altLang="de-DE" sz="2200" dirty="0" smtClean="0"/>
              <a:t>Vol%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The reaction of a dry CO-O</a:t>
            </a:r>
            <a:r>
              <a:rPr lang="en-US" altLang="de-DE" sz="2200" baseline="-25000" dirty="0" smtClean="0"/>
              <a:t>2</a:t>
            </a:r>
            <a:r>
              <a:rPr lang="en-US" altLang="de-DE" sz="2200" dirty="0" smtClean="0"/>
              <a:t> mixture is very slow even at high temperatures, but the overall reactivity is greatly accelerated in the presence of trace amounts of moisture or H</a:t>
            </a:r>
            <a:r>
              <a:rPr lang="en-US" altLang="de-DE" sz="2200" baseline="-25000" dirty="0" smtClean="0"/>
              <a:t>2</a:t>
            </a:r>
            <a:r>
              <a:rPr lang="en-US" altLang="de-DE" sz="2200" dirty="0" smtClean="0"/>
              <a:t>,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But in the bomb experiments dry air was used to generate the mixture and thus no ignition of CO-air mixtures without H</a:t>
            </a:r>
            <a:r>
              <a:rPr lang="en-US" altLang="de-DE" sz="2200" baseline="-25000" dirty="0" smtClean="0"/>
              <a:t>2</a:t>
            </a:r>
            <a:r>
              <a:rPr lang="en-US" altLang="de-DE" sz="2200" dirty="0" smtClean="0"/>
              <a:t> was possible,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/>
              <a:t>In first tests an experiment was stopped when no ignition was observed in the first attempt,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/>
              <a:t>In later experiments (with HS-camera) up to 4 (rarely 5) ignition attempts with increasing ignition duration (0.1 s up to &gt; 2 s) were performed,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/>
              <a:t>Mixture was labelled “</a:t>
            </a:r>
            <a:r>
              <a:rPr lang="en-US" altLang="de-DE" sz="2200" dirty="0" err="1"/>
              <a:t>unignitable</a:t>
            </a:r>
            <a:r>
              <a:rPr lang="en-US" altLang="de-DE" sz="2200" dirty="0"/>
              <a:t>” when all 4 attempts did not show any sign of ignition (neither in pressure nor in HS-video-record</a:t>
            </a:r>
            <a:r>
              <a:rPr lang="en-US" altLang="de-DE" sz="2200" dirty="0" smtClean="0"/>
              <a:t>),</a:t>
            </a:r>
            <a:endParaRPr lang="en-US" altLang="de-DE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09E245-4BAA-4B11-872B-D686A0AFA244}" type="slidenum">
              <a:rPr lang="de-DE" altLang="de-DE" smtClean="0"/>
              <a:pPr/>
              <a:t>15</a:t>
            </a:fld>
            <a:endParaRPr lang="de-DE" altLang="de-DE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287689" y="333376"/>
            <a:ext cx="583264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2400" b="1" dirty="0">
                <a:solidFill>
                  <a:srgbClr val="3399FF"/>
                </a:solidFill>
              </a:rPr>
              <a:t>Experiments in the Explosion Bomb</a:t>
            </a:r>
            <a:endParaRPr lang="de-DE" altLang="de-DE" sz="2400" b="1" dirty="0">
              <a:solidFill>
                <a:srgbClr val="3399FF"/>
              </a:solidFill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7320136" y="1124744"/>
            <a:ext cx="4584589" cy="3048264"/>
            <a:chOff x="2279705" y="1904868"/>
            <a:chExt cx="4584589" cy="3048264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9705" y="1904868"/>
              <a:ext cx="4584589" cy="3048264"/>
            </a:xfrm>
            <a:prstGeom prst="rect">
              <a:avLst/>
            </a:prstGeom>
          </p:spPr>
        </p:pic>
        <p:sp>
          <p:nvSpPr>
            <p:cNvPr id="11" name="Ellipse 10"/>
            <p:cNvSpPr>
              <a:spLocks noChangeAspect="1"/>
            </p:cNvSpPr>
            <p:nvPr/>
          </p:nvSpPr>
          <p:spPr>
            <a:xfrm>
              <a:off x="5738983" y="2454800"/>
              <a:ext cx="82800" cy="828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4" name="Grafik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46" y="5023008"/>
            <a:ext cx="1552575" cy="809625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43"/>
          <p:cNvSpPr txBox="1">
            <a:spLocks noChangeArrowheads="1"/>
          </p:cNvSpPr>
          <p:nvPr/>
        </p:nvSpPr>
        <p:spPr bwMode="auto">
          <a:xfrm>
            <a:off x="335359" y="1052514"/>
            <a:ext cx="56886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  <a:buClr>
                <a:schemeClr val="hlink"/>
              </a:buClr>
            </a:pPr>
            <a:r>
              <a:rPr lang="en-US" altLang="de-DE" sz="2400" b="1" dirty="0" smtClean="0"/>
              <a:t>Lower Flammability Limit</a:t>
            </a:r>
            <a:endParaRPr lang="en-US" altLang="de-DE" sz="2400" b="1" dirty="0"/>
          </a:p>
        </p:txBody>
      </p:sp>
      <p:sp>
        <p:nvSpPr>
          <p:cNvPr id="18" name="Text Box 43"/>
          <p:cNvSpPr txBox="1">
            <a:spLocks noChangeArrowheads="1"/>
          </p:cNvSpPr>
          <p:nvPr/>
        </p:nvSpPr>
        <p:spPr bwMode="auto">
          <a:xfrm>
            <a:off x="327052" y="1412776"/>
            <a:ext cx="702310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>
                <a:sym typeface="Wingdings" panose="05000000000000000000" pitchFamily="2" charset="2"/>
              </a:rPr>
              <a:t>Size of green </a:t>
            </a:r>
            <a:r>
              <a:rPr lang="en-US" altLang="de-DE" sz="2200" dirty="0" smtClean="0">
                <a:sym typeface="Wingdings" panose="05000000000000000000" pitchFamily="2" charset="2"/>
              </a:rPr>
              <a:t>dots (</a:t>
            </a:r>
            <a:r>
              <a:rPr lang="en-US" altLang="de-DE" sz="2200" dirty="0">
                <a:sym typeface="Wingdings" panose="05000000000000000000" pitchFamily="2" charset="2"/>
              </a:rPr>
              <a:t>and number in brackets) indicates number of attempts needed to ignite the </a:t>
            </a:r>
            <a:r>
              <a:rPr lang="en-US" altLang="de-DE" sz="2200" dirty="0" smtClean="0">
                <a:sym typeface="Wingdings" panose="05000000000000000000" pitchFamily="2" charset="2"/>
              </a:rPr>
              <a:t>mixture,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>
                <a:sym typeface="Wingdings" panose="05000000000000000000" pitchFamily="2" charset="2"/>
              </a:rPr>
              <a:t>H</a:t>
            </a:r>
            <a:r>
              <a:rPr lang="en-US" altLang="de-DE" sz="2200" baseline="-25000" dirty="0" smtClean="0">
                <a:sym typeface="Wingdings" panose="05000000000000000000" pitchFamily="2" charset="2"/>
              </a:rPr>
              <a:t>2</a:t>
            </a:r>
            <a:r>
              <a:rPr lang="en-US" altLang="de-DE" sz="2200" dirty="0" smtClean="0">
                <a:sym typeface="Wingdings" panose="05000000000000000000" pitchFamily="2" charset="2"/>
              </a:rPr>
              <a:t>-air mixtures could not be ignited below 5.2 Vol%,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>
                <a:sym typeface="Wingdings" panose="05000000000000000000" pitchFamily="2" charset="2"/>
              </a:rPr>
              <a:t>Pure CO-air mixtures (without H</a:t>
            </a:r>
            <a:r>
              <a:rPr lang="en-US" altLang="de-DE" sz="2200" baseline="-25000" dirty="0" smtClean="0">
                <a:sym typeface="Wingdings" panose="05000000000000000000" pitchFamily="2" charset="2"/>
              </a:rPr>
              <a:t>2</a:t>
            </a:r>
            <a:r>
              <a:rPr lang="en-US" altLang="de-DE" sz="2200" dirty="0" smtClean="0">
                <a:sym typeface="Wingdings" panose="05000000000000000000" pitchFamily="2" charset="2"/>
              </a:rPr>
              <a:t>) could not be ignited at all,</a:t>
            </a:r>
          </a:p>
        </p:txBody>
      </p: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5367612" y="4502730"/>
            <a:ext cx="548091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>
                <a:sym typeface="Wingdings" panose="05000000000000000000" pitchFamily="2" charset="2"/>
              </a:rPr>
              <a:t>Comparison with values calculated using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de-DE" sz="2200" dirty="0" smtClean="0">
                <a:solidFill>
                  <a:srgbClr val="0000FF"/>
                </a:solidFill>
                <a:sym typeface="Wingdings" panose="05000000000000000000" pitchFamily="2" charset="2"/>
              </a:rPr>
              <a:t>	Le </a:t>
            </a:r>
            <a:r>
              <a:rPr lang="en-US" altLang="de-DE" sz="2200" dirty="0" err="1" smtClean="0">
                <a:solidFill>
                  <a:srgbClr val="0000FF"/>
                </a:solidFill>
                <a:sym typeface="Wingdings" panose="05000000000000000000" pitchFamily="2" charset="2"/>
              </a:rPr>
              <a:t>Chatelier’s</a:t>
            </a:r>
            <a:r>
              <a:rPr lang="en-US" altLang="de-DE" sz="2200" dirty="0" smtClean="0">
                <a:solidFill>
                  <a:srgbClr val="0000FF"/>
                </a:solidFill>
                <a:sym typeface="Wingdings" panose="05000000000000000000" pitchFamily="2" charset="2"/>
              </a:rPr>
              <a:t> Mixing Law</a:t>
            </a:r>
            <a:br>
              <a:rPr lang="en-US" altLang="de-DE" sz="2200" dirty="0" smtClean="0">
                <a:solidFill>
                  <a:srgbClr val="0000FF"/>
                </a:solidFill>
                <a:sym typeface="Wingdings" panose="05000000000000000000" pitchFamily="2" charset="2"/>
              </a:rPr>
            </a:br>
            <a:r>
              <a:rPr lang="en-US" altLang="de-DE" sz="2200" dirty="0">
                <a:solidFill>
                  <a:srgbClr val="0000FF"/>
                </a:solidFill>
                <a:sym typeface="Wingdings" panose="05000000000000000000" pitchFamily="2" charset="2"/>
              </a:rPr>
              <a:t>	</a:t>
            </a:r>
            <a:r>
              <a:rPr lang="en-US" altLang="de-DE" sz="2200" dirty="0" smtClean="0">
                <a:solidFill>
                  <a:srgbClr val="0000FF"/>
                </a:solidFill>
                <a:sym typeface="Wingdings" panose="05000000000000000000" pitchFamily="2" charset="2"/>
              </a:rPr>
              <a:t>for Flammability Limits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de-DE" sz="2200" dirty="0" smtClean="0">
                <a:sym typeface="Wingdings" panose="05000000000000000000" pitchFamily="2" charset="2"/>
              </a:rPr>
              <a:t>   shows larger differences for </a:t>
            </a:r>
            <a:r>
              <a:rPr lang="en-US" altLang="de-DE" sz="2200" dirty="0" err="1" smtClean="0">
                <a:sym typeface="Wingdings" panose="05000000000000000000" pitchFamily="2" charset="2"/>
              </a:rPr>
              <a:t>y</a:t>
            </a:r>
            <a:r>
              <a:rPr lang="en-US" altLang="de-DE" sz="2200" baseline="-25000" dirty="0" err="1" smtClean="0">
                <a:sym typeface="Wingdings" panose="05000000000000000000" pitchFamily="2" charset="2"/>
              </a:rPr>
              <a:t>CO</a:t>
            </a:r>
            <a:r>
              <a:rPr lang="en-US" altLang="de-DE" sz="2200" dirty="0" smtClean="0">
                <a:sym typeface="Wingdings" panose="05000000000000000000" pitchFamily="2" charset="2"/>
              </a:rPr>
              <a:t> &gt; 0.8. 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3356992"/>
            <a:ext cx="4596782" cy="30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0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EF40E1F-5C66-4834-AD51-9F96C403A37C}" type="slidenum">
              <a:rPr lang="de-DE" altLang="de-DE" smtClean="0"/>
              <a:pPr/>
              <a:t>16</a:t>
            </a:fld>
            <a:endParaRPr lang="de-DE" altLang="de-DE" smtClean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89" y="333376"/>
            <a:ext cx="583264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2400" b="1" dirty="0">
                <a:solidFill>
                  <a:srgbClr val="3399FF"/>
                </a:solidFill>
              </a:rPr>
              <a:t>Experiments in the Explosion Bomb</a:t>
            </a:r>
            <a:endParaRPr lang="de-DE" altLang="de-DE" sz="2400" b="1" dirty="0">
              <a:solidFill>
                <a:srgbClr val="3399FF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4919" r="32658" b="63358"/>
          <a:stretch/>
        </p:blipFill>
        <p:spPr>
          <a:xfrm>
            <a:off x="3503713" y="2520060"/>
            <a:ext cx="4924555" cy="1594991"/>
          </a:xfrm>
          <a:prstGeom prst="rect">
            <a:avLst/>
          </a:prstGeom>
        </p:spPr>
      </p:pic>
      <p:sp>
        <p:nvSpPr>
          <p:cNvPr id="10" name="Text Box 43"/>
          <p:cNvSpPr txBox="1">
            <a:spLocks noChangeArrowheads="1"/>
          </p:cNvSpPr>
          <p:nvPr/>
        </p:nvSpPr>
        <p:spPr bwMode="auto">
          <a:xfrm>
            <a:off x="2062856" y="4403083"/>
            <a:ext cx="8281616" cy="14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de-DE" dirty="0" smtClean="0">
                <a:latin typeface="+mn-lt"/>
                <a:sym typeface="Wingdings" panose="05000000000000000000" pitchFamily="2" charset="2"/>
              </a:rPr>
              <a:t>S</a:t>
            </a:r>
            <a:r>
              <a:rPr lang="en-US" altLang="de-DE" baseline="-25000" dirty="0" smtClean="0">
                <a:latin typeface="+mn-lt"/>
                <a:sym typeface="Wingdings" panose="05000000000000000000" pitchFamily="2" charset="2"/>
              </a:rPr>
              <a:t>S</a:t>
            </a:r>
            <a:r>
              <a:rPr lang="en-US" altLang="de-DE" dirty="0" smtClean="0">
                <a:latin typeface="+mn-lt"/>
                <a:sym typeface="Wingdings" panose="05000000000000000000" pitchFamily="2" charset="2"/>
              </a:rPr>
              <a:t>: 	visible flame velocity 		S</a:t>
            </a:r>
            <a:r>
              <a:rPr lang="en-US" altLang="de-DE" baseline="-25000" dirty="0" smtClean="0">
                <a:latin typeface="+mn-lt"/>
                <a:sym typeface="Wingdings" panose="05000000000000000000" pitchFamily="2" charset="2"/>
              </a:rPr>
              <a:t>L</a:t>
            </a:r>
            <a:r>
              <a:rPr lang="en-US" altLang="de-DE" dirty="0" smtClean="0">
                <a:latin typeface="+mn-lt"/>
                <a:sym typeface="Wingdings" panose="05000000000000000000" pitchFamily="2" charset="2"/>
              </a:rPr>
              <a:t>: 	laminar flame velocity</a:t>
            </a:r>
          </a:p>
          <a:p>
            <a:pPr marL="0" indent="0" eaLnBrk="1" hangingPunct="1"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de-DE" dirty="0" smtClean="0">
                <a:latin typeface="+mn-lt"/>
                <a:sym typeface="Wingdings" panose="05000000000000000000" pitchFamily="2" charset="2"/>
              </a:rPr>
              <a:t>B</a:t>
            </a:r>
            <a:r>
              <a:rPr lang="en-US" altLang="de-DE" baseline="-25000" dirty="0" smtClean="0">
                <a:latin typeface="+mn-lt"/>
                <a:sym typeface="Wingdings" panose="05000000000000000000" pitchFamily="2" charset="2"/>
              </a:rPr>
              <a:t>2</a:t>
            </a:r>
            <a:r>
              <a:rPr lang="en-US" altLang="de-DE" dirty="0" smtClean="0">
                <a:latin typeface="+mn-lt"/>
                <a:sym typeface="Wingdings" panose="05000000000000000000" pitchFamily="2" charset="2"/>
              </a:rPr>
              <a:t>:	coefficient			p</a:t>
            </a:r>
            <a:r>
              <a:rPr lang="en-US" altLang="de-DE" baseline="-25000" dirty="0" smtClean="0">
                <a:latin typeface="+mn-lt"/>
                <a:sym typeface="Wingdings" panose="05000000000000000000" pitchFamily="2" charset="2"/>
              </a:rPr>
              <a:t>0</a:t>
            </a:r>
            <a:r>
              <a:rPr lang="en-US" altLang="de-DE" dirty="0" smtClean="0">
                <a:latin typeface="+mn-lt"/>
                <a:sym typeface="Wingdings" panose="05000000000000000000" pitchFamily="2" charset="2"/>
              </a:rPr>
              <a:t>: 	initial pressure</a:t>
            </a:r>
          </a:p>
          <a:p>
            <a:pPr marL="0" indent="0" eaLnBrk="1" hangingPunct="1">
              <a:spcAft>
                <a:spcPts val="600"/>
              </a:spcAft>
              <a:buClr>
                <a:schemeClr val="hlink"/>
              </a:buClr>
              <a:defRPr/>
            </a:pPr>
            <a:r>
              <a:rPr lang="el-GR" altLang="de-DE" dirty="0" smtClean="0">
                <a:latin typeface="+mn-lt"/>
                <a:sym typeface="Wingdings" panose="05000000000000000000" pitchFamily="2" charset="2"/>
              </a:rPr>
              <a:t>γ</a:t>
            </a:r>
            <a:r>
              <a:rPr lang="en-US" altLang="de-DE" baseline="-25000" dirty="0" smtClean="0">
                <a:latin typeface="+mn-lt"/>
                <a:sym typeface="Wingdings" panose="05000000000000000000" pitchFamily="2" charset="2"/>
              </a:rPr>
              <a:t>b</a:t>
            </a:r>
            <a:r>
              <a:rPr lang="en-US" altLang="de-DE" dirty="0" smtClean="0">
                <a:latin typeface="+mn-lt"/>
                <a:sym typeface="Wingdings" panose="05000000000000000000" pitchFamily="2" charset="2"/>
              </a:rPr>
              <a:t>/</a:t>
            </a:r>
            <a:r>
              <a:rPr lang="el-GR" altLang="de-DE" dirty="0" smtClean="0">
                <a:latin typeface="+mn-lt"/>
                <a:sym typeface="Wingdings" panose="05000000000000000000" pitchFamily="2" charset="2"/>
              </a:rPr>
              <a:t>γ</a:t>
            </a:r>
            <a:r>
              <a:rPr lang="en-US" altLang="de-DE" baseline="-25000" dirty="0" smtClean="0">
                <a:latin typeface="+mn-lt"/>
                <a:sym typeface="Wingdings" panose="05000000000000000000" pitchFamily="2" charset="2"/>
              </a:rPr>
              <a:t>u</a:t>
            </a:r>
            <a:r>
              <a:rPr lang="en-US" altLang="de-DE" dirty="0" smtClean="0">
                <a:latin typeface="+mn-lt"/>
                <a:sym typeface="Wingdings" panose="05000000000000000000" pitchFamily="2" charset="2"/>
              </a:rPr>
              <a:t>:	</a:t>
            </a:r>
            <a:r>
              <a:rPr lang="en-US" altLang="de-DE" dirty="0" err="1" smtClean="0">
                <a:latin typeface="+mn-lt"/>
                <a:sym typeface="Wingdings" panose="05000000000000000000" pitchFamily="2" charset="2"/>
              </a:rPr>
              <a:t>c</a:t>
            </a:r>
            <a:r>
              <a:rPr lang="en-US" altLang="de-DE" baseline="-25000" dirty="0" err="1" smtClean="0">
                <a:latin typeface="+mn-lt"/>
                <a:sym typeface="Wingdings" panose="05000000000000000000" pitchFamily="2" charset="2"/>
              </a:rPr>
              <a:t>p</a:t>
            </a:r>
            <a:r>
              <a:rPr lang="en-US" altLang="de-DE" dirty="0" smtClean="0">
                <a:latin typeface="+mn-lt"/>
                <a:sym typeface="Wingdings" panose="05000000000000000000" pitchFamily="2" charset="2"/>
              </a:rPr>
              <a:t>/c</a:t>
            </a:r>
            <a:r>
              <a:rPr lang="en-US" altLang="de-DE" baseline="-25000" dirty="0" smtClean="0">
                <a:latin typeface="+mn-lt"/>
                <a:sym typeface="Wingdings" panose="05000000000000000000" pitchFamily="2" charset="2"/>
              </a:rPr>
              <a:t>v</a:t>
            </a:r>
            <a:r>
              <a:rPr lang="en-US" altLang="de-DE" dirty="0" smtClean="0">
                <a:latin typeface="+mn-lt"/>
                <a:sym typeface="Wingdings" panose="05000000000000000000" pitchFamily="2" charset="2"/>
              </a:rPr>
              <a:t> burned, unburned		</a:t>
            </a:r>
            <a:r>
              <a:rPr lang="el-GR" altLang="de-DE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σ</a:t>
            </a:r>
            <a:r>
              <a:rPr lang="en-US" altLang="de-DE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:	</a:t>
            </a:r>
            <a:r>
              <a:rPr lang="en-US" altLang="de-DE" dirty="0" smtClean="0">
                <a:sym typeface="Wingdings" panose="05000000000000000000" pitchFamily="2" charset="2"/>
              </a:rPr>
              <a:t>expansion </a:t>
            </a:r>
            <a:r>
              <a:rPr lang="en-US" altLang="de-DE" dirty="0">
                <a:sym typeface="Wingdings" panose="05000000000000000000" pitchFamily="2" charset="2"/>
              </a:rPr>
              <a:t>ratio </a:t>
            </a:r>
            <a:r>
              <a:rPr lang="en-US" altLang="de-DE" dirty="0" smtClean="0">
                <a:sym typeface="Wingdings" panose="05000000000000000000" pitchFamily="2" charset="2"/>
              </a:rPr>
              <a:t>(</a:t>
            </a:r>
            <a:r>
              <a:rPr lang="el-GR" alt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ρ</a:t>
            </a:r>
            <a:r>
              <a:rPr lang="de-DE" altLang="de-D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u</a:t>
            </a:r>
            <a:r>
              <a:rPr lang="de-DE" alt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/</a:t>
            </a:r>
            <a:r>
              <a:rPr lang="el-GR" alt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ρ</a:t>
            </a:r>
            <a:r>
              <a:rPr lang="de-DE" altLang="de-D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b</a:t>
            </a:r>
            <a:r>
              <a:rPr lang="en-US" altLang="de-DE" dirty="0" smtClean="0">
                <a:latin typeface="+mn-lt"/>
                <a:sym typeface="Wingdings" panose="05000000000000000000" pitchFamily="2" charset="2"/>
              </a:rPr>
              <a:t>),</a:t>
            </a:r>
          </a:p>
          <a:p>
            <a:pPr marL="0" indent="0" eaLnBrk="1" hangingPunct="1"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de-DE" dirty="0" err="1" smtClean="0">
                <a:latin typeface="+mn-lt"/>
                <a:sym typeface="Wingdings" panose="05000000000000000000" pitchFamily="2" charset="2"/>
              </a:rPr>
              <a:t>r</a:t>
            </a:r>
            <a:r>
              <a:rPr lang="en-US" altLang="de-DE" baseline="-25000" dirty="0" err="1" smtClean="0">
                <a:latin typeface="+mn-lt"/>
                <a:sym typeface="Wingdings" panose="05000000000000000000" pitchFamily="2" charset="2"/>
              </a:rPr>
              <a:t>b</a:t>
            </a:r>
            <a:r>
              <a:rPr lang="en-US" altLang="de-DE" dirty="0" smtClean="0">
                <a:latin typeface="+mn-lt"/>
                <a:sym typeface="Wingdings" panose="05000000000000000000" pitchFamily="2" charset="2"/>
              </a:rPr>
              <a:t>:	radius of burned gas		R:	radius of bomb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6972" r="34130" b="70526"/>
          <a:stretch/>
        </p:blipFill>
        <p:spPr>
          <a:xfrm>
            <a:off x="3503712" y="1772817"/>
            <a:ext cx="3637431" cy="792433"/>
          </a:xfrm>
          <a:prstGeom prst="rect">
            <a:avLst/>
          </a:prstGeom>
        </p:spPr>
      </p:pic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617556" y="6165304"/>
            <a:ext cx="109568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de-DE" sz="1200" dirty="0">
                <a:latin typeface="+mn-lt"/>
                <a:sym typeface="Wingdings" panose="05000000000000000000" pitchFamily="2" charset="2"/>
              </a:rPr>
              <a:t>Kuznetsov et </a:t>
            </a:r>
            <a:r>
              <a:rPr lang="en-US" altLang="de-DE" sz="1200" dirty="0" smtClean="0">
                <a:latin typeface="+mn-lt"/>
                <a:sym typeface="Wingdings" panose="05000000000000000000" pitchFamily="2" charset="2"/>
              </a:rPr>
              <a:t>al. Laminar burning velocities of hydrogen-oxygen-steam mixtures at elevated temperatures and pressures, Proc</a:t>
            </a:r>
            <a:r>
              <a:rPr lang="en-US" altLang="de-DE" sz="1200" dirty="0">
                <a:latin typeface="+mn-lt"/>
                <a:sym typeface="Wingdings" panose="05000000000000000000" pitchFamily="2" charset="2"/>
              </a:rPr>
              <a:t>. Comb. Inst. 33(2011) 895-903 </a:t>
            </a:r>
            <a:r>
              <a:rPr lang="en-US" altLang="de-DE" sz="1200" dirty="0" smtClean="0">
                <a:latin typeface="+mn-lt"/>
                <a:sym typeface="Wingdings" panose="05000000000000000000" pitchFamily="2" charset="2"/>
              </a:rPr>
              <a:t> </a:t>
            </a:r>
            <a:endParaRPr lang="en-US" altLang="de-DE" sz="1200" dirty="0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11" name="Text Box 43"/>
          <p:cNvSpPr txBox="1">
            <a:spLocks noChangeArrowheads="1"/>
          </p:cNvSpPr>
          <p:nvPr/>
        </p:nvSpPr>
        <p:spPr bwMode="auto">
          <a:xfrm>
            <a:off x="1764347" y="1052514"/>
            <a:ext cx="871537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  <a:buClr>
                <a:srgbClr val="009999"/>
              </a:buClr>
            </a:pPr>
            <a:r>
              <a:rPr lang="en-US" altLang="de-DE" sz="2400" b="1" dirty="0" smtClean="0">
                <a:solidFill>
                  <a:srgbClr val="000000"/>
                </a:solidFill>
              </a:rPr>
              <a:t>Laminar Burning Velocities (Pressure Method)</a:t>
            </a:r>
            <a:br>
              <a:rPr lang="en-US" altLang="de-DE" sz="2400" b="1" dirty="0" smtClean="0">
                <a:solidFill>
                  <a:srgbClr val="000000"/>
                </a:solidFill>
              </a:rPr>
            </a:br>
            <a:r>
              <a:rPr lang="en-US" altLang="de-DE" sz="1600" b="1" dirty="0">
                <a:solidFill>
                  <a:srgbClr val="000000"/>
                </a:solidFill>
              </a:rPr>
              <a:t>(no correction of stretch and instabilities possible)</a:t>
            </a:r>
            <a:r>
              <a:rPr lang="en-US" altLang="de-DE" b="1" dirty="0" smtClean="0">
                <a:solidFill>
                  <a:srgbClr val="000000"/>
                </a:solidFill>
              </a:rPr>
              <a:t> </a:t>
            </a:r>
            <a:endParaRPr lang="en-US" altLang="de-DE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ED12F2-683A-4752-9907-8ED5184EE4A0}" type="slidenum">
              <a:rPr lang="de-DE" altLang="de-DE" smtClean="0"/>
              <a:pPr/>
              <a:t>17</a:t>
            </a:fld>
            <a:endParaRPr lang="de-DE" altLang="de-DE" smtClean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89" y="333376"/>
            <a:ext cx="583264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2400" b="1" dirty="0">
                <a:solidFill>
                  <a:srgbClr val="3399FF"/>
                </a:solidFill>
              </a:rPr>
              <a:t>Experiments in the Explosion Bomb</a:t>
            </a:r>
            <a:endParaRPr lang="de-DE" altLang="de-DE" sz="2400" b="1" dirty="0">
              <a:solidFill>
                <a:srgbClr val="3399FF"/>
              </a:solidFill>
            </a:endParaRPr>
          </a:p>
        </p:txBody>
      </p:sp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243412" y="1052514"/>
            <a:ext cx="11685236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  <a:buClr>
                <a:srgbClr val="009999"/>
              </a:buClr>
            </a:pPr>
            <a:r>
              <a:rPr lang="en-US" altLang="de-DE" sz="2400" b="1" dirty="0">
                <a:solidFill>
                  <a:srgbClr val="000000"/>
                </a:solidFill>
              </a:rPr>
              <a:t>Laminar Burning Velocities (Pressure Method)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Pressure increase in initial phase is due to (almost) spherical propagation of flame front,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So ∆p </a:t>
            </a:r>
            <a:r>
              <a:rPr lang="el-GR" altLang="de-DE" sz="2200" dirty="0" smtClean="0"/>
              <a:t>α</a:t>
            </a:r>
            <a:r>
              <a:rPr lang="de-DE" altLang="de-DE" sz="2200" dirty="0" smtClean="0"/>
              <a:t> </a:t>
            </a:r>
            <a:r>
              <a:rPr lang="en-US" altLang="de-DE" sz="2200" dirty="0" smtClean="0"/>
              <a:t>t³ and thus representation of p</a:t>
            </a:r>
            <a:r>
              <a:rPr lang="en-US" altLang="de-DE" sz="2200" baseline="30000" dirty="0"/>
              <a:t>1/3</a:t>
            </a:r>
            <a:r>
              <a:rPr lang="en-US" altLang="de-DE" sz="2200" dirty="0" smtClean="0"/>
              <a:t> over t should yield a straight line.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50" y="2615322"/>
            <a:ext cx="5004878" cy="360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296" y="2615321"/>
            <a:ext cx="4993804" cy="36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ED12F2-683A-4752-9907-8ED5184EE4A0}" type="slidenum">
              <a:rPr lang="de-DE" altLang="de-DE" smtClean="0"/>
              <a:pPr/>
              <a:t>18</a:t>
            </a:fld>
            <a:endParaRPr lang="de-DE" altLang="de-DE" smtClean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89" y="333376"/>
            <a:ext cx="583264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2400" b="1" dirty="0">
                <a:solidFill>
                  <a:srgbClr val="3399FF"/>
                </a:solidFill>
              </a:rPr>
              <a:t>Experiments in the Explosion Bomb</a:t>
            </a:r>
            <a:endParaRPr lang="de-DE" altLang="de-DE" sz="2400" b="1" dirty="0">
              <a:solidFill>
                <a:srgbClr val="3399FF"/>
              </a:solidFill>
            </a:endParaRPr>
          </a:p>
        </p:txBody>
      </p:sp>
      <p:pic>
        <p:nvPicPr>
          <p:cNvPr id="11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2" t="1655" r="691" b="35461"/>
          <a:stretch/>
        </p:blipFill>
        <p:spPr bwMode="auto">
          <a:xfrm>
            <a:off x="3498701" y="2784812"/>
            <a:ext cx="3031579" cy="360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nhaltsplatzhalt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2099" r="38557" b="36672"/>
          <a:stretch/>
        </p:blipFill>
        <p:spPr bwMode="auto">
          <a:xfrm>
            <a:off x="226374" y="2784812"/>
            <a:ext cx="3113514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nhaltsplatzhalt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7" t="66445" r="38690" b="3767"/>
          <a:stretch/>
        </p:blipFill>
        <p:spPr bwMode="auto">
          <a:xfrm>
            <a:off x="6816080" y="3144812"/>
            <a:ext cx="495999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243412" y="1052514"/>
            <a:ext cx="116852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  <a:buClr>
                <a:srgbClr val="009999"/>
              </a:buClr>
            </a:pPr>
            <a:r>
              <a:rPr lang="en-US" altLang="de-DE" sz="2400" b="1" dirty="0">
                <a:solidFill>
                  <a:srgbClr val="000000"/>
                </a:solidFill>
              </a:rPr>
              <a:t>Laminar Burning Velocities (Pressure </a:t>
            </a:r>
            <a:r>
              <a:rPr lang="en-US" altLang="de-DE" sz="2400" b="1" dirty="0" smtClean="0">
                <a:solidFill>
                  <a:srgbClr val="000000"/>
                </a:solidFill>
              </a:rPr>
              <a:t>Method)</a:t>
            </a:r>
            <a:endParaRPr lang="en-US" altLang="de-DE" sz="2200" dirty="0" smtClean="0"/>
          </a:p>
        </p:txBody>
      </p:sp>
      <p:sp>
        <p:nvSpPr>
          <p:cNvPr id="14" name="Text Box 43"/>
          <p:cNvSpPr txBox="1">
            <a:spLocks noChangeArrowheads="1"/>
          </p:cNvSpPr>
          <p:nvPr/>
        </p:nvSpPr>
        <p:spPr bwMode="auto">
          <a:xfrm>
            <a:off x="243411" y="1498790"/>
            <a:ext cx="11532665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Set p(t=0) = 0 and plot p(t)</a:t>
            </a:r>
            <a:r>
              <a:rPr lang="en-US" altLang="de-DE" sz="2200" baseline="30000" dirty="0" smtClean="0"/>
              <a:t>1/3</a:t>
            </a:r>
            <a:r>
              <a:rPr lang="en-US" altLang="de-DE" sz="2200" dirty="0" smtClean="0"/>
              <a:t> over t, pressure record used up to p = 0,02 * </a:t>
            </a:r>
            <a:r>
              <a:rPr lang="en-US" altLang="de-DE" sz="2200" dirty="0" err="1" smtClean="0"/>
              <a:t>p</a:t>
            </a:r>
            <a:r>
              <a:rPr lang="en-US" altLang="de-DE" sz="2200" baseline="-25000" dirty="0" err="1" smtClean="0"/>
              <a:t>max</a:t>
            </a:r>
            <a:r>
              <a:rPr lang="en-US" altLang="de-DE" sz="2200" dirty="0" smtClean="0"/>
              <a:t>,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Linear regression, where slope yields B</a:t>
            </a:r>
            <a:r>
              <a:rPr lang="en-US" altLang="de-DE" sz="2200" baseline="-25000" dirty="0" smtClean="0"/>
              <a:t>2</a:t>
            </a:r>
            <a:r>
              <a:rPr lang="en-US" altLang="de-DE" sz="2200" dirty="0" smtClean="0"/>
              <a:t>, and intercept yields t</a:t>
            </a:r>
            <a:r>
              <a:rPr lang="en-US" altLang="de-DE" sz="2200" baseline="-25000" dirty="0" smtClean="0"/>
              <a:t>0</a:t>
            </a:r>
            <a:r>
              <a:rPr lang="en-US" altLang="de-DE" sz="2200" dirty="0" smtClean="0"/>
              <a:t>,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Problem: Result is dependent on range of regression!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202684" y="2914058"/>
            <a:ext cx="116089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b="1" dirty="0" smtClean="0"/>
              <a:t>Experiment</a:t>
            </a:r>
            <a:endParaRPr lang="de-DE" sz="14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4639227" y="2944890"/>
            <a:ext cx="75052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b="1" dirty="0" smtClean="0"/>
              <a:t>   Fit    </a:t>
            </a:r>
            <a:endParaRPr lang="de-DE" sz="14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8260722" y="3317983"/>
            <a:ext cx="145745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b="1" dirty="0" smtClean="0"/>
              <a:t>   Regression   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217305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9C28CC5-309B-4C80-9343-3E7750D87879}" type="slidenum">
              <a:rPr lang="de-DE" altLang="de-DE" smtClean="0">
                <a:solidFill>
                  <a:srgbClr val="000000"/>
                </a:solidFill>
              </a:rPr>
              <a:pPr/>
              <a:t>19</a:t>
            </a:fld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243412" y="2309639"/>
            <a:ext cx="5708572" cy="337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009999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>
                <a:solidFill>
                  <a:srgbClr val="000000"/>
                </a:solidFill>
              </a:rPr>
              <a:t>Reasons: </a:t>
            </a:r>
          </a:p>
          <a:p>
            <a:pPr lvl="1" eaLnBrk="1" hangingPunct="1">
              <a:spcAft>
                <a:spcPts val="600"/>
              </a:spcAft>
              <a:buClr>
                <a:srgbClr val="009999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>
                <a:solidFill>
                  <a:srgbClr val="000000"/>
                </a:solidFill>
              </a:rPr>
              <a:t>late ignition </a:t>
            </a:r>
            <a:r>
              <a:rPr lang="en-US" altLang="de-DE" sz="2200" dirty="0" smtClean="0">
                <a:solidFill>
                  <a:srgbClr val="000000"/>
                </a:solidFill>
              </a:rPr>
              <a:t/>
            </a:r>
            <a:br>
              <a:rPr lang="en-US" altLang="de-DE" sz="2200" dirty="0" smtClean="0">
                <a:solidFill>
                  <a:srgbClr val="000000"/>
                </a:solidFill>
              </a:rPr>
            </a:br>
            <a:r>
              <a:rPr lang="en-US" altLang="de-DE" sz="2200" dirty="0" smtClean="0">
                <a:solidFill>
                  <a:srgbClr val="000000"/>
                </a:solidFill>
              </a:rPr>
              <a:t>(</a:t>
            </a:r>
            <a:r>
              <a:rPr lang="en-US" altLang="de-DE" sz="2200" dirty="0">
                <a:solidFill>
                  <a:srgbClr val="000000"/>
                </a:solidFill>
              </a:rPr>
              <a:t>recording time for P1 already over)</a:t>
            </a:r>
          </a:p>
          <a:p>
            <a:pPr lvl="1" eaLnBrk="1" hangingPunct="1">
              <a:spcAft>
                <a:spcPts val="600"/>
              </a:spcAft>
              <a:buClr>
                <a:srgbClr val="009999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>
                <a:solidFill>
                  <a:srgbClr val="000000"/>
                </a:solidFill>
              </a:rPr>
              <a:t>quenching (</a:t>
            </a:r>
            <a:r>
              <a:rPr lang="en-US" altLang="de-DE" sz="2200" dirty="0">
                <a:solidFill>
                  <a:srgbClr val="000000"/>
                </a:solidFill>
                <a:sym typeface="Wingdings" panose="05000000000000000000" pitchFamily="2" charset="2"/>
              </a:rPr>
              <a:t> only experiments </a:t>
            </a:r>
            <a:r>
              <a:rPr lang="en-US" altLang="de-DE" sz="2200" dirty="0">
                <a:solidFill>
                  <a:srgbClr val="000000"/>
                </a:solidFill>
              </a:rPr>
              <a:t>with </a:t>
            </a:r>
            <a:r>
              <a:rPr lang="en-US" altLang="de-DE" sz="2200" dirty="0" smtClean="0">
                <a:solidFill>
                  <a:srgbClr val="000000"/>
                </a:solidFill>
              </a:rPr>
              <a:t/>
            </a:r>
            <a:br>
              <a:rPr lang="en-US" altLang="de-DE" sz="2200" dirty="0" smtClean="0">
                <a:solidFill>
                  <a:srgbClr val="000000"/>
                </a:solidFill>
              </a:rPr>
            </a:br>
            <a:r>
              <a:rPr lang="en-US" altLang="de-DE" sz="2200" dirty="0" err="1" smtClean="0">
                <a:solidFill>
                  <a:srgbClr val="000000"/>
                </a:solidFill>
              </a:rPr>
              <a:t>p</a:t>
            </a:r>
            <a:r>
              <a:rPr lang="en-US" altLang="de-DE" sz="2200" baseline="-25000" dirty="0" err="1" smtClean="0">
                <a:solidFill>
                  <a:srgbClr val="000000"/>
                </a:solidFill>
              </a:rPr>
              <a:t>max</a:t>
            </a:r>
            <a:r>
              <a:rPr lang="en-US" altLang="de-DE" sz="2200" baseline="-25000" dirty="0" smtClean="0">
                <a:solidFill>
                  <a:srgbClr val="000000"/>
                </a:solidFill>
              </a:rPr>
              <a:t>(</a:t>
            </a:r>
            <a:r>
              <a:rPr lang="en-US" altLang="de-DE" sz="2200" baseline="-25000" dirty="0" err="1" smtClean="0">
                <a:solidFill>
                  <a:srgbClr val="000000"/>
                </a:solidFill>
              </a:rPr>
              <a:t>Exp</a:t>
            </a:r>
            <a:r>
              <a:rPr lang="en-US" altLang="de-DE" sz="2200" baseline="-25000" dirty="0">
                <a:solidFill>
                  <a:srgbClr val="000000"/>
                </a:solidFill>
              </a:rPr>
              <a:t>)</a:t>
            </a:r>
            <a:r>
              <a:rPr lang="en-US" altLang="de-DE" sz="2200" dirty="0">
                <a:solidFill>
                  <a:srgbClr val="000000"/>
                </a:solidFill>
              </a:rPr>
              <a:t> ≥ 80% </a:t>
            </a:r>
            <a:r>
              <a:rPr lang="en-US" altLang="de-DE" sz="2200" dirty="0" err="1">
                <a:solidFill>
                  <a:srgbClr val="000000"/>
                </a:solidFill>
              </a:rPr>
              <a:t>p</a:t>
            </a:r>
            <a:r>
              <a:rPr lang="en-US" altLang="de-DE" sz="2200" baseline="-25000" dirty="0" err="1">
                <a:solidFill>
                  <a:srgbClr val="000000"/>
                </a:solidFill>
              </a:rPr>
              <a:t>AICC</a:t>
            </a:r>
            <a:r>
              <a:rPr lang="en-US" altLang="de-DE" sz="2200" dirty="0">
                <a:solidFill>
                  <a:srgbClr val="000000"/>
                </a:solidFill>
              </a:rPr>
              <a:t> were used)</a:t>
            </a:r>
          </a:p>
          <a:p>
            <a:pPr lvl="1" eaLnBrk="1" hangingPunct="1">
              <a:spcAft>
                <a:spcPts val="600"/>
              </a:spcAft>
              <a:buClr>
                <a:srgbClr val="009999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>
                <a:solidFill>
                  <a:srgbClr val="000000"/>
                </a:solidFill>
              </a:rPr>
              <a:t>irregular combustion </a:t>
            </a:r>
            <a:r>
              <a:rPr lang="en-US" altLang="de-DE" sz="2200" dirty="0" smtClean="0">
                <a:solidFill>
                  <a:srgbClr val="000000"/>
                </a:solidFill>
              </a:rPr>
              <a:t/>
            </a:r>
            <a:br>
              <a:rPr lang="en-US" altLang="de-DE" sz="2200" dirty="0" smtClean="0">
                <a:solidFill>
                  <a:srgbClr val="000000"/>
                </a:solidFill>
              </a:rPr>
            </a:br>
            <a:r>
              <a:rPr lang="en-US" altLang="de-DE" sz="22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 </a:t>
            </a:r>
            <a:r>
              <a:rPr lang="en-US" altLang="de-DE" sz="2200" dirty="0">
                <a:solidFill>
                  <a:srgbClr val="000000"/>
                </a:solidFill>
                <a:sym typeface="Wingdings" panose="05000000000000000000" pitchFamily="2" charset="2"/>
              </a:rPr>
              <a:t>poor quality of regression</a:t>
            </a:r>
            <a:br>
              <a:rPr lang="en-US" altLang="de-DE" sz="2200" dirty="0">
                <a:solidFill>
                  <a:srgbClr val="000000"/>
                </a:solidFill>
                <a:sym typeface="Wingdings" panose="05000000000000000000" pitchFamily="2" charset="2"/>
              </a:rPr>
            </a:br>
            <a:r>
              <a:rPr lang="en-US" altLang="de-DE" sz="2200" dirty="0">
                <a:solidFill>
                  <a:srgbClr val="000000"/>
                </a:solidFill>
                <a:sym typeface="Wingdings" panose="05000000000000000000" pitchFamily="2" charset="2"/>
              </a:rPr>
              <a:t>(only evaluations with a goodness </a:t>
            </a:r>
            <a:r>
              <a:rPr lang="en-US" altLang="de-DE" sz="2200" dirty="0" smtClean="0">
                <a:solidFill>
                  <a:srgbClr val="000000"/>
                </a:solidFill>
                <a:sym typeface="Wingdings" panose="05000000000000000000" pitchFamily="2" charset="2"/>
              </a:rPr>
              <a:t>of</a:t>
            </a:r>
            <a:br>
              <a:rPr lang="en-US" altLang="de-DE" sz="2200" dirty="0" smtClean="0">
                <a:solidFill>
                  <a:srgbClr val="000000"/>
                </a:solidFill>
                <a:sym typeface="Wingdings" panose="05000000000000000000" pitchFamily="2" charset="2"/>
              </a:rPr>
            </a:br>
            <a:r>
              <a:rPr lang="en-US" altLang="de-DE" sz="22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fit R² </a:t>
            </a:r>
            <a:r>
              <a:rPr lang="en-US" altLang="de-DE" sz="2200" dirty="0">
                <a:solidFill>
                  <a:srgbClr val="000000"/>
                </a:solidFill>
                <a:sym typeface="Wingdings" panose="05000000000000000000" pitchFamily="2" charset="2"/>
              </a:rPr>
              <a:t>&gt; 0.99 were used)  </a:t>
            </a:r>
            <a:r>
              <a:rPr lang="en-US" altLang="de-DE" sz="22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287689" y="333376"/>
            <a:ext cx="583264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2400" b="1" dirty="0">
                <a:solidFill>
                  <a:srgbClr val="3399FF"/>
                </a:solidFill>
              </a:rPr>
              <a:t>Experiments in the Explosion Bomb</a:t>
            </a:r>
            <a:endParaRPr lang="de-DE" altLang="de-DE" sz="2400" b="1" dirty="0">
              <a:solidFill>
                <a:srgbClr val="3399FF"/>
              </a:solidFill>
            </a:endParaRPr>
          </a:p>
        </p:txBody>
      </p:sp>
      <p:sp>
        <p:nvSpPr>
          <p:cNvPr id="11" name="Text Box 43"/>
          <p:cNvSpPr txBox="1">
            <a:spLocks noChangeArrowheads="1"/>
          </p:cNvSpPr>
          <p:nvPr/>
        </p:nvSpPr>
        <p:spPr bwMode="auto">
          <a:xfrm>
            <a:off x="243412" y="1052514"/>
            <a:ext cx="11685236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Aft>
                <a:spcPts val="600"/>
              </a:spcAft>
              <a:buClr>
                <a:srgbClr val="009999"/>
              </a:buClr>
            </a:pPr>
            <a:r>
              <a:rPr lang="en-US" altLang="de-DE" sz="2400" b="1" dirty="0">
                <a:solidFill>
                  <a:srgbClr val="000000"/>
                </a:solidFill>
              </a:rPr>
              <a:t>Laminar Burning Velocities (Pressure Method)</a:t>
            </a:r>
          </a:p>
          <a:p>
            <a:pPr eaLnBrk="1" hangingPunct="1">
              <a:spcAft>
                <a:spcPts val="600"/>
              </a:spcAft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altLang="de-DE" sz="2200" dirty="0" smtClean="0">
                <a:solidFill>
                  <a:srgbClr val="000000"/>
                </a:solidFill>
              </a:rPr>
              <a:t>It was not possible to determine the laminar burning velocity for all tests with ignition,</a:t>
            </a:r>
          </a:p>
          <a:p>
            <a:pPr eaLnBrk="1" hangingPunct="1">
              <a:spcAft>
                <a:spcPts val="600"/>
              </a:spcAft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altLang="de-DE" sz="2200" dirty="0">
                <a:solidFill>
                  <a:srgbClr val="000000"/>
                </a:solidFill>
              </a:rPr>
              <a:t>Difficulties during evaluation especially for lean </a:t>
            </a:r>
            <a:r>
              <a:rPr lang="en-US" altLang="de-DE" sz="2200" dirty="0" smtClean="0">
                <a:solidFill>
                  <a:srgbClr val="000000"/>
                </a:solidFill>
              </a:rPr>
              <a:t>mixtures.</a:t>
            </a:r>
            <a:endParaRPr lang="en-US" altLang="de-DE" sz="2200" dirty="0">
              <a:solidFill>
                <a:srgbClr val="000000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134" y="2477013"/>
            <a:ext cx="5760000" cy="3814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C468467-E82B-4D65-A1AD-72E3D9FFF4AE}" type="slidenum">
              <a:rPr lang="de-DE" altLang="de-DE" smtClean="0"/>
              <a:pPr/>
              <a:t>2</a:t>
            </a:fld>
            <a:endParaRPr lang="de-DE" altLang="de-DE" smtClean="0"/>
          </a:p>
        </p:txBody>
      </p:sp>
      <p:sp>
        <p:nvSpPr>
          <p:cNvPr id="7171" name="Text Box 43"/>
          <p:cNvSpPr txBox="1">
            <a:spLocks noChangeArrowheads="1"/>
          </p:cNvSpPr>
          <p:nvPr/>
        </p:nvSpPr>
        <p:spPr bwMode="auto">
          <a:xfrm>
            <a:off x="1774826" y="1570038"/>
            <a:ext cx="878522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41338" indent="-187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en-US" altLang="de-DE" sz="2400" dirty="0"/>
              <a:t> </a:t>
            </a:r>
            <a:r>
              <a:rPr lang="en-US" altLang="de-DE" sz="2400" dirty="0" smtClean="0"/>
              <a:t>Introduction</a:t>
            </a:r>
          </a:p>
          <a:p>
            <a:pPr eaLnBrk="1" hangingPunct="1">
              <a:lnSpc>
                <a:spcPct val="150000"/>
              </a:lnSpc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en-US" altLang="de-DE" sz="2400" dirty="0" smtClean="0"/>
              <a:t> </a:t>
            </a:r>
            <a:r>
              <a:rPr lang="en-US" altLang="de-DE" sz="2400" dirty="0"/>
              <a:t>Safety Considerations &amp; Experimental Set-up</a:t>
            </a:r>
          </a:p>
          <a:p>
            <a:pPr eaLnBrk="1" hangingPunct="1">
              <a:lnSpc>
                <a:spcPct val="150000"/>
              </a:lnSpc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en-US" altLang="de-DE" sz="2400" dirty="0" smtClean="0"/>
              <a:t> Test Procedure</a:t>
            </a:r>
            <a:endParaRPr lang="en-US" altLang="de-DE" sz="2400" dirty="0"/>
          </a:p>
          <a:p>
            <a:pPr eaLnBrk="1" hangingPunct="1">
              <a:lnSpc>
                <a:spcPct val="150000"/>
              </a:lnSpc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en-US" altLang="de-DE" sz="2400" dirty="0"/>
              <a:t> Experiments in the Explosion Bomb</a:t>
            </a:r>
          </a:p>
          <a:p>
            <a:pPr eaLnBrk="1" hangingPunct="1">
              <a:lnSpc>
                <a:spcPct val="150000"/>
              </a:lnSpc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en-US" altLang="de-DE" sz="2400" dirty="0" smtClean="0"/>
              <a:t> Summary </a:t>
            </a:r>
            <a:r>
              <a:rPr lang="en-US" altLang="de-DE" sz="2400" dirty="0"/>
              <a:t>		</a:t>
            </a:r>
            <a:r>
              <a:rPr lang="en-US" altLang="de-DE" dirty="0" smtClean="0"/>
              <a:t>			</a:t>
            </a:r>
            <a:endParaRPr lang="en-US" altLang="de-DE" dirty="0"/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4295775" y="333376"/>
            <a:ext cx="38877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2400" b="1" dirty="0">
                <a:solidFill>
                  <a:srgbClr val="3399FF"/>
                </a:solidFill>
              </a:rPr>
              <a:t>Outline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5CD0BB4-2225-4C65-8C55-C54662BC8C0B}" type="slidenum">
              <a:rPr lang="de-DE" altLang="de-DE" smtClean="0">
                <a:solidFill>
                  <a:srgbClr val="000000"/>
                </a:solidFill>
              </a:rPr>
              <a:pPr/>
              <a:t>20</a:t>
            </a:fld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22533" name="Text Box 43"/>
          <p:cNvSpPr txBox="1">
            <a:spLocks noChangeArrowheads="1"/>
          </p:cNvSpPr>
          <p:nvPr/>
        </p:nvSpPr>
        <p:spPr bwMode="auto">
          <a:xfrm>
            <a:off x="335360" y="1174750"/>
            <a:ext cx="115212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  <a:buClr>
                <a:schemeClr val="hlink"/>
              </a:buClr>
            </a:pPr>
            <a:r>
              <a:rPr lang="en-US" altLang="de-DE" sz="2400" b="1" dirty="0" smtClean="0"/>
              <a:t>Evaluation of </a:t>
            </a:r>
            <a:r>
              <a:rPr lang="en-US" altLang="de-DE" sz="2400" b="1" dirty="0" err="1" smtClean="0"/>
              <a:t>shadowgraphy</a:t>
            </a:r>
            <a:r>
              <a:rPr lang="en-US" altLang="de-DE" sz="2400" b="1" dirty="0" smtClean="0"/>
              <a:t> HS-movies</a:t>
            </a:r>
            <a:endParaRPr lang="en-US" altLang="de-DE" sz="2400" dirty="0"/>
          </a:p>
        </p:txBody>
      </p: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335360" y="1528763"/>
            <a:ext cx="11521280" cy="87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>
                <a:solidFill>
                  <a:srgbClr val="000000"/>
                </a:solidFill>
              </a:rPr>
              <a:t>Determination of the burning velocity by tracking the circular flame front in the HS-videos</a:t>
            </a:r>
          </a:p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>
                <a:solidFill>
                  <a:srgbClr val="000000"/>
                </a:solidFill>
              </a:rPr>
              <a:t>3 Examples (framing rate: 10.000 frames/s)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89" y="333376"/>
            <a:ext cx="583264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2400" b="1" dirty="0">
                <a:solidFill>
                  <a:srgbClr val="3399FF"/>
                </a:solidFill>
              </a:rPr>
              <a:t>Experiments in the Explosion Bomb</a:t>
            </a:r>
            <a:endParaRPr lang="de-DE" altLang="de-DE" sz="2400" b="1" dirty="0">
              <a:solidFill>
                <a:srgbClr val="3399FF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312232" y="5805264"/>
            <a:ext cx="1911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HSCO-013</a:t>
            </a:r>
          </a:p>
          <a:p>
            <a:pPr algn="ctr"/>
            <a:r>
              <a:rPr lang="de-DE" dirty="0" smtClean="0"/>
              <a:t>12 </a:t>
            </a:r>
            <a:r>
              <a:rPr lang="de-DE" dirty="0" err="1" smtClean="0"/>
              <a:t>Vol</a:t>
            </a:r>
            <a:r>
              <a:rPr lang="de-DE" dirty="0" smtClean="0"/>
              <a:t>% H</a:t>
            </a:r>
            <a:r>
              <a:rPr lang="de-DE" baseline="-25000" dirty="0" smtClean="0"/>
              <a:t>2</a:t>
            </a:r>
            <a:r>
              <a:rPr lang="de-DE" dirty="0" smtClean="0"/>
              <a:t> in </a:t>
            </a:r>
            <a:r>
              <a:rPr lang="de-DE" dirty="0" err="1" smtClean="0"/>
              <a:t>air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4508803" y="5805264"/>
            <a:ext cx="3174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HSCO-188</a:t>
            </a:r>
          </a:p>
          <a:p>
            <a:pPr algn="ctr"/>
            <a:r>
              <a:rPr lang="de-DE" dirty="0" smtClean="0"/>
              <a:t>6 </a:t>
            </a:r>
            <a:r>
              <a:rPr lang="de-DE" dirty="0" err="1" smtClean="0"/>
              <a:t>Vol</a:t>
            </a:r>
            <a:r>
              <a:rPr lang="de-DE" dirty="0" smtClean="0"/>
              <a:t>% H</a:t>
            </a:r>
            <a:r>
              <a:rPr lang="de-DE" baseline="-25000" dirty="0" smtClean="0"/>
              <a:t>2</a:t>
            </a:r>
            <a:r>
              <a:rPr lang="de-DE" dirty="0"/>
              <a:t> </a:t>
            </a:r>
            <a:r>
              <a:rPr lang="de-DE" dirty="0" smtClean="0"/>
              <a:t>+ 6 </a:t>
            </a:r>
            <a:r>
              <a:rPr lang="de-DE" dirty="0" err="1"/>
              <a:t>Vol</a:t>
            </a:r>
            <a:r>
              <a:rPr lang="de-DE" dirty="0"/>
              <a:t>% </a:t>
            </a:r>
            <a:r>
              <a:rPr lang="de-DE" dirty="0" smtClean="0"/>
              <a:t>CO in </a:t>
            </a:r>
            <a:r>
              <a:rPr lang="de-DE" dirty="0" err="1" smtClean="0"/>
              <a:t>air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8256240" y="5805264"/>
            <a:ext cx="3302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HSCO-059</a:t>
            </a:r>
          </a:p>
          <a:p>
            <a:pPr algn="ctr"/>
            <a:r>
              <a:rPr lang="de-DE" dirty="0" smtClean="0"/>
              <a:t>2 </a:t>
            </a:r>
            <a:r>
              <a:rPr lang="de-DE" dirty="0" err="1" smtClean="0"/>
              <a:t>Vol</a:t>
            </a:r>
            <a:r>
              <a:rPr lang="de-DE" dirty="0" smtClean="0"/>
              <a:t>% H</a:t>
            </a:r>
            <a:r>
              <a:rPr lang="de-DE" baseline="-25000" dirty="0" smtClean="0"/>
              <a:t>2</a:t>
            </a:r>
            <a:r>
              <a:rPr lang="de-DE" dirty="0"/>
              <a:t> </a:t>
            </a:r>
            <a:r>
              <a:rPr lang="de-DE" dirty="0" smtClean="0"/>
              <a:t>+ 10 </a:t>
            </a:r>
            <a:r>
              <a:rPr lang="de-DE" dirty="0" err="1"/>
              <a:t>Vol</a:t>
            </a:r>
            <a:r>
              <a:rPr lang="de-DE" dirty="0"/>
              <a:t>% </a:t>
            </a:r>
            <a:r>
              <a:rPr lang="de-DE" dirty="0" smtClean="0"/>
              <a:t>CO in </a:t>
            </a:r>
            <a:r>
              <a:rPr lang="de-DE" dirty="0" err="1" smtClean="0"/>
              <a:t>air</a:t>
            </a:r>
            <a:endParaRPr lang="de-DE" dirty="0"/>
          </a:p>
        </p:txBody>
      </p:sp>
      <p:pic>
        <p:nvPicPr>
          <p:cNvPr id="5" name="HSCO013-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3392" y="2534461"/>
            <a:ext cx="3288844" cy="3240000"/>
          </a:xfrm>
          <a:prstGeom prst="rect">
            <a:avLst/>
          </a:prstGeom>
        </p:spPr>
      </p:pic>
      <p:pic>
        <p:nvPicPr>
          <p:cNvPr id="6" name="HSCO188-small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46811" y="2534461"/>
            <a:ext cx="3298378" cy="3240000"/>
          </a:xfrm>
          <a:prstGeom prst="rect">
            <a:avLst/>
          </a:prstGeom>
        </p:spPr>
      </p:pic>
      <p:pic>
        <p:nvPicPr>
          <p:cNvPr id="8" name="Test59-small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79031" y="2534461"/>
            <a:ext cx="3257053" cy="32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7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0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5CD0BB4-2225-4C65-8C55-C54662BC8C0B}" type="slidenum">
              <a:rPr lang="de-DE" altLang="de-DE" smtClean="0">
                <a:solidFill>
                  <a:srgbClr val="000000"/>
                </a:solidFill>
              </a:rPr>
              <a:pPr/>
              <a:t>21</a:t>
            </a:fld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22533" name="Text Box 43"/>
          <p:cNvSpPr txBox="1">
            <a:spLocks noChangeArrowheads="1"/>
          </p:cNvSpPr>
          <p:nvPr/>
        </p:nvSpPr>
        <p:spPr bwMode="auto">
          <a:xfrm>
            <a:off x="335360" y="1174750"/>
            <a:ext cx="868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  <a:buClr>
                <a:schemeClr val="hlink"/>
              </a:buClr>
            </a:pPr>
            <a:r>
              <a:rPr lang="en-US" altLang="de-DE" sz="2400" b="1" dirty="0" smtClean="0"/>
              <a:t>Evaluation of </a:t>
            </a:r>
            <a:r>
              <a:rPr lang="en-US" altLang="de-DE" sz="2400" b="1" dirty="0" err="1" smtClean="0"/>
              <a:t>shadowgraphy</a:t>
            </a:r>
            <a:r>
              <a:rPr lang="en-US" altLang="de-DE" sz="2400" b="1" dirty="0" smtClean="0"/>
              <a:t> HS-movies</a:t>
            </a:r>
            <a:endParaRPr lang="en-US" altLang="de-DE" sz="2400" dirty="0"/>
          </a:p>
        </p:txBody>
      </p: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335360" y="1528763"/>
            <a:ext cx="8654604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Aft>
                <a:spcPts val="800"/>
              </a:spcAft>
              <a:buClr>
                <a:srgbClr val="009999"/>
              </a:buClr>
              <a:defRPr/>
            </a:pPr>
            <a:r>
              <a:rPr lang="en-US" altLang="de-DE" sz="2200" b="1" u="sng" dirty="0" smtClean="0">
                <a:solidFill>
                  <a:srgbClr val="000000"/>
                </a:solidFill>
              </a:rPr>
              <a:t>Principle</a:t>
            </a:r>
          </a:p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>
                <a:solidFill>
                  <a:srgbClr val="000000"/>
                </a:solidFill>
              </a:rPr>
              <a:t>Circle was drawn on the borderline of the bubble, increase in radius over time yields velocity, </a:t>
            </a:r>
          </a:p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>
                <a:solidFill>
                  <a:srgbClr val="000000"/>
                </a:solidFill>
              </a:rPr>
              <a:t>depending on necessity contrast is normalized or enhanced in image series (using </a:t>
            </a:r>
            <a:r>
              <a:rPr lang="en-US" altLang="de-DE" sz="2200" dirty="0" err="1" smtClean="0">
                <a:solidFill>
                  <a:srgbClr val="000000"/>
                </a:solidFill>
              </a:rPr>
              <a:t>Imagej</a:t>
            </a:r>
            <a:r>
              <a:rPr lang="en-US" altLang="de-DE" sz="2200" dirty="0" smtClean="0">
                <a:solidFill>
                  <a:srgbClr val="000000"/>
                </a:solidFill>
              </a:rPr>
              <a:t>),</a:t>
            </a:r>
          </a:p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>
                <a:solidFill>
                  <a:srgbClr val="000000"/>
                </a:solidFill>
              </a:rPr>
              <a:t>i</a:t>
            </a:r>
            <a:r>
              <a:rPr lang="en-US" altLang="de-DE" sz="2200" dirty="0" smtClean="0">
                <a:solidFill>
                  <a:srgbClr val="000000"/>
                </a:solidFill>
              </a:rPr>
              <a:t>n case method is applicable similar velocities as for pressure method were determined.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89" y="333376"/>
            <a:ext cx="583264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2400" b="1" dirty="0">
                <a:solidFill>
                  <a:srgbClr val="3399FF"/>
                </a:solidFill>
              </a:rPr>
              <a:t>Experiments in the Explosion Bomb</a:t>
            </a:r>
            <a:endParaRPr lang="de-DE" altLang="de-DE" sz="2400" b="1" dirty="0">
              <a:solidFill>
                <a:srgbClr val="3399FF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173" y="4406085"/>
            <a:ext cx="4830838" cy="216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746" y="1599304"/>
            <a:ext cx="2859272" cy="2859272"/>
          </a:xfrm>
          <a:prstGeom prst="rect">
            <a:avLst/>
          </a:prstGeom>
        </p:spPr>
      </p:pic>
      <p:sp>
        <p:nvSpPr>
          <p:cNvPr id="12" name="Textfeld 8"/>
          <p:cNvSpPr txBox="1">
            <a:spLocks noChangeArrowheads="1"/>
          </p:cNvSpPr>
          <p:nvPr/>
        </p:nvSpPr>
        <p:spPr bwMode="auto">
          <a:xfrm>
            <a:off x="7032104" y="4351420"/>
            <a:ext cx="13388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1400" dirty="0">
                <a:solidFill>
                  <a:schemeClr val="bg1"/>
                </a:solidFill>
              </a:rPr>
              <a:t>Original image</a:t>
            </a:r>
          </a:p>
        </p:txBody>
      </p:sp>
      <p:sp>
        <p:nvSpPr>
          <p:cNvPr id="14" name="Textfeld 8"/>
          <p:cNvSpPr txBox="1">
            <a:spLocks noChangeArrowheads="1"/>
          </p:cNvSpPr>
          <p:nvPr/>
        </p:nvSpPr>
        <p:spPr bwMode="auto">
          <a:xfrm>
            <a:off x="9433771" y="4351419"/>
            <a:ext cx="24224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1400" dirty="0">
                <a:solidFill>
                  <a:schemeClr val="bg1"/>
                </a:solidFill>
              </a:rPr>
              <a:t>Background subtracted and </a:t>
            </a:r>
            <a:br>
              <a:rPr lang="en-US" altLang="de-DE" sz="1400" dirty="0">
                <a:solidFill>
                  <a:schemeClr val="bg1"/>
                </a:solidFill>
              </a:rPr>
            </a:br>
            <a:r>
              <a:rPr lang="en-US" altLang="de-DE" sz="1400" dirty="0">
                <a:solidFill>
                  <a:schemeClr val="bg1"/>
                </a:solidFill>
              </a:rPr>
              <a:t>normalized</a:t>
            </a:r>
          </a:p>
        </p:txBody>
      </p:sp>
      <p:sp>
        <p:nvSpPr>
          <p:cNvPr id="11" name="Text Box 43"/>
          <p:cNvSpPr txBox="1">
            <a:spLocks noChangeArrowheads="1"/>
          </p:cNvSpPr>
          <p:nvPr/>
        </p:nvSpPr>
        <p:spPr bwMode="auto">
          <a:xfrm>
            <a:off x="335360" y="4329871"/>
            <a:ext cx="6840760" cy="219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Aft>
                <a:spcPts val="800"/>
              </a:spcAft>
              <a:buClr>
                <a:srgbClr val="009999"/>
              </a:buClr>
              <a:defRPr/>
            </a:pPr>
            <a:r>
              <a:rPr lang="en-US" altLang="de-DE" sz="2200" b="1" u="sng" dirty="0" smtClean="0">
                <a:solidFill>
                  <a:srgbClr val="000000"/>
                </a:solidFill>
              </a:rPr>
              <a:t>Problems</a:t>
            </a:r>
          </a:p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>
                <a:solidFill>
                  <a:srgbClr val="000000"/>
                </a:solidFill>
              </a:rPr>
              <a:t>image noise</a:t>
            </a:r>
          </a:p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>
                <a:solidFill>
                  <a:srgbClr val="000000"/>
                </a:solidFill>
              </a:rPr>
              <a:t>flame front sometimes hardly visible</a:t>
            </a:r>
          </a:p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  <a:defRPr/>
            </a:pPr>
            <a:r>
              <a:rPr lang="en-US" sz="2200" dirty="0" smtClean="0"/>
              <a:t>flame </a:t>
            </a:r>
            <a:r>
              <a:rPr lang="en-US" sz="2200" dirty="0"/>
              <a:t>shows no regular shape in </a:t>
            </a:r>
            <a:r>
              <a:rPr lang="en-US" sz="2200" dirty="0" smtClean="0"/>
              <a:t>diffuse borderline,</a:t>
            </a:r>
            <a:endParaRPr lang="en-US" altLang="de-DE" sz="2200" dirty="0">
              <a:solidFill>
                <a:srgbClr val="000000"/>
              </a:solidFill>
            </a:endParaRPr>
          </a:p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>
                <a:solidFill>
                  <a:srgbClr val="000000"/>
                </a:solidFill>
              </a:rPr>
              <a:t>quenching </a:t>
            </a:r>
            <a:r>
              <a:rPr lang="en-US" altLang="de-DE" sz="2200" dirty="0">
                <a:solidFill>
                  <a:srgbClr val="000000"/>
                </a:solidFill>
              </a:rPr>
              <a:t>of </a:t>
            </a:r>
            <a:r>
              <a:rPr lang="en-US" altLang="de-DE" sz="2200" dirty="0" smtClean="0">
                <a:solidFill>
                  <a:srgbClr val="000000"/>
                </a:solidFill>
              </a:rPr>
              <a:t>flame</a:t>
            </a:r>
            <a:r>
              <a:rPr lang="en-US" altLang="de-DE" sz="22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896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833" y="1153319"/>
            <a:ext cx="4050000" cy="263540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522" y="3841511"/>
            <a:ext cx="4050000" cy="2627028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7E258E-952C-41B4-B66F-5BC424E39F45}" type="slidenum">
              <a:rPr lang="de-DE" altLang="de-DE" smtClean="0"/>
              <a:pPr>
                <a:defRPr/>
              </a:pPr>
              <a:t>22</a:t>
            </a:fld>
            <a:endParaRPr lang="de-DE" altLang="de-DE"/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191344" y="1174750"/>
            <a:ext cx="79928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  <a:buClr>
                <a:schemeClr val="hlink"/>
              </a:buClr>
            </a:pPr>
            <a:r>
              <a:rPr lang="en-US" altLang="de-DE" sz="2400" b="1" dirty="0" smtClean="0"/>
              <a:t>Laminar burning velocities</a:t>
            </a:r>
            <a:endParaRPr lang="en-US" altLang="de-DE" sz="2400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87689" y="333376"/>
            <a:ext cx="583264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2400" b="1" dirty="0">
                <a:solidFill>
                  <a:srgbClr val="3399FF"/>
                </a:solidFill>
              </a:rPr>
              <a:t>Experiments in the Explosion Bomb</a:t>
            </a:r>
            <a:endParaRPr lang="de-DE" altLang="de-DE" sz="2400" b="1" dirty="0">
              <a:solidFill>
                <a:srgbClr val="3399FF"/>
              </a:solidFill>
            </a:endParaRPr>
          </a:p>
        </p:txBody>
      </p:sp>
      <p:sp>
        <p:nvSpPr>
          <p:cNvPr id="10" name="Text Box 43"/>
          <p:cNvSpPr txBox="1">
            <a:spLocks noChangeArrowheads="1"/>
          </p:cNvSpPr>
          <p:nvPr/>
        </p:nvSpPr>
        <p:spPr bwMode="auto">
          <a:xfrm>
            <a:off x="191344" y="1570340"/>
            <a:ext cx="7992888" cy="392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altLang="de-DE" sz="2200" dirty="0">
                <a:solidFill>
                  <a:srgbClr val="000000"/>
                </a:solidFill>
              </a:rPr>
              <a:t>Results of series with pure H</a:t>
            </a:r>
            <a:r>
              <a:rPr lang="en-US" sz="2200" baseline="-25000" dirty="0"/>
              <a:t>2</a:t>
            </a:r>
            <a:r>
              <a:rPr lang="en-US" altLang="de-DE" sz="2200" dirty="0">
                <a:solidFill>
                  <a:srgbClr val="000000"/>
                </a:solidFill>
              </a:rPr>
              <a:t>-air mixtures could be compared with </a:t>
            </a:r>
            <a:r>
              <a:rPr lang="en-US" altLang="de-DE" sz="2200" dirty="0" smtClean="0">
                <a:solidFill>
                  <a:srgbClr val="000000"/>
                </a:solidFill>
              </a:rPr>
              <a:t>data from literature and formula published </a:t>
            </a:r>
            <a:br>
              <a:rPr lang="en-US" altLang="de-DE" sz="2200" dirty="0" smtClean="0">
                <a:solidFill>
                  <a:srgbClr val="000000"/>
                </a:solidFill>
              </a:rPr>
            </a:br>
            <a:r>
              <a:rPr lang="en-US" altLang="de-DE" sz="2200" dirty="0" smtClean="0">
                <a:solidFill>
                  <a:srgbClr val="000000"/>
                </a:solidFill>
              </a:rPr>
              <a:t>by Dong et al. (2009) for fuel rich mixtures,</a:t>
            </a:r>
          </a:p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</a:pPr>
            <a:endParaRPr lang="en-US" altLang="de-DE" sz="2200" dirty="0">
              <a:solidFill>
                <a:srgbClr val="000000"/>
              </a:solidFill>
            </a:endParaRPr>
          </a:p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</a:pPr>
            <a:endParaRPr lang="en-US" altLang="de-DE" sz="2200" dirty="0">
              <a:solidFill>
                <a:srgbClr val="000000"/>
              </a:solidFill>
            </a:endParaRPr>
          </a:p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altLang="de-DE" sz="2200" dirty="0" smtClean="0">
                <a:solidFill>
                  <a:srgbClr val="000000"/>
                </a:solidFill>
              </a:rPr>
              <a:t>Only few data for H</a:t>
            </a:r>
            <a:r>
              <a:rPr lang="en-US" altLang="de-DE" sz="2200" baseline="-25000" dirty="0" smtClean="0">
                <a:solidFill>
                  <a:srgbClr val="000000"/>
                </a:solidFill>
              </a:rPr>
              <a:t>2</a:t>
            </a:r>
            <a:r>
              <a:rPr lang="en-US" altLang="de-DE" sz="2200" dirty="0" smtClean="0">
                <a:solidFill>
                  <a:srgbClr val="000000"/>
                </a:solidFill>
              </a:rPr>
              <a:t>-CO-air mixtures available for evaluation of the method used, most useful:</a:t>
            </a:r>
          </a:p>
          <a:p>
            <a:pPr lvl="1"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nl-NL" altLang="de-DE" sz="2000" dirty="0">
                <a:solidFill>
                  <a:srgbClr val="000000"/>
                </a:solidFill>
              </a:rPr>
              <a:t>Dong et al. (2009): </a:t>
            </a:r>
            <a:br>
              <a:rPr lang="nl-NL" altLang="de-DE" sz="2000" dirty="0">
                <a:solidFill>
                  <a:srgbClr val="000000"/>
                </a:solidFill>
              </a:rPr>
            </a:br>
            <a:r>
              <a:rPr lang="en-US" altLang="de-DE" sz="2000" dirty="0">
                <a:solidFill>
                  <a:srgbClr val="000000"/>
                </a:solidFill>
              </a:rPr>
              <a:t>stoichiometric H</a:t>
            </a:r>
            <a:r>
              <a:rPr lang="en-US" altLang="de-DE" sz="2000" baseline="-25000" dirty="0">
                <a:solidFill>
                  <a:srgbClr val="000000"/>
                </a:solidFill>
              </a:rPr>
              <a:t>2</a:t>
            </a:r>
            <a:r>
              <a:rPr lang="en-US" altLang="de-DE" sz="2000" dirty="0">
                <a:solidFill>
                  <a:srgbClr val="000000"/>
                </a:solidFill>
              </a:rPr>
              <a:t>-CO-air mixtures with various </a:t>
            </a:r>
            <a:r>
              <a:rPr lang="en-US" altLang="de-DE" sz="2000" dirty="0" smtClean="0">
                <a:solidFill>
                  <a:srgbClr val="000000"/>
                </a:solidFill>
              </a:rPr>
              <a:t>H</a:t>
            </a:r>
            <a:r>
              <a:rPr lang="en-US" altLang="de-DE" sz="2000" baseline="-25000" dirty="0" smtClean="0">
                <a:solidFill>
                  <a:srgbClr val="000000"/>
                </a:solidFill>
              </a:rPr>
              <a:t>2</a:t>
            </a:r>
            <a:r>
              <a:rPr lang="en-US" altLang="de-DE" sz="2000" dirty="0" smtClean="0">
                <a:solidFill>
                  <a:srgbClr val="000000"/>
                </a:solidFill>
              </a:rPr>
              <a:t>/CO-ratios</a:t>
            </a:r>
          </a:p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altLang="de-DE" sz="2200" dirty="0" smtClean="0">
                <a:solidFill>
                  <a:srgbClr val="000000"/>
                </a:solidFill>
              </a:rPr>
              <a:t>Good </a:t>
            </a:r>
            <a:r>
              <a:rPr lang="en-US" altLang="de-DE" sz="2200" dirty="0">
                <a:solidFill>
                  <a:srgbClr val="000000"/>
                </a:solidFill>
              </a:rPr>
              <a:t>agreement observed for both comparisons</a:t>
            </a:r>
            <a:r>
              <a:rPr lang="en-US" altLang="de-DE" sz="2200" dirty="0" smtClean="0">
                <a:solidFill>
                  <a:srgbClr val="000000"/>
                </a:solidFill>
              </a:rPr>
              <a:t>.</a:t>
            </a:r>
            <a:endParaRPr lang="en-US" altLang="de-DE" sz="2000" dirty="0" smtClean="0">
              <a:solidFill>
                <a:srgbClr val="000000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208979" y="6021288"/>
            <a:ext cx="78190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Dong C.et al.; Experimental study on the laminar flame speed of hydrogen/carbon monoxide/air mixtures, Fuel 88 (2009) 1858–1863</a:t>
            </a:r>
            <a:endParaRPr lang="en-US" sz="1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r="30157"/>
          <a:stretch/>
        </p:blipFill>
        <p:spPr>
          <a:xfrm>
            <a:off x="423839" y="2852935"/>
            <a:ext cx="5950668" cy="36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/>
          <a:srcRect l="81347"/>
          <a:stretch/>
        </p:blipFill>
        <p:spPr>
          <a:xfrm>
            <a:off x="6533381" y="2898610"/>
            <a:ext cx="1387636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2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7E258E-952C-41B4-B66F-5BC424E39F45}" type="slidenum">
              <a:rPr lang="de-DE" altLang="de-DE" smtClean="0"/>
              <a:pPr>
                <a:defRPr/>
              </a:pPr>
              <a:t>23</a:t>
            </a:fld>
            <a:endParaRPr lang="de-DE" altLang="de-DE"/>
          </a:p>
        </p:txBody>
      </p:sp>
      <p:sp>
        <p:nvSpPr>
          <p:cNvPr id="8" name="Rechteck 7"/>
          <p:cNvSpPr/>
          <p:nvPr/>
        </p:nvSpPr>
        <p:spPr>
          <a:xfrm>
            <a:off x="55256" y="3641160"/>
            <a:ext cx="12101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87689" y="333376"/>
            <a:ext cx="583264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2400" b="1" dirty="0" smtClean="0">
                <a:solidFill>
                  <a:srgbClr val="3399FF"/>
                </a:solidFill>
              </a:rPr>
              <a:t>Experiments in the Explosion Bomb</a:t>
            </a:r>
            <a:endParaRPr lang="de-DE" altLang="de-DE" sz="2400" b="1" dirty="0">
              <a:solidFill>
                <a:srgbClr val="3399FF"/>
              </a:solidFill>
            </a:endParaRPr>
          </a:p>
        </p:txBody>
      </p:sp>
      <p:sp>
        <p:nvSpPr>
          <p:cNvPr id="10" name="Text Box 43"/>
          <p:cNvSpPr txBox="1">
            <a:spLocks noChangeArrowheads="1"/>
          </p:cNvSpPr>
          <p:nvPr/>
        </p:nvSpPr>
        <p:spPr bwMode="auto">
          <a:xfrm>
            <a:off x="335360" y="1052514"/>
            <a:ext cx="115212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  <a:buClr>
                <a:srgbClr val="009999"/>
              </a:buClr>
            </a:pPr>
            <a:r>
              <a:rPr lang="en-US" altLang="de-DE" sz="2400" b="1" dirty="0" smtClean="0">
                <a:solidFill>
                  <a:srgbClr val="000000"/>
                </a:solidFill>
              </a:rPr>
              <a:t>Laminar Burning Velocities (pressure method) </a:t>
            </a:r>
            <a:endParaRPr lang="en-US" altLang="de-DE" sz="2400" b="1" dirty="0">
              <a:solidFill>
                <a:srgbClr val="000000"/>
              </a:solidFill>
            </a:endParaRPr>
          </a:p>
        </p:txBody>
      </p:sp>
      <p:sp>
        <p:nvSpPr>
          <p:cNvPr id="11" name="Text Box 43"/>
          <p:cNvSpPr txBox="1">
            <a:spLocks noChangeArrowheads="1"/>
          </p:cNvSpPr>
          <p:nvPr/>
        </p:nvSpPr>
        <p:spPr bwMode="auto">
          <a:xfrm>
            <a:off x="407368" y="1528763"/>
            <a:ext cx="11604704" cy="121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altLang="de-DE" sz="2200" dirty="0">
                <a:solidFill>
                  <a:srgbClr val="000000"/>
                </a:solidFill>
              </a:rPr>
              <a:t>Laminar flame velocities of the mixtures decrease with </a:t>
            </a:r>
            <a:r>
              <a:rPr lang="en-US" altLang="de-DE" sz="2200" dirty="0" smtClean="0">
                <a:solidFill>
                  <a:srgbClr val="000000"/>
                </a:solidFill>
              </a:rPr>
              <a:t>increasing CO-fraction </a:t>
            </a:r>
            <a:r>
              <a:rPr lang="en-US" altLang="de-DE" sz="2200" dirty="0">
                <a:solidFill>
                  <a:srgbClr val="000000"/>
                </a:solidFill>
              </a:rPr>
              <a:t>in the </a:t>
            </a:r>
            <a:r>
              <a:rPr lang="en-US" altLang="de-DE" sz="2200" dirty="0" smtClean="0">
                <a:solidFill>
                  <a:srgbClr val="000000"/>
                </a:solidFill>
              </a:rPr>
              <a:t>fuel,</a:t>
            </a:r>
          </a:p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altLang="de-DE" sz="2200" dirty="0" smtClean="0">
                <a:solidFill>
                  <a:srgbClr val="000000"/>
                </a:solidFill>
              </a:rPr>
              <a:t>Decrease </a:t>
            </a:r>
            <a:r>
              <a:rPr lang="en-US" altLang="de-DE" sz="2200" dirty="0">
                <a:solidFill>
                  <a:srgbClr val="000000"/>
                </a:solidFill>
              </a:rPr>
              <a:t>from </a:t>
            </a:r>
            <a:r>
              <a:rPr lang="en-US" altLang="de-DE" sz="2200" dirty="0" smtClean="0">
                <a:solidFill>
                  <a:srgbClr val="000000"/>
                </a:solidFill>
              </a:rPr>
              <a:t>values </a:t>
            </a:r>
            <a:r>
              <a:rPr lang="en-US" altLang="de-DE" sz="2200" dirty="0">
                <a:solidFill>
                  <a:srgbClr val="000000"/>
                </a:solidFill>
              </a:rPr>
              <a:t>for pure H</a:t>
            </a:r>
            <a:r>
              <a:rPr lang="en-US" altLang="de-DE" sz="2200" baseline="-25000" dirty="0">
                <a:solidFill>
                  <a:srgbClr val="000000"/>
                </a:solidFill>
              </a:rPr>
              <a:t>2</a:t>
            </a:r>
            <a:r>
              <a:rPr lang="en-US" altLang="de-DE" sz="2200" dirty="0">
                <a:solidFill>
                  <a:srgbClr val="000000"/>
                </a:solidFill>
              </a:rPr>
              <a:t>-air-mixtures</a:t>
            </a:r>
            <a:r>
              <a:rPr lang="en-US" altLang="de-DE" dirty="0">
                <a:solidFill>
                  <a:srgbClr val="000000"/>
                </a:solidFill>
              </a:rPr>
              <a:t> </a:t>
            </a:r>
            <a:r>
              <a:rPr lang="en-US" altLang="de-DE" dirty="0" smtClean="0">
                <a:solidFill>
                  <a:srgbClr val="000000"/>
                </a:solidFill>
              </a:rPr>
              <a:t>(</a:t>
            </a:r>
            <a:r>
              <a:rPr lang="en-US" altLang="de-DE" dirty="0" err="1" smtClean="0">
                <a:solidFill>
                  <a:srgbClr val="000000"/>
                </a:solidFill>
              </a:rPr>
              <a:t>y</a:t>
            </a:r>
            <a:r>
              <a:rPr lang="en-US" altLang="de-DE" baseline="-25000" dirty="0" err="1" smtClean="0">
                <a:solidFill>
                  <a:srgbClr val="000000"/>
                </a:solidFill>
              </a:rPr>
              <a:t>CO</a:t>
            </a:r>
            <a:r>
              <a:rPr lang="en-US" altLang="de-DE" dirty="0" smtClean="0">
                <a:solidFill>
                  <a:srgbClr val="000000"/>
                </a:solidFill>
              </a:rPr>
              <a:t> = 0)</a:t>
            </a:r>
            <a:r>
              <a:rPr lang="en-US" altLang="de-DE" sz="2200" dirty="0" smtClean="0">
                <a:solidFill>
                  <a:srgbClr val="000000"/>
                </a:solidFill>
              </a:rPr>
              <a:t> to values </a:t>
            </a:r>
            <a:r>
              <a:rPr lang="en-US" altLang="de-DE" sz="2200" dirty="0">
                <a:solidFill>
                  <a:srgbClr val="000000"/>
                </a:solidFill>
              </a:rPr>
              <a:t>for pure </a:t>
            </a:r>
            <a:r>
              <a:rPr lang="en-US" altLang="de-DE" sz="2200" dirty="0" smtClean="0">
                <a:solidFill>
                  <a:srgbClr val="000000"/>
                </a:solidFill>
              </a:rPr>
              <a:t>CO-air-mixtures, </a:t>
            </a:r>
            <a:br>
              <a:rPr lang="en-US" altLang="de-DE" sz="2200" dirty="0" smtClean="0">
                <a:solidFill>
                  <a:srgbClr val="000000"/>
                </a:solidFill>
              </a:rPr>
            </a:br>
            <a:r>
              <a:rPr lang="en-US" altLang="de-DE" sz="2200" dirty="0" smtClean="0">
                <a:solidFill>
                  <a:srgbClr val="000000"/>
                </a:solidFill>
              </a:rPr>
              <a:t>decrease can </a:t>
            </a:r>
            <a:r>
              <a:rPr lang="en-US" altLang="de-DE" sz="2200" dirty="0">
                <a:solidFill>
                  <a:srgbClr val="000000"/>
                </a:solidFill>
              </a:rPr>
              <a:t>be linearly approached </a:t>
            </a:r>
            <a:endParaRPr lang="en-US" altLang="de-DE" sz="2200" dirty="0" smtClean="0">
              <a:solidFill>
                <a:srgbClr val="00000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521" y="2564904"/>
            <a:ext cx="4936244" cy="360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278" y="2708920"/>
            <a:ext cx="4422086" cy="393257"/>
          </a:xfrm>
          <a:prstGeom prst="rect">
            <a:avLst/>
          </a:prstGeom>
        </p:spPr>
      </p:pic>
      <p:sp>
        <p:nvSpPr>
          <p:cNvPr id="12" name="Text Box 43"/>
          <p:cNvSpPr txBox="1">
            <a:spLocks noChangeArrowheads="1"/>
          </p:cNvSpPr>
          <p:nvPr/>
        </p:nvSpPr>
        <p:spPr bwMode="auto">
          <a:xfrm>
            <a:off x="407367" y="3140968"/>
            <a:ext cx="6685153" cy="334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altLang="de-DE" sz="2200" dirty="0" smtClean="0">
                <a:solidFill>
                  <a:srgbClr val="000000"/>
                </a:solidFill>
              </a:rPr>
              <a:t>Only </a:t>
            </a:r>
            <a:r>
              <a:rPr lang="en-US" altLang="de-DE" sz="2200" dirty="0">
                <a:solidFill>
                  <a:srgbClr val="000000"/>
                </a:solidFill>
              </a:rPr>
              <a:t>few </a:t>
            </a:r>
            <a:r>
              <a:rPr lang="en-US" altLang="de-DE" sz="2200" dirty="0" smtClean="0">
                <a:solidFill>
                  <a:srgbClr val="000000"/>
                </a:solidFill>
              </a:rPr>
              <a:t>SL-values </a:t>
            </a:r>
            <a:r>
              <a:rPr lang="en-US" altLang="de-DE" sz="2200" dirty="0">
                <a:solidFill>
                  <a:srgbClr val="000000"/>
                </a:solidFill>
              </a:rPr>
              <a:t>for </a:t>
            </a:r>
            <a:r>
              <a:rPr lang="en-US" altLang="de-DE" sz="2200" dirty="0" smtClean="0">
                <a:solidFill>
                  <a:srgbClr val="000000"/>
                </a:solidFill>
              </a:rPr>
              <a:t>CO available, so equation </a:t>
            </a:r>
            <a:br>
              <a:rPr lang="en-US" altLang="de-DE" sz="2200" dirty="0" smtClean="0">
                <a:solidFill>
                  <a:srgbClr val="000000"/>
                </a:solidFill>
              </a:rPr>
            </a:br>
            <a:r>
              <a:rPr lang="en-US" altLang="de-DE" sz="2200" dirty="0" smtClean="0">
                <a:solidFill>
                  <a:srgbClr val="000000"/>
                </a:solidFill>
              </a:rPr>
              <a:t>by Dong et al. (2009) was used, </a:t>
            </a:r>
            <a:endParaRPr lang="en-US" altLang="de-DE" sz="2200" dirty="0">
              <a:solidFill>
                <a:srgbClr val="000000"/>
              </a:solidFill>
            </a:endParaRPr>
          </a:p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altLang="de-DE" sz="2200" dirty="0" smtClean="0">
                <a:solidFill>
                  <a:srgbClr val="000000"/>
                </a:solidFill>
              </a:rPr>
              <a:t>Equation was derived </a:t>
            </a:r>
            <a:r>
              <a:rPr lang="en-US" altLang="de-DE" sz="2200" dirty="0">
                <a:solidFill>
                  <a:srgbClr val="000000"/>
                </a:solidFill>
              </a:rPr>
              <a:t>for </a:t>
            </a:r>
            <a:r>
              <a:rPr lang="en-US" altLang="de-DE" sz="2200" dirty="0" smtClean="0">
                <a:solidFill>
                  <a:srgbClr val="000000"/>
                </a:solidFill>
              </a:rPr>
              <a:t>high CO-concentrations (&gt;22 </a:t>
            </a:r>
            <a:r>
              <a:rPr lang="en-US" altLang="de-DE" sz="2200" dirty="0">
                <a:solidFill>
                  <a:srgbClr val="000000"/>
                </a:solidFill>
              </a:rPr>
              <a:t>Vol%), </a:t>
            </a:r>
            <a:r>
              <a:rPr lang="en-US" altLang="de-DE" sz="2200" dirty="0" smtClean="0">
                <a:solidFill>
                  <a:srgbClr val="000000"/>
                </a:solidFill>
              </a:rPr>
              <a:t>utilization of equation down to 12 </a:t>
            </a:r>
            <a:r>
              <a:rPr lang="en-US" altLang="de-DE" sz="2200" dirty="0">
                <a:solidFill>
                  <a:srgbClr val="000000"/>
                </a:solidFill>
              </a:rPr>
              <a:t>Vol% </a:t>
            </a:r>
            <a:r>
              <a:rPr lang="en-US" altLang="de-DE" sz="2200" dirty="0" smtClean="0">
                <a:solidFill>
                  <a:srgbClr val="000000"/>
                </a:solidFill>
              </a:rPr>
              <a:t>led to increasing </a:t>
            </a:r>
            <a:r>
              <a:rPr lang="en-US" altLang="de-DE" sz="2200" dirty="0">
                <a:solidFill>
                  <a:srgbClr val="000000"/>
                </a:solidFill>
              </a:rPr>
              <a:t>deviations of </a:t>
            </a:r>
            <a:r>
              <a:rPr lang="en-US" altLang="de-DE" sz="2200" dirty="0" smtClean="0">
                <a:solidFill>
                  <a:srgbClr val="000000"/>
                </a:solidFill>
              </a:rPr>
              <a:t>approximation in </a:t>
            </a:r>
            <a:r>
              <a:rPr lang="en-US" altLang="de-DE" sz="2200" dirty="0">
                <a:solidFill>
                  <a:srgbClr val="000000"/>
                </a:solidFill>
              </a:rPr>
              <a:t>CO rich </a:t>
            </a:r>
            <a:r>
              <a:rPr lang="en-US" altLang="de-DE" sz="2200" dirty="0" smtClean="0">
                <a:solidFill>
                  <a:srgbClr val="000000"/>
                </a:solidFill>
              </a:rPr>
              <a:t>mixtures especially </a:t>
            </a:r>
            <a:r>
              <a:rPr lang="en-US" altLang="de-DE" sz="2200" dirty="0">
                <a:solidFill>
                  <a:srgbClr val="000000"/>
                </a:solidFill>
              </a:rPr>
              <a:t>for </a:t>
            </a:r>
            <a:r>
              <a:rPr lang="en-US" altLang="de-DE" sz="2200" dirty="0" err="1" smtClean="0">
                <a:solidFill>
                  <a:srgbClr val="000000"/>
                </a:solidFill>
              </a:rPr>
              <a:t>c</a:t>
            </a:r>
            <a:r>
              <a:rPr lang="en-US" altLang="de-DE" sz="2200" baseline="-25000" dirty="0" err="1" smtClean="0">
                <a:solidFill>
                  <a:srgbClr val="000000"/>
                </a:solidFill>
              </a:rPr>
              <a:t>Fuel</a:t>
            </a:r>
            <a:r>
              <a:rPr lang="en-US" altLang="de-DE" sz="2200" dirty="0" smtClean="0">
                <a:solidFill>
                  <a:srgbClr val="000000"/>
                </a:solidFill>
              </a:rPr>
              <a:t> &lt; 16 </a:t>
            </a:r>
            <a:r>
              <a:rPr lang="en-US" altLang="de-DE" sz="2200" dirty="0">
                <a:solidFill>
                  <a:srgbClr val="000000"/>
                </a:solidFill>
              </a:rPr>
              <a:t>Vol</a:t>
            </a:r>
            <a:r>
              <a:rPr lang="en-US" altLang="de-DE" sz="2200" dirty="0" smtClean="0">
                <a:solidFill>
                  <a:srgbClr val="000000"/>
                </a:solidFill>
              </a:rPr>
              <a:t>%, </a:t>
            </a:r>
            <a:endParaRPr lang="en-US" altLang="de-DE" sz="2200" dirty="0">
              <a:solidFill>
                <a:srgbClr val="000000"/>
              </a:solidFill>
            </a:endParaRPr>
          </a:p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altLang="de-DE" sz="2200" dirty="0" smtClean="0">
                <a:solidFill>
                  <a:srgbClr val="000000"/>
                </a:solidFill>
              </a:rPr>
              <a:t>More </a:t>
            </a:r>
            <a:r>
              <a:rPr lang="en-US" altLang="de-DE" sz="2200" dirty="0">
                <a:solidFill>
                  <a:srgbClr val="000000"/>
                </a:solidFill>
              </a:rPr>
              <a:t>accurate values for </a:t>
            </a:r>
            <a:r>
              <a:rPr lang="en-US" altLang="de-DE" sz="2200" dirty="0" smtClean="0">
                <a:solidFill>
                  <a:srgbClr val="000000"/>
                </a:solidFill>
              </a:rPr>
              <a:t>laminar </a:t>
            </a:r>
            <a:r>
              <a:rPr lang="en-US" altLang="de-DE" sz="2200" dirty="0">
                <a:solidFill>
                  <a:srgbClr val="000000"/>
                </a:solidFill>
              </a:rPr>
              <a:t>burning velocity of pure CO-air mixtures would </a:t>
            </a:r>
            <a:r>
              <a:rPr lang="en-US" altLang="de-DE" sz="2200" dirty="0" smtClean="0">
                <a:solidFill>
                  <a:srgbClr val="000000"/>
                </a:solidFill>
              </a:rPr>
              <a:t>help </a:t>
            </a:r>
            <a:r>
              <a:rPr lang="en-US" altLang="de-DE" sz="2200" dirty="0">
                <a:solidFill>
                  <a:srgbClr val="000000"/>
                </a:solidFill>
              </a:rPr>
              <a:t>to </a:t>
            </a:r>
            <a:r>
              <a:rPr lang="en-US" altLang="de-DE" sz="2200" dirty="0" smtClean="0">
                <a:solidFill>
                  <a:srgbClr val="000000"/>
                </a:solidFill>
              </a:rPr>
              <a:t>increase </a:t>
            </a:r>
            <a:r>
              <a:rPr lang="en-US" altLang="de-DE" sz="2200" dirty="0">
                <a:solidFill>
                  <a:srgbClr val="000000"/>
                </a:solidFill>
              </a:rPr>
              <a:t>the accuracy of the proposed approximation. </a:t>
            </a:r>
            <a:endParaRPr lang="en-US" altLang="de-DE" sz="22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1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7E258E-952C-41B4-B66F-5BC424E39F45}" type="slidenum">
              <a:rPr lang="de-DE" altLang="de-DE" smtClean="0"/>
              <a:pPr>
                <a:defRPr/>
              </a:pPr>
              <a:t>24</a:t>
            </a:fld>
            <a:endParaRPr lang="de-DE" altLang="de-DE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287689" y="333376"/>
            <a:ext cx="583264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2400" b="1" dirty="0" smtClean="0">
                <a:solidFill>
                  <a:srgbClr val="3399FF"/>
                </a:solidFill>
              </a:rPr>
              <a:t>Summary</a:t>
            </a:r>
            <a:endParaRPr lang="de-DE" altLang="de-DE" sz="2400" b="1" dirty="0">
              <a:solidFill>
                <a:srgbClr val="3399FF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64282" y="5602014"/>
            <a:ext cx="117643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The </a:t>
            </a:r>
            <a:r>
              <a:rPr lang="en-US" b="1" dirty="0">
                <a:latin typeface="+mn-lt"/>
              </a:rPr>
              <a:t>authors are very grateful to the German Federal Ministry for Economic Affairs and Energy (</a:t>
            </a:r>
            <a:r>
              <a:rPr lang="en-US" b="1" dirty="0" err="1">
                <a:latin typeface="+mn-lt"/>
              </a:rPr>
              <a:t>BMWi</a:t>
            </a:r>
            <a:r>
              <a:rPr lang="en-US" b="1" dirty="0">
                <a:latin typeface="+mn-lt"/>
              </a:rPr>
              <a:t>) </a:t>
            </a:r>
            <a:r>
              <a:rPr lang="en-US" b="1" dirty="0" smtClean="0">
                <a:latin typeface="+mn-lt"/>
              </a:rPr>
              <a:t>for funding </a:t>
            </a:r>
            <a:r>
              <a:rPr lang="en-US" b="1" dirty="0">
                <a:latin typeface="+mn-lt"/>
              </a:rPr>
              <a:t>(Project No. 1501545B), and also to the partners from the Chair of Thermodynamics at the Technical University of Munich (TUM) for fruitful discussions and support in the current work.</a:t>
            </a:r>
            <a:endParaRPr lang="de-DE" b="1" dirty="0">
              <a:latin typeface="+mn-lt"/>
            </a:endParaRP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191344" y="1124744"/>
            <a:ext cx="11737304" cy="401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altLang="de-DE" sz="1900" dirty="0" smtClean="0">
                <a:solidFill>
                  <a:srgbClr val="000000"/>
                </a:solidFill>
              </a:rPr>
              <a:t>The </a:t>
            </a:r>
            <a:r>
              <a:rPr lang="en-US" altLang="de-DE" sz="1900" dirty="0">
                <a:solidFill>
                  <a:srgbClr val="000000"/>
                </a:solidFill>
              </a:rPr>
              <a:t>experimental investigation on the combustion behavior of H</a:t>
            </a:r>
            <a:r>
              <a:rPr lang="en-US" altLang="de-DE" sz="1900" baseline="-25000" dirty="0">
                <a:solidFill>
                  <a:srgbClr val="000000"/>
                </a:solidFill>
              </a:rPr>
              <a:t>2</a:t>
            </a:r>
            <a:r>
              <a:rPr lang="en-US" altLang="de-DE" sz="1900" dirty="0">
                <a:solidFill>
                  <a:srgbClr val="000000"/>
                </a:solidFill>
              </a:rPr>
              <a:t>-CO-air-mixtures up to the stoichiometric composition (approx. 30 Vol% fuel in air) was performed using a bomb facility with pressure measurements and a high-speed </a:t>
            </a:r>
            <a:r>
              <a:rPr lang="en-US" altLang="de-DE" sz="1900" dirty="0" err="1">
                <a:solidFill>
                  <a:srgbClr val="000000"/>
                </a:solidFill>
              </a:rPr>
              <a:t>shadowgraphy</a:t>
            </a:r>
            <a:r>
              <a:rPr lang="en-US" altLang="de-DE" sz="1900" dirty="0">
                <a:solidFill>
                  <a:srgbClr val="000000"/>
                </a:solidFill>
              </a:rPr>
              <a:t> system</a:t>
            </a:r>
            <a:r>
              <a:rPr lang="en-US" altLang="de-DE" sz="1900" dirty="0" smtClean="0">
                <a:solidFill>
                  <a:srgbClr val="000000"/>
                </a:solidFill>
              </a:rPr>
              <a:t> </a:t>
            </a:r>
            <a:r>
              <a:rPr lang="en-US" altLang="de-DE" sz="1900" dirty="0">
                <a:solidFill>
                  <a:srgbClr val="000000"/>
                </a:solidFill>
              </a:rPr>
              <a:t>at </a:t>
            </a:r>
            <a:r>
              <a:rPr lang="en-US" altLang="de-DE" sz="1900" dirty="0" smtClean="0">
                <a:solidFill>
                  <a:srgbClr val="000000"/>
                </a:solidFill>
              </a:rPr>
              <a:t>KIT, </a:t>
            </a:r>
          </a:p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altLang="de-DE" sz="1900" dirty="0" smtClean="0">
                <a:solidFill>
                  <a:srgbClr val="000000"/>
                </a:solidFill>
              </a:rPr>
              <a:t>Analysis </a:t>
            </a:r>
            <a:r>
              <a:rPr lang="en-US" altLang="de-DE" sz="1900" dirty="0">
                <a:solidFill>
                  <a:srgbClr val="000000"/>
                </a:solidFill>
              </a:rPr>
              <a:t>of </a:t>
            </a:r>
            <a:r>
              <a:rPr lang="en-US" altLang="de-DE" sz="1900" dirty="0" smtClean="0">
                <a:solidFill>
                  <a:srgbClr val="000000"/>
                </a:solidFill>
              </a:rPr>
              <a:t>experimental </a:t>
            </a:r>
            <a:r>
              <a:rPr lang="en-US" altLang="de-DE" sz="1900" dirty="0">
                <a:solidFill>
                  <a:srgbClr val="000000"/>
                </a:solidFill>
              </a:rPr>
              <a:t>data showed that Le </a:t>
            </a:r>
            <a:r>
              <a:rPr lang="en-US" altLang="de-DE" sz="1900" dirty="0" err="1">
                <a:solidFill>
                  <a:srgbClr val="000000"/>
                </a:solidFill>
              </a:rPr>
              <a:t>Chatelier's</a:t>
            </a:r>
            <a:r>
              <a:rPr lang="en-US" altLang="de-DE" sz="1900" dirty="0">
                <a:solidFill>
                  <a:srgbClr val="000000"/>
                </a:solidFill>
              </a:rPr>
              <a:t> mixing rule for lower flammable limits of mixtures can be used as </a:t>
            </a:r>
            <a:r>
              <a:rPr lang="en-US" altLang="de-DE" sz="1900" dirty="0" smtClean="0">
                <a:solidFill>
                  <a:srgbClr val="000000"/>
                </a:solidFill>
              </a:rPr>
              <a:t>conservative </a:t>
            </a:r>
            <a:r>
              <a:rPr lang="en-US" altLang="de-DE" sz="1900" dirty="0">
                <a:solidFill>
                  <a:srgbClr val="000000"/>
                </a:solidFill>
              </a:rPr>
              <a:t>measure to determine the LFL of H</a:t>
            </a:r>
            <a:r>
              <a:rPr lang="en-US" altLang="de-DE" sz="1900" baseline="-25000" dirty="0">
                <a:solidFill>
                  <a:srgbClr val="000000"/>
                </a:solidFill>
              </a:rPr>
              <a:t>2</a:t>
            </a:r>
            <a:r>
              <a:rPr lang="en-US" altLang="de-DE" sz="1900" dirty="0">
                <a:solidFill>
                  <a:srgbClr val="000000"/>
                </a:solidFill>
              </a:rPr>
              <a:t>-CO-air </a:t>
            </a:r>
            <a:r>
              <a:rPr lang="en-US" altLang="de-DE" sz="1900" dirty="0" smtClean="0">
                <a:solidFill>
                  <a:srgbClr val="000000"/>
                </a:solidFill>
              </a:rPr>
              <a:t>mixtures, </a:t>
            </a:r>
          </a:p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altLang="de-DE" sz="1900" dirty="0" smtClean="0">
                <a:solidFill>
                  <a:srgbClr val="000000"/>
                </a:solidFill>
              </a:rPr>
              <a:t>For </a:t>
            </a:r>
            <a:r>
              <a:rPr lang="en-US" altLang="de-DE" sz="1900" dirty="0">
                <a:solidFill>
                  <a:srgbClr val="000000"/>
                </a:solidFill>
              </a:rPr>
              <a:t>a wide range of fuel concentrations with various H</a:t>
            </a:r>
            <a:r>
              <a:rPr lang="en-US" altLang="de-DE" sz="1900" baseline="-25000" dirty="0">
                <a:solidFill>
                  <a:srgbClr val="000000"/>
                </a:solidFill>
              </a:rPr>
              <a:t>2</a:t>
            </a:r>
            <a:r>
              <a:rPr lang="en-US" altLang="de-DE" sz="1900" dirty="0">
                <a:solidFill>
                  <a:srgbClr val="000000"/>
                </a:solidFill>
              </a:rPr>
              <a:t>/CO ratios laminar burning velocities were </a:t>
            </a:r>
            <a:r>
              <a:rPr lang="en-US" altLang="de-DE" sz="1900" dirty="0" smtClean="0">
                <a:solidFill>
                  <a:srgbClr val="000000"/>
                </a:solidFill>
              </a:rPr>
              <a:t>determined and compared </a:t>
            </a:r>
            <a:r>
              <a:rPr lang="en-US" altLang="de-DE" sz="1900" dirty="0">
                <a:solidFill>
                  <a:srgbClr val="000000"/>
                </a:solidFill>
              </a:rPr>
              <a:t>successfully with literature data, if </a:t>
            </a:r>
            <a:r>
              <a:rPr lang="en-US" altLang="de-DE" sz="1900" dirty="0" smtClean="0">
                <a:solidFill>
                  <a:srgbClr val="000000"/>
                </a:solidFill>
              </a:rPr>
              <a:t>available, </a:t>
            </a:r>
          </a:p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altLang="de-DE" sz="1900" dirty="0" smtClean="0">
                <a:solidFill>
                  <a:srgbClr val="000000"/>
                </a:solidFill>
              </a:rPr>
              <a:t>An </a:t>
            </a:r>
            <a:r>
              <a:rPr lang="en-US" altLang="de-DE" sz="1900" dirty="0">
                <a:solidFill>
                  <a:srgbClr val="000000"/>
                </a:solidFill>
              </a:rPr>
              <a:t>easy-to-use correlation was proposed for </a:t>
            </a:r>
            <a:r>
              <a:rPr lang="en-US" altLang="de-DE" sz="1900" dirty="0" smtClean="0">
                <a:solidFill>
                  <a:srgbClr val="000000"/>
                </a:solidFill>
              </a:rPr>
              <a:t>estimation </a:t>
            </a:r>
            <a:r>
              <a:rPr lang="en-US" altLang="de-DE" sz="1900" dirty="0">
                <a:solidFill>
                  <a:srgbClr val="000000"/>
                </a:solidFill>
              </a:rPr>
              <a:t>of laminar burning velocities for different mixture compositions using the laminar burning velocities of the two fuel components of the </a:t>
            </a:r>
            <a:r>
              <a:rPr lang="en-US" altLang="de-DE" sz="1900" dirty="0" smtClean="0">
                <a:solidFill>
                  <a:srgbClr val="000000"/>
                </a:solidFill>
              </a:rPr>
              <a:t>mixture, </a:t>
            </a:r>
            <a:endParaRPr lang="en-US" altLang="de-DE" sz="1900" dirty="0">
              <a:solidFill>
                <a:srgbClr val="000000"/>
              </a:solidFill>
            </a:endParaRPr>
          </a:p>
          <a:p>
            <a:pPr eaLnBrk="1" hangingPunct="1">
              <a:spcAft>
                <a:spcPts val="800"/>
              </a:spcAft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altLang="de-DE" sz="1900" dirty="0">
                <a:solidFill>
                  <a:srgbClr val="000000"/>
                </a:solidFill>
              </a:rPr>
              <a:t>The current work shows that CO-fractions in H</a:t>
            </a:r>
            <a:r>
              <a:rPr lang="en-US" altLang="de-DE" sz="1900" baseline="-25000" dirty="0">
                <a:solidFill>
                  <a:srgbClr val="000000"/>
                </a:solidFill>
              </a:rPr>
              <a:t>2</a:t>
            </a:r>
            <a:r>
              <a:rPr lang="en-US" altLang="de-DE" sz="1900" dirty="0">
                <a:solidFill>
                  <a:srgbClr val="000000"/>
                </a:solidFill>
              </a:rPr>
              <a:t>-air mixtures can neither be neglected nor treated as H</a:t>
            </a:r>
            <a:r>
              <a:rPr lang="en-US" altLang="de-DE" sz="1900" baseline="-25000" dirty="0">
                <a:solidFill>
                  <a:srgbClr val="000000"/>
                </a:solidFill>
              </a:rPr>
              <a:t>2</a:t>
            </a:r>
            <a:r>
              <a:rPr lang="en-US" altLang="de-DE" sz="1900" dirty="0">
                <a:solidFill>
                  <a:srgbClr val="000000"/>
                </a:solidFill>
              </a:rPr>
              <a:t>, since both, addition of CO and replacement of H</a:t>
            </a:r>
            <a:r>
              <a:rPr lang="en-US" altLang="de-DE" sz="1900" baseline="-25000" dirty="0">
                <a:solidFill>
                  <a:srgbClr val="000000"/>
                </a:solidFill>
              </a:rPr>
              <a:t>2</a:t>
            </a:r>
            <a:r>
              <a:rPr lang="en-US" altLang="de-DE" sz="1900" dirty="0">
                <a:solidFill>
                  <a:srgbClr val="000000"/>
                </a:solidFill>
              </a:rPr>
              <a:t> by CO in H</a:t>
            </a:r>
            <a:r>
              <a:rPr lang="en-US" altLang="de-DE" sz="1900" baseline="-25000" dirty="0">
                <a:solidFill>
                  <a:srgbClr val="000000"/>
                </a:solidFill>
              </a:rPr>
              <a:t>2</a:t>
            </a:r>
            <a:r>
              <a:rPr lang="en-US" altLang="de-DE" sz="1900" dirty="0">
                <a:solidFill>
                  <a:srgbClr val="000000"/>
                </a:solidFill>
              </a:rPr>
              <a:t>-air mixtures have an influence on the combustion behavior of the mixture. </a:t>
            </a:r>
            <a:endParaRPr lang="en-US" altLang="de-DE" sz="1900" dirty="0" smtClean="0">
              <a:solidFill>
                <a:srgbClr val="000000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91344" y="5085184"/>
            <a:ext cx="11764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Thank you for your attention!</a:t>
            </a:r>
            <a:endParaRPr lang="de-DE" sz="28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008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7E258E-952C-41B4-B66F-5BC424E39F45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295775" y="333376"/>
            <a:ext cx="38877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2400" b="1" dirty="0" smtClean="0">
                <a:solidFill>
                  <a:srgbClr val="3399FF"/>
                </a:solidFill>
              </a:rPr>
              <a:t>Introduction </a:t>
            </a:r>
            <a:endParaRPr lang="en-US" altLang="de-DE" sz="2400" b="1" dirty="0">
              <a:solidFill>
                <a:srgbClr val="3399FF"/>
              </a:solidFill>
            </a:endParaRPr>
          </a:p>
        </p:txBody>
      </p:sp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335360" y="1196975"/>
            <a:ext cx="11521280" cy="5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de-DE" sz="2400" b="1" dirty="0"/>
              <a:t>General Aim </a:t>
            </a:r>
            <a:r>
              <a:rPr lang="en-US" altLang="de-DE" sz="2400" b="1" dirty="0" smtClean="0"/>
              <a:t>&amp; Project Partners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sz="2100" dirty="0"/>
              <a:t>In severe nuclear reactor accidents with core meltdown high pressure and temperature loads to the safety containment can </a:t>
            </a:r>
            <a:r>
              <a:rPr lang="en-US" sz="2100" dirty="0" smtClean="0"/>
              <a:t>occur, which might </a:t>
            </a:r>
            <a:r>
              <a:rPr lang="en-US" sz="2100" dirty="0"/>
              <a:t>lead to local leakages of hydrogen and carbon monoxide formed due to the reaction of molten core and water or concrete. </a:t>
            </a:r>
            <a:r>
              <a:rPr lang="en-US" sz="2100" dirty="0" smtClean="0"/>
              <a:t>In </a:t>
            </a:r>
            <a:r>
              <a:rPr lang="en-US" sz="2100" dirty="0"/>
              <a:t>such cases flammable H</a:t>
            </a:r>
            <a:r>
              <a:rPr lang="en-US" sz="2100" baseline="-25000" dirty="0"/>
              <a:t>2</a:t>
            </a:r>
            <a:r>
              <a:rPr lang="en-US" sz="2100" dirty="0"/>
              <a:t>-CO-air mixtures are generated in adjacent air-filled </a:t>
            </a:r>
            <a:r>
              <a:rPr lang="en-US" sz="2100" dirty="0" smtClean="0"/>
              <a:t>compartments. 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sz="2100" dirty="0" smtClean="0"/>
              <a:t>For </a:t>
            </a:r>
            <a:r>
              <a:rPr lang="en-US" sz="2100" dirty="0"/>
              <a:t>the evaluation of the damage potential that is associated with such scenarios and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as </a:t>
            </a:r>
            <a:r>
              <a:rPr lang="en-US" sz="2100" dirty="0"/>
              <a:t>a basis for the development of mitigation measures the combustion behavior of such stratified H</a:t>
            </a:r>
            <a:r>
              <a:rPr lang="en-US" sz="2100" baseline="-25000" dirty="0"/>
              <a:t>2</a:t>
            </a:r>
            <a:r>
              <a:rPr lang="en-US" sz="2100" dirty="0"/>
              <a:t>-CO-air layers in semi-confined geometries has to be investigated</a:t>
            </a:r>
            <a:r>
              <a:rPr lang="en-US" sz="2100" dirty="0" smtClean="0"/>
              <a:t>.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sz="2100" dirty="0" smtClean="0"/>
              <a:t>In this two-phase </a:t>
            </a:r>
            <a:r>
              <a:rPr lang="en-US" sz="2100" dirty="0"/>
              <a:t>joint research project of PS/KIT with the Chair of Thermodynamics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at </a:t>
            </a:r>
            <a:r>
              <a:rPr lang="en-US" sz="2100" dirty="0"/>
              <a:t>the Technical University of Munich (TUM) </a:t>
            </a:r>
            <a:r>
              <a:rPr lang="en-US" sz="2100" dirty="0" smtClean="0"/>
              <a:t>the </a:t>
            </a:r>
            <a:r>
              <a:rPr lang="en-US" sz="2100" dirty="0"/>
              <a:t>combustion properties of H</a:t>
            </a:r>
            <a:r>
              <a:rPr lang="en-US" sz="2100" baseline="-25000" dirty="0"/>
              <a:t>2</a:t>
            </a:r>
            <a:r>
              <a:rPr lang="en-US" sz="2100" dirty="0"/>
              <a:t>-CO-air mixtures </a:t>
            </a:r>
            <a:r>
              <a:rPr lang="en-US" sz="2100" dirty="0" smtClean="0"/>
              <a:t>are investigated with </a:t>
            </a:r>
            <a:r>
              <a:rPr lang="en-US" sz="2100" dirty="0"/>
              <a:t>the aim to create a new scientific basis for the analysis of H</a:t>
            </a:r>
            <a:r>
              <a:rPr lang="en-US" sz="2100" baseline="-25000" dirty="0"/>
              <a:t>2</a:t>
            </a:r>
            <a:r>
              <a:rPr lang="en-US" sz="2100" dirty="0"/>
              <a:t>-CO-combustions in compartments outside the containment of a nuclear power plant. 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100" dirty="0" smtClean="0"/>
              <a:t>In the first part of the current project </a:t>
            </a:r>
            <a:r>
              <a:rPr lang="en-US" altLang="de-DE" sz="2100" dirty="0"/>
              <a:t>Pro-Science </a:t>
            </a:r>
            <a:r>
              <a:rPr lang="en-US" altLang="de-DE" sz="2100" dirty="0" smtClean="0"/>
              <a:t>performed </a:t>
            </a:r>
            <a:r>
              <a:rPr lang="en-US" altLang="de-DE" sz="2100" dirty="0"/>
              <a:t>small scale </a:t>
            </a:r>
            <a:r>
              <a:rPr lang="en-US" altLang="de-DE" sz="2100" dirty="0" smtClean="0"/>
              <a:t>experiments </a:t>
            </a:r>
            <a:r>
              <a:rPr lang="en-US" altLang="de-DE" sz="2100" dirty="0"/>
              <a:t>in </a:t>
            </a:r>
            <a:r>
              <a:rPr lang="en-US" altLang="de-DE" sz="2100" dirty="0" smtClean="0"/>
              <a:t/>
            </a:r>
            <a:br>
              <a:rPr lang="en-US" altLang="de-DE" sz="2100" dirty="0" smtClean="0"/>
            </a:br>
            <a:r>
              <a:rPr lang="en-US" altLang="de-DE" sz="2100" dirty="0" smtClean="0"/>
              <a:t>an </a:t>
            </a:r>
            <a:r>
              <a:rPr lang="en-US" altLang="de-DE" sz="2100" dirty="0"/>
              <a:t>explosion bomb to determine experimentally fundamental burning characteristics of </a:t>
            </a:r>
            <a:r>
              <a:rPr lang="en-US" altLang="de-DE" sz="2100" dirty="0" smtClean="0"/>
              <a:t/>
            </a:r>
            <a:br>
              <a:rPr lang="en-US" altLang="de-DE" sz="2100" dirty="0" smtClean="0"/>
            </a:br>
            <a:r>
              <a:rPr lang="en-US" altLang="de-DE" sz="2100" dirty="0" smtClean="0"/>
              <a:t>H</a:t>
            </a:r>
            <a:r>
              <a:rPr lang="en-US" sz="2100" baseline="-25000" dirty="0" smtClean="0"/>
              <a:t>2</a:t>
            </a:r>
            <a:r>
              <a:rPr lang="en-US" altLang="de-DE" sz="2100" dirty="0" smtClean="0"/>
              <a:t>-CO-air-mixtures.</a:t>
            </a:r>
            <a:endParaRPr lang="en-US" altLang="de-DE" sz="2100" dirty="0"/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52537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7E258E-952C-41B4-B66F-5BC424E39F45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8" t="3276" r="12160" b="3799"/>
          <a:stretch>
            <a:fillRect/>
          </a:stretch>
        </p:blipFill>
        <p:spPr bwMode="auto">
          <a:xfrm>
            <a:off x="7302227" y="2310410"/>
            <a:ext cx="4741862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7"/>
          <p:cNvSpPr>
            <a:spLocks noChangeArrowheads="1"/>
          </p:cNvSpPr>
          <p:nvPr/>
        </p:nvSpPr>
        <p:spPr bwMode="auto">
          <a:xfrm rot="5340000">
            <a:off x="10666991" y="5100541"/>
            <a:ext cx="22541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de-DE" sz="1400" dirty="0">
                <a:solidFill>
                  <a:schemeClr val="bg1"/>
                </a:solidFill>
              </a:rPr>
              <a:t>Gas-cylinder cabinet (CO)</a:t>
            </a:r>
          </a:p>
        </p:txBody>
      </p:sp>
      <p:sp>
        <p:nvSpPr>
          <p:cNvPr id="8" name="Rechteck 8"/>
          <p:cNvSpPr>
            <a:spLocks noChangeArrowheads="1"/>
          </p:cNvSpPr>
          <p:nvPr/>
        </p:nvSpPr>
        <p:spPr bwMode="auto">
          <a:xfrm>
            <a:off x="10621908" y="5047259"/>
            <a:ext cx="7425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de-DE" sz="1400" dirty="0">
                <a:solidFill>
                  <a:schemeClr val="bg1"/>
                </a:solidFill>
              </a:rPr>
              <a:t>H</a:t>
            </a:r>
            <a:r>
              <a:rPr lang="en-US" altLang="de-DE" sz="1400" baseline="-25000" dirty="0">
                <a:solidFill>
                  <a:schemeClr val="bg1"/>
                </a:solidFill>
              </a:rPr>
              <a:t>2</a:t>
            </a:r>
            <a:r>
              <a:rPr lang="en-US" altLang="de-DE" sz="1400" dirty="0">
                <a:solidFill>
                  <a:schemeClr val="bg1"/>
                </a:solidFill>
              </a:rPr>
              <a:t>-</a:t>
            </a:r>
            <a:br>
              <a:rPr lang="en-US" altLang="de-DE" sz="1400" dirty="0">
                <a:solidFill>
                  <a:schemeClr val="bg1"/>
                </a:solidFill>
              </a:rPr>
            </a:br>
            <a:r>
              <a:rPr lang="en-US" altLang="de-DE" sz="1400" dirty="0">
                <a:solidFill>
                  <a:schemeClr val="bg1"/>
                </a:solidFill>
              </a:rPr>
              <a:t>Bundle</a:t>
            </a:r>
          </a:p>
        </p:txBody>
      </p:sp>
      <p:sp>
        <p:nvSpPr>
          <p:cNvPr id="9" name="Rechteck 9"/>
          <p:cNvSpPr>
            <a:spLocks noChangeArrowheads="1"/>
          </p:cNvSpPr>
          <p:nvPr/>
        </p:nvSpPr>
        <p:spPr bwMode="auto">
          <a:xfrm>
            <a:off x="9979674" y="4671021"/>
            <a:ext cx="7617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de-DE" sz="1400" dirty="0">
                <a:solidFill>
                  <a:schemeClr val="bg1"/>
                </a:solidFill>
              </a:rPr>
              <a:t>Control</a:t>
            </a:r>
            <a:br>
              <a:rPr lang="en-US" altLang="de-DE" sz="1400" dirty="0">
                <a:solidFill>
                  <a:schemeClr val="bg1"/>
                </a:solidFill>
              </a:rPr>
            </a:br>
            <a:r>
              <a:rPr lang="en-US" altLang="de-DE" sz="1400" dirty="0">
                <a:solidFill>
                  <a:schemeClr val="bg1"/>
                </a:solidFill>
              </a:rPr>
              <a:t>room</a:t>
            </a:r>
          </a:p>
        </p:txBody>
      </p:sp>
      <p:sp>
        <p:nvSpPr>
          <p:cNvPr id="10" name="Rechteck 10"/>
          <p:cNvSpPr>
            <a:spLocks noChangeArrowheads="1"/>
          </p:cNvSpPr>
          <p:nvPr/>
        </p:nvSpPr>
        <p:spPr bwMode="auto">
          <a:xfrm>
            <a:off x="8495467" y="4037609"/>
            <a:ext cx="7134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de-DE" sz="1400" dirty="0">
                <a:solidFill>
                  <a:schemeClr val="bg1"/>
                </a:solidFill>
              </a:rPr>
              <a:t>Vessel</a:t>
            </a:r>
            <a:br>
              <a:rPr lang="en-US" altLang="de-DE" sz="1400" dirty="0">
                <a:solidFill>
                  <a:schemeClr val="bg1"/>
                </a:solidFill>
              </a:rPr>
            </a:br>
            <a:r>
              <a:rPr lang="en-US" altLang="de-DE" sz="1400" dirty="0">
                <a:solidFill>
                  <a:schemeClr val="bg1"/>
                </a:solidFill>
              </a:rPr>
              <a:t>V4</a:t>
            </a:r>
          </a:p>
        </p:txBody>
      </p:sp>
      <p:sp>
        <p:nvSpPr>
          <p:cNvPr id="11" name="Rechteck 11"/>
          <p:cNvSpPr>
            <a:spLocks noChangeArrowheads="1"/>
          </p:cNvSpPr>
          <p:nvPr/>
        </p:nvSpPr>
        <p:spPr bwMode="auto">
          <a:xfrm>
            <a:off x="8515563" y="2271310"/>
            <a:ext cx="8915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de-DE" sz="1400" dirty="0"/>
              <a:t>Chimney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 flipH="1">
            <a:off x="8401749" y="2531999"/>
            <a:ext cx="374495" cy="476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1"/>
          <p:cNvSpPr>
            <a:spLocks noChangeArrowheads="1"/>
          </p:cNvSpPr>
          <p:nvPr/>
        </p:nvSpPr>
        <p:spPr bwMode="auto">
          <a:xfrm>
            <a:off x="9246357" y="2596595"/>
            <a:ext cx="811441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altLang="de-DE" sz="1400" dirty="0"/>
              <a:t>Vessel </a:t>
            </a:r>
            <a:br>
              <a:rPr lang="en-US" altLang="de-DE" sz="1400" dirty="0"/>
            </a:br>
            <a:r>
              <a:rPr lang="en-US" altLang="de-DE" sz="1400" dirty="0"/>
              <a:t>exhaust</a:t>
            </a:r>
          </a:p>
        </p:txBody>
      </p:sp>
      <p:cxnSp>
        <p:nvCxnSpPr>
          <p:cNvPr id="14" name="Gerade Verbindung mit Pfeil 13"/>
          <p:cNvCxnSpPr/>
          <p:nvPr/>
        </p:nvCxnSpPr>
        <p:spPr>
          <a:xfrm flipH="1">
            <a:off x="8841521" y="2808638"/>
            <a:ext cx="494332" cy="2616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2750008" y="333376"/>
            <a:ext cx="669198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2400" b="1" dirty="0">
                <a:solidFill>
                  <a:srgbClr val="3399FF"/>
                </a:solidFill>
              </a:rPr>
              <a:t>Safety </a:t>
            </a:r>
            <a:r>
              <a:rPr lang="en-US" altLang="de-DE" sz="2400" b="1" dirty="0" smtClean="0">
                <a:solidFill>
                  <a:srgbClr val="3399FF"/>
                </a:solidFill>
              </a:rPr>
              <a:t>Considerations &amp; Experimental Set-up</a:t>
            </a:r>
            <a:endParaRPr lang="de-DE" altLang="de-DE" sz="2400" b="1" dirty="0">
              <a:solidFill>
                <a:srgbClr val="3399FF"/>
              </a:solidFill>
            </a:endParaRPr>
          </a:p>
        </p:txBody>
      </p:sp>
      <p:sp>
        <p:nvSpPr>
          <p:cNvPr id="19" name="Text Box 43"/>
          <p:cNvSpPr txBox="1">
            <a:spLocks noChangeArrowheads="1"/>
          </p:cNvSpPr>
          <p:nvPr/>
        </p:nvSpPr>
        <p:spPr bwMode="auto">
          <a:xfrm>
            <a:off x="1127448" y="1174750"/>
            <a:ext cx="9310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  <a:buClr>
                <a:schemeClr val="hlink"/>
              </a:buClr>
            </a:pPr>
            <a:r>
              <a:rPr lang="en-US" altLang="de-DE" sz="2400" b="1" dirty="0" smtClean="0"/>
              <a:t>Safety considerations and preparation of the bomb facility</a:t>
            </a:r>
            <a:endParaRPr lang="en-US" altLang="de-DE" sz="2400" dirty="0"/>
          </a:p>
        </p:txBody>
      </p:sp>
      <p:sp>
        <p:nvSpPr>
          <p:cNvPr id="20" name="Text Box 43"/>
          <p:cNvSpPr txBox="1">
            <a:spLocks noChangeArrowheads="1"/>
          </p:cNvSpPr>
          <p:nvPr/>
        </p:nvSpPr>
        <p:spPr bwMode="auto">
          <a:xfrm>
            <a:off x="263352" y="1547268"/>
            <a:ext cx="11593288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71463" indent="-271463"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Explosion bomb installed to safety vessel V4 at hydrogen test site HYKA </a:t>
            </a:r>
            <a:br>
              <a:rPr lang="en-US" altLang="de-DE" sz="2200" dirty="0" smtClean="0"/>
            </a:br>
            <a:r>
              <a:rPr lang="en-US" altLang="de-DE" sz="2200" dirty="0" smtClean="0"/>
              <a:t>at KIT </a:t>
            </a:r>
            <a:r>
              <a:rPr lang="en-US" altLang="de-DE" sz="2000" dirty="0" smtClean="0"/>
              <a:t>(</a:t>
            </a:r>
            <a:r>
              <a:rPr lang="en-US" altLang="de-DE" sz="2000" dirty="0"/>
              <a:t>Dim. V4 [m]: d</a:t>
            </a:r>
            <a:r>
              <a:rPr lang="en-US" altLang="de-DE" sz="2000" baseline="-25000" dirty="0"/>
              <a:t>i</a:t>
            </a:r>
            <a:r>
              <a:rPr lang="en-US" altLang="de-DE" sz="2000" dirty="0"/>
              <a:t> x H: 3.3 x 3.1 </a:t>
            </a:r>
            <a:r>
              <a:rPr lang="en-US" altLang="de-DE" sz="2000" dirty="0">
                <a:sym typeface="Wingdings" panose="05000000000000000000" pitchFamily="2" charset="2"/>
              </a:rPr>
              <a:t> </a:t>
            </a:r>
            <a:r>
              <a:rPr lang="en-US" altLang="de-DE" sz="2000" dirty="0"/>
              <a:t>V = 21.5 m³, </a:t>
            </a:r>
            <a:r>
              <a:rPr lang="en-US" altLang="de-DE" sz="2000" dirty="0" err="1"/>
              <a:t>p</a:t>
            </a:r>
            <a:r>
              <a:rPr lang="en-US" altLang="de-DE" sz="2000" baseline="-25000" dirty="0" err="1"/>
              <a:t>stat</a:t>
            </a:r>
            <a:r>
              <a:rPr lang="en-US" altLang="de-DE" sz="2000" dirty="0"/>
              <a:t>: 40 bar</a:t>
            </a:r>
            <a:r>
              <a:rPr lang="en-US" altLang="de-DE" sz="2000" dirty="0" smtClean="0"/>
              <a:t>)</a:t>
            </a:r>
          </a:p>
          <a:p>
            <a:pPr marL="271463" indent="-271463"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Due to the acute toxicity of CO extended </a:t>
            </a:r>
            <a:br>
              <a:rPr lang="en-US" altLang="de-DE" sz="2200" dirty="0" smtClean="0"/>
            </a:br>
            <a:r>
              <a:rPr lang="en-US" altLang="de-DE" sz="2200" dirty="0" smtClean="0"/>
              <a:t>safety concept necessary: </a:t>
            </a:r>
          </a:p>
          <a:p>
            <a:pPr marL="533400" indent="-265113"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000" dirty="0" smtClean="0"/>
              <a:t>All components bearing CO (except gas cylinder) </a:t>
            </a:r>
            <a:br>
              <a:rPr lang="en-US" altLang="de-DE" sz="2000" dirty="0" smtClean="0"/>
            </a:br>
            <a:r>
              <a:rPr lang="en-US" altLang="de-DE" sz="2000" dirty="0" smtClean="0"/>
              <a:t>housed in safety vessel,</a:t>
            </a:r>
          </a:p>
          <a:p>
            <a:pPr marL="533400" indent="-265113"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000" dirty="0" smtClean="0"/>
              <a:t>During operation continuous ventilation through </a:t>
            </a:r>
            <a:br>
              <a:rPr lang="en-US" altLang="de-DE" sz="2000" dirty="0" smtClean="0"/>
            </a:br>
            <a:r>
              <a:rPr lang="en-US" altLang="de-DE" sz="2000" dirty="0" smtClean="0"/>
              <a:t>exhaust (580 m³/h </a:t>
            </a:r>
            <a:r>
              <a:rPr lang="en-US" altLang="de-DE" sz="2000" dirty="0"/>
              <a:t>(</a:t>
            </a:r>
            <a:r>
              <a:rPr lang="en-US" altLang="de-DE" sz="2000" dirty="0">
                <a:latin typeface="Calibri" panose="020F0502020204030204" pitchFamily="34" charset="0"/>
              </a:rPr>
              <a:t>≈ </a:t>
            </a:r>
            <a:r>
              <a:rPr lang="en-US" altLang="de-DE" sz="2000" dirty="0"/>
              <a:t>0.5 air-changes/min</a:t>
            </a:r>
            <a:r>
              <a:rPr lang="en-US" altLang="de-DE" sz="2000" dirty="0" smtClean="0"/>
              <a:t>)) in a </a:t>
            </a:r>
            <a:br>
              <a:rPr lang="en-US" altLang="de-DE" sz="2000" dirty="0" smtClean="0"/>
            </a:br>
            <a:r>
              <a:rPr lang="en-US" altLang="de-DE" sz="2000" dirty="0" smtClean="0"/>
              <a:t>height of 6 m,</a:t>
            </a:r>
          </a:p>
          <a:p>
            <a:pPr marL="533400" indent="-265113"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000" dirty="0" smtClean="0"/>
              <a:t>CO-sensor in safety vessel,</a:t>
            </a:r>
          </a:p>
          <a:p>
            <a:pPr marL="533400" indent="-265113"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000" dirty="0" smtClean="0"/>
              <a:t>Access to vessel only with personalized CO-sensor,</a:t>
            </a:r>
          </a:p>
          <a:p>
            <a:pPr marL="533400" indent="-265113"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000" dirty="0" smtClean="0"/>
              <a:t>CO-cylinder in outdoor cabinet with CO-sensor. </a:t>
            </a:r>
          </a:p>
        </p:txBody>
      </p:sp>
      <p:sp>
        <p:nvSpPr>
          <p:cNvPr id="3" name="Pfeil nach rechts 2"/>
          <p:cNvSpPr/>
          <p:nvPr/>
        </p:nvSpPr>
        <p:spPr>
          <a:xfrm rot="8520000">
            <a:off x="9257783" y="3485066"/>
            <a:ext cx="1387650" cy="468000"/>
          </a:xfrm>
          <a:prstGeom prst="rightArrow">
            <a:avLst/>
          </a:prstGeom>
          <a:solidFill>
            <a:srgbClr val="CCFFFF"/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/>
          <p:cNvGrpSpPr/>
          <p:nvPr/>
        </p:nvGrpSpPr>
        <p:grpSpPr>
          <a:xfrm>
            <a:off x="10294121" y="1278285"/>
            <a:ext cx="1743365" cy="2188936"/>
            <a:chOff x="7276556" y="1172914"/>
            <a:chExt cx="1743365" cy="2188936"/>
          </a:xfrm>
        </p:grpSpPr>
        <p:pic>
          <p:nvPicPr>
            <p:cNvPr id="15" name="Grafik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1" t="14088" r="34250" b="11204"/>
            <a:stretch/>
          </p:blipFill>
          <p:spPr bwMode="auto">
            <a:xfrm>
              <a:off x="7319546" y="1172914"/>
              <a:ext cx="1700375" cy="2160240"/>
            </a:xfrm>
            <a:prstGeom prst="rect">
              <a:avLst/>
            </a:prstGeom>
            <a:noFill/>
            <a:ln w="31750">
              <a:solidFill>
                <a:srgbClr val="CC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eck 9"/>
            <p:cNvSpPr>
              <a:spLocks noChangeArrowheads="1"/>
            </p:cNvSpPr>
            <p:nvPr/>
          </p:nvSpPr>
          <p:spPr bwMode="auto">
            <a:xfrm>
              <a:off x="7276556" y="3054073"/>
              <a:ext cx="145905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de-DE" sz="1400" dirty="0">
                  <a:solidFill>
                    <a:schemeClr val="bg1"/>
                  </a:solidFill>
                </a:rPr>
                <a:t>Explosion bomb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79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25 0.25 L 4.79167E-6 -3.33333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523" y="1183100"/>
            <a:ext cx="4052136" cy="5220000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7E258E-952C-41B4-B66F-5BC424E39F45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9418806" y="3265905"/>
            <a:ext cx="2225550" cy="749811"/>
            <a:chOff x="6739064" y="3265904"/>
            <a:chExt cx="2225550" cy="749811"/>
          </a:xfrm>
        </p:grpSpPr>
        <p:grpSp>
          <p:nvGrpSpPr>
            <p:cNvPr id="7" name="Gruppieren 6"/>
            <p:cNvGrpSpPr/>
            <p:nvPr/>
          </p:nvGrpSpPr>
          <p:grpSpPr>
            <a:xfrm>
              <a:off x="6739064" y="3275196"/>
              <a:ext cx="840307" cy="735968"/>
              <a:chOff x="6739064" y="3275196"/>
              <a:chExt cx="840307" cy="735968"/>
            </a:xfrm>
          </p:grpSpPr>
          <p:sp>
            <p:nvSpPr>
              <p:cNvPr id="17" name="Textfeld 14"/>
              <p:cNvSpPr txBox="1">
                <a:spLocks noChangeArrowheads="1"/>
              </p:cNvSpPr>
              <p:nvPr/>
            </p:nvSpPr>
            <p:spPr bwMode="auto">
              <a:xfrm>
                <a:off x="6739064" y="3402771"/>
                <a:ext cx="542898" cy="237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8000" tIns="10800" rIns="18000" bIns="10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>
                    <a:latin typeface="Calibri" panose="020F0502020204030204" pitchFamily="34" charset="0"/>
                  </a:rPr>
                  <a:t>p</a:t>
                </a:r>
                <a:r>
                  <a:rPr lang="de-DE" altLang="de-DE" sz="1400" baseline="-25000">
                    <a:latin typeface="Calibri" panose="020F0502020204030204" pitchFamily="34" charset="0"/>
                  </a:rPr>
                  <a:t>dynamic</a:t>
                </a:r>
              </a:p>
            </p:txBody>
          </p:sp>
          <p:grpSp>
            <p:nvGrpSpPr>
              <p:cNvPr id="18" name="Gruppieren 61"/>
              <p:cNvGrpSpPr>
                <a:grpSpLocks/>
              </p:cNvGrpSpPr>
              <p:nvPr/>
            </p:nvGrpSpPr>
            <p:grpSpPr bwMode="auto">
              <a:xfrm rot="18000000">
                <a:off x="6953868" y="3622159"/>
                <a:ext cx="287985" cy="490025"/>
                <a:chOff x="8848918" y="3781771"/>
                <a:chExt cx="288000" cy="490027"/>
              </a:xfrm>
            </p:grpSpPr>
            <p:cxnSp>
              <p:nvCxnSpPr>
                <p:cNvPr id="23" name="Gerader Verbinder 22"/>
                <p:cNvCxnSpPr/>
                <p:nvPr/>
              </p:nvCxnSpPr>
              <p:spPr>
                <a:xfrm>
                  <a:off x="8993433" y="4037158"/>
                  <a:ext cx="0" cy="23495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Ellipse 23"/>
                <p:cNvSpPr>
                  <a:spLocks noChangeAspect="1"/>
                </p:cNvSpPr>
                <p:nvPr/>
              </p:nvSpPr>
              <p:spPr>
                <a:xfrm>
                  <a:off x="8850212" y="3780771"/>
                  <a:ext cx="287352" cy="288926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5" name="Textfeld 78"/>
                <p:cNvSpPr txBox="1">
                  <a:spLocks noChangeArrowheads="1"/>
                </p:cNvSpPr>
                <p:nvPr/>
              </p:nvSpPr>
              <p:spPr bwMode="auto">
                <a:xfrm>
                  <a:off x="8942423" y="3802661"/>
                  <a:ext cx="109004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de-DE" altLang="de-DE" sz="1600" b="1">
                      <a:latin typeface="Calibri" panose="020F0502020204030204" pitchFamily="34" charset="0"/>
                    </a:rPr>
                    <a:t>P</a:t>
                  </a:r>
                </a:p>
              </p:txBody>
            </p:sp>
          </p:grpSp>
          <p:grpSp>
            <p:nvGrpSpPr>
              <p:cNvPr id="19" name="Gruppieren 62"/>
              <p:cNvGrpSpPr>
                <a:grpSpLocks/>
              </p:cNvGrpSpPr>
              <p:nvPr/>
            </p:nvGrpSpPr>
            <p:grpSpPr bwMode="auto">
              <a:xfrm rot="19800000">
                <a:off x="7291372" y="3275196"/>
                <a:ext cx="287999" cy="490001"/>
                <a:chOff x="8848918" y="3781771"/>
                <a:chExt cx="288000" cy="490027"/>
              </a:xfrm>
            </p:grpSpPr>
            <p:cxnSp>
              <p:nvCxnSpPr>
                <p:cNvPr id="20" name="Gerader Verbinder 19"/>
                <p:cNvCxnSpPr/>
                <p:nvPr/>
              </p:nvCxnSpPr>
              <p:spPr>
                <a:xfrm>
                  <a:off x="8993514" y="4037029"/>
                  <a:ext cx="0" cy="23337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Ellipse 20"/>
                <p:cNvSpPr>
                  <a:spLocks noChangeAspect="1"/>
                </p:cNvSpPr>
                <p:nvPr/>
              </p:nvSpPr>
              <p:spPr>
                <a:xfrm>
                  <a:off x="8849283" y="3781026"/>
                  <a:ext cx="288926" cy="28735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" name="Textfeld 75"/>
                <p:cNvSpPr txBox="1">
                  <a:spLocks noChangeArrowheads="1"/>
                </p:cNvSpPr>
                <p:nvPr/>
              </p:nvSpPr>
              <p:spPr bwMode="auto">
                <a:xfrm>
                  <a:off x="8942423" y="3802661"/>
                  <a:ext cx="109004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de-DE" altLang="de-DE" sz="1600" b="1">
                      <a:latin typeface="Calibri" panose="020F0502020204030204" pitchFamily="34" charset="0"/>
                    </a:rPr>
                    <a:t>P</a:t>
                  </a:r>
                </a:p>
              </p:txBody>
            </p:sp>
          </p:grpSp>
        </p:grpSp>
        <p:grpSp>
          <p:nvGrpSpPr>
            <p:cNvPr id="8" name="Gruppieren 7"/>
            <p:cNvGrpSpPr/>
            <p:nvPr/>
          </p:nvGrpSpPr>
          <p:grpSpPr>
            <a:xfrm>
              <a:off x="8199035" y="3265904"/>
              <a:ext cx="765579" cy="749811"/>
              <a:chOff x="8199035" y="3265904"/>
              <a:chExt cx="765579" cy="749811"/>
            </a:xfrm>
          </p:grpSpPr>
          <p:grpSp>
            <p:nvGrpSpPr>
              <p:cNvPr id="9" name="Gruppieren 64"/>
              <p:cNvGrpSpPr>
                <a:grpSpLocks/>
              </p:cNvGrpSpPr>
              <p:nvPr/>
            </p:nvGrpSpPr>
            <p:grpSpPr bwMode="auto">
              <a:xfrm rot="3600000">
                <a:off x="8566609" y="3617710"/>
                <a:ext cx="287985" cy="508025"/>
                <a:chOff x="8848918" y="3781771"/>
                <a:chExt cx="288000" cy="508027"/>
              </a:xfrm>
            </p:grpSpPr>
            <p:cxnSp>
              <p:nvCxnSpPr>
                <p:cNvPr id="14" name="Gerader Verbinder 13"/>
                <p:cNvCxnSpPr/>
                <p:nvPr/>
              </p:nvCxnSpPr>
              <p:spPr>
                <a:xfrm>
                  <a:off x="8991328" y="4039712"/>
                  <a:ext cx="0" cy="25241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Ellipse 14"/>
                <p:cNvSpPr>
                  <a:spLocks noChangeAspect="1"/>
                </p:cNvSpPr>
                <p:nvPr/>
              </p:nvSpPr>
              <p:spPr>
                <a:xfrm>
                  <a:off x="8847041" y="3783596"/>
                  <a:ext cx="287352" cy="287338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 u="sng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" name="Textfeld 72"/>
                <p:cNvSpPr txBox="1">
                  <a:spLocks noChangeArrowheads="1"/>
                </p:cNvSpPr>
                <p:nvPr/>
              </p:nvSpPr>
              <p:spPr bwMode="auto">
                <a:xfrm>
                  <a:off x="8942423" y="3802661"/>
                  <a:ext cx="100990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de-DE" altLang="de-DE" sz="1600" b="1">
                      <a:latin typeface="Calibri" panose="020F050202020403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10" name="Gruppieren 65"/>
              <p:cNvGrpSpPr>
                <a:grpSpLocks/>
              </p:cNvGrpSpPr>
              <p:nvPr/>
            </p:nvGrpSpPr>
            <p:grpSpPr bwMode="auto">
              <a:xfrm rot="1800000">
                <a:off x="8199035" y="3265904"/>
                <a:ext cx="287999" cy="615993"/>
                <a:chOff x="9001318" y="3934171"/>
                <a:chExt cx="288000" cy="616026"/>
              </a:xfrm>
            </p:grpSpPr>
            <p:cxnSp>
              <p:nvCxnSpPr>
                <p:cNvPr id="11" name="Gerader Verbinder 10"/>
                <p:cNvCxnSpPr/>
                <p:nvPr/>
              </p:nvCxnSpPr>
              <p:spPr>
                <a:xfrm>
                  <a:off x="9144647" y="4189281"/>
                  <a:ext cx="0" cy="36038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Ellipse 11"/>
                <p:cNvSpPr>
                  <a:spLocks noChangeAspect="1"/>
                </p:cNvSpPr>
                <p:nvPr/>
              </p:nvSpPr>
              <p:spPr>
                <a:xfrm>
                  <a:off x="8999773" y="3933181"/>
                  <a:ext cx="287339" cy="28735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" name="Textfeld 69"/>
                <p:cNvSpPr txBox="1">
                  <a:spLocks noChangeArrowheads="1"/>
                </p:cNvSpPr>
                <p:nvPr/>
              </p:nvSpPr>
              <p:spPr bwMode="auto">
                <a:xfrm>
                  <a:off x="9094823" y="3955061"/>
                  <a:ext cx="100990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de-DE" altLang="de-DE" sz="1600" b="1" dirty="0">
                      <a:latin typeface="Calibri" panose="020F0502020204030204" pitchFamily="34" charset="0"/>
                    </a:rPr>
                    <a:t>T</a:t>
                  </a:r>
                </a:p>
              </p:txBody>
            </p:sp>
          </p:grpSp>
        </p:grpSp>
      </p:grpSp>
      <p:grpSp>
        <p:nvGrpSpPr>
          <p:cNvPr id="26" name="Gruppieren 25"/>
          <p:cNvGrpSpPr/>
          <p:nvPr/>
        </p:nvGrpSpPr>
        <p:grpSpPr>
          <a:xfrm>
            <a:off x="7348168" y="5176300"/>
            <a:ext cx="1828877" cy="1321338"/>
            <a:chOff x="4668425" y="5176300"/>
            <a:chExt cx="1828877" cy="1321338"/>
          </a:xfrm>
        </p:grpSpPr>
        <p:cxnSp>
          <p:nvCxnSpPr>
            <p:cNvPr id="27" name="Gerader Verbinder 26"/>
            <p:cNvCxnSpPr/>
            <p:nvPr/>
          </p:nvCxnSpPr>
          <p:spPr bwMode="auto">
            <a:xfrm rot="5400000">
              <a:off x="6150950" y="5356300"/>
              <a:ext cx="36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/>
            <p:cNvCxnSpPr/>
            <p:nvPr/>
          </p:nvCxnSpPr>
          <p:spPr bwMode="auto">
            <a:xfrm rot="5400000">
              <a:off x="4652350" y="5356300"/>
              <a:ext cx="36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/>
            <p:cNvCxnSpPr/>
            <p:nvPr/>
          </p:nvCxnSpPr>
          <p:spPr bwMode="auto">
            <a:xfrm rot="5400000">
              <a:off x="5401650" y="5356300"/>
              <a:ext cx="36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uppieren 29"/>
            <p:cNvGrpSpPr/>
            <p:nvPr/>
          </p:nvGrpSpPr>
          <p:grpSpPr bwMode="auto">
            <a:xfrm>
              <a:off x="5471285" y="5251437"/>
              <a:ext cx="215999" cy="187133"/>
              <a:chOff x="5821940" y="4972381"/>
              <a:chExt cx="216000" cy="187143"/>
            </a:xfrm>
            <a:solidFill>
              <a:schemeClr val="bg1"/>
            </a:solidFill>
          </p:grpSpPr>
          <p:sp>
            <p:nvSpPr>
              <p:cNvPr id="66" name="Gleichschenkliges Dreieck 65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67" name="Gleichschenkliges Dreieck 66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1" name="Gruppieren 30"/>
            <p:cNvGrpSpPr/>
            <p:nvPr/>
          </p:nvGrpSpPr>
          <p:grpSpPr bwMode="auto">
            <a:xfrm>
              <a:off x="4715638" y="5251437"/>
              <a:ext cx="215999" cy="187133"/>
              <a:chOff x="5821940" y="4972381"/>
              <a:chExt cx="216000" cy="187143"/>
            </a:xfrm>
            <a:solidFill>
              <a:schemeClr val="bg1"/>
            </a:solidFill>
          </p:grpSpPr>
          <p:sp>
            <p:nvSpPr>
              <p:cNvPr id="64" name="Gleichschenkliges Dreieck 63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65" name="Gleichschenkliges Dreieck 64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2" name="Gruppieren 31"/>
            <p:cNvGrpSpPr/>
            <p:nvPr/>
          </p:nvGrpSpPr>
          <p:grpSpPr bwMode="auto">
            <a:xfrm>
              <a:off x="6220582" y="5251437"/>
              <a:ext cx="215999" cy="187133"/>
              <a:chOff x="5821940" y="4972381"/>
              <a:chExt cx="216000" cy="187143"/>
            </a:xfrm>
            <a:solidFill>
              <a:schemeClr val="bg1"/>
            </a:solidFill>
          </p:grpSpPr>
          <p:sp>
            <p:nvSpPr>
              <p:cNvPr id="62" name="Gleichschenkliges Dreieck 61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63" name="Gleichschenkliges Dreieck 62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33" name="Rechteck 32"/>
            <p:cNvSpPr/>
            <p:nvPr/>
          </p:nvSpPr>
          <p:spPr bwMode="auto">
            <a:xfrm>
              <a:off x="5432425" y="5734050"/>
              <a:ext cx="287338" cy="7207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34" name="Textfeld 12"/>
            <p:cNvSpPr txBox="1">
              <a:spLocks noChangeArrowheads="1"/>
            </p:cNvSpPr>
            <p:nvPr/>
          </p:nvSpPr>
          <p:spPr bwMode="auto">
            <a:xfrm>
              <a:off x="5448583" y="5821739"/>
              <a:ext cx="254359" cy="237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de-DE" sz="1400" b="1">
                  <a:solidFill>
                    <a:schemeClr val="bg1"/>
                  </a:solidFill>
                  <a:latin typeface="Calibri" panose="020F0502020204030204" pitchFamily="34" charset="0"/>
                </a:rPr>
                <a:t>Air</a:t>
              </a:r>
              <a:endParaRPr lang="en-US" altLang="de-DE" sz="1400" b="1" baseline="-2500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35" name="Gruppieren 34"/>
            <p:cNvGrpSpPr/>
            <p:nvPr/>
          </p:nvGrpSpPr>
          <p:grpSpPr bwMode="auto">
            <a:xfrm>
              <a:off x="5420900" y="5521076"/>
              <a:ext cx="323999" cy="976562"/>
              <a:chOff x="4265799" y="5214041"/>
              <a:chExt cx="324000" cy="976614"/>
            </a:xfrm>
            <a:solidFill>
              <a:schemeClr val="bg1">
                <a:lumMod val="75000"/>
              </a:schemeClr>
            </a:solidFill>
          </p:grpSpPr>
          <p:grpSp>
            <p:nvGrpSpPr>
              <p:cNvPr id="55" name="Gruppieren 54"/>
              <p:cNvGrpSpPr/>
              <p:nvPr/>
            </p:nvGrpSpPr>
            <p:grpSpPr>
              <a:xfrm>
                <a:off x="4265799" y="5349395"/>
                <a:ext cx="324000" cy="841260"/>
                <a:chOff x="498090" y="2164332"/>
                <a:chExt cx="324000" cy="1300179"/>
              </a:xfrm>
              <a:grpFill/>
            </p:grpSpPr>
            <p:sp>
              <p:nvSpPr>
                <p:cNvPr id="59" name="Rechteck 58"/>
                <p:cNvSpPr/>
                <p:nvPr/>
              </p:nvSpPr>
              <p:spPr>
                <a:xfrm rot="10800000">
                  <a:off x="498090" y="2348511"/>
                  <a:ext cx="324000" cy="1116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0" name="Ellipse 59"/>
                <p:cNvSpPr>
                  <a:spLocks noChangeAspect="1"/>
                </p:cNvSpPr>
                <p:nvPr/>
              </p:nvSpPr>
              <p:spPr>
                <a:xfrm>
                  <a:off x="498090" y="2164332"/>
                  <a:ext cx="324000" cy="324000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1" name="Rechteck 60"/>
                <p:cNvSpPr/>
                <p:nvPr/>
              </p:nvSpPr>
              <p:spPr>
                <a:xfrm>
                  <a:off x="507090" y="2326333"/>
                  <a:ext cx="306000" cy="180000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56" name="Rechteck 55"/>
              <p:cNvSpPr/>
              <p:nvPr/>
            </p:nvSpPr>
            <p:spPr>
              <a:xfrm>
                <a:off x="4355799" y="5267006"/>
                <a:ext cx="144000" cy="9317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7" name="Ellipse 56"/>
              <p:cNvSpPr>
                <a:spLocks noChangeAspect="1"/>
              </p:cNvSpPr>
              <p:nvPr/>
            </p:nvSpPr>
            <p:spPr>
              <a:xfrm>
                <a:off x="4355799" y="5214041"/>
                <a:ext cx="144000" cy="93173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8" name="Rechteck 57"/>
              <p:cNvSpPr/>
              <p:nvPr/>
            </p:nvSpPr>
            <p:spPr>
              <a:xfrm>
                <a:off x="4364799" y="5268471"/>
                <a:ext cx="126000" cy="51763"/>
              </a:xfrm>
              <a:prstGeom prst="rect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6" name="Gruppieren 35"/>
            <p:cNvGrpSpPr/>
            <p:nvPr/>
          </p:nvGrpSpPr>
          <p:grpSpPr bwMode="auto">
            <a:xfrm>
              <a:off x="6173303" y="5521076"/>
              <a:ext cx="323999" cy="976562"/>
              <a:chOff x="4265799" y="5214041"/>
              <a:chExt cx="324000" cy="976614"/>
            </a:xfrm>
            <a:solidFill>
              <a:srgbClr val="FFFF00"/>
            </a:solidFill>
          </p:grpSpPr>
          <p:grpSp>
            <p:nvGrpSpPr>
              <p:cNvPr id="48" name="Gruppieren 47"/>
              <p:cNvGrpSpPr/>
              <p:nvPr/>
            </p:nvGrpSpPr>
            <p:grpSpPr>
              <a:xfrm>
                <a:off x="4265799" y="5349395"/>
                <a:ext cx="324000" cy="841260"/>
                <a:chOff x="498090" y="2164332"/>
                <a:chExt cx="324000" cy="1300179"/>
              </a:xfrm>
              <a:grpFill/>
            </p:grpSpPr>
            <p:sp>
              <p:nvSpPr>
                <p:cNvPr id="52" name="Rechteck 51"/>
                <p:cNvSpPr/>
                <p:nvPr/>
              </p:nvSpPr>
              <p:spPr>
                <a:xfrm rot="10800000">
                  <a:off x="498090" y="2348511"/>
                  <a:ext cx="324000" cy="1116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3" name="Ellipse 52"/>
                <p:cNvSpPr>
                  <a:spLocks noChangeAspect="1"/>
                </p:cNvSpPr>
                <p:nvPr/>
              </p:nvSpPr>
              <p:spPr>
                <a:xfrm>
                  <a:off x="498090" y="2164332"/>
                  <a:ext cx="324000" cy="324000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4" name="Rechteck 53"/>
                <p:cNvSpPr/>
                <p:nvPr/>
              </p:nvSpPr>
              <p:spPr>
                <a:xfrm>
                  <a:off x="507090" y="2326333"/>
                  <a:ext cx="306000" cy="180000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49" name="Rechteck 48"/>
              <p:cNvSpPr/>
              <p:nvPr/>
            </p:nvSpPr>
            <p:spPr>
              <a:xfrm>
                <a:off x="4355799" y="5267006"/>
                <a:ext cx="144000" cy="9317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0" name="Ellipse 49"/>
              <p:cNvSpPr>
                <a:spLocks noChangeAspect="1"/>
              </p:cNvSpPr>
              <p:nvPr/>
            </p:nvSpPr>
            <p:spPr>
              <a:xfrm>
                <a:off x="4355799" y="5214041"/>
                <a:ext cx="144000" cy="93173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1" name="Rechteck 50"/>
              <p:cNvSpPr/>
              <p:nvPr/>
            </p:nvSpPr>
            <p:spPr>
              <a:xfrm>
                <a:off x="4364799" y="5268471"/>
                <a:ext cx="126000" cy="51763"/>
              </a:xfrm>
              <a:prstGeom prst="rect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7" name="Gruppieren 28"/>
            <p:cNvGrpSpPr>
              <a:grpSpLocks/>
            </p:cNvGrpSpPr>
            <p:nvPr/>
          </p:nvGrpSpPr>
          <p:grpSpPr bwMode="auto">
            <a:xfrm>
              <a:off x="4668425" y="5521076"/>
              <a:ext cx="323999" cy="976562"/>
              <a:chOff x="4664304" y="5521647"/>
              <a:chExt cx="324000" cy="976614"/>
            </a:xfrm>
          </p:grpSpPr>
          <p:grpSp>
            <p:nvGrpSpPr>
              <p:cNvPr id="40" name="Gruppieren 39"/>
              <p:cNvGrpSpPr/>
              <p:nvPr/>
            </p:nvGrpSpPr>
            <p:grpSpPr>
              <a:xfrm>
                <a:off x="4664304" y="5657001"/>
                <a:ext cx="324000" cy="841260"/>
                <a:chOff x="498090" y="2164332"/>
                <a:chExt cx="324000" cy="1300179"/>
              </a:xfrm>
              <a:solidFill>
                <a:srgbClr val="66CCFF"/>
              </a:solidFill>
            </p:grpSpPr>
            <p:sp>
              <p:nvSpPr>
                <p:cNvPr id="45" name="Rechteck 44"/>
                <p:cNvSpPr/>
                <p:nvPr/>
              </p:nvSpPr>
              <p:spPr>
                <a:xfrm rot="10800000">
                  <a:off x="498090" y="2348511"/>
                  <a:ext cx="324000" cy="1116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6" name="Ellipse 45"/>
                <p:cNvSpPr>
                  <a:spLocks noChangeAspect="1"/>
                </p:cNvSpPr>
                <p:nvPr/>
              </p:nvSpPr>
              <p:spPr>
                <a:xfrm>
                  <a:off x="498090" y="2164332"/>
                  <a:ext cx="324000" cy="324000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" name="Rechteck 46"/>
                <p:cNvSpPr/>
                <p:nvPr/>
              </p:nvSpPr>
              <p:spPr>
                <a:xfrm>
                  <a:off x="507090" y="2326333"/>
                  <a:ext cx="306000" cy="180000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41" name="Rechteck 40"/>
              <p:cNvSpPr/>
              <p:nvPr/>
            </p:nvSpPr>
            <p:spPr>
              <a:xfrm>
                <a:off x="4755204" y="5574287"/>
                <a:ext cx="142875" cy="93667"/>
              </a:xfrm>
              <a:prstGeom prst="rect">
                <a:avLst/>
              </a:prstGeom>
              <a:solidFill>
                <a:srgbClr val="66CCF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2" name="Ellipse 41"/>
              <p:cNvSpPr>
                <a:spLocks noChangeAspect="1"/>
              </p:cNvSpPr>
              <p:nvPr/>
            </p:nvSpPr>
            <p:spPr>
              <a:xfrm>
                <a:off x="4755204" y="5521896"/>
                <a:ext cx="142875" cy="93668"/>
              </a:xfrm>
              <a:prstGeom prst="ellipse">
                <a:avLst/>
              </a:prstGeom>
              <a:solidFill>
                <a:srgbClr val="66CCF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3" name="Rechteck 42"/>
              <p:cNvSpPr/>
              <p:nvPr/>
            </p:nvSpPr>
            <p:spPr>
              <a:xfrm>
                <a:off x="4763142" y="5575874"/>
                <a:ext cx="127000" cy="52391"/>
              </a:xfrm>
              <a:prstGeom prst="rect">
                <a:avLst/>
              </a:prstGeom>
              <a:solidFill>
                <a:srgbClr val="66CC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4" name="Textfeld 107"/>
              <p:cNvSpPr txBox="1">
                <a:spLocks noChangeArrowheads="1"/>
              </p:cNvSpPr>
              <p:nvPr/>
            </p:nvSpPr>
            <p:spPr bwMode="auto">
              <a:xfrm>
                <a:off x="4714094" y="5937241"/>
                <a:ext cx="22442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b="1" dirty="0">
                    <a:latin typeface="Calibri" panose="020F0502020204030204" pitchFamily="34" charset="0"/>
                  </a:rPr>
                  <a:t>H</a:t>
                </a:r>
                <a:r>
                  <a:rPr lang="de-DE" altLang="de-DE" b="1" baseline="-25000" dirty="0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38" name="Textfeld 29"/>
            <p:cNvSpPr txBox="1">
              <a:spLocks noChangeArrowheads="1"/>
            </p:cNvSpPr>
            <p:nvPr/>
          </p:nvSpPr>
          <p:spPr bwMode="auto">
            <a:xfrm>
              <a:off x="5445074" y="5936648"/>
              <a:ext cx="277319" cy="276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b="1">
                  <a:latin typeface="Calibri" panose="020F0502020204030204" pitchFamily="34" charset="0"/>
                </a:rPr>
                <a:t>Air</a:t>
              </a:r>
              <a:endParaRPr lang="de-DE" altLang="de-DE" b="1" baseline="-25000">
                <a:latin typeface="Calibri" panose="020F0502020204030204" pitchFamily="34" charset="0"/>
              </a:endParaRPr>
            </a:p>
          </p:txBody>
        </p:sp>
        <p:sp>
          <p:nvSpPr>
            <p:cNvPr id="39" name="Textfeld 30"/>
            <p:cNvSpPr txBox="1">
              <a:spLocks noChangeArrowheads="1"/>
            </p:cNvSpPr>
            <p:nvPr/>
          </p:nvSpPr>
          <p:spPr bwMode="auto">
            <a:xfrm>
              <a:off x="6196643" y="5936648"/>
              <a:ext cx="275652" cy="276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b="1">
                  <a:latin typeface="Calibri" panose="020F0502020204030204" pitchFamily="34" charset="0"/>
                </a:rPr>
                <a:t>CO</a:t>
              </a:r>
              <a:endParaRPr lang="de-DE" altLang="de-DE" b="1" baseline="-25000">
                <a:latin typeface="Calibri" panose="020F0502020204030204" pitchFamily="34" charset="0"/>
              </a:endParaRP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6799305" y="1268413"/>
            <a:ext cx="4514850" cy="3945800"/>
            <a:chOff x="4119563" y="1268413"/>
            <a:chExt cx="4514850" cy="3945800"/>
          </a:xfrm>
        </p:grpSpPr>
        <p:sp>
          <p:nvSpPr>
            <p:cNvPr id="69" name="Rechteck 68"/>
            <p:cNvSpPr/>
            <p:nvPr/>
          </p:nvSpPr>
          <p:spPr bwMode="auto">
            <a:xfrm>
              <a:off x="4327525" y="3243263"/>
              <a:ext cx="733425" cy="407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70" name="Textfeld 9"/>
            <p:cNvSpPr txBox="1">
              <a:spLocks noChangeArrowheads="1"/>
            </p:cNvSpPr>
            <p:nvPr/>
          </p:nvSpPr>
          <p:spPr bwMode="auto">
            <a:xfrm rot="16200000">
              <a:off x="4090508" y="1644539"/>
              <a:ext cx="676364" cy="237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de-DE" sz="1400">
                  <a:latin typeface="Calibri" panose="020F0502020204030204" pitchFamily="34" charset="0"/>
                </a:rPr>
                <a:t>Chimney</a:t>
              </a:r>
            </a:p>
          </p:txBody>
        </p:sp>
        <p:cxnSp>
          <p:nvCxnSpPr>
            <p:cNvPr id="71" name="Gerader Verbinder 70"/>
            <p:cNvCxnSpPr/>
            <p:nvPr/>
          </p:nvCxnSpPr>
          <p:spPr bwMode="auto">
            <a:xfrm rot="10800000">
              <a:off x="4327525" y="2514600"/>
              <a:ext cx="358457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/>
            <p:cNvCxnSpPr/>
            <p:nvPr/>
          </p:nvCxnSpPr>
          <p:spPr bwMode="auto">
            <a:xfrm>
              <a:off x="4327525" y="3059113"/>
              <a:ext cx="358457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r Verbinder 72"/>
            <p:cNvCxnSpPr/>
            <p:nvPr/>
          </p:nvCxnSpPr>
          <p:spPr bwMode="auto">
            <a:xfrm rot="5400000">
              <a:off x="4501650" y="3594600"/>
              <a:ext cx="216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r Verbinder 73"/>
            <p:cNvCxnSpPr/>
            <p:nvPr/>
          </p:nvCxnSpPr>
          <p:spPr bwMode="auto">
            <a:xfrm rot="5400000">
              <a:off x="7348537" y="3071813"/>
              <a:ext cx="111442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r Verbinder 74"/>
            <p:cNvCxnSpPr/>
            <p:nvPr/>
          </p:nvCxnSpPr>
          <p:spPr bwMode="auto">
            <a:xfrm rot="5400000">
              <a:off x="3427412" y="2168526"/>
              <a:ext cx="1800225" cy="0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feld 35"/>
            <p:cNvSpPr txBox="1">
              <a:spLocks noChangeArrowheads="1"/>
            </p:cNvSpPr>
            <p:nvPr/>
          </p:nvSpPr>
          <p:spPr bwMode="auto">
            <a:xfrm>
              <a:off x="4411299" y="2680678"/>
              <a:ext cx="243655" cy="184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>
                  <a:latin typeface="Calibri" panose="020F0502020204030204" pitchFamily="34" charset="0"/>
                </a:rPr>
                <a:t>V09</a:t>
              </a:r>
            </a:p>
          </p:txBody>
        </p:sp>
        <p:sp>
          <p:nvSpPr>
            <p:cNvPr id="77" name="Textfeld 36"/>
            <p:cNvSpPr txBox="1">
              <a:spLocks noChangeArrowheads="1"/>
            </p:cNvSpPr>
            <p:nvPr/>
          </p:nvSpPr>
          <p:spPr bwMode="auto">
            <a:xfrm>
              <a:off x="5091861" y="3144235"/>
              <a:ext cx="243655" cy="184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>
                  <a:latin typeface="Calibri" panose="020F0502020204030204" pitchFamily="34" charset="0"/>
                </a:rPr>
                <a:t>V08</a:t>
              </a:r>
            </a:p>
          </p:txBody>
        </p:sp>
        <p:sp>
          <p:nvSpPr>
            <p:cNvPr id="78" name="Textfeld 37"/>
            <p:cNvSpPr txBox="1">
              <a:spLocks noChangeArrowheads="1"/>
            </p:cNvSpPr>
            <p:nvPr/>
          </p:nvSpPr>
          <p:spPr bwMode="auto">
            <a:xfrm>
              <a:off x="5091358" y="2600520"/>
              <a:ext cx="243655" cy="184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>
                  <a:latin typeface="Calibri" panose="020F0502020204030204" pitchFamily="34" charset="0"/>
                </a:rPr>
                <a:t>V06</a:t>
              </a:r>
            </a:p>
          </p:txBody>
        </p:sp>
        <p:sp>
          <p:nvSpPr>
            <p:cNvPr id="79" name="Textfeld 38"/>
            <p:cNvSpPr txBox="1">
              <a:spLocks noChangeArrowheads="1"/>
            </p:cNvSpPr>
            <p:nvPr/>
          </p:nvSpPr>
          <p:spPr bwMode="auto">
            <a:xfrm>
              <a:off x="5801696" y="2600520"/>
              <a:ext cx="243655" cy="184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>
                  <a:latin typeface="Calibri" panose="020F0502020204030204" pitchFamily="34" charset="0"/>
                </a:rPr>
                <a:t>V07</a:t>
              </a:r>
            </a:p>
          </p:txBody>
        </p:sp>
        <p:sp>
          <p:nvSpPr>
            <p:cNvPr id="80" name="Textfeld 39"/>
            <p:cNvSpPr txBox="1">
              <a:spLocks noChangeArrowheads="1"/>
            </p:cNvSpPr>
            <p:nvPr/>
          </p:nvSpPr>
          <p:spPr bwMode="auto">
            <a:xfrm>
              <a:off x="6624890" y="3151714"/>
              <a:ext cx="243655" cy="184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>
                  <a:latin typeface="Calibri" panose="020F0502020204030204" pitchFamily="34" charset="0"/>
                </a:rPr>
                <a:t>V01</a:t>
              </a:r>
            </a:p>
          </p:txBody>
        </p:sp>
        <p:sp>
          <p:nvSpPr>
            <p:cNvPr id="81" name="Textfeld 40"/>
            <p:cNvSpPr txBox="1">
              <a:spLocks noChangeArrowheads="1"/>
            </p:cNvSpPr>
            <p:nvPr/>
          </p:nvSpPr>
          <p:spPr bwMode="auto">
            <a:xfrm>
              <a:off x="8009663" y="2689992"/>
              <a:ext cx="243655" cy="184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>
                  <a:latin typeface="Calibri" panose="020F0502020204030204" pitchFamily="34" charset="0"/>
                </a:rPr>
                <a:t>V02</a:t>
              </a:r>
            </a:p>
          </p:txBody>
        </p:sp>
        <p:sp>
          <p:nvSpPr>
            <p:cNvPr id="82" name="Ellipse 81"/>
            <p:cNvSpPr>
              <a:spLocks noChangeAspect="1"/>
            </p:cNvSpPr>
            <p:nvPr/>
          </p:nvSpPr>
          <p:spPr bwMode="auto">
            <a:xfrm>
              <a:off x="7194550" y="3624263"/>
              <a:ext cx="1439863" cy="143986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>
                <a:latin typeface="Calibri" panose="020F0502020204030204" pitchFamily="34" charset="0"/>
              </a:endParaRPr>
            </a:p>
          </p:txBody>
        </p:sp>
        <p:sp>
          <p:nvSpPr>
            <p:cNvPr id="83" name="Textfeld 66"/>
            <p:cNvSpPr txBox="1">
              <a:spLocks noChangeArrowheads="1"/>
            </p:cNvSpPr>
            <p:nvPr/>
          </p:nvSpPr>
          <p:spPr bwMode="auto">
            <a:xfrm>
              <a:off x="7499103" y="3933056"/>
              <a:ext cx="829835" cy="452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de-DE" sz="1400" dirty="0">
                  <a:latin typeface="Calibri" panose="020F0502020204030204" pitchFamily="34" charset="0"/>
                </a:rPr>
                <a:t>Explosion- </a:t>
              </a:r>
              <a:br>
                <a:rPr lang="en-US" altLang="de-DE" sz="1400" dirty="0">
                  <a:latin typeface="Calibri" panose="020F0502020204030204" pitchFamily="34" charset="0"/>
                </a:rPr>
              </a:br>
              <a:r>
                <a:rPr lang="en-US" altLang="de-DE" sz="1400" dirty="0">
                  <a:latin typeface="Calibri" panose="020F0502020204030204" pitchFamily="34" charset="0"/>
                </a:rPr>
                <a:t>bomb</a:t>
              </a:r>
            </a:p>
          </p:txBody>
        </p:sp>
        <p:cxnSp>
          <p:nvCxnSpPr>
            <p:cNvPr id="84" name="Gerader Verbinder 83"/>
            <p:cNvCxnSpPr/>
            <p:nvPr/>
          </p:nvCxnSpPr>
          <p:spPr bwMode="auto">
            <a:xfrm rot="5400000">
              <a:off x="5077650" y="4691825"/>
              <a:ext cx="1008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r Verbinder 84"/>
            <p:cNvCxnSpPr/>
            <p:nvPr/>
          </p:nvCxnSpPr>
          <p:spPr bwMode="auto">
            <a:xfrm rot="5400000">
              <a:off x="5970950" y="4854213"/>
              <a:ext cx="72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r Verbinder 85"/>
            <p:cNvCxnSpPr/>
            <p:nvPr/>
          </p:nvCxnSpPr>
          <p:spPr bwMode="auto">
            <a:xfrm rot="5400000">
              <a:off x="4472350" y="4854213"/>
              <a:ext cx="72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r Verbinder 86"/>
            <p:cNvCxnSpPr/>
            <p:nvPr/>
          </p:nvCxnSpPr>
          <p:spPr bwMode="auto">
            <a:xfrm>
              <a:off x="4826000" y="4500563"/>
              <a:ext cx="15113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feld 31"/>
            <p:cNvSpPr txBox="1">
              <a:spLocks noChangeArrowheads="1"/>
            </p:cNvSpPr>
            <p:nvPr/>
          </p:nvSpPr>
          <p:spPr bwMode="auto">
            <a:xfrm>
              <a:off x="4907355" y="4667112"/>
              <a:ext cx="243655" cy="184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>
                  <a:latin typeface="Calibri" panose="020F0502020204030204" pitchFamily="34" charset="0"/>
                </a:rPr>
                <a:t>V10</a:t>
              </a:r>
            </a:p>
          </p:txBody>
        </p:sp>
        <p:sp>
          <p:nvSpPr>
            <p:cNvPr id="89" name="Textfeld 32"/>
            <p:cNvSpPr txBox="1">
              <a:spLocks noChangeArrowheads="1"/>
            </p:cNvSpPr>
            <p:nvPr/>
          </p:nvSpPr>
          <p:spPr bwMode="auto">
            <a:xfrm>
              <a:off x="5669352" y="4667112"/>
              <a:ext cx="243655" cy="184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>
                  <a:latin typeface="Calibri" panose="020F0502020204030204" pitchFamily="34" charset="0"/>
                </a:rPr>
                <a:t>V11</a:t>
              </a:r>
            </a:p>
          </p:txBody>
        </p:sp>
        <p:sp>
          <p:nvSpPr>
            <p:cNvPr id="90" name="Textfeld 33"/>
            <p:cNvSpPr txBox="1">
              <a:spLocks noChangeArrowheads="1"/>
            </p:cNvSpPr>
            <p:nvPr/>
          </p:nvSpPr>
          <p:spPr bwMode="auto">
            <a:xfrm>
              <a:off x="6412299" y="4667112"/>
              <a:ext cx="243655" cy="184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>
                  <a:latin typeface="Calibri" panose="020F0502020204030204" pitchFamily="34" charset="0"/>
                </a:rPr>
                <a:t>V12</a:t>
              </a:r>
            </a:p>
          </p:txBody>
        </p:sp>
        <p:grpSp>
          <p:nvGrpSpPr>
            <p:cNvPr id="91" name="Gruppieren 90"/>
            <p:cNvGrpSpPr/>
            <p:nvPr/>
          </p:nvGrpSpPr>
          <p:grpSpPr bwMode="auto">
            <a:xfrm>
              <a:off x="6120023" y="4667468"/>
              <a:ext cx="317131" cy="187107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48" name="Gruppieren 14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52" name="Gleichschenkliges Dreieck 15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3" name="Gleichschenkliges Dreieck 15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9" name="Gruppieren 14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50" name="Rechteck 14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51" name="Gerader Verbinder 15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2" name="Gruppieren 91"/>
            <p:cNvGrpSpPr/>
            <p:nvPr/>
          </p:nvGrpSpPr>
          <p:grpSpPr bwMode="auto">
            <a:xfrm>
              <a:off x="5370743" y="4667468"/>
              <a:ext cx="317131" cy="187107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42" name="Gruppieren 14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46" name="Gleichschenkliges Dreieck 14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47" name="Gleichschenkliges Dreieck 14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3" name="Gruppieren 14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44" name="Rechteck 14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45" name="Gerader Verbinder 14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3" name="Gruppieren 92"/>
            <p:cNvGrpSpPr/>
            <p:nvPr/>
          </p:nvGrpSpPr>
          <p:grpSpPr bwMode="auto">
            <a:xfrm>
              <a:off x="4615114" y="4667468"/>
              <a:ext cx="317131" cy="187107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36" name="Gruppieren 13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40" name="Gleichschenkliges Dreieck 13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41" name="Gleichschenkliges Dreieck 14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7" name="Gruppieren 13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38" name="Rechteck 13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39" name="Gerader Verbinder 13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4" name="Gruppieren 93"/>
            <p:cNvGrpSpPr/>
            <p:nvPr/>
          </p:nvGrpSpPr>
          <p:grpSpPr bwMode="auto">
            <a:xfrm rot="5400000">
              <a:off x="5048514" y="2922843"/>
              <a:ext cx="317079" cy="187138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30" name="Gruppieren 12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34" name="Gleichschenkliges Dreieck 13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5" name="Gleichschenkliges Dreieck 13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1" name="Gruppieren 13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32" name="Rechteck 13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33" name="Gerader Verbinder 13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5" name="Gruppieren 94"/>
            <p:cNvGrpSpPr/>
            <p:nvPr/>
          </p:nvGrpSpPr>
          <p:grpSpPr bwMode="auto">
            <a:xfrm rot="5400000">
              <a:off x="6585172" y="2922843"/>
              <a:ext cx="317079" cy="187138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24" name="Gruppieren 12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28" name="Gleichschenkliges Dreieck 12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9" name="Gleichschenkliges Dreieck 12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5" name="Gruppieren 12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26" name="Rechteck 12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27" name="Gerader Verbinder 12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uppieren 95"/>
            <p:cNvGrpSpPr/>
            <p:nvPr/>
          </p:nvGrpSpPr>
          <p:grpSpPr bwMode="auto">
            <a:xfrm rot="5400000">
              <a:off x="5048514" y="2364392"/>
              <a:ext cx="317079" cy="187138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18" name="Gruppieren 11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22" name="Gleichschenkliges Dreieck 12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3" name="Gleichschenkliges Dreieck 12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9" name="Gruppieren 11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20" name="Rechteck 11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21" name="Gerader Verbinder 12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7" name="Gruppieren 96"/>
            <p:cNvGrpSpPr/>
            <p:nvPr/>
          </p:nvGrpSpPr>
          <p:grpSpPr bwMode="auto">
            <a:xfrm rot="5400000">
              <a:off x="5759695" y="2364392"/>
              <a:ext cx="317079" cy="187138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12" name="Gruppieren 11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16" name="Gleichschenkliges Dreieck 11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7" name="Gleichschenkliges Dreieck 11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3" name="Gruppieren 11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14" name="Rechteck 11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15" name="Gerader Verbinder 11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8" name="Gruppieren 97"/>
            <p:cNvGrpSpPr/>
            <p:nvPr/>
          </p:nvGrpSpPr>
          <p:grpSpPr bwMode="auto">
            <a:xfrm>
              <a:off x="7694982" y="2695426"/>
              <a:ext cx="317131" cy="187107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06" name="Gruppieren 10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10" name="Gleichschenkliges Dreieck 10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1" name="Gleichschenkliges Dreieck 11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7" name="Gruppieren 10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08" name="Rechteck 10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09" name="Gerader Verbinder 10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9" name="Gruppieren 98"/>
            <p:cNvGrpSpPr/>
            <p:nvPr/>
          </p:nvGrpSpPr>
          <p:grpSpPr bwMode="auto">
            <a:xfrm>
              <a:off x="4119563" y="2688414"/>
              <a:ext cx="317131" cy="187107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00" name="Gruppieren 9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04" name="Gleichschenkliges Dreieck 10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5" name="Gleichschenkliges Dreieck 10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1" name="Gruppieren 10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02" name="Rechteck 10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03" name="Gerader Verbinder 10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54" name="Gruppieren 153"/>
          <p:cNvGrpSpPr/>
          <p:nvPr/>
        </p:nvGrpSpPr>
        <p:grpSpPr>
          <a:xfrm>
            <a:off x="10078142" y="1886100"/>
            <a:ext cx="769928" cy="623738"/>
            <a:chOff x="7398400" y="1886100"/>
            <a:chExt cx="769928" cy="623738"/>
          </a:xfrm>
        </p:grpSpPr>
        <p:grpSp>
          <p:nvGrpSpPr>
            <p:cNvPr id="155" name="Gruppieren 154"/>
            <p:cNvGrpSpPr/>
            <p:nvPr/>
          </p:nvGrpSpPr>
          <p:grpSpPr>
            <a:xfrm>
              <a:off x="7459046" y="1886100"/>
              <a:ext cx="709282" cy="623738"/>
              <a:chOff x="7459046" y="1886100"/>
              <a:chExt cx="709282" cy="623738"/>
            </a:xfrm>
          </p:grpSpPr>
          <p:sp>
            <p:nvSpPr>
              <p:cNvPr id="163" name="Textfeld 15"/>
              <p:cNvSpPr txBox="1">
                <a:spLocks noChangeArrowheads="1"/>
              </p:cNvSpPr>
              <p:nvPr/>
            </p:nvSpPr>
            <p:spPr bwMode="auto">
              <a:xfrm>
                <a:off x="7779318" y="1897901"/>
                <a:ext cx="389010" cy="237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8000" tIns="10800" rIns="18000" bIns="10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400" dirty="0" err="1">
                    <a:latin typeface="Calibri" panose="020F0502020204030204" pitchFamily="34" charset="0"/>
                  </a:rPr>
                  <a:t>p</a:t>
                </a:r>
                <a:r>
                  <a:rPr lang="de-DE" altLang="de-DE" sz="1400" baseline="-25000" dirty="0" err="1">
                    <a:latin typeface="Calibri" panose="020F0502020204030204" pitchFamily="34" charset="0"/>
                  </a:rPr>
                  <a:t>static</a:t>
                </a:r>
                <a:endParaRPr lang="de-DE" altLang="de-DE" sz="1400" baseline="-250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Textfeld 41"/>
              <p:cNvSpPr txBox="1">
                <a:spLocks noChangeArrowheads="1"/>
              </p:cNvSpPr>
              <p:nvPr/>
            </p:nvSpPr>
            <p:spPr bwMode="auto">
              <a:xfrm>
                <a:off x="7673749" y="2244304"/>
                <a:ext cx="243655" cy="184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200">
                    <a:latin typeface="Calibri" panose="020F0502020204030204" pitchFamily="34" charset="0"/>
                  </a:rPr>
                  <a:t>V03</a:t>
                </a:r>
              </a:p>
            </p:txBody>
          </p:sp>
          <p:cxnSp>
            <p:nvCxnSpPr>
              <p:cNvPr id="165" name="Gerader Verbinder 164"/>
              <p:cNvCxnSpPr/>
              <p:nvPr/>
            </p:nvCxnSpPr>
            <p:spPr bwMode="auto">
              <a:xfrm rot="16200000">
                <a:off x="7423150" y="2330451"/>
                <a:ext cx="358775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none" w="lg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6" name="Gruppieren 48"/>
              <p:cNvGrpSpPr>
                <a:grpSpLocks/>
              </p:cNvGrpSpPr>
              <p:nvPr/>
            </p:nvGrpSpPr>
            <p:grpSpPr bwMode="auto">
              <a:xfrm>
                <a:off x="7459046" y="1886100"/>
                <a:ext cx="287999" cy="287985"/>
                <a:chOff x="7063951" y="3115400"/>
                <a:chExt cx="288000" cy="288000"/>
              </a:xfrm>
            </p:grpSpPr>
            <p:sp>
              <p:nvSpPr>
                <p:cNvPr id="167" name="Ellipse 166"/>
                <p:cNvSpPr>
                  <a:spLocks noChangeAspect="1"/>
                </p:cNvSpPr>
                <p:nvPr/>
              </p:nvSpPr>
              <p:spPr>
                <a:xfrm>
                  <a:off x="7064568" y="3115250"/>
                  <a:ext cx="287338" cy="28894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 sz="160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8" name="Textfeld 102"/>
                <p:cNvSpPr txBox="1">
                  <a:spLocks noChangeArrowheads="1"/>
                </p:cNvSpPr>
                <p:nvPr/>
              </p:nvSpPr>
              <p:spPr bwMode="auto">
                <a:xfrm>
                  <a:off x="7157456" y="3136290"/>
                  <a:ext cx="109004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de-DE" altLang="de-DE" sz="1600" b="1">
                      <a:latin typeface="Calibri" panose="020F0502020204030204" pitchFamily="34" charset="0"/>
                    </a:rPr>
                    <a:t>P</a:t>
                  </a:r>
                </a:p>
              </p:txBody>
            </p:sp>
          </p:grpSp>
        </p:grpSp>
        <p:grpSp>
          <p:nvGrpSpPr>
            <p:cNvPr id="156" name="Gruppieren 155"/>
            <p:cNvGrpSpPr/>
            <p:nvPr/>
          </p:nvGrpSpPr>
          <p:grpSpPr bwMode="auto">
            <a:xfrm>
              <a:off x="7398400" y="2245533"/>
              <a:ext cx="317131" cy="187107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57" name="Gruppieren 156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61" name="Gleichschenkliges Dreieck 160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2" name="Gleichschenkliges Dreieck 161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8" name="Gruppieren 157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59" name="Rechteck 158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60" name="Gerader Verbinder 159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69" name="Gruppieren 168"/>
          <p:cNvGrpSpPr/>
          <p:nvPr/>
        </p:nvGrpSpPr>
        <p:grpSpPr>
          <a:xfrm>
            <a:off x="8897973" y="1268414"/>
            <a:ext cx="1120405" cy="1466773"/>
            <a:chOff x="6218230" y="1268413"/>
            <a:chExt cx="1120405" cy="1466773"/>
          </a:xfrm>
        </p:grpSpPr>
        <p:sp>
          <p:nvSpPr>
            <p:cNvPr id="170" name="Textfeld 13"/>
            <p:cNvSpPr txBox="1">
              <a:spLocks noChangeArrowheads="1"/>
            </p:cNvSpPr>
            <p:nvPr/>
          </p:nvSpPr>
          <p:spPr bwMode="auto">
            <a:xfrm>
              <a:off x="6265946" y="2497944"/>
              <a:ext cx="933966" cy="237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de-DE" sz="1400">
                  <a:latin typeface="Calibri" panose="020F0502020204030204" pitchFamily="34" charset="0"/>
                </a:rPr>
                <a:t>Gas-analysis</a:t>
              </a:r>
            </a:p>
          </p:txBody>
        </p:sp>
        <p:sp>
          <p:nvSpPr>
            <p:cNvPr id="171" name="Textfeld 42"/>
            <p:cNvSpPr txBox="1">
              <a:spLocks noChangeArrowheads="1"/>
            </p:cNvSpPr>
            <p:nvPr/>
          </p:nvSpPr>
          <p:spPr bwMode="auto">
            <a:xfrm>
              <a:off x="7090964" y="2245212"/>
              <a:ext cx="243655" cy="184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>
                  <a:latin typeface="Calibri" panose="020F0502020204030204" pitchFamily="34" charset="0"/>
                </a:rPr>
                <a:t>V04</a:t>
              </a:r>
            </a:p>
          </p:txBody>
        </p:sp>
        <p:sp>
          <p:nvSpPr>
            <p:cNvPr id="172" name="Textfeld 43"/>
            <p:cNvSpPr txBox="1">
              <a:spLocks noChangeArrowheads="1"/>
            </p:cNvSpPr>
            <p:nvPr/>
          </p:nvSpPr>
          <p:spPr bwMode="auto">
            <a:xfrm>
              <a:off x="6504650" y="2243963"/>
              <a:ext cx="243655" cy="184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>
                  <a:latin typeface="Calibri" panose="020F0502020204030204" pitchFamily="34" charset="0"/>
                </a:rPr>
                <a:t>V05</a:t>
              </a:r>
            </a:p>
          </p:txBody>
        </p:sp>
        <p:sp>
          <p:nvSpPr>
            <p:cNvPr id="173" name="Textfeld 44"/>
            <p:cNvSpPr txBox="1">
              <a:spLocks noChangeArrowheads="1"/>
            </p:cNvSpPr>
            <p:nvPr/>
          </p:nvSpPr>
          <p:spPr bwMode="auto">
            <a:xfrm>
              <a:off x="7094980" y="1655313"/>
              <a:ext cx="243655" cy="184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>
                  <a:latin typeface="Calibri" panose="020F0502020204030204" pitchFamily="34" charset="0"/>
                </a:rPr>
                <a:t>V13</a:t>
              </a:r>
            </a:p>
          </p:txBody>
        </p:sp>
        <p:cxnSp>
          <p:nvCxnSpPr>
            <p:cNvPr id="174" name="Gerader Verbinder 173"/>
            <p:cNvCxnSpPr/>
            <p:nvPr/>
          </p:nvCxnSpPr>
          <p:spPr bwMode="auto">
            <a:xfrm rot="5400000">
              <a:off x="5815012" y="1889126"/>
              <a:ext cx="1241425" cy="0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Gerader Verbinder 174"/>
            <p:cNvCxnSpPr/>
            <p:nvPr/>
          </p:nvCxnSpPr>
          <p:spPr bwMode="auto">
            <a:xfrm rot="5400000">
              <a:off x="6394450" y="1889126"/>
              <a:ext cx="1241425" cy="0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6" name="Gruppieren 49"/>
            <p:cNvGrpSpPr>
              <a:grpSpLocks/>
            </p:cNvGrpSpPr>
            <p:nvPr/>
          </p:nvGrpSpPr>
          <p:grpSpPr bwMode="auto">
            <a:xfrm>
              <a:off x="6881245" y="1886100"/>
              <a:ext cx="287999" cy="287985"/>
              <a:chOff x="7063951" y="3115400"/>
              <a:chExt cx="288000" cy="288000"/>
            </a:xfrm>
          </p:grpSpPr>
          <p:sp>
            <p:nvSpPr>
              <p:cNvPr id="211" name="Ellipse 210"/>
              <p:cNvSpPr>
                <a:spLocks noChangeAspect="1"/>
              </p:cNvSpPr>
              <p:nvPr/>
            </p:nvSpPr>
            <p:spPr>
              <a:xfrm>
                <a:off x="7064519" y="3115250"/>
                <a:ext cx="287338" cy="28894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Textfeld 100"/>
              <p:cNvSpPr txBox="1">
                <a:spLocks noChangeArrowheads="1"/>
              </p:cNvSpPr>
              <p:nvPr/>
            </p:nvSpPr>
            <p:spPr bwMode="auto">
              <a:xfrm>
                <a:off x="7087606" y="3136290"/>
                <a:ext cx="246991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600" b="1" dirty="0">
                    <a:latin typeface="Calibri" panose="020F0502020204030204" pitchFamily="34" charset="0"/>
                  </a:rPr>
                  <a:t>CO</a:t>
                </a:r>
              </a:p>
            </p:txBody>
          </p:sp>
        </p:grpSp>
        <p:grpSp>
          <p:nvGrpSpPr>
            <p:cNvPr id="177" name="Gruppieren 50"/>
            <p:cNvGrpSpPr>
              <a:grpSpLocks/>
            </p:cNvGrpSpPr>
            <p:nvPr/>
          </p:nvGrpSpPr>
          <p:grpSpPr bwMode="auto">
            <a:xfrm>
              <a:off x="6291550" y="1886100"/>
              <a:ext cx="287999" cy="287985"/>
              <a:chOff x="7063951" y="3115400"/>
              <a:chExt cx="288000" cy="288000"/>
            </a:xfrm>
          </p:grpSpPr>
          <p:sp>
            <p:nvSpPr>
              <p:cNvPr id="209" name="Ellipse 208"/>
              <p:cNvSpPr>
                <a:spLocks noChangeAspect="1"/>
              </p:cNvSpPr>
              <p:nvPr/>
            </p:nvSpPr>
            <p:spPr>
              <a:xfrm>
                <a:off x="7063664" y="3115250"/>
                <a:ext cx="288926" cy="28894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Textfeld 98"/>
              <p:cNvSpPr txBox="1">
                <a:spLocks noChangeArrowheads="1"/>
              </p:cNvSpPr>
              <p:nvPr/>
            </p:nvSpPr>
            <p:spPr bwMode="auto">
              <a:xfrm>
                <a:off x="7100306" y="3136290"/>
                <a:ext cx="198772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600" b="1" dirty="0">
                    <a:latin typeface="Calibri" panose="020F0502020204030204" pitchFamily="34" charset="0"/>
                  </a:rPr>
                  <a:t>H</a:t>
                </a:r>
                <a:r>
                  <a:rPr lang="de-DE" altLang="de-DE" sz="1600" b="1" baseline="-25000" dirty="0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grpSp>
          <p:nvGrpSpPr>
            <p:cNvPr id="178" name="Gruppieren 51"/>
            <p:cNvGrpSpPr>
              <a:grpSpLocks/>
            </p:cNvGrpSpPr>
            <p:nvPr/>
          </p:nvGrpSpPr>
          <p:grpSpPr bwMode="auto">
            <a:xfrm>
              <a:off x="6912483" y="1388746"/>
              <a:ext cx="215999" cy="215989"/>
              <a:chOff x="6762057" y="1082193"/>
              <a:chExt cx="216000" cy="216000"/>
            </a:xfrm>
          </p:grpSpPr>
          <p:sp>
            <p:nvSpPr>
              <p:cNvPr id="205" name="Ellipse 204"/>
              <p:cNvSpPr>
                <a:spLocks noChangeAspect="1"/>
              </p:cNvSpPr>
              <p:nvPr/>
            </p:nvSpPr>
            <p:spPr>
              <a:xfrm>
                <a:off x="6761549" y="1082510"/>
                <a:ext cx="215901" cy="21591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206" name="Gruppieren 94"/>
              <p:cNvGrpSpPr>
                <a:grpSpLocks/>
              </p:cNvGrpSpPr>
              <p:nvPr/>
            </p:nvGrpSpPr>
            <p:grpSpPr bwMode="auto">
              <a:xfrm>
                <a:off x="6786065" y="1086658"/>
                <a:ext cx="167985" cy="167497"/>
                <a:chOff x="6786044" y="1086658"/>
                <a:chExt cx="167985" cy="167497"/>
              </a:xfrm>
            </p:grpSpPr>
            <p:cxnSp>
              <p:nvCxnSpPr>
                <p:cNvPr id="207" name="Gerader Verbinder 206"/>
                <p:cNvCxnSpPr/>
                <p:nvPr/>
              </p:nvCxnSpPr>
              <p:spPr>
                <a:xfrm>
                  <a:off x="6904404" y="1087272"/>
                  <a:ext cx="49213" cy="1666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Gerader Verbinder 207"/>
                <p:cNvCxnSpPr/>
                <p:nvPr/>
              </p:nvCxnSpPr>
              <p:spPr>
                <a:xfrm flipH="1">
                  <a:off x="6785341" y="1087272"/>
                  <a:ext cx="49212" cy="1666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9" name="Gruppieren 52"/>
            <p:cNvGrpSpPr>
              <a:grpSpLocks/>
            </p:cNvGrpSpPr>
            <p:nvPr/>
          </p:nvGrpSpPr>
          <p:grpSpPr bwMode="auto">
            <a:xfrm>
              <a:off x="6327870" y="1388746"/>
              <a:ext cx="215999" cy="215989"/>
              <a:chOff x="6762057" y="1082193"/>
              <a:chExt cx="216000" cy="216000"/>
            </a:xfrm>
          </p:grpSpPr>
          <p:sp>
            <p:nvSpPr>
              <p:cNvPr id="201" name="Ellipse 200"/>
              <p:cNvSpPr>
                <a:spLocks noChangeAspect="1"/>
              </p:cNvSpPr>
              <p:nvPr/>
            </p:nvSpPr>
            <p:spPr>
              <a:xfrm>
                <a:off x="6761962" y="1082510"/>
                <a:ext cx="215901" cy="21591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202" name="Gruppieren 90"/>
              <p:cNvGrpSpPr>
                <a:grpSpLocks/>
              </p:cNvGrpSpPr>
              <p:nvPr/>
            </p:nvGrpSpPr>
            <p:grpSpPr bwMode="auto">
              <a:xfrm>
                <a:off x="6786065" y="1086658"/>
                <a:ext cx="167985" cy="167497"/>
                <a:chOff x="6786044" y="1086658"/>
                <a:chExt cx="167985" cy="167497"/>
              </a:xfrm>
            </p:grpSpPr>
            <p:cxnSp>
              <p:nvCxnSpPr>
                <p:cNvPr id="203" name="Gerader Verbinder 202"/>
                <p:cNvCxnSpPr/>
                <p:nvPr/>
              </p:nvCxnSpPr>
              <p:spPr>
                <a:xfrm>
                  <a:off x="6904817" y="1087272"/>
                  <a:ext cx="49213" cy="1666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Gerader Verbinder 203"/>
                <p:cNvCxnSpPr/>
                <p:nvPr/>
              </p:nvCxnSpPr>
              <p:spPr>
                <a:xfrm flipH="1">
                  <a:off x="6785754" y="1087272"/>
                  <a:ext cx="49212" cy="1666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0" name="Gruppieren 179"/>
            <p:cNvGrpSpPr/>
            <p:nvPr/>
          </p:nvGrpSpPr>
          <p:grpSpPr bwMode="auto">
            <a:xfrm>
              <a:off x="6807926" y="2239609"/>
              <a:ext cx="317131" cy="187107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95" name="Gruppieren 194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99" name="Gleichschenkliges Dreieck 198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00" name="Gleichschenkliges Dreieck 199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6" name="Gruppieren 195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97" name="Rechteck 196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98" name="Gerader Verbinder 197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Gruppieren 180"/>
            <p:cNvGrpSpPr/>
            <p:nvPr/>
          </p:nvGrpSpPr>
          <p:grpSpPr bwMode="auto">
            <a:xfrm>
              <a:off x="6218230" y="2239609"/>
              <a:ext cx="317131" cy="187107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89" name="Gruppieren 188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93" name="Gleichschenkliges Dreieck 192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4" name="Gleichschenkliges Dreieck 193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0" name="Gruppieren 189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91" name="Rechteck 190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92" name="Gerader Verbinder 191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2" name="Gruppieren 181"/>
            <p:cNvGrpSpPr/>
            <p:nvPr/>
          </p:nvGrpSpPr>
          <p:grpSpPr bwMode="auto">
            <a:xfrm>
              <a:off x="6804279" y="1654175"/>
              <a:ext cx="317131" cy="187107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83" name="Gruppieren 182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87" name="Gleichschenkliges Dreieck 186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88" name="Gleichschenkliges Dreieck 187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4" name="Gruppieren 183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85" name="Rechteck 184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86" name="Gerader Verbinder 185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13" name="Gruppieren 212"/>
          <p:cNvGrpSpPr/>
          <p:nvPr/>
        </p:nvGrpSpPr>
        <p:grpSpPr>
          <a:xfrm>
            <a:off x="7188722" y="3458597"/>
            <a:ext cx="2135775" cy="1727865"/>
            <a:chOff x="4508979" y="3458596"/>
            <a:chExt cx="2135775" cy="1727865"/>
          </a:xfrm>
        </p:grpSpPr>
        <p:grpSp>
          <p:nvGrpSpPr>
            <p:cNvPr id="214" name="Gruppieren 58"/>
            <p:cNvGrpSpPr>
              <a:grpSpLocks/>
            </p:cNvGrpSpPr>
            <p:nvPr/>
          </p:nvGrpSpPr>
          <p:grpSpPr bwMode="auto">
            <a:xfrm>
              <a:off x="5220040" y="3458596"/>
              <a:ext cx="719997" cy="719962"/>
              <a:chOff x="5224661" y="3459059"/>
              <a:chExt cx="720000" cy="720000"/>
            </a:xfrm>
          </p:grpSpPr>
          <p:sp>
            <p:nvSpPr>
              <p:cNvPr id="218" name="Rechteck 217"/>
              <p:cNvSpPr/>
              <p:nvPr/>
            </p:nvSpPr>
            <p:spPr>
              <a:xfrm>
                <a:off x="5224321" y="3459626"/>
                <a:ext cx="720728" cy="71917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19" name="Textfeld 60"/>
              <p:cNvSpPr txBox="1">
                <a:spLocks noChangeArrowheads="1"/>
              </p:cNvSpPr>
              <p:nvPr/>
            </p:nvSpPr>
            <p:spPr bwMode="auto">
              <a:xfrm>
                <a:off x="5243480" y="3592710"/>
                <a:ext cx="682362" cy="452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8000" tIns="10800" rIns="18000" bIns="10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de-DE" sz="1400">
                    <a:latin typeface="Calibri" panose="020F0502020204030204" pitchFamily="34" charset="0"/>
                  </a:rPr>
                  <a:t>Mixing- </a:t>
                </a:r>
                <a:br>
                  <a:rPr lang="en-US" altLang="de-DE" sz="1400">
                    <a:latin typeface="Calibri" panose="020F0502020204030204" pitchFamily="34" charset="0"/>
                  </a:rPr>
                </a:br>
                <a:r>
                  <a:rPr lang="en-US" altLang="de-DE" sz="1400">
                    <a:latin typeface="Calibri" panose="020F0502020204030204" pitchFamily="34" charset="0"/>
                  </a:rPr>
                  <a:t>chamber</a:t>
                </a:r>
              </a:p>
            </p:txBody>
          </p:sp>
        </p:grpSp>
        <p:sp>
          <p:nvSpPr>
            <p:cNvPr id="215" name="Textfeld 23"/>
            <p:cNvSpPr txBox="1">
              <a:spLocks noChangeArrowheads="1"/>
            </p:cNvSpPr>
            <p:nvPr/>
          </p:nvSpPr>
          <p:spPr bwMode="auto">
            <a:xfrm>
              <a:off x="6009267" y="5001805"/>
              <a:ext cx="635487" cy="1846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8000" tIns="0" rIns="1800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de-DE" sz="1200">
                  <a:latin typeface="Calibri" panose="020F0502020204030204" pitchFamily="34" charset="0"/>
                </a:rPr>
                <a:t>Massflow</a:t>
              </a:r>
            </a:p>
          </p:txBody>
        </p:sp>
        <p:sp>
          <p:nvSpPr>
            <p:cNvPr id="216" name="Textfeld 24"/>
            <p:cNvSpPr txBox="1">
              <a:spLocks noChangeArrowheads="1"/>
            </p:cNvSpPr>
            <p:nvPr/>
          </p:nvSpPr>
          <p:spPr bwMode="auto">
            <a:xfrm>
              <a:off x="4508979" y="5001805"/>
              <a:ext cx="635487" cy="1846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8000" tIns="0" rIns="1800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de-DE" sz="1200" dirty="0" err="1">
                  <a:latin typeface="Calibri" panose="020F0502020204030204" pitchFamily="34" charset="0"/>
                </a:rPr>
                <a:t>Massflow</a:t>
              </a:r>
              <a:endParaRPr lang="en-US" altLang="de-DE" sz="1200" dirty="0">
                <a:latin typeface="Calibri" panose="020F0502020204030204" pitchFamily="34" charset="0"/>
              </a:endParaRPr>
            </a:p>
          </p:txBody>
        </p:sp>
        <p:sp>
          <p:nvSpPr>
            <p:cNvPr id="217" name="Textfeld 25"/>
            <p:cNvSpPr txBox="1">
              <a:spLocks noChangeArrowheads="1"/>
            </p:cNvSpPr>
            <p:nvPr/>
          </p:nvSpPr>
          <p:spPr bwMode="auto">
            <a:xfrm>
              <a:off x="5258276" y="5001805"/>
              <a:ext cx="635487" cy="1846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8000" tIns="0" rIns="1800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de-DE" sz="1200">
                  <a:latin typeface="Calibri" panose="020F0502020204030204" pitchFamily="34" charset="0"/>
                </a:rPr>
                <a:t>Massflow</a:t>
              </a:r>
            </a:p>
          </p:txBody>
        </p:sp>
      </p:grpSp>
      <p:sp>
        <p:nvSpPr>
          <p:cNvPr id="220" name="Text Box 43"/>
          <p:cNvSpPr txBox="1">
            <a:spLocks noChangeArrowheads="1"/>
          </p:cNvSpPr>
          <p:nvPr/>
        </p:nvSpPr>
        <p:spPr bwMode="auto">
          <a:xfrm>
            <a:off x="243411" y="3487825"/>
            <a:ext cx="6424286" cy="76944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Filling via 3 </a:t>
            </a:r>
            <a:r>
              <a:rPr lang="en-US" altLang="de-DE" sz="2200" dirty="0" err="1" smtClean="0"/>
              <a:t>massflow</a:t>
            </a:r>
            <a:r>
              <a:rPr lang="en-US" altLang="de-DE" sz="2200" dirty="0" smtClean="0"/>
              <a:t>-controllers for H</a:t>
            </a:r>
            <a:r>
              <a:rPr lang="en-US" altLang="de-DE" sz="2200" baseline="-25000" dirty="0" smtClean="0"/>
              <a:t>2</a:t>
            </a:r>
            <a:r>
              <a:rPr lang="en-US" altLang="de-DE" sz="2200" dirty="0" smtClean="0"/>
              <a:t>, CO and Air </a:t>
            </a:r>
            <a:r>
              <a:rPr lang="en-US" altLang="de-DE" dirty="0"/>
              <a:t>(</a:t>
            </a:r>
            <a:r>
              <a:rPr lang="en-US" altLang="de-DE" dirty="0" err="1"/>
              <a:t>Bronkhorst</a:t>
            </a:r>
            <a:r>
              <a:rPr lang="en-US" altLang="de-DE" dirty="0"/>
              <a:t>, Series F)</a:t>
            </a:r>
            <a:r>
              <a:rPr lang="en-US" altLang="de-DE" sz="2200" dirty="0" smtClean="0"/>
              <a:t>, and mixing chamber,</a:t>
            </a:r>
          </a:p>
        </p:txBody>
      </p:sp>
      <p:sp>
        <p:nvSpPr>
          <p:cNvPr id="221" name="Rechteck 220"/>
          <p:cNvSpPr/>
          <p:nvPr/>
        </p:nvSpPr>
        <p:spPr>
          <a:xfrm>
            <a:off x="9339974" y="5211777"/>
            <a:ext cx="2852026" cy="1169551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eaLnBrk="1" hangingPunct="1">
              <a:spcAft>
                <a:spcPts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dirty="0" smtClean="0"/>
              <a:t> </a:t>
            </a:r>
            <a:r>
              <a:rPr lang="en-US" altLang="de-DE" sz="2000" dirty="0" smtClean="0"/>
              <a:t>Spherical bomb</a:t>
            </a:r>
            <a:r>
              <a:rPr lang="en-US" altLang="de-DE" sz="2000" dirty="0"/>
              <a:t>:</a:t>
            </a:r>
          </a:p>
          <a:p>
            <a:pPr marL="361950" indent="-180975" eaLnBrk="1" hangingPunct="1">
              <a:spcAft>
                <a:spcPts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1600" dirty="0"/>
              <a:t>d</a:t>
            </a:r>
            <a:r>
              <a:rPr lang="en-US" altLang="de-DE" sz="1600" baseline="-25000" dirty="0"/>
              <a:t>i</a:t>
            </a:r>
            <a:r>
              <a:rPr lang="en-US" altLang="de-DE" sz="1600" dirty="0"/>
              <a:t> = 25 cm (V = 8.2 dm³),</a:t>
            </a:r>
          </a:p>
          <a:p>
            <a:pPr marL="361950" indent="-180975" eaLnBrk="1" hangingPunct="1">
              <a:spcAft>
                <a:spcPts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1600" dirty="0" err="1"/>
              <a:t>p</a:t>
            </a:r>
            <a:r>
              <a:rPr lang="en-US" altLang="de-DE" sz="1600" baseline="-25000" dirty="0" err="1"/>
              <a:t>statMax</a:t>
            </a:r>
            <a:r>
              <a:rPr lang="en-US" altLang="de-DE" sz="1600" dirty="0"/>
              <a:t> = 800 bar,</a:t>
            </a:r>
          </a:p>
          <a:p>
            <a:pPr marL="361950" indent="-180975"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1600" dirty="0" err="1"/>
              <a:t>T</a:t>
            </a:r>
            <a:r>
              <a:rPr lang="en-US" altLang="de-DE" sz="1600" baseline="-25000" dirty="0" err="1"/>
              <a:t>max</a:t>
            </a:r>
            <a:r>
              <a:rPr lang="en-US" altLang="de-DE" sz="1600" dirty="0"/>
              <a:t> = 300 °C</a:t>
            </a:r>
          </a:p>
        </p:txBody>
      </p:sp>
      <p:sp>
        <p:nvSpPr>
          <p:cNvPr id="222" name="Text Box 43"/>
          <p:cNvSpPr txBox="1">
            <a:spLocks noChangeArrowheads="1"/>
          </p:cNvSpPr>
          <p:nvPr/>
        </p:nvSpPr>
        <p:spPr bwMode="auto">
          <a:xfrm>
            <a:off x="243411" y="2735905"/>
            <a:ext cx="6424286" cy="76944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Gas cylinders for H</a:t>
            </a:r>
            <a:r>
              <a:rPr lang="en-US" altLang="de-DE" sz="2200" baseline="-25000" dirty="0" smtClean="0"/>
              <a:t>2</a:t>
            </a:r>
            <a:r>
              <a:rPr lang="en-US" altLang="de-DE" sz="2200" dirty="0" smtClean="0"/>
              <a:t> and CO, air from compressed air grid at KIT,</a:t>
            </a:r>
          </a:p>
        </p:txBody>
      </p:sp>
      <p:sp>
        <p:nvSpPr>
          <p:cNvPr id="223" name="Text Box 43"/>
          <p:cNvSpPr txBox="1">
            <a:spLocks noChangeArrowheads="1"/>
          </p:cNvSpPr>
          <p:nvPr/>
        </p:nvSpPr>
        <p:spPr bwMode="auto">
          <a:xfrm>
            <a:off x="243411" y="4232996"/>
            <a:ext cx="6424285" cy="76944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Static pressure sensor for vacuum and pressure control </a:t>
            </a:r>
            <a:r>
              <a:rPr lang="en-US" altLang="de-DE" dirty="0" smtClean="0"/>
              <a:t>(</a:t>
            </a:r>
            <a:r>
              <a:rPr lang="en-US" altLang="de-DE" dirty="0" err="1"/>
              <a:t>Leybold</a:t>
            </a:r>
            <a:r>
              <a:rPr lang="en-US" altLang="de-DE" dirty="0"/>
              <a:t>, DI 2001, 0 – 2000 mbar</a:t>
            </a:r>
            <a:r>
              <a:rPr lang="en-US" altLang="de-DE" dirty="0" smtClean="0"/>
              <a:t>)</a:t>
            </a:r>
            <a:r>
              <a:rPr lang="en-US" altLang="de-DE" sz="2200" dirty="0" smtClean="0"/>
              <a:t>,</a:t>
            </a:r>
            <a:endParaRPr lang="en-US" altLang="de-DE" sz="2200" dirty="0"/>
          </a:p>
        </p:txBody>
      </p:sp>
      <p:sp>
        <p:nvSpPr>
          <p:cNvPr id="224" name="Text Box 43"/>
          <p:cNvSpPr txBox="1">
            <a:spLocks noChangeArrowheads="1"/>
          </p:cNvSpPr>
          <p:nvPr/>
        </p:nvSpPr>
        <p:spPr bwMode="auto">
          <a:xfrm>
            <a:off x="243411" y="4985734"/>
            <a:ext cx="6424286" cy="10464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Gas-analysis: Sensors for H</a:t>
            </a:r>
            <a:r>
              <a:rPr lang="en-US" sz="2200" baseline="-25000" dirty="0"/>
              <a:t>2</a:t>
            </a:r>
            <a:r>
              <a:rPr lang="en-US" altLang="de-DE" sz="2200" dirty="0" smtClean="0"/>
              <a:t> </a:t>
            </a:r>
            <a:r>
              <a:rPr lang="en-US" altLang="de-DE" sz="2200" dirty="0"/>
              <a:t>and CO</a:t>
            </a:r>
            <a:r>
              <a:rPr lang="en-US" altLang="de-DE" sz="2200" dirty="0" smtClean="0"/>
              <a:t> </a:t>
            </a:r>
            <a:r>
              <a:rPr lang="en-US" altLang="de-DE" dirty="0"/>
              <a:t>(</a:t>
            </a:r>
            <a:r>
              <a:rPr lang="en-US" altLang="de-DE" dirty="0" err="1"/>
              <a:t>Messkonzept</a:t>
            </a:r>
            <a:r>
              <a:rPr lang="en-US" altLang="de-DE" dirty="0"/>
              <a:t>, FTC 300, 0 – 100 Vol% H</a:t>
            </a:r>
            <a:r>
              <a:rPr lang="en-US" altLang="de-DE" baseline="-25000" dirty="0"/>
              <a:t>2</a:t>
            </a:r>
            <a:r>
              <a:rPr lang="en-US" altLang="de-DE" dirty="0"/>
              <a:t>,</a:t>
            </a:r>
            <a:r>
              <a:rPr lang="en-US" altLang="de-DE" dirty="0" smtClean="0"/>
              <a:t> </a:t>
            </a:r>
            <a:br>
              <a:rPr lang="en-US" altLang="de-DE" dirty="0" smtClean="0"/>
            </a:br>
            <a:r>
              <a:rPr lang="en-US" altLang="de-DE" dirty="0" smtClean="0"/>
              <a:t>Sensors </a:t>
            </a:r>
            <a:r>
              <a:rPr lang="en-US" altLang="de-DE" dirty="0"/>
              <a:t>Europe, S-AGM Plus, 0 – 35 Vol% CO</a:t>
            </a:r>
            <a:r>
              <a:rPr lang="en-US" altLang="de-DE" dirty="0" smtClean="0"/>
              <a:t>)</a:t>
            </a:r>
            <a:r>
              <a:rPr lang="en-US" altLang="de-DE" sz="2200" dirty="0" smtClean="0"/>
              <a:t>,</a:t>
            </a:r>
            <a:endParaRPr lang="en-US" altLang="de-DE" sz="2200" dirty="0"/>
          </a:p>
        </p:txBody>
      </p:sp>
      <p:sp>
        <p:nvSpPr>
          <p:cNvPr id="225" name="Text Box 43"/>
          <p:cNvSpPr txBox="1">
            <a:spLocks noChangeArrowheads="1"/>
          </p:cNvSpPr>
          <p:nvPr/>
        </p:nvSpPr>
        <p:spPr bwMode="auto">
          <a:xfrm>
            <a:off x="243412" y="2321438"/>
            <a:ext cx="6424286" cy="43088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Vacuum-pump for evacuation of bomb and lines,</a:t>
            </a:r>
            <a:endParaRPr lang="en-US" altLang="de-DE" sz="2200" dirty="0"/>
          </a:p>
        </p:txBody>
      </p:sp>
      <p:sp>
        <p:nvSpPr>
          <p:cNvPr id="226" name="Text Box 43"/>
          <p:cNvSpPr txBox="1">
            <a:spLocks noChangeArrowheads="1"/>
          </p:cNvSpPr>
          <p:nvPr/>
        </p:nvSpPr>
        <p:spPr bwMode="auto">
          <a:xfrm>
            <a:off x="243412" y="1135630"/>
            <a:ext cx="6424286" cy="121571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Aft>
                <a:spcPts val="600"/>
              </a:spcAft>
              <a:buClr>
                <a:schemeClr val="hlink"/>
              </a:buClr>
              <a:defRPr/>
            </a:pPr>
            <a:r>
              <a:rPr lang="de-DE" altLang="de-DE" sz="2400" b="1" dirty="0"/>
              <a:t>Experimental </a:t>
            </a:r>
            <a:r>
              <a:rPr lang="de-DE" altLang="de-DE" sz="2400" b="1" dirty="0" smtClean="0"/>
              <a:t>Set-</a:t>
            </a:r>
            <a:r>
              <a:rPr lang="de-DE" altLang="de-DE" sz="2400" b="1" dirty="0" err="1" smtClean="0"/>
              <a:t>Up</a:t>
            </a:r>
            <a:endParaRPr lang="de-DE" altLang="de-DE" sz="2400" dirty="0"/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Bomb equipped with 2 dynamic pressure </a:t>
            </a:r>
            <a:r>
              <a:rPr lang="en-US" altLang="de-DE" sz="2200" dirty="0"/>
              <a:t>sensors (fine &amp; </a:t>
            </a:r>
            <a:r>
              <a:rPr lang="en-US" altLang="de-DE" sz="2200" dirty="0" smtClean="0"/>
              <a:t>coarse) and 2 thermocouples,</a:t>
            </a:r>
          </a:p>
        </p:txBody>
      </p:sp>
      <p:grpSp>
        <p:nvGrpSpPr>
          <p:cNvPr id="227" name="Gruppieren 226"/>
          <p:cNvGrpSpPr/>
          <p:nvPr/>
        </p:nvGrpSpPr>
        <p:grpSpPr>
          <a:xfrm>
            <a:off x="7083606" y="2894966"/>
            <a:ext cx="622663" cy="763814"/>
            <a:chOff x="4403863" y="2894966"/>
            <a:chExt cx="622663" cy="763814"/>
          </a:xfrm>
        </p:grpSpPr>
        <p:sp>
          <p:nvSpPr>
            <p:cNvPr id="228" name="Textfeld 11"/>
            <p:cNvSpPr txBox="1">
              <a:spLocks noChangeArrowheads="1"/>
            </p:cNvSpPr>
            <p:nvPr/>
          </p:nvSpPr>
          <p:spPr bwMode="auto">
            <a:xfrm>
              <a:off x="4403863" y="3206106"/>
              <a:ext cx="622663" cy="452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000" tIns="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de-DE" sz="1400" dirty="0">
                  <a:latin typeface="Calibri" panose="020F0502020204030204" pitchFamily="34" charset="0"/>
                </a:rPr>
                <a:t>Vacuum</a:t>
              </a:r>
              <a:br>
                <a:rPr lang="en-US" altLang="de-DE" sz="1400" dirty="0">
                  <a:latin typeface="Calibri" panose="020F0502020204030204" pitchFamily="34" charset="0"/>
                </a:rPr>
              </a:br>
              <a:r>
                <a:rPr lang="en-US" altLang="de-DE" sz="1400" dirty="0">
                  <a:latin typeface="Calibri" panose="020F0502020204030204" pitchFamily="34" charset="0"/>
                </a:rPr>
                <a:t>pump </a:t>
              </a:r>
            </a:p>
          </p:txBody>
        </p:sp>
        <p:grpSp>
          <p:nvGrpSpPr>
            <p:cNvPr id="229" name="Gruppieren 53"/>
            <p:cNvGrpSpPr>
              <a:grpSpLocks noChangeAspect="1"/>
            </p:cNvGrpSpPr>
            <p:nvPr/>
          </p:nvGrpSpPr>
          <p:grpSpPr bwMode="auto">
            <a:xfrm rot="16200000">
              <a:off x="4568288" y="2894958"/>
              <a:ext cx="323983" cy="323999"/>
              <a:chOff x="6762057" y="1082193"/>
              <a:chExt cx="216000" cy="216000"/>
            </a:xfrm>
          </p:grpSpPr>
          <p:sp>
            <p:nvSpPr>
              <p:cNvPr id="230" name="Ellipse 229"/>
              <p:cNvSpPr>
                <a:spLocks noChangeAspect="1"/>
              </p:cNvSpPr>
              <p:nvPr/>
            </p:nvSpPr>
            <p:spPr>
              <a:xfrm>
                <a:off x="6761723" y="1082556"/>
                <a:ext cx="215911" cy="2159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231" name="Gruppieren 86"/>
              <p:cNvGrpSpPr>
                <a:grpSpLocks/>
              </p:cNvGrpSpPr>
              <p:nvPr/>
            </p:nvGrpSpPr>
            <p:grpSpPr bwMode="auto">
              <a:xfrm>
                <a:off x="6786065" y="1086658"/>
                <a:ext cx="167985" cy="167497"/>
                <a:chOff x="6786044" y="1086658"/>
                <a:chExt cx="167985" cy="167497"/>
              </a:xfrm>
            </p:grpSpPr>
            <p:cxnSp>
              <p:nvCxnSpPr>
                <p:cNvPr id="232" name="Gerader Verbinder 231"/>
                <p:cNvCxnSpPr/>
                <p:nvPr/>
              </p:nvCxnSpPr>
              <p:spPr>
                <a:xfrm>
                  <a:off x="6904584" y="1086790"/>
                  <a:ext cx="48686" cy="16721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Gerader Verbinder 232"/>
                <p:cNvCxnSpPr/>
                <p:nvPr/>
              </p:nvCxnSpPr>
              <p:spPr>
                <a:xfrm flipH="1">
                  <a:off x="6786044" y="1086790"/>
                  <a:ext cx="48686" cy="16721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51" name="Gruppieren 250"/>
          <p:cNvGrpSpPr/>
          <p:nvPr/>
        </p:nvGrpSpPr>
        <p:grpSpPr>
          <a:xfrm>
            <a:off x="9803777" y="4232250"/>
            <a:ext cx="1219879" cy="900000"/>
            <a:chOff x="9803777" y="4232250"/>
            <a:chExt cx="1219879" cy="900000"/>
          </a:xfrm>
        </p:grpSpPr>
        <p:sp>
          <p:nvSpPr>
            <p:cNvPr id="247" name="Richtungspfeil 246"/>
            <p:cNvSpPr/>
            <p:nvPr/>
          </p:nvSpPr>
          <p:spPr>
            <a:xfrm rot="18900000">
              <a:off x="9803777" y="4664250"/>
              <a:ext cx="900000" cy="36000"/>
            </a:xfrm>
            <a:prstGeom prst="homePlate">
              <a:avLst>
                <a:gd name="adj" fmla="val 19748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8" name="Richtungspfeil 247"/>
            <p:cNvSpPr/>
            <p:nvPr/>
          </p:nvSpPr>
          <p:spPr>
            <a:xfrm rot="2700000" flipH="1">
              <a:off x="10468917" y="4664250"/>
              <a:ext cx="900000" cy="36000"/>
            </a:xfrm>
            <a:prstGeom prst="homePlate">
              <a:avLst>
                <a:gd name="adj" fmla="val 19748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9" name="Textfeld 248"/>
            <p:cNvSpPr txBox="1"/>
            <p:nvPr/>
          </p:nvSpPr>
          <p:spPr>
            <a:xfrm>
              <a:off x="10182657" y="4543979"/>
              <a:ext cx="8409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Ignition</a:t>
              </a:r>
              <a:br>
                <a:rPr lang="en-US" sz="1200" dirty="0" smtClean="0">
                  <a:solidFill>
                    <a:srgbClr val="FF0000"/>
                  </a:solidFill>
                </a:rPr>
              </a:br>
              <a:r>
                <a:rPr lang="en-US" sz="1200" dirty="0" smtClean="0">
                  <a:solidFill>
                    <a:srgbClr val="FF0000"/>
                  </a:solidFill>
                </a:rPr>
                <a:t>electrodes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50" name="Text Box 43"/>
          <p:cNvSpPr txBox="1">
            <a:spLocks noChangeArrowheads="1"/>
          </p:cNvSpPr>
          <p:nvPr/>
        </p:nvSpPr>
        <p:spPr bwMode="auto">
          <a:xfrm>
            <a:off x="243411" y="6032174"/>
            <a:ext cx="6424286" cy="43088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Ignition electrodes.</a:t>
            </a:r>
            <a:endParaRPr lang="en-US" altLang="de-DE" sz="2200" dirty="0"/>
          </a:p>
        </p:txBody>
      </p:sp>
      <p:sp>
        <p:nvSpPr>
          <p:cNvPr id="238" name="Rectangle 6"/>
          <p:cNvSpPr>
            <a:spLocks noChangeArrowheads="1"/>
          </p:cNvSpPr>
          <p:nvPr/>
        </p:nvSpPr>
        <p:spPr bwMode="auto">
          <a:xfrm>
            <a:off x="2750008" y="333376"/>
            <a:ext cx="669198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2400" b="1" dirty="0">
                <a:solidFill>
                  <a:srgbClr val="3399FF"/>
                </a:solidFill>
              </a:rPr>
              <a:t>Safety </a:t>
            </a:r>
            <a:r>
              <a:rPr lang="en-US" altLang="de-DE" sz="2400" b="1" dirty="0" smtClean="0">
                <a:solidFill>
                  <a:srgbClr val="3399FF"/>
                </a:solidFill>
              </a:rPr>
              <a:t>Considerations &amp; Experimental Set-up</a:t>
            </a:r>
            <a:endParaRPr lang="de-DE" altLang="de-DE" sz="2400" b="1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3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942092-2640-4AC4-ABDD-2F7907CF6810}" type="slidenum">
              <a:rPr lang="de-DE" altLang="de-DE" smtClean="0"/>
              <a:pPr/>
              <a:t>6</a:t>
            </a:fld>
            <a:endParaRPr lang="de-DE" altLang="de-DE" smtClean="0"/>
          </a:p>
        </p:txBody>
      </p:sp>
      <p:sp>
        <p:nvSpPr>
          <p:cNvPr id="11" name="Textfeld 10"/>
          <p:cNvSpPr txBox="1"/>
          <p:nvPr/>
        </p:nvSpPr>
        <p:spPr>
          <a:xfrm>
            <a:off x="7891999" y="3459059"/>
            <a:ext cx="72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noFill/>
          </a:ln>
        </p:spPr>
        <p:txBody>
          <a:bodyPr wrap="none" lIns="18000" tIns="0" rIns="18000" bIns="0" rtlCol="0" anchor="ctr" anchorCtr="0">
            <a:noAutofit/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2" name="Ellipse 11"/>
          <p:cNvSpPr>
            <a:spLocks noChangeAspect="1"/>
          </p:cNvSpPr>
          <p:nvPr/>
        </p:nvSpPr>
        <p:spPr>
          <a:xfrm>
            <a:off x="9870019" y="3625403"/>
            <a:ext cx="1440000" cy="1440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libri" panose="020F0502020204030204" pitchFamily="34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6986046" y="1268761"/>
            <a:ext cx="4654570" cy="5229501"/>
            <a:chOff x="4309918" y="1268760"/>
            <a:chExt cx="4654570" cy="5229501"/>
          </a:xfrm>
        </p:grpSpPr>
        <p:cxnSp>
          <p:nvCxnSpPr>
            <p:cNvPr id="18" name="Gerader Verbinder 17"/>
            <p:cNvCxnSpPr/>
            <p:nvPr/>
          </p:nvCxnSpPr>
          <p:spPr>
            <a:xfrm rot="16200000">
              <a:off x="4887961" y="4881231"/>
              <a:ext cx="138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hteck 18"/>
            <p:cNvSpPr/>
            <p:nvPr/>
          </p:nvSpPr>
          <p:spPr>
            <a:xfrm>
              <a:off x="4327568" y="3243688"/>
              <a:ext cx="733425" cy="408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 rot="16200000">
              <a:off x="4090346" y="1644912"/>
              <a:ext cx="676400" cy="2372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</a:rPr>
                <a:t>Chimney</a:t>
              </a:r>
            </a:p>
          </p:txBody>
        </p:sp>
        <p:sp>
          <p:nvSpPr>
            <p:cNvPr id="21" name="Rechteck 20"/>
            <p:cNvSpPr/>
            <p:nvPr/>
          </p:nvSpPr>
          <p:spPr>
            <a:xfrm>
              <a:off x="5431570" y="5734672"/>
              <a:ext cx="288000" cy="72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403718" y="3206555"/>
              <a:ext cx="622666" cy="45269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000" tIns="0" rIns="18000" bIns="1080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</a:rPr>
                <a:t>Vacuum</a:t>
              </a:r>
              <a:br>
                <a:rPr lang="en-US" sz="1400" dirty="0">
                  <a:latin typeface="Calibri" panose="020F0502020204030204" pitchFamily="34" charset="0"/>
                </a:rPr>
              </a:br>
              <a:r>
                <a:rPr lang="en-US" sz="1400" dirty="0">
                  <a:latin typeface="Calibri" panose="020F0502020204030204" pitchFamily="34" charset="0"/>
                </a:rPr>
                <a:t>pump </a:t>
              </a: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5448443" y="5822326"/>
              <a:ext cx="254360" cy="2372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Air</a:t>
              </a:r>
              <a:endParaRPr lang="en-US" sz="1400" b="1" baseline="-25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6265809" y="2498356"/>
              <a:ext cx="933970" cy="237255"/>
            </a:xfrm>
            <a:prstGeom prst="rect">
              <a:avLst/>
            </a:prstGeom>
            <a:noFill/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</a:rPr>
                <a:t>Gas-analysis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6738929" y="3403231"/>
              <a:ext cx="542900" cy="237255"/>
            </a:xfrm>
            <a:prstGeom prst="rect">
              <a:avLst/>
            </a:prstGeom>
            <a:noFill/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de-DE" sz="1400" dirty="0" err="1">
                  <a:latin typeface="Calibri" panose="020F0502020204030204" pitchFamily="34" charset="0"/>
                </a:rPr>
                <a:t>p</a:t>
              </a:r>
              <a:r>
                <a:rPr lang="de-DE" sz="1400" baseline="-25000" dirty="0" err="1">
                  <a:latin typeface="Calibri" panose="020F0502020204030204" pitchFamily="34" charset="0"/>
                </a:rPr>
                <a:t>dynamic</a:t>
              </a:r>
              <a:endParaRPr lang="de-DE" sz="1400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7779188" y="1898281"/>
              <a:ext cx="389012" cy="237255"/>
            </a:xfrm>
            <a:prstGeom prst="rect">
              <a:avLst/>
            </a:prstGeom>
            <a:noFill/>
          </p:spPr>
          <p:txBody>
            <a:bodyPr wrap="none" lIns="18000" tIns="10800" rIns="18000" bIns="10800" rtlCol="0">
              <a:spAutoFit/>
            </a:bodyPr>
            <a:lstStyle/>
            <a:p>
              <a:r>
                <a:rPr lang="de-DE" sz="1400" dirty="0" err="1">
                  <a:latin typeface="Calibri" panose="020F0502020204030204" pitchFamily="34" charset="0"/>
                </a:rPr>
                <a:t>p</a:t>
              </a:r>
              <a:r>
                <a:rPr lang="de-DE" sz="1400" baseline="-25000" dirty="0" err="1">
                  <a:latin typeface="Calibri" panose="020F0502020204030204" pitchFamily="34" charset="0"/>
                </a:rPr>
                <a:t>static</a:t>
              </a:r>
              <a:endParaRPr lang="de-DE" sz="1400" baseline="-25000" dirty="0">
                <a:latin typeface="Calibri" panose="020F0502020204030204" pitchFamily="34" charset="0"/>
              </a:endParaRPr>
            </a:p>
          </p:txBody>
        </p:sp>
        <p:cxnSp>
          <p:nvCxnSpPr>
            <p:cNvPr id="27" name="Gerader Verbinder 26"/>
            <p:cNvCxnSpPr/>
            <p:nvPr/>
          </p:nvCxnSpPr>
          <p:spPr>
            <a:xfrm rot="10800000">
              <a:off x="4327568" y="2514230"/>
              <a:ext cx="358425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/>
            <p:cNvCxnSpPr/>
            <p:nvPr/>
          </p:nvCxnSpPr>
          <p:spPr>
            <a:xfrm>
              <a:off x="4327568" y="3060330"/>
              <a:ext cx="358425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/>
            <p:cNvCxnSpPr/>
            <p:nvPr/>
          </p:nvCxnSpPr>
          <p:spPr>
            <a:xfrm rot="5400000">
              <a:off x="5112961" y="2982231"/>
              <a:ext cx="93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/>
            <p:cNvCxnSpPr/>
            <p:nvPr/>
          </p:nvCxnSpPr>
          <p:spPr>
            <a:xfrm rot="5400000">
              <a:off x="7347475" y="3072231"/>
              <a:ext cx="111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/>
            <p:cNvCxnSpPr/>
            <p:nvPr/>
          </p:nvCxnSpPr>
          <p:spPr>
            <a:xfrm rot="16200000">
              <a:off x="5790261" y="5034231"/>
              <a:ext cx="108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/>
            <p:cNvCxnSpPr/>
            <p:nvPr/>
          </p:nvCxnSpPr>
          <p:spPr>
            <a:xfrm rot="16200000">
              <a:off x="4291661" y="5034231"/>
              <a:ext cx="108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/>
            <p:cNvCxnSpPr/>
            <p:nvPr/>
          </p:nvCxnSpPr>
          <p:spPr>
            <a:xfrm>
              <a:off x="4825311" y="4500580"/>
              <a:ext cx="1512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33"/>
            <p:cNvSpPr txBox="1"/>
            <p:nvPr/>
          </p:nvSpPr>
          <p:spPr>
            <a:xfrm>
              <a:off x="6009129" y="5002349"/>
              <a:ext cx="635490" cy="18466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lIns="18000" tIns="0" rIns="18000" bIns="0" rtlCol="0">
              <a:spAutoFit/>
            </a:bodyPr>
            <a:lstStyle/>
            <a:p>
              <a:pPr algn="ctr"/>
              <a:r>
                <a:rPr lang="en-US" sz="1200" dirty="0" err="1">
                  <a:latin typeface="Calibri" panose="020F0502020204030204" pitchFamily="34" charset="0"/>
                </a:rPr>
                <a:t>Massflow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4508835" y="5002349"/>
              <a:ext cx="635490" cy="18466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lIns="18000" tIns="0" rIns="18000" bIns="0" rtlCol="0">
              <a:spAutoFit/>
            </a:bodyPr>
            <a:lstStyle/>
            <a:p>
              <a:pPr algn="ctr"/>
              <a:r>
                <a:rPr lang="en-US" sz="1200" dirty="0" err="1">
                  <a:latin typeface="Calibri" panose="020F0502020204030204" pitchFamily="34" charset="0"/>
                </a:rPr>
                <a:t>Massflow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5258135" y="5002349"/>
              <a:ext cx="635490" cy="18466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lIns="18000" tIns="0" rIns="18000" bIns="0" rtlCol="0">
              <a:spAutoFit/>
            </a:bodyPr>
            <a:lstStyle/>
            <a:p>
              <a:pPr algn="ctr"/>
              <a:r>
                <a:rPr lang="en-US" sz="1200" dirty="0" err="1">
                  <a:latin typeface="Calibri" panose="020F0502020204030204" pitchFamily="34" charset="0"/>
                </a:rPr>
                <a:t>Massflow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grpSp>
          <p:nvGrpSpPr>
            <p:cNvPr id="37" name="Gruppieren 36"/>
            <p:cNvGrpSpPr/>
            <p:nvPr/>
          </p:nvGrpSpPr>
          <p:grpSpPr>
            <a:xfrm>
              <a:off x="5420760" y="5521647"/>
              <a:ext cx="324000" cy="976614"/>
              <a:chOff x="4265799" y="5214041"/>
              <a:chExt cx="324000" cy="976614"/>
            </a:xfrm>
            <a:solidFill>
              <a:schemeClr val="bg1">
                <a:lumMod val="75000"/>
              </a:schemeClr>
            </a:solidFill>
          </p:grpSpPr>
          <p:grpSp>
            <p:nvGrpSpPr>
              <p:cNvPr id="129" name="Gruppieren 128"/>
              <p:cNvGrpSpPr/>
              <p:nvPr/>
            </p:nvGrpSpPr>
            <p:grpSpPr>
              <a:xfrm>
                <a:off x="4265799" y="5349395"/>
                <a:ext cx="324000" cy="841260"/>
                <a:chOff x="498090" y="2164332"/>
                <a:chExt cx="324000" cy="1300179"/>
              </a:xfrm>
              <a:grpFill/>
            </p:grpSpPr>
            <p:sp>
              <p:nvSpPr>
                <p:cNvPr id="133" name="Rechteck 132"/>
                <p:cNvSpPr/>
                <p:nvPr/>
              </p:nvSpPr>
              <p:spPr>
                <a:xfrm rot="10800000">
                  <a:off x="498090" y="2348511"/>
                  <a:ext cx="324000" cy="1116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4" name="Ellipse 133"/>
                <p:cNvSpPr>
                  <a:spLocks noChangeAspect="1"/>
                </p:cNvSpPr>
                <p:nvPr/>
              </p:nvSpPr>
              <p:spPr>
                <a:xfrm>
                  <a:off x="498090" y="2164332"/>
                  <a:ext cx="324000" cy="324000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5" name="Rechteck 134"/>
                <p:cNvSpPr/>
                <p:nvPr/>
              </p:nvSpPr>
              <p:spPr>
                <a:xfrm>
                  <a:off x="507090" y="2326333"/>
                  <a:ext cx="306000" cy="180000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30" name="Rechteck 129"/>
              <p:cNvSpPr/>
              <p:nvPr/>
            </p:nvSpPr>
            <p:spPr>
              <a:xfrm>
                <a:off x="4355799" y="5267006"/>
                <a:ext cx="144000" cy="9317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Ellipse 130"/>
              <p:cNvSpPr>
                <a:spLocks noChangeAspect="1"/>
              </p:cNvSpPr>
              <p:nvPr/>
            </p:nvSpPr>
            <p:spPr>
              <a:xfrm>
                <a:off x="4355799" y="5214041"/>
                <a:ext cx="144000" cy="93173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Rechteck 131"/>
              <p:cNvSpPr/>
              <p:nvPr/>
            </p:nvSpPr>
            <p:spPr>
              <a:xfrm>
                <a:off x="4364799" y="5268471"/>
                <a:ext cx="126000" cy="51763"/>
              </a:xfrm>
              <a:prstGeom prst="rect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8" name="Gruppieren 37"/>
            <p:cNvGrpSpPr/>
            <p:nvPr/>
          </p:nvGrpSpPr>
          <p:grpSpPr>
            <a:xfrm>
              <a:off x="6173166" y="5521647"/>
              <a:ext cx="324000" cy="976614"/>
              <a:chOff x="4265799" y="5214041"/>
              <a:chExt cx="324000" cy="976614"/>
            </a:xfrm>
            <a:solidFill>
              <a:srgbClr val="FFFF00"/>
            </a:solidFill>
          </p:grpSpPr>
          <p:grpSp>
            <p:nvGrpSpPr>
              <p:cNvPr id="122" name="Gruppieren 121"/>
              <p:cNvGrpSpPr/>
              <p:nvPr/>
            </p:nvGrpSpPr>
            <p:grpSpPr>
              <a:xfrm>
                <a:off x="4265799" y="5349395"/>
                <a:ext cx="324000" cy="841260"/>
                <a:chOff x="498090" y="2164332"/>
                <a:chExt cx="324000" cy="1300179"/>
              </a:xfrm>
              <a:grpFill/>
            </p:grpSpPr>
            <p:sp>
              <p:nvSpPr>
                <p:cNvPr id="126" name="Rechteck 125"/>
                <p:cNvSpPr/>
                <p:nvPr/>
              </p:nvSpPr>
              <p:spPr>
                <a:xfrm rot="10800000">
                  <a:off x="498090" y="2348511"/>
                  <a:ext cx="324000" cy="1116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7" name="Ellipse 126"/>
                <p:cNvSpPr>
                  <a:spLocks noChangeAspect="1"/>
                </p:cNvSpPr>
                <p:nvPr/>
              </p:nvSpPr>
              <p:spPr>
                <a:xfrm>
                  <a:off x="498090" y="2164332"/>
                  <a:ext cx="324000" cy="324000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8" name="Rechteck 127"/>
                <p:cNvSpPr/>
                <p:nvPr/>
              </p:nvSpPr>
              <p:spPr>
                <a:xfrm>
                  <a:off x="507090" y="2326333"/>
                  <a:ext cx="306000" cy="180000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23" name="Rechteck 122"/>
              <p:cNvSpPr/>
              <p:nvPr/>
            </p:nvSpPr>
            <p:spPr>
              <a:xfrm>
                <a:off x="4355799" y="5267006"/>
                <a:ext cx="144000" cy="9317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Ellipse 123"/>
              <p:cNvSpPr>
                <a:spLocks noChangeAspect="1"/>
              </p:cNvSpPr>
              <p:nvPr/>
            </p:nvSpPr>
            <p:spPr>
              <a:xfrm>
                <a:off x="4355799" y="5214041"/>
                <a:ext cx="144000" cy="93173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hteck 124"/>
              <p:cNvSpPr/>
              <p:nvPr/>
            </p:nvSpPr>
            <p:spPr>
              <a:xfrm>
                <a:off x="4364799" y="5268471"/>
                <a:ext cx="126000" cy="51763"/>
              </a:xfrm>
              <a:prstGeom prst="rect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9" name="Gruppieren 38"/>
            <p:cNvGrpSpPr/>
            <p:nvPr/>
          </p:nvGrpSpPr>
          <p:grpSpPr>
            <a:xfrm>
              <a:off x="4668282" y="5521647"/>
              <a:ext cx="324000" cy="976614"/>
              <a:chOff x="4664304" y="5521647"/>
              <a:chExt cx="324000" cy="976614"/>
            </a:xfrm>
          </p:grpSpPr>
          <p:grpSp>
            <p:nvGrpSpPr>
              <p:cNvPr id="114" name="Gruppieren 113"/>
              <p:cNvGrpSpPr/>
              <p:nvPr/>
            </p:nvGrpSpPr>
            <p:grpSpPr>
              <a:xfrm>
                <a:off x="4664304" y="5657001"/>
                <a:ext cx="324000" cy="841260"/>
                <a:chOff x="498090" y="2164332"/>
                <a:chExt cx="324000" cy="1300179"/>
              </a:xfrm>
              <a:solidFill>
                <a:srgbClr val="66CCFF"/>
              </a:solidFill>
            </p:grpSpPr>
            <p:sp>
              <p:nvSpPr>
                <p:cNvPr id="119" name="Rechteck 118"/>
                <p:cNvSpPr/>
                <p:nvPr/>
              </p:nvSpPr>
              <p:spPr>
                <a:xfrm rot="10800000">
                  <a:off x="498090" y="2348511"/>
                  <a:ext cx="324000" cy="1116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0" name="Ellipse 119"/>
                <p:cNvSpPr>
                  <a:spLocks noChangeAspect="1"/>
                </p:cNvSpPr>
                <p:nvPr/>
              </p:nvSpPr>
              <p:spPr>
                <a:xfrm>
                  <a:off x="498090" y="2164332"/>
                  <a:ext cx="324000" cy="324000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1" name="Rechteck 120"/>
                <p:cNvSpPr/>
                <p:nvPr/>
              </p:nvSpPr>
              <p:spPr>
                <a:xfrm>
                  <a:off x="507090" y="2326333"/>
                  <a:ext cx="306000" cy="180000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15" name="Rechteck 114"/>
              <p:cNvSpPr/>
              <p:nvPr/>
            </p:nvSpPr>
            <p:spPr>
              <a:xfrm>
                <a:off x="4754304" y="5574612"/>
                <a:ext cx="144000" cy="93173"/>
              </a:xfrm>
              <a:prstGeom prst="rect">
                <a:avLst/>
              </a:prstGeom>
              <a:solidFill>
                <a:srgbClr val="66CCF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Ellipse 115"/>
              <p:cNvSpPr>
                <a:spLocks noChangeAspect="1"/>
              </p:cNvSpPr>
              <p:nvPr/>
            </p:nvSpPr>
            <p:spPr>
              <a:xfrm>
                <a:off x="4754304" y="5521647"/>
                <a:ext cx="144000" cy="93173"/>
              </a:xfrm>
              <a:prstGeom prst="ellipse">
                <a:avLst/>
              </a:prstGeom>
              <a:solidFill>
                <a:srgbClr val="66CCF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hteck 116"/>
              <p:cNvSpPr/>
              <p:nvPr/>
            </p:nvSpPr>
            <p:spPr>
              <a:xfrm>
                <a:off x="4763304" y="5576077"/>
                <a:ext cx="126000" cy="51763"/>
              </a:xfrm>
              <a:prstGeom prst="rect">
                <a:avLst/>
              </a:prstGeom>
              <a:solidFill>
                <a:srgbClr val="66CC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Textfeld 117"/>
              <p:cNvSpPr txBox="1"/>
              <p:nvPr/>
            </p:nvSpPr>
            <p:spPr>
              <a:xfrm>
                <a:off x="4714094" y="5937241"/>
                <a:ext cx="2244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b="1" dirty="0" smtClean="0">
                    <a:latin typeface="Calibri" panose="020F0502020204030204" pitchFamily="34" charset="0"/>
                  </a:rPr>
                  <a:t>H</a:t>
                </a:r>
                <a:r>
                  <a:rPr lang="de-DE" b="1" baseline="-25000" dirty="0" smtClean="0">
                    <a:latin typeface="Calibri" panose="020F0502020204030204" pitchFamily="34" charset="0"/>
                  </a:rPr>
                  <a:t>2</a:t>
                </a:r>
                <a:endParaRPr lang="de-DE" b="1" baseline="-25000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40" name="Textfeld 39"/>
            <p:cNvSpPr txBox="1"/>
            <p:nvPr/>
          </p:nvSpPr>
          <p:spPr>
            <a:xfrm>
              <a:off x="5444934" y="5937241"/>
              <a:ext cx="27732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b="1" dirty="0" smtClean="0">
                  <a:latin typeface="Calibri" panose="020F0502020204030204" pitchFamily="34" charset="0"/>
                </a:rPr>
                <a:t>Air</a:t>
              </a:r>
              <a:endParaRPr lang="de-DE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6196506" y="5937241"/>
              <a:ext cx="27565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b="1" dirty="0" smtClean="0">
                  <a:latin typeface="Calibri" panose="020F0502020204030204" pitchFamily="34" charset="0"/>
                </a:rPr>
                <a:t>CO</a:t>
              </a:r>
              <a:endParaRPr lang="de-DE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907213" y="4667638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V10</a:t>
              </a: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5669213" y="4667638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V11</a:t>
              </a: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6412163" y="4667638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V12</a:t>
              </a:r>
            </a:p>
          </p:txBody>
        </p:sp>
        <p:cxnSp>
          <p:nvCxnSpPr>
            <p:cNvPr id="45" name="Gerader Verbinder 44"/>
            <p:cNvCxnSpPr/>
            <p:nvPr/>
          </p:nvCxnSpPr>
          <p:spPr>
            <a:xfrm rot="5400000">
              <a:off x="3427568" y="2168760"/>
              <a:ext cx="1800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feld 45"/>
            <p:cNvSpPr txBox="1"/>
            <p:nvPr/>
          </p:nvSpPr>
          <p:spPr>
            <a:xfrm>
              <a:off x="4411154" y="2681100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V09</a:t>
              </a: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5091719" y="3144681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V08</a:t>
              </a: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5091216" y="2600937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V06</a:t>
              </a: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5801557" y="2600937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V07</a:t>
              </a: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6624755" y="3152160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V01</a:t>
              </a: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8009534" y="2690414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V02</a:t>
              </a: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7673618" y="2244703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V03</a:t>
              </a: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7090831" y="2245611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V04</a:t>
              </a: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6504514" y="2244361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V05</a:t>
              </a:r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7094847" y="1655680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V13</a:t>
              </a:r>
            </a:p>
          </p:txBody>
        </p:sp>
        <p:cxnSp>
          <p:nvCxnSpPr>
            <p:cNvPr id="56" name="Gerader Verbinder 55"/>
            <p:cNvCxnSpPr/>
            <p:nvPr/>
          </p:nvCxnSpPr>
          <p:spPr>
            <a:xfrm rot="5400000">
              <a:off x="5814976" y="1889760"/>
              <a:ext cx="1242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/>
            <p:cNvCxnSpPr/>
            <p:nvPr/>
          </p:nvCxnSpPr>
          <p:spPr>
            <a:xfrm rot="5400000">
              <a:off x="6393988" y="1889760"/>
              <a:ext cx="1242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/>
            <p:cNvCxnSpPr/>
            <p:nvPr/>
          </p:nvCxnSpPr>
          <p:spPr>
            <a:xfrm rot="16200000">
              <a:off x="7422915" y="2330760"/>
              <a:ext cx="360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non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uppieren 58"/>
            <p:cNvGrpSpPr/>
            <p:nvPr/>
          </p:nvGrpSpPr>
          <p:grpSpPr>
            <a:xfrm>
              <a:off x="7458915" y="1886480"/>
              <a:ext cx="288000" cy="288000"/>
              <a:chOff x="7063951" y="3115400"/>
              <a:chExt cx="288000" cy="288000"/>
            </a:xfrm>
          </p:grpSpPr>
          <p:sp>
            <p:nvSpPr>
              <p:cNvPr id="112" name="Ellipse 111"/>
              <p:cNvSpPr>
                <a:spLocks noChangeAspect="1"/>
              </p:cNvSpPr>
              <p:nvPr/>
            </p:nvSpPr>
            <p:spPr>
              <a:xfrm>
                <a:off x="7063951" y="311540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13" name="Textfeld 112"/>
              <p:cNvSpPr txBox="1"/>
              <p:nvPr/>
            </p:nvSpPr>
            <p:spPr>
              <a:xfrm>
                <a:off x="7157456" y="3136290"/>
                <a:ext cx="10900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600" b="1" dirty="0">
                    <a:latin typeface="Calibri" panose="020F0502020204030204" pitchFamily="34" charset="0"/>
                  </a:rPr>
                  <a:t>P</a:t>
                </a:r>
              </a:p>
            </p:txBody>
          </p:sp>
        </p:grpSp>
        <p:grpSp>
          <p:nvGrpSpPr>
            <p:cNvPr id="60" name="Gruppieren 59"/>
            <p:cNvGrpSpPr/>
            <p:nvPr/>
          </p:nvGrpSpPr>
          <p:grpSpPr>
            <a:xfrm>
              <a:off x="6881111" y="1886480"/>
              <a:ext cx="288000" cy="288000"/>
              <a:chOff x="7063951" y="3115400"/>
              <a:chExt cx="288000" cy="288000"/>
            </a:xfrm>
          </p:grpSpPr>
          <p:sp>
            <p:nvSpPr>
              <p:cNvPr id="110" name="Ellipse 109"/>
              <p:cNvSpPr>
                <a:spLocks noChangeAspect="1"/>
              </p:cNvSpPr>
              <p:nvPr/>
            </p:nvSpPr>
            <p:spPr>
              <a:xfrm>
                <a:off x="7063951" y="311540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11" name="Textfeld 110"/>
              <p:cNvSpPr txBox="1"/>
              <p:nvPr/>
            </p:nvSpPr>
            <p:spPr>
              <a:xfrm>
                <a:off x="7087606" y="3136290"/>
                <a:ext cx="24699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600" b="1" dirty="0">
                    <a:latin typeface="Calibri" panose="020F0502020204030204" pitchFamily="34" charset="0"/>
                  </a:rPr>
                  <a:t>CO</a:t>
                </a:r>
              </a:p>
            </p:txBody>
          </p:sp>
        </p:grpSp>
        <p:grpSp>
          <p:nvGrpSpPr>
            <p:cNvPr id="61" name="Gruppieren 60"/>
            <p:cNvGrpSpPr/>
            <p:nvPr/>
          </p:nvGrpSpPr>
          <p:grpSpPr>
            <a:xfrm>
              <a:off x="6291414" y="1886480"/>
              <a:ext cx="288000" cy="288000"/>
              <a:chOff x="7063951" y="3115400"/>
              <a:chExt cx="288000" cy="288000"/>
            </a:xfrm>
          </p:grpSpPr>
          <p:sp>
            <p:nvSpPr>
              <p:cNvPr id="108" name="Ellipse 107"/>
              <p:cNvSpPr>
                <a:spLocks noChangeAspect="1"/>
              </p:cNvSpPr>
              <p:nvPr/>
            </p:nvSpPr>
            <p:spPr>
              <a:xfrm>
                <a:off x="7063951" y="311540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9" name="Textfeld 108"/>
              <p:cNvSpPr txBox="1"/>
              <p:nvPr/>
            </p:nvSpPr>
            <p:spPr>
              <a:xfrm>
                <a:off x="7100306" y="3136290"/>
                <a:ext cx="19877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600" b="1" dirty="0">
                    <a:latin typeface="Calibri" panose="020F0502020204030204" pitchFamily="34" charset="0"/>
                  </a:rPr>
                  <a:t>H</a:t>
                </a:r>
                <a:r>
                  <a:rPr lang="de-DE" sz="1600" b="1" baseline="-25000" dirty="0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grpSp>
          <p:nvGrpSpPr>
            <p:cNvPr id="62" name="Gruppieren 61"/>
            <p:cNvGrpSpPr/>
            <p:nvPr/>
          </p:nvGrpSpPr>
          <p:grpSpPr>
            <a:xfrm>
              <a:off x="6912349" y="1389099"/>
              <a:ext cx="216000" cy="216000"/>
              <a:chOff x="6762057" y="1082193"/>
              <a:chExt cx="216000" cy="216000"/>
            </a:xfrm>
          </p:grpSpPr>
          <p:sp>
            <p:nvSpPr>
              <p:cNvPr id="104" name="Ellipse 103"/>
              <p:cNvSpPr>
                <a:spLocks noChangeAspect="1"/>
              </p:cNvSpPr>
              <p:nvPr/>
            </p:nvSpPr>
            <p:spPr>
              <a:xfrm>
                <a:off x="6762057" y="1082193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105" name="Gruppieren 104"/>
              <p:cNvGrpSpPr/>
              <p:nvPr/>
            </p:nvGrpSpPr>
            <p:grpSpPr>
              <a:xfrm>
                <a:off x="6786065" y="1086658"/>
                <a:ext cx="167985" cy="167497"/>
                <a:chOff x="6786044" y="1086658"/>
                <a:chExt cx="167985" cy="167497"/>
              </a:xfrm>
            </p:grpSpPr>
            <p:cxnSp>
              <p:nvCxnSpPr>
                <p:cNvPr id="106" name="Gerader Verbinder 105"/>
                <p:cNvCxnSpPr/>
                <p:nvPr/>
              </p:nvCxnSpPr>
              <p:spPr>
                <a:xfrm>
                  <a:off x="6905626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Gerader Verbinder 106"/>
                <p:cNvCxnSpPr/>
                <p:nvPr/>
              </p:nvCxnSpPr>
              <p:spPr>
                <a:xfrm flipH="1">
                  <a:off x="6786044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3" name="Gruppieren 62"/>
            <p:cNvGrpSpPr/>
            <p:nvPr/>
          </p:nvGrpSpPr>
          <p:grpSpPr>
            <a:xfrm>
              <a:off x="6327734" y="1389099"/>
              <a:ext cx="216000" cy="216000"/>
              <a:chOff x="6762057" y="1082193"/>
              <a:chExt cx="216000" cy="216000"/>
            </a:xfrm>
          </p:grpSpPr>
          <p:sp>
            <p:nvSpPr>
              <p:cNvPr id="100" name="Ellipse 99"/>
              <p:cNvSpPr>
                <a:spLocks noChangeAspect="1"/>
              </p:cNvSpPr>
              <p:nvPr/>
            </p:nvSpPr>
            <p:spPr>
              <a:xfrm>
                <a:off x="6762057" y="1082193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101" name="Gruppieren 100"/>
              <p:cNvGrpSpPr/>
              <p:nvPr/>
            </p:nvGrpSpPr>
            <p:grpSpPr>
              <a:xfrm>
                <a:off x="6786065" y="1086658"/>
                <a:ext cx="167985" cy="167497"/>
                <a:chOff x="6786044" y="1086658"/>
                <a:chExt cx="167985" cy="167497"/>
              </a:xfrm>
            </p:grpSpPr>
            <p:cxnSp>
              <p:nvCxnSpPr>
                <p:cNvPr id="102" name="Gerader Verbinder 101"/>
                <p:cNvCxnSpPr/>
                <p:nvPr/>
              </p:nvCxnSpPr>
              <p:spPr>
                <a:xfrm>
                  <a:off x="6905626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Gerader Verbinder 102"/>
                <p:cNvCxnSpPr/>
                <p:nvPr/>
              </p:nvCxnSpPr>
              <p:spPr>
                <a:xfrm flipH="1">
                  <a:off x="6786044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4" name="Gruppieren 63"/>
            <p:cNvGrpSpPr>
              <a:grpSpLocks noChangeAspect="1"/>
            </p:cNvGrpSpPr>
            <p:nvPr/>
          </p:nvGrpSpPr>
          <p:grpSpPr>
            <a:xfrm rot="16200000">
              <a:off x="4568136" y="2895399"/>
              <a:ext cx="324000" cy="324000"/>
              <a:chOff x="6762057" y="1082193"/>
              <a:chExt cx="216000" cy="216000"/>
            </a:xfrm>
          </p:grpSpPr>
          <p:sp>
            <p:nvSpPr>
              <p:cNvPr id="96" name="Ellipse 95"/>
              <p:cNvSpPr>
                <a:spLocks noChangeAspect="1"/>
              </p:cNvSpPr>
              <p:nvPr/>
            </p:nvSpPr>
            <p:spPr>
              <a:xfrm>
                <a:off x="6762057" y="1082193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97" name="Gruppieren 96"/>
              <p:cNvGrpSpPr/>
              <p:nvPr/>
            </p:nvGrpSpPr>
            <p:grpSpPr>
              <a:xfrm>
                <a:off x="6786065" y="1086658"/>
                <a:ext cx="167985" cy="167497"/>
                <a:chOff x="6786044" y="1086658"/>
                <a:chExt cx="167985" cy="167497"/>
              </a:xfrm>
            </p:grpSpPr>
            <p:cxnSp>
              <p:nvCxnSpPr>
                <p:cNvPr id="98" name="Gerader Verbinder 97"/>
                <p:cNvCxnSpPr/>
                <p:nvPr/>
              </p:nvCxnSpPr>
              <p:spPr>
                <a:xfrm>
                  <a:off x="6905626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Gerader Verbinder 98"/>
                <p:cNvCxnSpPr/>
                <p:nvPr/>
              </p:nvCxnSpPr>
              <p:spPr>
                <a:xfrm flipH="1">
                  <a:off x="6786044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5" name="Gruppieren 64"/>
            <p:cNvGrpSpPr/>
            <p:nvPr/>
          </p:nvGrpSpPr>
          <p:grpSpPr>
            <a:xfrm>
              <a:off x="5471145" y="5251994"/>
              <a:ext cx="216000" cy="187143"/>
              <a:chOff x="5821940" y="4972381"/>
              <a:chExt cx="216000" cy="187143"/>
            </a:xfrm>
            <a:solidFill>
              <a:srgbClr val="00B050"/>
            </a:solidFill>
          </p:grpSpPr>
          <p:sp>
            <p:nvSpPr>
              <p:cNvPr id="94" name="Gleichschenkliges Dreieck 93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95" name="Gleichschenkliges Dreieck 94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6" name="Gruppieren 65"/>
            <p:cNvGrpSpPr/>
            <p:nvPr/>
          </p:nvGrpSpPr>
          <p:grpSpPr>
            <a:xfrm>
              <a:off x="4715495" y="5251994"/>
              <a:ext cx="216000" cy="187143"/>
              <a:chOff x="5821940" y="4972381"/>
              <a:chExt cx="216000" cy="187143"/>
            </a:xfrm>
            <a:solidFill>
              <a:srgbClr val="00B050"/>
            </a:solidFill>
          </p:grpSpPr>
          <p:sp>
            <p:nvSpPr>
              <p:cNvPr id="92" name="Gleichschenkliges Dreieck 91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93" name="Gleichschenkliges Dreieck 92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7" name="Gruppieren 66"/>
            <p:cNvGrpSpPr/>
            <p:nvPr/>
          </p:nvGrpSpPr>
          <p:grpSpPr>
            <a:xfrm>
              <a:off x="6220445" y="5251994"/>
              <a:ext cx="216000" cy="187143"/>
              <a:chOff x="5821940" y="4972381"/>
              <a:chExt cx="216000" cy="187143"/>
            </a:xfrm>
            <a:solidFill>
              <a:srgbClr val="00B050"/>
            </a:solidFill>
          </p:grpSpPr>
          <p:sp>
            <p:nvSpPr>
              <p:cNvPr id="90" name="Gleichschenkliges Dreieck 89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91" name="Gleichschenkliges Dreieck 90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8" name="Gruppieren 67"/>
            <p:cNvGrpSpPr/>
            <p:nvPr/>
          </p:nvGrpSpPr>
          <p:grpSpPr>
            <a:xfrm>
              <a:off x="6852713" y="3266356"/>
              <a:ext cx="2111775" cy="1799047"/>
              <a:chOff x="6852713" y="3266356"/>
              <a:chExt cx="2111775" cy="1799047"/>
            </a:xfrm>
          </p:grpSpPr>
          <p:grpSp>
            <p:nvGrpSpPr>
              <p:cNvPr id="72" name="Gruppieren 71"/>
              <p:cNvGrpSpPr/>
              <p:nvPr/>
            </p:nvGrpSpPr>
            <p:grpSpPr>
              <a:xfrm rot="18000000">
                <a:off x="6953727" y="3622642"/>
                <a:ext cx="288000" cy="490027"/>
                <a:chOff x="8848918" y="3781771"/>
                <a:chExt cx="288000" cy="490027"/>
              </a:xfrm>
            </p:grpSpPr>
            <p:cxnSp>
              <p:nvCxnSpPr>
                <p:cNvPr id="87" name="Gerader Verbinder 86"/>
                <p:cNvCxnSpPr/>
                <p:nvPr/>
              </p:nvCxnSpPr>
              <p:spPr>
                <a:xfrm>
                  <a:off x="8992918" y="4037798"/>
                  <a:ext cx="0" cy="234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Ellipse 87"/>
                <p:cNvSpPr>
                  <a:spLocks noChangeAspect="1"/>
                </p:cNvSpPr>
                <p:nvPr/>
              </p:nvSpPr>
              <p:spPr>
                <a:xfrm>
                  <a:off x="8848918" y="37817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9" name="Textfeld 88"/>
                <p:cNvSpPr txBox="1"/>
                <p:nvPr/>
              </p:nvSpPr>
              <p:spPr>
                <a:xfrm>
                  <a:off x="8942423" y="3802661"/>
                  <a:ext cx="10900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P</a:t>
                  </a:r>
                </a:p>
              </p:txBody>
            </p:sp>
          </p:grpSp>
          <p:grpSp>
            <p:nvGrpSpPr>
              <p:cNvPr id="73" name="Gruppieren 72"/>
              <p:cNvGrpSpPr/>
              <p:nvPr/>
            </p:nvGrpSpPr>
            <p:grpSpPr>
              <a:xfrm rot="19800000">
                <a:off x="7291240" y="3275648"/>
                <a:ext cx="288000" cy="490027"/>
                <a:chOff x="8848918" y="3781771"/>
                <a:chExt cx="288000" cy="490027"/>
              </a:xfrm>
            </p:grpSpPr>
            <p:cxnSp>
              <p:nvCxnSpPr>
                <p:cNvPr id="84" name="Gerader Verbinder 83"/>
                <p:cNvCxnSpPr/>
                <p:nvPr/>
              </p:nvCxnSpPr>
              <p:spPr>
                <a:xfrm>
                  <a:off x="8992918" y="4037798"/>
                  <a:ext cx="0" cy="234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Ellipse 84"/>
                <p:cNvSpPr>
                  <a:spLocks noChangeAspect="1"/>
                </p:cNvSpPr>
                <p:nvPr/>
              </p:nvSpPr>
              <p:spPr>
                <a:xfrm>
                  <a:off x="8848918" y="37817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6" name="Textfeld 85"/>
                <p:cNvSpPr txBox="1"/>
                <p:nvPr/>
              </p:nvSpPr>
              <p:spPr>
                <a:xfrm>
                  <a:off x="8942423" y="3802661"/>
                  <a:ext cx="10900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P</a:t>
                  </a:r>
                </a:p>
              </p:txBody>
            </p:sp>
          </p:grpSp>
          <p:sp>
            <p:nvSpPr>
              <p:cNvPr id="74" name="Ellipse 73"/>
              <p:cNvSpPr>
                <a:spLocks noChangeAspect="1"/>
              </p:cNvSpPr>
              <p:nvPr/>
            </p:nvSpPr>
            <p:spPr>
              <a:xfrm>
                <a:off x="7193891" y="3625403"/>
                <a:ext cx="1440000" cy="1440000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75" name="Gruppieren 74"/>
              <p:cNvGrpSpPr/>
              <p:nvPr/>
            </p:nvGrpSpPr>
            <p:grpSpPr>
              <a:xfrm rot="3600000">
                <a:off x="8566475" y="3618193"/>
                <a:ext cx="288000" cy="508027"/>
                <a:chOff x="8848918" y="3781771"/>
                <a:chExt cx="288000" cy="508027"/>
              </a:xfrm>
            </p:grpSpPr>
            <p:cxnSp>
              <p:nvCxnSpPr>
                <p:cNvPr id="81" name="Gerader Verbinder 80"/>
                <p:cNvCxnSpPr/>
                <p:nvPr/>
              </p:nvCxnSpPr>
              <p:spPr>
                <a:xfrm>
                  <a:off x="8992918" y="4037798"/>
                  <a:ext cx="0" cy="252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Ellipse 81"/>
                <p:cNvSpPr>
                  <a:spLocks noChangeAspect="1"/>
                </p:cNvSpPr>
                <p:nvPr/>
              </p:nvSpPr>
              <p:spPr>
                <a:xfrm>
                  <a:off x="8848918" y="37817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u="sng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3" name="Textfeld 82"/>
                <p:cNvSpPr txBox="1"/>
                <p:nvPr/>
              </p:nvSpPr>
              <p:spPr>
                <a:xfrm>
                  <a:off x="8942423" y="3802661"/>
                  <a:ext cx="10099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76" name="Gruppieren 75"/>
              <p:cNvGrpSpPr/>
              <p:nvPr/>
            </p:nvGrpSpPr>
            <p:grpSpPr>
              <a:xfrm rot="1800000">
                <a:off x="8198907" y="3266356"/>
                <a:ext cx="288000" cy="616026"/>
                <a:chOff x="9001318" y="3934171"/>
                <a:chExt cx="288000" cy="616026"/>
              </a:xfrm>
            </p:grpSpPr>
            <p:cxnSp>
              <p:nvCxnSpPr>
                <p:cNvPr id="78" name="Gerader Verbinder 77"/>
                <p:cNvCxnSpPr/>
                <p:nvPr/>
              </p:nvCxnSpPr>
              <p:spPr>
                <a:xfrm>
                  <a:off x="9145318" y="4190197"/>
                  <a:ext cx="0" cy="36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Ellipse 78"/>
                <p:cNvSpPr>
                  <a:spLocks noChangeAspect="1"/>
                </p:cNvSpPr>
                <p:nvPr/>
              </p:nvSpPr>
              <p:spPr>
                <a:xfrm>
                  <a:off x="9001318" y="39341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0" name="Textfeld 79"/>
                <p:cNvSpPr txBox="1"/>
                <p:nvPr/>
              </p:nvSpPr>
              <p:spPr>
                <a:xfrm>
                  <a:off x="9094823" y="3955061"/>
                  <a:ext cx="10099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T</a:t>
                  </a:r>
                </a:p>
              </p:txBody>
            </p:sp>
          </p:grpSp>
          <p:sp>
            <p:nvSpPr>
              <p:cNvPr id="77" name="Textfeld 76"/>
              <p:cNvSpPr txBox="1"/>
              <p:nvPr/>
            </p:nvSpPr>
            <p:spPr>
              <a:xfrm>
                <a:off x="7498972" y="4119054"/>
                <a:ext cx="829839" cy="452698"/>
              </a:xfrm>
              <a:prstGeom prst="rect">
                <a:avLst/>
              </a:prstGeom>
              <a:noFill/>
            </p:spPr>
            <p:txBody>
              <a:bodyPr wrap="none" lIns="18000" tIns="10800" rIns="18000" bIns="10800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</a:rPr>
                  <a:t>Explosion- </a:t>
                </a:r>
                <a:br>
                  <a:rPr lang="en-US" sz="1400" dirty="0">
                    <a:latin typeface="Calibri" panose="020F0502020204030204" pitchFamily="34" charset="0"/>
                  </a:rPr>
                </a:br>
                <a:r>
                  <a:rPr lang="en-US" sz="1400" dirty="0">
                    <a:latin typeface="Calibri" panose="020F0502020204030204" pitchFamily="34" charset="0"/>
                  </a:rPr>
                  <a:t>bomb</a:t>
                </a:r>
              </a:p>
            </p:txBody>
          </p:sp>
        </p:grpSp>
        <p:grpSp>
          <p:nvGrpSpPr>
            <p:cNvPr id="69" name="Gruppieren 68"/>
            <p:cNvGrpSpPr/>
            <p:nvPr/>
          </p:nvGrpSpPr>
          <p:grpSpPr>
            <a:xfrm>
              <a:off x="5219899" y="3459059"/>
              <a:ext cx="720000" cy="720000"/>
              <a:chOff x="5224661" y="3459059"/>
              <a:chExt cx="720000" cy="720000"/>
            </a:xfrm>
          </p:grpSpPr>
          <p:sp>
            <p:nvSpPr>
              <p:cNvPr id="70" name="Rechteck 69"/>
              <p:cNvSpPr/>
              <p:nvPr/>
            </p:nvSpPr>
            <p:spPr>
              <a:xfrm>
                <a:off x="5224661" y="3459059"/>
                <a:ext cx="720000" cy="72000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1" name="Textfeld 70"/>
              <p:cNvSpPr txBox="1"/>
              <p:nvPr/>
            </p:nvSpPr>
            <p:spPr>
              <a:xfrm>
                <a:off x="5243480" y="3592710"/>
                <a:ext cx="682362" cy="452698"/>
              </a:xfrm>
              <a:prstGeom prst="rect">
                <a:avLst/>
              </a:prstGeom>
              <a:noFill/>
            </p:spPr>
            <p:txBody>
              <a:bodyPr wrap="none" lIns="18000" tIns="10800" rIns="18000" bIns="10800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</a:rPr>
                  <a:t>Mixing- </a:t>
                </a:r>
                <a:br>
                  <a:rPr lang="en-US" sz="1400" dirty="0">
                    <a:latin typeface="Calibri" panose="020F0502020204030204" pitchFamily="34" charset="0"/>
                  </a:rPr>
                </a:br>
                <a:r>
                  <a:rPr lang="en-US" sz="1400" dirty="0">
                    <a:latin typeface="Calibri" panose="020F0502020204030204" pitchFamily="34" charset="0"/>
                  </a:rPr>
                  <a:t>chamber</a:t>
                </a:r>
              </a:p>
            </p:txBody>
          </p:sp>
        </p:grpSp>
      </p:grpSp>
      <p:grpSp>
        <p:nvGrpSpPr>
          <p:cNvPr id="136" name="Gruppieren 135"/>
          <p:cNvGrpSpPr/>
          <p:nvPr/>
        </p:nvGrpSpPr>
        <p:grpSpPr>
          <a:xfrm>
            <a:off x="6794920" y="1653502"/>
            <a:ext cx="3892655" cy="3201011"/>
            <a:chOff x="4118791" y="1653501"/>
            <a:chExt cx="3892655" cy="3201011"/>
          </a:xfrm>
        </p:grpSpPr>
        <p:grpSp>
          <p:nvGrpSpPr>
            <p:cNvPr id="137" name="Gruppieren 136"/>
            <p:cNvGrpSpPr/>
            <p:nvPr/>
          </p:nvGrpSpPr>
          <p:grpSpPr>
            <a:xfrm>
              <a:off x="6119305" y="46673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222" name="Gruppieren 22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26" name="Gleichschenkliges Dreieck 22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7" name="Gleichschenkliges Dreieck 22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3" name="Gruppieren 22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24" name="Rechteck 22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25" name="Gerader Verbinder 22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8" name="Gruppieren 137"/>
            <p:cNvGrpSpPr/>
            <p:nvPr/>
          </p:nvGrpSpPr>
          <p:grpSpPr>
            <a:xfrm>
              <a:off x="5370005" y="46673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216" name="Gruppieren 21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20" name="Gleichschenkliges Dreieck 21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1" name="Gleichschenkliges Dreieck 22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7" name="Gruppieren 21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18" name="Rechteck 21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19" name="Gerader Verbinder 21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" name="Gruppieren 138"/>
            <p:cNvGrpSpPr/>
            <p:nvPr/>
          </p:nvGrpSpPr>
          <p:grpSpPr>
            <a:xfrm>
              <a:off x="4614355" y="46673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210" name="Gruppieren 20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14" name="Gleichschenkliges Dreieck 21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15" name="Gleichschenkliges Dreieck 21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1" name="Gruppieren 21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12" name="Rechteck 21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13" name="Gerader Verbinder 21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0" name="Gruppieren 139"/>
            <p:cNvGrpSpPr/>
            <p:nvPr/>
          </p:nvGrpSpPr>
          <p:grpSpPr>
            <a:xfrm rot="5400000">
              <a:off x="5047741" y="292242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204" name="Gruppieren 20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08" name="Gleichschenkliges Dreieck 20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09" name="Gleichschenkliges Dreieck 20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5" name="Gruppieren 20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06" name="Rechteck 20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07" name="Gerader Verbinder 20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1" name="Gruppieren 140"/>
            <p:cNvGrpSpPr/>
            <p:nvPr/>
          </p:nvGrpSpPr>
          <p:grpSpPr>
            <a:xfrm rot="5400000">
              <a:off x="6584441" y="292242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98" name="Gruppieren 19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02" name="Gleichschenkliges Dreieck 20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03" name="Gleichschenkliges Dreieck 20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9" name="Gruppieren 19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00" name="Rechteck 19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01" name="Gerader Verbinder 20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2" name="Gruppieren 141"/>
            <p:cNvGrpSpPr/>
            <p:nvPr/>
          </p:nvGrpSpPr>
          <p:grpSpPr>
            <a:xfrm rot="5400000">
              <a:off x="5047741" y="23638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92" name="Gruppieren 19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96" name="Gleichschenkliges Dreieck 19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7" name="Gleichschenkliges Dreieck 19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3" name="Gruppieren 19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94" name="Rechteck 19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95" name="Gerader Verbinder 19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3" name="Gruppieren 142"/>
            <p:cNvGrpSpPr/>
            <p:nvPr/>
          </p:nvGrpSpPr>
          <p:grpSpPr>
            <a:xfrm rot="5400000">
              <a:off x="5758941" y="23638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86" name="Gruppieren 18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90" name="Gleichschenkliges Dreieck 18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1" name="Gleichschenkliges Dreieck 19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7" name="Gruppieren 18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88" name="Rechteck 18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89" name="Gerader Verbinder 18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4" name="Gruppieren 143"/>
            <p:cNvGrpSpPr/>
            <p:nvPr/>
          </p:nvGrpSpPr>
          <p:grpSpPr>
            <a:xfrm>
              <a:off x="7694306" y="2694951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80" name="Gruppieren 17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84" name="Gleichschenkliges Dreieck 18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85" name="Gleichschenkliges Dreieck 18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1" name="Gruppieren 18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82" name="Rechteck 18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83" name="Gerader Verbinder 18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" name="Gruppieren 144"/>
            <p:cNvGrpSpPr/>
            <p:nvPr/>
          </p:nvGrpSpPr>
          <p:grpSpPr>
            <a:xfrm>
              <a:off x="4118791" y="268793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74" name="Gruppieren 17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78" name="Gleichschenkliges Dreieck 17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9" name="Gleichschenkliges Dreieck 17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5" name="Gruppieren 17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76" name="Rechteck 17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77" name="Gerader Verbinder 17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6" name="Gruppieren 145"/>
            <p:cNvGrpSpPr/>
            <p:nvPr/>
          </p:nvGrpSpPr>
          <p:grpSpPr>
            <a:xfrm>
              <a:off x="7397716" y="2244972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68" name="Gruppieren 16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72" name="Gleichschenkliges Dreieck 17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3" name="Gleichschenkliges Dreieck 17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9" name="Gruppieren 16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70" name="Rechteck 16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71" name="Gerader Verbinder 17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7" name="Gruppieren 146"/>
            <p:cNvGrpSpPr/>
            <p:nvPr/>
          </p:nvGrpSpPr>
          <p:grpSpPr>
            <a:xfrm>
              <a:off x="6807227" y="223904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62" name="Gruppieren 16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66" name="Gleichschenkliges Dreieck 16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7" name="Gleichschenkliges Dreieck 16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3" name="Gruppieren 16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64" name="Rechteck 16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65" name="Gerader Verbinder 16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8" name="Gruppieren 147"/>
            <p:cNvGrpSpPr/>
            <p:nvPr/>
          </p:nvGrpSpPr>
          <p:grpSpPr>
            <a:xfrm>
              <a:off x="6217515" y="223904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56" name="Gruppieren 15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60" name="Gleichschenkliges Dreieck 15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1" name="Gleichschenkliges Dreieck 16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7" name="Gruppieren 15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58" name="Rechteck 15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59" name="Gerader Verbinder 15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9" name="Gruppieren 148"/>
            <p:cNvGrpSpPr/>
            <p:nvPr/>
          </p:nvGrpSpPr>
          <p:grpSpPr>
            <a:xfrm>
              <a:off x="6803579" y="1653501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50" name="Gruppieren 14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54" name="Gleichschenkliges Dreieck 15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5" name="Gleichschenkliges Dreieck 15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1" name="Gruppieren 15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52" name="Rechteck 15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53" name="Gerader Verbinder 15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28" name="Gruppieren 227"/>
          <p:cNvGrpSpPr/>
          <p:nvPr/>
        </p:nvGrpSpPr>
        <p:grpSpPr>
          <a:xfrm>
            <a:off x="6794920" y="1653502"/>
            <a:ext cx="3892655" cy="3201011"/>
            <a:chOff x="4118791" y="1653501"/>
            <a:chExt cx="3892655" cy="3201011"/>
          </a:xfrm>
        </p:grpSpPr>
        <p:grpSp>
          <p:nvGrpSpPr>
            <p:cNvPr id="229" name="Gruppieren 228"/>
            <p:cNvGrpSpPr/>
            <p:nvPr/>
          </p:nvGrpSpPr>
          <p:grpSpPr>
            <a:xfrm>
              <a:off x="6119305" y="46673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14" name="Gruppieren 31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18" name="Gleichschenkliges Dreieck 31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" name="Gleichschenkliges Dreieck 31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15" name="Gruppieren 31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16" name="Rechteck 31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17" name="Gerader Verbinder 31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0" name="Gruppieren 229"/>
            <p:cNvGrpSpPr/>
            <p:nvPr/>
          </p:nvGrpSpPr>
          <p:grpSpPr>
            <a:xfrm>
              <a:off x="5370005" y="46673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08" name="Gruppieren 30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12" name="Gleichschenkliges Dreieck 31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3" name="Gleichschenkliges Dreieck 31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9" name="Gruppieren 30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10" name="Rechteck 30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11" name="Gerader Verbinder 31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1" name="Gruppieren 230"/>
            <p:cNvGrpSpPr/>
            <p:nvPr/>
          </p:nvGrpSpPr>
          <p:grpSpPr>
            <a:xfrm>
              <a:off x="4614355" y="46673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02" name="Gruppieren 30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06" name="Gleichschenkliges Dreieck 30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07" name="Gleichschenkliges Dreieck 30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3" name="Gruppieren 30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04" name="Rechteck 30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05" name="Gerader Verbinder 30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2" name="Gruppieren 231"/>
            <p:cNvGrpSpPr/>
            <p:nvPr/>
          </p:nvGrpSpPr>
          <p:grpSpPr>
            <a:xfrm rot="5400000">
              <a:off x="5047741" y="2922427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296" name="Gruppieren 29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00" name="Gleichschenkliges Dreieck 29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01" name="Gleichschenkliges Dreieck 30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7" name="Gruppieren 29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98" name="Rechteck 29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99" name="Gerader Verbinder 29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3" name="Gruppieren 232"/>
            <p:cNvGrpSpPr/>
            <p:nvPr/>
          </p:nvGrpSpPr>
          <p:grpSpPr>
            <a:xfrm rot="5400000">
              <a:off x="6584441" y="2922427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290" name="Gruppieren 28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94" name="Gleichschenkliges Dreieck 29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5" name="Gleichschenkliges Dreieck 29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1" name="Gruppieren 29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92" name="Rechteck 29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93" name="Gerader Verbinder 29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4" name="Gruppieren 233"/>
            <p:cNvGrpSpPr/>
            <p:nvPr/>
          </p:nvGrpSpPr>
          <p:grpSpPr>
            <a:xfrm rot="5400000">
              <a:off x="5047741" y="23638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84" name="Gruppieren 28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88" name="Gleichschenkliges Dreieck 28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9" name="Gleichschenkliges Dreieck 28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85" name="Gruppieren 28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86" name="Rechteck 28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87" name="Gerader Verbinder 28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5" name="Gruppieren 234"/>
            <p:cNvGrpSpPr/>
            <p:nvPr/>
          </p:nvGrpSpPr>
          <p:grpSpPr>
            <a:xfrm rot="5400000">
              <a:off x="5758941" y="2363869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278" name="Gruppieren 27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82" name="Gleichschenkliges Dreieck 28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3" name="Gleichschenkliges Dreieck 28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79" name="Gruppieren 27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80" name="Rechteck 27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81" name="Gerader Verbinder 28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6" name="Gruppieren 235"/>
            <p:cNvGrpSpPr/>
            <p:nvPr/>
          </p:nvGrpSpPr>
          <p:grpSpPr>
            <a:xfrm>
              <a:off x="7694306" y="2694951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272" name="Gruppieren 27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76" name="Gleichschenkliges Dreieck 27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77" name="Gleichschenkliges Dreieck 27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73" name="Gruppieren 27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74" name="Rechteck 27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75" name="Gerader Verbinder 27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7" name="Gruppieren 236"/>
            <p:cNvGrpSpPr/>
            <p:nvPr/>
          </p:nvGrpSpPr>
          <p:grpSpPr>
            <a:xfrm>
              <a:off x="4118791" y="2687937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266" name="Gruppieren 26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70" name="Gleichschenkliges Dreieck 26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71" name="Gleichschenkliges Dreieck 27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67" name="Gruppieren 26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68" name="Rechteck 26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69" name="Gerader Verbinder 26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8" name="Gruppieren 237"/>
            <p:cNvGrpSpPr/>
            <p:nvPr/>
          </p:nvGrpSpPr>
          <p:grpSpPr>
            <a:xfrm>
              <a:off x="7397716" y="2244972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260" name="Gruppieren 25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64" name="Gleichschenkliges Dreieck 26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65" name="Gleichschenkliges Dreieck 26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61" name="Gruppieren 26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62" name="Rechteck 26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63" name="Gerader Verbinder 26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9" name="Gruppieren 238"/>
            <p:cNvGrpSpPr/>
            <p:nvPr/>
          </p:nvGrpSpPr>
          <p:grpSpPr>
            <a:xfrm>
              <a:off x="6807227" y="223904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54" name="Gruppieren 25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58" name="Gleichschenkliges Dreieck 25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59" name="Gleichschenkliges Dreieck 25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5" name="Gruppieren 25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56" name="Rechteck 25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57" name="Gerader Verbinder 25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0" name="Gruppieren 239"/>
            <p:cNvGrpSpPr/>
            <p:nvPr/>
          </p:nvGrpSpPr>
          <p:grpSpPr>
            <a:xfrm>
              <a:off x="6217515" y="223904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48" name="Gruppieren 24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52" name="Gleichschenkliges Dreieck 25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53" name="Gleichschenkliges Dreieck 25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9" name="Gruppieren 24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50" name="Rechteck 24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51" name="Gerader Verbinder 25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1" name="Gruppieren 240"/>
            <p:cNvGrpSpPr/>
            <p:nvPr/>
          </p:nvGrpSpPr>
          <p:grpSpPr>
            <a:xfrm>
              <a:off x="6803579" y="1653501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42" name="Gruppieren 24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46" name="Gleichschenkliges Dreieck 24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47" name="Gleichschenkliges Dreieck 24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3" name="Gruppieren 24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44" name="Rechteck 24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45" name="Gerader Verbinder 24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20" name="Gruppieren 319"/>
          <p:cNvGrpSpPr/>
          <p:nvPr/>
        </p:nvGrpSpPr>
        <p:grpSpPr>
          <a:xfrm>
            <a:off x="7396750" y="5251539"/>
            <a:ext cx="1720950" cy="187143"/>
            <a:chOff x="7216675" y="5843669"/>
            <a:chExt cx="1720950" cy="187143"/>
          </a:xfrm>
        </p:grpSpPr>
        <p:grpSp>
          <p:nvGrpSpPr>
            <p:cNvPr id="321" name="Gruppieren 320"/>
            <p:cNvGrpSpPr/>
            <p:nvPr/>
          </p:nvGrpSpPr>
          <p:grpSpPr>
            <a:xfrm>
              <a:off x="7972325" y="5843669"/>
              <a:ext cx="216000" cy="187143"/>
              <a:chOff x="5821940" y="4972381"/>
              <a:chExt cx="216000" cy="187143"/>
            </a:xfrm>
            <a:solidFill>
              <a:schemeClr val="bg1"/>
            </a:solidFill>
          </p:grpSpPr>
          <p:sp>
            <p:nvSpPr>
              <p:cNvPr id="328" name="Gleichschenkliges Dreieck 327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Gleichschenkliges Dreieck 328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22" name="Gruppieren 321"/>
            <p:cNvGrpSpPr/>
            <p:nvPr/>
          </p:nvGrpSpPr>
          <p:grpSpPr>
            <a:xfrm>
              <a:off x="7216675" y="5843669"/>
              <a:ext cx="216000" cy="187143"/>
              <a:chOff x="5821940" y="4972381"/>
              <a:chExt cx="216000" cy="187143"/>
            </a:xfrm>
            <a:solidFill>
              <a:schemeClr val="bg1"/>
            </a:solidFill>
          </p:grpSpPr>
          <p:sp>
            <p:nvSpPr>
              <p:cNvPr id="326" name="Gleichschenkliges Dreieck 325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Gleichschenkliges Dreieck 326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23" name="Gruppieren 322"/>
            <p:cNvGrpSpPr/>
            <p:nvPr/>
          </p:nvGrpSpPr>
          <p:grpSpPr>
            <a:xfrm>
              <a:off x="8721625" y="5843669"/>
              <a:ext cx="216000" cy="187143"/>
              <a:chOff x="5821940" y="4972381"/>
              <a:chExt cx="216000" cy="187143"/>
            </a:xfrm>
            <a:solidFill>
              <a:schemeClr val="bg1"/>
            </a:solidFill>
          </p:grpSpPr>
          <p:sp>
            <p:nvSpPr>
              <p:cNvPr id="324" name="Gleichschenkliges Dreieck 323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Gleichschenkliges Dreieck 324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330" name="Pfeil nach unten 329"/>
          <p:cNvSpPr/>
          <p:nvPr/>
        </p:nvSpPr>
        <p:spPr>
          <a:xfrm rot="10800000">
            <a:off x="6672261" y="1112229"/>
            <a:ext cx="648072" cy="310204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2" name="Text Box 43"/>
          <p:cNvSpPr txBox="1">
            <a:spLocks noChangeArrowheads="1"/>
          </p:cNvSpPr>
          <p:nvPr/>
        </p:nvSpPr>
        <p:spPr bwMode="auto">
          <a:xfrm>
            <a:off x="243412" y="1052514"/>
            <a:ext cx="6526648" cy="121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de-DE" sz="2400" b="1" dirty="0" smtClean="0"/>
              <a:t>Test procedure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Evacuation of bomb, mixing-chamber and pipe system,</a:t>
            </a:r>
            <a:endParaRPr lang="en-US" altLang="de-DE" sz="2400" dirty="0"/>
          </a:p>
        </p:txBody>
      </p:sp>
      <p:sp>
        <p:nvSpPr>
          <p:cNvPr id="331" name="Rectangle 6"/>
          <p:cNvSpPr>
            <a:spLocks noChangeArrowheads="1"/>
          </p:cNvSpPr>
          <p:nvPr/>
        </p:nvSpPr>
        <p:spPr bwMode="auto">
          <a:xfrm>
            <a:off x="2750008" y="333376"/>
            <a:ext cx="669198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2400" b="1" dirty="0">
                <a:solidFill>
                  <a:srgbClr val="3399FF"/>
                </a:solidFill>
              </a:rPr>
              <a:t>Safety </a:t>
            </a:r>
            <a:r>
              <a:rPr lang="en-US" altLang="de-DE" sz="2400" b="1" dirty="0" smtClean="0">
                <a:solidFill>
                  <a:srgbClr val="3399FF"/>
                </a:solidFill>
              </a:rPr>
              <a:t>Considerations &amp; Experimental Set-up</a:t>
            </a:r>
            <a:endParaRPr lang="de-DE" altLang="de-DE" sz="2400" b="1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5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ntr" presetSubtype="4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" dur="5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3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942092-2640-4AC4-ABDD-2F7907CF6810}" type="slidenum">
              <a:rPr lang="de-DE" altLang="de-DE" smtClean="0"/>
              <a:pPr/>
              <a:t>7</a:t>
            </a:fld>
            <a:endParaRPr lang="de-DE" altLang="de-DE" smtClean="0"/>
          </a:p>
        </p:txBody>
      </p:sp>
      <p:sp>
        <p:nvSpPr>
          <p:cNvPr id="11" name="Textfeld 10"/>
          <p:cNvSpPr txBox="1"/>
          <p:nvPr/>
        </p:nvSpPr>
        <p:spPr>
          <a:xfrm>
            <a:off x="7901524" y="3468584"/>
            <a:ext cx="720000" cy="720000"/>
          </a:xfrm>
          <a:prstGeom prst="rect">
            <a:avLst/>
          </a:prstGeom>
          <a:solidFill>
            <a:srgbClr val="CCCC00"/>
          </a:solidFill>
          <a:ln w="25400">
            <a:noFill/>
          </a:ln>
        </p:spPr>
        <p:txBody>
          <a:bodyPr wrap="none" lIns="18000" tIns="0" rIns="18000" bIns="0" rtlCol="0" anchor="ctr" anchorCtr="0">
            <a:noAutofit/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6986046" y="1268761"/>
            <a:ext cx="4654570" cy="5229501"/>
            <a:chOff x="4309918" y="1268760"/>
            <a:chExt cx="4654570" cy="5229501"/>
          </a:xfrm>
        </p:grpSpPr>
        <p:cxnSp>
          <p:nvCxnSpPr>
            <p:cNvPr id="13" name="Gerader Verbinder 12"/>
            <p:cNvCxnSpPr/>
            <p:nvPr/>
          </p:nvCxnSpPr>
          <p:spPr>
            <a:xfrm rot="16200000">
              <a:off x="4887961" y="4881231"/>
              <a:ext cx="138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hteck 17"/>
            <p:cNvSpPr/>
            <p:nvPr/>
          </p:nvSpPr>
          <p:spPr>
            <a:xfrm>
              <a:off x="4327568" y="3243688"/>
              <a:ext cx="733425" cy="408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 rot="16200000">
              <a:off x="4090346" y="1644912"/>
              <a:ext cx="676400" cy="2372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</a:rPr>
                <a:t>Chimney</a:t>
              </a:r>
            </a:p>
          </p:txBody>
        </p:sp>
        <p:sp>
          <p:nvSpPr>
            <p:cNvPr id="20" name="Rechteck 19"/>
            <p:cNvSpPr/>
            <p:nvPr/>
          </p:nvSpPr>
          <p:spPr>
            <a:xfrm>
              <a:off x="5431570" y="5734672"/>
              <a:ext cx="288000" cy="72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403718" y="3206555"/>
              <a:ext cx="622666" cy="45269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000" tIns="0" rIns="18000" bIns="1080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</a:rPr>
                <a:t>Vacuum</a:t>
              </a:r>
              <a:br>
                <a:rPr lang="en-US" sz="1400" dirty="0">
                  <a:latin typeface="Calibri" panose="020F0502020204030204" pitchFamily="34" charset="0"/>
                </a:rPr>
              </a:br>
              <a:r>
                <a:rPr lang="en-US" sz="1400" dirty="0">
                  <a:latin typeface="Calibri" panose="020F0502020204030204" pitchFamily="34" charset="0"/>
                </a:rPr>
                <a:t>pump 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5448443" y="5822326"/>
              <a:ext cx="254360" cy="2372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Air</a:t>
              </a:r>
              <a:endParaRPr lang="en-US" sz="1400" b="1" baseline="-25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6265809" y="2498356"/>
              <a:ext cx="933970" cy="237255"/>
            </a:xfrm>
            <a:prstGeom prst="rect">
              <a:avLst/>
            </a:prstGeom>
            <a:noFill/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</a:rPr>
                <a:t>Gas-analysis</a:t>
              </a: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6738929" y="3403231"/>
              <a:ext cx="542900" cy="237255"/>
            </a:xfrm>
            <a:prstGeom prst="rect">
              <a:avLst/>
            </a:prstGeom>
            <a:noFill/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de-DE" sz="1400" dirty="0" err="1">
                  <a:latin typeface="Calibri" panose="020F0502020204030204" pitchFamily="34" charset="0"/>
                </a:rPr>
                <a:t>p</a:t>
              </a:r>
              <a:r>
                <a:rPr lang="de-DE" sz="1400" baseline="-25000" dirty="0" err="1">
                  <a:latin typeface="Calibri" panose="020F0502020204030204" pitchFamily="34" charset="0"/>
                </a:rPr>
                <a:t>dynamic</a:t>
              </a:r>
              <a:endParaRPr lang="de-DE" sz="1400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7779188" y="1898281"/>
              <a:ext cx="389012" cy="237255"/>
            </a:xfrm>
            <a:prstGeom prst="rect">
              <a:avLst/>
            </a:prstGeom>
            <a:noFill/>
          </p:spPr>
          <p:txBody>
            <a:bodyPr wrap="none" lIns="18000" tIns="10800" rIns="18000" bIns="10800" rtlCol="0">
              <a:spAutoFit/>
            </a:bodyPr>
            <a:lstStyle/>
            <a:p>
              <a:r>
                <a:rPr lang="de-DE" sz="1400" dirty="0" err="1">
                  <a:latin typeface="Calibri" panose="020F0502020204030204" pitchFamily="34" charset="0"/>
                </a:rPr>
                <a:t>p</a:t>
              </a:r>
              <a:r>
                <a:rPr lang="de-DE" sz="1400" baseline="-25000" dirty="0" err="1">
                  <a:latin typeface="Calibri" panose="020F0502020204030204" pitchFamily="34" charset="0"/>
                </a:rPr>
                <a:t>static</a:t>
              </a:r>
              <a:endParaRPr lang="de-DE" sz="1400" baseline="-25000" dirty="0">
                <a:latin typeface="Calibri" panose="020F0502020204030204" pitchFamily="34" charset="0"/>
              </a:endParaRPr>
            </a:p>
          </p:txBody>
        </p:sp>
        <p:cxnSp>
          <p:nvCxnSpPr>
            <p:cNvPr id="26" name="Gerader Verbinder 25"/>
            <p:cNvCxnSpPr/>
            <p:nvPr/>
          </p:nvCxnSpPr>
          <p:spPr>
            <a:xfrm rot="10800000">
              <a:off x="4327568" y="2514230"/>
              <a:ext cx="358425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/>
            <p:cNvCxnSpPr/>
            <p:nvPr/>
          </p:nvCxnSpPr>
          <p:spPr>
            <a:xfrm>
              <a:off x="4327568" y="3060330"/>
              <a:ext cx="358425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/>
            <p:cNvCxnSpPr/>
            <p:nvPr/>
          </p:nvCxnSpPr>
          <p:spPr>
            <a:xfrm rot="5400000">
              <a:off x="5112961" y="2982231"/>
              <a:ext cx="93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/>
            <p:cNvCxnSpPr/>
            <p:nvPr/>
          </p:nvCxnSpPr>
          <p:spPr>
            <a:xfrm rot="5400000">
              <a:off x="7347475" y="3072231"/>
              <a:ext cx="111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/>
            <p:cNvCxnSpPr/>
            <p:nvPr/>
          </p:nvCxnSpPr>
          <p:spPr>
            <a:xfrm rot="16200000">
              <a:off x="5790261" y="5034231"/>
              <a:ext cx="108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/>
            <p:cNvCxnSpPr/>
            <p:nvPr/>
          </p:nvCxnSpPr>
          <p:spPr>
            <a:xfrm rot="16200000">
              <a:off x="4291661" y="5034231"/>
              <a:ext cx="108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/>
            <p:cNvCxnSpPr/>
            <p:nvPr/>
          </p:nvCxnSpPr>
          <p:spPr>
            <a:xfrm>
              <a:off x="4825311" y="4500580"/>
              <a:ext cx="1512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feld 32"/>
            <p:cNvSpPr txBox="1"/>
            <p:nvPr/>
          </p:nvSpPr>
          <p:spPr>
            <a:xfrm>
              <a:off x="6009129" y="5002349"/>
              <a:ext cx="635490" cy="18466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lIns="18000" tIns="0" rIns="18000" bIns="0" rtlCol="0">
              <a:spAutoFit/>
            </a:bodyPr>
            <a:lstStyle/>
            <a:p>
              <a:pPr algn="ctr"/>
              <a:r>
                <a:rPr lang="en-US" sz="1200" dirty="0" err="1">
                  <a:latin typeface="Calibri" panose="020F0502020204030204" pitchFamily="34" charset="0"/>
                </a:rPr>
                <a:t>Massflow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508835" y="5002349"/>
              <a:ext cx="635490" cy="18466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lIns="18000" tIns="0" rIns="18000" bIns="0" rtlCol="0">
              <a:spAutoFit/>
            </a:bodyPr>
            <a:lstStyle/>
            <a:p>
              <a:pPr algn="ctr"/>
              <a:r>
                <a:rPr lang="en-US" sz="1200" dirty="0" err="1">
                  <a:latin typeface="Calibri" panose="020F0502020204030204" pitchFamily="34" charset="0"/>
                </a:rPr>
                <a:t>Massflow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5258135" y="5002349"/>
              <a:ext cx="635490" cy="18466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lIns="18000" tIns="0" rIns="18000" bIns="0" rtlCol="0">
              <a:spAutoFit/>
            </a:bodyPr>
            <a:lstStyle/>
            <a:p>
              <a:pPr algn="ctr"/>
              <a:r>
                <a:rPr lang="en-US" sz="1200" dirty="0" err="1">
                  <a:latin typeface="Calibri" panose="020F0502020204030204" pitchFamily="34" charset="0"/>
                </a:rPr>
                <a:t>Massflow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grpSp>
          <p:nvGrpSpPr>
            <p:cNvPr id="36" name="Gruppieren 35"/>
            <p:cNvGrpSpPr/>
            <p:nvPr/>
          </p:nvGrpSpPr>
          <p:grpSpPr>
            <a:xfrm>
              <a:off x="5420760" y="5521647"/>
              <a:ext cx="324000" cy="976614"/>
              <a:chOff x="4265799" y="5214041"/>
              <a:chExt cx="324000" cy="976614"/>
            </a:xfrm>
            <a:solidFill>
              <a:schemeClr val="bg1">
                <a:lumMod val="75000"/>
              </a:schemeClr>
            </a:solidFill>
          </p:grpSpPr>
          <p:grpSp>
            <p:nvGrpSpPr>
              <p:cNvPr id="128" name="Gruppieren 127"/>
              <p:cNvGrpSpPr/>
              <p:nvPr/>
            </p:nvGrpSpPr>
            <p:grpSpPr>
              <a:xfrm>
                <a:off x="4265799" y="5349395"/>
                <a:ext cx="324000" cy="841260"/>
                <a:chOff x="498090" y="2164332"/>
                <a:chExt cx="324000" cy="1300179"/>
              </a:xfrm>
              <a:grpFill/>
            </p:grpSpPr>
            <p:sp>
              <p:nvSpPr>
                <p:cNvPr id="132" name="Rechteck 131"/>
                <p:cNvSpPr/>
                <p:nvPr/>
              </p:nvSpPr>
              <p:spPr>
                <a:xfrm rot="10800000">
                  <a:off x="498090" y="2348511"/>
                  <a:ext cx="324000" cy="1116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3" name="Ellipse 132"/>
                <p:cNvSpPr>
                  <a:spLocks noChangeAspect="1"/>
                </p:cNvSpPr>
                <p:nvPr/>
              </p:nvSpPr>
              <p:spPr>
                <a:xfrm>
                  <a:off x="498090" y="2164332"/>
                  <a:ext cx="324000" cy="324000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4" name="Rechteck 133"/>
                <p:cNvSpPr/>
                <p:nvPr/>
              </p:nvSpPr>
              <p:spPr>
                <a:xfrm>
                  <a:off x="507090" y="2326333"/>
                  <a:ext cx="306000" cy="180000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29" name="Rechteck 128"/>
              <p:cNvSpPr/>
              <p:nvPr/>
            </p:nvSpPr>
            <p:spPr>
              <a:xfrm>
                <a:off x="4355799" y="5267006"/>
                <a:ext cx="144000" cy="9317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Ellipse 129"/>
              <p:cNvSpPr>
                <a:spLocks noChangeAspect="1"/>
              </p:cNvSpPr>
              <p:nvPr/>
            </p:nvSpPr>
            <p:spPr>
              <a:xfrm>
                <a:off x="4355799" y="5214041"/>
                <a:ext cx="144000" cy="93173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Rechteck 130"/>
              <p:cNvSpPr/>
              <p:nvPr/>
            </p:nvSpPr>
            <p:spPr>
              <a:xfrm>
                <a:off x="4364799" y="5268471"/>
                <a:ext cx="126000" cy="51763"/>
              </a:xfrm>
              <a:prstGeom prst="rect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7" name="Gruppieren 36"/>
            <p:cNvGrpSpPr/>
            <p:nvPr/>
          </p:nvGrpSpPr>
          <p:grpSpPr>
            <a:xfrm>
              <a:off x="6173166" y="5521647"/>
              <a:ext cx="324000" cy="976614"/>
              <a:chOff x="4265799" y="5214041"/>
              <a:chExt cx="324000" cy="976614"/>
            </a:xfrm>
            <a:solidFill>
              <a:srgbClr val="FFFF00"/>
            </a:solidFill>
          </p:grpSpPr>
          <p:grpSp>
            <p:nvGrpSpPr>
              <p:cNvPr id="121" name="Gruppieren 120"/>
              <p:cNvGrpSpPr/>
              <p:nvPr/>
            </p:nvGrpSpPr>
            <p:grpSpPr>
              <a:xfrm>
                <a:off x="4265799" y="5349395"/>
                <a:ext cx="324000" cy="841260"/>
                <a:chOff x="498090" y="2164332"/>
                <a:chExt cx="324000" cy="1300179"/>
              </a:xfrm>
              <a:grpFill/>
            </p:grpSpPr>
            <p:sp>
              <p:nvSpPr>
                <p:cNvPr id="125" name="Rechteck 124"/>
                <p:cNvSpPr/>
                <p:nvPr/>
              </p:nvSpPr>
              <p:spPr>
                <a:xfrm rot="10800000">
                  <a:off x="498090" y="2348511"/>
                  <a:ext cx="324000" cy="1116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6" name="Ellipse 125"/>
                <p:cNvSpPr>
                  <a:spLocks noChangeAspect="1"/>
                </p:cNvSpPr>
                <p:nvPr/>
              </p:nvSpPr>
              <p:spPr>
                <a:xfrm>
                  <a:off x="498090" y="2164332"/>
                  <a:ext cx="324000" cy="324000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7" name="Rechteck 126"/>
                <p:cNvSpPr/>
                <p:nvPr/>
              </p:nvSpPr>
              <p:spPr>
                <a:xfrm>
                  <a:off x="507090" y="2326333"/>
                  <a:ext cx="306000" cy="180000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22" name="Rechteck 121"/>
              <p:cNvSpPr/>
              <p:nvPr/>
            </p:nvSpPr>
            <p:spPr>
              <a:xfrm>
                <a:off x="4355799" y="5267006"/>
                <a:ext cx="144000" cy="9317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Ellipse 122"/>
              <p:cNvSpPr>
                <a:spLocks noChangeAspect="1"/>
              </p:cNvSpPr>
              <p:nvPr/>
            </p:nvSpPr>
            <p:spPr>
              <a:xfrm>
                <a:off x="4355799" y="5214041"/>
                <a:ext cx="144000" cy="93173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Rechteck 123"/>
              <p:cNvSpPr/>
              <p:nvPr/>
            </p:nvSpPr>
            <p:spPr>
              <a:xfrm>
                <a:off x="4364799" y="5268471"/>
                <a:ext cx="126000" cy="51763"/>
              </a:xfrm>
              <a:prstGeom prst="rect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8" name="Gruppieren 37"/>
            <p:cNvGrpSpPr/>
            <p:nvPr/>
          </p:nvGrpSpPr>
          <p:grpSpPr>
            <a:xfrm>
              <a:off x="4668282" y="5521647"/>
              <a:ext cx="324000" cy="976614"/>
              <a:chOff x="4664304" y="5521647"/>
              <a:chExt cx="324000" cy="976614"/>
            </a:xfrm>
          </p:grpSpPr>
          <p:grpSp>
            <p:nvGrpSpPr>
              <p:cNvPr id="113" name="Gruppieren 112"/>
              <p:cNvGrpSpPr/>
              <p:nvPr/>
            </p:nvGrpSpPr>
            <p:grpSpPr>
              <a:xfrm>
                <a:off x="4664304" y="5657001"/>
                <a:ext cx="324000" cy="841260"/>
                <a:chOff x="498090" y="2164332"/>
                <a:chExt cx="324000" cy="1300179"/>
              </a:xfrm>
              <a:solidFill>
                <a:srgbClr val="66CCFF"/>
              </a:solidFill>
            </p:grpSpPr>
            <p:sp>
              <p:nvSpPr>
                <p:cNvPr id="118" name="Rechteck 117"/>
                <p:cNvSpPr/>
                <p:nvPr/>
              </p:nvSpPr>
              <p:spPr>
                <a:xfrm rot="10800000">
                  <a:off x="498090" y="2348511"/>
                  <a:ext cx="324000" cy="1116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9" name="Ellipse 118"/>
                <p:cNvSpPr>
                  <a:spLocks noChangeAspect="1"/>
                </p:cNvSpPr>
                <p:nvPr/>
              </p:nvSpPr>
              <p:spPr>
                <a:xfrm>
                  <a:off x="498090" y="2164332"/>
                  <a:ext cx="324000" cy="324000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0" name="Rechteck 119"/>
                <p:cNvSpPr/>
                <p:nvPr/>
              </p:nvSpPr>
              <p:spPr>
                <a:xfrm>
                  <a:off x="507090" y="2326333"/>
                  <a:ext cx="306000" cy="180000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14" name="Rechteck 113"/>
              <p:cNvSpPr/>
              <p:nvPr/>
            </p:nvSpPr>
            <p:spPr>
              <a:xfrm>
                <a:off x="4754304" y="5574612"/>
                <a:ext cx="144000" cy="93173"/>
              </a:xfrm>
              <a:prstGeom prst="rect">
                <a:avLst/>
              </a:prstGeom>
              <a:solidFill>
                <a:srgbClr val="66CCF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15" name="Ellipse 114"/>
              <p:cNvSpPr>
                <a:spLocks noChangeAspect="1"/>
              </p:cNvSpPr>
              <p:nvPr/>
            </p:nvSpPr>
            <p:spPr>
              <a:xfrm>
                <a:off x="4754304" y="5521647"/>
                <a:ext cx="144000" cy="93173"/>
              </a:xfrm>
              <a:prstGeom prst="ellipse">
                <a:avLst/>
              </a:prstGeom>
              <a:solidFill>
                <a:srgbClr val="66CCF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Rechteck 115"/>
              <p:cNvSpPr/>
              <p:nvPr/>
            </p:nvSpPr>
            <p:spPr>
              <a:xfrm>
                <a:off x="4763304" y="5576077"/>
                <a:ext cx="126000" cy="51763"/>
              </a:xfrm>
              <a:prstGeom prst="rect">
                <a:avLst/>
              </a:prstGeom>
              <a:solidFill>
                <a:srgbClr val="66CC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Textfeld 116"/>
              <p:cNvSpPr txBox="1"/>
              <p:nvPr/>
            </p:nvSpPr>
            <p:spPr>
              <a:xfrm>
                <a:off x="4714094" y="5937241"/>
                <a:ext cx="2244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b="1" dirty="0" smtClean="0">
                    <a:latin typeface="Calibri" panose="020F0502020204030204" pitchFamily="34" charset="0"/>
                  </a:rPr>
                  <a:t>H</a:t>
                </a:r>
                <a:r>
                  <a:rPr lang="de-DE" b="1" baseline="-25000" dirty="0" smtClean="0">
                    <a:latin typeface="Calibri" panose="020F0502020204030204" pitchFamily="34" charset="0"/>
                  </a:rPr>
                  <a:t>2</a:t>
                </a:r>
                <a:endParaRPr lang="de-DE" b="1" baseline="-25000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39" name="Textfeld 38"/>
            <p:cNvSpPr txBox="1"/>
            <p:nvPr/>
          </p:nvSpPr>
          <p:spPr>
            <a:xfrm>
              <a:off x="5444934" y="5937241"/>
              <a:ext cx="27732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b="1" dirty="0" smtClean="0">
                  <a:latin typeface="Calibri" panose="020F0502020204030204" pitchFamily="34" charset="0"/>
                </a:rPr>
                <a:t>Air</a:t>
              </a:r>
              <a:endParaRPr lang="de-DE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6196506" y="5937241"/>
              <a:ext cx="27565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b="1" dirty="0" smtClean="0">
                  <a:latin typeface="Calibri" panose="020F0502020204030204" pitchFamily="34" charset="0"/>
                </a:rPr>
                <a:t>CO</a:t>
              </a:r>
              <a:endParaRPr lang="de-DE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4907213" y="4667638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V10</a:t>
              </a: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5669213" y="4667638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V11</a:t>
              </a: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6412163" y="4667638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V12</a:t>
              </a:r>
            </a:p>
          </p:txBody>
        </p:sp>
        <p:cxnSp>
          <p:nvCxnSpPr>
            <p:cNvPr id="44" name="Gerader Verbinder 43"/>
            <p:cNvCxnSpPr/>
            <p:nvPr/>
          </p:nvCxnSpPr>
          <p:spPr>
            <a:xfrm rot="5400000">
              <a:off x="3427568" y="2168760"/>
              <a:ext cx="1800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feld 44"/>
            <p:cNvSpPr txBox="1"/>
            <p:nvPr/>
          </p:nvSpPr>
          <p:spPr>
            <a:xfrm>
              <a:off x="4411154" y="2681100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V09</a:t>
              </a: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5091719" y="3144681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V08</a:t>
              </a: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5091216" y="2600937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V06</a:t>
              </a: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5801557" y="2600937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V07</a:t>
              </a: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6624755" y="3152160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V01</a:t>
              </a: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8009534" y="2690414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V02</a:t>
              </a: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7673618" y="2244703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V03</a:t>
              </a: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7090831" y="2245611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V04</a:t>
              </a: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6504514" y="2244361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V05</a:t>
              </a: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7094847" y="1655680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V13</a:t>
              </a:r>
            </a:p>
          </p:txBody>
        </p:sp>
        <p:cxnSp>
          <p:nvCxnSpPr>
            <p:cNvPr id="55" name="Gerader Verbinder 54"/>
            <p:cNvCxnSpPr/>
            <p:nvPr/>
          </p:nvCxnSpPr>
          <p:spPr>
            <a:xfrm rot="5400000">
              <a:off x="5814976" y="1889760"/>
              <a:ext cx="1242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r Verbinder 55"/>
            <p:cNvCxnSpPr/>
            <p:nvPr/>
          </p:nvCxnSpPr>
          <p:spPr>
            <a:xfrm rot="5400000">
              <a:off x="6393988" y="1889760"/>
              <a:ext cx="1242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/>
            <p:cNvCxnSpPr/>
            <p:nvPr/>
          </p:nvCxnSpPr>
          <p:spPr>
            <a:xfrm rot="16200000">
              <a:off x="7422915" y="2330760"/>
              <a:ext cx="360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non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uppieren 57"/>
            <p:cNvGrpSpPr/>
            <p:nvPr/>
          </p:nvGrpSpPr>
          <p:grpSpPr>
            <a:xfrm>
              <a:off x="7458915" y="1886480"/>
              <a:ext cx="288000" cy="288000"/>
              <a:chOff x="7063951" y="3115400"/>
              <a:chExt cx="288000" cy="288000"/>
            </a:xfrm>
          </p:grpSpPr>
          <p:sp>
            <p:nvSpPr>
              <p:cNvPr id="111" name="Ellipse 110"/>
              <p:cNvSpPr>
                <a:spLocks noChangeAspect="1"/>
              </p:cNvSpPr>
              <p:nvPr/>
            </p:nvSpPr>
            <p:spPr>
              <a:xfrm>
                <a:off x="7063951" y="311540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12" name="Textfeld 111"/>
              <p:cNvSpPr txBox="1"/>
              <p:nvPr/>
            </p:nvSpPr>
            <p:spPr>
              <a:xfrm>
                <a:off x="7157456" y="3136290"/>
                <a:ext cx="10900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600" b="1" dirty="0">
                    <a:latin typeface="Calibri" panose="020F0502020204030204" pitchFamily="34" charset="0"/>
                  </a:rPr>
                  <a:t>P</a:t>
                </a:r>
              </a:p>
            </p:txBody>
          </p:sp>
        </p:grpSp>
        <p:grpSp>
          <p:nvGrpSpPr>
            <p:cNvPr id="59" name="Gruppieren 58"/>
            <p:cNvGrpSpPr/>
            <p:nvPr/>
          </p:nvGrpSpPr>
          <p:grpSpPr>
            <a:xfrm>
              <a:off x="6881111" y="1886480"/>
              <a:ext cx="288000" cy="288000"/>
              <a:chOff x="7063951" y="3115400"/>
              <a:chExt cx="288000" cy="288000"/>
            </a:xfrm>
          </p:grpSpPr>
          <p:sp>
            <p:nvSpPr>
              <p:cNvPr id="109" name="Ellipse 108"/>
              <p:cNvSpPr>
                <a:spLocks noChangeAspect="1"/>
              </p:cNvSpPr>
              <p:nvPr/>
            </p:nvSpPr>
            <p:spPr>
              <a:xfrm>
                <a:off x="7063951" y="311540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10" name="Textfeld 109"/>
              <p:cNvSpPr txBox="1"/>
              <p:nvPr/>
            </p:nvSpPr>
            <p:spPr>
              <a:xfrm>
                <a:off x="7087606" y="3136290"/>
                <a:ext cx="24699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600" b="1" dirty="0">
                    <a:latin typeface="Calibri" panose="020F0502020204030204" pitchFamily="34" charset="0"/>
                  </a:rPr>
                  <a:t>CO</a:t>
                </a:r>
              </a:p>
            </p:txBody>
          </p:sp>
        </p:grpSp>
        <p:grpSp>
          <p:nvGrpSpPr>
            <p:cNvPr id="60" name="Gruppieren 59"/>
            <p:cNvGrpSpPr/>
            <p:nvPr/>
          </p:nvGrpSpPr>
          <p:grpSpPr>
            <a:xfrm>
              <a:off x="6291414" y="1886480"/>
              <a:ext cx="288000" cy="288000"/>
              <a:chOff x="7063951" y="3115400"/>
              <a:chExt cx="288000" cy="288000"/>
            </a:xfrm>
          </p:grpSpPr>
          <p:sp>
            <p:nvSpPr>
              <p:cNvPr id="107" name="Ellipse 106"/>
              <p:cNvSpPr>
                <a:spLocks noChangeAspect="1"/>
              </p:cNvSpPr>
              <p:nvPr/>
            </p:nvSpPr>
            <p:spPr>
              <a:xfrm>
                <a:off x="7063951" y="311540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8" name="Textfeld 107"/>
              <p:cNvSpPr txBox="1"/>
              <p:nvPr/>
            </p:nvSpPr>
            <p:spPr>
              <a:xfrm>
                <a:off x="7100306" y="3136290"/>
                <a:ext cx="19877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600" b="1" dirty="0">
                    <a:latin typeface="Calibri" panose="020F0502020204030204" pitchFamily="34" charset="0"/>
                  </a:rPr>
                  <a:t>H</a:t>
                </a:r>
                <a:r>
                  <a:rPr lang="de-DE" sz="1600" b="1" baseline="-25000" dirty="0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grpSp>
          <p:nvGrpSpPr>
            <p:cNvPr id="61" name="Gruppieren 60"/>
            <p:cNvGrpSpPr/>
            <p:nvPr/>
          </p:nvGrpSpPr>
          <p:grpSpPr>
            <a:xfrm>
              <a:off x="6912349" y="1389099"/>
              <a:ext cx="216000" cy="216000"/>
              <a:chOff x="6762057" y="1082193"/>
              <a:chExt cx="216000" cy="216000"/>
            </a:xfrm>
          </p:grpSpPr>
          <p:sp>
            <p:nvSpPr>
              <p:cNvPr id="103" name="Ellipse 102"/>
              <p:cNvSpPr>
                <a:spLocks noChangeAspect="1"/>
              </p:cNvSpPr>
              <p:nvPr/>
            </p:nvSpPr>
            <p:spPr>
              <a:xfrm>
                <a:off x="6762057" y="1082193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104" name="Gruppieren 103"/>
              <p:cNvGrpSpPr/>
              <p:nvPr/>
            </p:nvGrpSpPr>
            <p:grpSpPr>
              <a:xfrm>
                <a:off x="6786065" y="1086658"/>
                <a:ext cx="167985" cy="167497"/>
                <a:chOff x="6786044" y="1086658"/>
                <a:chExt cx="167985" cy="167497"/>
              </a:xfrm>
            </p:grpSpPr>
            <p:cxnSp>
              <p:nvCxnSpPr>
                <p:cNvPr id="105" name="Gerader Verbinder 104"/>
                <p:cNvCxnSpPr/>
                <p:nvPr/>
              </p:nvCxnSpPr>
              <p:spPr>
                <a:xfrm>
                  <a:off x="6905626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Gerader Verbinder 105"/>
                <p:cNvCxnSpPr/>
                <p:nvPr/>
              </p:nvCxnSpPr>
              <p:spPr>
                <a:xfrm flipH="1">
                  <a:off x="6786044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2" name="Gruppieren 61"/>
            <p:cNvGrpSpPr/>
            <p:nvPr/>
          </p:nvGrpSpPr>
          <p:grpSpPr>
            <a:xfrm>
              <a:off x="6327734" y="1389099"/>
              <a:ext cx="216000" cy="216000"/>
              <a:chOff x="6762057" y="1082193"/>
              <a:chExt cx="216000" cy="216000"/>
            </a:xfrm>
          </p:grpSpPr>
          <p:sp>
            <p:nvSpPr>
              <p:cNvPr id="99" name="Ellipse 98"/>
              <p:cNvSpPr>
                <a:spLocks noChangeAspect="1"/>
              </p:cNvSpPr>
              <p:nvPr/>
            </p:nvSpPr>
            <p:spPr>
              <a:xfrm>
                <a:off x="6762057" y="1082193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100" name="Gruppieren 99"/>
              <p:cNvGrpSpPr/>
              <p:nvPr/>
            </p:nvGrpSpPr>
            <p:grpSpPr>
              <a:xfrm>
                <a:off x="6786065" y="1086658"/>
                <a:ext cx="167985" cy="167497"/>
                <a:chOff x="6786044" y="1086658"/>
                <a:chExt cx="167985" cy="167497"/>
              </a:xfrm>
            </p:grpSpPr>
            <p:cxnSp>
              <p:nvCxnSpPr>
                <p:cNvPr id="101" name="Gerader Verbinder 100"/>
                <p:cNvCxnSpPr/>
                <p:nvPr/>
              </p:nvCxnSpPr>
              <p:spPr>
                <a:xfrm>
                  <a:off x="6905626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Gerader Verbinder 101"/>
                <p:cNvCxnSpPr/>
                <p:nvPr/>
              </p:nvCxnSpPr>
              <p:spPr>
                <a:xfrm flipH="1">
                  <a:off x="6786044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3" name="Gruppieren 62"/>
            <p:cNvGrpSpPr>
              <a:grpSpLocks noChangeAspect="1"/>
            </p:cNvGrpSpPr>
            <p:nvPr/>
          </p:nvGrpSpPr>
          <p:grpSpPr>
            <a:xfrm rot="16200000">
              <a:off x="4568136" y="2895399"/>
              <a:ext cx="324000" cy="324000"/>
              <a:chOff x="6762057" y="1082193"/>
              <a:chExt cx="216000" cy="216000"/>
            </a:xfrm>
          </p:grpSpPr>
          <p:sp>
            <p:nvSpPr>
              <p:cNvPr id="95" name="Ellipse 94"/>
              <p:cNvSpPr>
                <a:spLocks noChangeAspect="1"/>
              </p:cNvSpPr>
              <p:nvPr/>
            </p:nvSpPr>
            <p:spPr>
              <a:xfrm>
                <a:off x="6762057" y="1082193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96" name="Gruppieren 95"/>
              <p:cNvGrpSpPr/>
              <p:nvPr/>
            </p:nvGrpSpPr>
            <p:grpSpPr>
              <a:xfrm>
                <a:off x="6786065" y="1086658"/>
                <a:ext cx="167985" cy="167497"/>
                <a:chOff x="6786044" y="1086658"/>
                <a:chExt cx="167985" cy="167497"/>
              </a:xfrm>
            </p:grpSpPr>
            <p:cxnSp>
              <p:nvCxnSpPr>
                <p:cNvPr id="97" name="Gerader Verbinder 96"/>
                <p:cNvCxnSpPr/>
                <p:nvPr/>
              </p:nvCxnSpPr>
              <p:spPr>
                <a:xfrm>
                  <a:off x="6905626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Gerader Verbinder 97"/>
                <p:cNvCxnSpPr/>
                <p:nvPr/>
              </p:nvCxnSpPr>
              <p:spPr>
                <a:xfrm flipH="1">
                  <a:off x="6786044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4" name="Gruppieren 63"/>
            <p:cNvGrpSpPr/>
            <p:nvPr/>
          </p:nvGrpSpPr>
          <p:grpSpPr>
            <a:xfrm>
              <a:off x="5471145" y="5251994"/>
              <a:ext cx="216000" cy="187143"/>
              <a:chOff x="5821940" y="4972381"/>
              <a:chExt cx="216000" cy="187143"/>
            </a:xfrm>
            <a:solidFill>
              <a:srgbClr val="00B050"/>
            </a:solidFill>
          </p:grpSpPr>
          <p:sp>
            <p:nvSpPr>
              <p:cNvPr id="93" name="Gleichschenkliges Dreieck 92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94" name="Gleichschenkliges Dreieck 93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5" name="Gruppieren 64"/>
            <p:cNvGrpSpPr/>
            <p:nvPr/>
          </p:nvGrpSpPr>
          <p:grpSpPr>
            <a:xfrm>
              <a:off x="4715495" y="5251994"/>
              <a:ext cx="216000" cy="187143"/>
              <a:chOff x="5821940" y="4972381"/>
              <a:chExt cx="216000" cy="187143"/>
            </a:xfrm>
            <a:solidFill>
              <a:srgbClr val="00B050"/>
            </a:solidFill>
          </p:grpSpPr>
          <p:sp>
            <p:nvSpPr>
              <p:cNvPr id="91" name="Gleichschenkliges Dreieck 90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92" name="Gleichschenkliges Dreieck 91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6" name="Gruppieren 65"/>
            <p:cNvGrpSpPr/>
            <p:nvPr/>
          </p:nvGrpSpPr>
          <p:grpSpPr>
            <a:xfrm>
              <a:off x="6220445" y="5251994"/>
              <a:ext cx="216000" cy="187143"/>
              <a:chOff x="5821940" y="4972381"/>
              <a:chExt cx="216000" cy="187143"/>
            </a:xfrm>
            <a:solidFill>
              <a:srgbClr val="00B050"/>
            </a:solidFill>
          </p:grpSpPr>
          <p:sp>
            <p:nvSpPr>
              <p:cNvPr id="89" name="Gleichschenkliges Dreieck 88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90" name="Gleichschenkliges Dreieck 89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7" name="Gruppieren 66"/>
            <p:cNvGrpSpPr/>
            <p:nvPr/>
          </p:nvGrpSpPr>
          <p:grpSpPr>
            <a:xfrm>
              <a:off x="6852713" y="3266356"/>
              <a:ext cx="2111775" cy="1799047"/>
              <a:chOff x="6852713" y="3266356"/>
              <a:chExt cx="2111775" cy="1799047"/>
            </a:xfrm>
          </p:grpSpPr>
          <p:grpSp>
            <p:nvGrpSpPr>
              <p:cNvPr id="71" name="Gruppieren 70"/>
              <p:cNvGrpSpPr/>
              <p:nvPr/>
            </p:nvGrpSpPr>
            <p:grpSpPr>
              <a:xfrm rot="18000000">
                <a:off x="6953727" y="3622642"/>
                <a:ext cx="288000" cy="490027"/>
                <a:chOff x="8848918" y="3781771"/>
                <a:chExt cx="288000" cy="490027"/>
              </a:xfrm>
            </p:grpSpPr>
            <p:cxnSp>
              <p:nvCxnSpPr>
                <p:cNvPr id="86" name="Gerader Verbinder 85"/>
                <p:cNvCxnSpPr/>
                <p:nvPr/>
              </p:nvCxnSpPr>
              <p:spPr>
                <a:xfrm>
                  <a:off x="8992918" y="4037798"/>
                  <a:ext cx="0" cy="234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Ellipse 86"/>
                <p:cNvSpPr>
                  <a:spLocks noChangeAspect="1"/>
                </p:cNvSpPr>
                <p:nvPr/>
              </p:nvSpPr>
              <p:spPr>
                <a:xfrm>
                  <a:off x="8848918" y="37817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8" name="Textfeld 87"/>
                <p:cNvSpPr txBox="1"/>
                <p:nvPr/>
              </p:nvSpPr>
              <p:spPr>
                <a:xfrm>
                  <a:off x="8942423" y="3802661"/>
                  <a:ext cx="10900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P</a:t>
                  </a:r>
                </a:p>
              </p:txBody>
            </p:sp>
          </p:grpSp>
          <p:grpSp>
            <p:nvGrpSpPr>
              <p:cNvPr id="72" name="Gruppieren 71"/>
              <p:cNvGrpSpPr/>
              <p:nvPr/>
            </p:nvGrpSpPr>
            <p:grpSpPr>
              <a:xfrm rot="19800000">
                <a:off x="7291240" y="3275648"/>
                <a:ext cx="288000" cy="490027"/>
                <a:chOff x="8848918" y="3781771"/>
                <a:chExt cx="288000" cy="490027"/>
              </a:xfrm>
            </p:grpSpPr>
            <p:cxnSp>
              <p:nvCxnSpPr>
                <p:cNvPr id="83" name="Gerader Verbinder 82"/>
                <p:cNvCxnSpPr/>
                <p:nvPr/>
              </p:nvCxnSpPr>
              <p:spPr>
                <a:xfrm>
                  <a:off x="8992918" y="4037798"/>
                  <a:ext cx="0" cy="234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Ellipse 83"/>
                <p:cNvSpPr>
                  <a:spLocks noChangeAspect="1"/>
                </p:cNvSpPr>
                <p:nvPr/>
              </p:nvSpPr>
              <p:spPr>
                <a:xfrm>
                  <a:off x="8848918" y="37817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5" name="Textfeld 84"/>
                <p:cNvSpPr txBox="1"/>
                <p:nvPr/>
              </p:nvSpPr>
              <p:spPr>
                <a:xfrm>
                  <a:off x="8942423" y="3802661"/>
                  <a:ext cx="10900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P</a:t>
                  </a:r>
                </a:p>
              </p:txBody>
            </p:sp>
          </p:grpSp>
          <p:sp>
            <p:nvSpPr>
              <p:cNvPr id="73" name="Ellipse 72"/>
              <p:cNvSpPr>
                <a:spLocks noChangeAspect="1"/>
              </p:cNvSpPr>
              <p:nvPr/>
            </p:nvSpPr>
            <p:spPr>
              <a:xfrm>
                <a:off x="7193891" y="3625403"/>
                <a:ext cx="1440000" cy="1440000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74" name="Gruppieren 73"/>
              <p:cNvGrpSpPr/>
              <p:nvPr/>
            </p:nvGrpSpPr>
            <p:grpSpPr>
              <a:xfrm rot="3600000">
                <a:off x="8566475" y="3618193"/>
                <a:ext cx="288000" cy="508027"/>
                <a:chOff x="8848918" y="3781771"/>
                <a:chExt cx="288000" cy="508027"/>
              </a:xfrm>
            </p:grpSpPr>
            <p:cxnSp>
              <p:nvCxnSpPr>
                <p:cNvPr id="80" name="Gerader Verbinder 79"/>
                <p:cNvCxnSpPr/>
                <p:nvPr/>
              </p:nvCxnSpPr>
              <p:spPr>
                <a:xfrm>
                  <a:off x="8992918" y="4037798"/>
                  <a:ext cx="0" cy="252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Ellipse 80"/>
                <p:cNvSpPr>
                  <a:spLocks noChangeAspect="1"/>
                </p:cNvSpPr>
                <p:nvPr/>
              </p:nvSpPr>
              <p:spPr>
                <a:xfrm>
                  <a:off x="8848918" y="37817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u="sng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2" name="Textfeld 81"/>
                <p:cNvSpPr txBox="1"/>
                <p:nvPr/>
              </p:nvSpPr>
              <p:spPr>
                <a:xfrm>
                  <a:off x="8942423" y="3802661"/>
                  <a:ext cx="10099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75" name="Gruppieren 74"/>
              <p:cNvGrpSpPr/>
              <p:nvPr/>
            </p:nvGrpSpPr>
            <p:grpSpPr>
              <a:xfrm rot="1800000">
                <a:off x="8198907" y="3266356"/>
                <a:ext cx="288000" cy="616026"/>
                <a:chOff x="9001318" y="3934171"/>
                <a:chExt cx="288000" cy="616026"/>
              </a:xfrm>
            </p:grpSpPr>
            <p:cxnSp>
              <p:nvCxnSpPr>
                <p:cNvPr id="77" name="Gerader Verbinder 76"/>
                <p:cNvCxnSpPr/>
                <p:nvPr/>
              </p:nvCxnSpPr>
              <p:spPr>
                <a:xfrm>
                  <a:off x="9145318" y="4190197"/>
                  <a:ext cx="0" cy="36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Ellipse 77"/>
                <p:cNvSpPr>
                  <a:spLocks noChangeAspect="1"/>
                </p:cNvSpPr>
                <p:nvPr/>
              </p:nvSpPr>
              <p:spPr>
                <a:xfrm>
                  <a:off x="9001318" y="39341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9" name="Textfeld 78"/>
                <p:cNvSpPr txBox="1"/>
                <p:nvPr/>
              </p:nvSpPr>
              <p:spPr>
                <a:xfrm>
                  <a:off x="9094823" y="3955061"/>
                  <a:ext cx="10099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T</a:t>
                  </a:r>
                </a:p>
              </p:txBody>
            </p:sp>
          </p:grpSp>
          <p:sp>
            <p:nvSpPr>
              <p:cNvPr id="76" name="Textfeld 75"/>
              <p:cNvSpPr txBox="1"/>
              <p:nvPr/>
            </p:nvSpPr>
            <p:spPr>
              <a:xfrm>
                <a:off x="7498972" y="4119054"/>
                <a:ext cx="829839" cy="452698"/>
              </a:xfrm>
              <a:prstGeom prst="rect">
                <a:avLst/>
              </a:prstGeom>
              <a:noFill/>
            </p:spPr>
            <p:txBody>
              <a:bodyPr wrap="none" lIns="18000" tIns="10800" rIns="18000" bIns="10800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</a:rPr>
                  <a:t>Explosion- </a:t>
                </a:r>
                <a:br>
                  <a:rPr lang="en-US" sz="1400" dirty="0">
                    <a:latin typeface="Calibri" panose="020F0502020204030204" pitchFamily="34" charset="0"/>
                  </a:rPr>
                </a:br>
                <a:r>
                  <a:rPr lang="en-US" sz="1400" dirty="0">
                    <a:latin typeface="Calibri" panose="020F0502020204030204" pitchFamily="34" charset="0"/>
                  </a:rPr>
                  <a:t>bomb</a:t>
                </a:r>
              </a:p>
            </p:txBody>
          </p:sp>
        </p:grpSp>
        <p:grpSp>
          <p:nvGrpSpPr>
            <p:cNvPr id="68" name="Gruppieren 67"/>
            <p:cNvGrpSpPr/>
            <p:nvPr/>
          </p:nvGrpSpPr>
          <p:grpSpPr>
            <a:xfrm>
              <a:off x="5219899" y="3459059"/>
              <a:ext cx="720000" cy="720000"/>
              <a:chOff x="5224661" y="3459059"/>
              <a:chExt cx="720000" cy="720000"/>
            </a:xfrm>
          </p:grpSpPr>
          <p:sp>
            <p:nvSpPr>
              <p:cNvPr id="69" name="Rechteck 68"/>
              <p:cNvSpPr/>
              <p:nvPr/>
            </p:nvSpPr>
            <p:spPr>
              <a:xfrm>
                <a:off x="5224661" y="3459059"/>
                <a:ext cx="720000" cy="72000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0" name="Textfeld 69"/>
              <p:cNvSpPr txBox="1"/>
              <p:nvPr/>
            </p:nvSpPr>
            <p:spPr>
              <a:xfrm>
                <a:off x="5243480" y="3592710"/>
                <a:ext cx="682362" cy="452698"/>
              </a:xfrm>
              <a:prstGeom prst="rect">
                <a:avLst/>
              </a:prstGeom>
              <a:noFill/>
            </p:spPr>
            <p:txBody>
              <a:bodyPr wrap="none" lIns="18000" tIns="10800" rIns="18000" bIns="10800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</a:rPr>
                  <a:t>Mixing- </a:t>
                </a:r>
                <a:br>
                  <a:rPr lang="en-US" sz="1400" dirty="0">
                    <a:latin typeface="Calibri" panose="020F0502020204030204" pitchFamily="34" charset="0"/>
                  </a:rPr>
                </a:br>
                <a:r>
                  <a:rPr lang="en-US" sz="1400" dirty="0">
                    <a:latin typeface="Calibri" panose="020F0502020204030204" pitchFamily="34" charset="0"/>
                  </a:rPr>
                  <a:t>chamber</a:t>
                </a:r>
              </a:p>
            </p:txBody>
          </p:sp>
        </p:grpSp>
      </p:grpSp>
      <p:grpSp>
        <p:nvGrpSpPr>
          <p:cNvPr id="135" name="Gruppieren 134"/>
          <p:cNvGrpSpPr/>
          <p:nvPr/>
        </p:nvGrpSpPr>
        <p:grpSpPr>
          <a:xfrm>
            <a:off x="6794920" y="1653502"/>
            <a:ext cx="3892655" cy="3201011"/>
            <a:chOff x="4118791" y="1653501"/>
            <a:chExt cx="3892655" cy="3201011"/>
          </a:xfrm>
        </p:grpSpPr>
        <p:grpSp>
          <p:nvGrpSpPr>
            <p:cNvPr id="136" name="Gruppieren 135"/>
            <p:cNvGrpSpPr/>
            <p:nvPr/>
          </p:nvGrpSpPr>
          <p:grpSpPr>
            <a:xfrm>
              <a:off x="6119305" y="46673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221" name="Gruppieren 220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25" name="Gleichschenkliges Dreieck 224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6" name="Gleichschenkliges Dreieck 225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2" name="Gruppieren 221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23" name="Rechteck 222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24" name="Gerader Verbinder 223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7" name="Gruppieren 136"/>
            <p:cNvGrpSpPr/>
            <p:nvPr/>
          </p:nvGrpSpPr>
          <p:grpSpPr>
            <a:xfrm>
              <a:off x="5370005" y="46673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215" name="Gruppieren 214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19" name="Gleichschenkliges Dreieck 218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0" name="Gleichschenkliges Dreieck 219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6" name="Gruppieren 215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17" name="Rechteck 216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18" name="Gerader Verbinder 217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8" name="Gruppieren 137"/>
            <p:cNvGrpSpPr/>
            <p:nvPr/>
          </p:nvGrpSpPr>
          <p:grpSpPr>
            <a:xfrm>
              <a:off x="4614355" y="46673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209" name="Gruppieren 208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13" name="Gleichschenkliges Dreieck 212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14" name="Gleichschenkliges Dreieck 213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0" name="Gruppieren 209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11" name="Rechteck 210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12" name="Gerader Verbinder 211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" name="Gruppieren 138"/>
            <p:cNvGrpSpPr/>
            <p:nvPr/>
          </p:nvGrpSpPr>
          <p:grpSpPr>
            <a:xfrm rot="5400000">
              <a:off x="5047741" y="292242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203" name="Gruppieren 202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07" name="Gleichschenkliges Dreieck 206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08" name="Gleichschenkliges Dreieck 207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4" name="Gruppieren 203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05" name="Rechteck 204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06" name="Gerader Verbinder 205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0" name="Gruppieren 139"/>
            <p:cNvGrpSpPr/>
            <p:nvPr/>
          </p:nvGrpSpPr>
          <p:grpSpPr>
            <a:xfrm rot="5400000">
              <a:off x="6584441" y="292242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97" name="Gruppieren 196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01" name="Gleichschenkliges Dreieck 200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02" name="Gleichschenkliges Dreieck 201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8" name="Gruppieren 197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99" name="Rechteck 198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00" name="Gerader Verbinder 199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1" name="Gruppieren 140"/>
            <p:cNvGrpSpPr/>
            <p:nvPr/>
          </p:nvGrpSpPr>
          <p:grpSpPr>
            <a:xfrm rot="5400000">
              <a:off x="5047741" y="23638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91" name="Gruppieren 190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95" name="Gleichschenkliges Dreieck 194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6" name="Gleichschenkliges Dreieck 195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2" name="Gruppieren 191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93" name="Rechteck 192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94" name="Gerader Verbinder 193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2" name="Gruppieren 141"/>
            <p:cNvGrpSpPr/>
            <p:nvPr/>
          </p:nvGrpSpPr>
          <p:grpSpPr>
            <a:xfrm rot="5400000">
              <a:off x="5758941" y="23638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85" name="Gruppieren 184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89" name="Gleichschenkliges Dreieck 188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0" name="Gleichschenkliges Dreieck 189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6" name="Gruppieren 185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87" name="Rechteck 186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88" name="Gerader Verbinder 187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3" name="Gruppieren 142"/>
            <p:cNvGrpSpPr/>
            <p:nvPr/>
          </p:nvGrpSpPr>
          <p:grpSpPr>
            <a:xfrm>
              <a:off x="7694306" y="2694951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79" name="Gruppieren 178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83" name="Gleichschenkliges Dreieck 182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84" name="Gleichschenkliges Dreieck 183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0" name="Gruppieren 179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81" name="Rechteck 180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82" name="Gerader Verbinder 181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4" name="Gruppieren 143"/>
            <p:cNvGrpSpPr/>
            <p:nvPr/>
          </p:nvGrpSpPr>
          <p:grpSpPr>
            <a:xfrm>
              <a:off x="4118791" y="268793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73" name="Gruppieren 172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77" name="Gleichschenkliges Dreieck 176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8" name="Gleichschenkliges Dreieck 177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4" name="Gruppieren 173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75" name="Rechteck 174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76" name="Gerader Verbinder 175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" name="Gruppieren 144"/>
            <p:cNvGrpSpPr/>
            <p:nvPr/>
          </p:nvGrpSpPr>
          <p:grpSpPr>
            <a:xfrm>
              <a:off x="7397716" y="2244972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67" name="Gruppieren 166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71" name="Gleichschenkliges Dreieck 170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2" name="Gleichschenkliges Dreieck 171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8" name="Gruppieren 167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69" name="Rechteck 168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70" name="Gerader Verbinder 169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6" name="Gruppieren 145"/>
            <p:cNvGrpSpPr/>
            <p:nvPr/>
          </p:nvGrpSpPr>
          <p:grpSpPr>
            <a:xfrm>
              <a:off x="6807227" y="223904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61" name="Gruppieren 160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65" name="Gleichschenkliges Dreieck 164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6" name="Gleichschenkliges Dreieck 165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2" name="Gruppieren 161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63" name="Rechteck 162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64" name="Gerader Verbinder 163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7" name="Gruppieren 146"/>
            <p:cNvGrpSpPr/>
            <p:nvPr/>
          </p:nvGrpSpPr>
          <p:grpSpPr>
            <a:xfrm>
              <a:off x="6217515" y="223904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55" name="Gruppieren 154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59" name="Gleichschenkliges Dreieck 158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0" name="Gleichschenkliges Dreieck 159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6" name="Gruppieren 155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57" name="Rechteck 156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58" name="Gerader Verbinder 157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8" name="Gruppieren 147"/>
            <p:cNvGrpSpPr/>
            <p:nvPr/>
          </p:nvGrpSpPr>
          <p:grpSpPr>
            <a:xfrm>
              <a:off x="6803579" y="1653501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49" name="Gruppieren 148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53" name="Gleichschenkliges Dreieck 152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4" name="Gleichschenkliges Dreieck 153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0" name="Gruppieren 149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51" name="Rechteck 150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52" name="Gerader Verbinder 151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27" name="Pfeil nach unten 226"/>
          <p:cNvSpPr/>
          <p:nvPr/>
        </p:nvSpPr>
        <p:spPr>
          <a:xfrm rot="10800000">
            <a:off x="6672261" y="1112229"/>
            <a:ext cx="648072" cy="310204"/>
          </a:xfrm>
          <a:prstGeom prst="downArrow">
            <a:avLst/>
          </a:prstGeom>
          <a:solidFill>
            <a:srgbClr val="CCCC00"/>
          </a:solidFill>
          <a:ln w="19050">
            <a:solidFill>
              <a:srgbClr val="8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8" name="Pfeil nach unten 227"/>
          <p:cNvSpPr/>
          <p:nvPr/>
        </p:nvSpPr>
        <p:spPr>
          <a:xfrm rot="10800000">
            <a:off x="8931860" y="1169984"/>
            <a:ext cx="360000" cy="180000"/>
          </a:xfrm>
          <a:prstGeom prst="downArrow">
            <a:avLst/>
          </a:prstGeom>
          <a:solidFill>
            <a:srgbClr val="CCCC00"/>
          </a:solidFill>
          <a:ln w="19050">
            <a:solidFill>
              <a:srgbClr val="8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9" name="Pfeil nach unten 228"/>
          <p:cNvSpPr/>
          <p:nvPr/>
        </p:nvSpPr>
        <p:spPr>
          <a:xfrm rot="10800000">
            <a:off x="9508989" y="1169983"/>
            <a:ext cx="360000" cy="180000"/>
          </a:xfrm>
          <a:prstGeom prst="downArrow">
            <a:avLst/>
          </a:prstGeom>
          <a:solidFill>
            <a:srgbClr val="CCCC00"/>
          </a:solidFill>
          <a:ln w="19050">
            <a:solidFill>
              <a:srgbClr val="8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0" name="Gruppieren 229"/>
          <p:cNvGrpSpPr/>
          <p:nvPr/>
        </p:nvGrpSpPr>
        <p:grpSpPr>
          <a:xfrm>
            <a:off x="6794920" y="1653502"/>
            <a:ext cx="3892655" cy="3201011"/>
            <a:chOff x="4118791" y="1653501"/>
            <a:chExt cx="3892655" cy="3201011"/>
          </a:xfrm>
        </p:grpSpPr>
        <p:grpSp>
          <p:nvGrpSpPr>
            <p:cNvPr id="231" name="Gruppieren 230"/>
            <p:cNvGrpSpPr/>
            <p:nvPr/>
          </p:nvGrpSpPr>
          <p:grpSpPr>
            <a:xfrm>
              <a:off x="6119305" y="46673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16" name="Gruppieren 31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20" name="Gleichschenkliges Dreieck 31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21" name="Gleichschenkliges Dreieck 32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17" name="Gruppieren 31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18" name="Rechteck 31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19" name="Gerader Verbinder 31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2" name="Gruppieren 231"/>
            <p:cNvGrpSpPr/>
            <p:nvPr/>
          </p:nvGrpSpPr>
          <p:grpSpPr>
            <a:xfrm>
              <a:off x="5370005" y="46673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10" name="Gruppieren 30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14" name="Gleichschenkliges Dreieck 31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5" name="Gleichschenkliges Dreieck 31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11" name="Gruppieren 31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12" name="Rechteck 31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13" name="Gerader Verbinder 31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3" name="Gruppieren 232"/>
            <p:cNvGrpSpPr/>
            <p:nvPr/>
          </p:nvGrpSpPr>
          <p:grpSpPr>
            <a:xfrm>
              <a:off x="4614355" y="46673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04" name="Gruppieren 30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08" name="Gleichschenkliges Dreieck 30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09" name="Gleichschenkliges Dreieck 30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5" name="Gruppieren 30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06" name="Rechteck 30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07" name="Gerader Verbinder 30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4" name="Gruppieren 233"/>
            <p:cNvGrpSpPr/>
            <p:nvPr/>
          </p:nvGrpSpPr>
          <p:grpSpPr>
            <a:xfrm rot="5400000">
              <a:off x="5047741" y="292242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98" name="Gruppieren 29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02" name="Gleichschenkliges Dreieck 30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03" name="Gleichschenkliges Dreieck 30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9" name="Gruppieren 29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00" name="Rechteck 29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01" name="Gerader Verbinder 30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5" name="Gruppieren 234"/>
            <p:cNvGrpSpPr/>
            <p:nvPr/>
          </p:nvGrpSpPr>
          <p:grpSpPr>
            <a:xfrm rot="5400000">
              <a:off x="6584441" y="292242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92" name="Gruppieren 29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96" name="Gleichschenkliges Dreieck 29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7" name="Gleichschenkliges Dreieck 29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3" name="Gruppieren 29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94" name="Rechteck 29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95" name="Gerader Verbinder 29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6" name="Gruppieren 235"/>
            <p:cNvGrpSpPr/>
            <p:nvPr/>
          </p:nvGrpSpPr>
          <p:grpSpPr>
            <a:xfrm rot="5400000">
              <a:off x="5047741" y="23638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86" name="Gruppieren 28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90" name="Gleichschenkliges Dreieck 28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1" name="Gleichschenkliges Dreieck 29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87" name="Gruppieren 28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88" name="Rechteck 28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89" name="Gerader Verbinder 28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7" name="Gruppieren 236"/>
            <p:cNvGrpSpPr/>
            <p:nvPr/>
          </p:nvGrpSpPr>
          <p:grpSpPr>
            <a:xfrm rot="5400000">
              <a:off x="5758941" y="23638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80" name="Gruppieren 27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84" name="Gleichschenkliges Dreieck 28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5" name="Gleichschenkliges Dreieck 28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81" name="Gruppieren 28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82" name="Rechteck 28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83" name="Gerader Verbinder 28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8" name="Gruppieren 237"/>
            <p:cNvGrpSpPr/>
            <p:nvPr/>
          </p:nvGrpSpPr>
          <p:grpSpPr>
            <a:xfrm>
              <a:off x="7694306" y="2694951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74" name="Gruppieren 27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78" name="Gleichschenkliges Dreieck 27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79" name="Gleichschenkliges Dreieck 27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75" name="Gruppieren 27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76" name="Rechteck 27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77" name="Gerader Verbinder 27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9" name="Gruppieren 238"/>
            <p:cNvGrpSpPr/>
            <p:nvPr/>
          </p:nvGrpSpPr>
          <p:grpSpPr>
            <a:xfrm>
              <a:off x="4118791" y="268793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68" name="Gruppieren 26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72" name="Gleichschenkliges Dreieck 27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73" name="Gleichschenkliges Dreieck 27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69" name="Gruppieren 26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70" name="Rechteck 26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71" name="Gerader Verbinder 27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0" name="Gruppieren 239"/>
            <p:cNvGrpSpPr/>
            <p:nvPr/>
          </p:nvGrpSpPr>
          <p:grpSpPr>
            <a:xfrm>
              <a:off x="7397716" y="2244972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62" name="Gruppieren 26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66" name="Gleichschenkliges Dreieck 26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67" name="Gleichschenkliges Dreieck 26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63" name="Gruppieren 26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64" name="Rechteck 26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65" name="Gerader Verbinder 26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1" name="Gruppieren 240"/>
            <p:cNvGrpSpPr/>
            <p:nvPr/>
          </p:nvGrpSpPr>
          <p:grpSpPr>
            <a:xfrm>
              <a:off x="6807227" y="223904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56" name="Gruppieren 25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60" name="Gleichschenkliges Dreieck 25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61" name="Gleichschenkliges Dreieck 26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7" name="Gruppieren 25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58" name="Rechteck 25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59" name="Gerader Verbinder 25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2" name="Gruppieren 241"/>
            <p:cNvGrpSpPr/>
            <p:nvPr/>
          </p:nvGrpSpPr>
          <p:grpSpPr>
            <a:xfrm>
              <a:off x="6217515" y="223904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50" name="Gruppieren 24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54" name="Gleichschenkliges Dreieck 25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55" name="Gleichschenkliges Dreieck 25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1" name="Gruppieren 25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52" name="Rechteck 25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53" name="Gerader Verbinder 25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3" name="Gruppieren 242"/>
            <p:cNvGrpSpPr/>
            <p:nvPr/>
          </p:nvGrpSpPr>
          <p:grpSpPr>
            <a:xfrm>
              <a:off x="6803579" y="1653501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44" name="Gruppieren 24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48" name="Gleichschenkliges Dreieck 24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49" name="Gleichschenkliges Dreieck 24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5" name="Gruppieren 24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46" name="Rechteck 24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47" name="Gerader Verbinder 24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22" name="Gruppieren 321"/>
          <p:cNvGrpSpPr/>
          <p:nvPr/>
        </p:nvGrpSpPr>
        <p:grpSpPr>
          <a:xfrm>
            <a:off x="6794919" y="2687938"/>
            <a:ext cx="2317654" cy="2166575"/>
            <a:chOff x="4118791" y="2687937"/>
            <a:chExt cx="2317654" cy="2166575"/>
          </a:xfrm>
        </p:grpSpPr>
        <p:grpSp>
          <p:nvGrpSpPr>
            <p:cNvPr id="323" name="Gruppieren 322"/>
            <p:cNvGrpSpPr/>
            <p:nvPr/>
          </p:nvGrpSpPr>
          <p:grpSpPr>
            <a:xfrm>
              <a:off x="6119305" y="4667369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45" name="Gruppieren 344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49" name="Gleichschenkliges Dreieck 348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50" name="Gleichschenkliges Dreieck 349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46" name="Gruppieren 345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47" name="Rechteck 346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48" name="Gerader Verbinder 347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4" name="Gruppieren 323"/>
            <p:cNvGrpSpPr/>
            <p:nvPr/>
          </p:nvGrpSpPr>
          <p:grpSpPr>
            <a:xfrm>
              <a:off x="5370005" y="4667369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39" name="Gruppieren 338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43" name="Gleichschenkliges Dreieck 342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44" name="Gleichschenkliges Dreieck 343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40" name="Gruppieren 339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41" name="Rechteck 340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42" name="Gerader Verbinder 341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5" name="Gruppieren 324"/>
            <p:cNvGrpSpPr/>
            <p:nvPr/>
          </p:nvGrpSpPr>
          <p:grpSpPr>
            <a:xfrm>
              <a:off x="4614355" y="4667369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33" name="Gruppieren 332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37" name="Gleichschenkliges Dreieck 336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38" name="Gleichschenkliges Dreieck 337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4" name="Gruppieren 333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35" name="Rechteck 334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36" name="Gerader Verbinder 335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6" name="Gruppieren 325"/>
            <p:cNvGrpSpPr/>
            <p:nvPr/>
          </p:nvGrpSpPr>
          <p:grpSpPr>
            <a:xfrm>
              <a:off x="4118791" y="268793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27" name="Gruppieren 326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31" name="Gleichschenkliges Dreieck 330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32" name="Gleichschenkliges Dreieck 331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8" name="Gruppieren 327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29" name="Rechteck 328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30" name="Gerader Verbinder 329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51" name="Gruppieren 350"/>
          <p:cNvGrpSpPr/>
          <p:nvPr/>
        </p:nvGrpSpPr>
        <p:grpSpPr>
          <a:xfrm>
            <a:off x="7788868" y="1653501"/>
            <a:ext cx="2898707" cy="1521068"/>
            <a:chOff x="5112739" y="1653501"/>
            <a:chExt cx="2898707" cy="1521068"/>
          </a:xfrm>
        </p:grpSpPr>
        <p:grpSp>
          <p:nvGrpSpPr>
            <p:cNvPr id="352" name="Gruppieren 351"/>
            <p:cNvGrpSpPr/>
            <p:nvPr/>
          </p:nvGrpSpPr>
          <p:grpSpPr>
            <a:xfrm rot="5400000">
              <a:off x="5047741" y="292242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409" name="Gruppieren 408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13" name="Gleichschenkliges Dreieck 412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14" name="Gleichschenkliges Dreieck 413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10" name="Gruppieren 409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11" name="Rechteck 410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12" name="Gerader Verbinder 411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3" name="Gruppieren 352"/>
            <p:cNvGrpSpPr/>
            <p:nvPr/>
          </p:nvGrpSpPr>
          <p:grpSpPr>
            <a:xfrm rot="5400000">
              <a:off x="6584441" y="292242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403" name="Gruppieren 402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07" name="Gleichschenkliges Dreieck 406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08" name="Gleichschenkliges Dreieck 407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04" name="Gruppieren 403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05" name="Rechteck 404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06" name="Gerader Verbinder 405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4" name="Gruppieren 353"/>
            <p:cNvGrpSpPr/>
            <p:nvPr/>
          </p:nvGrpSpPr>
          <p:grpSpPr>
            <a:xfrm>
              <a:off x="7694306" y="2694951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97" name="Gruppieren 396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01" name="Gleichschenkliges Dreieck 400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02" name="Gleichschenkliges Dreieck 401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98" name="Gruppieren 397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99" name="Rechteck 398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00" name="Gerader Verbinder 399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5" name="Gruppieren 354"/>
            <p:cNvGrpSpPr/>
            <p:nvPr/>
          </p:nvGrpSpPr>
          <p:grpSpPr>
            <a:xfrm>
              <a:off x="7397716" y="2244972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91" name="Gruppieren 390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95" name="Gleichschenkliges Dreieck 394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96" name="Gleichschenkliges Dreieck 395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92" name="Gruppieren 391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93" name="Rechteck 392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94" name="Gerader Verbinder 393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6" name="Gruppieren 355"/>
            <p:cNvGrpSpPr/>
            <p:nvPr/>
          </p:nvGrpSpPr>
          <p:grpSpPr>
            <a:xfrm rot="5400000">
              <a:off x="5047741" y="2363869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85" name="Gruppieren 384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89" name="Gleichschenkliges Dreieck 388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90" name="Gleichschenkliges Dreieck 389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6" name="Gruppieren 385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87" name="Rechteck 386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88" name="Gerader Verbinder 387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7" name="Gruppieren 356"/>
            <p:cNvGrpSpPr/>
            <p:nvPr/>
          </p:nvGrpSpPr>
          <p:grpSpPr>
            <a:xfrm rot="5400000">
              <a:off x="5758941" y="2363869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79" name="Gruppieren 378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83" name="Gleichschenkliges Dreieck 382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84" name="Gleichschenkliges Dreieck 383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0" name="Gruppieren 379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81" name="Rechteck 380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82" name="Gerader Verbinder 381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8" name="Gruppieren 357"/>
            <p:cNvGrpSpPr/>
            <p:nvPr/>
          </p:nvGrpSpPr>
          <p:grpSpPr>
            <a:xfrm>
              <a:off x="6807227" y="2239047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73" name="Gruppieren 372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77" name="Gleichschenkliges Dreieck 376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78" name="Gleichschenkliges Dreieck 377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74" name="Gruppieren 373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75" name="Rechteck 374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76" name="Gerader Verbinder 375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9" name="Gruppieren 358"/>
            <p:cNvGrpSpPr/>
            <p:nvPr/>
          </p:nvGrpSpPr>
          <p:grpSpPr>
            <a:xfrm>
              <a:off x="6217515" y="2239047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67" name="Gruppieren 366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71" name="Gleichschenkliges Dreieck 370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72" name="Gleichschenkliges Dreieck 371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68" name="Gruppieren 367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69" name="Rechteck 368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70" name="Gerader Verbinder 369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60" name="Gruppieren 359"/>
            <p:cNvGrpSpPr/>
            <p:nvPr/>
          </p:nvGrpSpPr>
          <p:grpSpPr>
            <a:xfrm>
              <a:off x="6803579" y="1653501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61" name="Gruppieren 360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65" name="Gleichschenkliges Dreieck 364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66" name="Gleichschenkliges Dreieck 365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62" name="Gruppieren 361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63" name="Rechteck 362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64" name="Gerader Verbinder 363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15" name="Text Box 43"/>
          <p:cNvSpPr txBox="1">
            <a:spLocks noChangeArrowheads="1"/>
          </p:cNvSpPr>
          <p:nvPr/>
        </p:nvSpPr>
        <p:spPr bwMode="auto">
          <a:xfrm>
            <a:off x="243412" y="1052514"/>
            <a:ext cx="652664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de-DE" sz="2400" b="1" dirty="0" smtClean="0"/>
              <a:t>Test procedure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Evacuation of bomb, mixing-chamber and pipe system,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/>
              <a:t>Adjustment of desired mixture during </a:t>
            </a:r>
            <a:r>
              <a:rPr lang="en-US" altLang="de-DE" sz="2200" dirty="0" smtClean="0"/>
              <a:t>bypass-</a:t>
            </a:r>
            <a:br>
              <a:rPr lang="en-US" altLang="de-DE" sz="2200" dirty="0" smtClean="0"/>
            </a:br>
            <a:r>
              <a:rPr lang="en-US" altLang="de-DE" sz="2200" dirty="0" smtClean="0"/>
              <a:t>flow </a:t>
            </a:r>
            <a:r>
              <a:rPr lang="en-US" altLang="de-DE" sz="2200" dirty="0"/>
              <a:t>via mixing-chamber and chimney</a:t>
            </a:r>
            <a:r>
              <a:rPr lang="en-US" altLang="de-DE" sz="2200" dirty="0" smtClean="0"/>
              <a:t>,</a:t>
            </a:r>
            <a:endParaRPr lang="en-US" altLang="de-DE" sz="2200" dirty="0"/>
          </a:p>
        </p:txBody>
      </p:sp>
      <p:sp>
        <p:nvSpPr>
          <p:cNvPr id="418" name="Rectangle 6"/>
          <p:cNvSpPr>
            <a:spLocks noChangeArrowheads="1"/>
          </p:cNvSpPr>
          <p:nvPr/>
        </p:nvSpPr>
        <p:spPr bwMode="auto">
          <a:xfrm>
            <a:off x="2750008" y="333376"/>
            <a:ext cx="669198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2400" b="1" dirty="0">
                <a:solidFill>
                  <a:srgbClr val="3399FF"/>
                </a:solidFill>
              </a:rPr>
              <a:t>Safety </a:t>
            </a:r>
            <a:r>
              <a:rPr lang="en-US" altLang="de-DE" sz="2400" b="1" dirty="0" smtClean="0">
                <a:solidFill>
                  <a:srgbClr val="3399FF"/>
                </a:solidFill>
              </a:rPr>
              <a:t>Considerations &amp; Experimental Set-up</a:t>
            </a:r>
            <a:endParaRPr lang="de-DE" altLang="de-DE" sz="2400" b="1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6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2" presetClass="entr" presetSubtype="4" repeatCount="indefinite" fill="remove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7" grpId="0" animBg="1"/>
      <p:bldP spid="228" grpId="0" animBg="1"/>
      <p:bldP spid="2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942092-2640-4AC4-ABDD-2F7907CF6810}" type="slidenum">
              <a:rPr lang="de-DE" altLang="de-DE" smtClean="0"/>
              <a:pPr/>
              <a:t>8</a:t>
            </a:fld>
            <a:endParaRPr lang="de-DE" altLang="de-DE" smtClean="0"/>
          </a:p>
        </p:txBody>
      </p:sp>
      <p:sp>
        <p:nvSpPr>
          <p:cNvPr id="11" name="Ellipse 10"/>
          <p:cNvSpPr>
            <a:spLocks noChangeAspect="1"/>
          </p:cNvSpPr>
          <p:nvPr/>
        </p:nvSpPr>
        <p:spPr>
          <a:xfrm>
            <a:off x="9874484" y="3625403"/>
            <a:ext cx="1440000" cy="1440000"/>
          </a:xfrm>
          <a:prstGeom prst="ellipse">
            <a:avLst/>
          </a:prstGeom>
          <a:solidFill>
            <a:srgbClr val="CCCC00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901524" y="3459059"/>
            <a:ext cx="720000" cy="720000"/>
          </a:xfrm>
          <a:prstGeom prst="rect">
            <a:avLst/>
          </a:prstGeom>
          <a:solidFill>
            <a:srgbClr val="CCCC00"/>
          </a:solidFill>
          <a:ln w="25400">
            <a:noFill/>
          </a:ln>
        </p:spPr>
        <p:txBody>
          <a:bodyPr wrap="none" lIns="18000" tIns="0" rIns="18000" bIns="0" rtlCol="0" anchor="ctr" anchorCtr="0">
            <a:noAutofit/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6986046" y="1268761"/>
            <a:ext cx="4654570" cy="5229501"/>
            <a:chOff x="4309918" y="1268760"/>
            <a:chExt cx="4654570" cy="5229501"/>
          </a:xfrm>
        </p:grpSpPr>
        <p:cxnSp>
          <p:nvCxnSpPr>
            <p:cNvPr id="18" name="Gerader Verbinder 17"/>
            <p:cNvCxnSpPr/>
            <p:nvPr/>
          </p:nvCxnSpPr>
          <p:spPr>
            <a:xfrm rot="16200000">
              <a:off x="4887961" y="4881231"/>
              <a:ext cx="138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hteck 18"/>
            <p:cNvSpPr/>
            <p:nvPr/>
          </p:nvSpPr>
          <p:spPr>
            <a:xfrm>
              <a:off x="4327568" y="3243688"/>
              <a:ext cx="733425" cy="408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 rot="16200000">
              <a:off x="4090346" y="1644912"/>
              <a:ext cx="676400" cy="2372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</a:rPr>
                <a:t>Chimney</a:t>
              </a:r>
            </a:p>
          </p:txBody>
        </p:sp>
        <p:sp>
          <p:nvSpPr>
            <p:cNvPr id="21" name="Rechteck 20"/>
            <p:cNvSpPr/>
            <p:nvPr/>
          </p:nvSpPr>
          <p:spPr>
            <a:xfrm>
              <a:off x="5431570" y="5734672"/>
              <a:ext cx="288000" cy="72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403718" y="3206555"/>
              <a:ext cx="622666" cy="45269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000" tIns="0" rIns="18000" bIns="1080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</a:rPr>
                <a:t>Vacuum</a:t>
              </a:r>
              <a:br>
                <a:rPr lang="en-US" sz="1400" dirty="0">
                  <a:latin typeface="Calibri" panose="020F0502020204030204" pitchFamily="34" charset="0"/>
                </a:rPr>
              </a:br>
              <a:r>
                <a:rPr lang="en-US" sz="1400" dirty="0">
                  <a:latin typeface="Calibri" panose="020F0502020204030204" pitchFamily="34" charset="0"/>
                </a:rPr>
                <a:t>pump </a:t>
              </a: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5448443" y="5822326"/>
              <a:ext cx="254360" cy="2372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Air</a:t>
              </a:r>
              <a:endParaRPr lang="en-US" sz="1400" b="1" baseline="-25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6265809" y="2498356"/>
              <a:ext cx="933970" cy="237255"/>
            </a:xfrm>
            <a:prstGeom prst="rect">
              <a:avLst/>
            </a:prstGeom>
            <a:noFill/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</a:rPr>
                <a:t>Gas-analysis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6738929" y="3403231"/>
              <a:ext cx="542900" cy="237255"/>
            </a:xfrm>
            <a:prstGeom prst="rect">
              <a:avLst/>
            </a:prstGeom>
            <a:noFill/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de-DE" sz="1400" dirty="0" err="1">
                  <a:latin typeface="Calibri" panose="020F0502020204030204" pitchFamily="34" charset="0"/>
                </a:rPr>
                <a:t>p</a:t>
              </a:r>
              <a:r>
                <a:rPr lang="de-DE" sz="1400" baseline="-25000" dirty="0" err="1">
                  <a:latin typeface="Calibri" panose="020F0502020204030204" pitchFamily="34" charset="0"/>
                </a:rPr>
                <a:t>dynamic</a:t>
              </a:r>
              <a:endParaRPr lang="de-DE" sz="1400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7779188" y="1898281"/>
              <a:ext cx="389012" cy="237255"/>
            </a:xfrm>
            <a:prstGeom prst="rect">
              <a:avLst/>
            </a:prstGeom>
            <a:noFill/>
          </p:spPr>
          <p:txBody>
            <a:bodyPr wrap="none" lIns="18000" tIns="10800" rIns="18000" bIns="10800" rtlCol="0">
              <a:spAutoFit/>
            </a:bodyPr>
            <a:lstStyle/>
            <a:p>
              <a:r>
                <a:rPr lang="de-DE" sz="1400" dirty="0" err="1">
                  <a:latin typeface="Calibri" panose="020F0502020204030204" pitchFamily="34" charset="0"/>
                </a:rPr>
                <a:t>p</a:t>
              </a:r>
              <a:r>
                <a:rPr lang="de-DE" sz="1400" baseline="-25000" dirty="0" err="1">
                  <a:latin typeface="Calibri" panose="020F0502020204030204" pitchFamily="34" charset="0"/>
                </a:rPr>
                <a:t>static</a:t>
              </a:r>
              <a:endParaRPr lang="de-DE" sz="1400" baseline="-25000" dirty="0">
                <a:latin typeface="Calibri" panose="020F0502020204030204" pitchFamily="34" charset="0"/>
              </a:endParaRPr>
            </a:p>
          </p:txBody>
        </p:sp>
        <p:cxnSp>
          <p:nvCxnSpPr>
            <p:cNvPr id="27" name="Gerader Verbinder 26"/>
            <p:cNvCxnSpPr/>
            <p:nvPr/>
          </p:nvCxnSpPr>
          <p:spPr>
            <a:xfrm rot="10800000">
              <a:off x="4327568" y="2514230"/>
              <a:ext cx="358425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/>
            <p:cNvCxnSpPr/>
            <p:nvPr/>
          </p:nvCxnSpPr>
          <p:spPr>
            <a:xfrm>
              <a:off x="4327568" y="3060330"/>
              <a:ext cx="358425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/>
            <p:cNvCxnSpPr/>
            <p:nvPr/>
          </p:nvCxnSpPr>
          <p:spPr>
            <a:xfrm rot="5400000">
              <a:off x="5112961" y="2982231"/>
              <a:ext cx="93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/>
            <p:cNvCxnSpPr/>
            <p:nvPr/>
          </p:nvCxnSpPr>
          <p:spPr>
            <a:xfrm rot="5400000">
              <a:off x="7347475" y="3072231"/>
              <a:ext cx="111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/>
            <p:cNvCxnSpPr/>
            <p:nvPr/>
          </p:nvCxnSpPr>
          <p:spPr>
            <a:xfrm rot="16200000">
              <a:off x="5790261" y="5034231"/>
              <a:ext cx="108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/>
            <p:cNvCxnSpPr/>
            <p:nvPr/>
          </p:nvCxnSpPr>
          <p:spPr>
            <a:xfrm rot="16200000">
              <a:off x="4291661" y="5034231"/>
              <a:ext cx="108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/>
            <p:cNvCxnSpPr/>
            <p:nvPr/>
          </p:nvCxnSpPr>
          <p:spPr>
            <a:xfrm>
              <a:off x="4825311" y="4500580"/>
              <a:ext cx="1512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33"/>
            <p:cNvSpPr txBox="1"/>
            <p:nvPr/>
          </p:nvSpPr>
          <p:spPr>
            <a:xfrm>
              <a:off x="6009129" y="5002349"/>
              <a:ext cx="635490" cy="18466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lIns="18000" tIns="0" rIns="18000" bIns="0" rtlCol="0">
              <a:spAutoFit/>
            </a:bodyPr>
            <a:lstStyle/>
            <a:p>
              <a:pPr algn="ctr"/>
              <a:r>
                <a:rPr lang="en-US" sz="1200" dirty="0" err="1">
                  <a:latin typeface="Calibri" panose="020F0502020204030204" pitchFamily="34" charset="0"/>
                </a:rPr>
                <a:t>Massflow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4508835" y="5002349"/>
              <a:ext cx="635490" cy="18466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lIns="18000" tIns="0" rIns="18000" bIns="0" rtlCol="0">
              <a:spAutoFit/>
            </a:bodyPr>
            <a:lstStyle/>
            <a:p>
              <a:pPr algn="ctr"/>
              <a:r>
                <a:rPr lang="en-US" sz="1200" dirty="0" err="1">
                  <a:latin typeface="Calibri" panose="020F0502020204030204" pitchFamily="34" charset="0"/>
                </a:rPr>
                <a:t>Massflow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5258135" y="5002349"/>
              <a:ext cx="635490" cy="18466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lIns="18000" tIns="0" rIns="18000" bIns="0" rtlCol="0">
              <a:spAutoFit/>
            </a:bodyPr>
            <a:lstStyle/>
            <a:p>
              <a:pPr algn="ctr"/>
              <a:r>
                <a:rPr lang="en-US" sz="1200" dirty="0" err="1">
                  <a:latin typeface="Calibri" panose="020F0502020204030204" pitchFamily="34" charset="0"/>
                </a:rPr>
                <a:t>Massflow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grpSp>
          <p:nvGrpSpPr>
            <p:cNvPr id="37" name="Gruppieren 36"/>
            <p:cNvGrpSpPr/>
            <p:nvPr/>
          </p:nvGrpSpPr>
          <p:grpSpPr>
            <a:xfrm>
              <a:off x="5420760" y="5521647"/>
              <a:ext cx="324000" cy="976614"/>
              <a:chOff x="4265799" y="5214041"/>
              <a:chExt cx="324000" cy="976614"/>
            </a:xfrm>
            <a:solidFill>
              <a:schemeClr val="bg1">
                <a:lumMod val="75000"/>
              </a:schemeClr>
            </a:solidFill>
          </p:grpSpPr>
          <p:grpSp>
            <p:nvGrpSpPr>
              <p:cNvPr id="129" name="Gruppieren 128"/>
              <p:cNvGrpSpPr/>
              <p:nvPr/>
            </p:nvGrpSpPr>
            <p:grpSpPr>
              <a:xfrm>
                <a:off x="4265799" y="5349395"/>
                <a:ext cx="324000" cy="841260"/>
                <a:chOff x="498090" y="2164332"/>
                <a:chExt cx="324000" cy="1300179"/>
              </a:xfrm>
              <a:grpFill/>
            </p:grpSpPr>
            <p:sp>
              <p:nvSpPr>
                <p:cNvPr id="133" name="Rechteck 132"/>
                <p:cNvSpPr/>
                <p:nvPr/>
              </p:nvSpPr>
              <p:spPr>
                <a:xfrm rot="10800000">
                  <a:off x="498090" y="2348511"/>
                  <a:ext cx="324000" cy="1116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4" name="Ellipse 133"/>
                <p:cNvSpPr>
                  <a:spLocks noChangeAspect="1"/>
                </p:cNvSpPr>
                <p:nvPr/>
              </p:nvSpPr>
              <p:spPr>
                <a:xfrm>
                  <a:off x="498090" y="2164332"/>
                  <a:ext cx="324000" cy="324000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5" name="Rechteck 134"/>
                <p:cNvSpPr/>
                <p:nvPr/>
              </p:nvSpPr>
              <p:spPr>
                <a:xfrm>
                  <a:off x="507090" y="2326333"/>
                  <a:ext cx="306000" cy="180000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30" name="Rechteck 129"/>
              <p:cNvSpPr/>
              <p:nvPr/>
            </p:nvSpPr>
            <p:spPr>
              <a:xfrm>
                <a:off x="4355799" y="5267006"/>
                <a:ext cx="144000" cy="9317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Ellipse 130"/>
              <p:cNvSpPr>
                <a:spLocks noChangeAspect="1"/>
              </p:cNvSpPr>
              <p:nvPr/>
            </p:nvSpPr>
            <p:spPr>
              <a:xfrm>
                <a:off x="4355799" y="5214041"/>
                <a:ext cx="144000" cy="93173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Rechteck 131"/>
              <p:cNvSpPr/>
              <p:nvPr/>
            </p:nvSpPr>
            <p:spPr>
              <a:xfrm>
                <a:off x="4364799" y="5268471"/>
                <a:ext cx="126000" cy="51763"/>
              </a:xfrm>
              <a:prstGeom prst="rect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8" name="Gruppieren 37"/>
            <p:cNvGrpSpPr/>
            <p:nvPr/>
          </p:nvGrpSpPr>
          <p:grpSpPr>
            <a:xfrm>
              <a:off x="6173166" y="5521647"/>
              <a:ext cx="324000" cy="976614"/>
              <a:chOff x="4265799" y="5214041"/>
              <a:chExt cx="324000" cy="976614"/>
            </a:xfrm>
            <a:solidFill>
              <a:srgbClr val="FFFF00"/>
            </a:solidFill>
          </p:grpSpPr>
          <p:grpSp>
            <p:nvGrpSpPr>
              <p:cNvPr id="122" name="Gruppieren 121"/>
              <p:cNvGrpSpPr/>
              <p:nvPr/>
            </p:nvGrpSpPr>
            <p:grpSpPr>
              <a:xfrm>
                <a:off x="4265799" y="5349395"/>
                <a:ext cx="324000" cy="841260"/>
                <a:chOff x="498090" y="2164332"/>
                <a:chExt cx="324000" cy="1300179"/>
              </a:xfrm>
              <a:grpFill/>
            </p:grpSpPr>
            <p:sp>
              <p:nvSpPr>
                <p:cNvPr id="126" name="Rechteck 125"/>
                <p:cNvSpPr/>
                <p:nvPr/>
              </p:nvSpPr>
              <p:spPr>
                <a:xfrm rot="10800000">
                  <a:off x="498090" y="2348511"/>
                  <a:ext cx="324000" cy="1116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7" name="Ellipse 126"/>
                <p:cNvSpPr>
                  <a:spLocks noChangeAspect="1"/>
                </p:cNvSpPr>
                <p:nvPr/>
              </p:nvSpPr>
              <p:spPr>
                <a:xfrm>
                  <a:off x="498090" y="2164332"/>
                  <a:ext cx="324000" cy="324000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8" name="Rechteck 127"/>
                <p:cNvSpPr/>
                <p:nvPr/>
              </p:nvSpPr>
              <p:spPr>
                <a:xfrm>
                  <a:off x="507090" y="2326333"/>
                  <a:ext cx="306000" cy="180000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23" name="Rechteck 122"/>
              <p:cNvSpPr/>
              <p:nvPr/>
            </p:nvSpPr>
            <p:spPr>
              <a:xfrm>
                <a:off x="4355799" y="5267006"/>
                <a:ext cx="144000" cy="9317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Ellipse 123"/>
              <p:cNvSpPr>
                <a:spLocks noChangeAspect="1"/>
              </p:cNvSpPr>
              <p:nvPr/>
            </p:nvSpPr>
            <p:spPr>
              <a:xfrm>
                <a:off x="4355799" y="5214041"/>
                <a:ext cx="144000" cy="93173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hteck 124"/>
              <p:cNvSpPr/>
              <p:nvPr/>
            </p:nvSpPr>
            <p:spPr>
              <a:xfrm>
                <a:off x="4364799" y="5268471"/>
                <a:ext cx="126000" cy="51763"/>
              </a:xfrm>
              <a:prstGeom prst="rect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9" name="Gruppieren 38"/>
            <p:cNvGrpSpPr/>
            <p:nvPr/>
          </p:nvGrpSpPr>
          <p:grpSpPr>
            <a:xfrm>
              <a:off x="4668282" y="5521647"/>
              <a:ext cx="324000" cy="976614"/>
              <a:chOff x="4664304" y="5521647"/>
              <a:chExt cx="324000" cy="976614"/>
            </a:xfrm>
          </p:grpSpPr>
          <p:grpSp>
            <p:nvGrpSpPr>
              <p:cNvPr id="114" name="Gruppieren 113"/>
              <p:cNvGrpSpPr/>
              <p:nvPr/>
            </p:nvGrpSpPr>
            <p:grpSpPr>
              <a:xfrm>
                <a:off x="4664304" y="5657001"/>
                <a:ext cx="324000" cy="841260"/>
                <a:chOff x="498090" y="2164332"/>
                <a:chExt cx="324000" cy="1300179"/>
              </a:xfrm>
              <a:solidFill>
                <a:srgbClr val="66CCFF"/>
              </a:solidFill>
            </p:grpSpPr>
            <p:sp>
              <p:nvSpPr>
                <p:cNvPr id="119" name="Rechteck 118"/>
                <p:cNvSpPr/>
                <p:nvPr/>
              </p:nvSpPr>
              <p:spPr>
                <a:xfrm rot="10800000">
                  <a:off x="498090" y="2348511"/>
                  <a:ext cx="324000" cy="1116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0" name="Ellipse 119"/>
                <p:cNvSpPr>
                  <a:spLocks noChangeAspect="1"/>
                </p:cNvSpPr>
                <p:nvPr/>
              </p:nvSpPr>
              <p:spPr>
                <a:xfrm>
                  <a:off x="498090" y="2164332"/>
                  <a:ext cx="324000" cy="324000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1" name="Rechteck 120"/>
                <p:cNvSpPr/>
                <p:nvPr/>
              </p:nvSpPr>
              <p:spPr>
                <a:xfrm>
                  <a:off x="507090" y="2326333"/>
                  <a:ext cx="306000" cy="180000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15" name="Rechteck 114"/>
              <p:cNvSpPr/>
              <p:nvPr/>
            </p:nvSpPr>
            <p:spPr>
              <a:xfrm>
                <a:off x="4754304" y="5574612"/>
                <a:ext cx="144000" cy="93173"/>
              </a:xfrm>
              <a:prstGeom prst="rect">
                <a:avLst/>
              </a:prstGeom>
              <a:solidFill>
                <a:srgbClr val="66CCF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Ellipse 115"/>
              <p:cNvSpPr>
                <a:spLocks noChangeAspect="1"/>
              </p:cNvSpPr>
              <p:nvPr/>
            </p:nvSpPr>
            <p:spPr>
              <a:xfrm>
                <a:off x="4754304" y="5521647"/>
                <a:ext cx="144000" cy="93173"/>
              </a:xfrm>
              <a:prstGeom prst="ellipse">
                <a:avLst/>
              </a:prstGeom>
              <a:solidFill>
                <a:srgbClr val="66CCF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hteck 116"/>
              <p:cNvSpPr/>
              <p:nvPr/>
            </p:nvSpPr>
            <p:spPr>
              <a:xfrm>
                <a:off x="4763304" y="5576077"/>
                <a:ext cx="126000" cy="51763"/>
              </a:xfrm>
              <a:prstGeom prst="rect">
                <a:avLst/>
              </a:prstGeom>
              <a:solidFill>
                <a:srgbClr val="66CC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Textfeld 117"/>
              <p:cNvSpPr txBox="1"/>
              <p:nvPr/>
            </p:nvSpPr>
            <p:spPr>
              <a:xfrm>
                <a:off x="4714094" y="5937241"/>
                <a:ext cx="2244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b="1" dirty="0" smtClean="0">
                    <a:latin typeface="Calibri" panose="020F0502020204030204" pitchFamily="34" charset="0"/>
                  </a:rPr>
                  <a:t>H</a:t>
                </a:r>
                <a:r>
                  <a:rPr lang="de-DE" b="1" baseline="-25000" dirty="0" smtClean="0">
                    <a:latin typeface="Calibri" panose="020F0502020204030204" pitchFamily="34" charset="0"/>
                  </a:rPr>
                  <a:t>2</a:t>
                </a:r>
                <a:endParaRPr lang="de-DE" b="1" baseline="-25000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40" name="Textfeld 39"/>
            <p:cNvSpPr txBox="1"/>
            <p:nvPr/>
          </p:nvSpPr>
          <p:spPr>
            <a:xfrm>
              <a:off x="5444934" y="5937241"/>
              <a:ext cx="27732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b="1" dirty="0" smtClean="0">
                  <a:latin typeface="Calibri" panose="020F0502020204030204" pitchFamily="34" charset="0"/>
                </a:rPr>
                <a:t>Air</a:t>
              </a:r>
              <a:endParaRPr lang="de-DE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6196506" y="5937241"/>
              <a:ext cx="27565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b="1" dirty="0" smtClean="0">
                  <a:latin typeface="Calibri" panose="020F0502020204030204" pitchFamily="34" charset="0"/>
                </a:rPr>
                <a:t>CO</a:t>
              </a:r>
              <a:endParaRPr lang="de-DE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907213" y="4667638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V10</a:t>
              </a: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5669213" y="4667638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V11</a:t>
              </a: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6412163" y="4667638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V12</a:t>
              </a:r>
            </a:p>
          </p:txBody>
        </p:sp>
        <p:cxnSp>
          <p:nvCxnSpPr>
            <p:cNvPr id="45" name="Gerader Verbinder 44"/>
            <p:cNvCxnSpPr/>
            <p:nvPr/>
          </p:nvCxnSpPr>
          <p:spPr>
            <a:xfrm rot="5400000">
              <a:off x="3427568" y="2168760"/>
              <a:ext cx="1800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feld 45"/>
            <p:cNvSpPr txBox="1"/>
            <p:nvPr/>
          </p:nvSpPr>
          <p:spPr>
            <a:xfrm>
              <a:off x="4411154" y="2681100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V09</a:t>
              </a: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5091719" y="3144681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V08</a:t>
              </a: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5091216" y="2600937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V06</a:t>
              </a: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5801557" y="2600937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V07</a:t>
              </a: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6624755" y="3152160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V01</a:t>
              </a: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8009534" y="2690414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V02</a:t>
              </a: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7673618" y="2244703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V03</a:t>
              </a: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7090831" y="2245611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V04</a:t>
              </a: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6504514" y="2244361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V05</a:t>
              </a:r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7094847" y="1655680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V13</a:t>
              </a:r>
            </a:p>
          </p:txBody>
        </p:sp>
        <p:cxnSp>
          <p:nvCxnSpPr>
            <p:cNvPr id="56" name="Gerader Verbinder 55"/>
            <p:cNvCxnSpPr/>
            <p:nvPr/>
          </p:nvCxnSpPr>
          <p:spPr>
            <a:xfrm rot="5400000">
              <a:off x="5814976" y="1889760"/>
              <a:ext cx="1242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/>
            <p:cNvCxnSpPr/>
            <p:nvPr/>
          </p:nvCxnSpPr>
          <p:spPr>
            <a:xfrm rot="5400000">
              <a:off x="6393988" y="1889760"/>
              <a:ext cx="1242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/>
            <p:cNvCxnSpPr/>
            <p:nvPr/>
          </p:nvCxnSpPr>
          <p:spPr>
            <a:xfrm rot="16200000">
              <a:off x="7422915" y="2330760"/>
              <a:ext cx="360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non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uppieren 58"/>
            <p:cNvGrpSpPr/>
            <p:nvPr/>
          </p:nvGrpSpPr>
          <p:grpSpPr>
            <a:xfrm>
              <a:off x="7458915" y="1886480"/>
              <a:ext cx="288000" cy="288000"/>
              <a:chOff x="7063951" y="3115400"/>
              <a:chExt cx="288000" cy="288000"/>
            </a:xfrm>
          </p:grpSpPr>
          <p:sp>
            <p:nvSpPr>
              <p:cNvPr id="112" name="Ellipse 111"/>
              <p:cNvSpPr>
                <a:spLocks noChangeAspect="1"/>
              </p:cNvSpPr>
              <p:nvPr/>
            </p:nvSpPr>
            <p:spPr>
              <a:xfrm>
                <a:off x="7063951" y="311540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13" name="Textfeld 112"/>
              <p:cNvSpPr txBox="1"/>
              <p:nvPr/>
            </p:nvSpPr>
            <p:spPr>
              <a:xfrm>
                <a:off x="7157456" y="3136290"/>
                <a:ext cx="10900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600" b="1" dirty="0">
                    <a:latin typeface="Calibri" panose="020F0502020204030204" pitchFamily="34" charset="0"/>
                  </a:rPr>
                  <a:t>P</a:t>
                </a:r>
              </a:p>
            </p:txBody>
          </p:sp>
        </p:grpSp>
        <p:grpSp>
          <p:nvGrpSpPr>
            <p:cNvPr id="60" name="Gruppieren 59"/>
            <p:cNvGrpSpPr/>
            <p:nvPr/>
          </p:nvGrpSpPr>
          <p:grpSpPr>
            <a:xfrm>
              <a:off x="6881111" y="1886480"/>
              <a:ext cx="288000" cy="288000"/>
              <a:chOff x="7063951" y="3115400"/>
              <a:chExt cx="288000" cy="288000"/>
            </a:xfrm>
          </p:grpSpPr>
          <p:sp>
            <p:nvSpPr>
              <p:cNvPr id="110" name="Ellipse 109"/>
              <p:cNvSpPr>
                <a:spLocks noChangeAspect="1"/>
              </p:cNvSpPr>
              <p:nvPr/>
            </p:nvSpPr>
            <p:spPr>
              <a:xfrm>
                <a:off x="7063951" y="311540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11" name="Textfeld 110"/>
              <p:cNvSpPr txBox="1"/>
              <p:nvPr/>
            </p:nvSpPr>
            <p:spPr>
              <a:xfrm>
                <a:off x="7087606" y="3136290"/>
                <a:ext cx="24699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600" b="1" dirty="0">
                    <a:latin typeface="Calibri" panose="020F0502020204030204" pitchFamily="34" charset="0"/>
                  </a:rPr>
                  <a:t>CO</a:t>
                </a:r>
              </a:p>
            </p:txBody>
          </p:sp>
        </p:grpSp>
        <p:grpSp>
          <p:nvGrpSpPr>
            <p:cNvPr id="61" name="Gruppieren 60"/>
            <p:cNvGrpSpPr/>
            <p:nvPr/>
          </p:nvGrpSpPr>
          <p:grpSpPr>
            <a:xfrm>
              <a:off x="6291414" y="1886480"/>
              <a:ext cx="288000" cy="288000"/>
              <a:chOff x="7063951" y="3115400"/>
              <a:chExt cx="288000" cy="288000"/>
            </a:xfrm>
          </p:grpSpPr>
          <p:sp>
            <p:nvSpPr>
              <p:cNvPr id="108" name="Ellipse 107"/>
              <p:cNvSpPr>
                <a:spLocks noChangeAspect="1"/>
              </p:cNvSpPr>
              <p:nvPr/>
            </p:nvSpPr>
            <p:spPr>
              <a:xfrm>
                <a:off x="7063951" y="311540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9" name="Textfeld 108"/>
              <p:cNvSpPr txBox="1"/>
              <p:nvPr/>
            </p:nvSpPr>
            <p:spPr>
              <a:xfrm>
                <a:off x="7100306" y="3136290"/>
                <a:ext cx="19877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600" b="1" dirty="0">
                    <a:latin typeface="Calibri" panose="020F0502020204030204" pitchFamily="34" charset="0"/>
                  </a:rPr>
                  <a:t>H</a:t>
                </a:r>
                <a:r>
                  <a:rPr lang="de-DE" sz="1600" b="1" baseline="-25000" dirty="0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grpSp>
          <p:nvGrpSpPr>
            <p:cNvPr id="62" name="Gruppieren 61"/>
            <p:cNvGrpSpPr/>
            <p:nvPr/>
          </p:nvGrpSpPr>
          <p:grpSpPr>
            <a:xfrm>
              <a:off x="6912349" y="1389099"/>
              <a:ext cx="216000" cy="216000"/>
              <a:chOff x="6762057" y="1082193"/>
              <a:chExt cx="216000" cy="216000"/>
            </a:xfrm>
          </p:grpSpPr>
          <p:sp>
            <p:nvSpPr>
              <p:cNvPr id="104" name="Ellipse 103"/>
              <p:cNvSpPr>
                <a:spLocks noChangeAspect="1"/>
              </p:cNvSpPr>
              <p:nvPr/>
            </p:nvSpPr>
            <p:spPr>
              <a:xfrm>
                <a:off x="6762057" y="1082193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105" name="Gruppieren 104"/>
              <p:cNvGrpSpPr/>
              <p:nvPr/>
            </p:nvGrpSpPr>
            <p:grpSpPr>
              <a:xfrm>
                <a:off x="6786065" y="1086658"/>
                <a:ext cx="167985" cy="167497"/>
                <a:chOff x="6786044" y="1086658"/>
                <a:chExt cx="167985" cy="167497"/>
              </a:xfrm>
            </p:grpSpPr>
            <p:cxnSp>
              <p:nvCxnSpPr>
                <p:cNvPr id="106" name="Gerader Verbinder 105"/>
                <p:cNvCxnSpPr/>
                <p:nvPr/>
              </p:nvCxnSpPr>
              <p:spPr>
                <a:xfrm>
                  <a:off x="6905626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Gerader Verbinder 106"/>
                <p:cNvCxnSpPr/>
                <p:nvPr/>
              </p:nvCxnSpPr>
              <p:spPr>
                <a:xfrm flipH="1">
                  <a:off x="6786044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3" name="Gruppieren 62"/>
            <p:cNvGrpSpPr/>
            <p:nvPr/>
          </p:nvGrpSpPr>
          <p:grpSpPr>
            <a:xfrm>
              <a:off x="6327734" y="1389099"/>
              <a:ext cx="216000" cy="216000"/>
              <a:chOff x="6762057" y="1082193"/>
              <a:chExt cx="216000" cy="216000"/>
            </a:xfrm>
          </p:grpSpPr>
          <p:sp>
            <p:nvSpPr>
              <p:cNvPr id="100" name="Ellipse 99"/>
              <p:cNvSpPr>
                <a:spLocks noChangeAspect="1"/>
              </p:cNvSpPr>
              <p:nvPr/>
            </p:nvSpPr>
            <p:spPr>
              <a:xfrm>
                <a:off x="6762057" y="1082193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101" name="Gruppieren 100"/>
              <p:cNvGrpSpPr/>
              <p:nvPr/>
            </p:nvGrpSpPr>
            <p:grpSpPr>
              <a:xfrm>
                <a:off x="6786065" y="1086658"/>
                <a:ext cx="167985" cy="167497"/>
                <a:chOff x="6786044" y="1086658"/>
                <a:chExt cx="167985" cy="167497"/>
              </a:xfrm>
            </p:grpSpPr>
            <p:cxnSp>
              <p:nvCxnSpPr>
                <p:cNvPr id="102" name="Gerader Verbinder 101"/>
                <p:cNvCxnSpPr/>
                <p:nvPr/>
              </p:nvCxnSpPr>
              <p:spPr>
                <a:xfrm>
                  <a:off x="6905626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Gerader Verbinder 102"/>
                <p:cNvCxnSpPr/>
                <p:nvPr/>
              </p:nvCxnSpPr>
              <p:spPr>
                <a:xfrm flipH="1">
                  <a:off x="6786044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4" name="Gruppieren 63"/>
            <p:cNvGrpSpPr>
              <a:grpSpLocks noChangeAspect="1"/>
            </p:cNvGrpSpPr>
            <p:nvPr/>
          </p:nvGrpSpPr>
          <p:grpSpPr>
            <a:xfrm rot="16200000">
              <a:off x="4568136" y="2895399"/>
              <a:ext cx="324000" cy="324000"/>
              <a:chOff x="6762057" y="1082193"/>
              <a:chExt cx="216000" cy="216000"/>
            </a:xfrm>
          </p:grpSpPr>
          <p:sp>
            <p:nvSpPr>
              <p:cNvPr id="96" name="Ellipse 95"/>
              <p:cNvSpPr>
                <a:spLocks noChangeAspect="1"/>
              </p:cNvSpPr>
              <p:nvPr/>
            </p:nvSpPr>
            <p:spPr>
              <a:xfrm>
                <a:off x="6762057" y="1082193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97" name="Gruppieren 96"/>
              <p:cNvGrpSpPr/>
              <p:nvPr/>
            </p:nvGrpSpPr>
            <p:grpSpPr>
              <a:xfrm>
                <a:off x="6786065" y="1086658"/>
                <a:ext cx="167985" cy="167497"/>
                <a:chOff x="6786044" y="1086658"/>
                <a:chExt cx="167985" cy="167497"/>
              </a:xfrm>
            </p:grpSpPr>
            <p:cxnSp>
              <p:nvCxnSpPr>
                <p:cNvPr id="98" name="Gerader Verbinder 97"/>
                <p:cNvCxnSpPr/>
                <p:nvPr/>
              </p:nvCxnSpPr>
              <p:spPr>
                <a:xfrm>
                  <a:off x="6905626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Gerader Verbinder 98"/>
                <p:cNvCxnSpPr/>
                <p:nvPr/>
              </p:nvCxnSpPr>
              <p:spPr>
                <a:xfrm flipH="1">
                  <a:off x="6786044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5" name="Gruppieren 64"/>
            <p:cNvGrpSpPr/>
            <p:nvPr/>
          </p:nvGrpSpPr>
          <p:grpSpPr>
            <a:xfrm>
              <a:off x="5471145" y="5251994"/>
              <a:ext cx="216000" cy="187143"/>
              <a:chOff x="5821940" y="4972381"/>
              <a:chExt cx="216000" cy="187143"/>
            </a:xfrm>
            <a:solidFill>
              <a:srgbClr val="00B050"/>
            </a:solidFill>
          </p:grpSpPr>
          <p:sp>
            <p:nvSpPr>
              <p:cNvPr id="94" name="Gleichschenkliges Dreieck 93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95" name="Gleichschenkliges Dreieck 94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6" name="Gruppieren 65"/>
            <p:cNvGrpSpPr/>
            <p:nvPr/>
          </p:nvGrpSpPr>
          <p:grpSpPr>
            <a:xfrm>
              <a:off x="4715495" y="5251994"/>
              <a:ext cx="216000" cy="187143"/>
              <a:chOff x="5821940" y="4972381"/>
              <a:chExt cx="216000" cy="187143"/>
            </a:xfrm>
            <a:solidFill>
              <a:srgbClr val="00B050"/>
            </a:solidFill>
          </p:grpSpPr>
          <p:sp>
            <p:nvSpPr>
              <p:cNvPr id="92" name="Gleichschenkliges Dreieck 91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93" name="Gleichschenkliges Dreieck 92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7" name="Gruppieren 66"/>
            <p:cNvGrpSpPr/>
            <p:nvPr/>
          </p:nvGrpSpPr>
          <p:grpSpPr>
            <a:xfrm>
              <a:off x="6220445" y="5251994"/>
              <a:ext cx="216000" cy="187143"/>
              <a:chOff x="5821940" y="4972381"/>
              <a:chExt cx="216000" cy="187143"/>
            </a:xfrm>
            <a:solidFill>
              <a:srgbClr val="00B050"/>
            </a:solidFill>
          </p:grpSpPr>
          <p:sp>
            <p:nvSpPr>
              <p:cNvPr id="90" name="Gleichschenkliges Dreieck 89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91" name="Gleichschenkliges Dreieck 90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8" name="Gruppieren 67"/>
            <p:cNvGrpSpPr/>
            <p:nvPr/>
          </p:nvGrpSpPr>
          <p:grpSpPr>
            <a:xfrm>
              <a:off x="6852713" y="3266356"/>
              <a:ext cx="2111775" cy="1799047"/>
              <a:chOff x="6852713" y="3266356"/>
              <a:chExt cx="2111775" cy="1799047"/>
            </a:xfrm>
          </p:grpSpPr>
          <p:grpSp>
            <p:nvGrpSpPr>
              <p:cNvPr id="72" name="Gruppieren 71"/>
              <p:cNvGrpSpPr/>
              <p:nvPr/>
            </p:nvGrpSpPr>
            <p:grpSpPr>
              <a:xfrm rot="18000000">
                <a:off x="6953727" y="3622642"/>
                <a:ext cx="288000" cy="490027"/>
                <a:chOff x="8848918" y="3781771"/>
                <a:chExt cx="288000" cy="490027"/>
              </a:xfrm>
            </p:grpSpPr>
            <p:cxnSp>
              <p:nvCxnSpPr>
                <p:cNvPr id="87" name="Gerader Verbinder 86"/>
                <p:cNvCxnSpPr/>
                <p:nvPr/>
              </p:nvCxnSpPr>
              <p:spPr>
                <a:xfrm>
                  <a:off x="8992918" y="4037798"/>
                  <a:ext cx="0" cy="234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Ellipse 87"/>
                <p:cNvSpPr>
                  <a:spLocks noChangeAspect="1"/>
                </p:cNvSpPr>
                <p:nvPr/>
              </p:nvSpPr>
              <p:spPr>
                <a:xfrm>
                  <a:off x="8848918" y="37817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9" name="Textfeld 88"/>
                <p:cNvSpPr txBox="1"/>
                <p:nvPr/>
              </p:nvSpPr>
              <p:spPr>
                <a:xfrm>
                  <a:off x="8942423" y="3802661"/>
                  <a:ext cx="10900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P</a:t>
                  </a:r>
                </a:p>
              </p:txBody>
            </p:sp>
          </p:grpSp>
          <p:grpSp>
            <p:nvGrpSpPr>
              <p:cNvPr id="73" name="Gruppieren 72"/>
              <p:cNvGrpSpPr/>
              <p:nvPr/>
            </p:nvGrpSpPr>
            <p:grpSpPr>
              <a:xfrm rot="19800000">
                <a:off x="7291240" y="3275648"/>
                <a:ext cx="288000" cy="490027"/>
                <a:chOff x="8848918" y="3781771"/>
                <a:chExt cx="288000" cy="490027"/>
              </a:xfrm>
            </p:grpSpPr>
            <p:cxnSp>
              <p:nvCxnSpPr>
                <p:cNvPr id="84" name="Gerader Verbinder 83"/>
                <p:cNvCxnSpPr/>
                <p:nvPr/>
              </p:nvCxnSpPr>
              <p:spPr>
                <a:xfrm>
                  <a:off x="8992918" y="4037798"/>
                  <a:ext cx="0" cy="234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Ellipse 84"/>
                <p:cNvSpPr>
                  <a:spLocks noChangeAspect="1"/>
                </p:cNvSpPr>
                <p:nvPr/>
              </p:nvSpPr>
              <p:spPr>
                <a:xfrm>
                  <a:off x="8848918" y="37817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6" name="Textfeld 85"/>
                <p:cNvSpPr txBox="1"/>
                <p:nvPr/>
              </p:nvSpPr>
              <p:spPr>
                <a:xfrm>
                  <a:off x="8942423" y="3802661"/>
                  <a:ext cx="10900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P</a:t>
                  </a:r>
                </a:p>
              </p:txBody>
            </p:sp>
          </p:grpSp>
          <p:sp>
            <p:nvSpPr>
              <p:cNvPr id="74" name="Ellipse 73"/>
              <p:cNvSpPr>
                <a:spLocks noChangeAspect="1"/>
              </p:cNvSpPr>
              <p:nvPr/>
            </p:nvSpPr>
            <p:spPr>
              <a:xfrm>
                <a:off x="7193891" y="3625403"/>
                <a:ext cx="1440000" cy="1440000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75" name="Gruppieren 74"/>
              <p:cNvGrpSpPr/>
              <p:nvPr/>
            </p:nvGrpSpPr>
            <p:grpSpPr>
              <a:xfrm rot="3600000">
                <a:off x="8566475" y="3618193"/>
                <a:ext cx="288000" cy="508027"/>
                <a:chOff x="8848918" y="3781771"/>
                <a:chExt cx="288000" cy="508027"/>
              </a:xfrm>
            </p:grpSpPr>
            <p:cxnSp>
              <p:nvCxnSpPr>
                <p:cNvPr id="81" name="Gerader Verbinder 80"/>
                <p:cNvCxnSpPr/>
                <p:nvPr/>
              </p:nvCxnSpPr>
              <p:spPr>
                <a:xfrm>
                  <a:off x="8992918" y="4037798"/>
                  <a:ext cx="0" cy="252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Ellipse 81"/>
                <p:cNvSpPr>
                  <a:spLocks noChangeAspect="1"/>
                </p:cNvSpPr>
                <p:nvPr/>
              </p:nvSpPr>
              <p:spPr>
                <a:xfrm>
                  <a:off x="8848918" y="37817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u="sng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3" name="Textfeld 82"/>
                <p:cNvSpPr txBox="1"/>
                <p:nvPr/>
              </p:nvSpPr>
              <p:spPr>
                <a:xfrm>
                  <a:off x="8942423" y="3802661"/>
                  <a:ext cx="10099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76" name="Gruppieren 75"/>
              <p:cNvGrpSpPr/>
              <p:nvPr/>
            </p:nvGrpSpPr>
            <p:grpSpPr>
              <a:xfrm rot="1800000">
                <a:off x="8198907" y="3266356"/>
                <a:ext cx="288000" cy="616026"/>
                <a:chOff x="9001318" y="3934171"/>
                <a:chExt cx="288000" cy="616026"/>
              </a:xfrm>
            </p:grpSpPr>
            <p:cxnSp>
              <p:nvCxnSpPr>
                <p:cNvPr id="78" name="Gerader Verbinder 77"/>
                <p:cNvCxnSpPr/>
                <p:nvPr/>
              </p:nvCxnSpPr>
              <p:spPr>
                <a:xfrm>
                  <a:off x="9145318" y="4190197"/>
                  <a:ext cx="0" cy="36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Ellipse 78"/>
                <p:cNvSpPr>
                  <a:spLocks noChangeAspect="1"/>
                </p:cNvSpPr>
                <p:nvPr/>
              </p:nvSpPr>
              <p:spPr>
                <a:xfrm>
                  <a:off x="9001318" y="39341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0" name="Textfeld 79"/>
                <p:cNvSpPr txBox="1"/>
                <p:nvPr/>
              </p:nvSpPr>
              <p:spPr>
                <a:xfrm>
                  <a:off x="9094823" y="3955061"/>
                  <a:ext cx="10099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T</a:t>
                  </a:r>
                </a:p>
              </p:txBody>
            </p:sp>
          </p:grpSp>
          <p:sp>
            <p:nvSpPr>
              <p:cNvPr id="77" name="Textfeld 76"/>
              <p:cNvSpPr txBox="1"/>
              <p:nvPr/>
            </p:nvSpPr>
            <p:spPr>
              <a:xfrm>
                <a:off x="7498972" y="4119054"/>
                <a:ext cx="829839" cy="452698"/>
              </a:xfrm>
              <a:prstGeom prst="rect">
                <a:avLst/>
              </a:prstGeom>
              <a:noFill/>
            </p:spPr>
            <p:txBody>
              <a:bodyPr wrap="none" lIns="18000" tIns="10800" rIns="18000" bIns="10800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</a:rPr>
                  <a:t>Explosion- </a:t>
                </a:r>
                <a:br>
                  <a:rPr lang="en-US" sz="1400" dirty="0">
                    <a:latin typeface="Calibri" panose="020F0502020204030204" pitchFamily="34" charset="0"/>
                  </a:rPr>
                </a:br>
                <a:r>
                  <a:rPr lang="en-US" sz="1400" dirty="0">
                    <a:latin typeface="Calibri" panose="020F0502020204030204" pitchFamily="34" charset="0"/>
                  </a:rPr>
                  <a:t>bomb</a:t>
                </a:r>
              </a:p>
            </p:txBody>
          </p:sp>
        </p:grpSp>
        <p:grpSp>
          <p:nvGrpSpPr>
            <p:cNvPr id="69" name="Gruppieren 68"/>
            <p:cNvGrpSpPr/>
            <p:nvPr/>
          </p:nvGrpSpPr>
          <p:grpSpPr>
            <a:xfrm>
              <a:off x="5219899" y="3459059"/>
              <a:ext cx="720000" cy="720000"/>
              <a:chOff x="5224661" y="3459059"/>
              <a:chExt cx="720000" cy="720000"/>
            </a:xfrm>
          </p:grpSpPr>
          <p:sp>
            <p:nvSpPr>
              <p:cNvPr id="70" name="Rechteck 69"/>
              <p:cNvSpPr/>
              <p:nvPr/>
            </p:nvSpPr>
            <p:spPr>
              <a:xfrm>
                <a:off x="5224661" y="3459059"/>
                <a:ext cx="720000" cy="72000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1" name="Textfeld 70"/>
              <p:cNvSpPr txBox="1"/>
              <p:nvPr/>
            </p:nvSpPr>
            <p:spPr>
              <a:xfrm>
                <a:off x="5243480" y="3592710"/>
                <a:ext cx="682362" cy="452698"/>
              </a:xfrm>
              <a:prstGeom prst="rect">
                <a:avLst/>
              </a:prstGeom>
              <a:noFill/>
            </p:spPr>
            <p:txBody>
              <a:bodyPr wrap="none" lIns="18000" tIns="10800" rIns="18000" bIns="10800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</a:rPr>
                  <a:t>Mixing- </a:t>
                </a:r>
                <a:br>
                  <a:rPr lang="en-US" sz="1400" dirty="0">
                    <a:latin typeface="Calibri" panose="020F0502020204030204" pitchFamily="34" charset="0"/>
                  </a:rPr>
                </a:br>
                <a:r>
                  <a:rPr lang="en-US" sz="1400" dirty="0">
                    <a:latin typeface="Calibri" panose="020F0502020204030204" pitchFamily="34" charset="0"/>
                  </a:rPr>
                  <a:t>chamber</a:t>
                </a:r>
              </a:p>
            </p:txBody>
          </p:sp>
        </p:grpSp>
      </p:grpSp>
      <p:grpSp>
        <p:nvGrpSpPr>
          <p:cNvPr id="136" name="Gruppieren 135"/>
          <p:cNvGrpSpPr/>
          <p:nvPr/>
        </p:nvGrpSpPr>
        <p:grpSpPr>
          <a:xfrm>
            <a:off x="6794920" y="1653502"/>
            <a:ext cx="3892655" cy="3201011"/>
            <a:chOff x="4118791" y="1653501"/>
            <a:chExt cx="3892655" cy="3201011"/>
          </a:xfrm>
        </p:grpSpPr>
        <p:grpSp>
          <p:nvGrpSpPr>
            <p:cNvPr id="137" name="Gruppieren 136"/>
            <p:cNvGrpSpPr/>
            <p:nvPr/>
          </p:nvGrpSpPr>
          <p:grpSpPr>
            <a:xfrm>
              <a:off x="6119305" y="46673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222" name="Gruppieren 22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26" name="Gleichschenkliges Dreieck 22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7" name="Gleichschenkliges Dreieck 22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3" name="Gruppieren 22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24" name="Rechteck 22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25" name="Gerader Verbinder 22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8" name="Gruppieren 137"/>
            <p:cNvGrpSpPr/>
            <p:nvPr/>
          </p:nvGrpSpPr>
          <p:grpSpPr>
            <a:xfrm>
              <a:off x="5370005" y="46673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216" name="Gruppieren 21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20" name="Gleichschenkliges Dreieck 21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1" name="Gleichschenkliges Dreieck 22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7" name="Gruppieren 21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18" name="Rechteck 21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19" name="Gerader Verbinder 21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" name="Gruppieren 138"/>
            <p:cNvGrpSpPr/>
            <p:nvPr/>
          </p:nvGrpSpPr>
          <p:grpSpPr>
            <a:xfrm>
              <a:off x="4614355" y="46673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210" name="Gruppieren 20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14" name="Gleichschenkliges Dreieck 21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15" name="Gleichschenkliges Dreieck 21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1" name="Gruppieren 21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12" name="Rechteck 21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13" name="Gerader Verbinder 21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0" name="Gruppieren 139"/>
            <p:cNvGrpSpPr/>
            <p:nvPr/>
          </p:nvGrpSpPr>
          <p:grpSpPr>
            <a:xfrm rot="5400000">
              <a:off x="5047741" y="292242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204" name="Gruppieren 20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08" name="Gleichschenkliges Dreieck 20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09" name="Gleichschenkliges Dreieck 20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5" name="Gruppieren 20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06" name="Rechteck 20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07" name="Gerader Verbinder 20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1" name="Gruppieren 140"/>
            <p:cNvGrpSpPr/>
            <p:nvPr/>
          </p:nvGrpSpPr>
          <p:grpSpPr>
            <a:xfrm rot="5400000">
              <a:off x="6584441" y="292242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98" name="Gruppieren 19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02" name="Gleichschenkliges Dreieck 20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03" name="Gleichschenkliges Dreieck 20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9" name="Gruppieren 19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00" name="Rechteck 19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01" name="Gerader Verbinder 20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2" name="Gruppieren 141"/>
            <p:cNvGrpSpPr/>
            <p:nvPr/>
          </p:nvGrpSpPr>
          <p:grpSpPr>
            <a:xfrm rot="5400000">
              <a:off x="5047741" y="23638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92" name="Gruppieren 19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96" name="Gleichschenkliges Dreieck 19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7" name="Gleichschenkliges Dreieck 19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3" name="Gruppieren 19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94" name="Rechteck 19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95" name="Gerader Verbinder 19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3" name="Gruppieren 142"/>
            <p:cNvGrpSpPr/>
            <p:nvPr/>
          </p:nvGrpSpPr>
          <p:grpSpPr>
            <a:xfrm rot="5400000">
              <a:off x="5758941" y="23638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86" name="Gruppieren 18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90" name="Gleichschenkliges Dreieck 18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1" name="Gleichschenkliges Dreieck 19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7" name="Gruppieren 18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88" name="Rechteck 18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89" name="Gerader Verbinder 18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4" name="Gruppieren 143"/>
            <p:cNvGrpSpPr/>
            <p:nvPr/>
          </p:nvGrpSpPr>
          <p:grpSpPr>
            <a:xfrm>
              <a:off x="7694306" y="2694951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80" name="Gruppieren 17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84" name="Gleichschenkliges Dreieck 18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85" name="Gleichschenkliges Dreieck 18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1" name="Gruppieren 18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82" name="Rechteck 18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83" name="Gerader Verbinder 18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" name="Gruppieren 144"/>
            <p:cNvGrpSpPr/>
            <p:nvPr/>
          </p:nvGrpSpPr>
          <p:grpSpPr>
            <a:xfrm>
              <a:off x="4118791" y="268793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74" name="Gruppieren 17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78" name="Gleichschenkliges Dreieck 17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9" name="Gleichschenkliges Dreieck 17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5" name="Gruppieren 17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76" name="Rechteck 17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77" name="Gerader Verbinder 17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6" name="Gruppieren 145"/>
            <p:cNvGrpSpPr/>
            <p:nvPr/>
          </p:nvGrpSpPr>
          <p:grpSpPr>
            <a:xfrm>
              <a:off x="7397716" y="2244972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68" name="Gruppieren 16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72" name="Gleichschenkliges Dreieck 17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3" name="Gleichschenkliges Dreieck 17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9" name="Gruppieren 16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70" name="Rechteck 16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71" name="Gerader Verbinder 17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7" name="Gruppieren 146"/>
            <p:cNvGrpSpPr/>
            <p:nvPr/>
          </p:nvGrpSpPr>
          <p:grpSpPr>
            <a:xfrm>
              <a:off x="6807227" y="223904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62" name="Gruppieren 16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66" name="Gleichschenkliges Dreieck 16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7" name="Gleichschenkliges Dreieck 16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3" name="Gruppieren 16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64" name="Rechteck 16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65" name="Gerader Verbinder 16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8" name="Gruppieren 147"/>
            <p:cNvGrpSpPr/>
            <p:nvPr/>
          </p:nvGrpSpPr>
          <p:grpSpPr>
            <a:xfrm>
              <a:off x="6217515" y="223904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56" name="Gruppieren 15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60" name="Gleichschenkliges Dreieck 15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1" name="Gleichschenkliges Dreieck 16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7" name="Gruppieren 15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58" name="Rechteck 15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59" name="Gerader Verbinder 15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9" name="Gruppieren 148"/>
            <p:cNvGrpSpPr/>
            <p:nvPr/>
          </p:nvGrpSpPr>
          <p:grpSpPr>
            <a:xfrm>
              <a:off x="6803579" y="1653501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50" name="Gruppieren 14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54" name="Gleichschenkliges Dreieck 15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5" name="Gleichschenkliges Dreieck 15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1" name="Gruppieren 15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52" name="Rechteck 15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53" name="Gerader Verbinder 15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28" name="Gruppieren 227"/>
          <p:cNvGrpSpPr/>
          <p:nvPr/>
        </p:nvGrpSpPr>
        <p:grpSpPr>
          <a:xfrm>
            <a:off x="6794920" y="1653502"/>
            <a:ext cx="3892655" cy="3201011"/>
            <a:chOff x="4118791" y="1653501"/>
            <a:chExt cx="3892655" cy="3201011"/>
          </a:xfrm>
        </p:grpSpPr>
        <p:grpSp>
          <p:nvGrpSpPr>
            <p:cNvPr id="229" name="Gruppieren 228"/>
            <p:cNvGrpSpPr/>
            <p:nvPr/>
          </p:nvGrpSpPr>
          <p:grpSpPr>
            <a:xfrm>
              <a:off x="6119305" y="4667369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14" name="Gruppieren 31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18" name="Gleichschenkliges Dreieck 31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" name="Gleichschenkliges Dreieck 31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15" name="Gruppieren 31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16" name="Rechteck 31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17" name="Gerader Verbinder 31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0" name="Gruppieren 229"/>
            <p:cNvGrpSpPr/>
            <p:nvPr/>
          </p:nvGrpSpPr>
          <p:grpSpPr>
            <a:xfrm>
              <a:off x="5370005" y="4667369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08" name="Gruppieren 30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12" name="Gleichschenkliges Dreieck 31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3" name="Gleichschenkliges Dreieck 31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9" name="Gruppieren 30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10" name="Rechteck 30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11" name="Gerader Verbinder 31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1" name="Gruppieren 230"/>
            <p:cNvGrpSpPr/>
            <p:nvPr/>
          </p:nvGrpSpPr>
          <p:grpSpPr>
            <a:xfrm>
              <a:off x="4614355" y="4667369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02" name="Gruppieren 30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06" name="Gleichschenkliges Dreieck 30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07" name="Gleichschenkliges Dreieck 30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3" name="Gruppieren 30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04" name="Rechteck 30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05" name="Gerader Verbinder 30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2" name="Gruppieren 231"/>
            <p:cNvGrpSpPr/>
            <p:nvPr/>
          </p:nvGrpSpPr>
          <p:grpSpPr>
            <a:xfrm rot="5400000">
              <a:off x="5047741" y="292242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96" name="Gruppieren 29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00" name="Gleichschenkliges Dreieck 29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01" name="Gleichschenkliges Dreieck 30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7" name="Gruppieren 29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98" name="Rechteck 29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99" name="Gerader Verbinder 29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3" name="Gruppieren 232"/>
            <p:cNvGrpSpPr/>
            <p:nvPr/>
          </p:nvGrpSpPr>
          <p:grpSpPr>
            <a:xfrm rot="5400000">
              <a:off x="6584441" y="292242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90" name="Gruppieren 28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94" name="Gleichschenkliges Dreieck 29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5" name="Gleichschenkliges Dreieck 29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1" name="Gruppieren 29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92" name="Rechteck 29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93" name="Gerader Verbinder 29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4" name="Gruppieren 233"/>
            <p:cNvGrpSpPr/>
            <p:nvPr/>
          </p:nvGrpSpPr>
          <p:grpSpPr>
            <a:xfrm rot="5400000">
              <a:off x="5047741" y="2363869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284" name="Gruppieren 28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88" name="Gleichschenkliges Dreieck 28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9" name="Gleichschenkliges Dreieck 28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85" name="Gruppieren 28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86" name="Rechteck 28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87" name="Gerader Verbinder 28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5" name="Gruppieren 234"/>
            <p:cNvGrpSpPr/>
            <p:nvPr/>
          </p:nvGrpSpPr>
          <p:grpSpPr>
            <a:xfrm rot="5400000">
              <a:off x="5758941" y="2363869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278" name="Gruppieren 27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82" name="Gleichschenkliges Dreieck 28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3" name="Gleichschenkliges Dreieck 28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79" name="Gruppieren 27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80" name="Rechteck 27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81" name="Gerader Verbinder 28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6" name="Gruppieren 235"/>
            <p:cNvGrpSpPr/>
            <p:nvPr/>
          </p:nvGrpSpPr>
          <p:grpSpPr>
            <a:xfrm>
              <a:off x="7694306" y="2694951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72" name="Gruppieren 27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76" name="Gleichschenkliges Dreieck 27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77" name="Gleichschenkliges Dreieck 27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73" name="Gruppieren 27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74" name="Rechteck 27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75" name="Gerader Verbinder 27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7" name="Gruppieren 236"/>
            <p:cNvGrpSpPr/>
            <p:nvPr/>
          </p:nvGrpSpPr>
          <p:grpSpPr>
            <a:xfrm>
              <a:off x="4118791" y="268793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66" name="Gruppieren 26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70" name="Gleichschenkliges Dreieck 26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71" name="Gleichschenkliges Dreieck 27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67" name="Gruppieren 26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68" name="Rechteck 26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69" name="Gerader Verbinder 26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8" name="Gruppieren 237"/>
            <p:cNvGrpSpPr/>
            <p:nvPr/>
          </p:nvGrpSpPr>
          <p:grpSpPr>
            <a:xfrm>
              <a:off x="7397716" y="2244972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260" name="Gruppieren 25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64" name="Gleichschenkliges Dreieck 26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65" name="Gleichschenkliges Dreieck 26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61" name="Gruppieren 26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62" name="Rechteck 26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63" name="Gerader Verbinder 26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9" name="Gruppieren 238"/>
            <p:cNvGrpSpPr/>
            <p:nvPr/>
          </p:nvGrpSpPr>
          <p:grpSpPr>
            <a:xfrm>
              <a:off x="6807227" y="2239047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254" name="Gruppieren 25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58" name="Gleichschenkliges Dreieck 25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59" name="Gleichschenkliges Dreieck 25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5" name="Gruppieren 25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56" name="Rechteck 25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57" name="Gerader Verbinder 25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0" name="Gruppieren 239"/>
            <p:cNvGrpSpPr/>
            <p:nvPr/>
          </p:nvGrpSpPr>
          <p:grpSpPr>
            <a:xfrm>
              <a:off x="6217515" y="2239047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248" name="Gruppieren 24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52" name="Gleichschenkliges Dreieck 25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53" name="Gleichschenkliges Dreieck 25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9" name="Gruppieren 24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50" name="Rechteck 24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51" name="Gerader Verbinder 25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1" name="Gruppieren 240"/>
            <p:cNvGrpSpPr/>
            <p:nvPr/>
          </p:nvGrpSpPr>
          <p:grpSpPr>
            <a:xfrm>
              <a:off x="6803579" y="1653501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242" name="Gruppieren 24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46" name="Gleichschenkliges Dreieck 24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47" name="Gleichschenkliges Dreieck 24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3" name="Gruppieren 24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44" name="Rechteck 24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45" name="Gerader Verbinder 24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20" name="Gruppieren 319"/>
          <p:cNvGrpSpPr/>
          <p:nvPr/>
        </p:nvGrpSpPr>
        <p:grpSpPr>
          <a:xfrm>
            <a:off x="6794920" y="1653502"/>
            <a:ext cx="3892655" cy="3201011"/>
            <a:chOff x="4118791" y="1653501"/>
            <a:chExt cx="3892655" cy="3201011"/>
          </a:xfrm>
        </p:grpSpPr>
        <p:grpSp>
          <p:nvGrpSpPr>
            <p:cNvPr id="321" name="Gruppieren 320"/>
            <p:cNvGrpSpPr/>
            <p:nvPr/>
          </p:nvGrpSpPr>
          <p:grpSpPr>
            <a:xfrm>
              <a:off x="6119305" y="4667369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406" name="Gruppieren 40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10" name="Gleichschenkliges Dreieck 40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11" name="Gleichschenkliges Dreieck 41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07" name="Gruppieren 40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08" name="Rechteck 40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09" name="Gerader Verbinder 40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2" name="Gruppieren 321"/>
            <p:cNvGrpSpPr/>
            <p:nvPr/>
          </p:nvGrpSpPr>
          <p:grpSpPr>
            <a:xfrm>
              <a:off x="5370005" y="4667369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400" name="Gruppieren 39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04" name="Gleichschenkliges Dreieck 40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05" name="Gleichschenkliges Dreieck 40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01" name="Gruppieren 40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02" name="Rechteck 40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03" name="Gerader Verbinder 40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3" name="Gruppieren 322"/>
            <p:cNvGrpSpPr/>
            <p:nvPr/>
          </p:nvGrpSpPr>
          <p:grpSpPr>
            <a:xfrm>
              <a:off x="4614355" y="4667369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94" name="Gruppieren 39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98" name="Gleichschenkliges Dreieck 39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99" name="Gleichschenkliges Dreieck 39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95" name="Gruppieren 39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96" name="Rechteck 39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97" name="Gerader Verbinder 39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4" name="Gruppieren 323"/>
            <p:cNvGrpSpPr/>
            <p:nvPr/>
          </p:nvGrpSpPr>
          <p:grpSpPr>
            <a:xfrm rot="5400000">
              <a:off x="5047741" y="292242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88" name="Gruppieren 38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92" name="Gleichschenkliges Dreieck 39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93" name="Gleichschenkliges Dreieck 39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9" name="Gruppieren 38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90" name="Rechteck 38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91" name="Gerader Verbinder 39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5" name="Gruppieren 324"/>
            <p:cNvGrpSpPr/>
            <p:nvPr/>
          </p:nvGrpSpPr>
          <p:grpSpPr>
            <a:xfrm rot="5400000">
              <a:off x="6584441" y="2922427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82" name="Gruppieren 38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86" name="Gleichschenkliges Dreieck 38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87" name="Gleichschenkliges Dreieck 38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3" name="Gruppieren 38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84" name="Rechteck 38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85" name="Gerader Verbinder 38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6" name="Gruppieren 325"/>
            <p:cNvGrpSpPr/>
            <p:nvPr/>
          </p:nvGrpSpPr>
          <p:grpSpPr>
            <a:xfrm rot="5400000">
              <a:off x="5047741" y="23638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76" name="Gruppieren 37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80" name="Gleichschenkliges Dreieck 37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81" name="Gleichschenkliges Dreieck 38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77" name="Gruppieren 37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78" name="Rechteck 37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79" name="Gerader Verbinder 37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7" name="Gruppieren 326"/>
            <p:cNvGrpSpPr/>
            <p:nvPr/>
          </p:nvGrpSpPr>
          <p:grpSpPr>
            <a:xfrm rot="5400000">
              <a:off x="5758941" y="23638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70" name="Gruppieren 36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74" name="Gleichschenkliges Dreieck 37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75" name="Gleichschenkliges Dreieck 37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71" name="Gruppieren 37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72" name="Rechteck 37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73" name="Gerader Verbinder 37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8" name="Gruppieren 327"/>
            <p:cNvGrpSpPr/>
            <p:nvPr/>
          </p:nvGrpSpPr>
          <p:grpSpPr>
            <a:xfrm>
              <a:off x="7694306" y="2694951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64" name="Gruppieren 36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68" name="Gleichschenkliges Dreieck 36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69" name="Gleichschenkliges Dreieck 36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65" name="Gruppieren 36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66" name="Rechteck 36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67" name="Gerader Verbinder 36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9" name="Gruppieren 328"/>
            <p:cNvGrpSpPr/>
            <p:nvPr/>
          </p:nvGrpSpPr>
          <p:grpSpPr>
            <a:xfrm>
              <a:off x="4118791" y="268793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58" name="Gruppieren 35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62" name="Gleichschenkliges Dreieck 36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63" name="Gleichschenkliges Dreieck 36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59" name="Gruppieren 35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60" name="Rechteck 35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61" name="Gerader Verbinder 36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30" name="Gruppieren 329"/>
            <p:cNvGrpSpPr/>
            <p:nvPr/>
          </p:nvGrpSpPr>
          <p:grpSpPr>
            <a:xfrm>
              <a:off x="7397716" y="2244972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52" name="Gruppieren 35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56" name="Gleichschenkliges Dreieck 35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57" name="Gleichschenkliges Dreieck 35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53" name="Gruppieren 35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54" name="Rechteck 35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55" name="Gerader Verbinder 35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31" name="Gruppieren 330"/>
            <p:cNvGrpSpPr/>
            <p:nvPr/>
          </p:nvGrpSpPr>
          <p:grpSpPr>
            <a:xfrm>
              <a:off x="6807227" y="223904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46" name="Gruppieren 34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50" name="Gleichschenkliges Dreieck 34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51" name="Gleichschenkliges Dreieck 35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47" name="Gruppieren 34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48" name="Rechteck 34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49" name="Gerader Verbinder 34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32" name="Gruppieren 331"/>
            <p:cNvGrpSpPr/>
            <p:nvPr/>
          </p:nvGrpSpPr>
          <p:grpSpPr>
            <a:xfrm>
              <a:off x="6217515" y="223904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40" name="Gruppieren 33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44" name="Gleichschenkliges Dreieck 34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45" name="Gleichschenkliges Dreieck 34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41" name="Gruppieren 34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42" name="Rechteck 34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43" name="Gerader Verbinder 34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33" name="Gruppieren 332"/>
            <p:cNvGrpSpPr/>
            <p:nvPr/>
          </p:nvGrpSpPr>
          <p:grpSpPr>
            <a:xfrm>
              <a:off x="6803579" y="1653501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34" name="Gruppieren 33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38" name="Gleichschenkliges Dreieck 33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39" name="Gleichschenkliges Dreieck 33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5" name="Gruppieren 33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36" name="Rechteck 33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37" name="Gerader Verbinder 33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12" name="Text Box 43"/>
          <p:cNvSpPr txBox="1">
            <a:spLocks noChangeArrowheads="1"/>
          </p:cNvSpPr>
          <p:nvPr/>
        </p:nvSpPr>
        <p:spPr bwMode="auto">
          <a:xfrm>
            <a:off x="243412" y="1052514"/>
            <a:ext cx="6526648" cy="272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de-DE" sz="2400" b="1" dirty="0" smtClean="0"/>
              <a:t>Test procedure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Evacuation of bomb, mixing-chamber and pipe system,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/>
              <a:t>Adjustment of desired mixture during </a:t>
            </a:r>
            <a:r>
              <a:rPr lang="en-US" altLang="de-DE" sz="2200" dirty="0" smtClean="0"/>
              <a:t>bypass-</a:t>
            </a:r>
            <a:br>
              <a:rPr lang="en-US" altLang="de-DE" sz="2200" dirty="0" smtClean="0"/>
            </a:br>
            <a:r>
              <a:rPr lang="en-US" altLang="de-DE" sz="2200" dirty="0" smtClean="0"/>
              <a:t>flow </a:t>
            </a:r>
            <a:r>
              <a:rPr lang="en-US" altLang="de-DE" sz="2200" dirty="0"/>
              <a:t>via mixing-chamber and chimney</a:t>
            </a:r>
            <a:r>
              <a:rPr lang="en-US" altLang="de-DE" sz="2200" dirty="0" smtClean="0"/>
              <a:t>,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/>
              <a:t>Filling of bomb with mixture up to slight overpressure </a:t>
            </a:r>
            <a:r>
              <a:rPr lang="en-US" altLang="de-DE" sz="2200" dirty="0" smtClean="0"/>
              <a:t>(</a:t>
            </a:r>
            <a:r>
              <a:rPr lang="en-US" altLang="de-DE" sz="2200" dirty="0"/>
              <a:t>approx. 1200 mbar</a:t>
            </a:r>
            <a:r>
              <a:rPr lang="en-US" altLang="de-DE" sz="2200" dirty="0" smtClean="0"/>
              <a:t>),</a:t>
            </a:r>
            <a:endParaRPr lang="en-US" altLang="de-DE" sz="2200" dirty="0"/>
          </a:p>
        </p:txBody>
      </p:sp>
      <p:sp>
        <p:nvSpPr>
          <p:cNvPr id="414" name="Rectangle 6"/>
          <p:cNvSpPr>
            <a:spLocks noChangeArrowheads="1"/>
          </p:cNvSpPr>
          <p:nvPr/>
        </p:nvSpPr>
        <p:spPr bwMode="auto">
          <a:xfrm>
            <a:off x="2750008" y="333376"/>
            <a:ext cx="669198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2400" b="1" dirty="0">
                <a:solidFill>
                  <a:srgbClr val="3399FF"/>
                </a:solidFill>
              </a:rPr>
              <a:t>Safety </a:t>
            </a:r>
            <a:r>
              <a:rPr lang="en-US" altLang="de-DE" sz="2400" b="1" dirty="0" smtClean="0">
                <a:solidFill>
                  <a:srgbClr val="3399FF"/>
                </a:solidFill>
              </a:rPr>
              <a:t>Considerations &amp; Experimental Set-up</a:t>
            </a:r>
            <a:endParaRPr lang="de-DE" altLang="de-DE" sz="2400" b="1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00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Foliennummernplatzhalt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942092-2640-4AC4-ABDD-2F7907CF6810}" type="slidenum">
              <a:rPr lang="de-DE" altLang="de-DE" smtClean="0"/>
              <a:pPr/>
              <a:t>9</a:t>
            </a:fld>
            <a:endParaRPr lang="de-DE" altLang="de-DE" smtClean="0"/>
          </a:p>
        </p:txBody>
      </p:sp>
      <p:sp>
        <p:nvSpPr>
          <p:cNvPr id="11" name="Textfeld 10"/>
          <p:cNvSpPr txBox="1"/>
          <p:nvPr/>
        </p:nvSpPr>
        <p:spPr>
          <a:xfrm>
            <a:off x="7896200" y="3462988"/>
            <a:ext cx="720000" cy="720000"/>
          </a:xfrm>
          <a:prstGeom prst="rect">
            <a:avLst/>
          </a:prstGeom>
          <a:solidFill>
            <a:srgbClr val="CCCC00"/>
          </a:solidFill>
          <a:ln w="25400">
            <a:noFill/>
          </a:ln>
        </p:spPr>
        <p:txBody>
          <a:bodyPr wrap="none" lIns="18000" tIns="0" rIns="18000" bIns="0" rtlCol="0" anchor="ctr" anchorCtr="0">
            <a:noAutofit/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2" name="Ellipse 11"/>
          <p:cNvSpPr>
            <a:spLocks noChangeAspect="1"/>
          </p:cNvSpPr>
          <p:nvPr/>
        </p:nvSpPr>
        <p:spPr>
          <a:xfrm>
            <a:off x="9868991" y="3625974"/>
            <a:ext cx="1440000" cy="1440000"/>
          </a:xfrm>
          <a:prstGeom prst="ellipse">
            <a:avLst/>
          </a:prstGeom>
          <a:solidFill>
            <a:srgbClr val="CCCC00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libri" panose="020F0502020204030204" pitchFamily="34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6986046" y="1268761"/>
            <a:ext cx="4654570" cy="5229501"/>
            <a:chOff x="4309918" y="1268760"/>
            <a:chExt cx="4654570" cy="5229501"/>
          </a:xfrm>
        </p:grpSpPr>
        <p:cxnSp>
          <p:nvCxnSpPr>
            <p:cNvPr id="18" name="Gerader Verbinder 17"/>
            <p:cNvCxnSpPr/>
            <p:nvPr/>
          </p:nvCxnSpPr>
          <p:spPr>
            <a:xfrm rot="16200000">
              <a:off x="4887961" y="4881231"/>
              <a:ext cx="138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hteck 18"/>
            <p:cNvSpPr/>
            <p:nvPr/>
          </p:nvSpPr>
          <p:spPr>
            <a:xfrm>
              <a:off x="4327568" y="3243688"/>
              <a:ext cx="733425" cy="408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 rot="16200000">
              <a:off x="4090346" y="1644912"/>
              <a:ext cx="676400" cy="2372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</a:rPr>
                <a:t>Chimney</a:t>
              </a:r>
            </a:p>
          </p:txBody>
        </p:sp>
        <p:sp>
          <p:nvSpPr>
            <p:cNvPr id="21" name="Rechteck 20"/>
            <p:cNvSpPr/>
            <p:nvPr/>
          </p:nvSpPr>
          <p:spPr>
            <a:xfrm>
              <a:off x="5431570" y="5734672"/>
              <a:ext cx="288000" cy="72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403718" y="3206555"/>
              <a:ext cx="622666" cy="45269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000" tIns="0" rIns="18000" bIns="1080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</a:rPr>
                <a:t>Vacuum</a:t>
              </a:r>
              <a:br>
                <a:rPr lang="en-US" sz="1400" dirty="0">
                  <a:latin typeface="Calibri" panose="020F0502020204030204" pitchFamily="34" charset="0"/>
                </a:rPr>
              </a:br>
              <a:r>
                <a:rPr lang="en-US" sz="1400" dirty="0">
                  <a:latin typeface="Calibri" panose="020F0502020204030204" pitchFamily="34" charset="0"/>
                </a:rPr>
                <a:t>pump </a:t>
              </a: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5448443" y="5822326"/>
              <a:ext cx="254360" cy="2372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Air</a:t>
              </a:r>
              <a:endParaRPr lang="en-US" sz="1400" b="1" baseline="-25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6265809" y="2498356"/>
              <a:ext cx="933970" cy="237255"/>
            </a:xfrm>
            <a:prstGeom prst="rect">
              <a:avLst/>
            </a:prstGeom>
            <a:noFill/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</a:rPr>
                <a:t>Gas-analysis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6738929" y="3403231"/>
              <a:ext cx="542900" cy="237255"/>
            </a:xfrm>
            <a:prstGeom prst="rect">
              <a:avLst/>
            </a:prstGeom>
            <a:noFill/>
          </p:spPr>
          <p:txBody>
            <a:bodyPr wrap="none" lIns="18000" tIns="10800" rIns="18000" bIns="10800" rtlCol="0">
              <a:spAutoFit/>
            </a:bodyPr>
            <a:lstStyle/>
            <a:p>
              <a:pPr algn="ctr"/>
              <a:r>
                <a:rPr lang="de-DE" sz="1400" dirty="0" err="1">
                  <a:latin typeface="Calibri" panose="020F0502020204030204" pitchFamily="34" charset="0"/>
                </a:rPr>
                <a:t>p</a:t>
              </a:r>
              <a:r>
                <a:rPr lang="de-DE" sz="1400" baseline="-25000" dirty="0" err="1">
                  <a:latin typeface="Calibri" panose="020F0502020204030204" pitchFamily="34" charset="0"/>
                </a:rPr>
                <a:t>dynamic</a:t>
              </a:r>
              <a:endParaRPr lang="de-DE" sz="1400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7779188" y="1898281"/>
              <a:ext cx="389012" cy="237255"/>
            </a:xfrm>
            <a:prstGeom prst="rect">
              <a:avLst/>
            </a:prstGeom>
            <a:noFill/>
          </p:spPr>
          <p:txBody>
            <a:bodyPr wrap="none" lIns="18000" tIns="10800" rIns="18000" bIns="10800" rtlCol="0">
              <a:spAutoFit/>
            </a:bodyPr>
            <a:lstStyle/>
            <a:p>
              <a:r>
                <a:rPr lang="de-DE" sz="1400" dirty="0" err="1">
                  <a:latin typeface="Calibri" panose="020F0502020204030204" pitchFamily="34" charset="0"/>
                </a:rPr>
                <a:t>p</a:t>
              </a:r>
              <a:r>
                <a:rPr lang="de-DE" sz="1400" baseline="-25000" dirty="0" err="1">
                  <a:latin typeface="Calibri" panose="020F0502020204030204" pitchFamily="34" charset="0"/>
                </a:rPr>
                <a:t>static</a:t>
              </a:r>
              <a:endParaRPr lang="de-DE" sz="1400" baseline="-25000" dirty="0">
                <a:latin typeface="Calibri" panose="020F0502020204030204" pitchFamily="34" charset="0"/>
              </a:endParaRPr>
            </a:p>
          </p:txBody>
        </p:sp>
        <p:cxnSp>
          <p:nvCxnSpPr>
            <p:cNvPr id="27" name="Gerader Verbinder 26"/>
            <p:cNvCxnSpPr/>
            <p:nvPr/>
          </p:nvCxnSpPr>
          <p:spPr>
            <a:xfrm rot="10800000">
              <a:off x="4327568" y="2514230"/>
              <a:ext cx="358425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/>
            <p:cNvCxnSpPr/>
            <p:nvPr/>
          </p:nvCxnSpPr>
          <p:spPr>
            <a:xfrm>
              <a:off x="4327568" y="3060330"/>
              <a:ext cx="358425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/>
            <p:cNvCxnSpPr/>
            <p:nvPr/>
          </p:nvCxnSpPr>
          <p:spPr>
            <a:xfrm rot="5400000">
              <a:off x="5112961" y="2982231"/>
              <a:ext cx="93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/>
            <p:cNvCxnSpPr/>
            <p:nvPr/>
          </p:nvCxnSpPr>
          <p:spPr>
            <a:xfrm rot="5400000">
              <a:off x="7347475" y="3072231"/>
              <a:ext cx="111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/>
            <p:cNvCxnSpPr/>
            <p:nvPr/>
          </p:nvCxnSpPr>
          <p:spPr>
            <a:xfrm rot="16200000">
              <a:off x="5790261" y="5034231"/>
              <a:ext cx="108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/>
            <p:cNvCxnSpPr/>
            <p:nvPr/>
          </p:nvCxnSpPr>
          <p:spPr>
            <a:xfrm rot="16200000">
              <a:off x="4291661" y="5034231"/>
              <a:ext cx="108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/>
            <p:cNvCxnSpPr/>
            <p:nvPr/>
          </p:nvCxnSpPr>
          <p:spPr>
            <a:xfrm>
              <a:off x="4825311" y="4500580"/>
              <a:ext cx="1512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33"/>
            <p:cNvSpPr txBox="1"/>
            <p:nvPr/>
          </p:nvSpPr>
          <p:spPr>
            <a:xfrm>
              <a:off x="6009129" y="5002349"/>
              <a:ext cx="635490" cy="18466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lIns="18000" tIns="0" rIns="18000" bIns="0" rtlCol="0">
              <a:spAutoFit/>
            </a:bodyPr>
            <a:lstStyle/>
            <a:p>
              <a:pPr algn="ctr"/>
              <a:r>
                <a:rPr lang="en-US" sz="1200" dirty="0" err="1">
                  <a:latin typeface="Calibri" panose="020F0502020204030204" pitchFamily="34" charset="0"/>
                </a:rPr>
                <a:t>Massflow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4508835" y="5002349"/>
              <a:ext cx="635490" cy="18466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lIns="18000" tIns="0" rIns="18000" bIns="0" rtlCol="0">
              <a:spAutoFit/>
            </a:bodyPr>
            <a:lstStyle/>
            <a:p>
              <a:pPr algn="ctr"/>
              <a:r>
                <a:rPr lang="en-US" sz="1200" dirty="0" err="1">
                  <a:latin typeface="Calibri" panose="020F0502020204030204" pitchFamily="34" charset="0"/>
                </a:rPr>
                <a:t>Massflow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5258135" y="5002349"/>
              <a:ext cx="635490" cy="18466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lIns="18000" tIns="0" rIns="18000" bIns="0" rtlCol="0">
              <a:spAutoFit/>
            </a:bodyPr>
            <a:lstStyle/>
            <a:p>
              <a:pPr algn="ctr"/>
              <a:r>
                <a:rPr lang="en-US" sz="1200" dirty="0" err="1">
                  <a:latin typeface="Calibri" panose="020F0502020204030204" pitchFamily="34" charset="0"/>
                </a:rPr>
                <a:t>Massflow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grpSp>
          <p:nvGrpSpPr>
            <p:cNvPr id="37" name="Gruppieren 36"/>
            <p:cNvGrpSpPr/>
            <p:nvPr/>
          </p:nvGrpSpPr>
          <p:grpSpPr>
            <a:xfrm>
              <a:off x="5420760" y="5521647"/>
              <a:ext cx="324000" cy="976614"/>
              <a:chOff x="4265799" y="5214041"/>
              <a:chExt cx="324000" cy="976614"/>
            </a:xfrm>
            <a:solidFill>
              <a:schemeClr val="bg1">
                <a:lumMod val="75000"/>
              </a:schemeClr>
            </a:solidFill>
          </p:grpSpPr>
          <p:grpSp>
            <p:nvGrpSpPr>
              <p:cNvPr id="129" name="Gruppieren 128"/>
              <p:cNvGrpSpPr/>
              <p:nvPr/>
            </p:nvGrpSpPr>
            <p:grpSpPr>
              <a:xfrm>
                <a:off x="4265799" y="5349395"/>
                <a:ext cx="324000" cy="841260"/>
                <a:chOff x="498090" y="2164332"/>
                <a:chExt cx="324000" cy="1300179"/>
              </a:xfrm>
              <a:grpFill/>
            </p:grpSpPr>
            <p:sp>
              <p:nvSpPr>
                <p:cNvPr id="133" name="Rechteck 132"/>
                <p:cNvSpPr/>
                <p:nvPr/>
              </p:nvSpPr>
              <p:spPr>
                <a:xfrm rot="10800000">
                  <a:off x="498090" y="2348511"/>
                  <a:ext cx="324000" cy="1116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4" name="Ellipse 133"/>
                <p:cNvSpPr>
                  <a:spLocks noChangeAspect="1"/>
                </p:cNvSpPr>
                <p:nvPr/>
              </p:nvSpPr>
              <p:spPr>
                <a:xfrm>
                  <a:off x="498090" y="2164332"/>
                  <a:ext cx="324000" cy="324000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5" name="Rechteck 134"/>
                <p:cNvSpPr/>
                <p:nvPr/>
              </p:nvSpPr>
              <p:spPr>
                <a:xfrm>
                  <a:off x="507090" y="2326333"/>
                  <a:ext cx="306000" cy="180000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30" name="Rechteck 129"/>
              <p:cNvSpPr/>
              <p:nvPr/>
            </p:nvSpPr>
            <p:spPr>
              <a:xfrm>
                <a:off x="4355799" y="5267006"/>
                <a:ext cx="144000" cy="9317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Ellipse 130"/>
              <p:cNvSpPr>
                <a:spLocks noChangeAspect="1"/>
              </p:cNvSpPr>
              <p:nvPr/>
            </p:nvSpPr>
            <p:spPr>
              <a:xfrm>
                <a:off x="4355799" y="5214041"/>
                <a:ext cx="144000" cy="93173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Rechteck 131"/>
              <p:cNvSpPr/>
              <p:nvPr/>
            </p:nvSpPr>
            <p:spPr>
              <a:xfrm>
                <a:off x="4364799" y="5268471"/>
                <a:ext cx="126000" cy="51763"/>
              </a:xfrm>
              <a:prstGeom prst="rect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8" name="Gruppieren 37"/>
            <p:cNvGrpSpPr/>
            <p:nvPr/>
          </p:nvGrpSpPr>
          <p:grpSpPr>
            <a:xfrm>
              <a:off x="6173166" y="5521647"/>
              <a:ext cx="324000" cy="976614"/>
              <a:chOff x="4265799" y="5214041"/>
              <a:chExt cx="324000" cy="976614"/>
            </a:xfrm>
            <a:solidFill>
              <a:srgbClr val="FFFF00"/>
            </a:solidFill>
          </p:grpSpPr>
          <p:grpSp>
            <p:nvGrpSpPr>
              <p:cNvPr id="122" name="Gruppieren 121"/>
              <p:cNvGrpSpPr/>
              <p:nvPr/>
            </p:nvGrpSpPr>
            <p:grpSpPr>
              <a:xfrm>
                <a:off x="4265799" y="5349395"/>
                <a:ext cx="324000" cy="841260"/>
                <a:chOff x="498090" y="2164332"/>
                <a:chExt cx="324000" cy="1300179"/>
              </a:xfrm>
              <a:grpFill/>
            </p:grpSpPr>
            <p:sp>
              <p:nvSpPr>
                <p:cNvPr id="126" name="Rechteck 125"/>
                <p:cNvSpPr/>
                <p:nvPr/>
              </p:nvSpPr>
              <p:spPr>
                <a:xfrm rot="10800000">
                  <a:off x="498090" y="2348511"/>
                  <a:ext cx="324000" cy="1116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7" name="Ellipse 126"/>
                <p:cNvSpPr>
                  <a:spLocks noChangeAspect="1"/>
                </p:cNvSpPr>
                <p:nvPr/>
              </p:nvSpPr>
              <p:spPr>
                <a:xfrm>
                  <a:off x="498090" y="2164332"/>
                  <a:ext cx="324000" cy="324000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8" name="Rechteck 127"/>
                <p:cNvSpPr/>
                <p:nvPr/>
              </p:nvSpPr>
              <p:spPr>
                <a:xfrm>
                  <a:off x="507090" y="2326333"/>
                  <a:ext cx="306000" cy="180000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23" name="Rechteck 122"/>
              <p:cNvSpPr/>
              <p:nvPr/>
            </p:nvSpPr>
            <p:spPr>
              <a:xfrm>
                <a:off x="4355799" y="5267006"/>
                <a:ext cx="144000" cy="9317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Ellipse 123"/>
              <p:cNvSpPr>
                <a:spLocks noChangeAspect="1"/>
              </p:cNvSpPr>
              <p:nvPr/>
            </p:nvSpPr>
            <p:spPr>
              <a:xfrm>
                <a:off x="4355799" y="5214041"/>
                <a:ext cx="144000" cy="93173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hteck 124"/>
              <p:cNvSpPr/>
              <p:nvPr/>
            </p:nvSpPr>
            <p:spPr>
              <a:xfrm>
                <a:off x="4364799" y="5268471"/>
                <a:ext cx="126000" cy="51763"/>
              </a:xfrm>
              <a:prstGeom prst="rect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9" name="Gruppieren 38"/>
            <p:cNvGrpSpPr/>
            <p:nvPr/>
          </p:nvGrpSpPr>
          <p:grpSpPr>
            <a:xfrm>
              <a:off x="4668282" y="5521647"/>
              <a:ext cx="324000" cy="976614"/>
              <a:chOff x="4664304" y="5521647"/>
              <a:chExt cx="324000" cy="976614"/>
            </a:xfrm>
          </p:grpSpPr>
          <p:grpSp>
            <p:nvGrpSpPr>
              <p:cNvPr id="114" name="Gruppieren 113"/>
              <p:cNvGrpSpPr/>
              <p:nvPr/>
            </p:nvGrpSpPr>
            <p:grpSpPr>
              <a:xfrm>
                <a:off x="4664304" y="5657001"/>
                <a:ext cx="324000" cy="841260"/>
                <a:chOff x="498090" y="2164332"/>
                <a:chExt cx="324000" cy="1300179"/>
              </a:xfrm>
              <a:solidFill>
                <a:srgbClr val="66CCFF"/>
              </a:solidFill>
            </p:grpSpPr>
            <p:sp>
              <p:nvSpPr>
                <p:cNvPr id="119" name="Rechteck 118"/>
                <p:cNvSpPr/>
                <p:nvPr/>
              </p:nvSpPr>
              <p:spPr>
                <a:xfrm rot="10800000">
                  <a:off x="498090" y="2348511"/>
                  <a:ext cx="324000" cy="1116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0" name="Ellipse 119"/>
                <p:cNvSpPr>
                  <a:spLocks noChangeAspect="1"/>
                </p:cNvSpPr>
                <p:nvPr/>
              </p:nvSpPr>
              <p:spPr>
                <a:xfrm>
                  <a:off x="498090" y="2164332"/>
                  <a:ext cx="324000" cy="324000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1" name="Rechteck 120"/>
                <p:cNvSpPr/>
                <p:nvPr/>
              </p:nvSpPr>
              <p:spPr>
                <a:xfrm>
                  <a:off x="507090" y="2326333"/>
                  <a:ext cx="306000" cy="180000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15" name="Rechteck 114"/>
              <p:cNvSpPr/>
              <p:nvPr/>
            </p:nvSpPr>
            <p:spPr>
              <a:xfrm>
                <a:off x="4754304" y="5574612"/>
                <a:ext cx="144000" cy="93173"/>
              </a:xfrm>
              <a:prstGeom prst="rect">
                <a:avLst/>
              </a:prstGeom>
              <a:solidFill>
                <a:srgbClr val="66CCF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Ellipse 115"/>
              <p:cNvSpPr>
                <a:spLocks noChangeAspect="1"/>
              </p:cNvSpPr>
              <p:nvPr/>
            </p:nvSpPr>
            <p:spPr>
              <a:xfrm>
                <a:off x="4754304" y="5521647"/>
                <a:ext cx="144000" cy="93173"/>
              </a:xfrm>
              <a:prstGeom prst="ellipse">
                <a:avLst/>
              </a:prstGeom>
              <a:solidFill>
                <a:srgbClr val="66CCF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hteck 116"/>
              <p:cNvSpPr/>
              <p:nvPr/>
            </p:nvSpPr>
            <p:spPr>
              <a:xfrm>
                <a:off x="4763304" y="5576077"/>
                <a:ext cx="126000" cy="51763"/>
              </a:xfrm>
              <a:prstGeom prst="rect">
                <a:avLst/>
              </a:prstGeom>
              <a:solidFill>
                <a:srgbClr val="66CC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Textfeld 117"/>
              <p:cNvSpPr txBox="1"/>
              <p:nvPr/>
            </p:nvSpPr>
            <p:spPr>
              <a:xfrm>
                <a:off x="4714094" y="5937241"/>
                <a:ext cx="2244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b="1" dirty="0" smtClean="0">
                    <a:latin typeface="Calibri" panose="020F0502020204030204" pitchFamily="34" charset="0"/>
                  </a:rPr>
                  <a:t>H</a:t>
                </a:r>
                <a:r>
                  <a:rPr lang="de-DE" b="1" baseline="-25000" dirty="0" smtClean="0">
                    <a:latin typeface="Calibri" panose="020F0502020204030204" pitchFamily="34" charset="0"/>
                  </a:rPr>
                  <a:t>2</a:t>
                </a:r>
                <a:endParaRPr lang="de-DE" b="1" baseline="-25000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40" name="Textfeld 39"/>
            <p:cNvSpPr txBox="1"/>
            <p:nvPr/>
          </p:nvSpPr>
          <p:spPr>
            <a:xfrm>
              <a:off x="5444934" y="5937241"/>
              <a:ext cx="27732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b="1" dirty="0" smtClean="0">
                  <a:latin typeface="Calibri" panose="020F0502020204030204" pitchFamily="34" charset="0"/>
                </a:rPr>
                <a:t>Air</a:t>
              </a:r>
              <a:endParaRPr lang="de-DE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6196506" y="5937241"/>
              <a:ext cx="27565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b="1" dirty="0" smtClean="0">
                  <a:latin typeface="Calibri" panose="020F0502020204030204" pitchFamily="34" charset="0"/>
                </a:rPr>
                <a:t>CO</a:t>
              </a:r>
              <a:endParaRPr lang="de-DE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907213" y="4667638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V10</a:t>
              </a: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5669213" y="4667638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V11</a:t>
              </a: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6412163" y="4667638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V12</a:t>
              </a:r>
            </a:p>
          </p:txBody>
        </p:sp>
        <p:cxnSp>
          <p:nvCxnSpPr>
            <p:cNvPr id="45" name="Gerader Verbinder 44"/>
            <p:cNvCxnSpPr/>
            <p:nvPr/>
          </p:nvCxnSpPr>
          <p:spPr>
            <a:xfrm rot="5400000">
              <a:off x="3427568" y="2168760"/>
              <a:ext cx="1800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feld 45"/>
            <p:cNvSpPr txBox="1"/>
            <p:nvPr/>
          </p:nvSpPr>
          <p:spPr>
            <a:xfrm>
              <a:off x="4411154" y="2681100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V09</a:t>
              </a: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5091719" y="3144681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V08</a:t>
              </a: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5091216" y="2600937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V06</a:t>
              </a: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5801557" y="2600937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V07</a:t>
              </a: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6624755" y="3152160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V01</a:t>
              </a: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8009534" y="2690414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V02</a:t>
              </a: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7673618" y="2244703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V03</a:t>
              </a: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7090831" y="2245611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V04</a:t>
              </a: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6504514" y="2244361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V05</a:t>
              </a:r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7094847" y="1655680"/>
              <a:ext cx="2436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</a:rPr>
                <a:t>V13</a:t>
              </a:r>
            </a:p>
          </p:txBody>
        </p:sp>
        <p:cxnSp>
          <p:nvCxnSpPr>
            <p:cNvPr id="56" name="Gerader Verbinder 55"/>
            <p:cNvCxnSpPr/>
            <p:nvPr/>
          </p:nvCxnSpPr>
          <p:spPr>
            <a:xfrm rot="5400000">
              <a:off x="5814976" y="1889760"/>
              <a:ext cx="1242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/>
            <p:cNvCxnSpPr/>
            <p:nvPr/>
          </p:nvCxnSpPr>
          <p:spPr>
            <a:xfrm rot="5400000">
              <a:off x="6393988" y="1889760"/>
              <a:ext cx="1242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/>
            <p:cNvCxnSpPr/>
            <p:nvPr/>
          </p:nvCxnSpPr>
          <p:spPr>
            <a:xfrm rot="16200000">
              <a:off x="7422915" y="2330760"/>
              <a:ext cx="360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non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uppieren 58"/>
            <p:cNvGrpSpPr/>
            <p:nvPr/>
          </p:nvGrpSpPr>
          <p:grpSpPr>
            <a:xfrm>
              <a:off x="7458915" y="1886480"/>
              <a:ext cx="288000" cy="288000"/>
              <a:chOff x="7063951" y="3115400"/>
              <a:chExt cx="288000" cy="288000"/>
            </a:xfrm>
          </p:grpSpPr>
          <p:sp>
            <p:nvSpPr>
              <p:cNvPr id="112" name="Ellipse 111"/>
              <p:cNvSpPr>
                <a:spLocks noChangeAspect="1"/>
              </p:cNvSpPr>
              <p:nvPr/>
            </p:nvSpPr>
            <p:spPr>
              <a:xfrm>
                <a:off x="7063951" y="311540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13" name="Textfeld 112"/>
              <p:cNvSpPr txBox="1"/>
              <p:nvPr/>
            </p:nvSpPr>
            <p:spPr>
              <a:xfrm>
                <a:off x="7157456" y="3136290"/>
                <a:ext cx="10900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600" b="1" dirty="0">
                    <a:latin typeface="Calibri" panose="020F0502020204030204" pitchFamily="34" charset="0"/>
                  </a:rPr>
                  <a:t>P</a:t>
                </a:r>
              </a:p>
            </p:txBody>
          </p:sp>
        </p:grpSp>
        <p:grpSp>
          <p:nvGrpSpPr>
            <p:cNvPr id="60" name="Gruppieren 59"/>
            <p:cNvGrpSpPr/>
            <p:nvPr/>
          </p:nvGrpSpPr>
          <p:grpSpPr>
            <a:xfrm>
              <a:off x="6881111" y="1886480"/>
              <a:ext cx="288000" cy="288000"/>
              <a:chOff x="7063951" y="3115400"/>
              <a:chExt cx="288000" cy="288000"/>
            </a:xfrm>
          </p:grpSpPr>
          <p:sp>
            <p:nvSpPr>
              <p:cNvPr id="110" name="Ellipse 109"/>
              <p:cNvSpPr>
                <a:spLocks noChangeAspect="1"/>
              </p:cNvSpPr>
              <p:nvPr/>
            </p:nvSpPr>
            <p:spPr>
              <a:xfrm>
                <a:off x="7063951" y="311540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11" name="Textfeld 110"/>
              <p:cNvSpPr txBox="1"/>
              <p:nvPr/>
            </p:nvSpPr>
            <p:spPr>
              <a:xfrm>
                <a:off x="7087606" y="3136290"/>
                <a:ext cx="24699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600" b="1" dirty="0">
                    <a:latin typeface="Calibri" panose="020F0502020204030204" pitchFamily="34" charset="0"/>
                  </a:rPr>
                  <a:t>CO</a:t>
                </a:r>
              </a:p>
            </p:txBody>
          </p:sp>
        </p:grpSp>
        <p:grpSp>
          <p:nvGrpSpPr>
            <p:cNvPr id="61" name="Gruppieren 60"/>
            <p:cNvGrpSpPr/>
            <p:nvPr/>
          </p:nvGrpSpPr>
          <p:grpSpPr>
            <a:xfrm>
              <a:off x="6291414" y="1886480"/>
              <a:ext cx="288000" cy="288000"/>
              <a:chOff x="7063951" y="3115400"/>
              <a:chExt cx="288000" cy="288000"/>
            </a:xfrm>
          </p:grpSpPr>
          <p:sp>
            <p:nvSpPr>
              <p:cNvPr id="108" name="Ellipse 107"/>
              <p:cNvSpPr>
                <a:spLocks noChangeAspect="1"/>
              </p:cNvSpPr>
              <p:nvPr/>
            </p:nvSpPr>
            <p:spPr>
              <a:xfrm>
                <a:off x="7063951" y="311540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9" name="Textfeld 108"/>
              <p:cNvSpPr txBox="1"/>
              <p:nvPr/>
            </p:nvSpPr>
            <p:spPr>
              <a:xfrm>
                <a:off x="7100306" y="3136290"/>
                <a:ext cx="19877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600" b="1" dirty="0">
                    <a:latin typeface="Calibri" panose="020F0502020204030204" pitchFamily="34" charset="0"/>
                  </a:rPr>
                  <a:t>H</a:t>
                </a:r>
                <a:r>
                  <a:rPr lang="de-DE" sz="1600" b="1" baseline="-25000" dirty="0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grpSp>
          <p:nvGrpSpPr>
            <p:cNvPr id="62" name="Gruppieren 61"/>
            <p:cNvGrpSpPr/>
            <p:nvPr/>
          </p:nvGrpSpPr>
          <p:grpSpPr>
            <a:xfrm>
              <a:off x="6912349" y="1389099"/>
              <a:ext cx="216000" cy="216000"/>
              <a:chOff x="6762057" y="1082193"/>
              <a:chExt cx="216000" cy="216000"/>
            </a:xfrm>
          </p:grpSpPr>
          <p:sp>
            <p:nvSpPr>
              <p:cNvPr id="104" name="Ellipse 103"/>
              <p:cNvSpPr>
                <a:spLocks noChangeAspect="1"/>
              </p:cNvSpPr>
              <p:nvPr/>
            </p:nvSpPr>
            <p:spPr>
              <a:xfrm>
                <a:off x="6762057" y="1082193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105" name="Gruppieren 104"/>
              <p:cNvGrpSpPr/>
              <p:nvPr/>
            </p:nvGrpSpPr>
            <p:grpSpPr>
              <a:xfrm>
                <a:off x="6786065" y="1086658"/>
                <a:ext cx="167985" cy="167497"/>
                <a:chOff x="6786044" y="1086658"/>
                <a:chExt cx="167985" cy="167497"/>
              </a:xfrm>
            </p:grpSpPr>
            <p:cxnSp>
              <p:nvCxnSpPr>
                <p:cNvPr id="106" name="Gerader Verbinder 105"/>
                <p:cNvCxnSpPr/>
                <p:nvPr/>
              </p:nvCxnSpPr>
              <p:spPr>
                <a:xfrm>
                  <a:off x="6905626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Gerader Verbinder 106"/>
                <p:cNvCxnSpPr/>
                <p:nvPr/>
              </p:nvCxnSpPr>
              <p:spPr>
                <a:xfrm flipH="1">
                  <a:off x="6786044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3" name="Gruppieren 62"/>
            <p:cNvGrpSpPr/>
            <p:nvPr/>
          </p:nvGrpSpPr>
          <p:grpSpPr>
            <a:xfrm>
              <a:off x="6327734" y="1389099"/>
              <a:ext cx="216000" cy="216000"/>
              <a:chOff x="6762057" y="1082193"/>
              <a:chExt cx="216000" cy="216000"/>
            </a:xfrm>
          </p:grpSpPr>
          <p:sp>
            <p:nvSpPr>
              <p:cNvPr id="100" name="Ellipse 99"/>
              <p:cNvSpPr>
                <a:spLocks noChangeAspect="1"/>
              </p:cNvSpPr>
              <p:nvPr/>
            </p:nvSpPr>
            <p:spPr>
              <a:xfrm>
                <a:off x="6762057" y="1082193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101" name="Gruppieren 100"/>
              <p:cNvGrpSpPr/>
              <p:nvPr/>
            </p:nvGrpSpPr>
            <p:grpSpPr>
              <a:xfrm>
                <a:off x="6786065" y="1086658"/>
                <a:ext cx="167985" cy="167497"/>
                <a:chOff x="6786044" y="1086658"/>
                <a:chExt cx="167985" cy="167497"/>
              </a:xfrm>
            </p:grpSpPr>
            <p:cxnSp>
              <p:nvCxnSpPr>
                <p:cNvPr id="102" name="Gerader Verbinder 101"/>
                <p:cNvCxnSpPr/>
                <p:nvPr/>
              </p:nvCxnSpPr>
              <p:spPr>
                <a:xfrm>
                  <a:off x="6905626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Gerader Verbinder 102"/>
                <p:cNvCxnSpPr/>
                <p:nvPr/>
              </p:nvCxnSpPr>
              <p:spPr>
                <a:xfrm flipH="1">
                  <a:off x="6786044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4" name="Gruppieren 63"/>
            <p:cNvGrpSpPr>
              <a:grpSpLocks noChangeAspect="1"/>
            </p:cNvGrpSpPr>
            <p:nvPr/>
          </p:nvGrpSpPr>
          <p:grpSpPr>
            <a:xfrm rot="16200000">
              <a:off x="4568136" y="2895399"/>
              <a:ext cx="324000" cy="324000"/>
              <a:chOff x="6762057" y="1082193"/>
              <a:chExt cx="216000" cy="216000"/>
            </a:xfrm>
          </p:grpSpPr>
          <p:sp>
            <p:nvSpPr>
              <p:cNvPr id="96" name="Ellipse 95"/>
              <p:cNvSpPr>
                <a:spLocks noChangeAspect="1"/>
              </p:cNvSpPr>
              <p:nvPr/>
            </p:nvSpPr>
            <p:spPr>
              <a:xfrm>
                <a:off x="6762057" y="1082193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97" name="Gruppieren 96"/>
              <p:cNvGrpSpPr/>
              <p:nvPr/>
            </p:nvGrpSpPr>
            <p:grpSpPr>
              <a:xfrm>
                <a:off x="6786065" y="1086658"/>
                <a:ext cx="167985" cy="167497"/>
                <a:chOff x="6786044" y="1086658"/>
                <a:chExt cx="167985" cy="167497"/>
              </a:xfrm>
            </p:grpSpPr>
            <p:cxnSp>
              <p:nvCxnSpPr>
                <p:cNvPr id="98" name="Gerader Verbinder 97"/>
                <p:cNvCxnSpPr/>
                <p:nvPr/>
              </p:nvCxnSpPr>
              <p:spPr>
                <a:xfrm>
                  <a:off x="6905626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Gerader Verbinder 98"/>
                <p:cNvCxnSpPr/>
                <p:nvPr/>
              </p:nvCxnSpPr>
              <p:spPr>
                <a:xfrm flipH="1">
                  <a:off x="6786044" y="1086658"/>
                  <a:ext cx="48403" cy="1674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5" name="Gruppieren 64"/>
            <p:cNvGrpSpPr/>
            <p:nvPr/>
          </p:nvGrpSpPr>
          <p:grpSpPr>
            <a:xfrm>
              <a:off x="5471145" y="5251994"/>
              <a:ext cx="216000" cy="187143"/>
              <a:chOff x="5821940" y="4972381"/>
              <a:chExt cx="216000" cy="187143"/>
            </a:xfrm>
            <a:solidFill>
              <a:srgbClr val="00B050"/>
            </a:solidFill>
          </p:grpSpPr>
          <p:sp>
            <p:nvSpPr>
              <p:cNvPr id="94" name="Gleichschenkliges Dreieck 93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95" name="Gleichschenkliges Dreieck 94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6" name="Gruppieren 65"/>
            <p:cNvGrpSpPr/>
            <p:nvPr/>
          </p:nvGrpSpPr>
          <p:grpSpPr>
            <a:xfrm>
              <a:off x="4715495" y="5251994"/>
              <a:ext cx="216000" cy="187143"/>
              <a:chOff x="5821940" y="4972381"/>
              <a:chExt cx="216000" cy="187143"/>
            </a:xfrm>
            <a:solidFill>
              <a:srgbClr val="00B050"/>
            </a:solidFill>
          </p:grpSpPr>
          <p:sp>
            <p:nvSpPr>
              <p:cNvPr id="92" name="Gleichschenkliges Dreieck 91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93" name="Gleichschenkliges Dreieck 92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7" name="Gruppieren 66"/>
            <p:cNvGrpSpPr/>
            <p:nvPr/>
          </p:nvGrpSpPr>
          <p:grpSpPr>
            <a:xfrm>
              <a:off x="6220445" y="5251994"/>
              <a:ext cx="216000" cy="187143"/>
              <a:chOff x="5821940" y="4972381"/>
              <a:chExt cx="216000" cy="187143"/>
            </a:xfrm>
            <a:solidFill>
              <a:srgbClr val="00B050"/>
            </a:solidFill>
          </p:grpSpPr>
          <p:sp>
            <p:nvSpPr>
              <p:cNvPr id="90" name="Gleichschenkliges Dreieck 89"/>
              <p:cNvSpPr/>
              <p:nvPr/>
            </p:nvSpPr>
            <p:spPr>
              <a:xfrm>
                <a:off x="5821940" y="5069524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91" name="Gleichschenkliges Dreieck 90"/>
              <p:cNvSpPr/>
              <p:nvPr/>
            </p:nvSpPr>
            <p:spPr>
              <a:xfrm flipV="1">
                <a:off x="5821940" y="4972381"/>
                <a:ext cx="216000" cy="90000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8" name="Gruppieren 67"/>
            <p:cNvGrpSpPr/>
            <p:nvPr/>
          </p:nvGrpSpPr>
          <p:grpSpPr>
            <a:xfrm>
              <a:off x="6852713" y="3266356"/>
              <a:ext cx="2111775" cy="1799047"/>
              <a:chOff x="6852713" y="3266356"/>
              <a:chExt cx="2111775" cy="1799047"/>
            </a:xfrm>
          </p:grpSpPr>
          <p:grpSp>
            <p:nvGrpSpPr>
              <p:cNvPr id="72" name="Gruppieren 71"/>
              <p:cNvGrpSpPr/>
              <p:nvPr/>
            </p:nvGrpSpPr>
            <p:grpSpPr>
              <a:xfrm rot="18000000">
                <a:off x="6953727" y="3622642"/>
                <a:ext cx="288000" cy="490027"/>
                <a:chOff x="8848918" y="3781771"/>
                <a:chExt cx="288000" cy="490027"/>
              </a:xfrm>
            </p:grpSpPr>
            <p:cxnSp>
              <p:nvCxnSpPr>
                <p:cNvPr id="87" name="Gerader Verbinder 86"/>
                <p:cNvCxnSpPr/>
                <p:nvPr/>
              </p:nvCxnSpPr>
              <p:spPr>
                <a:xfrm>
                  <a:off x="8992918" y="4037798"/>
                  <a:ext cx="0" cy="234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Ellipse 87"/>
                <p:cNvSpPr>
                  <a:spLocks noChangeAspect="1"/>
                </p:cNvSpPr>
                <p:nvPr/>
              </p:nvSpPr>
              <p:spPr>
                <a:xfrm>
                  <a:off x="8848918" y="37817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9" name="Textfeld 88"/>
                <p:cNvSpPr txBox="1"/>
                <p:nvPr/>
              </p:nvSpPr>
              <p:spPr>
                <a:xfrm>
                  <a:off x="8942423" y="3802661"/>
                  <a:ext cx="10900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P</a:t>
                  </a:r>
                </a:p>
              </p:txBody>
            </p:sp>
          </p:grpSp>
          <p:grpSp>
            <p:nvGrpSpPr>
              <p:cNvPr id="73" name="Gruppieren 72"/>
              <p:cNvGrpSpPr/>
              <p:nvPr/>
            </p:nvGrpSpPr>
            <p:grpSpPr>
              <a:xfrm rot="19800000">
                <a:off x="7291240" y="3275648"/>
                <a:ext cx="288000" cy="490027"/>
                <a:chOff x="8848918" y="3781771"/>
                <a:chExt cx="288000" cy="490027"/>
              </a:xfrm>
            </p:grpSpPr>
            <p:cxnSp>
              <p:nvCxnSpPr>
                <p:cNvPr id="84" name="Gerader Verbinder 83"/>
                <p:cNvCxnSpPr/>
                <p:nvPr/>
              </p:nvCxnSpPr>
              <p:spPr>
                <a:xfrm>
                  <a:off x="8992918" y="4037798"/>
                  <a:ext cx="0" cy="234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Ellipse 84"/>
                <p:cNvSpPr>
                  <a:spLocks noChangeAspect="1"/>
                </p:cNvSpPr>
                <p:nvPr/>
              </p:nvSpPr>
              <p:spPr>
                <a:xfrm>
                  <a:off x="8848918" y="37817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6" name="Textfeld 85"/>
                <p:cNvSpPr txBox="1"/>
                <p:nvPr/>
              </p:nvSpPr>
              <p:spPr>
                <a:xfrm>
                  <a:off x="8942423" y="3802661"/>
                  <a:ext cx="10900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P</a:t>
                  </a:r>
                </a:p>
              </p:txBody>
            </p:sp>
          </p:grpSp>
          <p:sp>
            <p:nvSpPr>
              <p:cNvPr id="74" name="Ellipse 73"/>
              <p:cNvSpPr>
                <a:spLocks noChangeAspect="1"/>
              </p:cNvSpPr>
              <p:nvPr/>
            </p:nvSpPr>
            <p:spPr>
              <a:xfrm>
                <a:off x="7193891" y="3625403"/>
                <a:ext cx="1440000" cy="1440000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75" name="Gruppieren 74"/>
              <p:cNvGrpSpPr/>
              <p:nvPr/>
            </p:nvGrpSpPr>
            <p:grpSpPr>
              <a:xfrm rot="3600000">
                <a:off x="8566475" y="3618193"/>
                <a:ext cx="288000" cy="508027"/>
                <a:chOff x="8848918" y="3781771"/>
                <a:chExt cx="288000" cy="508027"/>
              </a:xfrm>
            </p:grpSpPr>
            <p:cxnSp>
              <p:nvCxnSpPr>
                <p:cNvPr id="81" name="Gerader Verbinder 80"/>
                <p:cNvCxnSpPr/>
                <p:nvPr/>
              </p:nvCxnSpPr>
              <p:spPr>
                <a:xfrm>
                  <a:off x="8992918" y="4037798"/>
                  <a:ext cx="0" cy="252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Ellipse 81"/>
                <p:cNvSpPr>
                  <a:spLocks noChangeAspect="1"/>
                </p:cNvSpPr>
                <p:nvPr/>
              </p:nvSpPr>
              <p:spPr>
                <a:xfrm>
                  <a:off x="8848918" y="37817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u="sng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3" name="Textfeld 82"/>
                <p:cNvSpPr txBox="1"/>
                <p:nvPr/>
              </p:nvSpPr>
              <p:spPr>
                <a:xfrm>
                  <a:off x="8942423" y="3802661"/>
                  <a:ext cx="10099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76" name="Gruppieren 75"/>
              <p:cNvGrpSpPr/>
              <p:nvPr/>
            </p:nvGrpSpPr>
            <p:grpSpPr>
              <a:xfrm rot="1800000">
                <a:off x="8198907" y="3266356"/>
                <a:ext cx="288000" cy="616026"/>
                <a:chOff x="9001318" y="3934171"/>
                <a:chExt cx="288000" cy="616026"/>
              </a:xfrm>
            </p:grpSpPr>
            <p:cxnSp>
              <p:nvCxnSpPr>
                <p:cNvPr id="78" name="Gerader Verbinder 77"/>
                <p:cNvCxnSpPr/>
                <p:nvPr/>
              </p:nvCxnSpPr>
              <p:spPr>
                <a:xfrm>
                  <a:off x="9145318" y="4190197"/>
                  <a:ext cx="0" cy="36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Ellipse 78"/>
                <p:cNvSpPr>
                  <a:spLocks noChangeAspect="1"/>
                </p:cNvSpPr>
                <p:nvPr/>
              </p:nvSpPr>
              <p:spPr>
                <a:xfrm>
                  <a:off x="9001318" y="3934171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0" name="Textfeld 79"/>
                <p:cNvSpPr txBox="1"/>
                <p:nvPr/>
              </p:nvSpPr>
              <p:spPr>
                <a:xfrm>
                  <a:off x="9094823" y="3955061"/>
                  <a:ext cx="10099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sz="1600" b="1" dirty="0">
                      <a:latin typeface="Calibri" panose="020F0502020204030204" pitchFamily="34" charset="0"/>
                    </a:rPr>
                    <a:t>T</a:t>
                  </a:r>
                </a:p>
              </p:txBody>
            </p:sp>
          </p:grpSp>
          <p:sp>
            <p:nvSpPr>
              <p:cNvPr id="77" name="Textfeld 76"/>
              <p:cNvSpPr txBox="1"/>
              <p:nvPr/>
            </p:nvSpPr>
            <p:spPr>
              <a:xfrm>
                <a:off x="7498972" y="4119054"/>
                <a:ext cx="829839" cy="452698"/>
              </a:xfrm>
              <a:prstGeom prst="rect">
                <a:avLst/>
              </a:prstGeom>
              <a:noFill/>
            </p:spPr>
            <p:txBody>
              <a:bodyPr wrap="none" lIns="18000" tIns="10800" rIns="18000" bIns="10800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</a:rPr>
                  <a:t>Explosion- </a:t>
                </a:r>
                <a:br>
                  <a:rPr lang="en-US" sz="1400" dirty="0">
                    <a:latin typeface="Calibri" panose="020F0502020204030204" pitchFamily="34" charset="0"/>
                  </a:rPr>
                </a:br>
                <a:r>
                  <a:rPr lang="en-US" sz="1400" dirty="0">
                    <a:latin typeface="Calibri" panose="020F0502020204030204" pitchFamily="34" charset="0"/>
                  </a:rPr>
                  <a:t>bomb</a:t>
                </a:r>
              </a:p>
            </p:txBody>
          </p:sp>
        </p:grpSp>
        <p:grpSp>
          <p:nvGrpSpPr>
            <p:cNvPr id="69" name="Gruppieren 68"/>
            <p:cNvGrpSpPr/>
            <p:nvPr/>
          </p:nvGrpSpPr>
          <p:grpSpPr>
            <a:xfrm>
              <a:off x="5219899" y="3459059"/>
              <a:ext cx="720000" cy="720000"/>
              <a:chOff x="5224661" y="3459059"/>
              <a:chExt cx="720000" cy="720000"/>
            </a:xfrm>
          </p:grpSpPr>
          <p:sp>
            <p:nvSpPr>
              <p:cNvPr id="70" name="Rechteck 69"/>
              <p:cNvSpPr/>
              <p:nvPr/>
            </p:nvSpPr>
            <p:spPr>
              <a:xfrm>
                <a:off x="5224661" y="3459059"/>
                <a:ext cx="720000" cy="72000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1" name="Textfeld 70"/>
              <p:cNvSpPr txBox="1"/>
              <p:nvPr/>
            </p:nvSpPr>
            <p:spPr>
              <a:xfrm>
                <a:off x="5243480" y="3592710"/>
                <a:ext cx="682362" cy="452698"/>
              </a:xfrm>
              <a:prstGeom prst="rect">
                <a:avLst/>
              </a:prstGeom>
              <a:noFill/>
            </p:spPr>
            <p:txBody>
              <a:bodyPr wrap="none" lIns="18000" tIns="10800" rIns="18000" bIns="10800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</a:rPr>
                  <a:t>Mixing- </a:t>
                </a:r>
                <a:br>
                  <a:rPr lang="en-US" sz="1400" dirty="0">
                    <a:latin typeface="Calibri" panose="020F0502020204030204" pitchFamily="34" charset="0"/>
                  </a:rPr>
                </a:br>
                <a:r>
                  <a:rPr lang="en-US" sz="1400" dirty="0">
                    <a:latin typeface="Calibri" panose="020F0502020204030204" pitchFamily="34" charset="0"/>
                  </a:rPr>
                  <a:t>chamber</a:t>
                </a:r>
              </a:p>
            </p:txBody>
          </p:sp>
        </p:grpSp>
      </p:grpSp>
      <p:grpSp>
        <p:nvGrpSpPr>
          <p:cNvPr id="136" name="Gruppieren 135"/>
          <p:cNvGrpSpPr/>
          <p:nvPr/>
        </p:nvGrpSpPr>
        <p:grpSpPr>
          <a:xfrm>
            <a:off x="6794920" y="1653502"/>
            <a:ext cx="3892655" cy="3201011"/>
            <a:chOff x="4118791" y="1653501"/>
            <a:chExt cx="3892655" cy="3201011"/>
          </a:xfrm>
        </p:grpSpPr>
        <p:grpSp>
          <p:nvGrpSpPr>
            <p:cNvPr id="137" name="Gruppieren 136"/>
            <p:cNvGrpSpPr/>
            <p:nvPr/>
          </p:nvGrpSpPr>
          <p:grpSpPr>
            <a:xfrm>
              <a:off x="6119305" y="46673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222" name="Gruppieren 22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26" name="Gleichschenkliges Dreieck 22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7" name="Gleichschenkliges Dreieck 22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3" name="Gruppieren 22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24" name="Rechteck 22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25" name="Gerader Verbinder 22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8" name="Gruppieren 137"/>
            <p:cNvGrpSpPr/>
            <p:nvPr/>
          </p:nvGrpSpPr>
          <p:grpSpPr>
            <a:xfrm>
              <a:off x="5370005" y="46673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216" name="Gruppieren 21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20" name="Gleichschenkliges Dreieck 21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1" name="Gleichschenkliges Dreieck 22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7" name="Gruppieren 21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18" name="Rechteck 21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19" name="Gerader Verbinder 21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" name="Gruppieren 138"/>
            <p:cNvGrpSpPr/>
            <p:nvPr/>
          </p:nvGrpSpPr>
          <p:grpSpPr>
            <a:xfrm>
              <a:off x="4614355" y="46673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210" name="Gruppieren 20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14" name="Gleichschenkliges Dreieck 21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15" name="Gleichschenkliges Dreieck 21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1" name="Gruppieren 21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12" name="Rechteck 21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13" name="Gerader Verbinder 21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0" name="Gruppieren 139"/>
            <p:cNvGrpSpPr/>
            <p:nvPr/>
          </p:nvGrpSpPr>
          <p:grpSpPr>
            <a:xfrm rot="5400000">
              <a:off x="5047741" y="292242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204" name="Gruppieren 20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08" name="Gleichschenkliges Dreieck 20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09" name="Gleichschenkliges Dreieck 20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5" name="Gruppieren 20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06" name="Rechteck 20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07" name="Gerader Verbinder 20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1" name="Gruppieren 140"/>
            <p:cNvGrpSpPr/>
            <p:nvPr/>
          </p:nvGrpSpPr>
          <p:grpSpPr>
            <a:xfrm rot="5400000">
              <a:off x="6584441" y="292242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98" name="Gruppieren 19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02" name="Gleichschenkliges Dreieck 20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03" name="Gleichschenkliges Dreieck 20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9" name="Gruppieren 19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00" name="Rechteck 19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01" name="Gerader Verbinder 20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2" name="Gruppieren 141"/>
            <p:cNvGrpSpPr/>
            <p:nvPr/>
          </p:nvGrpSpPr>
          <p:grpSpPr>
            <a:xfrm rot="5400000">
              <a:off x="5047741" y="23638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92" name="Gruppieren 19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96" name="Gleichschenkliges Dreieck 19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7" name="Gleichschenkliges Dreieck 19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3" name="Gruppieren 19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94" name="Rechteck 19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95" name="Gerader Verbinder 19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3" name="Gruppieren 142"/>
            <p:cNvGrpSpPr/>
            <p:nvPr/>
          </p:nvGrpSpPr>
          <p:grpSpPr>
            <a:xfrm rot="5400000">
              <a:off x="5758941" y="2363869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86" name="Gruppieren 18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90" name="Gleichschenkliges Dreieck 18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1" name="Gleichschenkliges Dreieck 19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7" name="Gruppieren 18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88" name="Rechteck 18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89" name="Gerader Verbinder 18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4" name="Gruppieren 143"/>
            <p:cNvGrpSpPr/>
            <p:nvPr/>
          </p:nvGrpSpPr>
          <p:grpSpPr>
            <a:xfrm>
              <a:off x="7694306" y="2694951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80" name="Gruppieren 17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84" name="Gleichschenkliges Dreieck 18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85" name="Gleichschenkliges Dreieck 18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1" name="Gruppieren 18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82" name="Rechteck 18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83" name="Gerader Verbinder 18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" name="Gruppieren 144"/>
            <p:cNvGrpSpPr/>
            <p:nvPr/>
          </p:nvGrpSpPr>
          <p:grpSpPr>
            <a:xfrm>
              <a:off x="4118791" y="268793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74" name="Gruppieren 17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78" name="Gleichschenkliges Dreieck 17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9" name="Gleichschenkliges Dreieck 17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5" name="Gruppieren 17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76" name="Rechteck 17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77" name="Gerader Verbinder 17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6" name="Gruppieren 145"/>
            <p:cNvGrpSpPr/>
            <p:nvPr/>
          </p:nvGrpSpPr>
          <p:grpSpPr>
            <a:xfrm>
              <a:off x="7397716" y="2244972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68" name="Gruppieren 16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72" name="Gleichschenkliges Dreieck 17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3" name="Gleichschenkliges Dreieck 17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9" name="Gruppieren 16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70" name="Rechteck 16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71" name="Gerader Verbinder 17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7" name="Gruppieren 146"/>
            <p:cNvGrpSpPr/>
            <p:nvPr/>
          </p:nvGrpSpPr>
          <p:grpSpPr>
            <a:xfrm>
              <a:off x="6807227" y="223904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62" name="Gruppieren 16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66" name="Gleichschenkliges Dreieck 16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7" name="Gleichschenkliges Dreieck 16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3" name="Gruppieren 16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64" name="Rechteck 16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65" name="Gerader Verbinder 16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8" name="Gruppieren 147"/>
            <p:cNvGrpSpPr/>
            <p:nvPr/>
          </p:nvGrpSpPr>
          <p:grpSpPr>
            <a:xfrm>
              <a:off x="6217515" y="2239047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56" name="Gruppieren 15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60" name="Gleichschenkliges Dreieck 15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1" name="Gleichschenkliges Dreieck 16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7" name="Gruppieren 15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58" name="Rechteck 15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59" name="Gerader Verbinder 15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9" name="Gruppieren 148"/>
            <p:cNvGrpSpPr/>
            <p:nvPr/>
          </p:nvGrpSpPr>
          <p:grpSpPr>
            <a:xfrm>
              <a:off x="6803579" y="1653501"/>
              <a:ext cx="317140" cy="187143"/>
              <a:chOff x="5720800" y="4359763"/>
              <a:chExt cx="317140" cy="187143"/>
            </a:xfrm>
            <a:solidFill>
              <a:schemeClr val="bg1"/>
            </a:solidFill>
          </p:grpSpPr>
          <p:grpSp>
            <p:nvGrpSpPr>
              <p:cNvPr id="150" name="Gruppieren 14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154" name="Gleichschenkliges Dreieck 15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5" name="Gleichschenkliges Dreieck 15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1" name="Gruppieren 15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152" name="Rechteck 15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53" name="Gerader Verbinder 15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28" name="Gruppieren 227"/>
          <p:cNvGrpSpPr/>
          <p:nvPr/>
        </p:nvGrpSpPr>
        <p:grpSpPr>
          <a:xfrm>
            <a:off x="6794920" y="1653502"/>
            <a:ext cx="3892655" cy="3201011"/>
            <a:chOff x="4118791" y="1653501"/>
            <a:chExt cx="3892655" cy="3201011"/>
          </a:xfrm>
        </p:grpSpPr>
        <p:grpSp>
          <p:nvGrpSpPr>
            <p:cNvPr id="229" name="Gruppieren 228"/>
            <p:cNvGrpSpPr/>
            <p:nvPr/>
          </p:nvGrpSpPr>
          <p:grpSpPr>
            <a:xfrm>
              <a:off x="6119305" y="4667369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14" name="Gruppieren 31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18" name="Gleichschenkliges Dreieck 31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" name="Gleichschenkliges Dreieck 31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15" name="Gruppieren 31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16" name="Rechteck 31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17" name="Gerader Verbinder 31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0" name="Gruppieren 229"/>
            <p:cNvGrpSpPr/>
            <p:nvPr/>
          </p:nvGrpSpPr>
          <p:grpSpPr>
            <a:xfrm>
              <a:off x="5370005" y="4667369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08" name="Gruppieren 30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12" name="Gleichschenkliges Dreieck 31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3" name="Gleichschenkliges Dreieck 31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9" name="Gruppieren 30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10" name="Rechteck 30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11" name="Gerader Verbinder 31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1" name="Gruppieren 230"/>
            <p:cNvGrpSpPr/>
            <p:nvPr/>
          </p:nvGrpSpPr>
          <p:grpSpPr>
            <a:xfrm>
              <a:off x="4614355" y="4667369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02" name="Gruppieren 30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06" name="Gleichschenkliges Dreieck 30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07" name="Gleichschenkliges Dreieck 30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3" name="Gruppieren 30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04" name="Rechteck 30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05" name="Gerader Verbinder 30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2" name="Gruppieren 231"/>
            <p:cNvGrpSpPr/>
            <p:nvPr/>
          </p:nvGrpSpPr>
          <p:grpSpPr>
            <a:xfrm rot="5400000">
              <a:off x="5047741" y="292242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96" name="Gruppieren 29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00" name="Gleichschenkliges Dreieck 29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01" name="Gleichschenkliges Dreieck 30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7" name="Gruppieren 29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98" name="Rechteck 29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99" name="Gerader Verbinder 29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3" name="Gruppieren 232"/>
            <p:cNvGrpSpPr/>
            <p:nvPr/>
          </p:nvGrpSpPr>
          <p:grpSpPr>
            <a:xfrm rot="5400000">
              <a:off x="6584441" y="2922427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290" name="Gruppieren 28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94" name="Gleichschenkliges Dreieck 29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5" name="Gleichschenkliges Dreieck 29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1" name="Gruppieren 29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92" name="Rechteck 29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93" name="Gerader Verbinder 29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4" name="Gruppieren 233"/>
            <p:cNvGrpSpPr/>
            <p:nvPr/>
          </p:nvGrpSpPr>
          <p:grpSpPr>
            <a:xfrm rot="5400000">
              <a:off x="5047741" y="23638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84" name="Gruppieren 28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88" name="Gleichschenkliges Dreieck 28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9" name="Gleichschenkliges Dreieck 28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85" name="Gruppieren 28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86" name="Rechteck 28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87" name="Gerader Verbinder 28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5" name="Gruppieren 234"/>
            <p:cNvGrpSpPr/>
            <p:nvPr/>
          </p:nvGrpSpPr>
          <p:grpSpPr>
            <a:xfrm rot="5400000">
              <a:off x="5758941" y="23638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78" name="Gruppieren 27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82" name="Gleichschenkliges Dreieck 28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3" name="Gleichschenkliges Dreieck 28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79" name="Gruppieren 27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80" name="Rechteck 27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81" name="Gerader Verbinder 28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6" name="Gruppieren 235"/>
            <p:cNvGrpSpPr/>
            <p:nvPr/>
          </p:nvGrpSpPr>
          <p:grpSpPr>
            <a:xfrm>
              <a:off x="7694306" y="2694951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272" name="Gruppieren 27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76" name="Gleichschenkliges Dreieck 27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77" name="Gleichschenkliges Dreieck 27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73" name="Gruppieren 27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74" name="Rechteck 27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75" name="Gerader Verbinder 27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7" name="Gruppieren 236"/>
            <p:cNvGrpSpPr/>
            <p:nvPr/>
          </p:nvGrpSpPr>
          <p:grpSpPr>
            <a:xfrm>
              <a:off x="4118791" y="268793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66" name="Gruppieren 26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70" name="Gleichschenkliges Dreieck 26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71" name="Gleichschenkliges Dreieck 27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67" name="Gruppieren 26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68" name="Rechteck 26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69" name="Gerader Verbinder 26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8" name="Gruppieren 237"/>
            <p:cNvGrpSpPr/>
            <p:nvPr/>
          </p:nvGrpSpPr>
          <p:grpSpPr>
            <a:xfrm>
              <a:off x="7397716" y="2244972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260" name="Gruppieren 25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64" name="Gleichschenkliges Dreieck 26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65" name="Gleichschenkliges Dreieck 26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61" name="Gruppieren 26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62" name="Rechteck 26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63" name="Gerader Verbinder 26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9" name="Gruppieren 238"/>
            <p:cNvGrpSpPr/>
            <p:nvPr/>
          </p:nvGrpSpPr>
          <p:grpSpPr>
            <a:xfrm>
              <a:off x="6807227" y="223904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54" name="Gruppieren 25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58" name="Gleichschenkliges Dreieck 25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59" name="Gleichschenkliges Dreieck 25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5" name="Gruppieren 25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56" name="Rechteck 25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57" name="Gerader Verbinder 25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0" name="Gruppieren 239"/>
            <p:cNvGrpSpPr/>
            <p:nvPr/>
          </p:nvGrpSpPr>
          <p:grpSpPr>
            <a:xfrm>
              <a:off x="6217515" y="223904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48" name="Gruppieren 24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52" name="Gleichschenkliges Dreieck 25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53" name="Gleichschenkliges Dreieck 25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9" name="Gruppieren 24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50" name="Rechteck 24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51" name="Gerader Verbinder 25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1" name="Gruppieren 240"/>
            <p:cNvGrpSpPr/>
            <p:nvPr/>
          </p:nvGrpSpPr>
          <p:grpSpPr>
            <a:xfrm>
              <a:off x="6803579" y="1653501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242" name="Gruppieren 24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246" name="Gleichschenkliges Dreieck 24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47" name="Gleichschenkliges Dreieck 24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3" name="Gruppieren 24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244" name="Rechteck 24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45" name="Gerader Verbinder 24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20" name="Pfeil nach unten 319"/>
          <p:cNvSpPr/>
          <p:nvPr/>
        </p:nvSpPr>
        <p:spPr>
          <a:xfrm rot="10800000">
            <a:off x="8931860" y="1169984"/>
            <a:ext cx="360000" cy="180000"/>
          </a:xfrm>
          <a:prstGeom prst="downArrow">
            <a:avLst/>
          </a:prstGeom>
          <a:solidFill>
            <a:srgbClr val="CCCC00"/>
          </a:solidFill>
          <a:ln w="19050">
            <a:solidFill>
              <a:srgbClr val="8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1" name="Pfeil nach unten 320"/>
          <p:cNvSpPr/>
          <p:nvPr/>
        </p:nvSpPr>
        <p:spPr>
          <a:xfrm rot="10800000">
            <a:off x="9508989" y="1169983"/>
            <a:ext cx="360000" cy="180000"/>
          </a:xfrm>
          <a:prstGeom prst="downArrow">
            <a:avLst/>
          </a:prstGeom>
          <a:solidFill>
            <a:srgbClr val="CCCC00"/>
          </a:solidFill>
          <a:ln w="19050">
            <a:solidFill>
              <a:srgbClr val="8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2" name="Pfeil nach unten 321"/>
          <p:cNvSpPr/>
          <p:nvPr/>
        </p:nvSpPr>
        <p:spPr>
          <a:xfrm rot="10800000">
            <a:off x="6672261" y="1112229"/>
            <a:ext cx="648072" cy="310204"/>
          </a:xfrm>
          <a:prstGeom prst="downArrow">
            <a:avLst/>
          </a:prstGeom>
          <a:solidFill>
            <a:srgbClr val="CCCC00"/>
          </a:solidFill>
          <a:ln w="19050">
            <a:solidFill>
              <a:srgbClr val="8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23" name="Gruppieren 322"/>
          <p:cNvGrpSpPr/>
          <p:nvPr/>
        </p:nvGrpSpPr>
        <p:grpSpPr>
          <a:xfrm>
            <a:off x="6794920" y="2244972"/>
            <a:ext cx="3892655" cy="2609540"/>
            <a:chOff x="4118791" y="2244972"/>
            <a:chExt cx="3892655" cy="2609540"/>
          </a:xfrm>
        </p:grpSpPr>
        <p:grpSp>
          <p:nvGrpSpPr>
            <p:cNvPr id="324" name="Gruppieren 323"/>
            <p:cNvGrpSpPr/>
            <p:nvPr/>
          </p:nvGrpSpPr>
          <p:grpSpPr>
            <a:xfrm>
              <a:off x="6119305" y="46673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88" name="Gruppieren 38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92" name="Gleichschenkliges Dreieck 39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93" name="Gleichschenkliges Dreieck 39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9" name="Gruppieren 38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90" name="Rechteck 38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91" name="Gerader Verbinder 39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5" name="Gruppieren 324"/>
            <p:cNvGrpSpPr/>
            <p:nvPr/>
          </p:nvGrpSpPr>
          <p:grpSpPr>
            <a:xfrm>
              <a:off x="5370005" y="4667369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82" name="Gruppieren 38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86" name="Gleichschenkliges Dreieck 38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87" name="Gleichschenkliges Dreieck 38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3" name="Gruppieren 38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84" name="Rechteck 38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85" name="Gerader Verbinder 38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6" name="Gruppieren 325"/>
            <p:cNvGrpSpPr/>
            <p:nvPr/>
          </p:nvGrpSpPr>
          <p:grpSpPr>
            <a:xfrm>
              <a:off x="4614355" y="46673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76" name="Gruppieren 37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80" name="Gleichschenkliges Dreieck 37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81" name="Gleichschenkliges Dreieck 38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77" name="Gruppieren 37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78" name="Rechteck 37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79" name="Gerader Verbinder 37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7" name="Gruppieren 326"/>
            <p:cNvGrpSpPr/>
            <p:nvPr/>
          </p:nvGrpSpPr>
          <p:grpSpPr>
            <a:xfrm rot="5400000">
              <a:off x="5047741" y="292242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70" name="Gruppieren 36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74" name="Gleichschenkliges Dreieck 37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75" name="Gleichschenkliges Dreieck 37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71" name="Gruppieren 37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72" name="Rechteck 37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73" name="Gerader Verbinder 37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8" name="Gruppieren 327"/>
            <p:cNvGrpSpPr/>
            <p:nvPr/>
          </p:nvGrpSpPr>
          <p:grpSpPr>
            <a:xfrm rot="5400000">
              <a:off x="6584441" y="292242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64" name="Gruppieren 36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68" name="Gleichschenkliges Dreieck 36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69" name="Gleichschenkliges Dreieck 36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65" name="Gruppieren 36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66" name="Rechteck 36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67" name="Gerader Verbinder 36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9" name="Gruppieren 328"/>
            <p:cNvGrpSpPr/>
            <p:nvPr/>
          </p:nvGrpSpPr>
          <p:grpSpPr>
            <a:xfrm rot="5400000">
              <a:off x="5047741" y="2363869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58" name="Gruppieren 35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62" name="Gleichschenkliges Dreieck 36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63" name="Gleichschenkliges Dreieck 36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59" name="Gruppieren 35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60" name="Rechteck 35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61" name="Gerader Verbinder 36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30" name="Gruppieren 329"/>
            <p:cNvGrpSpPr/>
            <p:nvPr/>
          </p:nvGrpSpPr>
          <p:grpSpPr>
            <a:xfrm rot="5400000">
              <a:off x="5758941" y="2363869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52" name="Gruppieren 351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56" name="Gleichschenkliges Dreieck 355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57" name="Gleichschenkliges Dreieck 356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53" name="Gruppieren 352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54" name="Rechteck 353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55" name="Gerader Verbinder 354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31" name="Gruppieren 330"/>
            <p:cNvGrpSpPr/>
            <p:nvPr/>
          </p:nvGrpSpPr>
          <p:grpSpPr>
            <a:xfrm>
              <a:off x="7694306" y="2694951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46" name="Gruppieren 345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50" name="Gleichschenkliges Dreieck 349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51" name="Gleichschenkliges Dreieck 350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47" name="Gruppieren 346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48" name="Rechteck 347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49" name="Gerader Verbinder 348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32" name="Gruppieren 331"/>
            <p:cNvGrpSpPr/>
            <p:nvPr/>
          </p:nvGrpSpPr>
          <p:grpSpPr>
            <a:xfrm>
              <a:off x="4118791" y="2687937"/>
              <a:ext cx="317140" cy="187143"/>
              <a:chOff x="5720800" y="4359763"/>
              <a:chExt cx="317140" cy="187143"/>
            </a:xfrm>
            <a:solidFill>
              <a:srgbClr val="FF0000"/>
            </a:solidFill>
          </p:grpSpPr>
          <p:grpSp>
            <p:nvGrpSpPr>
              <p:cNvPr id="340" name="Gruppieren 33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44" name="Gleichschenkliges Dreieck 34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45" name="Gleichschenkliges Dreieck 34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41" name="Gruppieren 34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42" name="Rechteck 34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43" name="Gerader Verbinder 34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33" name="Gruppieren 332"/>
            <p:cNvGrpSpPr/>
            <p:nvPr/>
          </p:nvGrpSpPr>
          <p:grpSpPr>
            <a:xfrm>
              <a:off x="7397716" y="2244972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34" name="Gruppieren 33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338" name="Gleichschenkliges Dreieck 33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39" name="Gleichschenkliges Dreieck 33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5" name="Gruppieren 33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336" name="Rechteck 33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37" name="Gerader Verbinder 33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94" name="Gruppieren 393"/>
          <p:cNvGrpSpPr/>
          <p:nvPr/>
        </p:nvGrpSpPr>
        <p:grpSpPr>
          <a:xfrm>
            <a:off x="8893643" y="1653502"/>
            <a:ext cx="906852" cy="772689"/>
            <a:chOff x="6217515" y="1653501"/>
            <a:chExt cx="906852" cy="772689"/>
          </a:xfrm>
        </p:grpSpPr>
        <p:grpSp>
          <p:nvGrpSpPr>
            <p:cNvPr id="395" name="Gruppieren 394"/>
            <p:cNvGrpSpPr/>
            <p:nvPr/>
          </p:nvGrpSpPr>
          <p:grpSpPr>
            <a:xfrm>
              <a:off x="6807227" y="2239047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410" name="Gruppieren 409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14" name="Gleichschenkliges Dreieck 413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15" name="Gleichschenkliges Dreieck 414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11" name="Gruppieren 410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12" name="Rechteck 411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13" name="Gerader Verbinder 412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96" name="Gruppieren 395"/>
            <p:cNvGrpSpPr/>
            <p:nvPr/>
          </p:nvGrpSpPr>
          <p:grpSpPr>
            <a:xfrm>
              <a:off x="6217515" y="2239047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404" name="Gruppieren 403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08" name="Gleichschenkliges Dreieck 407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09" name="Gleichschenkliges Dreieck 408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05" name="Gruppieren 404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06" name="Rechteck 405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07" name="Gerader Verbinder 406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97" name="Gruppieren 396"/>
            <p:cNvGrpSpPr/>
            <p:nvPr/>
          </p:nvGrpSpPr>
          <p:grpSpPr>
            <a:xfrm>
              <a:off x="6803579" y="1653501"/>
              <a:ext cx="317140" cy="187143"/>
              <a:chOff x="5720800" y="4359763"/>
              <a:chExt cx="317140" cy="187143"/>
            </a:xfrm>
            <a:solidFill>
              <a:srgbClr val="00B050"/>
            </a:solidFill>
          </p:grpSpPr>
          <p:grpSp>
            <p:nvGrpSpPr>
              <p:cNvPr id="398" name="Gruppieren 397"/>
              <p:cNvGrpSpPr/>
              <p:nvPr/>
            </p:nvGrpSpPr>
            <p:grpSpPr>
              <a:xfrm>
                <a:off x="5821940" y="4359763"/>
                <a:ext cx="216000" cy="187143"/>
                <a:chOff x="5821940" y="4972381"/>
                <a:chExt cx="216000" cy="187143"/>
              </a:xfrm>
              <a:grpFill/>
            </p:grpSpPr>
            <p:sp>
              <p:nvSpPr>
                <p:cNvPr id="402" name="Gleichschenkliges Dreieck 401"/>
                <p:cNvSpPr/>
                <p:nvPr/>
              </p:nvSpPr>
              <p:spPr>
                <a:xfrm>
                  <a:off x="5821940" y="5069524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03" name="Gleichschenkliges Dreieck 402"/>
                <p:cNvSpPr/>
                <p:nvPr/>
              </p:nvSpPr>
              <p:spPr>
                <a:xfrm flipV="1">
                  <a:off x="5821940" y="4972381"/>
                  <a:ext cx="216000" cy="90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99" name="Gruppieren 398"/>
              <p:cNvGrpSpPr/>
              <p:nvPr/>
            </p:nvGrpSpPr>
            <p:grpSpPr>
              <a:xfrm>
                <a:off x="5720800" y="4399999"/>
                <a:ext cx="205199" cy="108000"/>
                <a:chOff x="5720800" y="4399999"/>
                <a:chExt cx="205199" cy="108000"/>
              </a:xfrm>
              <a:grpFill/>
            </p:grpSpPr>
            <p:sp>
              <p:nvSpPr>
                <p:cNvPr id="400" name="Rechteck 399"/>
                <p:cNvSpPr/>
                <p:nvPr/>
              </p:nvSpPr>
              <p:spPr>
                <a:xfrm>
                  <a:off x="5720800" y="4399999"/>
                  <a:ext cx="79200" cy="108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401" name="Gerader Verbinder 400"/>
                <p:cNvCxnSpPr/>
                <p:nvPr/>
              </p:nvCxnSpPr>
              <p:spPr>
                <a:xfrm>
                  <a:off x="5799999" y="4453999"/>
                  <a:ext cx="126000" cy="0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16" name="Text Box 43"/>
          <p:cNvSpPr txBox="1">
            <a:spLocks noChangeArrowheads="1"/>
          </p:cNvSpPr>
          <p:nvPr/>
        </p:nvSpPr>
        <p:spPr bwMode="auto">
          <a:xfrm>
            <a:off x="243412" y="1052514"/>
            <a:ext cx="6526648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de-DE" sz="2400" b="1" dirty="0" smtClean="0"/>
              <a:t>Test procedure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 smtClean="0"/>
              <a:t>Evacuation of bomb, mixing-chamber and pipe system,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/>
              <a:t>Adjustment of desired mixture during </a:t>
            </a:r>
            <a:r>
              <a:rPr lang="en-US" altLang="de-DE" sz="2200" dirty="0" smtClean="0"/>
              <a:t>bypass-</a:t>
            </a:r>
            <a:br>
              <a:rPr lang="en-US" altLang="de-DE" sz="2200" dirty="0" smtClean="0"/>
            </a:br>
            <a:r>
              <a:rPr lang="en-US" altLang="de-DE" sz="2200" dirty="0" smtClean="0"/>
              <a:t>flow </a:t>
            </a:r>
            <a:r>
              <a:rPr lang="en-US" altLang="de-DE" sz="2200" dirty="0"/>
              <a:t>via mixing-chamber and chimney</a:t>
            </a:r>
            <a:r>
              <a:rPr lang="en-US" altLang="de-DE" sz="2200" dirty="0" smtClean="0"/>
              <a:t>,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/>
              <a:t>Filling of bomb with mixture up to slight overpressure </a:t>
            </a:r>
            <a:r>
              <a:rPr lang="en-US" altLang="de-DE" sz="2200" dirty="0" smtClean="0"/>
              <a:t>(</a:t>
            </a:r>
            <a:r>
              <a:rPr lang="en-US" altLang="de-DE" sz="2200" dirty="0"/>
              <a:t>approx. 1200 mbar</a:t>
            </a:r>
            <a:r>
              <a:rPr lang="en-US" altLang="de-DE" sz="2200" dirty="0" smtClean="0"/>
              <a:t>),</a:t>
            </a:r>
          </a:p>
          <a:p>
            <a:pPr eaLnBrk="1" hangingPunct="1">
              <a:spcAft>
                <a:spcPts val="6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200" dirty="0"/>
              <a:t>Mixing-chamber and bypass are purged with air, simultaneously analysis of bomb content during depressurization to 1000 ±10 mbar, </a:t>
            </a:r>
          </a:p>
        </p:txBody>
      </p:sp>
      <p:sp>
        <p:nvSpPr>
          <p:cNvPr id="418" name="Rectangle 6"/>
          <p:cNvSpPr>
            <a:spLocks noChangeArrowheads="1"/>
          </p:cNvSpPr>
          <p:nvPr/>
        </p:nvSpPr>
        <p:spPr bwMode="auto">
          <a:xfrm>
            <a:off x="2750008" y="333376"/>
            <a:ext cx="669198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2400" b="1" dirty="0">
                <a:solidFill>
                  <a:srgbClr val="3399FF"/>
                </a:solidFill>
              </a:rPr>
              <a:t>Safety </a:t>
            </a:r>
            <a:r>
              <a:rPr lang="en-US" altLang="de-DE" sz="2400" b="1" dirty="0" smtClean="0">
                <a:solidFill>
                  <a:srgbClr val="3399FF"/>
                </a:solidFill>
              </a:rPr>
              <a:t>Considerations &amp; Experimental Set-up</a:t>
            </a:r>
            <a:endParaRPr lang="de-DE" altLang="de-DE" sz="2400" b="1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1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4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2" presetClass="entr" presetSubtype="4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" grpId="0" animBg="1"/>
      <p:bldP spid="321" grpId="0" animBg="1"/>
      <p:bldP spid="322" grpId="0" animBg="1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D66C621C9014FBD71EEE532C4DA23" ma:contentTypeVersion="7" ma:contentTypeDescription="Create a new document." ma:contentTypeScope="" ma:versionID="3375eb3042b868622c18baa0441ca84f">
  <xsd:schema xmlns:xsd="http://www.w3.org/2001/XMLSchema" xmlns:xs="http://www.w3.org/2001/XMLSchema" xmlns:p="http://schemas.microsoft.com/office/2006/metadata/properties" xmlns:ns2="6a051d52-bcea-4f87-8ee2-b5ac0a4bc05f" targetNamespace="http://schemas.microsoft.com/office/2006/metadata/properties" ma:root="true" ma:fieldsID="93d385ad5b44cc4ce7df21fd5b2fa4cd" ns2:_="">
    <xsd:import namespace="6a051d52-bcea-4f87-8ee2-b5ac0a4bc0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51d52-bcea-4f87-8ee2-b5ac0a4bc0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E14BC29-26C1-4AD0-82E8-12FA1742278B}"/>
</file>

<file path=customXml/itemProps2.xml><?xml version="1.0" encoding="utf-8"?>
<ds:datastoreItem xmlns:ds="http://schemas.openxmlformats.org/officeDocument/2006/customXml" ds:itemID="{40C96EEC-7B1C-4B11-8D3E-F6016A7B1219}"/>
</file>

<file path=customXml/itemProps3.xml><?xml version="1.0" encoding="utf-8"?>
<ds:datastoreItem xmlns:ds="http://schemas.openxmlformats.org/officeDocument/2006/customXml" ds:itemID="{33C6E3B1-5770-483E-831E-32ACD16958A0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1509</Words>
  <Application>Microsoft Office PowerPoint</Application>
  <PresentationFormat>Widescreen</PresentationFormat>
  <Paragraphs>443</Paragraphs>
  <Slides>24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Times New Roman</vt:lpstr>
      <vt:lpstr>Verdana</vt:lpstr>
      <vt:lpstr>Wingdings</vt:lpstr>
      <vt:lpstr>Standarddesign</vt:lpstr>
      <vt:lpstr>Benutzerdefiniertes Design</vt:lpstr>
      <vt:lpstr>Paper-ID: 229 EXPERIMENTS ON THE COMBUSTION BEHAVIOUR OF HYDROGEN-CARBON MONOXIDE-AIR MIXTURES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IGNITION AND HEAT RADIATION OF  CRYOGENIC HYDROGEN JETS</dc:title>
  <dc:creator>Friedrich</dc:creator>
  <cp:lastModifiedBy>Admin</cp:lastModifiedBy>
  <cp:revision>617</cp:revision>
  <cp:lastPrinted>2019-09-17T12:09:24Z</cp:lastPrinted>
  <dcterms:created xsi:type="dcterms:W3CDTF">2011-07-26T14:48:53Z</dcterms:created>
  <dcterms:modified xsi:type="dcterms:W3CDTF">2019-09-25T23:50:40Z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0x0101002C4D66C621C9014FBD71EEE532C4DA23</vt:lpwstr>
  </property>
</Properties>
</file>