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9" r:id="rId4"/>
    <p:sldId id="297" r:id="rId5"/>
    <p:sldId id="304" r:id="rId6"/>
    <p:sldId id="281" r:id="rId7"/>
    <p:sldId id="305" r:id="rId8"/>
    <p:sldId id="289" r:id="rId9"/>
    <p:sldId id="306" r:id="rId10"/>
    <p:sldId id="282" r:id="rId11"/>
    <p:sldId id="283" r:id="rId12"/>
    <p:sldId id="284" r:id="rId13"/>
    <p:sldId id="285" r:id="rId14"/>
    <p:sldId id="286" r:id="rId15"/>
    <p:sldId id="293" r:id="rId16"/>
    <p:sldId id="295" r:id="rId17"/>
    <p:sldId id="294" r:id="rId18"/>
    <p:sldId id="288" r:id="rId19"/>
    <p:sldId id="296" r:id="rId20"/>
    <p:sldId id="290" r:id="rId21"/>
    <p:sldId id="303" r:id="rId2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515"/>
    <a:srgbClr val="00B0F0"/>
    <a:srgbClr val="4F81BD"/>
    <a:srgbClr val="FFE89F"/>
    <a:srgbClr val="FF66FF"/>
    <a:srgbClr val="75FD0F"/>
    <a:srgbClr val="10F6F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7933331939675"/>
          <c:y val="0.19907407407407407"/>
          <c:w val="0.86240248869583591"/>
          <c:h val="0.37421624380285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Sheet3!$C$6</c:f>
              <c:strCache>
                <c:ptCount val="1"/>
                <c:pt idx="0">
                  <c:v>For other accident events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Sheet3!$B$7:$B$10</c:f>
              <c:strCache>
                <c:ptCount val="4"/>
                <c:pt idx="0">
                  <c:v>AE1</c:v>
                </c:pt>
                <c:pt idx="1">
                  <c:v>AE2</c:v>
                </c:pt>
                <c:pt idx="2">
                  <c:v>AE3</c:v>
                </c:pt>
                <c:pt idx="3">
                  <c:v>AE4</c:v>
                </c:pt>
              </c:strCache>
            </c:strRef>
          </c:cat>
          <c:val>
            <c:numRef>
              <c:f>Sheet3!$C$7:$C$10</c:f>
              <c:numCache>
                <c:formatCode>General</c:formatCode>
                <c:ptCount val="4"/>
                <c:pt idx="0">
                  <c:v>0.3</c:v>
                </c:pt>
                <c:pt idx="1">
                  <c:v>0.5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A-47E7-91EE-EADAAB84C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9586688"/>
        <c:axId val="129588608"/>
      </c:barChart>
      <c:barChart>
        <c:barDir val="bar"/>
        <c:grouping val="clustered"/>
        <c:varyColors val="0"/>
        <c:ser>
          <c:idx val="1"/>
          <c:order val="1"/>
          <c:tx>
            <c:strRef>
              <c:f>Sheet3!$D$6</c:f>
              <c:strCache>
                <c:ptCount val="1"/>
                <c:pt idx="0">
                  <c:v>From other accident events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Sheet3!$B$7:$B$10</c:f>
              <c:strCache>
                <c:ptCount val="4"/>
                <c:pt idx="0">
                  <c:v>AE1</c:v>
                </c:pt>
                <c:pt idx="1">
                  <c:v>AE2</c:v>
                </c:pt>
                <c:pt idx="2">
                  <c:v>AE3</c:v>
                </c:pt>
                <c:pt idx="3">
                  <c:v>AE4</c:v>
                </c:pt>
              </c:strCache>
            </c:strRef>
          </c:cat>
          <c:val>
            <c:numRef>
              <c:f>Sheet3!$D$7:$D$10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A-47E7-91EE-EADAAB84C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9592320"/>
        <c:axId val="129590400"/>
      </c:barChart>
      <c:catAx>
        <c:axId val="1295866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9588608"/>
        <c:crosses val="autoZero"/>
        <c:auto val="1"/>
        <c:lblAlgn val="ctr"/>
        <c:lblOffset val="100"/>
        <c:noMultiLvlLbl val="0"/>
      </c:catAx>
      <c:valAx>
        <c:axId val="129588608"/>
        <c:scaling>
          <c:orientation val="maxMin"/>
          <c:max val="0.60000000000000009"/>
          <c:min val="-0.60000000000000009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586688"/>
        <c:crosses val="autoZero"/>
        <c:crossBetween val="between"/>
        <c:majorUnit val="0.2"/>
      </c:valAx>
      <c:valAx>
        <c:axId val="129590400"/>
        <c:scaling>
          <c:orientation val="minMax"/>
          <c:max val="0.60000000000000009"/>
          <c:min val="-0.60000000000000009"/>
        </c:scaling>
        <c:delete val="1"/>
        <c:axPos val="t"/>
        <c:numFmt formatCode="General" sourceLinked="1"/>
        <c:majorTickMark val="out"/>
        <c:minorTickMark val="none"/>
        <c:tickLblPos val="nextTo"/>
        <c:crossAx val="129592320"/>
        <c:crosses val="max"/>
        <c:crossBetween val="between"/>
        <c:majorUnit val="0.2"/>
      </c:valAx>
      <c:catAx>
        <c:axId val="12959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5904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26764146628957"/>
          <c:y val="7.6899922588453365E-2"/>
          <c:w val="0.40350924534110866"/>
          <c:h val="0.7828917897164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Sheet3!$C$6</c:f>
              <c:strCache>
                <c:ptCount val="1"/>
                <c:pt idx="0">
                  <c:v>For other accident events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Sheet3!$B$7:$B$21</c:f>
              <c:strCache>
                <c:ptCount val="15"/>
                <c:pt idx="0">
                  <c:v>No leak</c:v>
                </c:pt>
                <c:pt idx="1">
                  <c:v>Leak (Unknown)</c:v>
                </c:pt>
                <c:pt idx="2">
                  <c:v>Leak (safety valve, valve, tubing, lid)</c:v>
                </c:pt>
                <c:pt idx="3">
                  <c:v>Leak (break in the body of the cylinder or tank)</c:v>
                </c:pt>
                <c:pt idx="4">
                  <c:v>Explosion/fire</c:v>
                </c:pt>
                <c:pt idx="5">
                  <c:v>Cylinder scattering</c:v>
                </c:pt>
                <c:pt idx="6">
                  <c:v>Vehicle fire (no leak of loaded contents)</c:v>
                </c:pt>
                <c:pt idx="7">
                  <c:v>Falling</c:v>
                </c:pt>
                <c:pt idx="8">
                  <c:v>Overturning</c:v>
                </c:pt>
                <c:pt idx="9">
                  <c:v>Collision with a structure near the road</c:v>
                </c:pt>
                <c:pt idx="10">
                  <c:v>Mutual vehicle collision</c:v>
                </c:pt>
                <c:pt idx="11">
                  <c:v>Poor installation/poor inspection of vehicle, cylinders, or tanks</c:v>
                </c:pt>
                <c:pt idx="12">
                  <c:v>Not following the regulated loading</c:v>
                </c:pt>
                <c:pt idx="13">
                  <c:v>Traffic accident (external factors)</c:v>
                </c:pt>
                <c:pt idx="14">
                  <c:v>Traffic accident (internal factors)</c:v>
                </c:pt>
              </c:strCache>
            </c:strRef>
          </c:cat>
          <c:val>
            <c:numRef>
              <c:f>Sheet3!$C$7:$C$21</c:f>
              <c:numCache>
                <c:formatCode>General</c:formatCode>
                <c:ptCount val="15"/>
                <c:pt idx="0">
                  <c:v>0</c:v>
                </c:pt>
                <c:pt idx="1">
                  <c:v>2.3809523809523812E-3</c:v>
                </c:pt>
                <c:pt idx="2">
                  <c:v>2.1428571428571429E-2</c:v>
                </c:pt>
                <c:pt idx="3">
                  <c:v>7.1428571428571426E-3</c:v>
                </c:pt>
                <c:pt idx="4">
                  <c:v>0</c:v>
                </c:pt>
                <c:pt idx="5">
                  <c:v>0.31190476190476191</c:v>
                </c:pt>
                <c:pt idx="6">
                  <c:v>4.7619047619047623E-3</c:v>
                </c:pt>
                <c:pt idx="7">
                  <c:v>2.3809523809523808E-2</c:v>
                </c:pt>
                <c:pt idx="8">
                  <c:v>0.11190476190476191</c:v>
                </c:pt>
                <c:pt idx="9">
                  <c:v>7.6190476190476197E-2</c:v>
                </c:pt>
                <c:pt idx="10">
                  <c:v>8.5714285714285715E-2</c:v>
                </c:pt>
                <c:pt idx="11">
                  <c:v>3.3333333333333333E-2</c:v>
                </c:pt>
                <c:pt idx="12">
                  <c:v>8.8095238095238101E-2</c:v>
                </c:pt>
                <c:pt idx="13">
                  <c:v>9.285714285714286E-2</c:v>
                </c:pt>
                <c:pt idx="14">
                  <c:v>0.14047619047619048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E-4DAC-A5E4-6FC5E5D19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46401664"/>
        <c:axId val="289915648"/>
      </c:barChart>
      <c:barChart>
        <c:barDir val="bar"/>
        <c:grouping val="clustered"/>
        <c:varyColors val="0"/>
        <c:ser>
          <c:idx val="1"/>
          <c:order val="1"/>
          <c:tx>
            <c:strRef>
              <c:f>Sheet3!$D$6</c:f>
              <c:strCache>
                <c:ptCount val="1"/>
                <c:pt idx="0">
                  <c:v>From other accident events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Sheet3!$B$7:$B$21</c:f>
              <c:strCache>
                <c:ptCount val="15"/>
                <c:pt idx="0">
                  <c:v>No leak</c:v>
                </c:pt>
                <c:pt idx="1">
                  <c:v>Leak (Unknown)</c:v>
                </c:pt>
                <c:pt idx="2">
                  <c:v>Leak (safety valve, valve, tubing, lid)</c:v>
                </c:pt>
                <c:pt idx="3">
                  <c:v>Leak (break in the body of the cylinder or tank)</c:v>
                </c:pt>
                <c:pt idx="4">
                  <c:v>Explosion/fire</c:v>
                </c:pt>
                <c:pt idx="5">
                  <c:v>Cylinder scattering</c:v>
                </c:pt>
                <c:pt idx="6">
                  <c:v>Vehicle fire (no leak of loaded contents)</c:v>
                </c:pt>
                <c:pt idx="7">
                  <c:v>Falling</c:v>
                </c:pt>
                <c:pt idx="8">
                  <c:v>Overturning</c:v>
                </c:pt>
                <c:pt idx="9">
                  <c:v>Collision with a structure near the road</c:v>
                </c:pt>
                <c:pt idx="10">
                  <c:v>Mutual vehicle collision</c:v>
                </c:pt>
                <c:pt idx="11">
                  <c:v>Poor installation/poor inspection of vehicle, cylinders, or tanks</c:v>
                </c:pt>
                <c:pt idx="12">
                  <c:v>Not following the regulated loading</c:v>
                </c:pt>
                <c:pt idx="13">
                  <c:v>Traffic accident (external factors)</c:v>
                </c:pt>
                <c:pt idx="14">
                  <c:v>Traffic accident (internal factors)</c:v>
                </c:pt>
              </c:strCache>
            </c:strRef>
          </c:cat>
          <c:val>
            <c:numRef>
              <c:f>Sheet3!$D$7:$D$21</c:f>
              <c:numCache>
                <c:formatCode>General</c:formatCode>
                <c:ptCount val="15"/>
                <c:pt idx="0">
                  <c:v>4.5238095238095237E-2</c:v>
                </c:pt>
                <c:pt idx="1">
                  <c:v>1.9047619047619049E-2</c:v>
                </c:pt>
                <c:pt idx="2">
                  <c:v>0.26428571428571429</c:v>
                </c:pt>
                <c:pt idx="3">
                  <c:v>1.1904761904761904E-2</c:v>
                </c:pt>
                <c:pt idx="4">
                  <c:v>3.0952380952380953E-2</c:v>
                </c:pt>
                <c:pt idx="5">
                  <c:v>0.31904761904761902</c:v>
                </c:pt>
                <c:pt idx="6">
                  <c:v>4.7619047619047623E-3</c:v>
                </c:pt>
                <c:pt idx="7">
                  <c:v>2.3809523809523808E-2</c:v>
                </c:pt>
                <c:pt idx="8">
                  <c:v>0.11190476190476191</c:v>
                </c:pt>
                <c:pt idx="9">
                  <c:v>7.6190476190476197E-2</c:v>
                </c:pt>
                <c:pt idx="10">
                  <c:v>8.5714285714285715E-2</c:v>
                </c:pt>
                <c:pt idx="11">
                  <c:v>0</c:v>
                </c:pt>
                <c:pt idx="12">
                  <c:v>7.1428571428571426E-3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E-4DAC-A5E4-6FC5E5D19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0674944"/>
        <c:axId val="290673408"/>
      </c:barChart>
      <c:catAx>
        <c:axId val="24640166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89915648"/>
        <c:crosses val="autoZero"/>
        <c:auto val="1"/>
        <c:lblAlgn val="ctr"/>
        <c:lblOffset val="100"/>
        <c:noMultiLvlLbl val="0"/>
      </c:catAx>
      <c:valAx>
        <c:axId val="289915648"/>
        <c:scaling>
          <c:orientation val="maxMin"/>
          <c:max val="0.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46401664"/>
        <c:crosses val="autoZero"/>
        <c:crossBetween val="between"/>
        <c:majorUnit val="0.2"/>
      </c:valAx>
      <c:valAx>
        <c:axId val="290673408"/>
        <c:scaling>
          <c:orientation val="minMax"/>
          <c:max val="0.4"/>
          <c:min val="-0.4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90674944"/>
        <c:crosses val="max"/>
        <c:crossBetween val="between"/>
        <c:majorUnit val="0.2"/>
      </c:valAx>
      <c:catAx>
        <c:axId val="290674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6734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Sheet3!$S$6</c:f>
              <c:strCache>
                <c:ptCount val="1"/>
                <c:pt idx="0">
                  <c:v>For other accident events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Sheet3!$R$7:$R$21</c:f>
              <c:strCache>
                <c:ptCount val="15"/>
                <c:pt idx="0">
                  <c:v>No leak</c:v>
                </c:pt>
                <c:pt idx="1">
                  <c:v>Leak (Unknown)</c:v>
                </c:pt>
                <c:pt idx="2">
                  <c:v>Leak (safety valve, valve, tubing, lid)</c:v>
                </c:pt>
                <c:pt idx="3">
                  <c:v>Leak (break in the body of the cylinder or tank)</c:v>
                </c:pt>
                <c:pt idx="4">
                  <c:v>Explosion/fire</c:v>
                </c:pt>
                <c:pt idx="5">
                  <c:v>Cylinder scattering</c:v>
                </c:pt>
                <c:pt idx="6">
                  <c:v>Vehicle fire (no leak of loaded contents)</c:v>
                </c:pt>
                <c:pt idx="7">
                  <c:v>Falling</c:v>
                </c:pt>
                <c:pt idx="8">
                  <c:v>Overturning</c:v>
                </c:pt>
                <c:pt idx="9">
                  <c:v>Collision with a structure near the road</c:v>
                </c:pt>
                <c:pt idx="10">
                  <c:v>Mutual vehicle collision</c:v>
                </c:pt>
                <c:pt idx="11">
                  <c:v>Poor installation/poor inspection of vehicle, cylinders, or tanks</c:v>
                </c:pt>
                <c:pt idx="12">
                  <c:v>Not following the regulated loading</c:v>
                </c:pt>
                <c:pt idx="13">
                  <c:v>Traffic accident (external factors)</c:v>
                </c:pt>
                <c:pt idx="14">
                  <c:v>Traffic accident (internal factors)</c:v>
                </c:pt>
              </c:strCache>
            </c:strRef>
          </c:cat>
          <c:val>
            <c:numRef>
              <c:f>Sheet3!$S$7:$S$21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2.4390243902439025E-2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4.878048780487805E-2</c:v>
                </c:pt>
                <c:pt idx="8">
                  <c:v>7.3170731707317069E-2</c:v>
                </c:pt>
                <c:pt idx="9">
                  <c:v>0.17073170731707318</c:v>
                </c:pt>
                <c:pt idx="10">
                  <c:v>0.1951219512195122</c:v>
                </c:pt>
                <c:pt idx="11">
                  <c:v>7.3170731707317069E-2</c:v>
                </c:pt>
                <c:pt idx="12">
                  <c:v>2.4390243902439025E-2</c:v>
                </c:pt>
                <c:pt idx="13">
                  <c:v>0.1951219512195122</c:v>
                </c:pt>
                <c:pt idx="14">
                  <c:v>0.1951219512195122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B-45A4-A6CC-99B28928F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0477952"/>
        <c:axId val="290479488"/>
      </c:barChart>
      <c:barChart>
        <c:barDir val="bar"/>
        <c:grouping val="clustered"/>
        <c:varyColors val="0"/>
        <c:ser>
          <c:idx val="1"/>
          <c:order val="1"/>
          <c:tx>
            <c:strRef>
              <c:f>Sheet3!$T$6</c:f>
              <c:strCache>
                <c:ptCount val="1"/>
                <c:pt idx="0">
                  <c:v>From other accident events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Sheet3!$R$7:$R$21</c:f>
              <c:strCache>
                <c:ptCount val="15"/>
                <c:pt idx="0">
                  <c:v>No leak</c:v>
                </c:pt>
                <c:pt idx="1">
                  <c:v>Leak (Unknown)</c:v>
                </c:pt>
                <c:pt idx="2">
                  <c:v>Leak (safety valve, valve, tubing, lid)</c:v>
                </c:pt>
                <c:pt idx="3">
                  <c:v>Leak (break in the body of the cylinder or tank)</c:v>
                </c:pt>
                <c:pt idx="4">
                  <c:v>Explosion/fire</c:v>
                </c:pt>
                <c:pt idx="5">
                  <c:v>Cylinder scattering</c:v>
                </c:pt>
                <c:pt idx="6">
                  <c:v>Vehicle fire (no leak of loaded contents)</c:v>
                </c:pt>
                <c:pt idx="7">
                  <c:v>Falling</c:v>
                </c:pt>
                <c:pt idx="8">
                  <c:v>Overturning</c:v>
                </c:pt>
                <c:pt idx="9">
                  <c:v>Collision with a structure near the road</c:v>
                </c:pt>
                <c:pt idx="10">
                  <c:v>Mutual vehicle collision</c:v>
                </c:pt>
                <c:pt idx="11">
                  <c:v>Poor installation/poor inspection of vehicle, cylinders, or tanks</c:v>
                </c:pt>
                <c:pt idx="12">
                  <c:v>Not following the regulated loading</c:v>
                </c:pt>
                <c:pt idx="13">
                  <c:v>Traffic accident (external factors)</c:v>
                </c:pt>
                <c:pt idx="14">
                  <c:v>Traffic accident (internal factors)</c:v>
                </c:pt>
              </c:strCache>
            </c:strRef>
          </c:cat>
          <c:val>
            <c:numRef>
              <c:f>Sheet3!$T$7:$T$21</c:f>
              <c:numCache>
                <c:formatCode>General</c:formatCode>
                <c:ptCount val="15"/>
                <c:pt idx="0">
                  <c:v>0.21951219512195122</c:v>
                </c:pt>
                <c:pt idx="1">
                  <c:v>0</c:v>
                </c:pt>
                <c:pt idx="2">
                  <c:v>0.26829268292682928</c:v>
                </c:pt>
                <c:pt idx="3">
                  <c:v>0</c:v>
                </c:pt>
                <c:pt idx="4">
                  <c:v>2.4390243902439025E-2</c:v>
                </c:pt>
                <c:pt idx="5">
                  <c:v>0</c:v>
                </c:pt>
                <c:pt idx="6">
                  <c:v>0</c:v>
                </c:pt>
                <c:pt idx="7">
                  <c:v>4.878048780487805E-2</c:v>
                </c:pt>
                <c:pt idx="8">
                  <c:v>7.3170731707317069E-2</c:v>
                </c:pt>
                <c:pt idx="9">
                  <c:v>0.17073170731707318</c:v>
                </c:pt>
                <c:pt idx="10">
                  <c:v>0.1951219512195122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B-45A4-A6CC-99B28928F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0482816"/>
        <c:axId val="290481280"/>
      </c:barChart>
      <c:catAx>
        <c:axId val="2904779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0479488"/>
        <c:crosses val="autoZero"/>
        <c:auto val="1"/>
        <c:lblAlgn val="ctr"/>
        <c:lblOffset val="100"/>
        <c:noMultiLvlLbl val="0"/>
      </c:catAx>
      <c:valAx>
        <c:axId val="290479488"/>
        <c:scaling>
          <c:orientation val="maxMin"/>
          <c:max val="0.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90477952"/>
        <c:crosses val="autoZero"/>
        <c:crossBetween val="between"/>
        <c:majorUnit val="0.2"/>
      </c:valAx>
      <c:valAx>
        <c:axId val="290481280"/>
        <c:scaling>
          <c:orientation val="minMax"/>
          <c:max val="0.4"/>
          <c:min val="-0.4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90482816"/>
        <c:crosses val="max"/>
        <c:crossBetween val="between"/>
        <c:majorUnit val="0.2"/>
      </c:valAx>
      <c:catAx>
        <c:axId val="29048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4812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9767052815923"/>
          <c:y val="8.2045832889442102E-2"/>
          <c:w val="0.48881030068901471"/>
          <c:h val="0.76153391323607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Sheet3!$AI$6</c:f>
              <c:strCache>
                <c:ptCount val="1"/>
                <c:pt idx="0">
                  <c:v>For other accident events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Sheet3!$AH$7:$AH$21</c:f>
              <c:strCache>
                <c:ptCount val="15"/>
                <c:pt idx="0">
                  <c:v>No leak</c:v>
                </c:pt>
                <c:pt idx="1">
                  <c:v>Leak (Unknown)</c:v>
                </c:pt>
                <c:pt idx="2">
                  <c:v>Leak (safety valve, valve, tubing, lid)</c:v>
                </c:pt>
                <c:pt idx="3">
                  <c:v>Leak (break in the body of the cylinder or tank)</c:v>
                </c:pt>
                <c:pt idx="4">
                  <c:v>Explosion/fire</c:v>
                </c:pt>
                <c:pt idx="5">
                  <c:v>Cylinder scattering</c:v>
                </c:pt>
                <c:pt idx="6">
                  <c:v>Vehicle fire (no leak of loaded contents)</c:v>
                </c:pt>
                <c:pt idx="7">
                  <c:v>Falling</c:v>
                </c:pt>
                <c:pt idx="8">
                  <c:v>Overturning</c:v>
                </c:pt>
                <c:pt idx="9">
                  <c:v>Collision with a structure near the road</c:v>
                </c:pt>
                <c:pt idx="10">
                  <c:v>Mutual vehicle collision</c:v>
                </c:pt>
                <c:pt idx="11">
                  <c:v>Poor installation/poor inspection of vehicle, cylinders, or tanks</c:v>
                </c:pt>
                <c:pt idx="12">
                  <c:v>Not following the regulated loading</c:v>
                </c:pt>
                <c:pt idx="13">
                  <c:v>Traffic accident (external factors)</c:v>
                </c:pt>
                <c:pt idx="14">
                  <c:v>Traffic accident (internal factors)</c:v>
                </c:pt>
              </c:strCache>
            </c:strRef>
          </c:cat>
          <c:val>
            <c:numRef>
              <c:f>Sheet3!$AI$7:$AI$21</c:f>
              <c:numCache>
                <c:formatCode>General</c:formatCode>
                <c:ptCount val="15"/>
                <c:pt idx="0">
                  <c:v>0</c:v>
                </c:pt>
                <c:pt idx="1">
                  <c:v>1.6393442622950821E-2</c:v>
                </c:pt>
                <c:pt idx="2">
                  <c:v>8.1967213114754103E-3</c:v>
                </c:pt>
                <c:pt idx="3">
                  <c:v>8.1967213114754103E-3</c:v>
                </c:pt>
                <c:pt idx="4">
                  <c:v>0</c:v>
                </c:pt>
                <c:pt idx="5">
                  <c:v>0</c:v>
                </c:pt>
                <c:pt idx="6">
                  <c:v>4.0983606557377046E-2</c:v>
                </c:pt>
                <c:pt idx="7">
                  <c:v>8.1967213114754092E-2</c:v>
                </c:pt>
                <c:pt idx="8">
                  <c:v>0.18032786885245902</c:v>
                </c:pt>
                <c:pt idx="9">
                  <c:v>9.0163934426229511E-2</c:v>
                </c:pt>
                <c:pt idx="10">
                  <c:v>0.12295081967213115</c:v>
                </c:pt>
                <c:pt idx="11">
                  <c:v>3.2786885245901641E-2</c:v>
                </c:pt>
                <c:pt idx="12">
                  <c:v>8.1967213114754103E-3</c:v>
                </c:pt>
                <c:pt idx="13">
                  <c:v>9.0163934426229511E-2</c:v>
                </c:pt>
                <c:pt idx="14">
                  <c:v>0.31967213114754101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0-4CD6-A9D0-4B56ED90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0611968"/>
        <c:axId val="290613504"/>
      </c:barChart>
      <c:barChart>
        <c:barDir val="bar"/>
        <c:grouping val="clustered"/>
        <c:varyColors val="0"/>
        <c:ser>
          <c:idx val="1"/>
          <c:order val="1"/>
          <c:tx>
            <c:strRef>
              <c:f>Sheet3!$AJ$6</c:f>
              <c:strCache>
                <c:ptCount val="1"/>
                <c:pt idx="0">
                  <c:v>From other accident events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Sheet3!$AH$7:$AH$21</c:f>
              <c:strCache>
                <c:ptCount val="15"/>
                <c:pt idx="0">
                  <c:v>No leak</c:v>
                </c:pt>
                <c:pt idx="1">
                  <c:v>Leak (Unknown)</c:v>
                </c:pt>
                <c:pt idx="2">
                  <c:v>Leak (safety valve, valve, tubing, lid)</c:v>
                </c:pt>
                <c:pt idx="3">
                  <c:v>Leak (break in the body of the cylinder or tank)</c:v>
                </c:pt>
                <c:pt idx="4">
                  <c:v>Explosion/fire</c:v>
                </c:pt>
                <c:pt idx="5">
                  <c:v>Cylinder scattering</c:v>
                </c:pt>
                <c:pt idx="6">
                  <c:v>Vehicle fire (no leak of loaded contents)</c:v>
                </c:pt>
                <c:pt idx="7">
                  <c:v>Falling</c:v>
                </c:pt>
                <c:pt idx="8">
                  <c:v>Overturning</c:v>
                </c:pt>
                <c:pt idx="9">
                  <c:v>Collision with a structure near the road</c:v>
                </c:pt>
                <c:pt idx="10">
                  <c:v>Mutual vehicle collision</c:v>
                </c:pt>
                <c:pt idx="11">
                  <c:v>Poor installation/poor inspection of vehicle, cylinders, or tanks</c:v>
                </c:pt>
                <c:pt idx="12">
                  <c:v>Not following the regulated loading</c:v>
                </c:pt>
                <c:pt idx="13">
                  <c:v>Traffic accident (external factors)</c:v>
                </c:pt>
                <c:pt idx="14">
                  <c:v>Traffic accident (internal factors)</c:v>
                </c:pt>
              </c:strCache>
            </c:strRef>
          </c:cat>
          <c:val>
            <c:numRef>
              <c:f>Sheet3!$AJ$7:$AJ$21</c:f>
              <c:numCache>
                <c:formatCode>General</c:formatCode>
                <c:ptCount val="15"/>
                <c:pt idx="0">
                  <c:v>5.737704918032787E-2</c:v>
                </c:pt>
                <c:pt idx="1">
                  <c:v>7.3770491803278687E-2</c:v>
                </c:pt>
                <c:pt idx="2">
                  <c:v>9.0163934426229511E-2</c:v>
                </c:pt>
                <c:pt idx="3">
                  <c:v>0.22950819672131148</c:v>
                </c:pt>
                <c:pt idx="4">
                  <c:v>3.2786885245901641E-2</c:v>
                </c:pt>
                <c:pt idx="5">
                  <c:v>0</c:v>
                </c:pt>
                <c:pt idx="6">
                  <c:v>4.0983606557377046E-2</c:v>
                </c:pt>
                <c:pt idx="7">
                  <c:v>8.1967213114754092E-2</c:v>
                </c:pt>
                <c:pt idx="8">
                  <c:v>0.18032786885245902</c:v>
                </c:pt>
                <c:pt idx="9">
                  <c:v>9.0163934426229511E-2</c:v>
                </c:pt>
                <c:pt idx="10">
                  <c:v>0.12295081967213115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0-4CD6-A9D0-4B56ED90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0629120"/>
        <c:axId val="290627584"/>
      </c:barChart>
      <c:catAx>
        <c:axId val="2906119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0613504"/>
        <c:crosses val="autoZero"/>
        <c:auto val="1"/>
        <c:lblAlgn val="ctr"/>
        <c:lblOffset val="100"/>
        <c:noMultiLvlLbl val="0"/>
      </c:catAx>
      <c:valAx>
        <c:axId val="290613504"/>
        <c:scaling>
          <c:orientation val="maxMin"/>
          <c:max val="0.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90611968"/>
        <c:crosses val="autoZero"/>
        <c:crossBetween val="between"/>
        <c:majorUnit val="0.2"/>
      </c:valAx>
      <c:valAx>
        <c:axId val="290627584"/>
        <c:scaling>
          <c:orientation val="minMax"/>
          <c:max val="0.4"/>
          <c:min val="-0.4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ja-JP"/>
          </a:p>
        </c:txPr>
        <c:crossAx val="290629120"/>
        <c:crosses val="max"/>
        <c:crossBetween val="between"/>
        <c:majorUnit val="0.2"/>
      </c:valAx>
      <c:catAx>
        <c:axId val="290629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62758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3984-AED5-4C3D-9985-E6FB35506929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8F7D0-2744-48BD-9DBA-3AAABCA96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7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8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04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43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0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5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1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1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A87A-8D19-4E64-B108-3C1231763E42}" type="datetimeFigureOut">
              <a:rPr kumimoji="1" lang="ja-JP" altLang="en-US" smtClean="0"/>
              <a:t>2019/9/10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FFF5-33CB-4574-9437-6D0FFDFC7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7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k-syoubou.or.jp/hazardinfo/guid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04865"/>
            <a:ext cx="12192000" cy="1656183"/>
          </a:xfrm>
        </p:spPr>
        <p:txBody>
          <a:bodyPr>
            <a:normAutofit fontScale="90000"/>
          </a:bodyPr>
          <a:lstStyle/>
          <a:p>
            <a:r>
              <a:rPr lang="en-US" altLang="ja-JP" sz="3500" b="1" dirty="0">
                <a:cs typeface="Arial" panose="020B0604020202020204" pitchFamily="34" charset="0"/>
              </a:rPr>
              <a:t>Characterization of Hydrogen </a:t>
            </a:r>
            <a:r>
              <a:rPr lang="en-US" altLang="ja-JP" sz="3500" b="1" dirty="0" smtClean="0">
                <a:cs typeface="Arial" panose="020B0604020202020204" pitchFamily="34" charset="0"/>
              </a:rPr>
              <a:t>Transport Accident </a:t>
            </a:r>
            <a:r>
              <a:rPr lang="en-US" altLang="ja-JP" sz="3500" b="1" dirty="0">
                <a:cs typeface="Arial" panose="020B0604020202020204" pitchFamily="34" charset="0"/>
              </a:rPr>
              <a:t>in Japan </a:t>
            </a:r>
            <a:r>
              <a:rPr lang="en-US" altLang="ja-JP" sz="3500" b="1" dirty="0" smtClean="0">
                <a:cs typeface="Arial" panose="020B0604020202020204" pitchFamily="34" charset="0"/>
              </a:rPr>
              <a:t/>
            </a:r>
            <a:br>
              <a:rPr lang="en-US" altLang="ja-JP" sz="3500" b="1" dirty="0" smtClean="0">
                <a:cs typeface="Arial" panose="020B0604020202020204" pitchFamily="34" charset="0"/>
              </a:rPr>
            </a:br>
            <a:r>
              <a:rPr lang="en-US" altLang="ja-JP" sz="3500" b="1" dirty="0" smtClean="0">
                <a:cs typeface="Arial" panose="020B0604020202020204" pitchFamily="34" charset="0"/>
              </a:rPr>
              <a:t>Based </a:t>
            </a:r>
            <a:r>
              <a:rPr lang="en-US" altLang="ja-JP" sz="3500" b="1" dirty="0">
                <a:cs typeface="Arial" panose="020B0604020202020204" pitchFamily="34" charset="0"/>
              </a:rPr>
              <a:t>on Network </a:t>
            </a:r>
            <a:r>
              <a:rPr lang="en-US" altLang="ja-JP" sz="3500" b="1" dirty="0" smtClean="0">
                <a:cs typeface="Arial" panose="020B0604020202020204" pitchFamily="34" charset="0"/>
              </a:rPr>
              <a:t>Theory</a:t>
            </a:r>
            <a:br>
              <a:rPr lang="en-US" altLang="ja-JP" sz="3500" b="1" dirty="0" smtClean="0">
                <a:cs typeface="Arial" panose="020B0604020202020204" pitchFamily="34" charset="0"/>
              </a:rPr>
            </a:br>
            <a:r>
              <a:rPr lang="en-US" altLang="ja-JP" sz="3500" b="1" dirty="0" smtClean="0">
                <a:cs typeface="Arial" panose="020B0604020202020204" pitchFamily="34" charset="0"/>
              </a:rPr>
              <a:t>(ID152) </a:t>
            </a:r>
            <a:endParaRPr lang="ja-JP" altLang="en-US" sz="35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437112"/>
            <a:ext cx="9144000" cy="982960"/>
          </a:xfrm>
        </p:spPr>
        <p:txBody>
          <a:bodyPr/>
          <a:lstStyle/>
          <a:p>
            <a:r>
              <a:rPr lang="en-US" altLang="ja-JP" sz="2400" b="1" u="sng" dirty="0" smtClean="0">
                <a:solidFill>
                  <a:schemeClr val="tx1"/>
                </a:solidFill>
              </a:rPr>
              <a:t>Noguchi</a:t>
            </a:r>
            <a:r>
              <a:rPr lang="en-US" altLang="ja-JP" sz="2400" b="1" u="sng" dirty="0">
                <a:solidFill>
                  <a:schemeClr val="tx1"/>
                </a:solidFill>
              </a:rPr>
              <a:t>, H.</a:t>
            </a:r>
            <a:r>
              <a:rPr lang="en-US" altLang="ja-JP" sz="2400" b="1" u="sng" baseline="30000" dirty="0">
                <a:solidFill>
                  <a:schemeClr val="tx1"/>
                </a:solidFill>
              </a:rPr>
              <a:t>1</a:t>
            </a:r>
            <a:r>
              <a:rPr lang="en-US" altLang="ja-JP" sz="2400" dirty="0">
                <a:solidFill>
                  <a:schemeClr val="tx1"/>
                </a:solidFill>
              </a:rPr>
              <a:t>, Lam, C.Y.</a:t>
            </a:r>
            <a:r>
              <a:rPr lang="en-US" altLang="ja-JP" sz="2400" baseline="30000" dirty="0">
                <a:solidFill>
                  <a:schemeClr val="tx1"/>
                </a:solidFill>
              </a:rPr>
              <a:t>1</a:t>
            </a:r>
            <a:r>
              <a:rPr lang="en-US" altLang="ja-JP" sz="2400" dirty="0">
                <a:solidFill>
                  <a:schemeClr val="tx1"/>
                </a:solidFill>
              </a:rPr>
              <a:t>  and Fuse, M.</a:t>
            </a:r>
            <a:r>
              <a:rPr lang="en-US" altLang="ja-JP" sz="2400" baseline="30000" dirty="0">
                <a:solidFill>
                  <a:schemeClr val="tx1"/>
                </a:solidFill>
              </a:rPr>
              <a:t>1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ja-JP" sz="2400" baseline="30000" dirty="0">
                <a:solidFill>
                  <a:schemeClr val="tx1"/>
                </a:solidFill>
              </a:rPr>
              <a:t>1</a:t>
            </a:r>
            <a:r>
              <a:rPr lang="en-US" altLang="ja-JP" sz="2400" dirty="0">
                <a:solidFill>
                  <a:schemeClr val="tx1"/>
                </a:solidFill>
              </a:rPr>
              <a:t>Graduate School of Engineering, Hiroshima University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464152" y="33173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International Conference on Hydrogen Safety</a:t>
            </a:r>
          </a:p>
          <a:p>
            <a:r>
              <a:rPr lang="en-US" altLang="ja-JP" dirty="0"/>
              <a:t>September, 24-26 2019, Adelaide (Australia)  </a:t>
            </a:r>
            <a:endParaRPr lang="ja-JP" altLang="en-US" dirty="0"/>
          </a:p>
        </p:txBody>
      </p:sp>
      <p:pic>
        <p:nvPicPr>
          <p:cNvPr id="8" name="Picture 2" descr="é¢é£ç»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8" y="155021"/>
            <a:ext cx="823044" cy="8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37205"/>
            <a:ext cx="1883867" cy="85867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07568" y="621166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1100"/>
              </a:spcAft>
            </a:pPr>
            <a:r>
              <a:rPr lang="en-US" altLang="ja-JP" dirty="0">
                <a:latin typeface="+mj-lt"/>
                <a:ea typeface="Times New Roman" panose="02020603050405020304" pitchFamily="18" charset="0"/>
              </a:rPr>
              <a:t>This study was funded by the Japan Science and Technology Agency (JST) and </a:t>
            </a:r>
            <a:r>
              <a:rPr lang="en-US" altLang="ja-JP" dirty="0" smtClean="0">
                <a:latin typeface="+mj-lt"/>
                <a:ea typeface="Times New Roman" panose="02020603050405020304" pitchFamily="18" charset="0"/>
              </a:rPr>
              <a:t>the Cross-ministerial Strategic Innovation Promotion Program (SIP)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Network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Analysis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of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Accident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N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etwork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325382" y="6620720"/>
            <a:ext cx="2590800" cy="203154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88196" y="491371"/>
            <a:ext cx="6928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Detecting major accident process</a:t>
            </a:r>
            <a:endParaRPr lang="ja-JP" alt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33449" y="3314467"/>
            <a:ext cx="78294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Finding key accident event from network perspective </a:t>
            </a:r>
            <a:endParaRPr lang="ja-JP" alt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340073" y="3683340"/>
            <a:ext cx="825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Measuring the connection to the other accident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Key accident event has the high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connection to the other nodes.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>
            <a:off x="5629286" y="1017345"/>
            <a:ext cx="1583810" cy="1922036"/>
            <a:chOff x="5192597" y="1410212"/>
            <a:chExt cx="1583810" cy="1922036"/>
          </a:xfrm>
        </p:grpSpPr>
        <p:grpSp>
          <p:nvGrpSpPr>
            <p:cNvPr id="92" name="グループ化 91"/>
            <p:cNvGrpSpPr/>
            <p:nvPr/>
          </p:nvGrpSpPr>
          <p:grpSpPr>
            <a:xfrm>
              <a:off x="5796136" y="1410212"/>
              <a:ext cx="980271" cy="1922036"/>
              <a:chOff x="1777559" y="907596"/>
              <a:chExt cx="980271" cy="1922036"/>
            </a:xfrm>
          </p:grpSpPr>
          <p:sp>
            <p:nvSpPr>
              <p:cNvPr id="93" name="楕円 92"/>
              <p:cNvSpPr/>
              <p:nvPr/>
            </p:nvSpPr>
            <p:spPr>
              <a:xfrm>
                <a:off x="2307703" y="907596"/>
                <a:ext cx="384620" cy="360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8" name="楕円 107"/>
              <p:cNvSpPr/>
              <p:nvPr/>
            </p:nvSpPr>
            <p:spPr>
              <a:xfrm>
                <a:off x="1823825" y="1758937"/>
                <a:ext cx="384620" cy="360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09" name="グループ化 108"/>
              <p:cNvGrpSpPr/>
              <p:nvPr/>
            </p:nvGrpSpPr>
            <p:grpSpPr>
              <a:xfrm>
                <a:off x="1777559" y="912094"/>
                <a:ext cx="980271" cy="1917538"/>
                <a:chOff x="3077890" y="713924"/>
                <a:chExt cx="980271" cy="1917538"/>
              </a:xfrm>
            </p:grpSpPr>
            <p:grpSp>
              <p:nvGrpSpPr>
                <p:cNvPr id="110" name="グループ化 109"/>
                <p:cNvGrpSpPr/>
                <p:nvPr/>
              </p:nvGrpSpPr>
              <p:grpSpPr>
                <a:xfrm>
                  <a:off x="3098605" y="2268682"/>
                  <a:ext cx="543469" cy="362780"/>
                  <a:chOff x="3558462" y="1105185"/>
                  <a:chExt cx="543469" cy="362780"/>
                </a:xfrm>
              </p:grpSpPr>
              <p:sp>
                <p:nvSpPr>
                  <p:cNvPr id="114" name="楕円 113"/>
                  <p:cNvSpPr/>
                  <p:nvPr/>
                </p:nvSpPr>
                <p:spPr>
                  <a:xfrm>
                    <a:off x="3601096" y="1107957"/>
                    <a:ext cx="384620" cy="3600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15" name="テキスト ボックス 114"/>
                  <p:cNvSpPr txBox="1"/>
                  <p:nvPr/>
                </p:nvSpPr>
                <p:spPr>
                  <a:xfrm>
                    <a:off x="3558462" y="1105185"/>
                    <a:ext cx="54346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600" dirty="0">
                        <a:latin typeface="+mj-lt"/>
                        <a:cs typeface="Arial" panose="020B0604020202020204" pitchFamily="34" charset="0"/>
                      </a:rPr>
                      <a:t>AE3</a:t>
                    </a:r>
                    <a:endParaRPr lang="ja-JP" altLang="en-US" sz="1600" dirty="0">
                      <a:latin typeface="+mj-lt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1" name="テキスト ボックス 110"/>
                <p:cNvSpPr txBox="1"/>
                <p:nvPr/>
              </p:nvSpPr>
              <p:spPr>
                <a:xfrm>
                  <a:off x="3077890" y="1570028"/>
                  <a:ext cx="530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AE2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3554105" y="713924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AE4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3" name="直線矢印コネクタ 112"/>
                <p:cNvCxnSpPr>
                  <a:stCxn id="108" idx="4"/>
                  <a:endCxn id="114" idx="0"/>
                </p:cNvCxnSpPr>
                <p:nvPr/>
              </p:nvCxnSpPr>
              <p:spPr>
                <a:xfrm>
                  <a:off x="3316466" y="1920775"/>
                  <a:ext cx="17083" cy="350679"/>
                </a:xfrm>
                <a:prstGeom prst="straightConnector1">
                  <a:avLst/>
                </a:prstGeom>
                <a:ln w="793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楕円 115"/>
            <p:cNvSpPr/>
            <p:nvPr/>
          </p:nvSpPr>
          <p:spPr>
            <a:xfrm>
              <a:off x="5395435" y="1418757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5331010" y="1420565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+mj-lt"/>
                  <a:cs typeface="Arial" panose="020B0604020202020204" pitchFamily="34" charset="0"/>
                </a:rPr>
                <a:t>AE1</a:t>
              </a:r>
              <a:endParaRPr lang="ja-JP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18" name="直線矢印コネクタ 117"/>
            <p:cNvCxnSpPr>
              <a:stCxn id="93" idx="4"/>
              <a:endCxn id="108" idx="0"/>
            </p:cNvCxnSpPr>
            <p:nvPr/>
          </p:nvCxnSpPr>
          <p:spPr>
            <a:xfrm flipH="1">
              <a:off x="6034712" y="1770220"/>
              <a:ext cx="483878" cy="4913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矢印コネクタ 118"/>
            <p:cNvCxnSpPr>
              <a:stCxn id="116" idx="4"/>
              <a:endCxn id="108" idx="0"/>
            </p:cNvCxnSpPr>
            <p:nvPr/>
          </p:nvCxnSpPr>
          <p:spPr>
            <a:xfrm>
              <a:off x="5587745" y="1778765"/>
              <a:ext cx="446967" cy="48278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5192597" y="1829412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0.3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6226061" y="1844045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0.2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5460837" y="2600431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0.5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8434169" y="1018164"/>
            <a:ext cx="1425278" cy="1922036"/>
            <a:chOff x="5355429" y="1410212"/>
            <a:chExt cx="1425278" cy="1922036"/>
          </a:xfrm>
        </p:grpSpPr>
        <p:grpSp>
          <p:nvGrpSpPr>
            <p:cNvPr id="124" name="グループ化 123"/>
            <p:cNvGrpSpPr/>
            <p:nvPr/>
          </p:nvGrpSpPr>
          <p:grpSpPr>
            <a:xfrm>
              <a:off x="5796136" y="1410212"/>
              <a:ext cx="984571" cy="1922036"/>
              <a:chOff x="1777559" y="907596"/>
              <a:chExt cx="984571" cy="1922036"/>
            </a:xfrm>
          </p:grpSpPr>
          <p:sp>
            <p:nvSpPr>
              <p:cNvPr id="132" name="楕円 131"/>
              <p:cNvSpPr/>
              <p:nvPr/>
            </p:nvSpPr>
            <p:spPr>
              <a:xfrm>
                <a:off x="2307703" y="907596"/>
                <a:ext cx="384620" cy="360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3" name="楕円 132"/>
              <p:cNvSpPr/>
              <p:nvPr/>
            </p:nvSpPr>
            <p:spPr>
              <a:xfrm>
                <a:off x="1823825" y="1758937"/>
                <a:ext cx="384620" cy="360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34" name="グループ化 133"/>
              <p:cNvGrpSpPr/>
              <p:nvPr/>
            </p:nvGrpSpPr>
            <p:grpSpPr>
              <a:xfrm>
                <a:off x="1777559" y="911275"/>
                <a:ext cx="984571" cy="1918357"/>
                <a:chOff x="3077890" y="713105"/>
                <a:chExt cx="984571" cy="1918357"/>
              </a:xfrm>
            </p:grpSpPr>
            <p:grpSp>
              <p:nvGrpSpPr>
                <p:cNvPr id="135" name="グループ化 134"/>
                <p:cNvGrpSpPr/>
                <p:nvPr/>
              </p:nvGrpSpPr>
              <p:grpSpPr>
                <a:xfrm>
                  <a:off x="3077890" y="2271454"/>
                  <a:ext cx="579064" cy="360008"/>
                  <a:chOff x="3537747" y="1107957"/>
                  <a:chExt cx="579064" cy="360008"/>
                </a:xfrm>
              </p:grpSpPr>
              <p:sp>
                <p:nvSpPr>
                  <p:cNvPr id="139" name="楕円 138"/>
                  <p:cNvSpPr/>
                  <p:nvPr/>
                </p:nvSpPr>
                <p:spPr>
                  <a:xfrm>
                    <a:off x="3601096" y="1107957"/>
                    <a:ext cx="384620" cy="3600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40" name="テキスト ボックス 139"/>
                  <p:cNvSpPr txBox="1"/>
                  <p:nvPr/>
                </p:nvSpPr>
                <p:spPr>
                  <a:xfrm>
                    <a:off x="3537747" y="1120267"/>
                    <a:ext cx="579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600" dirty="0">
                        <a:latin typeface="+mj-lt"/>
                        <a:cs typeface="Arial" panose="020B0604020202020204" pitchFamily="34" charset="0"/>
                      </a:rPr>
                      <a:t>AE3</a:t>
                    </a:r>
                    <a:endParaRPr lang="ja-JP" altLang="en-US" sz="1600" dirty="0">
                      <a:latin typeface="+mj-lt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6" name="テキスト ボックス 135"/>
                <p:cNvSpPr txBox="1"/>
                <p:nvPr/>
              </p:nvSpPr>
              <p:spPr>
                <a:xfrm>
                  <a:off x="3077890" y="1570028"/>
                  <a:ext cx="530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AE2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テキスト ボックス 136"/>
                <p:cNvSpPr txBox="1"/>
                <p:nvPr/>
              </p:nvSpPr>
              <p:spPr>
                <a:xfrm>
                  <a:off x="3558405" y="713105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AE4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8" name="直線矢印コネクタ 137"/>
                <p:cNvCxnSpPr>
                  <a:stCxn id="133" idx="4"/>
                  <a:endCxn id="139" idx="0"/>
                </p:cNvCxnSpPr>
                <p:nvPr/>
              </p:nvCxnSpPr>
              <p:spPr>
                <a:xfrm>
                  <a:off x="3316466" y="1920775"/>
                  <a:ext cx="17083" cy="350679"/>
                </a:xfrm>
                <a:prstGeom prst="straightConnector1">
                  <a:avLst/>
                </a:prstGeom>
                <a:ln w="793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5" name="楕円 124"/>
            <p:cNvSpPr/>
            <p:nvPr/>
          </p:nvSpPr>
          <p:spPr>
            <a:xfrm>
              <a:off x="5395435" y="1418757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5355429" y="1428665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+mj-lt"/>
                  <a:cs typeface="Arial" panose="020B0604020202020204" pitchFamily="34" charset="0"/>
                </a:rPr>
                <a:t>AE1</a:t>
              </a:r>
              <a:endParaRPr lang="ja-JP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27" name="直線矢印コネクタ 126"/>
            <p:cNvCxnSpPr>
              <a:stCxn id="132" idx="4"/>
              <a:endCxn id="133" idx="0"/>
            </p:cNvCxnSpPr>
            <p:nvPr/>
          </p:nvCxnSpPr>
          <p:spPr>
            <a:xfrm flipH="1">
              <a:off x="6034712" y="1770220"/>
              <a:ext cx="483878" cy="4913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/>
            <p:cNvCxnSpPr>
              <a:stCxn id="125" idx="4"/>
              <a:endCxn id="133" idx="0"/>
            </p:cNvCxnSpPr>
            <p:nvPr/>
          </p:nvCxnSpPr>
          <p:spPr>
            <a:xfrm>
              <a:off x="5587745" y="1778765"/>
              <a:ext cx="446967" cy="4827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二等辺三角形 77"/>
          <p:cNvSpPr/>
          <p:nvPr/>
        </p:nvSpPr>
        <p:spPr>
          <a:xfrm rot="5400000">
            <a:off x="4352652" y="1865953"/>
            <a:ext cx="1663707" cy="2444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1" name="二等辺三角形 140"/>
          <p:cNvSpPr/>
          <p:nvPr/>
        </p:nvSpPr>
        <p:spPr>
          <a:xfrm rot="5400000">
            <a:off x="7014258" y="1865953"/>
            <a:ext cx="1663707" cy="2444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1919537" y="234520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1475436" y="2481827"/>
            <a:ext cx="328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/>
              <a:t>Adjacency matrix </a:t>
            </a:r>
            <a:r>
              <a:rPr lang="en-US" altLang="ja-JP" sz="2200" dirty="0" smtClean="0"/>
              <a:t>of accident </a:t>
            </a:r>
            <a:r>
              <a:rPr lang="en-US" altLang="ja-JP" sz="2200" dirty="0"/>
              <a:t>network</a:t>
            </a:r>
            <a:endParaRPr lang="ja-JP" alt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1126439" y="4544718"/>
            <a:ext cx="1671780" cy="1923222"/>
            <a:chOff x="5192597" y="1409026"/>
            <a:chExt cx="1671780" cy="1923222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5780055" y="1409026"/>
              <a:ext cx="1000552" cy="1923222"/>
              <a:chOff x="1761478" y="906410"/>
              <a:chExt cx="1000552" cy="1923222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2307703" y="907596"/>
                <a:ext cx="384620" cy="360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6" name="楕円 55"/>
              <p:cNvSpPr/>
              <p:nvPr/>
            </p:nvSpPr>
            <p:spPr>
              <a:xfrm>
                <a:off x="1823825" y="1758937"/>
                <a:ext cx="384620" cy="360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57" name="グループ化 56"/>
              <p:cNvGrpSpPr/>
              <p:nvPr/>
            </p:nvGrpSpPr>
            <p:grpSpPr>
              <a:xfrm>
                <a:off x="1761478" y="906410"/>
                <a:ext cx="1000552" cy="1923222"/>
                <a:chOff x="3061809" y="708240"/>
                <a:chExt cx="1000552" cy="1923222"/>
              </a:xfrm>
            </p:grpSpPr>
            <p:grpSp>
              <p:nvGrpSpPr>
                <p:cNvPr id="58" name="グループ化 57"/>
                <p:cNvGrpSpPr/>
                <p:nvPr/>
              </p:nvGrpSpPr>
              <p:grpSpPr>
                <a:xfrm>
                  <a:off x="3090673" y="2268722"/>
                  <a:ext cx="549326" cy="362740"/>
                  <a:chOff x="3550530" y="1105225"/>
                  <a:chExt cx="549326" cy="362740"/>
                </a:xfrm>
              </p:grpSpPr>
              <p:sp>
                <p:nvSpPr>
                  <p:cNvPr id="62" name="楕円 61"/>
                  <p:cNvSpPr/>
                  <p:nvPr/>
                </p:nvSpPr>
                <p:spPr>
                  <a:xfrm>
                    <a:off x="3601096" y="1107957"/>
                    <a:ext cx="384620" cy="3600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3550530" y="1105225"/>
                    <a:ext cx="54932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600" dirty="0">
                        <a:latin typeface="+mj-lt"/>
                        <a:cs typeface="Arial" panose="020B0604020202020204" pitchFamily="34" charset="0"/>
                      </a:rPr>
                      <a:t>AE3</a:t>
                    </a:r>
                    <a:endParaRPr lang="ja-JP" altLang="en-US" sz="1600" dirty="0">
                      <a:latin typeface="+mj-lt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3061809" y="1570120"/>
                  <a:ext cx="5142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AE2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3558305" y="708240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AE4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1" name="直線矢印コネクタ 60"/>
                <p:cNvCxnSpPr>
                  <a:stCxn id="56" idx="4"/>
                  <a:endCxn id="62" idx="0"/>
                </p:cNvCxnSpPr>
                <p:nvPr/>
              </p:nvCxnSpPr>
              <p:spPr>
                <a:xfrm>
                  <a:off x="3316466" y="1920775"/>
                  <a:ext cx="17083" cy="350679"/>
                </a:xfrm>
                <a:prstGeom prst="straightConnector1">
                  <a:avLst/>
                </a:prstGeom>
                <a:ln w="793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楕円 47"/>
            <p:cNvSpPr/>
            <p:nvPr/>
          </p:nvSpPr>
          <p:spPr>
            <a:xfrm>
              <a:off x="5395435" y="1418757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340930" y="143586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+mj-lt"/>
                  <a:cs typeface="Arial" panose="020B0604020202020204" pitchFamily="34" charset="0"/>
                </a:rPr>
                <a:t>AE1</a:t>
              </a:r>
            </a:p>
          </p:txBody>
        </p:sp>
        <p:cxnSp>
          <p:nvCxnSpPr>
            <p:cNvPr id="50" name="直線矢印コネクタ 49"/>
            <p:cNvCxnSpPr>
              <a:stCxn id="55" idx="4"/>
              <a:endCxn id="56" idx="0"/>
            </p:cNvCxnSpPr>
            <p:nvPr/>
          </p:nvCxnSpPr>
          <p:spPr>
            <a:xfrm flipH="1">
              <a:off x="6034712" y="1770220"/>
              <a:ext cx="483878" cy="4913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>
              <a:stCxn id="48" idx="4"/>
              <a:endCxn id="56" idx="0"/>
            </p:cNvCxnSpPr>
            <p:nvPr/>
          </p:nvCxnSpPr>
          <p:spPr>
            <a:xfrm>
              <a:off x="5587745" y="1778765"/>
              <a:ext cx="446967" cy="48278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/>
            <p:cNvSpPr/>
            <p:nvPr/>
          </p:nvSpPr>
          <p:spPr>
            <a:xfrm>
              <a:off x="5192597" y="1829412"/>
              <a:ext cx="6383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0.33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226061" y="1844045"/>
              <a:ext cx="6383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0.17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0837" y="2600431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0.5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二等辺三角形 63"/>
          <p:cNvSpPr/>
          <p:nvPr/>
        </p:nvSpPr>
        <p:spPr>
          <a:xfrm rot="5400000">
            <a:off x="2186188" y="5379394"/>
            <a:ext cx="1663707" cy="2444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2" y="969261"/>
            <a:ext cx="2157438" cy="1580115"/>
          </a:xfrm>
          <a:prstGeom prst="rect">
            <a:avLst/>
          </a:prstGeom>
        </p:spPr>
      </p:pic>
      <p:graphicFrame>
        <p:nvGraphicFramePr>
          <p:cNvPr id="65" name="グラフ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062859"/>
              </p:ext>
            </p:extLst>
          </p:nvPr>
        </p:nvGraphicFramePr>
        <p:xfrm>
          <a:off x="3505204" y="4561349"/>
          <a:ext cx="53097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965439" y="4863549"/>
            <a:ext cx="314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0.6             0.4              0.2              0</a:t>
            </a:r>
            <a:endParaRPr lang="ja-JP" altLang="en-US" sz="1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298459" y="6047621"/>
            <a:ext cx="306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0                0.2             0.4              0.6</a:t>
            </a:r>
            <a:endParaRPr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4450859" y="5578423"/>
            <a:ext cx="4068000" cy="36123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727558" y="4554698"/>
            <a:ext cx="316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Connection to the other nodes</a:t>
            </a:r>
            <a:endParaRPr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6106034" y="6251388"/>
            <a:ext cx="332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Connection from the other nodes</a:t>
            </a:r>
            <a:endParaRPr lang="ja-JP" altLang="en-US" dirty="0"/>
          </a:p>
        </p:txBody>
      </p:sp>
      <p:cxnSp>
        <p:nvCxnSpPr>
          <p:cNvPr id="74" name="直線コネクタ 73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/>
          <p:cNvGrpSpPr/>
          <p:nvPr/>
        </p:nvGrpSpPr>
        <p:grpSpPr>
          <a:xfrm>
            <a:off x="9108560" y="5054023"/>
            <a:ext cx="2433715" cy="1190505"/>
            <a:chOff x="708135" y="1870396"/>
            <a:chExt cx="2993748" cy="1190505"/>
          </a:xfrm>
        </p:grpSpPr>
        <p:sp>
          <p:nvSpPr>
            <p:cNvPr id="76" name="正方形/長方形 75"/>
            <p:cNvSpPr/>
            <p:nvPr/>
          </p:nvSpPr>
          <p:spPr>
            <a:xfrm>
              <a:off x="710135" y="1922771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708135" y="2496222"/>
              <a:ext cx="288033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998167" y="1870396"/>
              <a:ext cx="2703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For other accident events</a:t>
              </a:r>
              <a:endParaRPr kumimoji="1" lang="ja-JP" altLang="en-US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996168" y="2414570"/>
              <a:ext cx="2582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From other accident events</a:t>
              </a:r>
              <a:endParaRPr kumimoji="1" lang="ja-JP" altLang="en-US" dirty="0"/>
            </a:p>
          </p:txBody>
        </p:sp>
      </p:grpSp>
      <p:sp>
        <p:nvSpPr>
          <p:cNvPr id="81" name="角丸四角形 80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208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of Detected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A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ccident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E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vents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820113" y="6501012"/>
            <a:ext cx="21336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5440" y="5854225"/>
            <a:ext cx="1015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15 Accident Events ware detected from the related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accident.</a:t>
            </a:r>
            <a:endParaRPr lang="en-US" altLang="ja-JP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Accident events are classified three types;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cause, 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medium, and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result.</a:t>
            </a:r>
            <a:endParaRPr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86390"/>
              </p:ext>
            </p:extLst>
          </p:nvPr>
        </p:nvGraphicFramePr>
        <p:xfrm>
          <a:off x="1055440" y="673676"/>
          <a:ext cx="1000911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477">
                  <a:extLst>
                    <a:ext uri="{9D8B030D-6E8A-4147-A177-3AD203B41FA5}">
                      <a16:colId xmlns:a16="http://schemas.microsoft.com/office/drawing/2014/main" val="229026913"/>
                    </a:ext>
                  </a:extLst>
                </a:gridCol>
                <a:gridCol w="7462480">
                  <a:extLst>
                    <a:ext uri="{9D8B030D-6E8A-4147-A177-3AD203B41FA5}">
                      <a16:colId xmlns:a16="http://schemas.microsoft.com/office/drawing/2014/main" val="4249857263"/>
                    </a:ext>
                  </a:extLst>
                </a:gridCol>
                <a:gridCol w="1249154">
                  <a:extLst>
                    <a:ext uri="{9D8B030D-6E8A-4147-A177-3AD203B41FA5}">
                      <a16:colId xmlns:a16="http://schemas.microsoft.com/office/drawing/2014/main" val="269773515"/>
                    </a:ext>
                  </a:extLst>
                </a:gridCol>
              </a:tblGrid>
              <a:tr h="3046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Type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dirty="0" smtClean="0">
                          <a:latin typeface="+mj-lt"/>
                          <a:cs typeface="Arial" panose="020B0604020202020204" pitchFamily="34" charset="0"/>
                        </a:rPr>
                        <a:t>Accident Event</a:t>
                      </a:r>
                      <a:endParaRPr kumimoji="1" lang="ja-JP" altLang="en-US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dirty="0" smtClean="0">
                          <a:latin typeface="+mj-lt"/>
                          <a:cs typeface="Arial" panose="020B0604020202020204" pitchFamily="34" charset="0"/>
                        </a:rPr>
                        <a:t>No.</a:t>
                      </a:r>
                      <a:endParaRPr kumimoji="1" lang="ja-JP" altLang="en-US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95007"/>
                  </a:ext>
                </a:extLst>
              </a:tr>
              <a:tr h="292003"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b="1" dirty="0" smtClean="0">
                          <a:latin typeface="+mj-lt"/>
                          <a:cs typeface="Arial" panose="020B0604020202020204" pitchFamily="34" charset="0"/>
                        </a:rPr>
                        <a:t>Cause</a:t>
                      </a:r>
                      <a:endParaRPr kumimoji="1" lang="ja-JP" altLang="en-US" sz="18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Traffic accident (internal factors)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C1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6954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en-US" altLang="ja-JP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Traffic accident (external factors)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C2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537059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Not following the regulated loading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C3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88901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Poor installation/poor inspection of vehicle, cylinders, or tanks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C4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6632"/>
                  </a:ext>
                </a:extLst>
              </a:tr>
              <a:tr h="292003">
                <a:tc row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Medium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Mutual vehicle collision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M1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1670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Collision with a structure near the road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M2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29688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Overturning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M3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07911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Falling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M4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03745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Vehicle fire (no leak of loaded contents)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M5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86067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Cylinder scattering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M6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780531"/>
                  </a:ext>
                </a:extLst>
              </a:tr>
              <a:tr h="292003"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b="1" dirty="0" smtClean="0">
                          <a:latin typeface="+mj-lt"/>
                          <a:cs typeface="Arial" panose="020B0604020202020204" pitchFamily="34" charset="0"/>
                        </a:rPr>
                        <a:t>Result</a:t>
                      </a:r>
                      <a:endParaRPr kumimoji="1" lang="ja-JP" altLang="en-US" sz="18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Explosion/fire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R1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05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Leak (break in the body of the </a:t>
                      </a:r>
                      <a:r>
                        <a:rPr lang="en-US" sz="1800" kern="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cylinder or tank)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R2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18187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Leak (safety valve, valve, tubing, lid)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R3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621124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Leak (Unknown)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R4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81807"/>
                  </a:ext>
                </a:extLst>
              </a:tr>
              <a:tr h="292003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leak</a:t>
                      </a:r>
                      <a:endParaRPr lang="ja-JP" sz="1800" kern="1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800" dirty="0" smtClean="0">
                          <a:latin typeface="+mj-lt"/>
                          <a:cs typeface="Arial" panose="020B0604020202020204" pitchFamily="34" charset="0"/>
                        </a:rPr>
                        <a:t>R5</a:t>
                      </a:r>
                      <a:endParaRPr kumimoji="1" lang="ja-JP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407995"/>
                  </a:ext>
                </a:extLst>
              </a:tr>
            </a:tbl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727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of Accident Network of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C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ompressed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H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ydrogen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7543" r="25940" b="44042"/>
          <a:stretch/>
        </p:blipFill>
        <p:spPr bwMode="auto">
          <a:xfrm>
            <a:off x="1055440" y="584644"/>
            <a:ext cx="10081120" cy="5102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066663" y="5714091"/>
            <a:ext cx="10069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Major accident process; </a:t>
            </a:r>
            <a:r>
              <a:rPr lang="en-US" altLang="ja-JP" sz="2400" dirty="0" smtClean="0"/>
              <a:t>“</a:t>
            </a:r>
            <a:r>
              <a:rPr lang="en-US" altLang="ja-JP" sz="2400" dirty="0" smtClean="0">
                <a:solidFill>
                  <a:srgbClr val="FF0000"/>
                </a:solidFill>
              </a:rPr>
              <a:t>C3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(Not following the regulated loading)” </a:t>
            </a:r>
            <a:r>
              <a:rPr lang="ja-JP" altLang="en-US" sz="2400" dirty="0"/>
              <a:t>→ </a:t>
            </a:r>
            <a:r>
              <a:rPr lang="en-US" altLang="ja-JP" sz="2400" dirty="0"/>
              <a:t>“</a:t>
            </a:r>
            <a:r>
              <a:rPr lang="en-US" altLang="ja-JP" sz="2400" dirty="0">
                <a:solidFill>
                  <a:srgbClr val="FF0000"/>
                </a:solidFill>
              </a:rPr>
              <a:t>M6</a:t>
            </a:r>
            <a:r>
              <a:rPr lang="en-US" altLang="ja-JP" sz="2400" dirty="0"/>
              <a:t> (Cylinder scattering)” </a:t>
            </a:r>
            <a:r>
              <a:rPr lang="ja-JP" altLang="en-US" sz="2400" dirty="0"/>
              <a:t>→ </a:t>
            </a:r>
            <a:r>
              <a:rPr lang="en-US" altLang="ja-JP" sz="2400" dirty="0"/>
              <a:t>“</a:t>
            </a:r>
            <a:r>
              <a:rPr lang="en-US" altLang="ja-JP" sz="2400" dirty="0">
                <a:solidFill>
                  <a:srgbClr val="FF0000"/>
                </a:solidFill>
              </a:rPr>
              <a:t>R3</a:t>
            </a:r>
            <a:r>
              <a:rPr lang="en-US" altLang="ja-JP" sz="2400" dirty="0"/>
              <a:t> (Leak (safety valve, valve, tubing, lid))” </a:t>
            </a:r>
            <a:endParaRPr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Result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281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7437" r="25373" b="44226"/>
          <a:stretch/>
        </p:blipFill>
        <p:spPr bwMode="auto">
          <a:xfrm>
            <a:off x="1127448" y="625516"/>
            <a:ext cx="10047723" cy="5079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of Accident Network of Liquid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H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ydrogen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55440" y="5645446"/>
            <a:ext cx="10119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Major accident process;</a:t>
            </a:r>
            <a:r>
              <a:rPr lang="en-GB" altLang="ja-JP" sz="2400" dirty="0" smtClean="0">
                <a:latin typeface="+mj-lt"/>
                <a:ea typeface="DengXian"/>
              </a:rPr>
              <a:t>“</a:t>
            </a:r>
            <a:r>
              <a:rPr lang="en-GB" altLang="ja-JP" sz="2400" dirty="0">
                <a:solidFill>
                  <a:srgbClr val="FF0000"/>
                </a:solidFill>
                <a:latin typeface="+mj-lt"/>
                <a:ea typeface="DengXian"/>
              </a:rPr>
              <a:t>C2</a:t>
            </a:r>
            <a:r>
              <a:rPr lang="en-GB" altLang="ja-JP" sz="2400" dirty="0">
                <a:latin typeface="+mj-lt"/>
                <a:ea typeface="DengXian"/>
              </a:rPr>
              <a:t> (Traffic accident due to external factors)” </a:t>
            </a:r>
            <a:r>
              <a:rPr lang="ja-JP" altLang="en-US" sz="2400" dirty="0">
                <a:latin typeface="+mj-lt"/>
                <a:ea typeface="DengXian"/>
              </a:rPr>
              <a:t>→</a:t>
            </a:r>
            <a:r>
              <a:rPr lang="en-GB" altLang="ja-JP" sz="2400" dirty="0">
                <a:latin typeface="+mj-lt"/>
                <a:ea typeface="DengXian"/>
              </a:rPr>
              <a:t> “</a:t>
            </a:r>
            <a:r>
              <a:rPr lang="en-GB" altLang="ja-JP" sz="2400" dirty="0">
                <a:solidFill>
                  <a:srgbClr val="FF0000"/>
                </a:solidFill>
                <a:latin typeface="+mj-lt"/>
                <a:ea typeface="DengXian"/>
              </a:rPr>
              <a:t>M1</a:t>
            </a:r>
            <a:r>
              <a:rPr lang="en-GB" altLang="ja-JP" sz="2400" dirty="0">
                <a:latin typeface="+mj-lt"/>
                <a:ea typeface="DengXian"/>
              </a:rPr>
              <a:t> (Mutual vehicle collision)” </a:t>
            </a:r>
            <a:r>
              <a:rPr lang="ja-JP" altLang="en-US" sz="2400" dirty="0">
                <a:latin typeface="+mj-lt"/>
                <a:ea typeface="DengXian"/>
              </a:rPr>
              <a:t>→ </a:t>
            </a:r>
            <a:r>
              <a:rPr lang="en-GB" altLang="ja-JP" sz="2400" dirty="0">
                <a:latin typeface="+mj-lt"/>
                <a:ea typeface="DengXian"/>
              </a:rPr>
              <a:t>“</a:t>
            </a:r>
            <a:r>
              <a:rPr lang="en-GB" altLang="ja-JP" sz="2400" dirty="0">
                <a:solidFill>
                  <a:srgbClr val="FF0000"/>
                </a:solidFill>
                <a:latin typeface="+mj-lt"/>
                <a:ea typeface="DengXian"/>
              </a:rPr>
              <a:t>R3</a:t>
            </a:r>
            <a:r>
              <a:rPr lang="en-GB" altLang="ja-JP" sz="2400" dirty="0">
                <a:latin typeface="+mj-lt"/>
                <a:ea typeface="DengXian"/>
              </a:rPr>
              <a:t> (Leak (safety valve, valve, tubing, lid))”</a:t>
            </a:r>
            <a:endParaRPr lang="ja-JP" altLang="en-US" sz="2400" dirty="0">
              <a:latin typeface="+mj-lt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Result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877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7541" r="25742" b="44156"/>
          <a:stretch/>
        </p:blipFill>
        <p:spPr bwMode="auto">
          <a:xfrm>
            <a:off x="1127448" y="553057"/>
            <a:ext cx="10081120" cy="508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of Accident Network of Liquid Organic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H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ydride</a:t>
            </a:r>
            <a:endParaRPr lang="en-US" altLang="ja-JP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55441" y="5733257"/>
            <a:ext cx="10153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Major accident process;</a:t>
            </a:r>
            <a:r>
              <a:rPr lang="en-US" altLang="ja-JP" sz="2400" dirty="0" smtClean="0">
                <a:latin typeface="+mj-lt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+mj-lt"/>
              </a:rPr>
              <a:t>C1</a:t>
            </a:r>
            <a:r>
              <a:rPr lang="en-US" altLang="ja-JP" sz="2400" dirty="0">
                <a:latin typeface="+mj-lt"/>
              </a:rPr>
              <a:t> (Traffic accident (internal factors))” </a:t>
            </a:r>
            <a:r>
              <a:rPr lang="ja-JP" altLang="en-US" sz="2400" dirty="0">
                <a:latin typeface="+mj-lt"/>
              </a:rPr>
              <a:t>→ </a:t>
            </a:r>
            <a:r>
              <a:rPr lang="en-US" altLang="ja-JP" sz="2400" dirty="0">
                <a:latin typeface="+mj-lt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+mj-lt"/>
              </a:rPr>
              <a:t>M3</a:t>
            </a:r>
            <a:r>
              <a:rPr lang="en-US" altLang="ja-JP" sz="2400" dirty="0">
                <a:latin typeface="+mj-lt"/>
              </a:rPr>
              <a:t> (Overturning)” </a:t>
            </a:r>
            <a:r>
              <a:rPr lang="ja-JP" altLang="en-US" sz="2400" dirty="0">
                <a:latin typeface="+mj-lt"/>
              </a:rPr>
              <a:t>→ </a:t>
            </a:r>
            <a:r>
              <a:rPr lang="en-US" altLang="ja-JP" sz="2400" dirty="0">
                <a:latin typeface="+mj-lt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+mj-lt"/>
              </a:rPr>
              <a:t>R2</a:t>
            </a:r>
            <a:r>
              <a:rPr lang="en-US" altLang="ja-JP" sz="2400" dirty="0">
                <a:latin typeface="+mj-lt"/>
              </a:rPr>
              <a:t> (Leak (break in the body of the </a:t>
            </a:r>
            <a:r>
              <a:rPr lang="en-US" altLang="ja-JP" sz="2400" dirty="0" smtClean="0">
                <a:latin typeface="+mj-lt"/>
              </a:rPr>
              <a:t>cylinder or tank))”</a:t>
            </a:r>
            <a:endParaRPr lang="ja-JP" altLang="en-US" sz="2400" dirty="0">
              <a:latin typeface="+mj-lt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Result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151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of Key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A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ccident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E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vent of Compressed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H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ydrogen </a:t>
            </a:r>
            <a:endParaRPr lang="en-US" altLang="ja-JP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29017" y="6497205"/>
            <a:ext cx="21336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15880" y="588754"/>
            <a:ext cx="504056" cy="174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608168" y="6595635"/>
            <a:ext cx="720080" cy="168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943872" y="1051018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109692" y="762986"/>
            <a:ext cx="1967508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712324" y="6038330"/>
            <a:ext cx="1955676" cy="318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383084" y="756947"/>
            <a:ext cx="14411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221509" y="5943369"/>
            <a:ext cx="14411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91690" y="618031"/>
            <a:ext cx="370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Connection to the other nodes</a:t>
            </a:r>
            <a:endParaRPr lang="ja-JP" altLang="en-US" sz="2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123692" y="6321861"/>
            <a:ext cx="370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Connection to the other nodes</a:t>
            </a:r>
            <a:endParaRPr lang="ja-JP" altLang="en-US" sz="22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9166743" y="2667417"/>
            <a:ext cx="2991748" cy="1621462"/>
            <a:chOff x="710135" y="1870396"/>
            <a:chExt cx="2991748" cy="1621462"/>
          </a:xfrm>
        </p:grpSpPr>
        <p:sp>
          <p:nvSpPr>
            <p:cNvPr id="11" name="正方形/長方形 10"/>
            <p:cNvSpPr/>
            <p:nvPr/>
          </p:nvSpPr>
          <p:spPr>
            <a:xfrm>
              <a:off x="710135" y="1922771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11987" y="2788334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98167" y="1870396"/>
              <a:ext cx="2703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For other accident events</a:t>
              </a:r>
              <a:endParaRPr kumimoji="1" lang="ja-JP" altLang="en-US" sz="2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02019" y="2722417"/>
              <a:ext cx="2582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From other accident events</a:t>
              </a:r>
              <a:endParaRPr kumimoji="1" lang="ja-JP" altLang="en-US" sz="2200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7954" y="957129"/>
            <a:ext cx="9305716" cy="5807771"/>
            <a:chOff x="37954" y="957129"/>
            <a:chExt cx="9305716" cy="5807771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7954" y="981874"/>
              <a:ext cx="9124926" cy="5783026"/>
              <a:chOff x="1537692" y="812609"/>
              <a:chExt cx="9124926" cy="5783026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3107903" y="812609"/>
                <a:ext cx="7554715" cy="5783026"/>
                <a:chOff x="3107903" y="812609"/>
                <a:chExt cx="7554715" cy="5783026"/>
              </a:xfrm>
            </p:grpSpPr>
            <p:graphicFrame>
              <p:nvGraphicFramePr>
                <p:cNvPr id="13" name="グラフ 1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38693595"/>
                    </p:ext>
                  </p:extLst>
                </p:nvPr>
              </p:nvGraphicFramePr>
              <p:xfrm>
                <a:off x="3107903" y="812609"/>
                <a:ext cx="7554715" cy="578302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6" name="正方形/長方形 5"/>
                <p:cNvSpPr/>
                <p:nvPr/>
              </p:nvSpPr>
              <p:spPr>
                <a:xfrm>
                  <a:off x="6908837" y="3933056"/>
                  <a:ext cx="3240360" cy="36004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8" name="正方形/長方形 7"/>
              <p:cNvSpPr/>
              <p:nvPr/>
            </p:nvSpPr>
            <p:spPr>
              <a:xfrm>
                <a:off x="1537692" y="2176118"/>
                <a:ext cx="5017740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500" dirty="0"/>
                  <a:t>Poor installation/poor inspection of vehicle, cylinders, or tanks</a:t>
                </a:r>
                <a:endParaRPr lang="ja-JP" altLang="en-US" sz="1500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1978538" y="4509120"/>
                <a:ext cx="45768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+mj-lt"/>
                    <a:ea typeface="Times New Roman" panose="02020603050405020304" pitchFamily="18" charset="0"/>
                  </a:rPr>
                  <a:t>Leak (break in the body of the cylinder or tank)</a:t>
                </a:r>
                <a:endParaRPr lang="ja-JP" altLang="en-US" dirty="0">
                  <a:latin typeface="+mj-lt"/>
                </a:endParaRPr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4697821" y="957129"/>
              <a:ext cx="2232248" cy="331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111422" y="6054747"/>
              <a:ext cx="2232248" cy="331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角丸四角形 29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Result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239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of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Key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A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ccident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E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vent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altLang="ja-JP" sz="3100" b="1" dirty="0">
                <a:cs typeface="Arial" panose="020B0604020202020204" pitchFamily="34" charset="0"/>
              </a:rPr>
              <a:t>L</a:t>
            </a:r>
            <a:r>
              <a:rPr lang="en-US" altLang="ja-JP" sz="3100" b="1" dirty="0" smtClean="0">
                <a:cs typeface="Arial" panose="020B0604020202020204" pitchFamily="34" charset="0"/>
              </a:rPr>
              <a:t>iquid </a:t>
            </a:r>
            <a:r>
              <a:rPr lang="en-US" altLang="ja-JP" sz="3100" b="1" dirty="0">
                <a:cs typeface="Arial" panose="020B0604020202020204" pitchFamily="34" charset="0"/>
              </a:rPr>
              <a:t>H</a:t>
            </a:r>
            <a:r>
              <a:rPr lang="en-US" altLang="ja-JP" sz="3100" b="1" dirty="0" smtClean="0">
                <a:cs typeface="Arial" panose="020B0604020202020204" pitchFamily="34" charset="0"/>
              </a:rPr>
              <a:t>ydrogen </a:t>
            </a:r>
            <a:endParaRPr lang="en-US" altLang="ja-JP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840416" y="6597352"/>
            <a:ext cx="21336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2277" y="652975"/>
            <a:ext cx="9168202" cy="5898465"/>
            <a:chOff x="1494415" y="608162"/>
            <a:chExt cx="9168202" cy="6155740"/>
          </a:xfrm>
        </p:grpSpPr>
        <p:graphicFrame>
          <p:nvGraphicFramePr>
            <p:cNvPr id="15" name="グラフ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53440060"/>
                </p:ext>
              </p:extLst>
            </p:nvPr>
          </p:nvGraphicFramePr>
          <p:xfrm>
            <a:off x="2938961" y="698186"/>
            <a:ext cx="7723656" cy="6006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正方形/長方形 2"/>
            <p:cNvSpPr/>
            <p:nvPr/>
          </p:nvSpPr>
          <p:spPr>
            <a:xfrm>
              <a:off x="7608168" y="6595635"/>
              <a:ext cx="720080" cy="168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1494415" y="608162"/>
              <a:ext cx="9090913" cy="6005179"/>
              <a:chOff x="1494415" y="608162"/>
              <a:chExt cx="9090913" cy="6005179"/>
            </a:xfrm>
          </p:grpSpPr>
          <p:sp>
            <p:nvSpPr>
              <p:cNvPr id="2" name="正方形/長方形 1"/>
              <p:cNvSpPr/>
              <p:nvPr/>
            </p:nvSpPr>
            <p:spPr>
              <a:xfrm>
                <a:off x="4948634" y="608162"/>
                <a:ext cx="504056" cy="174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028754" y="675802"/>
                <a:ext cx="1967508" cy="4680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6" name="グループ化 5"/>
              <p:cNvGrpSpPr/>
              <p:nvPr/>
            </p:nvGrpSpPr>
            <p:grpSpPr>
              <a:xfrm>
                <a:off x="1494415" y="782394"/>
                <a:ext cx="9090913" cy="5830947"/>
                <a:chOff x="1561661" y="762986"/>
                <a:chExt cx="9090913" cy="5830947"/>
              </a:xfrm>
            </p:grpSpPr>
            <p:sp>
              <p:nvSpPr>
                <p:cNvPr id="7" name="正方形/長方形 6"/>
                <p:cNvSpPr/>
                <p:nvPr/>
              </p:nvSpPr>
              <p:spPr>
                <a:xfrm>
                  <a:off x="2704803" y="762986"/>
                  <a:ext cx="792088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8696898" y="6275913"/>
                  <a:ext cx="1955676" cy="318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>
                <a:xfrm>
                  <a:off x="1561661" y="2218968"/>
                  <a:ext cx="501774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500" dirty="0"/>
                    <a:t>Poor installation/poor inspection of vehicle, cylinders, or tanks</a:t>
                  </a:r>
                  <a:endParaRPr lang="ja-JP" altLang="en-US" sz="1500" dirty="0"/>
                </a:p>
              </p:txBody>
            </p:sp>
            <p:sp>
              <p:nvSpPr>
                <p:cNvPr id="9" name="正方形/長方形 8"/>
                <p:cNvSpPr/>
                <p:nvPr/>
              </p:nvSpPr>
              <p:spPr>
                <a:xfrm>
                  <a:off x="2002507" y="4509120"/>
                  <a:ext cx="457689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>
                      <a:latin typeface="+mj-lt"/>
                      <a:ea typeface="Times New Roman" panose="02020603050405020304" pitchFamily="18" charset="0"/>
                    </a:rPr>
                    <a:t>Leak (break in the body of the cylinder or tank)</a:t>
                  </a:r>
                  <a:endParaRPr lang="ja-JP" altLang="en-US" dirty="0">
                    <a:latin typeface="+mj-lt"/>
                  </a:endParaRPr>
                </a:p>
              </p:txBody>
            </p:sp>
            <p:sp>
              <p:nvSpPr>
                <p:cNvPr id="13" name="正方形/長方形 12"/>
                <p:cNvSpPr/>
                <p:nvPr/>
              </p:nvSpPr>
              <p:spPr>
                <a:xfrm>
                  <a:off x="7521535" y="2490395"/>
                  <a:ext cx="1990849" cy="432048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</p:grpSp>
      </p:grpSp>
      <p:cxnSp>
        <p:nvCxnSpPr>
          <p:cNvPr id="16" name="直線コネクタ 15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9166743" y="2667417"/>
            <a:ext cx="2991748" cy="1621462"/>
            <a:chOff x="710135" y="1870396"/>
            <a:chExt cx="2991748" cy="1621462"/>
          </a:xfrm>
        </p:grpSpPr>
        <p:sp>
          <p:nvSpPr>
            <p:cNvPr id="20" name="正方形/長方形 19"/>
            <p:cNvSpPr/>
            <p:nvPr/>
          </p:nvSpPr>
          <p:spPr>
            <a:xfrm>
              <a:off x="710135" y="1922771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11987" y="2788334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98167" y="1870396"/>
              <a:ext cx="2703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For other accident events</a:t>
              </a:r>
              <a:endParaRPr kumimoji="1" lang="ja-JP" altLang="en-US" sz="22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002019" y="2722417"/>
              <a:ext cx="2582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From other accident events</a:t>
              </a:r>
              <a:endParaRPr kumimoji="1" lang="ja-JP" altLang="en-US" sz="2200" dirty="0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6587722" y="493086"/>
            <a:ext cx="370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Connection to the other nodes</a:t>
            </a:r>
            <a:endParaRPr lang="ja-JP" altLang="en-US" sz="2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4074822" y="6349027"/>
            <a:ext cx="370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Connection to the other nodes</a:t>
            </a:r>
            <a:endParaRPr lang="ja-JP" altLang="en-US" sz="2200" dirty="0"/>
          </a:p>
        </p:txBody>
      </p:sp>
      <p:sp>
        <p:nvSpPr>
          <p:cNvPr id="28" name="角丸四角形 27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Result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231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47850"/>
              </p:ext>
            </p:extLst>
          </p:nvPr>
        </p:nvGraphicFramePr>
        <p:xfrm>
          <a:off x="1537692" y="748557"/>
          <a:ext cx="7347159" cy="617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Result of Key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A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ccident Event of Organic </a:t>
            </a:r>
            <a:r>
              <a:rPr lang="en-US" altLang="ja-JP" sz="3100" b="1" dirty="0">
                <a:cs typeface="Arial" panose="020B0604020202020204" pitchFamily="34" charset="0"/>
              </a:rPr>
              <a:t>L</a:t>
            </a:r>
            <a:r>
              <a:rPr lang="en-US" altLang="ja-JP" sz="3100" b="1" dirty="0" smtClean="0">
                <a:cs typeface="Arial" panose="020B0604020202020204" pitchFamily="34" charset="0"/>
              </a:rPr>
              <a:t>iquid Hydride </a:t>
            </a:r>
            <a:endParaRPr lang="en-US" altLang="ja-JP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840416" y="6545266"/>
            <a:ext cx="21336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09899" y="636815"/>
            <a:ext cx="504056" cy="174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002187" y="6643696"/>
            <a:ext cx="720080" cy="168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063481" y="86035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47918" y="648615"/>
            <a:ext cx="1967508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106343" y="6086391"/>
            <a:ext cx="1955676" cy="318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-27519" y="2173976"/>
            <a:ext cx="5017740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500" dirty="0"/>
              <a:t>Poor installation/poor inspection of vehicle, cylinders, or tanks</a:t>
            </a:r>
            <a:endParaRPr lang="ja-JP" altLang="en-US" sz="1500" dirty="0"/>
          </a:p>
        </p:txBody>
      </p:sp>
      <p:sp>
        <p:nvSpPr>
          <p:cNvPr id="9" name="正方形/長方形 8"/>
          <p:cNvSpPr/>
          <p:nvPr/>
        </p:nvSpPr>
        <p:spPr>
          <a:xfrm>
            <a:off x="440846" y="4702450"/>
            <a:ext cx="45768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latin typeface="+mj-lt"/>
                <a:ea typeface="Times New Roman" panose="02020603050405020304" pitchFamily="18" charset="0"/>
              </a:rPr>
              <a:t>Leak (break in the body of the cylinder or tank)</a:t>
            </a:r>
            <a:endParaRPr lang="ja-JP" altLang="en-US" dirty="0">
              <a:latin typeface="+mj-lt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980551" y="3114679"/>
            <a:ext cx="1800201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9166743" y="2667417"/>
            <a:ext cx="2991748" cy="1621462"/>
            <a:chOff x="710135" y="1870396"/>
            <a:chExt cx="2991748" cy="1621462"/>
          </a:xfrm>
        </p:grpSpPr>
        <p:sp>
          <p:nvSpPr>
            <p:cNvPr id="18" name="正方形/長方形 17"/>
            <p:cNvSpPr/>
            <p:nvPr/>
          </p:nvSpPr>
          <p:spPr>
            <a:xfrm>
              <a:off x="710135" y="1922771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11987" y="2788334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98167" y="1870396"/>
              <a:ext cx="2703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For other accident events</a:t>
              </a:r>
              <a:endParaRPr kumimoji="1" lang="ja-JP" altLang="en-US" sz="22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002019" y="2722417"/>
              <a:ext cx="2582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From other accident events</a:t>
              </a:r>
              <a:endParaRPr kumimoji="1" lang="ja-JP" altLang="en-US" sz="2200" dirty="0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6641251" y="498614"/>
            <a:ext cx="370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Connection to the other nodes</a:t>
            </a:r>
            <a:endParaRPr lang="ja-JP" altLang="en-US" sz="2200" dirty="0"/>
          </a:p>
        </p:txBody>
      </p:sp>
      <p:sp>
        <p:nvSpPr>
          <p:cNvPr id="25" name="正方形/長方形 24"/>
          <p:cNvSpPr/>
          <p:nvPr/>
        </p:nvSpPr>
        <p:spPr>
          <a:xfrm>
            <a:off x="3475047" y="6233714"/>
            <a:ext cx="370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Connection to the other nodes</a:t>
            </a:r>
            <a:endParaRPr lang="ja-JP" altLang="en-US" sz="2200" dirty="0"/>
          </a:p>
        </p:txBody>
      </p:sp>
      <p:sp>
        <p:nvSpPr>
          <p:cNvPr id="24" name="角丸四角形 23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Result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925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37692" y="-1633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Discussion &amp; Conclusion 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83432" y="2996952"/>
            <a:ext cx="10081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Limitation </a:t>
            </a:r>
            <a:r>
              <a:rPr lang="en-US" altLang="ja-JP" sz="2400" dirty="0" smtClean="0"/>
              <a:t>of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this study is that  reliability of result </a:t>
            </a:r>
            <a:r>
              <a:rPr lang="en-US" altLang="ja-JP" sz="2400" dirty="0" smtClean="0"/>
              <a:t>of </a:t>
            </a:r>
            <a:r>
              <a:rPr lang="en-US" altLang="ja-JP" sz="2400" dirty="0"/>
              <a:t>liquid hydrogen because only 20 accident cases ware used </a:t>
            </a:r>
            <a:r>
              <a:rPr lang="en-US" altLang="ja-JP" sz="2400" dirty="0" smtClean="0"/>
              <a:t>for the analysis. 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To overcome this limitation, HAZID study that is a hazard specification method based on brainstorming without accident cases will be apply to </a:t>
            </a:r>
            <a:r>
              <a:rPr lang="en-US" altLang="ja-JP" sz="2400" dirty="0" smtClean="0"/>
              <a:t>analysis for liquid hydrogen.</a:t>
            </a:r>
            <a:endParaRPr lang="en-US" altLang="ja-JP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983432" y="1242105"/>
            <a:ext cx="1036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This study characterize accident process of hydrogen transport in Japan </a:t>
            </a:r>
            <a:r>
              <a:rPr lang="en-US" altLang="ja-JP" sz="2400" dirty="0" smtClean="0"/>
              <a:t>by using accident network based on network theory.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The accident </a:t>
            </a:r>
            <a:r>
              <a:rPr lang="en-US" altLang="ja-JP" sz="2400" dirty="0" smtClean="0"/>
              <a:t>network revealed </a:t>
            </a:r>
            <a:r>
              <a:rPr lang="en-US" altLang="ja-JP" sz="2400" dirty="0"/>
              <a:t>major accident process and key accident </a:t>
            </a:r>
            <a:r>
              <a:rPr lang="en-US" altLang="ja-JP" sz="2400" dirty="0" smtClean="0"/>
              <a:t>events.</a:t>
            </a:r>
            <a:endParaRPr lang="en-US" altLang="ja-JP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37692" y="-1633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Reference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551384" y="1412776"/>
            <a:ext cx="108372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 err="1" smtClean="0">
                <a:latin typeface="+mj-lt"/>
                <a:ea typeface="Times New Roman" panose="02020603050405020304" pitchFamily="18" charset="0"/>
              </a:rPr>
              <a:t>Ordin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P.M., Review of hydrogen accidents and incidents in NASA Operations, NASA technical memorandum, 1974, TM X-71565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Galassi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M.C., </a:t>
            </a: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Papanikolaou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E., </a:t>
            </a: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Baraldi,D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., </a:t>
            </a: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Funnemark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E., </a:t>
            </a: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Håland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E., </a:t>
            </a: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Engebø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A., </a:t>
            </a: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Haugom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G.P., Jordan, T. </a:t>
            </a:r>
            <a:r>
              <a:rPr lang="en-US" altLang="ja-JP" dirty="0">
                <a:latin typeface="+mj-lt"/>
                <a:ea typeface="游明朝" panose="02020400000000000000" pitchFamily="18" charset="-128"/>
              </a:rPr>
              <a:t>and </a:t>
            </a:r>
            <a:r>
              <a:rPr lang="en-US" altLang="ja-JP" dirty="0" err="1">
                <a:latin typeface="+mj-lt"/>
                <a:ea typeface="游明朝" panose="02020400000000000000" pitchFamily="18" charset="-128"/>
              </a:rPr>
              <a:t>Tchouvelev</a:t>
            </a:r>
            <a:r>
              <a:rPr lang="en-US" altLang="ja-JP" dirty="0">
                <a:latin typeface="+mj-lt"/>
                <a:ea typeface="游明朝" panose="02020400000000000000" pitchFamily="18" charset="-128"/>
              </a:rPr>
              <a:t>, A.V.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HIAD – hydrogen incident and accident database, </a:t>
            </a:r>
            <a:r>
              <a:rPr lang="en-US" altLang="ja-JP" i="1" dirty="0">
                <a:latin typeface="+mj-lt"/>
                <a:ea typeface="Times New Roman" panose="02020603050405020304" pitchFamily="18" charset="0"/>
              </a:rPr>
              <a:t>International Journal of Hydrogen Energy</a:t>
            </a:r>
            <a:r>
              <a:rPr lang="en-US" altLang="ja-JP" dirty="0">
                <a:latin typeface="+mj-lt"/>
                <a:ea typeface="游明朝" panose="02020400000000000000" pitchFamily="18" charset="-128"/>
              </a:rPr>
              <a:t>, </a:t>
            </a:r>
            <a:r>
              <a:rPr lang="en-US" altLang="ja-JP" b="1" dirty="0">
                <a:latin typeface="+mj-lt"/>
                <a:ea typeface="Times New Roman" panose="02020603050405020304" pitchFamily="18" charset="0"/>
              </a:rPr>
              <a:t>37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No. 22, 2012, pp. 17351-17357.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 err="1">
                <a:latin typeface="+mj-lt"/>
                <a:ea typeface="Times New Roman" panose="02020603050405020304" pitchFamily="18" charset="0"/>
              </a:rPr>
              <a:t>Lowesmith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B.J., Hankinson, G. and Chynoweth, S., Safety issues of the liquefaction, storage and transportation of liquid hydrogen: An analysis of incidents and HAZIDS, </a:t>
            </a:r>
            <a:r>
              <a:rPr lang="en-US" altLang="ja-JP" i="1" dirty="0">
                <a:latin typeface="+mj-lt"/>
                <a:ea typeface="Times New Roman" panose="02020603050405020304" pitchFamily="18" charset="0"/>
              </a:rPr>
              <a:t>International Journal of Hydrogen Energy</a:t>
            </a:r>
            <a:r>
              <a:rPr lang="en-US" altLang="ja-JP" dirty="0">
                <a:latin typeface="+mj-lt"/>
                <a:ea typeface="游明朝" panose="02020400000000000000" pitchFamily="18" charset="-128"/>
              </a:rPr>
              <a:t>, </a:t>
            </a:r>
            <a:r>
              <a:rPr lang="en-US" altLang="ja-JP" b="1" dirty="0">
                <a:latin typeface="+mj-lt"/>
                <a:ea typeface="Times New Roman" panose="02020603050405020304" pitchFamily="18" charset="0"/>
              </a:rPr>
              <a:t>39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, No. 35, 2014, pp. 20516-20521.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>
                <a:latin typeface="+mj-lt"/>
                <a:ea typeface="Times New Roman" panose="02020603050405020304" pitchFamily="18" charset="0"/>
              </a:rPr>
              <a:t>High Pressure Gas Safety Institute of Japan, High Pressure Gas Safety Act Database, www.h2incidents.org, https://www.khk.or.jp/public_information/information/incident_investigation/hpg_incident/incident_db.html  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 smtClean="0">
                <a:latin typeface="+mj-lt"/>
                <a:ea typeface="Times New Roman" panose="02020603050405020304" pitchFamily="18" charset="0"/>
              </a:rPr>
              <a:t>High 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Pressure Gas Safety Institute of Japan, High Pressure Gas Safety Act Database, www.h2incidents.org, https://www.khk.or.jp/public_information/information/incident_investigation/hpg_incident/incident_db.html </a:t>
            </a:r>
          </a:p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 smtClean="0">
                <a:latin typeface="+mj-lt"/>
                <a:ea typeface="Times New Roman" panose="02020603050405020304" pitchFamily="18" charset="0"/>
              </a:rPr>
              <a:t>Fire 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and Disaster Management Agency, Fire and Disaster Management Agency, database </a:t>
            </a:r>
            <a:r>
              <a:rPr lang="en-US" altLang="ja-JP" u="sng" dirty="0">
                <a:latin typeface="+mj-lt"/>
                <a:ea typeface="Times New Roman" panose="02020603050405020304" pitchFamily="18" charset="0"/>
                <a:hlinkClick r:id="rId2"/>
              </a:rPr>
              <a:t>http://www.khk-syoubou.or.jp/hazardinfo/guide.html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ja-JP" dirty="0">
                <a:latin typeface="+mj-lt"/>
                <a:ea typeface="Times New Roman" panose="02020603050405020304" pitchFamily="18" charset="0"/>
              </a:rPr>
              <a:t>The Online Data &amp; Information Network of the European Commission Joint Research Centre (JRC), Hydrogen Incident and Accident Database (HIAD2.0)-free access to the renewed hydrogen incident and accident database</a:t>
            </a:r>
            <a:r>
              <a:rPr lang="en-GB" altLang="ja-JP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altLang="ja-JP" dirty="0">
                <a:latin typeface="+mj-lt"/>
                <a:ea typeface="Times New Roman" panose="02020603050405020304" pitchFamily="18" charset="0"/>
              </a:rPr>
              <a:t>https://odin.jrc.ec.europa.eu/giada</a:t>
            </a:r>
            <a:r>
              <a:rPr lang="en-US" altLang="ja-JP" dirty="0" smtClean="0">
                <a:latin typeface="+mj-lt"/>
                <a:ea typeface="Times New Roman" panose="02020603050405020304" pitchFamily="18" charset="0"/>
              </a:rPr>
              <a:t>/</a:t>
            </a:r>
            <a:endParaRPr lang="ja-JP" altLang="ja-JP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Japan Targets a Hydrogen Society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ストライプ矢印 21"/>
          <p:cNvSpPr/>
          <p:nvPr/>
        </p:nvSpPr>
        <p:spPr>
          <a:xfrm rot="5400000">
            <a:off x="5858569" y="4907856"/>
            <a:ext cx="513129" cy="204773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756070" y="582028"/>
            <a:ext cx="81556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Hydrogen </a:t>
            </a:r>
            <a:r>
              <a:rPr lang="en-US" altLang="ja-JP" sz="2600" b="1" dirty="0" smtClean="0">
                <a:latin typeface="+mj-lt"/>
                <a:cs typeface="Arial" panose="020B0604020202020204" pitchFamily="34" charset="0"/>
              </a:rPr>
              <a:t>economy </a:t>
            </a: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needs hydrogen transport  </a:t>
            </a:r>
            <a:endParaRPr lang="ja-JP" alt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25704" y="4573287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Dangerousness of Hydrogen transport</a:t>
            </a:r>
            <a:endParaRPr lang="ja-JP" alt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45239" y="6100648"/>
            <a:ext cx="913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Risk of hydrogen transport should be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assessed. </a:t>
            </a:r>
            <a:endParaRPr lang="ja-JP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15480" y="4970184"/>
            <a:ext cx="9753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lt"/>
              </a:rPr>
              <a:t>Harmful properties of hydrogen (e.g. explosion and fire) is well known to have serious </a:t>
            </a:r>
            <a:r>
              <a:rPr lang="en-US" altLang="ja-JP" sz="2400" dirty="0" smtClean="0">
                <a:latin typeface="+mj-lt"/>
              </a:rPr>
              <a:t>consequence. </a:t>
            </a:r>
            <a:endParaRPr lang="ja-JP" altLang="en-US" sz="2400" dirty="0">
              <a:latin typeface="+mj-lt"/>
            </a:endParaRPr>
          </a:p>
        </p:txBody>
      </p:sp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07351"/>
              </p:ext>
            </p:extLst>
          </p:nvPr>
        </p:nvGraphicFramePr>
        <p:xfrm>
          <a:off x="1761838" y="2187456"/>
          <a:ext cx="8654643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8789">
                  <a:extLst>
                    <a:ext uri="{9D8B030D-6E8A-4147-A177-3AD203B41FA5}">
                      <a16:colId xmlns:a16="http://schemas.microsoft.com/office/drawing/2014/main" val="876939472"/>
                    </a:ext>
                  </a:extLst>
                </a:gridCol>
                <a:gridCol w="2778789">
                  <a:extLst>
                    <a:ext uri="{9D8B030D-6E8A-4147-A177-3AD203B41FA5}">
                      <a16:colId xmlns:a16="http://schemas.microsoft.com/office/drawing/2014/main" val="3620335256"/>
                    </a:ext>
                  </a:extLst>
                </a:gridCol>
                <a:gridCol w="3097065">
                  <a:extLst>
                    <a:ext uri="{9D8B030D-6E8A-4147-A177-3AD203B41FA5}">
                      <a16:colId xmlns:a16="http://schemas.microsoft.com/office/drawing/2014/main" val="3579664580"/>
                    </a:ext>
                  </a:extLst>
                </a:gridCol>
              </a:tblGrid>
              <a:tr h="3486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aseline="0" dirty="0" smtClean="0">
                          <a:latin typeface="+mj-lt"/>
                          <a:cs typeface="Arial" panose="020B0604020202020204" pitchFamily="34" charset="0"/>
                        </a:rPr>
                        <a:t>Compressed </a:t>
                      </a:r>
                      <a:r>
                        <a:rPr kumimoji="1" lang="en-US" altLang="ja-JP" sz="2200" dirty="0" smtClean="0">
                          <a:latin typeface="+mj-lt"/>
                          <a:cs typeface="Arial" panose="020B0604020202020204" pitchFamily="34" charset="0"/>
                        </a:rPr>
                        <a:t>hydrogen</a:t>
                      </a:r>
                      <a:endParaRPr kumimoji="1" lang="ja-JP" altLang="en-US" sz="2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+mj-lt"/>
                          <a:cs typeface="Arial" panose="020B0604020202020204" pitchFamily="34" charset="0"/>
                        </a:rPr>
                        <a:t>Liquid hydrogen</a:t>
                      </a:r>
                      <a:endParaRPr kumimoji="1" lang="ja-JP" altLang="en-US" sz="2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+mj-lt"/>
                          <a:cs typeface="Arial" panose="020B0604020202020204" pitchFamily="34" charset="0"/>
                        </a:rPr>
                        <a:t>Liquid organic hydride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3420"/>
                  </a:ext>
                </a:extLst>
              </a:tr>
              <a:tr h="871724">
                <a:tc>
                  <a:txBody>
                    <a:bodyPr/>
                    <a:lstStyle/>
                    <a:p>
                      <a:endParaRPr kumimoji="1" lang="en-US" altLang="ja-JP" sz="2200" dirty="0" smtClean="0"/>
                    </a:p>
                    <a:p>
                      <a:endParaRPr kumimoji="1" lang="en-US" altLang="ja-JP" sz="2200" dirty="0" smtClean="0"/>
                    </a:p>
                    <a:p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93233"/>
                  </a:ext>
                </a:extLst>
              </a:tr>
              <a:tr h="4089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aseline="0" dirty="0" smtClean="0"/>
                        <a:t>Cylinder truck</a:t>
                      </a:r>
                      <a:r>
                        <a:rPr kumimoji="1" lang="en-US" altLang="ja-JP" sz="2200" baseline="300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aseline="0" dirty="0" smtClean="0"/>
                        <a:t>Tank lorry; ultra </a:t>
                      </a:r>
                      <a:r>
                        <a:rPr kumimoji="1" lang="en-US" altLang="ja-JP" sz="2200" baseline="0" dirty="0" smtClean="0"/>
                        <a:t>cold</a:t>
                      </a:r>
                      <a:r>
                        <a:rPr kumimoji="1" lang="en-US" altLang="ja-JP" sz="2200" baseline="30000" dirty="0" smtClean="0"/>
                        <a:t>1)</a:t>
                      </a:r>
                      <a:endParaRPr kumimoji="1" lang="en-US" altLang="ja-JP" sz="22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Tank lorry;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normal</a:t>
                      </a:r>
                      <a:r>
                        <a:rPr kumimoji="1" lang="en-US" altLang="ja-JP" sz="2100" baseline="0" dirty="0" smtClean="0"/>
                        <a:t> </a:t>
                      </a:r>
                      <a:r>
                        <a:rPr kumimoji="1" lang="en-US" altLang="ja-JP" sz="2100" dirty="0" smtClean="0"/>
                        <a:t>temperature</a:t>
                      </a:r>
                      <a:r>
                        <a:rPr kumimoji="1" lang="en-US" altLang="ja-JP" sz="2100" baseline="30000" dirty="0" smtClean="0"/>
                        <a:t>2)</a:t>
                      </a:r>
                      <a:endParaRPr kumimoji="1" lang="ja-JP" altLang="en-US" sz="21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769645"/>
                  </a:ext>
                </a:extLst>
              </a:tr>
            </a:tbl>
          </a:graphicData>
        </a:graphic>
      </p:graphicFrame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"/>
          <a:srcRect b="31810"/>
          <a:stretch/>
        </p:blipFill>
        <p:spPr>
          <a:xfrm>
            <a:off x="2065118" y="2755101"/>
            <a:ext cx="2137422" cy="833358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1181382" y="1003578"/>
            <a:ext cx="982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Because of the topographical restrictions, truck is used as major means of hydrogen transport in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Japan.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Different types of truck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are used for each hydrogen energy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carrier.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25" y="2781218"/>
            <a:ext cx="2428475" cy="78112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35169" y="6406092"/>
            <a:ext cx="817631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Source of phot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ja-JP" sz="800" dirty="0"/>
              <a:t>© Iwatani </a:t>
            </a:r>
            <a:r>
              <a:rPr lang="en-US" altLang="ja-JP" sz="800" dirty="0" smtClean="0"/>
              <a:t>Corporation, </a:t>
            </a:r>
            <a:r>
              <a:rPr lang="en-US" altLang="ja-JP" sz="800" dirty="0"/>
              <a:t>http://www.f-suiso.jp/wp-content/uploads/2014/12/a21bf3de4dfff39fd354b69187045505.pdf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ja-JP" sz="800" dirty="0"/>
              <a:t>Ministry of Economy, Trade and Industry, https://www.meti.go.jp/committee/kenkyukai/energy/suiso_nenryodenchi/suiso_nenryodenchi_wg/pdf/005_02_00.pdf</a:t>
            </a:r>
            <a:endParaRPr lang="ja-JP" altLang="en-US" sz="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852" y="2697336"/>
            <a:ext cx="2129436" cy="89112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9696400" y="64169"/>
            <a:ext cx="1753485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Introduction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8889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0" y="2636912"/>
            <a:ext cx="91440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000" dirty="0"/>
              <a:t>Thank you very much for your attention</a:t>
            </a:r>
          </a:p>
          <a:p>
            <a:pPr marL="0" indent="0" algn="ctr">
              <a:buNone/>
            </a:pPr>
            <a:r>
              <a:rPr lang="en-US" altLang="ja-JP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d195644@hiroshima-u.ac.jp</a:t>
            </a:r>
          </a:p>
        </p:txBody>
      </p:sp>
    </p:spTree>
    <p:extLst>
      <p:ext uri="{BB962C8B-B14F-4D97-AF65-F5344CB8AC3E}">
        <p14:creationId xmlns:p14="http://schemas.microsoft.com/office/powerpoint/2010/main" val="9686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37692" y="-1633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Example of accident case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199456" y="54702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Accident case [1]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66117" y="530120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Summarization by using accident events and its relationship</a:t>
            </a:r>
          </a:p>
        </p:txBody>
      </p:sp>
      <p:sp>
        <p:nvSpPr>
          <p:cNvPr id="2" name="ストライプ矢印 1"/>
          <p:cNvSpPr/>
          <p:nvPr/>
        </p:nvSpPr>
        <p:spPr>
          <a:xfrm>
            <a:off x="6042220" y="2241643"/>
            <a:ext cx="720080" cy="2016224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8432520" y="4670274"/>
            <a:ext cx="936104" cy="3826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398365" y="4646175"/>
            <a:ext cx="1885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Accident event</a:t>
            </a:r>
            <a:endParaRPr lang="ja-JP" altLang="en-US" sz="2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9552" y="1264596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A tractor-semitrailer with horizontally mounted tubes filled </a:t>
            </a:r>
            <a:r>
              <a:rPr lang="en-US" altLang="ja-JP" dirty="0" smtClean="0"/>
              <a:t>with compressed </a:t>
            </a:r>
            <a:r>
              <a:rPr lang="en-US" altLang="ja-JP" dirty="0"/>
              <a:t>hydrogen was struck by a northbound pickup truck </a:t>
            </a:r>
            <a:r>
              <a:rPr lang="en-US" altLang="ja-JP" dirty="0" smtClean="0"/>
              <a:t>that veered </a:t>
            </a:r>
            <a:r>
              <a:rPr lang="en-US" altLang="ja-JP" dirty="0"/>
              <a:t>into the semitrailer's right rear axle. The tractor-semitrailer </a:t>
            </a:r>
            <a:r>
              <a:rPr lang="en-US" altLang="ja-JP" dirty="0" smtClean="0"/>
              <a:t>then went </a:t>
            </a:r>
            <a:r>
              <a:rPr lang="en-US" altLang="ja-JP" dirty="0"/>
              <a:t>out of control and left the roadway, coming to rest. As a result </a:t>
            </a:r>
            <a:r>
              <a:rPr lang="en-US" altLang="ja-JP" dirty="0" smtClean="0"/>
              <a:t>of rotational </a:t>
            </a:r>
            <a:r>
              <a:rPr lang="en-US" altLang="ja-JP" dirty="0"/>
              <a:t>torque and impact, the end of one tube was sheared off at </a:t>
            </a:r>
            <a:r>
              <a:rPr lang="en-US" altLang="ja-JP" dirty="0" smtClean="0"/>
              <a:t>the bulkhead </a:t>
            </a:r>
            <a:r>
              <a:rPr lang="en-US" altLang="ja-JP" dirty="0"/>
              <a:t>and left the tube bundle. During the process, some of the tubes</a:t>
            </a:r>
            <a:r>
              <a:rPr lang="en-US" altLang="ja-JP" dirty="0" smtClean="0"/>
              <a:t>, valves</a:t>
            </a:r>
            <a:r>
              <a:rPr lang="en-US" altLang="ja-JP" dirty="0"/>
              <a:t>, piping, and fittings at the rear of the semitrailer were damaged </a:t>
            </a:r>
            <a:r>
              <a:rPr lang="en-US" altLang="ja-JP" dirty="0" smtClean="0"/>
              <a:t>and released </a:t>
            </a:r>
            <a:r>
              <a:rPr lang="en-US" altLang="ja-JP" dirty="0"/>
              <a:t>hydrogen. The hydrogen ignited and burned the rear of </a:t>
            </a:r>
            <a:r>
              <a:rPr lang="en-US" altLang="ja-JP" dirty="0" smtClean="0"/>
              <a:t>these </a:t>
            </a:r>
            <a:r>
              <a:rPr lang="en-US" altLang="ja-JP" dirty="0" err="1" smtClean="0"/>
              <a:t>mitrailer</a:t>
            </a:r>
            <a:r>
              <a:rPr lang="en-US" altLang="ja-JP" dirty="0"/>
              <a:t>. In the meantime, the pickup truck had also run off the </a:t>
            </a:r>
            <a:r>
              <a:rPr lang="en-US" altLang="ja-JP" dirty="0" smtClean="0"/>
              <a:t>road and </a:t>
            </a:r>
            <a:r>
              <a:rPr lang="en-US" altLang="ja-JP" dirty="0"/>
              <a:t>its fuel line ruptured, resulting in the truck being destroyed by fire.</a:t>
            </a:r>
            <a:endParaRPr lang="ja-JP" altLang="en-US" dirty="0"/>
          </a:p>
        </p:txBody>
      </p:sp>
      <p:sp>
        <p:nvSpPr>
          <p:cNvPr id="11" name="楕円 10"/>
          <p:cNvSpPr/>
          <p:nvPr/>
        </p:nvSpPr>
        <p:spPr>
          <a:xfrm>
            <a:off x="7511012" y="2579545"/>
            <a:ext cx="4342155" cy="6702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Leak </a:t>
            </a:r>
            <a:endParaRPr lang="en-US" altLang="ja-JP" sz="2000" dirty="0" smtClean="0"/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/>
              <a:t>safety valve, valve, tubing, lid)</a:t>
            </a:r>
          </a:p>
        </p:txBody>
      </p:sp>
      <p:sp>
        <p:nvSpPr>
          <p:cNvPr id="12" name="楕円 11"/>
          <p:cNvSpPr/>
          <p:nvPr/>
        </p:nvSpPr>
        <p:spPr>
          <a:xfrm>
            <a:off x="7514485" y="1667003"/>
            <a:ext cx="4342155" cy="556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Failing</a:t>
            </a:r>
            <a:endParaRPr kumimoji="1" lang="ja-JP" altLang="en-US" sz="2000" dirty="0"/>
          </a:p>
        </p:txBody>
      </p:sp>
      <p:sp>
        <p:nvSpPr>
          <p:cNvPr id="13" name="楕円 12"/>
          <p:cNvSpPr/>
          <p:nvPr/>
        </p:nvSpPr>
        <p:spPr>
          <a:xfrm>
            <a:off x="7514486" y="679890"/>
            <a:ext cx="4342154" cy="6395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Traffic accident due to the external force</a:t>
            </a:r>
            <a:endParaRPr kumimoji="1" lang="ja-JP" altLang="en-US" sz="2000" dirty="0"/>
          </a:p>
        </p:txBody>
      </p:sp>
      <p:sp>
        <p:nvSpPr>
          <p:cNvPr id="14" name="楕円 13"/>
          <p:cNvSpPr/>
          <p:nvPr/>
        </p:nvSpPr>
        <p:spPr>
          <a:xfrm>
            <a:off x="7511012" y="3537238"/>
            <a:ext cx="4342155" cy="6702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200" dirty="0" smtClean="0"/>
              <a:t>Explosion / fire</a:t>
            </a:r>
            <a:endParaRPr lang="en-US" altLang="ja-JP" sz="2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339552" y="6494464"/>
            <a:ext cx="6144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[1]Hydrogen tool, Lessons </a:t>
            </a:r>
            <a:r>
              <a:rPr lang="en-US" altLang="ja-JP" sz="1200" dirty="0"/>
              <a:t>Learned, https://h2tools.org/lessons?search_api_fulltext=&amp;page=12 </a:t>
            </a:r>
            <a:endParaRPr lang="ja-JP" altLang="en-US" sz="1200" dirty="0"/>
          </a:p>
        </p:txBody>
      </p:sp>
      <p:cxnSp>
        <p:nvCxnSpPr>
          <p:cNvPr id="17" name="直線矢印コネクタ 16"/>
          <p:cNvCxnSpPr>
            <a:stCxn id="13" idx="4"/>
            <a:endCxn id="12" idx="0"/>
          </p:cNvCxnSpPr>
          <p:nvPr/>
        </p:nvCxnSpPr>
        <p:spPr>
          <a:xfrm>
            <a:off x="9685563" y="1319423"/>
            <a:ext cx="0" cy="3475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4"/>
            <a:endCxn id="11" idx="0"/>
          </p:cNvCxnSpPr>
          <p:nvPr/>
        </p:nvCxnSpPr>
        <p:spPr>
          <a:xfrm flipH="1">
            <a:off x="9682090" y="2223888"/>
            <a:ext cx="3473" cy="3556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1" idx="4"/>
            <a:endCxn id="14" idx="0"/>
          </p:cNvCxnSpPr>
          <p:nvPr/>
        </p:nvCxnSpPr>
        <p:spPr>
          <a:xfrm>
            <a:off x="9682090" y="3249755"/>
            <a:ext cx="0" cy="2874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7567399" y="2950503"/>
            <a:ext cx="2440287" cy="1194284"/>
          </a:xfrm>
          <a:prstGeom prst="rect">
            <a:avLst/>
          </a:prstGeom>
          <a:solidFill>
            <a:srgbClr val="00B0F0"/>
          </a:solidFill>
          <a:ln w="349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4844226" y="2966881"/>
            <a:ext cx="2440045" cy="1177907"/>
          </a:xfrm>
          <a:prstGeom prst="rect">
            <a:avLst/>
          </a:prstGeom>
          <a:solidFill>
            <a:srgbClr val="92D050"/>
          </a:solidFill>
          <a:ln w="349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134294" y="2959234"/>
            <a:ext cx="2450832" cy="1194282"/>
          </a:xfrm>
          <a:prstGeom prst="rect">
            <a:avLst/>
          </a:prstGeom>
          <a:solidFill>
            <a:srgbClr val="FFC000"/>
          </a:solidFill>
          <a:ln w="349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Risk assessment needs accident scenarios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30654" y="6541210"/>
            <a:ext cx="21336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1785" y="5112928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Aim of this study</a:t>
            </a:r>
            <a:endParaRPr lang="ja-JP" alt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14394" y="1201825"/>
            <a:ext cx="110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Accident scenario needs characterizing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the accident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process from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causes and result.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Limitations of previous studies[1-3];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Statistical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limitation[1,2]; the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number of accident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cases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 are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very limited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Methodological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limitation[3]; existing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method does not follow accident process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201871" y="5493241"/>
            <a:ext cx="10557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lt"/>
              </a:rPr>
              <a:t>Characterizing the accident process of hydrogen transport in Japan with overcoming two </a:t>
            </a:r>
            <a:r>
              <a:rPr lang="en-US" altLang="ja-JP" sz="2400" dirty="0" smtClean="0">
                <a:latin typeface="+mj-lt"/>
              </a:rPr>
              <a:t>limitations by using network theory.</a:t>
            </a:r>
            <a:endParaRPr lang="en-US" altLang="ja-JP" sz="2400" dirty="0">
              <a:latin typeface="+mj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02032" y="739998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600" b="1" dirty="0" smtClean="0">
                <a:latin typeface="+mj-lt"/>
                <a:cs typeface="Arial" panose="020B0604020202020204" pitchFamily="34" charset="0"/>
              </a:rPr>
              <a:t>Limitations of </a:t>
            </a:r>
            <a:r>
              <a:rPr lang="en-US" altLang="ja-JP" sz="2600" b="1" dirty="0">
                <a:latin typeface="+mj-lt"/>
                <a:cs typeface="Arial" panose="020B0604020202020204" pitchFamily="34" charset="0"/>
              </a:rPr>
              <a:t>previous studies</a:t>
            </a:r>
            <a:endParaRPr lang="ja-JP" alt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9684522" y="3610678"/>
            <a:ext cx="288032" cy="2870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3443315" y="3281045"/>
            <a:ext cx="5164352" cy="563159"/>
            <a:chOff x="5463529" y="5963038"/>
            <a:chExt cx="1961542" cy="563159"/>
          </a:xfrm>
        </p:grpSpPr>
        <p:cxnSp>
          <p:nvCxnSpPr>
            <p:cNvPr id="37" name="直線矢印コネクタ 36"/>
            <p:cNvCxnSpPr>
              <a:stCxn id="63" idx="6"/>
              <a:endCxn id="114" idx="2"/>
            </p:cNvCxnSpPr>
            <p:nvPr/>
          </p:nvCxnSpPr>
          <p:spPr>
            <a:xfrm flipV="1">
              <a:off x="5463529" y="5963038"/>
              <a:ext cx="1223294" cy="1662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>
              <a:stCxn id="111" idx="6"/>
              <a:endCxn id="113" idx="2"/>
            </p:cNvCxnSpPr>
            <p:nvPr/>
          </p:nvCxnSpPr>
          <p:spPr>
            <a:xfrm flipV="1">
              <a:off x="5465760" y="6496543"/>
              <a:ext cx="637910" cy="1810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>
              <a:stCxn id="114" idx="6"/>
              <a:endCxn id="116" idx="2"/>
            </p:cNvCxnSpPr>
            <p:nvPr/>
          </p:nvCxnSpPr>
          <p:spPr>
            <a:xfrm>
              <a:off x="6860421" y="5963038"/>
              <a:ext cx="564649" cy="1111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>
              <a:stCxn id="113" idx="6"/>
              <a:endCxn id="114" idx="2"/>
            </p:cNvCxnSpPr>
            <p:nvPr/>
          </p:nvCxnSpPr>
          <p:spPr>
            <a:xfrm flipV="1">
              <a:off x="6277269" y="5963038"/>
              <a:ext cx="409553" cy="53350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>
              <a:stCxn id="114" idx="6"/>
              <a:endCxn id="115" idx="2"/>
            </p:cNvCxnSpPr>
            <p:nvPr/>
          </p:nvCxnSpPr>
          <p:spPr>
            <a:xfrm>
              <a:off x="6860421" y="5963038"/>
              <a:ext cx="564649" cy="56315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>
              <a:stCxn id="113" idx="6"/>
              <a:endCxn id="115" idx="2"/>
            </p:cNvCxnSpPr>
            <p:nvPr/>
          </p:nvCxnSpPr>
          <p:spPr>
            <a:xfrm>
              <a:off x="6277269" y="6496543"/>
              <a:ext cx="1147802" cy="296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線矢印コネクタ 49"/>
          <p:cNvCxnSpPr>
            <a:stCxn id="63" idx="6"/>
            <a:endCxn id="113" idx="2"/>
          </p:cNvCxnSpPr>
          <p:nvPr/>
        </p:nvCxnSpPr>
        <p:spPr>
          <a:xfrm>
            <a:off x="3443315" y="3297669"/>
            <a:ext cx="1685365" cy="51688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2134294" y="4140738"/>
            <a:ext cx="24508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Events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848272" y="4136656"/>
            <a:ext cx="242680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Events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562249" y="4136656"/>
            <a:ext cx="244543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Events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3" name="楕円 62"/>
          <p:cNvSpPr/>
          <p:nvPr/>
        </p:nvSpPr>
        <p:spPr>
          <a:xfrm>
            <a:off x="2986263" y="3066396"/>
            <a:ext cx="457052" cy="4625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2992137" y="3601382"/>
            <a:ext cx="457052" cy="4625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3" name="楕円 112"/>
          <p:cNvSpPr/>
          <p:nvPr/>
        </p:nvSpPr>
        <p:spPr>
          <a:xfrm>
            <a:off x="5128680" y="3583277"/>
            <a:ext cx="457052" cy="462545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4" name="楕円 113"/>
          <p:cNvSpPr/>
          <p:nvPr/>
        </p:nvSpPr>
        <p:spPr>
          <a:xfrm>
            <a:off x="6664005" y="3049772"/>
            <a:ext cx="457052" cy="462545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8607667" y="3612931"/>
            <a:ext cx="457052" cy="46254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6" name="楕円 115"/>
          <p:cNvSpPr/>
          <p:nvPr/>
        </p:nvSpPr>
        <p:spPr>
          <a:xfrm>
            <a:off x="8607667" y="3060884"/>
            <a:ext cx="457052" cy="46254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9696400" y="55087"/>
            <a:ext cx="1796589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/>
              <a:t>Introduction</a:t>
            </a:r>
            <a:endParaRPr lang="ja-JP" altLang="en-US" b="1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902242" y="4581789"/>
            <a:ext cx="2358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Accident </a:t>
            </a:r>
            <a:r>
              <a:rPr lang="en-US" altLang="ja-JP" sz="2400" dirty="0"/>
              <a:t>process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33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楕円 107"/>
          <p:cNvSpPr/>
          <p:nvPr/>
        </p:nvSpPr>
        <p:spPr>
          <a:xfrm>
            <a:off x="8472264" y="2541117"/>
            <a:ext cx="3347864" cy="9130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66" name="楕円 65"/>
          <p:cNvSpPr/>
          <p:nvPr/>
        </p:nvSpPr>
        <p:spPr>
          <a:xfrm>
            <a:off x="8472264" y="4673854"/>
            <a:ext cx="3347864" cy="9130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Overview of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Analytical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rame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778383" y="2541117"/>
            <a:ext cx="273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Overcoming statistical limitation </a:t>
            </a:r>
            <a:endParaRPr lang="ja-JP" altLang="en-US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  <p:sp>
        <p:nvSpPr>
          <p:cNvPr id="9" name="平行四辺形 8"/>
          <p:cNvSpPr/>
          <p:nvPr/>
        </p:nvSpPr>
        <p:spPr>
          <a:xfrm>
            <a:off x="2567159" y="1361486"/>
            <a:ext cx="5033312" cy="735125"/>
          </a:xfrm>
          <a:prstGeom prst="parallelogram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/>
              <a:t>Collecting accident case of hydrogen transport</a:t>
            </a:r>
            <a:endParaRPr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2567159" y="3889358"/>
            <a:ext cx="5033312" cy="393614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/>
              <a:t>Construction of </a:t>
            </a:r>
            <a:r>
              <a:rPr lang="en-US" altLang="ja-JP" sz="2400" dirty="0"/>
              <a:t>Accident network</a:t>
            </a:r>
            <a:endParaRPr lang="ja-JP" altLang="en-US" sz="2400" dirty="0"/>
          </a:p>
        </p:txBody>
      </p:sp>
      <p:sp>
        <p:nvSpPr>
          <p:cNvPr id="86" name="角丸四角形 85"/>
          <p:cNvSpPr/>
          <p:nvPr/>
        </p:nvSpPr>
        <p:spPr>
          <a:xfrm>
            <a:off x="2567159" y="2796177"/>
            <a:ext cx="5033312" cy="393614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/>
              <a:t>Supplementation of accident case</a:t>
            </a:r>
            <a:endParaRPr lang="ja-JP" altLang="en-US" sz="2400" dirty="0"/>
          </a:p>
        </p:txBody>
      </p:sp>
      <p:sp>
        <p:nvSpPr>
          <p:cNvPr id="88" name="角丸四角形 87"/>
          <p:cNvSpPr/>
          <p:nvPr/>
        </p:nvSpPr>
        <p:spPr>
          <a:xfrm>
            <a:off x="2567159" y="4982539"/>
            <a:ext cx="5033312" cy="393614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/>
              <a:t>Network analysis </a:t>
            </a:r>
            <a:r>
              <a:rPr lang="en-US" altLang="ja-JP" sz="2400" dirty="0" smtClean="0"/>
              <a:t>of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Accident network</a:t>
            </a:r>
            <a:endParaRPr lang="ja-JP" altLang="en-US" sz="2400" dirty="0"/>
          </a:p>
        </p:txBody>
      </p:sp>
      <p:cxnSp>
        <p:nvCxnSpPr>
          <p:cNvPr id="21" name="直線矢印コネクタ 20"/>
          <p:cNvCxnSpPr>
            <a:stCxn id="9" idx="4"/>
            <a:endCxn id="86" idx="0"/>
          </p:cNvCxnSpPr>
          <p:nvPr/>
        </p:nvCxnSpPr>
        <p:spPr>
          <a:xfrm>
            <a:off x="5083815" y="2096611"/>
            <a:ext cx="0" cy="6995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6" idx="2"/>
            <a:endCxn id="11" idx="0"/>
          </p:cNvCxnSpPr>
          <p:nvPr/>
        </p:nvCxnSpPr>
        <p:spPr>
          <a:xfrm>
            <a:off x="5083815" y="3189791"/>
            <a:ext cx="0" cy="6995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11" idx="2"/>
            <a:endCxn id="88" idx="0"/>
          </p:cNvCxnSpPr>
          <p:nvPr/>
        </p:nvCxnSpPr>
        <p:spPr>
          <a:xfrm>
            <a:off x="5083815" y="4282972"/>
            <a:ext cx="0" cy="6995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8507854" y="4673854"/>
            <a:ext cx="356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Overcoming methodological limitation </a:t>
            </a:r>
            <a:endParaRPr lang="ja-JP" altLang="en-US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ストライプ矢印 66"/>
          <p:cNvSpPr/>
          <p:nvPr/>
        </p:nvSpPr>
        <p:spPr>
          <a:xfrm>
            <a:off x="7764355" y="2573889"/>
            <a:ext cx="576513" cy="8099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09" name="ストライプ矢印 108"/>
          <p:cNvSpPr/>
          <p:nvPr/>
        </p:nvSpPr>
        <p:spPr>
          <a:xfrm>
            <a:off x="7764354" y="4776966"/>
            <a:ext cx="576513" cy="8099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556238" y="928003"/>
            <a:ext cx="1192498" cy="1324536"/>
            <a:chOff x="295799" y="1216581"/>
            <a:chExt cx="1192498" cy="132453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670" y="1216581"/>
              <a:ext cx="679627" cy="945044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568" y="1311504"/>
              <a:ext cx="679627" cy="945044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069" y="1406427"/>
              <a:ext cx="679627" cy="945044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242" y="1501350"/>
              <a:ext cx="679627" cy="945044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799" y="1596073"/>
              <a:ext cx="679627" cy="945044"/>
            </a:xfrm>
            <a:prstGeom prst="rect">
              <a:avLst/>
            </a:prstGeom>
          </p:spPr>
        </p:pic>
      </p:grpSp>
      <p:grpSp>
        <p:nvGrpSpPr>
          <p:cNvPr id="87" name="グループ化 86"/>
          <p:cNvGrpSpPr/>
          <p:nvPr/>
        </p:nvGrpSpPr>
        <p:grpSpPr>
          <a:xfrm>
            <a:off x="262837" y="2435051"/>
            <a:ext cx="1609727" cy="1536698"/>
            <a:chOff x="336918" y="3413822"/>
            <a:chExt cx="1609727" cy="1536698"/>
          </a:xfrm>
        </p:grpSpPr>
        <p:sp>
          <p:nvSpPr>
            <p:cNvPr id="15" name="楕円 14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/>
                <a:t>A</a:t>
              </a:r>
              <a:endParaRPr kumimoji="1" lang="ja-JP" altLang="en-US" sz="2600" dirty="0"/>
            </a:p>
          </p:txBody>
        </p:sp>
        <p:sp>
          <p:nvSpPr>
            <p:cNvPr id="47" name="楕円 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B</a:t>
              </a:r>
              <a:endParaRPr kumimoji="1" lang="ja-JP" altLang="en-US" sz="2600" dirty="0"/>
            </a:p>
          </p:txBody>
        </p:sp>
        <p:sp>
          <p:nvSpPr>
            <p:cNvPr id="48" name="楕円 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C</a:t>
              </a:r>
              <a:endParaRPr kumimoji="1" lang="ja-JP" altLang="en-US" sz="2600" dirty="0"/>
            </a:p>
          </p:txBody>
        </p:sp>
        <p:sp>
          <p:nvSpPr>
            <p:cNvPr id="49" name="楕円 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D</a:t>
              </a:r>
              <a:endParaRPr kumimoji="1" lang="ja-JP" altLang="en-US" sz="2600" dirty="0"/>
            </a:p>
          </p:txBody>
        </p:sp>
        <p:cxnSp>
          <p:nvCxnSpPr>
            <p:cNvPr id="17" name="直線矢印コネクタ 16"/>
            <p:cNvCxnSpPr>
              <a:stCxn id="15" idx="4"/>
              <a:endCxn id="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>
              <a:stCxn id="15" idx="4"/>
              <a:endCxn id="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>
              <a:stCxn id="47" idx="4"/>
              <a:endCxn id="64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/>
                <a:t>E</a:t>
              </a:r>
              <a:endParaRPr kumimoji="1" lang="ja-JP" altLang="en-US" sz="2600" dirty="0"/>
            </a:p>
          </p:txBody>
        </p:sp>
        <p:sp>
          <p:nvSpPr>
            <p:cNvPr id="78" name="楕円 77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F</a:t>
              </a:r>
              <a:endParaRPr kumimoji="1" lang="ja-JP" altLang="en-US" sz="2600" dirty="0"/>
            </a:p>
          </p:txBody>
        </p:sp>
        <p:cxnSp>
          <p:nvCxnSpPr>
            <p:cNvPr id="85" name="直線矢印コネクタ 84"/>
            <p:cNvCxnSpPr>
              <a:stCxn id="78" idx="6"/>
              <a:endCxn id="64" idx="3"/>
            </p:cNvCxnSpPr>
            <p:nvPr/>
          </p:nvCxnSpPr>
          <p:spPr>
            <a:xfrm flipV="1">
              <a:off x="1556462" y="4359526"/>
              <a:ext cx="103552" cy="42859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48" idx="4"/>
              <a:endCxn id="78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>
              <a:stCxn id="15" idx="4"/>
              <a:endCxn id="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49" idx="6"/>
              <a:endCxn id="64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236332" y="4138647"/>
            <a:ext cx="1609727" cy="1536698"/>
            <a:chOff x="336918" y="3413822"/>
            <a:chExt cx="1609727" cy="1536698"/>
          </a:xfrm>
        </p:grpSpPr>
        <p:sp>
          <p:nvSpPr>
            <p:cNvPr id="146" name="楕円 145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/>
                <a:t>A</a:t>
              </a:r>
              <a:endParaRPr kumimoji="1" lang="ja-JP" altLang="en-US" sz="2600" dirty="0"/>
            </a:p>
          </p:txBody>
        </p:sp>
        <p:sp>
          <p:nvSpPr>
            <p:cNvPr id="147" name="楕円 1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B</a:t>
              </a:r>
              <a:endParaRPr kumimoji="1" lang="ja-JP" altLang="en-US" sz="2600" dirty="0"/>
            </a:p>
          </p:txBody>
        </p:sp>
        <p:sp>
          <p:nvSpPr>
            <p:cNvPr id="148" name="楕円 1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/>
                <a:t>C</a:t>
              </a:r>
              <a:endParaRPr kumimoji="1" lang="ja-JP" altLang="en-US" sz="2600" b="1" dirty="0"/>
            </a:p>
          </p:txBody>
        </p:sp>
        <p:sp>
          <p:nvSpPr>
            <p:cNvPr id="149" name="楕円 1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D</a:t>
              </a:r>
              <a:endParaRPr kumimoji="1" lang="ja-JP" altLang="en-US" sz="2600" dirty="0"/>
            </a:p>
          </p:txBody>
        </p:sp>
        <p:cxnSp>
          <p:nvCxnSpPr>
            <p:cNvPr id="150" name="直線矢印コネクタ 149"/>
            <p:cNvCxnSpPr>
              <a:stCxn id="146" idx="4"/>
              <a:endCxn id="1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146" idx="4"/>
              <a:endCxn id="1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147" idx="4"/>
              <a:endCxn id="155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楕円 154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/>
                <a:t>E</a:t>
              </a:r>
              <a:endParaRPr kumimoji="1" lang="ja-JP" altLang="en-US" sz="2600" dirty="0"/>
            </a:p>
          </p:txBody>
        </p:sp>
        <p:sp>
          <p:nvSpPr>
            <p:cNvPr id="156" name="楕円 155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/>
                <a:t>F</a:t>
              </a:r>
              <a:endParaRPr kumimoji="1" lang="ja-JP" altLang="en-US" sz="2600" dirty="0"/>
            </a:p>
          </p:txBody>
        </p:sp>
        <p:cxnSp>
          <p:nvCxnSpPr>
            <p:cNvPr id="157" name="直線矢印コネクタ 156"/>
            <p:cNvCxnSpPr>
              <a:stCxn id="156" idx="6"/>
              <a:endCxn id="155" idx="4"/>
            </p:cNvCxnSpPr>
            <p:nvPr/>
          </p:nvCxnSpPr>
          <p:spPr>
            <a:xfrm flipV="1">
              <a:off x="1556462" y="4407092"/>
              <a:ext cx="222279" cy="38102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>
              <a:stCxn id="148" idx="4"/>
              <a:endCxn id="156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>
              <a:stCxn id="146" idx="4"/>
              <a:endCxn id="1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矢印コネクタ 159"/>
            <p:cNvCxnSpPr>
              <a:stCxn id="149" idx="6"/>
              <a:endCxn id="155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3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楕円 107"/>
          <p:cNvSpPr/>
          <p:nvPr/>
        </p:nvSpPr>
        <p:spPr>
          <a:xfrm>
            <a:off x="8472264" y="2541117"/>
            <a:ext cx="3347864" cy="913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楕円 65"/>
          <p:cNvSpPr/>
          <p:nvPr/>
        </p:nvSpPr>
        <p:spPr>
          <a:xfrm>
            <a:off x="8472264" y="4673854"/>
            <a:ext cx="3347864" cy="913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Overview of </a:t>
            </a:r>
            <a:r>
              <a:rPr lang="en-US" altLang="ja-JP" sz="3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Analytical </a:t>
            </a:r>
            <a:r>
              <a:rPr lang="en-US" altLang="ja-JP" sz="31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n-US" altLang="ja-JP" sz="3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rame</a:t>
            </a:r>
            <a:endParaRPr lang="ja-JP" altLang="en-US" sz="3100" b="1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778383" y="2541117"/>
            <a:ext cx="27356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Overcoming statistical limitation </a:t>
            </a:r>
            <a:endParaRPr lang="ja-JP" altLang="en-US" sz="24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  <p:sp>
        <p:nvSpPr>
          <p:cNvPr id="9" name="平行四辺形 8"/>
          <p:cNvSpPr/>
          <p:nvPr/>
        </p:nvSpPr>
        <p:spPr>
          <a:xfrm>
            <a:off x="2567159" y="1361486"/>
            <a:ext cx="5033312" cy="735125"/>
          </a:xfrm>
          <a:prstGeom prst="parallelogram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Collecting accident case of hydrogen transport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567159" y="3889358"/>
            <a:ext cx="5033312" cy="393614"/>
          </a:xfrm>
          <a:prstGeom prst="round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Construction </a:t>
            </a: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Accident network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2567159" y="2796177"/>
            <a:ext cx="5033312" cy="393614"/>
          </a:xfrm>
          <a:prstGeom prst="roundRect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Supplementation of accident case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2567159" y="4982539"/>
            <a:ext cx="5033312" cy="393614"/>
          </a:xfrm>
          <a:prstGeom prst="round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Network analysis 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Accident network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1" name="直線矢印コネクタ 20"/>
          <p:cNvCxnSpPr>
            <a:stCxn id="9" idx="4"/>
            <a:endCxn id="86" idx="0"/>
          </p:cNvCxnSpPr>
          <p:nvPr/>
        </p:nvCxnSpPr>
        <p:spPr>
          <a:xfrm>
            <a:off x="5083815" y="2096611"/>
            <a:ext cx="0" cy="6995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6" idx="2"/>
            <a:endCxn id="11" idx="0"/>
          </p:cNvCxnSpPr>
          <p:nvPr/>
        </p:nvCxnSpPr>
        <p:spPr>
          <a:xfrm>
            <a:off x="5083815" y="3189791"/>
            <a:ext cx="0" cy="699567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11" idx="2"/>
            <a:endCxn id="88" idx="0"/>
          </p:cNvCxnSpPr>
          <p:nvPr/>
        </p:nvCxnSpPr>
        <p:spPr>
          <a:xfrm>
            <a:off x="5083815" y="4282972"/>
            <a:ext cx="0" cy="699567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8507854" y="4673854"/>
            <a:ext cx="35643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Overcoming methodological limitation </a:t>
            </a:r>
            <a:endParaRPr lang="ja-JP" altLang="en-US" sz="24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ストライプ矢印 66"/>
          <p:cNvSpPr/>
          <p:nvPr/>
        </p:nvSpPr>
        <p:spPr>
          <a:xfrm>
            <a:off x="7742691" y="2573385"/>
            <a:ext cx="576513" cy="8099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9" name="ストライプ矢印 108"/>
          <p:cNvSpPr/>
          <p:nvPr/>
        </p:nvSpPr>
        <p:spPr>
          <a:xfrm>
            <a:off x="7764354" y="4776966"/>
            <a:ext cx="576513" cy="8099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0" name="直線コネクタ 109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556238" y="928003"/>
            <a:ext cx="1192498" cy="1324536"/>
            <a:chOff x="295799" y="1216581"/>
            <a:chExt cx="1192498" cy="132453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08670" y="1216581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8568" y="1311504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39069" y="1406427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15242" y="1501350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95799" y="1596073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87" name="グループ化 86"/>
          <p:cNvGrpSpPr/>
          <p:nvPr/>
        </p:nvGrpSpPr>
        <p:grpSpPr>
          <a:xfrm>
            <a:off x="262837" y="2435051"/>
            <a:ext cx="1609727" cy="1536698"/>
            <a:chOff x="336918" y="3413822"/>
            <a:chExt cx="1609727" cy="1536698"/>
          </a:xfrm>
        </p:grpSpPr>
        <p:sp>
          <p:nvSpPr>
            <p:cNvPr id="15" name="楕円 14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A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楕円 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D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7" name="直線矢印コネクタ 16"/>
            <p:cNvCxnSpPr>
              <a:stCxn id="15" idx="4"/>
              <a:endCxn id="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>
              <a:stCxn id="15" idx="4"/>
              <a:endCxn id="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>
              <a:stCxn id="49" idx="5"/>
              <a:endCxn id="78" idx="2"/>
            </p:cNvCxnSpPr>
            <p:nvPr/>
          </p:nvCxnSpPr>
          <p:spPr>
            <a:xfrm>
              <a:off x="755552" y="4739966"/>
              <a:ext cx="465101" cy="4815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>
              <a:stCxn id="47" idx="4"/>
              <a:endCxn id="64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>
              <a:stCxn id="48" idx="6"/>
              <a:endCxn id="47" idx="3"/>
            </p:cNvCxnSpPr>
            <p:nvPr/>
          </p:nvCxnSpPr>
          <p:spPr>
            <a:xfrm flipV="1">
              <a:off x="1298388" y="3691057"/>
              <a:ext cx="274879" cy="38090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楕円 77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F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5" name="直線矢印コネクタ 84"/>
            <p:cNvCxnSpPr>
              <a:stCxn id="78" idx="6"/>
              <a:endCxn id="64" idx="3"/>
            </p:cNvCxnSpPr>
            <p:nvPr/>
          </p:nvCxnSpPr>
          <p:spPr>
            <a:xfrm flipV="1">
              <a:off x="1556462" y="4359526"/>
              <a:ext cx="103552" cy="42859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48" idx="4"/>
              <a:endCxn id="78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>
              <a:stCxn id="15" idx="4"/>
              <a:endCxn id="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49" idx="6"/>
              <a:endCxn id="64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221386" y="4138647"/>
            <a:ext cx="1651178" cy="1536698"/>
            <a:chOff x="336918" y="3413822"/>
            <a:chExt cx="1609727" cy="1536698"/>
          </a:xfrm>
        </p:grpSpPr>
        <p:sp>
          <p:nvSpPr>
            <p:cNvPr id="146" name="楕円 145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A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7" name="楕円 1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8" name="楕円 1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endParaRPr kumimoji="1" lang="ja-JP" altLang="en-US" sz="26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D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50" name="直線矢印コネクタ 149"/>
            <p:cNvCxnSpPr>
              <a:stCxn id="146" idx="4"/>
              <a:endCxn id="1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146" idx="4"/>
              <a:endCxn id="1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>
              <a:stCxn id="149" idx="5"/>
              <a:endCxn id="156" idx="2"/>
            </p:cNvCxnSpPr>
            <p:nvPr/>
          </p:nvCxnSpPr>
          <p:spPr>
            <a:xfrm>
              <a:off x="755552" y="4739966"/>
              <a:ext cx="465101" cy="4815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147" idx="4"/>
              <a:endCxn id="155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矢印コネクタ 153"/>
            <p:cNvCxnSpPr>
              <a:stCxn id="148" idx="6"/>
              <a:endCxn id="147" idx="3"/>
            </p:cNvCxnSpPr>
            <p:nvPr/>
          </p:nvCxnSpPr>
          <p:spPr>
            <a:xfrm flipV="1">
              <a:off x="1298388" y="3691057"/>
              <a:ext cx="274879" cy="38090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楕円 154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6" name="楕円 155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F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57" name="直線矢印コネクタ 156"/>
            <p:cNvCxnSpPr>
              <a:stCxn id="156" idx="6"/>
              <a:endCxn id="155" idx="4"/>
            </p:cNvCxnSpPr>
            <p:nvPr/>
          </p:nvCxnSpPr>
          <p:spPr>
            <a:xfrm flipV="1">
              <a:off x="1556462" y="4407092"/>
              <a:ext cx="222279" cy="38102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>
              <a:stCxn id="148" idx="4"/>
              <a:endCxn id="156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>
              <a:stCxn id="146" idx="4"/>
              <a:endCxn id="1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矢印コネクタ 159"/>
            <p:cNvCxnSpPr>
              <a:stCxn id="149" idx="6"/>
              <a:endCxn id="155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9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08857"/>
              </p:ext>
            </p:extLst>
          </p:nvPr>
        </p:nvGraphicFramePr>
        <p:xfrm>
          <a:off x="335360" y="491501"/>
          <a:ext cx="11521279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80890831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705076650"/>
                    </a:ext>
                  </a:extLst>
                </a:gridCol>
                <a:gridCol w="2938037">
                  <a:extLst>
                    <a:ext uri="{9D8B030D-6E8A-4147-A177-3AD203B41FA5}">
                      <a16:colId xmlns:a16="http://schemas.microsoft.com/office/drawing/2014/main" val="405860415"/>
                    </a:ext>
                  </a:extLst>
                </a:gridCol>
                <a:gridCol w="2275397">
                  <a:extLst>
                    <a:ext uri="{9D8B030D-6E8A-4147-A177-3AD203B41FA5}">
                      <a16:colId xmlns:a16="http://schemas.microsoft.com/office/drawing/2014/main" val="3079279181"/>
                    </a:ext>
                  </a:extLst>
                </a:gridCol>
                <a:gridCol w="2275397">
                  <a:extLst>
                    <a:ext uri="{9D8B030D-6E8A-4147-A177-3AD203B41FA5}">
                      <a16:colId xmlns:a16="http://schemas.microsoft.com/office/drawing/2014/main" val="81919553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585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84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6195" marR="36195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effectLst/>
                        </a:rPr>
                        <a:t>Category</a:t>
                      </a:r>
                      <a:endParaRPr lang="ja-JP" altLang="ja-JP" sz="1800" kern="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36195" marR="36195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ja-JP" altLang="ja-JP" sz="1800" b="1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Hydrogen energy carriers</a:t>
                      </a:r>
                      <a:endParaRPr lang="ja-JP" altLang="ja-JP" sz="1800" b="1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5709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Compressed hydrogen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Liquid hydrogen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Liquid organic hydride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5063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Accidents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Truck</a:t>
                      </a:r>
                      <a:r>
                        <a:rPr lang="en-US" sz="1800" b="1" kern="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type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Cylinder truck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Tank lorry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Tank lorry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7545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Physical properties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Flammable compressed gas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Flammable liquid gas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Combustible liquid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868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Accidents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1800" kern="100" dirty="0" smtClean="0">
                          <a:effectLst/>
                        </a:rPr>
                        <a:t>[5]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800" kern="100" dirty="0" smtClean="0">
                          <a:effectLst/>
                        </a:rPr>
                        <a:t>[5,7]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800" kern="100" dirty="0" smtClean="0">
                          <a:effectLst/>
                        </a:rPr>
                        <a:t>[6]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91575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Similar accidents</a:t>
                      </a:r>
                      <a:endParaRPr lang="ja-JP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Transported Products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LPG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LPG, LNG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Automobile fuel </a:t>
                      </a:r>
                      <a:endParaRPr lang="ja-JP" sz="1600" kern="100" dirty="0">
                        <a:effectLst/>
                      </a:endParaRPr>
                    </a:p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(gasoline, light oil and  heating oil)</a:t>
                      </a:r>
                      <a:endParaRPr lang="ja-JP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0113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Truck</a:t>
                      </a:r>
                      <a:r>
                        <a:rPr lang="en-US" sz="1800" b="1" kern="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type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Cylinder truck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Tank lorry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Tank lorry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41651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Physical properties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Flammable liquid gas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Flammable liquid gas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Flammable liquids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656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Accidents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144</a:t>
                      </a:r>
                      <a:r>
                        <a:rPr lang="en-US" sz="1800" kern="100" dirty="0" smtClean="0">
                          <a:effectLst/>
                        </a:rPr>
                        <a:t>[5]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r>
                        <a:rPr lang="en-US" sz="1800" kern="100" dirty="0" smtClean="0">
                          <a:effectLst/>
                        </a:rPr>
                        <a:t>[5]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r>
                        <a:rPr lang="en-US" sz="1800" kern="100" dirty="0" smtClean="0">
                          <a:effectLst/>
                        </a:rPr>
                        <a:t>[6]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25026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6195" marR="36195" algn="l" hangingPunct="0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Total Accident</a:t>
                      </a:r>
                      <a:r>
                        <a:rPr lang="en-US" sz="1800" kern="100" baseline="0" dirty="0" smtClean="0">
                          <a:effectLst/>
                        </a:rPr>
                        <a:t> cases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146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ctr" hangingPunct="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008198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-1" y="-16330"/>
            <a:ext cx="96964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Accident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Case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in T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his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S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tudy 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5400" y="4504636"/>
            <a:ext cx="110892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</a:rPr>
              <a:t>Because the number of accident cases of hydrogen transport are very limited, the similar accident cases ware </a:t>
            </a:r>
            <a:r>
              <a:rPr lang="en-US" altLang="ja-JP" sz="2400" dirty="0" smtClean="0">
                <a:latin typeface="+mj-lt"/>
              </a:rPr>
              <a:t>utilized.</a:t>
            </a:r>
            <a:endParaRPr lang="en-US" altLang="ja-JP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</a:rPr>
              <a:t>As the similarities, truck </a:t>
            </a:r>
            <a:r>
              <a:rPr lang="en-US" altLang="ja-JP" sz="2400" dirty="0">
                <a:latin typeface="+mj-lt"/>
              </a:rPr>
              <a:t>types and physical properties are </a:t>
            </a:r>
            <a:r>
              <a:rPr lang="en-US" altLang="ja-JP" sz="2400" dirty="0" smtClean="0">
                <a:latin typeface="+mj-lt"/>
              </a:rPr>
              <a:t>selected: </a:t>
            </a:r>
            <a:endParaRPr lang="en-US" altLang="ja-JP" sz="2400" dirty="0">
              <a:latin typeface="+mj-lt"/>
            </a:endParaRPr>
          </a:p>
          <a:p>
            <a:pPr lvl="2"/>
            <a:r>
              <a:rPr lang="en-US" altLang="ja-JP" sz="2400" dirty="0">
                <a:latin typeface="+mj-lt"/>
              </a:rPr>
              <a:t>Truck type will affect the whole accident process on the road</a:t>
            </a:r>
          </a:p>
          <a:p>
            <a:pPr lvl="2"/>
            <a:r>
              <a:rPr lang="en-US" altLang="ja-JP" sz="2400" dirty="0">
                <a:latin typeface="+mj-lt"/>
              </a:rPr>
              <a:t>Physical property will affect result event of the accident process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440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楕円 107"/>
          <p:cNvSpPr/>
          <p:nvPr/>
        </p:nvSpPr>
        <p:spPr>
          <a:xfrm>
            <a:off x="8472264" y="2541117"/>
            <a:ext cx="3347864" cy="913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楕円 65"/>
          <p:cNvSpPr/>
          <p:nvPr/>
        </p:nvSpPr>
        <p:spPr>
          <a:xfrm>
            <a:off x="8472264" y="4673854"/>
            <a:ext cx="3347864" cy="913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Overview of </a:t>
            </a:r>
            <a:r>
              <a:rPr lang="en-US" altLang="ja-JP" sz="3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Analytical </a:t>
            </a:r>
            <a:r>
              <a:rPr lang="en-US" altLang="ja-JP" sz="31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n-US" altLang="ja-JP" sz="3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rame</a:t>
            </a:r>
            <a:endParaRPr lang="ja-JP" altLang="en-US" sz="3100" b="1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778383" y="2541117"/>
            <a:ext cx="27356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Overcoming statistical limitation </a:t>
            </a:r>
            <a:endParaRPr lang="ja-JP" altLang="en-US" sz="24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  <p:sp>
        <p:nvSpPr>
          <p:cNvPr id="9" name="平行四辺形 8"/>
          <p:cNvSpPr/>
          <p:nvPr/>
        </p:nvSpPr>
        <p:spPr>
          <a:xfrm>
            <a:off x="2567159" y="1361486"/>
            <a:ext cx="5033312" cy="735125"/>
          </a:xfrm>
          <a:prstGeom prst="parallelogram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Collecting accident case of hydrogen transport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567159" y="3889358"/>
            <a:ext cx="5033312" cy="393614"/>
          </a:xfrm>
          <a:prstGeom prst="roundRect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Construction of </a:t>
            </a:r>
            <a:r>
              <a:rPr lang="en-US" altLang="ja-JP" sz="2400" dirty="0">
                <a:solidFill>
                  <a:srgbClr val="FF0000"/>
                </a:solidFill>
              </a:rPr>
              <a:t>Accident network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2567159" y="2796177"/>
            <a:ext cx="5033312" cy="393614"/>
          </a:xfrm>
          <a:prstGeom prst="round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Supplementation of accident case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2567159" y="4982539"/>
            <a:ext cx="5033312" cy="393614"/>
          </a:xfrm>
          <a:prstGeom prst="round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Network analysis 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Accident network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1" name="直線矢印コネクタ 20"/>
          <p:cNvCxnSpPr>
            <a:stCxn id="9" idx="4"/>
            <a:endCxn id="86" idx="0"/>
          </p:cNvCxnSpPr>
          <p:nvPr/>
        </p:nvCxnSpPr>
        <p:spPr>
          <a:xfrm>
            <a:off x="5083815" y="2096611"/>
            <a:ext cx="0" cy="69956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6" idx="2"/>
            <a:endCxn id="11" idx="0"/>
          </p:cNvCxnSpPr>
          <p:nvPr/>
        </p:nvCxnSpPr>
        <p:spPr>
          <a:xfrm>
            <a:off x="5083815" y="3189791"/>
            <a:ext cx="0" cy="699567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11" idx="2"/>
            <a:endCxn id="88" idx="0"/>
          </p:cNvCxnSpPr>
          <p:nvPr/>
        </p:nvCxnSpPr>
        <p:spPr>
          <a:xfrm>
            <a:off x="5083815" y="4282972"/>
            <a:ext cx="0" cy="699567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8507854" y="4673854"/>
            <a:ext cx="35643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Overcoming methodological limitation </a:t>
            </a:r>
            <a:endParaRPr lang="ja-JP" altLang="en-US" sz="24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ストライプ矢印 66"/>
          <p:cNvSpPr/>
          <p:nvPr/>
        </p:nvSpPr>
        <p:spPr>
          <a:xfrm>
            <a:off x="7742691" y="2573385"/>
            <a:ext cx="576513" cy="8099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9" name="ストライプ矢印 108"/>
          <p:cNvSpPr/>
          <p:nvPr/>
        </p:nvSpPr>
        <p:spPr>
          <a:xfrm>
            <a:off x="7764354" y="4776966"/>
            <a:ext cx="576513" cy="8099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0" name="直線コネクタ 109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556238" y="928003"/>
            <a:ext cx="1192498" cy="1324536"/>
            <a:chOff x="295799" y="1216581"/>
            <a:chExt cx="1192498" cy="132453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08670" y="1216581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8568" y="1311504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39069" y="1406427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15242" y="1501350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95799" y="1596073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87" name="グループ化 86"/>
          <p:cNvGrpSpPr/>
          <p:nvPr/>
        </p:nvGrpSpPr>
        <p:grpSpPr>
          <a:xfrm>
            <a:off x="262837" y="2435051"/>
            <a:ext cx="1609727" cy="1536698"/>
            <a:chOff x="336918" y="3413822"/>
            <a:chExt cx="1609727" cy="1536698"/>
          </a:xfrm>
        </p:grpSpPr>
        <p:sp>
          <p:nvSpPr>
            <p:cNvPr id="15" name="楕円 14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A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楕円 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D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7" name="直線矢印コネクタ 16"/>
            <p:cNvCxnSpPr>
              <a:stCxn id="15" idx="4"/>
              <a:endCxn id="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>
              <a:stCxn id="15" idx="4"/>
              <a:endCxn id="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>
              <a:stCxn id="49" idx="5"/>
              <a:endCxn id="78" idx="2"/>
            </p:cNvCxnSpPr>
            <p:nvPr/>
          </p:nvCxnSpPr>
          <p:spPr>
            <a:xfrm>
              <a:off x="755552" y="4739966"/>
              <a:ext cx="465101" cy="4815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>
              <a:stCxn id="47" idx="4"/>
              <a:endCxn id="64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>
              <a:stCxn id="48" idx="6"/>
              <a:endCxn id="47" idx="3"/>
            </p:cNvCxnSpPr>
            <p:nvPr/>
          </p:nvCxnSpPr>
          <p:spPr>
            <a:xfrm flipV="1">
              <a:off x="1298388" y="3691057"/>
              <a:ext cx="274879" cy="38090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楕円 77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F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5" name="直線矢印コネクタ 84"/>
            <p:cNvCxnSpPr>
              <a:stCxn id="78" idx="6"/>
              <a:endCxn id="64" idx="3"/>
            </p:cNvCxnSpPr>
            <p:nvPr/>
          </p:nvCxnSpPr>
          <p:spPr>
            <a:xfrm flipV="1">
              <a:off x="1556462" y="4359526"/>
              <a:ext cx="103552" cy="42859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48" idx="4"/>
              <a:endCxn id="78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>
              <a:stCxn id="15" idx="4"/>
              <a:endCxn id="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49" idx="6"/>
              <a:endCxn id="64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221386" y="4138647"/>
            <a:ext cx="1651178" cy="1536698"/>
            <a:chOff x="336918" y="3413822"/>
            <a:chExt cx="1609727" cy="1536698"/>
          </a:xfrm>
        </p:grpSpPr>
        <p:sp>
          <p:nvSpPr>
            <p:cNvPr id="146" name="楕円 145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A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7" name="楕円 1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8" name="楕円 1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endParaRPr kumimoji="1" lang="ja-JP" altLang="en-US" sz="26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D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50" name="直線矢印コネクタ 149"/>
            <p:cNvCxnSpPr>
              <a:stCxn id="146" idx="4"/>
              <a:endCxn id="1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146" idx="4"/>
              <a:endCxn id="1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>
              <a:stCxn id="149" idx="5"/>
              <a:endCxn id="156" idx="2"/>
            </p:cNvCxnSpPr>
            <p:nvPr/>
          </p:nvCxnSpPr>
          <p:spPr>
            <a:xfrm>
              <a:off x="755552" y="4739966"/>
              <a:ext cx="465101" cy="4815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147" idx="4"/>
              <a:endCxn id="155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矢印コネクタ 153"/>
            <p:cNvCxnSpPr>
              <a:stCxn id="148" idx="6"/>
              <a:endCxn id="147" idx="3"/>
            </p:cNvCxnSpPr>
            <p:nvPr/>
          </p:nvCxnSpPr>
          <p:spPr>
            <a:xfrm flipV="1">
              <a:off x="1298388" y="3691057"/>
              <a:ext cx="274879" cy="38090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楕円 154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6" name="楕円 155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F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57" name="直線矢印コネクタ 156"/>
            <p:cNvCxnSpPr>
              <a:stCxn id="156" idx="6"/>
              <a:endCxn id="155" idx="4"/>
            </p:cNvCxnSpPr>
            <p:nvPr/>
          </p:nvCxnSpPr>
          <p:spPr>
            <a:xfrm flipV="1">
              <a:off x="1556462" y="4407092"/>
              <a:ext cx="222279" cy="38102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>
              <a:stCxn id="148" idx="4"/>
              <a:endCxn id="156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>
              <a:stCxn id="146" idx="4"/>
              <a:endCxn id="1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矢印コネクタ 159"/>
            <p:cNvCxnSpPr>
              <a:stCxn id="149" idx="6"/>
              <a:endCxn id="155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5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6451830" y="999551"/>
            <a:ext cx="2307271" cy="3979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3410295" y="1032343"/>
            <a:ext cx="2307271" cy="3979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9549366" y="986812"/>
            <a:ext cx="2303687" cy="3980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326252" y="1038136"/>
            <a:ext cx="2307271" cy="3979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Construction of 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Accident </a:t>
            </a:r>
            <a:r>
              <a:rPr lang="en-US" altLang="ja-JP" sz="3100" b="1" dirty="0">
                <a:latin typeface="+mj-lt"/>
                <a:cs typeface="Arial" panose="020B0604020202020204" pitchFamily="34" charset="0"/>
              </a:rPr>
              <a:t>N</a:t>
            </a:r>
            <a:r>
              <a:rPr lang="en-US" altLang="ja-JP" sz="3100" b="1" dirty="0" smtClean="0">
                <a:latin typeface="+mj-lt"/>
                <a:cs typeface="Arial" panose="020B0604020202020204" pitchFamily="34" charset="0"/>
              </a:rPr>
              <a:t>etwork</a:t>
            </a:r>
            <a:endParaRPr lang="ja-JP" altLang="en-US" sz="3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9709" y="5173172"/>
            <a:ext cx="10081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Accident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network[4]consists 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accident events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and its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relationships.</a:t>
            </a:r>
            <a:endParaRPr lang="en-US" altLang="ja-JP" sz="2400" b="1" baseline="30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Accident Events (AE1</a:t>
            </a:r>
            <a:r>
              <a:rPr lang="ja-JP" altLang="en-US" sz="2400" dirty="0">
                <a:latin typeface="+mj-lt"/>
                <a:cs typeface="Arial" panose="020B0604020202020204" pitchFamily="34" charset="0"/>
              </a:rPr>
              <a:t>～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AE4) and its relationship are obtained from the accident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cases[5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-7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].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Accident networks are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constructed for 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each </a:t>
            </a:r>
            <a:r>
              <a:rPr lang="en-US" altLang="ja-JP" sz="2400" dirty="0" smtClean="0">
                <a:latin typeface="+mj-lt"/>
                <a:cs typeface="Arial" panose="020B0604020202020204" pitchFamily="34" charset="0"/>
              </a:rPr>
              <a:t>hydrogen energy carrier. </a:t>
            </a:r>
            <a:endParaRPr lang="en-US" altLang="ja-JP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2022" y="4321936"/>
            <a:ext cx="228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+mj-lt"/>
                <a:cs typeface="Arial" panose="020B0604020202020204" pitchFamily="34" charset="0"/>
              </a:rPr>
              <a:t>Adjacency </a:t>
            </a:r>
            <a:r>
              <a:rPr lang="en-US" altLang="ja-JP" sz="2200" dirty="0" smtClean="0">
                <a:latin typeface="+mj-lt"/>
                <a:cs typeface="Arial" panose="020B0604020202020204" pitchFamily="34" charset="0"/>
              </a:rPr>
              <a:t>Matrix of accident case</a:t>
            </a:r>
            <a:endParaRPr lang="ja-JP" altLang="en-US" sz="2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630101" y="1164413"/>
            <a:ext cx="553387" cy="1693699"/>
            <a:chOff x="1783665" y="922937"/>
            <a:chExt cx="553387" cy="1693699"/>
          </a:xfrm>
        </p:grpSpPr>
        <p:sp>
          <p:nvSpPr>
            <p:cNvPr id="12" name="楕円 11"/>
            <p:cNvSpPr/>
            <p:nvPr/>
          </p:nvSpPr>
          <p:spPr>
            <a:xfrm>
              <a:off x="1838075" y="922937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1838075" y="1592971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1783665" y="929383"/>
              <a:ext cx="553387" cy="1687253"/>
              <a:chOff x="3083996" y="731213"/>
              <a:chExt cx="553387" cy="1687253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3083996" y="2058458"/>
                <a:ext cx="553387" cy="360008"/>
                <a:chOff x="3543853" y="894961"/>
                <a:chExt cx="553387" cy="360008"/>
              </a:xfrm>
            </p:grpSpPr>
            <p:sp>
              <p:nvSpPr>
                <p:cNvPr id="22" name="楕円 21"/>
                <p:cNvSpPr/>
                <p:nvPr/>
              </p:nvSpPr>
              <p:spPr>
                <a:xfrm>
                  <a:off x="3594040" y="894961"/>
                  <a:ext cx="384620" cy="360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3543853" y="914021"/>
                  <a:ext cx="5533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AE3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3083996" y="1402710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AE2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3089509" y="731213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AE1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直線矢印コネクタ 17"/>
              <p:cNvCxnSpPr>
                <a:stCxn id="12" idx="4"/>
                <a:endCxn id="13" idx="0"/>
              </p:cNvCxnSpPr>
              <p:nvPr/>
            </p:nvCxnSpPr>
            <p:spPr>
              <a:xfrm>
                <a:off x="3330716" y="1084775"/>
                <a:ext cx="0" cy="3100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>
                <a:stCxn id="13" idx="4"/>
                <a:endCxn id="22" idx="0"/>
              </p:cNvCxnSpPr>
              <p:nvPr/>
            </p:nvCxnSpPr>
            <p:spPr>
              <a:xfrm flipH="1">
                <a:off x="3326493" y="1754809"/>
                <a:ext cx="4223" cy="3036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テキスト ボックス 29"/>
          <p:cNvSpPr txBox="1"/>
          <p:nvPr/>
        </p:nvSpPr>
        <p:spPr>
          <a:xfrm>
            <a:off x="3474794" y="615483"/>
            <a:ext cx="226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Accident case 2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116083" y="582785"/>
            <a:ext cx="306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Accident network</a:t>
            </a:r>
          </a:p>
        </p:txBody>
      </p:sp>
      <p:sp>
        <p:nvSpPr>
          <p:cNvPr id="32" name="ストライプ矢印 31"/>
          <p:cNvSpPr/>
          <p:nvPr/>
        </p:nvSpPr>
        <p:spPr>
          <a:xfrm>
            <a:off x="8913987" y="1748725"/>
            <a:ext cx="560474" cy="2092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4894666" y="1164783"/>
            <a:ext cx="561794" cy="1693699"/>
            <a:chOff x="1776689" y="922937"/>
            <a:chExt cx="561794" cy="1693699"/>
          </a:xfrm>
        </p:grpSpPr>
        <p:sp>
          <p:nvSpPr>
            <p:cNvPr id="34" name="楕円 33"/>
            <p:cNvSpPr/>
            <p:nvPr/>
          </p:nvSpPr>
          <p:spPr>
            <a:xfrm>
              <a:off x="1838075" y="922937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1838075" y="1592971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1776689" y="930173"/>
              <a:ext cx="561794" cy="1686463"/>
              <a:chOff x="3077020" y="732003"/>
              <a:chExt cx="561794" cy="1686463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3077020" y="2058458"/>
                <a:ext cx="561794" cy="360008"/>
                <a:chOff x="3536877" y="894961"/>
                <a:chExt cx="561794" cy="360008"/>
              </a:xfrm>
            </p:grpSpPr>
            <p:sp>
              <p:nvSpPr>
                <p:cNvPr id="42" name="楕円 41"/>
                <p:cNvSpPr/>
                <p:nvPr/>
              </p:nvSpPr>
              <p:spPr>
                <a:xfrm>
                  <a:off x="3594040" y="894961"/>
                  <a:ext cx="384620" cy="360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3536877" y="915556"/>
                  <a:ext cx="5617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AE3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テキスト ボックス 37"/>
              <p:cNvSpPr txBox="1"/>
              <p:nvPr/>
            </p:nvSpPr>
            <p:spPr>
              <a:xfrm>
                <a:off x="3080127" y="1394801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AE2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087594" y="732003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AE4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直線矢印コネクタ 39"/>
              <p:cNvCxnSpPr>
                <a:stCxn id="34" idx="4"/>
                <a:endCxn id="35" idx="0"/>
              </p:cNvCxnSpPr>
              <p:nvPr/>
            </p:nvCxnSpPr>
            <p:spPr>
              <a:xfrm>
                <a:off x="3330716" y="1084775"/>
                <a:ext cx="0" cy="3100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>
                <a:stCxn id="35" idx="4"/>
                <a:endCxn id="42" idx="0"/>
              </p:cNvCxnSpPr>
              <p:nvPr/>
            </p:nvCxnSpPr>
            <p:spPr>
              <a:xfrm flipH="1">
                <a:off x="3326493" y="1754809"/>
                <a:ext cx="4223" cy="3036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グループ化 43"/>
          <p:cNvGrpSpPr/>
          <p:nvPr/>
        </p:nvGrpSpPr>
        <p:grpSpPr>
          <a:xfrm>
            <a:off x="7942401" y="1122821"/>
            <a:ext cx="552663" cy="1693699"/>
            <a:chOff x="1792088" y="922937"/>
            <a:chExt cx="552663" cy="1693699"/>
          </a:xfrm>
        </p:grpSpPr>
        <p:sp>
          <p:nvSpPr>
            <p:cNvPr id="45" name="楕円 44"/>
            <p:cNvSpPr/>
            <p:nvPr/>
          </p:nvSpPr>
          <p:spPr>
            <a:xfrm>
              <a:off x="1838075" y="922937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1838075" y="1592971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1792088" y="930173"/>
              <a:ext cx="552663" cy="1686463"/>
              <a:chOff x="3092419" y="732003"/>
              <a:chExt cx="552663" cy="1686463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3094477" y="2042815"/>
                <a:ext cx="550605" cy="375651"/>
                <a:chOff x="3554334" y="879318"/>
                <a:chExt cx="550605" cy="375651"/>
              </a:xfrm>
            </p:grpSpPr>
            <p:sp>
              <p:nvSpPr>
                <p:cNvPr id="53" name="楕円 52"/>
                <p:cNvSpPr/>
                <p:nvPr/>
              </p:nvSpPr>
              <p:spPr>
                <a:xfrm>
                  <a:off x="3594040" y="894961"/>
                  <a:ext cx="384620" cy="360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3554334" y="879318"/>
                  <a:ext cx="55060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AE3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3092419" y="1408496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AE2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3094153" y="732003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AE1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51" name="直線矢印コネクタ 50"/>
              <p:cNvCxnSpPr>
                <a:stCxn id="45" idx="4"/>
                <a:endCxn id="46" idx="0"/>
              </p:cNvCxnSpPr>
              <p:nvPr/>
            </p:nvCxnSpPr>
            <p:spPr>
              <a:xfrm>
                <a:off x="3330716" y="1084775"/>
                <a:ext cx="0" cy="3100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>
                <a:stCxn id="46" idx="4"/>
                <a:endCxn id="53" idx="0"/>
              </p:cNvCxnSpPr>
              <p:nvPr/>
            </p:nvCxnSpPr>
            <p:spPr>
              <a:xfrm flipH="1">
                <a:off x="3326493" y="1754809"/>
                <a:ext cx="4223" cy="3036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グループ化 54"/>
          <p:cNvGrpSpPr/>
          <p:nvPr/>
        </p:nvGrpSpPr>
        <p:grpSpPr>
          <a:xfrm>
            <a:off x="10497346" y="1043076"/>
            <a:ext cx="993984" cy="1812642"/>
            <a:chOff x="1768146" y="907596"/>
            <a:chExt cx="993984" cy="1812642"/>
          </a:xfrm>
        </p:grpSpPr>
        <p:sp>
          <p:nvSpPr>
            <p:cNvPr id="56" name="楕円 55"/>
            <p:cNvSpPr/>
            <p:nvPr/>
          </p:nvSpPr>
          <p:spPr>
            <a:xfrm>
              <a:off x="2307703" y="907596"/>
              <a:ext cx="384620" cy="360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1830102" y="1595834"/>
              <a:ext cx="395426" cy="3869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58" name="グループ化 57"/>
            <p:cNvGrpSpPr/>
            <p:nvPr/>
          </p:nvGrpSpPr>
          <p:grpSpPr>
            <a:xfrm>
              <a:off x="1768146" y="917864"/>
              <a:ext cx="993984" cy="1802374"/>
              <a:chOff x="3068477" y="719694"/>
              <a:chExt cx="993984" cy="1802374"/>
            </a:xfrm>
          </p:grpSpPr>
          <p:grpSp>
            <p:nvGrpSpPr>
              <p:cNvPr id="59" name="グループ化 58"/>
              <p:cNvGrpSpPr/>
              <p:nvPr/>
            </p:nvGrpSpPr>
            <p:grpSpPr>
              <a:xfrm>
                <a:off x="3089193" y="2159258"/>
                <a:ext cx="509428" cy="362810"/>
                <a:chOff x="3549050" y="995761"/>
                <a:chExt cx="509428" cy="362810"/>
              </a:xfrm>
            </p:grpSpPr>
            <p:sp>
              <p:nvSpPr>
                <p:cNvPr id="64" name="楕円 63"/>
                <p:cNvSpPr/>
                <p:nvPr/>
              </p:nvSpPr>
              <p:spPr>
                <a:xfrm>
                  <a:off x="3601096" y="998563"/>
                  <a:ext cx="384620" cy="360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3549050" y="995761"/>
                  <a:ext cx="5094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latin typeface="+mj-lt"/>
                      <a:cs typeface="Arial" panose="020B0604020202020204" pitchFamily="34" charset="0"/>
                    </a:rPr>
                    <a:t>AE3</a:t>
                  </a:r>
                  <a:endParaRPr lang="ja-JP" altLang="en-US" sz="16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テキスト ボックス 59"/>
              <p:cNvSpPr txBox="1"/>
              <p:nvPr/>
            </p:nvSpPr>
            <p:spPr>
              <a:xfrm>
                <a:off x="3068477" y="1411913"/>
                <a:ext cx="530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AE2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3558405" y="719694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+mj-lt"/>
                    <a:cs typeface="Arial" panose="020B0604020202020204" pitchFamily="34" charset="0"/>
                  </a:rPr>
                  <a:t>AE4</a:t>
                </a:r>
                <a:endParaRPr lang="ja-JP" alt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直線矢印コネクタ 62"/>
              <p:cNvCxnSpPr>
                <a:stCxn id="57" idx="4"/>
                <a:endCxn id="64" idx="0"/>
              </p:cNvCxnSpPr>
              <p:nvPr/>
            </p:nvCxnSpPr>
            <p:spPr>
              <a:xfrm>
                <a:off x="3328146" y="1784648"/>
                <a:ext cx="5403" cy="377412"/>
              </a:xfrm>
              <a:prstGeom prst="straightConnector1">
                <a:avLst/>
              </a:prstGeom>
              <a:ln w="793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楕円 67"/>
          <p:cNvSpPr/>
          <p:nvPr/>
        </p:nvSpPr>
        <p:spPr>
          <a:xfrm>
            <a:off x="9955041" y="1043076"/>
            <a:ext cx="384620" cy="360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9907384" y="106837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+mj-lt"/>
                <a:cs typeface="Arial" panose="020B0604020202020204" pitchFamily="34" charset="0"/>
              </a:rPr>
              <a:t>AE1</a:t>
            </a:r>
            <a:endParaRPr lang="ja-JP" altLang="en-US" sz="1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0" name="直線矢印コネクタ 69"/>
          <p:cNvCxnSpPr>
            <a:stCxn id="56" idx="4"/>
            <a:endCxn id="57" idx="0"/>
          </p:cNvCxnSpPr>
          <p:nvPr/>
        </p:nvCxnSpPr>
        <p:spPr>
          <a:xfrm flipH="1">
            <a:off x="10757015" y="1403084"/>
            <a:ext cx="472198" cy="3282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加算 72"/>
          <p:cNvSpPr/>
          <p:nvPr/>
        </p:nvSpPr>
        <p:spPr>
          <a:xfrm>
            <a:off x="5670818" y="2254107"/>
            <a:ext cx="860483" cy="94315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26252" y="617677"/>
            <a:ext cx="229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Accident case 1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453406" y="592724"/>
            <a:ext cx="218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+mj-lt"/>
                <a:cs typeface="Arial" panose="020B0604020202020204" pitchFamily="34" charset="0"/>
              </a:rPr>
              <a:t>Accident case 3</a:t>
            </a:r>
            <a:endParaRPr lang="ja-JP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387098" y="4280102"/>
            <a:ext cx="2354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+mj-lt"/>
                <a:cs typeface="Arial" panose="020B0604020202020204" pitchFamily="34" charset="0"/>
              </a:rPr>
              <a:t>Adjacency Matrix of accident case</a:t>
            </a:r>
            <a:endParaRPr lang="ja-JP" altLang="en-US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388725" y="4266241"/>
            <a:ext cx="2406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+mj-lt"/>
                <a:cs typeface="Arial" panose="020B0604020202020204" pitchFamily="34" charset="0"/>
              </a:rPr>
              <a:t>Adjacency Matrix of accident case</a:t>
            </a:r>
            <a:endParaRPr lang="ja-JP" altLang="en-US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加算 78"/>
          <p:cNvSpPr/>
          <p:nvPr/>
        </p:nvSpPr>
        <p:spPr>
          <a:xfrm>
            <a:off x="2563130" y="2235481"/>
            <a:ext cx="915706" cy="95930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95" name="グループ化 94"/>
          <p:cNvGrpSpPr/>
          <p:nvPr/>
        </p:nvGrpSpPr>
        <p:grpSpPr>
          <a:xfrm>
            <a:off x="6932161" y="1082410"/>
            <a:ext cx="877182" cy="1077581"/>
            <a:chOff x="4988502" y="2484842"/>
            <a:chExt cx="877182" cy="1077581"/>
          </a:xfrm>
        </p:grpSpPr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8502" y="2484842"/>
              <a:ext cx="679627" cy="945044"/>
            </a:xfrm>
            <a:prstGeom prst="rect">
              <a:avLst/>
            </a:prstGeom>
          </p:spPr>
        </p:pic>
        <p:sp>
          <p:nvSpPr>
            <p:cNvPr id="94" name="屈折矢印 93"/>
            <p:cNvSpPr/>
            <p:nvPr/>
          </p:nvSpPr>
          <p:spPr>
            <a:xfrm rot="5400000">
              <a:off x="5266001" y="2962739"/>
              <a:ext cx="535450" cy="663917"/>
            </a:xfrm>
            <a:prstGeom prst="bent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3823264" y="1082410"/>
            <a:ext cx="877182" cy="1077581"/>
            <a:chOff x="4988502" y="2484842"/>
            <a:chExt cx="877182" cy="1077581"/>
          </a:xfrm>
        </p:grpSpPr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8502" y="2484842"/>
              <a:ext cx="679627" cy="945044"/>
            </a:xfrm>
            <a:prstGeom prst="rect">
              <a:avLst/>
            </a:prstGeom>
          </p:spPr>
        </p:pic>
        <p:sp>
          <p:nvSpPr>
            <p:cNvPr id="98" name="屈折矢印 97"/>
            <p:cNvSpPr/>
            <p:nvPr/>
          </p:nvSpPr>
          <p:spPr>
            <a:xfrm rot="5400000">
              <a:off x="5266001" y="2962739"/>
              <a:ext cx="535450" cy="663917"/>
            </a:xfrm>
            <a:prstGeom prst="bent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713399" y="1101304"/>
            <a:ext cx="877182" cy="1077581"/>
            <a:chOff x="4988502" y="2484842"/>
            <a:chExt cx="877182" cy="1077581"/>
          </a:xfrm>
        </p:grpSpPr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8502" y="2484842"/>
              <a:ext cx="679627" cy="945044"/>
            </a:xfrm>
            <a:prstGeom prst="rect">
              <a:avLst/>
            </a:prstGeom>
          </p:spPr>
        </p:pic>
        <p:sp>
          <p:nvSpPr>
            <p:cNvPr id="101" name="屈折矢印 100"/>
            <p:cNvSpPr/>
            <p:nvPr/>
          </p:nvSpPr>
          <p:spPr>
            <a:xfrm rot="5400000">
              <a:off x="5266001" y="2962739"/>
              <a:ext cx="535450" cy="663917"/>
            </a:xfrm>
            <a:prstGeom prst="bent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9360052" y="4233072"/>
            <a:ext cx="268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+mj-lt"/>
                <a:cs typeface="Arial" panose="020B0604020202020204" pitchFamily="34" charset="0"/>
              </a:rPr>
              <a:t>Adjacency Matrix </a:t>
            </a:r>
            <a:endParaRPr lang="en-US" altLang="ja-JP" sz="2200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altLang="ja-JP" sz="2200" dirty="0" smtClean="0">
                <a:latin typeface="+mj-lt"/>
                <a:cs typeface="Arial" panose="020B0604020202020204" pitchFamily="34" charset="0"/>
              </a:rPr>
              <a:t>of </a:t>
            </a:r>
            <a:r>
              <a:rPr lang="en-US" altLang="ja-JP" sz="2200" dirty="0">
                <a:latin typeface="+mj-lt"/>
                <a:cs typeface="Arial" panose="020B0604020202020204" pitchFamily="34" charset="0"/>
              </a:rPr>
              <a:t>accident </a:t>
            </a:r>
            <a:r>
              <a:rPr lang="en-US" altLang="ja-JP" sz="2200" dirty="0" smtClean="0">
                <a:latin typeface="+mj-lt"/>
                <a:cs typeface="Arial" panose="020B0604020202020204" pitchFamily="34" charset="0"/>
              </a:rPr>
              <a:t>network</a:t>
            </a:r>
            <a:endParaRPr lang="ja-JP" altLang="en-US" sz="22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7" name="直線矢印コネクタ 86"/>
          <p:cNvCxnSpPr>
            <a:stCxn id="68" idx="4"/>
            <a:endCxn id="57" idx="0"/>
          </p:cNvCxnSpPr>
          <p:nvPr/>
        </p:nvCxnSpPr>
        <p:spPr>
          <a:xfrm>
            <a:off x="10147351" y="1403084"/>
            <a:ext cx="609664" cy="32823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1" y="2973237"/>
            <a:ext cx="1802278" cy="13945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960" y="2973237"/>
            <a:ext cx="1789662" cy="13848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235" y="2973237"/>
            <a:ext cx="1789663" cy="13848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359" y="2949657"/>
            <a:ext cx="1782203" cy="1346269"/>
          </a:xfrm>
          <a:prstGeom prst="rect">
            <a:avLst/>
          </a:prstGeom>
        </p:spPr>
      </p:pic>
      <p:cxnSp>
        <p:nvCxnSpPr>
          <p:cNvPr id="84" name="直線コネクタ 83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角丸四角形 85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156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楕円 107"/>
          <p:cNvSpPr/>
          <p:nvPr/>
        </p:nvSpPr>
        <p:spPr>
          <a:xfrm>
            <a:off x="8472264" y="2541117"/>
            <a:ext cx="3347864" cy="913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楕円 65"/>
          <p:cNvSpPr/>
          <p:nvPr/>
        </p:nvSpPr>
        <p:spPr>
          <a:xfrm>
            <a:off x="8472264" y="4673854"/>
            <a:ext cx="3347864" cy="9130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6330"/>
            <a:ext cx="9696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1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Overview of </a:t>
            </a:r>
            <a:r>
              <a:rPr lang="en-US" altLang="ja-JP" sz="3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Analytical </a:t>
            </a:r>
            <a:r>
              <a:rPr lang="en-US" altLang="ja-JP" sz="31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en-US" altLang="ja-JP" sz="31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rame</a:t>
            </a:r>
            <a:endParaRPr lang="ja-JP" altLang="en-US" sz="3100" b="1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FF5-33CB-4574-9437-6D0FFDFC70AE}" type="slidenum">
              <a:rPr lang="ja-JP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778383" y="2541117"/>
            <a:ext cx="27356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Overcoming statistical limitation </a:t>
            </a:r>
            <a:endParaRPr lang="ja-JP" altLang="en-US" sz="24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9696400" y="59707"/>
            <a:ext cx="1759593" cy="4001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/>
              <a:t>Methodology</a:t>
            </a:r>
            <a:endParaRPr lang="ja-JP" altLang="en-US" b="1" dirty="0"/>
          </a:p>
        </p:txBody>
      </p:sp>
      <p:sp>
        <p:nvSpPr>
          <p:cNvPr id="9" name="平行四辺形 8"/>
          <p:cNvSpPr/>
          <p:nvPr/>
        </p:nvSpPr>
        <p:spPr>
          <a:xfrm>
            <a:off x="2567159" y="1361486"/>
            <a:ext cx="5033312" cy="735125"/>
          </a:xfrm>
          <a:prstGeom prst="parallelogram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Collecting accident case of hydrogen transport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567159" y="3889358"/>
            <a:ext cx="5033312" cy="393614"/>
          </a:xfrm>
          <a:prstGeom prst="round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Construction of </a:t>
            </a: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Accident network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2567159" y="2796177"/>
            <a:ext cx="5033312" cy="393614"/>
          </a:xfrm>
          <a:prstGeom prst="round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Supplementation of accident case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2567159" y="4982539"/>
            <a:ext cx="5033312" cy="393614"/>
          </a:xfrm>
          <a:prstGeom prst="roundRect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Network analysis </a:t>
            </a:r>
            <a:r>
              <a:rPr lang="en-US" altLang="ja-JP" sz="2400" dirty="0" smtClean="0">
                <a:solidFill>
                  <a:srgbClr val="FF0000"/>
                </a:solidFill>
              </a:rPr>
              <a:t>of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Accident network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>
            <a:stCxn id="9" idx="4"/>
            <a:endCxn id="86" idx="0"/>
          </p:cNvCxnSpPr>
          <p:nvPr/>
        </p:nvCxnSpPr>
        <p:spPr>
          <a:xfrm>
            <a:off x="5083815" y="2096611"/>
            <a:ext cx="0" cy="69956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6" idx="2"/>
            <a:endCxn id="11" idx="0"/>
          </p:cNvCxnSpPr>
          <p:nvPr/>
        </p:nvCxnSpPr>
        <p:spPr>
          <a:xfrm>
            <a:off x="5083815" y="3189791"/>
            <a:ext cx="0" cy="699567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11" idx="2"/>
            <a:endCxn id="88" idx="0"/>
          </p:cNvCxnSpPr>
          <p:nvPr/>
        </p:nvCxnSpPr>
        <p:spPr>
          <a:xfrm>
            <a:off x="5083815" y="4282972"/>
            <a:ext cx="0" cy="699567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8507854" y="4673854"/>
            <a:ext cx="35643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Overcoming methodological limitation </a:t>
            </a:r>
            <a:endParaRPr lang="ja-JP" altLang="en-US" sz="24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ストライプ矢印 66"/>
          <p:cNvSpPr/>
          <p:nvPr/>
        </p:nvSpPr>
        <p:spPr>
          <a:xfrm>
            <a:off x="7742691" y="2573385"/>
            <a:ext cx="576513" cy="8099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9" name="ストライプ矢印 108"/>
          <p:cNvSpPr/>
          <p:nvPr/>
        </p:nvSpPr>
        <p:spPr>
          <a:xfrm>
            <a:off x="7764354" y="4776966"/>
            <a:ext cx="576513" cy="809937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10" name="直線コネクタ 109"/>
          <p:cNvCxnSpPr/>
          <p:nvPr/>
        </p:nvCxnSpPr>
        <p:spPr>
          <a:xfrm>
            <a:off x="0" y="542666"/>
            <a:ext cx="12192000" cy="0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556238" y="928003"/>
            <a:ext cx="1192498" cy="1324536"/>
            <a:chOff x="295799" y="1216581"/>
            <a:chExt cx="1192498" cy="132453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08670" y="1216581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8568" y="1311504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39069" y="1406427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15242" y="1501350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95799" y="1596073"/>
              <a:ext cx="679627" cy="94504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87" name="グループ化 86"/>
          <p:cNvGrpSpPr/>
          <p:nvPr/>
        </p:nvGrpSpPr>
        <p:grpSpPr>
          <a:xfrm>
            <a:off x="262837" y="2435051"/>
            <a:ext cx="1609727" cy="1536698"/>
            <a:chOff x="336918" y="3413822"/>
            <a:chExt cx="1609727" cy="1536698"/>
          </a:xfrm>
        </p:grpSpPr>
        <p:sp>
          <p:nvSpPr>
            <p:cNvPr id="15" name="楕円 14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A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楕円 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D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7" name="直線矢印コネクタ 16"/>
            <p:cNvCxnSpPr>
              <a:stCxn id="15" idx="4"/>
              <a:endCxn id="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>
              <a:stCxn id="15" idx="4"/>
              <a:endCxn id="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>
              <a:stCxn id="49" idx="5"/>
              <a:endCxn id="78" idx="2"/>
            </p:cNvCxnSpPr>
            <p:nvPr/>
          </p:nvCxnSpPr>
          <p:spPr>
            <a:xfrm>
              <a:off x="755552" y="4739966"/>
              <a:ext cx="465101" cy="4815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>
              <a:stCxn id="47" idx="4"/>
              <a:endCxn id="64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>
              <a:stCxn id="48" idx="6"/>
              <a:endCxn id="47" idx="3"/>
            </p:cNvCxnSpPr>
            <p:nvPr/>
          </p:nvCxnSpPr>
          <p:spPr>
            <a:xfrm flipV="1">
              <a:off x="1298388" y="3691057"/>
              <a:ext cx="274879" cy="38090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楕円 77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F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5" name="直線矢印コネクタ 84"/>
            <p:cNvCxnSpPr>
              <a:stCxn id="78" idx="6"/>
              <a:endCxn id="64" idx="3"/>
            </p:cNvCxnSpPr>
            <p:nvPr/>
          </p:nvCxnSpPr>
          <p:spPr>
            <a:xfrm flipV="1">
              <a:off x="1556462" y="4359526"/>
              <a:ext cx="103552" cy="42859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48" idx="4"/>
              <a:endCxn id="78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>
              <a:stCxn id="15" idx="4"/>
              <a:endCxn id="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49" idx="6"/>
              <a:endCxn id="64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221386" y="4138647"/>
            <a:ext cx="1651178" cy="1536698"/>
            <a:chOff x="336918" y="3413822"/>
            <a:chExt cx="1609727" cy="1536698"/>
          </a:xfrm>
        </p:grpSpPr>
        <p:sp>
          <p:nvSpPr>
            <p:cNvPr id="146" name="楕円 145"/>
            <p:cNvSpPr/>
            <p:nvPr/>
          </p:nvSpPr>
          <p:spPr>
            <a:xfrm>
              <a:off x="336918" y="3726957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A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7" name="楕円 146"/>
            <p:cNvSpPr/>
            <p:nvPr/>
          </p:nvSpPr>
          <p:spPr>
            <a:xfrm>
              <a:off x="1524089" y="3413822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8" name="楕円 147"/>
            <p:cNvSpPr/>
            <p:nvPr/>
          </p:nvSpPr>
          <p:spPr>
            <a:xfrm>
              <a:off x="962579" y="390955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endParaRPr kumimoji="1" lang="ja-JP" altLang="en-US" sz="26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53211" y="4417791"/>
              <a:ext cx="354215" cy="377452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D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50" name="直線矢印コネクタ 149"/>
            <p:cNvCxnSpPr>
              <a:stCxn id="146" idx="4"/>
              <a:endCxn id="148" idx="1"/>
            </p:cNvCxnSpPr>
            <p:nvPr/>
          </p:nvCxnSpPr>
          <p:spPr>
            <a:xfrm flipV="1">
              <a:off x="504823" y="3957125"/>
              <a:ext cx="506934" cy="946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146" idx="4"/>
              <a:endCxn id="149" idx="0"/>
            </p:cNvCxnSpPr>
            <p:nvPr/>
          </p:nvCxnSpPr>
          <p:spPr>
            <a:xfrm>
              <a:off x="504823" y="4051758"/>
              <a:ext cx="125496" cy="36603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>
              <a:stCxn id="149" idx="5"/>
              <a:endCxn id="156" idx="2"/>
            </p:cNvCxnSpPr>
            <p:nvPr/>
          </p:nvCxnSpPr>
          <p:spPr>
            <a:xfrm>
              <a:off x="755552" y="4739966"/>
              <a:ext cx="465101" cy="48154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147" idx="4"/>
              <a:endCxn id="155" idx="0"/>
            </p:cNvCxnSpPr>
            <p:nvPr/>
          </p:nvCxnSpPr>
          <p:spPr>
            <a:xfrm>
              <a:off x="1691994" y="3738623"/>
              <a:ext cx="86747" cy="34366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矢印コネクタ 153"/>
            <p:cNvCxnSpPr>
              <a:stCxn id="148" idx="6"/>
              <a:endCxn id="147" idx="3"/>
            </p:cNvCxnSpPr>
            <p:nvPr/>
          </p:nvCxnSpPr>
          <p:spPr>
            <a:xfrm flipV="1">
              <a:off x="1298388" y="3691057"/>
              <a:ext cx="274879" cy="380903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楕円 154"/>
            <p:cNvSpPr/>
            <p:nvPr/>
          </p:nvSpPr>
          <p:spPr>
            <a:xfrm>
              <a:off x="1610836" y="4082291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 smtClean="0">
                  <a:solidFill>
                    <a:schemeClr val="bg1">
                      <a:lumMod val="85000"/>
                    </a:schemeClr>
                  </a:solidFill>
                </a:rPr>
                <a:t>E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6" name="楕円 155"/>
            <p:cNvSpPr/>
            <p:nvPr/>
          </p:nvSpPr>
          <p:spPr>
            <a:xfrm>
              <a:off x="1220653" y="4625719"/>
              <a:ext cx="335809" cy="324801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dirty="0">
                  <a:solidFill>
                    <a:schemeClr val="bg1">
                      <a:lumMod val="85000"/>
                    </a:schemeClr>
                  </a:solidFill>
                </a:rPr>
                <a:t>F</a:t>
              </a:r>
              <a:endParaRPr kumimoji="1" lang="ja-JP" altLang="en-US" sz="2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57" name="直線矢印コネクタ 156"/>
            <p:cNvCxnSpPr>
              <a:stCxn id="156" idx="6"/>
              <a:endCxn id="155" idx="4"/>
            </p:cNvCxnSpPr>
            <p:nvPr/>
          </p:nvCxnSpPr>
          <p:spPr>
            <a:xfrm flipV="1">
              <a:off x="1556462" y="4407092"/>
              <a:ext cx="222279" cy="381028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>
              <a:stCxn id="148" idx="4"/>
              <a:endCxn id="156" idx="0"/>
            </p:cNvCxnSpPr>
            <p:nvPr/>
          </p:nvCxnSpPr>
          <p:spPr>
            <a:xfrm>
              <a:off x="1130484" y="4234360"/>
              <a:ext cx="258074" cy="391359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>
              <a:stCxn id="146" idx="4"/>
              <a:endCxn id="147" idx="2"/>
            </p:cNvCxnSpPr>
            <p:nvPr/>
          </p:nvCxnSpPr>
          <p:spPr>
            <a:xfrm flipV="1">
              <a:off x="504823" y="3576223"/>
              <a:ext cx="1019266" cy="47553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矢印コネクタ 159"/>
            <p:cNvCxnSpPr>
              <a:stCxn id="149" idx="6"/>
              <a:endCxn id="155" idx="2"/>
            </p:cNvCxnSpPr>
            <p:nvPr/>
          </p:nvCxnSpPr>
          <p:spPr>
            <a:xfrm flipV="1">
              <a:off x="807426" y="4244692"/>
              <a:ext cx="803410" cy="361825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3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FDA93B-507E-4D7F-BCAA-F45A05053378}"/>
</file>

<file path=customXml/itemProps2.xml><?xml version="1.0" encoding="utf-8"?>
<ds:datastoreItem xmlns:ds="http://schemas.openxmlformats.org/officeDocument/2006/customXml" ds:itemID="{B729F90F-7C3F-4E07-BCF7-27114DD0C0AD}"/>
</file>

<file path=customXml/itemProps3.xml><?xml version="1.0" encoding="utf-8"?>
<ds:datastoreItem xmlns:ds="http://schemas.openxmlformats.org/officeDocument/2006/customXml" ds:itemID="{8418D1A6-E987-4A63-BF48-6BCEBC1A3F6B}"/>
</file>

<file path=docProps/app.xml><?xml version="1.0" encoding="utf-8"?>
<Properties xmlns="http://schemas.openxmlformats.org/officeDocument/2006/extended-properties" xmlns:vt="http://schemas.openxmlformats.org/officeDocument/2006/docPropsVTypes">
  <TotalTime>7740</TotalTime>
  <Words>1679</Words>
  <Application>Microsoft Office PowerPoint</Application>
  <PresentationFormat>ワイド画面</PresentationFormat>
  <Paragraphs>341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DengXian</vt:lpstr>
      <vt:lpstr>ＭＳ Ｐゴシック</vt:lpstr>
      <vt:lpstr>游明朝</vt:lpstr>
      <vt:lpstr>Arial</vt:lpstr>
      <vt:lpstr>Calibri</vt:lpstr>
      <vt:lpstr>Times New Roman</vt:lpstr>
      <vt:lpstr>Wingdings</vt:lpstr>
      <vt:lpstr>Office ​​テーマ</vt:lpstr>
      <vt:lpstr>Characterization of Hydrogen Transport Accident in Japan  Based on Network Theory (ID152)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広島大学</dc:creator>
  <cp:lastModifiedBy>Planning</cp:lastModifiedBy>
  <cp:revision>179</cp:revision>
  <cp:lastPrinted>2019-09-04T05:14:13Z</cp:lastPrinted>
  <dcterms:created xsi:type="dcterms:W3CDTF">2017-12-30T07:25:57Z</dcterms:created>
  <dcterms:modified xsi:type="dcterms:W3CDTF">2019-09-10T09:33:55Z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