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7">
  <p:sldMasterIdLst>
    <p:sldMasterId id="2147483648" r:id="rId1"/>
  </p:sldMasterIdLst>
  <p:notesMasterIdLst>
    <p:notesMasterId r:id="rId4"/>
  </p:notesMasterIdLst>
  <p:sldIdLst>
    <p:sldId id="256" r:id="rId3"/>
    <p:sldId id="345" r:id="rId5"/>
    <p:sldId id="369" r:id="rId6"/>
    <p:sldId id="352" r:id="rId7"/>
    <p:sldId id="372" r:id="rId8"/>
    <p:sldId id="349" r:id="rId9"/>
    <p:sldId id="351" r:id="rId10"/>
    <p:sldId id="373" r:id="rId11"/>
    <p:sldId id="374" r:id="rId12"/>
    <p:sldId id="375" r:id="rId13"/>
    <p:sldId id="360" r:id="rId14"/>
    <p:sldId id="291"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39" autoAdjust="0"/>
    <p:restoredTop sz="56913" autoAdjust="0"/>
  </p:normalViewPr>
  <p:slideViewPr>
    <p:cSldViewPr>
      <p:cViewPr varScale="1">
        <p:scale>
          <a:sx n="65" d="100"/>
          <a:sy n="65" d="100"/>
        </p:scale>
        <p:origin x="43" y="130"/>
      </p:cViewPr>
      <p:guideLst>
        <p:guide orient="horz" pos="2143"/>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C7E6DB-811C-4513-9F19-037F89A47DA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C8CFFC-CD99-466D-BA29-6949785DFCB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lvl="0"/>
            <a:endParaRPr lang="en-US" altLang="zh-CN"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pPr lvl="0"/>
            <a:endParaRPr lang="en-US" altLang="zh-CN"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92C8CFFC-CD99-466D-BA29-6949785DFCB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2C8CFFC-CD99-466D-BA29-6949785DFCB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B18D357-2A32-4D3E-8ABA-1C3916CB58A7}"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AC109EC-37CF-4F07-80E7-F57D8A2319AA}"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A708BE2-F930-4D8F-BDB4-C06A180E6D72}"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3CC32A63-3DC0-43D6-A3E9-D838E5087DE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D445330-2134-470E-BBAE-1D9BF60F3251}"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14D467F3-23D0-4300-92D0-A9D4F83BC89F}"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00D5F6E3-D9E6-4596-A75D-DAD3527E3031}"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3FD105D5-9678-44A7-B45C-D3FFB2F81843}"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A7E46BE-681F-4A5D-B3BB-35536EA21ECF}" type="datetime1">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1D4567B-9035-4881-93B4-E7BAEBF94704}"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CE19FF-0A95-4867-ABA4-591B85C94C2F}"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65EA3-7B50-45E0-929D-4003D887A9AA}" type="datetime1">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7.xml"/><Relationship Id="rId2" Type="http://schemas.openxmlformats.org/officeDocument/2006/relationships/image" Target="../media/image23.png"/><Relationship Id="rId1" Type="http://schemas.openxmlformats.org/officeDocument/2006/relationships/image" Target="../media/image2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slide" Target="slide11.xml"/><Relationship Id="rId1" Type="http://schemas.openxmlformats.org/officeDocument/2006/relationships/slide" Target="slide3.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microsoft.com/office/2007/relationships/hdphoto" Target="../media/image5.wdp"/><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7.xml"/><Relationship Id="rId7" Type="http://schemas.openxmlformats.org/officeDocument/2006/relationships/image" Target="../media/image12.png"/><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7.xml"/><Relationship Id="rId2" Type="http://schemas.openxmlformats.org/officeDocument/2006/relationships/image" Target="../media/image15.png"/><Relationship Id="rId1"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16.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7.xml"/><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image" Target="../media/image17.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7.xml"/><Relationship Id="rId2" Type="http://schemas.openxmlformats.org/officeDocument/2006/relationships/image" Target="../media/image21.png"/><Relationship Id="rId1"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6" name="矩形 5"/>
          <p:cNvSpPr/>
          <p:nvPr/>
        </p:nvSpPr>
        <p:spPr>
          <a:xfrm>
            <a:off x="14104" y="2768058"/>
            <a:ext cx="12130567" cy="1967475"/>
          </a:xfrm>
          <a:prstGeom prst="rect">
            <a:avLst/>
          </a:prstGeom>
          <a:ln>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tIns="18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endParaRPr lang="en-US" altLang="zh-CN" sz="5400" b="1" dirty="0">
              <a:ln w="0"/>
              <a:solidFill>
                <a:schemeClr val="tx1"/>
              </a:solidFill>
              <a:effectLst>
                <a:reflection blurRad="12700" stA="50000" endPos="50000" dist="5000" dir="5400000" sy="-100000" rotWithShape="0"/>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7" name="文本框 6"/>
          <p:cNvSpPr txBox="1"/>
          <p:nvPr/>
        </p:nvSpPr>
        <p:spPr>
          <a:xfrm>
            <a:off x="565785" y="1504950"/>
            <a:ext cx="11026775" cy="645160"/>
          </a:xfrm>
          <a:prstGeom prst="rect">
            <a:avLst/>
          </a:prstGeom>
          <a:noFill/>
        </p:spPr>
        <p:txBody>
          <a:bodyPr wrap="square">
            <a:spAutoFit/>
          </a:bodyPr>
          <a:lstStyle/>
          <a:p>
            <a:pPr algn="ctr"/>
            <a:r>
              <a:rPr lang="en-US" altLang="zh-CN" sz="3600" b="1" dirty="0">
                <a:solidFill>
                  <a:srgbClr val="0070C0"/>
                </a:solidFill>
                <a:latin typeface="Times New Roman" panose="02020603050405020304" pitchFamily="18" charset="0"/>
                <a:cs typeface="Times New Roman" panose="02020603050405020304" pitchFamily="18" charset="0"/>
              </a:rPr>
              <a:t> International Conference on Hydrogen Safety 2021</a:t>
            </a:r>
            <a:endParaRPr lang="en-US" altLang="zh-CN" sz="3600" b="1" dirty="0">
              <a:solidFill>
                <a:srgbClr val="0070C0"/>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9552305" y="6021705"/>
            <a:ext cx="2650490" cy="398780"/>
          </a:xfrm>
          <a:prstGeom prst="rect">
            <a:avLst/>
          </a:prstGeom>
          <a:noFill/>
        </p:spPr>
        <p:txBody>
          <a:bodyPr wrap="square">
            <a:spAutoFit/>
          </a:bodyPr>
          <a:lstStyle/>
          <a:p>
            <a:r>
              <a:rPr lang="en-US" altLang="zh-CN" sz="2000" dirty="0">
                <a:latin typeface="Times New Roman" panose="02020603050405020304" pitchFamily="18" charset="0"/>
                <a:cs typeface="Times New Roman" panose="02020603050405020304" pitchFamily="18" charset="0"/>
              </a:rPr>
              <a:t>September 21-24 2021</a:t>
            </a:r>
            <a:endParaRPr lang="zh-CN" altLang="en-US" sz="2000" dirty="0">
              <a:latin typeface="Times New Roman" panose="02020603050405020304" pitchFamily="18" charset="0"/>
              <a:cs typeface="Times New Roman" panose="02020603050405020304" pitchFamily="18" charset="0"/>
            </a:endParaRPr>
          </a:p>
        </p:txBody>
      </p:sp>
      <p:sp>
        <p:nvSpPr>
          <p:cNvPr id="5" name="文本框 4"/>
          <p:cNvSpPr txBox="1"/>
          <p:nvPr/>
        </p:nvSpPr>
        <p:spPr>
          <a:xfrm>
            <a:off x="210520" y="3148746"/>
            <a:ext cx="11737304" cy="1077218"/>
          </a:xfrm>
          <a:prstGeom prst="rect">
            <a:avLst/>
          </a:prstGeom>
          <a:noFill/>
        </p:spPr>
        <p:txBody>
          <a:bodyPr wrap="square" rtlCol="0">
            <a:spAutoFit/>
          </a:bodyPr>
          <a:lstStyle/>
          <a:p>
            <a:pPr algn="ctr"/>
            <a:r>
              <a:rPr lang="en-US" altLang="zh-CN" sz="3200" b="1" dirty="0">
                <a:solidFill>
                  <a:srgbClr val="262626"/>
                </a:solidFill>
                <a:effectLst/>
                <a:latin typeface="Times New Roman" panose="02020603050405020304" pitchFamily="18" charset="0"/>
                <a:cs typeface="Times New Roman" panose="02020603050405020304" pitchFamily="18" charset="0"/>
              </a:rPr>
              <a:t>CFD Model Based ANN Prediction of Flammable Vapor Cloud Formed by Liquid Hydrogen Spill </a:t>
            </a:r>
            <a:r>
              <a:rPr kumimoji="0" lang="en-GB"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lang="zh-CN" altLang="en-US" sz="2400" dirty="0"/>
          </a:p>
        </p:txBody>
      </p:sp>
      <p:pic>
        <p:nvPicPr>
          <p:cNvPr id="8" name="图片 7"/>
          <p:cNvPicPr>
            <a:picLocks noChangeAspect="1"/>
          </p:cNvPicPr>
          <p:nvPr/>
        </p:nvPicPr>
        <p:blipFill>
          <a:blip r:embed="rId2"/>
          <a:stretch>
            <a:fillRect/>
          </a:stretch>
        </p:blipFill>
        <p:spPr>
          <a:xfrm>
            <a:off x="9408160" y="48260"/>
            <a:ext cx="1503045" cy="610235"/>
          </a:xfrm>
          <a:prstGeom prst="rect">
            <a:avLst/>
          </a:prstGeom>
          <a:ln>
            <a:solidFill>
              <a:schemeClr val="bg1"/>
            </a:solidFill>
          </a:ln>
        </p:spPr>
      </p:pic>
      <p:pic>
        <p:nvPicPr>
          <p:cNvPr id="10" name="图片 9"/>
          <p:cNvPicPr>
            <a:picLocks noChangeAspect="1"/>
          </p:cNvPicPr>
          <p:nvPr/>
        </p:nvPicPr>
        <p:blipFill>
          <a:blip r:embed="rId3"/>
          <a:srcRect t="2505" b="22976"/>
          <a:stretch>
            <a:fillRect/>
          </a:stretch>
        </p:blipFill>
        <p:spPr>
          <a:xfrm>
            <a:off x="10992485" y="32385"/>
            <a:ext cx="1184910" cy="6261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Prediction Using Artificial Neural Network</a:t>
            </a:r>
            <a:endPar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8" name="灯片编号占位符 1"/>
          <p:cNvSpPr>
            <a:spLocks noGrp="1"/>
          </p:cNvSpPr>
          <p:nvPr>
            <p:ph type="sldNum" sz="quarter" idx="12"/>
          </p:nvPr>
        </p:nvSpPr>
        <p:spPr>
          <a:xfrm>
            <a:off x="9336360" y="6309320"/>
            <a:ext cx="2133600" cy="365125"/>
          </a:xfrm>
        </p:spPr>
        <p:txBody>
          <a:bodyPr/>
          <a:lstStyle/>
          <a:p>
            <a:fld id="{0C913308-F349-4B6D-A68A-DD1791B4A57B}" type="slidenum">
              <a:rPr lang="zh-CN" altLang="en-US" smtClean="0"/>
            </a:fld>
            <a:endParaRPr lang="zh-CN" altLang="en-US" dirty="0"/>
          </a:p>
        </p:txBody>
      </p:sp>
      <mc:AlternateContent xmlns:mc="http://schemas.openxmlformats.org/markup-compatibility/2006">
        <mc:Choice xmlns:a14="http://schemas.microsoft.com/office/drawing/2010/main" Requires="a14">
          <p:sp>
            <p:nvSpPr>
              <p:cNvPr id="14" name="文本框 13"/>
              <p:cNvSpPr txBox="1"/>
              <p:nvPr/>
            </p:nvSpPr>
            <p:spPr>
              <a:xfrm>
                <a:off x="128675" y="5679856"/>
                <a:ext cx="11371300" cy="696344"/>
              </a:xfrm>
              <a:prstGeom prst="rect">
                <a:avLst/>
              </a:prstGeom>
              <a:noFill/>
            </p:spPr>
            <p:txBody>
              <a:bodyPr wrap="square">
                <a:spAutoFit/>
              </a:bodyPr>
              <a:lstStyle/>
              <a:p>
                <a:pPr algn="ctr"/>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 Fig - Variations of vertical safety height. (a) Different wind speeds and temperature (t=40s, </a:t>
                </a:r>
                <a14:m>
                  <m:oMath xmlns:m="http://schemas.openxmlformats.org/officeDocument/2006/math">
                    <m:sSub>
                      <m:sSubPr>
                        <m:ctrlPr>
                          <a:rPr lang="en-US" altLang="zh-CN" b="1" i="1" kern="10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b="1" i="1" kern="100">
                            <a:latin typeface="Cambria Math" panose="02040503050406030204" pitchFamily="18" charset="0"/>
                            <a:ea typeface="黑体" panose="02010609060101010101" pitchFamily="49" charset="-122"/>
                            <a:cs typeface="Times New Roman" panose="02020603050405020304" pitchFamily="18" charset="0"/>
                          </a:rPr>
                          <m:t>𝒎</m:t>
                        </m:r>
                      </m:e>
                      <m:sub>
                        <m:r>
                          <a:rPr lang="en-US" altLang="zh-CN" b="1" i="1" kern="100">
                            <a:latin typeface="Cambria Math" panose="02040503050406030204" pitchFamily="18" charset="0"/>
                            <a:ea typeface="黑体" panose="02010609060101010101" pitchFamily="49" charset="-122"/>
                            <a:cs typeface="Times New Roman" panose="02020603050405020304" pitchFamily="18" charset="0"/>
                          </a:rPr>
                          <m:t>𝒑𝒒</m:t>
                        </m:r>
                      </m:sub>
                    </m:sSub>
                    <m:r>
                      <a:rPr lang="en-US" altLang="zh-CN" b="1" i="1" kern="100">
                        <a:latin typeface="Cambria Math" panose="02040503050406030204" pitchFamily="18" charset="0"/>
                        <a:ea typeface="黑体" panose="02010609060101010101" pitchFamily="49" charset="-122"/>
                        <a:cs typeface="Times New Roman" panose="02020603050405020304" pitchFamily="18" charset="0"/>
                      </a:rPr>
                      <m:t> </m:t>
                    </m:r>
                  </m:oMath>
                </a14:m>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=4.76kg/s). (b) Different leakage time and leakage rates (T=288K, </a:t>
                </a:r>
                <a14:m>
                  <m:oMath xmlns:m="http://schemas.openxmlformats.org/officeDocument/2006/math">
                    <m:sSub>
                      <m:sSubPr>
                        <m:ctrlPr>
                          <a:rPr lang="en-US" altLang="zh-CN" b="1" i="1" kern="10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𝒖</m:t>
                        </m:r>
                      </m:e>
                      <m:sub>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𝟎</m:t>
                        </m:r>
                      </m:sub>
                    </m:sSub>
                    <m:r>
                      <a:rPr lang="en-US" altLang="zh-CN" b="1" i="1" kern="100">
                        <a:latin typeface="Cambria Math" panose="02040503050406030204" pitchFamily="18" charset="0"/>
                        <a:ea typeface="黑体" panose="02010609060101010101" pitchFamily="49" charset="-122"/>
                        <a:cs typeface="Times New Roman" panose="02020603050405020304" pitchFamily="18" charset="0"/>
                      </a:rPr>
                      <m:t> </m:t>
                    </m:r>
                  </m:oMath>
                </a14:m>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=2.2m/s).</a:t>
                </a:r>
                <a:endParaRPr lang="en-US" altLang="zh-CN" sz="2400" kern="100" dirty="0">
                  <a:effectLst/>
                  <a:latin typeface="Calibri" panose="020F0502020204030204" pitchFamily="34" charset="0"/>
                </a:endParaRPr>
              </a:p>
            </p:txBody>
          </p:sp>
        </mc:Choice>
        <mc:Fallback>
          <p:sp>
            <p:nvSpPr>
              <p:cNvPr id="14" name="文本框 13"/>
              <p:cNvSpPr txBox="1">
                <a:spLocks noRot="1" noChangeAspect="1" noMove="1" noResize="1" noEditPoints="1" noAdjustHandles="1" noChangeArrowheads="1" noChangeShapeType="1" noTextEdit="1"/>
              </p:cNvSpPr>
              <p:nvPr/>
            </p:nvSpPr>
            <p:spPr>
              <a:xfrm>
                <a:off x="128675" y="5679856"/>
                <a:ext cx="11371300" cy="696344"/>
              </a:xfrm>
              <a:prstGeom prst="rect">
                <a:avLst/>
              </a:prstGeom>
              <a:blipFill rotWithShape="1">
                <a:blip r:embed="rId1"/>
                <a:stretch>
                  <a:fillRect l="-4" t="-60" r="1" b="24"/>
                </a:stretch>
              </a:blipFill>
            </p:spPr>
            <p:txBody>
              <a:bodyPr/>
              <a:lstStyle/>
              <a:p>
                <a:r>
                  <a:rPr lang="zh-CN" altLang="en-US">
                    <a:noFill/>
                  </a:rPr>
                  <a:t> </a:t>
                </a:r>
              </a:p>
            </p:txBody>
          </p:sp>
        </mc:Fallback>
      </mc:AlternateContent>
      <p:pic>
        <p:nvPicPr>
          <p:cNvPr id="2" name="图片 1"/>
          <p:cNvPicPr>
            <a:picLocks noChangeAspect="1"/>
          </p:cNvPicPr>
          <p:nvPr/>
        </p:nvPicPr>
        <p:blipFill>
          <a:blip r:embed="rId2"/>
          <a:stretch>
            <a:fillRect/>
          </a:stretch>
        </p:blipFill>
        <p:spPr>
          <a:xfrm>
            <a:off x="623392" y="817152"/>
            <a:ext cx="10777109" cy="486270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a:xfrm>
            <a:off x="9336360" y="6091267"/>
            <a:ext cx="2133600" cy="365125"/>
          </a:xfrm>
        </p:spPr>
        <p:txBody>
          <a:bodyPr/>
          <a:lstStyle/>
          <a:p>
            <a:fld id="{0C913308-F349-4B6D-A68A-DD1791B4A57B}" type="slidenum">
              <a:rPr lang="zh-CN" altLang="en-US" smtClean="0"/>
            </a:fld>
            <a:endParaRPr lang="zh-CN" altLang="en-US" dirty="0"/>
          </a:p>
        </p:txBody>
      </p:sp>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600" b="1" dirty="0">
                <a:ln w="0"/>
                <a:effectLst>
                  <a:reflection blurRad="12700" stA="50000" endPos="50000" dist="5000" dir="5400000" sy="-100000" rotWithShape="0"/>
                </a:effectLst>
                <a:latin typeface="Times New Roman" panose="02020603050405020304" pitchFamily="18" charset="0"/>
                <a:cs typeface="Times New Roman" panose="02020603050405020304" pitchFamily="18" charset="0"/>
              </a:rPr>
              <a:t>Conclusions</a:t>
            </a:r>
            <a:endParaRPr lang="en-US" altLang="zh-CN" sz="3600" b="1" dirty="0">
              <a:ln w="0"/>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7" name="矩形 6"/>
          <p:cNvSpPr/>
          <p:nvPr/>
        </p:nvSpPr>
        <p:spPr>
          <a:xfrm>
            <a:off x="2135560" y="1997839"/>
            <a:ext cx="7560840" cy="3416320"/>
          </a:xfrm>
          <a:prstGeom prst="rect">
            <a:avLst/>
          </a:prstGeom>
        </p:spPr>
        <p:txBody>
          <a:bodyPr wrap="square">
            <a:spAutoFit/>
          </a:bodyPr>
          <a:lstStyle/>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a:p>
            <a:endParaRPr lang="en-US" altLang="zh-CN" dirty="0">
              <a:latin typeface="Times New Roman" panose="02020603050405020304" pitchFamily="18" charset="0"/>
              <a:cs typeface="Times New Roman" panose="02020603050405020304" pitchFamily="18" charset="0"/>
            </a:endParaRPr>
          </a:p>
        </p:txBody>
      </p:sp>
      <p:sp>
        <p:nvSpPr>
          <p:cNvPr id="4" name="矩形 3"/>
          <p:cNvSpPr/>
          <p:nvPr/>
        </p:nvSpPr>
        <p:spPr>
          <a:xfrm>
            <a:off x="983432" y="1264122"/>
            <a:ext cx="10801200" cy="4707890"/>
          </a:xfrm>
          <a:prstGeom prst="rect">
            <a:avLst/>
          </a:prstGeom>
        </p:spPr>
        <p:txBody>
          <a:bodyPr wrap="square">
            <a:spAutoFit/>
          </a:bodyPr>
          <a:lstStyle/>
          <a:p>
            <a:pPr marL="342900" indent="-342900">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Compared with the prediction results of fitting formula, ANN model has a better prediction in the horizontal and vertical diffusion distance of flammable vapor cloud, and the prediction speed is improved dozens of times in comparison with the speed of numerical simulation. The application of the ANN model will contribute to the rapid determination of dangerous regions and the guidance of emergency in the case of liquid hydrogen leakage.</a:t>
            </a:r>
            <a:endParaRPr lang="en-US" altLang="zh-CN"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The wind speed has a great influence on the diffusion distance of the flammable vapor cloud. The horizontal </a:t>
            </a:r>
            <a:r>
              <a:rPr lang="en-US" altLang="zh-CN" sz="2000" dirty="0">
                <a:latin typeface="Times New Roman" panose="02020603050405020304" pitchFamily="18" charset="0"/>
                <a:cs typeface="Times New Roman" panose="02020603050405020304" pitchFamily="18" charset="0"/>
                <a:sym typeface="+mn-ea"/>
              </a:rPr>
              <a:t>diffusion</a:t>
            </a:r>
            <a:r>
              <a:rPr lang="en-US" altLang="zh-CN" sz="2000" dirty="0">
                <a:latin typeface="Times New Roman" panose="02020603050405020304" pitchFamily="18" charset="0"/>
                <a:cs typeface="Times New Roman" panose="02020603050405020304" pitchFamily="18" charset="0"/>
              </a:rPr>
              <a:t> distance begins to decrease when the reference wind speed more than 2.0m/s while the vertical </a:t>
            </a:r>
            <a:r>
              <a:rPr lang="en-US" altLang="zh-CN" sz="2000" dirty="0">
                <a:latin typeface="Times New Roman" panose="02020603050405020304" pitchFamily="18" charset="0"/>
                <a:cs typeface="Times New Roman" panose="02020603050405020304" pitchFamily="18" charset="0"/>
                <a:sym typeface="+mn-ea"/>
              </a:rPr>
              <a:t>diffusion</a:t>
            </a:r>
            <a:r>
              <a:rPr lang="en-US" altLang="zh-CN" sz="2000" dirty="0">
                <a:latin typeface="Times New Roman" panose="02020603050405020304" pitchFamily="18" charset="0"/>
                <a:cs typeface="Times New Roman" panose="02020603050405020304" pitchFamily="18" charset="0"/>
                <a:sym typeface="+mn-ea"/>
              </a:rPr>
              <a:t> distance</a:t>
            </a:r>
            <a:r>
              <a:rPr lang="en-US" altLang="zh-CN" sz="2000" dirty="0">
                <a:latin typeface="Times New Roman" panose="02020603050405020304" pitchFamily="18" charset="0"/>
                <a:cs typeface="Times New Roman" panose="02020603050405020304" pitchFamily="18" charset="0"/>
              </a:rPr>
              <a:t> decreased continuously with the increasing wind speed. It is an effective measure to increase the ambient wind speed to promote the movement of hydrogen cloud and narrow the safety scope.</a:t>
            </a:r>
            <a:endParaRPr lang="en-US" altLang="zh-CN"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000" dirty="0">
                <a:latin typeface="Times New Roman" panose="02020603050405020304" pitchFamily="18" charset="0"/>
                <a:cs typeface="Times New Roman" panose="02020603050405020304" pitchFamily="18" charset="0"/>
              </a:rPr>
              <a:t>Both </a:t>
            </a:r>
            <a:r>
              <a:rPr lang="en-US" altLang="zh-CN" sz="2000" dirty="0">
                <a:latin typeface="Times New Roman" panose="02020603050405020304" pitchFamily="18" charset="0"/>
                <a:cs typeface="Times New Roman" panose="02020603050405020304" pitchFamily="18" charset="0"/>
                <a:sym typeface="+mn-ea"/>
              </a:rPr>
              <a:t>horizontal and vertical diffusion distance</a:t>
            </a:r>
            <a:r>
              <a:rPr lang="en-US" altLang="zh-CN" sz="2000" dirty="0">
                <a:latin typeface="Times New Roman" panose="02020603050405020304" pitchFamily="18" charset="0"/>
                <a:cs typeface="Times New Roman" panose="02020603050405020304" pitchFamily="18" charset="0"/>
              </a:rPr>
              <a:t> increase and then go to be flat with the increase of leakage time, and they are positively correlated with the leakage rate and the ground temperature. However, the variations in ground temperature obtain a limited impact on the diffusion distance of combustible vapor clouds because of the extreme difference in temperature between liquid hydrogen and the ground.</a:t>
            </a:r>
            <a:endParaRPr lang="en-US" altLang="zh-C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r="-1000"/>
          </a:stretch>
        </a:blipFill>
        <a:effectLst/>
      </p:bgPr>
    </p:bg>
    <p:spTree>
      <p:nvGrpSpPr>
        <p:cNvPr id="1" name=""/>
        <p:cNvGrpSpPr/>
        <p:nvPr/>
      </p:nvGrpSpPr>
      <p:grpSpPr>
        <a:xfrm>
          <a:off x="0" y="0"/>
          <a:ext cx="0" cy="0"/>
          <a:chOff x="0" y="0"/>
          <a:chExt cx="0" cy="0"/>
        </a:xfrm>
      </p:grpSpPr>
      <p:sp>
        <p:nvSpPr>
          <p:cNvPr id="9" name="矩形 8"/>
          <p:cNvSpPr/>
          <p:nvPr/>
        </p:nvSpPr>
        <p:spPr>
          <a:xfrm>
            <a:off x="1151252" y="2694337"/>
            <a:ext cx="9985308" cy="2001546"/>
          </a:xfrm>
          <a:prstGeom prst="rect">
            <a:avLst/>
          </a:prstGeom>
          <a:ln>
            <a:solidFill>
              <a:schemeClr val="accent4">
                <a:lumMod val="40000"/>
                <a:lumOff val="60000"/>
              </a:schemeClr>
            </a:solidFill>
          </a:ln>
        </p:spPr>
        <p:style>
          <a:lnRef idx="1">
            <a:schemeClr val="accent4"/>
          </a:lnRef>
          <a:fillRef idx="2">
            <a:schemeClr val="accent4"/>
          </a:fillRef>
          <a:effectRef idx="1">
            <a:schemeClr val="accent4"/>
          </a:effectRef>
          <a:fontRef idx="minor">
            <a:schemeClr val="dk1"/>
          </a:fontRef>
        </p:style>
        <p:txBody>
          <a:bodyPr tIns="18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endParaRPr lang="en-US" altLang="zh-CN" sz="5400" b="1" dirty="0">
              <a:ln w="0"/>
              <a:solidFill>
                <a:schemeClr val="tx1"/>
              </a:solidFill>
              <a:effectLst>
                <a:reflection blurRad="12700" stA="50000" endPos="50000" dist="5000" dir="5400000" sy="-100000" rotWithShape="0"/>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8" name="TextBox 13"/>
          <p:cNvSpPr txBox="1">
            <a:spLocks noChangeArrowheads="1"/>
          </p:cNvSpPr>
          <p:nvPr/>
        </p:nvSpPr>
        <p:spPr bwMode="auto">
          <a:xfrm>
            <a:off x="1151252" y="2816162"/>
            <a:ext cx="10173120" cy="1815882"/>
          </a:xfrm>
          <a:prstGeom prst="rect">
            <a:avLst/>
          </a:prstGeom>
          <a:noFill/>
          <a:ln w="9525">
            <a:noFill/>
            <a:miter lim="800000"/>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Aft>
                <a:spcPts val="1200"/>
              </a:spcAft>
            </a:pPr>
            <a:r>
              <a:rPr lang="en-GB" altLang="zh-CN" sz="2000" dirty="0">
                <a:solidFill>
                  <a:prstClr val="black"/>
                </a:solidFill>
                <a:latin typeface="Times New Roman" panose="02020603050405020304" pitchFamily="18" charset="0"/>
                <a:cs typeface="Times New Roman" panose="02020603050405020304" pitchFamily="18" charset="0"/>
              </a:rPr>
              <a:t>He, P</a:t>
            </a:r>
            <a:r>
              <a:rPr lang="en-GB" altLang="zh-CN" sz="2000" baseline="30000" dirty="0">
                <a:solidFill>
                  <a:prstClr val="black"/>
                </a:solidFill>
                <a:latin typeface="Times New Roman" panose="02020603050405020304" pitchFamily="18" charset="0"/>
                <a:cs typeface="Times New Roman" panose="02020603050405020304" pitchFamily="18" charset="0"/>
              </a:rPr>
              <a:t>1</a:t>
            </a:r>
            <a:r>
              <a:rPr lang="en-GB" altLang="zh-CN" sz="2000" dirty="0">
                <a:solidFill>
                  <a:prstClr val="black"/>
                </a:solidFill>
                <a:latin typeface="Times New Roman" panose="02020603050405020304" pitchFamily="18" charset="0"/>
                <a:cs typeface="Times New Roman" panose="02020603050405020304" pitchFamily="18" charset="0"/>
              </a:rPr>
              <a:t>, Li, X</a:t>
            </a:r>
            <a:r>
              <a:rPr lang="en-GB" altLang="zh-CN" sz="2000" baseline="30000" dirty="0">
                <a:solidFill>
                  <a:prstClr val="black"/>
                </a:solidFill>
                <a:latin typeface="Times New Roman" panose="02020603050405020304" pitchFamily="18" charset="0"/>
                <a:cs typeface="Times New Roman" panose="02020603050405020304" pitchFamily="18" charset="0"/>
              </a:rPr>
              <a:t>2</a:t>
            </a:r>
            <a:r>
              <a:rPr lang="en-GB" altLang="zh-CN" sz="2000" dirty="0">
                <a:solidFill>
                  <a:prstClr val="black"/>
                </a:solidFill>
                <a:latin typeface="Times New Roman" panose="02020603050405020304" pitchFamily="18" charset="0"/>
                <a:cs typeface="Times New Roman" panose="02020603050405020304" pitchFamily="18" charset="0"/>
              </a:rPr>
              <a:t>, </a:t>
            </a:r>
            <a:r>
              <a:rPr lang="en-GB" altLang="zh-CN" sz="2000" dirty="0" err="1">
                <a:solidFill>
                  <a:prstClr val="black"/>
                </a:solidFill>
                <a:latin typeface="Times New Roman" panose="02020603050405020304" pitchFamily="18" charset="0"/>
                <a:cs typeface="Times New Roman" panose="02020603050405020304" pitchFamily="18" charset="0"/>
              </a:rPr>
              <a:t>Bénard</a:t>
            </a:r>
            <a:r>
              <a:rPr lang="en-GB" altLang="zh-CN" sz="2000" dirty="0">
                <a:solidFill>
                  <a:prstClr val="black"/>
                </a:solidFill>
                <a:latin typeface="Times New Roman" panose="02020603050405020304" pitchFamily="18" charset="0"/>
                <a:cs typeface="Times New Roman" panose="02020603050405020304" pitchFamily="18" charset="0"/>
              </a:rPr>
              <a:t>, P</a:t>
            </a:r>
            <a:r>
              <a:rPr lang="en-GB" altLang="zh-CN" sz="2000" baseline="30000" dirty="0">
                <a:solidFill>
                  <a:prstClr val="black"/>
                </a:solidFill>
                <a:latin typeface="Times New Roman" panose="02020603050405020304" pitchFamily="18" charset="0"/>
                <a:cs typeface="Times New Roman" panose="02020603050405020304" pitchFamily="18" charset="0"/>
              </a:rPr>
              <a:t>3</a:t>
            </a:r>
            <a:r>
              <a:rPr lang="en-GB" altLang="zh-CN" sz="2000" dirty="0">
                <a:solidFill>
                  <a:prstClr val="black"/>
                </a:solidFill>
                <a:latin typeface="Times New Roman" panose="02020603050405020304" pitchFamily="18" charset="0"/>
                <a:cs typeface="Times New Roman" panose="02020603050405020304" pitchFamily="18" charset="0"/>
              </a:rPr>
              <a:t>, Chahine, R</a:t>
            </a:r>
            <a:r>
              <a:rPr lang="en-GB" altLang="zh-CN" sz="2000" baseline="30000" dirty="0">
                <a:solidFill>
                  <a:prstClr val="black"/>
                </a:solidFill>
                <a:latin typeface="Times New Roman" panose="02020603050405020304" pitchFamily="18" charset="0"/>
                <a:cs typeface="Times New Roman" panose="02020603050405020304" pitchFamily="18" charset="0"/>
              </a:rPr>
              <a:t>3</a:t>
            </a:r>
            <a:r>
              <a:rPr lang="en-GB" altLang="zh-CN" sz="2000" dirty="0">
                <a:solidFill>
                  <a:prstClr val="black"/>
                </a:solidFill>
                <a:latin typeface="Times New Roman" panose="02020603050405020304" pitchFamily="18" charset="0"/>
                <a:cs typeface="Times New Roman" panose="02020603050405020304" pitchFamily="18" charset="0"/>
              </a:rPr>
              <a:t>and Xiao, J</a:t>
            </a:r>
            <a:r>
              <a:rPr lang="en-GB" altLang="zh-CN" sz="2000" baseline="30000" dirty="0">
                <a:solidFill>
                  <a:prstClr val="black"/>
                </a:solidFill>
                <a:latin typeface="Times New Roman" panose="02020603050405020304" pitchFamily="18" charset="0"/>
                <a:cs typeface="Times New Roman" panose="02020603050405020304" pitchFamily="18" charset="0"/>
              </a:rPr>
              <a:t>1, 2, 3</a:t>
            </a:r>
            <a:r>
              <a:rPr lang="en-GB" altLang="zh-CN" sz="2000" dirty="0">
                <a:solidFill>
                  <a:prstClr val="black"/>
                </a:solidFill>
                <a:latin typeface="Times New Roman" panose="02020603050405020304" pitchFamily="18" charset="0"/>
                <a:cs typeface="Times New Roman" panose="02020603050405020304" pitchFamily="18" charset="0"/>
              </a:rPr>
              <a:t> </a:t>
            </a:r>
            <a:endParaRPr lang="en-GB" altLang="zh-CN" sz="2000" dirty="0">
              <a:solidFill>
                <a:prstClr val="black"/>
              </a:solidFill>
              <a:latin typeface="Times New Roman" panose="02020603050405020304" pitchFamily="18" charset="0"/>
              <a:cs typeface="Times New Roman" panose="02020603050405020304" pitchFamily="18" charset="0"/>
            </a:endParaRPr>
          </a:p>
          <a:p>
            <a:pPr algn="ctr">
              <a:spcAft>
                <a:spcPts val="1200"/>
              </a:spcAft>
            </a:pPr>
            <a:r>
              <a:rPr lang="en-US" altLang="zh-CN" i="1" baseline="30000" dirty="0">
                <a:latin typeface="Times New Roman" panose="02020603050405020304" pitchFamily="18" charset="0"/>
                <a:cs typeface="Times New Roman" panose="02020603050405020304" pitchFamily="18" charset="0"/>
              </a:rPr>
              <a:t>1</a:t>
            </a:r>
            <a:r>
              <a:rPr lang="en-US" altLang="zh-CN" i="1" dirty="0">
                <a:latin typeface="Times New Roman" panose="02020603050405020304" pitchFamily="18" charset="0"/>
                <a:cs typeface="Times New Roman" panose="02020603050405020304" pitchFamily="18" charset="0"/>
              </a:rPr>
              <a:t>Hubei Research Center for New Energy &amp; Intelligent Connected Vehicle, Hubei Key Laboratory of Advanced Technology for Automotive Components, Wuhan University of Technology, Hubei 430070, China</a:t>
            </a:r>
            <a:endParaRPr lang="en-US" altLang="zh-CN" i="1" dirty="0">
              <a:latin typeface="Times New Roman" panose="02020603050405020304" pitchFamily="18" charset="0"/>
              <a:cs typeface="Times New Roman" panose="02020603050405020304" pitchFamily="18" charset="0"/>
            </a:endParaRPr>
          </a:p>
          <a:p>
            <a:r>
              <a:rPr lang="zh-CN" altLang="zh-CN" i="1" baseline="30000" dirty="0">
                <a:latin typeface="Times New Roman" panose="02020603050405020304" pitchFamily="18" charset="0"/>
                <a:cs typeface="Times New Roman" panose="02020603050405020304" pitchFamily="18" charset="0"/>
                <a:sym typeface="+mn-ea"/>
              </a:rPr>
              <a:t>2</a:t>
            </a:r>
            <a:r>
              <a:rPr lang="zh-CN" altLang="zh-CN" i="1" dirty="0">
                <a:latin typeface="Times New Roman" panose="02020603050405020304" pitchFamily="18" charset="0"/>
                <a:cs typeface="Times New Roman" panose="02020603050405020304" pitchFamily="18" charset="0"/>
                <a:sym typeface="+mn-ea"/>
              </a:rPr>
              <a:t>Institute of Thermal Science and Technology, Shandong University, Shandong 250061, China</a:t>
            </a:r>
            <a:endParaRPr lang="zh-CN" altLang="zh-CN" i="1" dirty="0">
              <a:latin typeface="Times New Roman" panose="02020603050405020304" pitchFamily="18" charset="0"/>
              <a:cs typeface="Times New Roman" panose="02020603050405020304" pitchFamily="18" charset="0"/>
            </a:endParaRPr>
          </a:p>
          <a:p>
            <a:r>
              <a:rPr lang="en-US" altLang="zh-CN" i="1" baseline="30000" dirty="0">
                <a:latin typeface="Times New Roman" panose="02020603050405020304" pitchFamily="18" charset="0"/>
                <a:cs typeface="Times New Roman" panose="02020603050405020304" pitchFamily="18" charset="0"/>
              </a:rPr>
              <a:t>3</a:t>
            </a:r>
            <a:r>
              <a:rPr lang="en-US" altLang="zh-CN" i="1" dirty="0">
                <a:latin typeface="Times New Roman" panose="02020603050405020304" pitchFamily="18" charset="0"/>
                <a:cs typeface="Times New Roman" panose="02020603050405020304" pitchFamily="18" charset="0"/>
              </a:rPr>
              <a:t>Hydrogen Research Institute, </a:t>
            </a:r>
            <a:r>
              <a:rPr lang="en-US" altLang="zh-CN" i="1" dirty="0" err="1">
                <a:latin typeface="Times New Roman" panose="02020603050405020304" pitchFamily="18" charset="0"/>
                <a:cs typeface="Times New Roman" panose="02020603050405020304" pitchFamily="18" charset="0"/>
              </a:rPr>
              <a:t>Université</a:t>
            </a:r>
            <a:r>
              <a:rPr lang="en-US" altLang="zh-CN" i="1" dirty="0">
                <a:latin typeface="Times New Roman" panose="02020603050405020304" pitchFamily="18" charset="0"/>
                <a:cs typeface="Times New Roman" panose="02020603050405020304" pitchFamily="18" charset="0"/>
              </a:rPr>
              <a:t> du Québec à Trois-Rivières, Canada </a:t>
            </a:r>
            <a:endParaRPr lang="zh-CN" altLang="zh-CN" dirty="0">
              <a:latin typeface="Times New Roman" panose="02020603050405020304" pitchFamily="18" charset="0"/>
              <a:cs typeface="Times New Roman" panose="02020603050405020304" pitchFamily="18" charset="0"/>
            </a:endParaRPr>
          </a:p>
        </p:txBody>
      </p:sp>
      <p:sp>
        <p:nvSpPr>
          <p:cNvPr id="12" name="文本框 11"/>
          <p:cNvSpPr txBox="1"/>
          <p:nvPr/>
        </p:nvSpPr>
        <p:spPr>
          <a:xfrm>
            <a:off x="1343472" y="1556792"/>
            <a:ext cx="9505056" cy="707886"/>
          </a:xfrm>
          <a:prstGeom prst="rect">
            <a:avLst/>
          </a:prstGeom>
          <a:noFill/>
        </p:spPr>
        <p:txBody>
          <a:bodyPr wrap="square" rtlCol="0">
            <a:spAutoFit/>
          </a:bodyPr>
          <a:lstStyle/>
          <a:p>
            <a:pPr algn="just"/>
            <a:r>
              <a:rPr lang="en-US" altLang="zh-CN" sz="2000" dirty="0">
                <a:latin typeface="Times New Roman" panose="02020603050405020304" pitchFamily="18" charset="0"/>
                <a:cs typeface="Times New Roman" panose="02020603050405020304" pitchFamily="18" charset="0"/>
              </a:rPr>
              <a:t>This work was supported by the financial supports from the National Natural Science Foundation of China (Project No. 51476120).</a:t>
            </a:r>
            <a:endParaRPr lang="zh-CN" altLang="en-US" sz="2000" dirty="0">
              <a:latin typeface="Times New Roman" panose="02020603050405020304" pitchFamily="18" charset="0"/>
              <a:cs typeface="Times New Roman" panose="02020603050405020304" pitchFamily="18" charset="0"/>
            </a:endParaRPr>
          </a:p>
        </p:txBody>
      </p:sp>
      <p:sp>
        <p:nvSpPr>
          <p:cNvPr id="13" name="标题 1"/>
          <p:cNvSpPr>
            <a:spLocks noGrp="1"/>
          </p:cNvSpPr>
          <p:nvPr>
            <p:ph type="title"/>
          </p:nvPr>
        </p:nvSpPr>
        <p:spPr>
          <a:xfrm>
            <a:off x="1882999" y="4822666"/>
            <a:ext cx="8229600" cy="1143000"/>
          </a:xfrm>
        </p:spPr>
        <p:txBody>
          <a:bodyPr>
            <a:normAutofit/>
          </a:bodyPr>
          <a:lstStyle/>
          <a:p>
            <a:r>
              <a:rPr lang="en-GB" altLang="zh-CN" sz="3600" b="1" dirty="0">
                <a:solidFill>
                  <a:srgbClr val="FF0000"/>
                </a:solidFill>
                <a:latin typeface="Times New Roman" panose="02020603050405020304" pitchFamily="18" charset="0"/>
                <a:cs typeface="Times New Roman" panose="02020603050405020304" pitchFamily="18" charset="0"/>
              </a:rPr>
              <a:t>Thanks for your attentions!</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pic>
        <p:nvPicPr>
          <p:cNvPr id="6" name="图片 5"/>
          <p:cNvPicPr>
            <a:picLocks noChangeAspect="1"/>
          </p:cNvPicPr>
          <p:nvPr/>
        </p:nvPicPr>
        <p:blipFill>
          <a:blip r:embed="rId2"/>
          <a:stretch>
            <a:fillRect/>
          </a:stretch>
        </p:blipFill>
        <p:spPr>
          <a:xfrm>
            <a:off x="9408160" y="48260"/>
            <a:ext cx="1503045" cy="610235"/>
          </a:xfrm>
          <a:prstGeom prst="rect">
            <a:avLst/>
          </a:prstGeom>
          <a:ln>
            <a:solidFill>
              <a:schemeClr val="bg1"/>
            </a:solidFill>
          </a:ln>
        </p:spPr>
      </p:pic>
      <p:pic>
        <p:nvPicPr>
          <p:cNvPr id="10" name="图片 9"/>
          <p:cNvPicPr>
            <a:picLocks noChangeAspect="1"/>
          </p:cNvPicPr>
          <p:nvPr/>
        </p:nvPicPr>
        <p:blipFill>
          <a:blip r:embed="rId3"/>
          <a:srcRect t="2505" b="22976"/>
          <a:stretch>
            <a:fillRect/>
          </a:stretch>
        </p:blipFill>
        <p:spPr>
          <a:xfrm>
            <a:off x="10992485" y="32385"/>
            <a:ext cx="1184910" cy="6261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5" name="矩形 4"/>
          <p:cNvSpPr>
            <a:spLocks noChangeArrowheads="1"/>
          </p:cNvSpPr>
          <p:nvPr/>
        </p:nvSpPr>
        <p:spPr bwMode="auto">
          <a:xfrm>
            <a:off x="0" y="4386"/>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OUTLINE</a:t>
            </a:r>
            <a:endPar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6" name="TextBox 14">
            <a:hlinkClick r:id="rId1" action="ppaction://hlinksldjump"/>
          </p:cNvPr>
          <p:cNvSpPr txBox="1"/>
          <p:nvPr/>
        </p:nvSpPr>
        <p:spPr>
          <a:xfrm>
            <a:off x="911424" y="1412776"/>
            <a:ext cx="2641600" cy="584775"/>
          </a:xfrm>
          <a:prstGeom prst="rect">
            <a:avLst/>
          </a:prstGeom>
          <a:solidFill>
            <a:schemeClr val="accent4">
              <a:lumMod val="20000"/>
              <a:lumOff val="80000"/>
            </a:schemeClr>
          </a:solidFill>
        </p:spPr>
        <p:txBody>
          <a:bodyPr wrap="square">
            <a:spAutoFit/>
          </a:bodyPr>
          <a:lstStyle/>
          <a:p>
            <a:pPr>
              <a:buFont typeface="Wingdings" panose="05000000000000000000" pitchFamily="2" charset="2"/>
              <a:buChar char="Ø"/>
              <a:defRPr/>
            </a:pPr>
            <a:r>
              <a:rPr lang="en-US" altLang="zh-CN" sz="3200" dirty="0">
                <a:latin typeface="Times New Roman" panose="02020603050405020304" pitchFamily="18" charset="0"/>
                <a:cs typeface="Times New Roman" panose="02020603050405020304" pitchFamily="18" charset="0"/>
              </a:rPr>
              <a:t> </a:t>
            </a:r>
            <a:r>
              <a:rPr lang="en-US" altLang="zh-CN" sz="2800" dirty="0">
                <a:latin typeface="Times New Roman" panose="02020603050405020304" pitchFamily="18" charset="0"/>
                <a:cs typeface="Times New Roman" panose="02020603050405020304" pitchFamily="18" charset="0"/>
                <a:hlinkClick r:id="rId1" action="ppaction://hlinksldjump"/>
              </a:rPr>
              <a:t>Introduction</a:t>
            </a:r>
            <a:endParaRPr lang="zh-CN" altLang="en-US" sz="3200" dirty="0">
              <a:latin typeface="Times New Roman" panose="02020603050405020304" pitchFamily="18" charset="0"/>
              <a:cs typeface="Times New Roman" panose="02020603050405020304" pitchFamily="18" charset="0"/>
            </a:endParaRPr>
          </a:p>
        </p:txBody>
      </p:sp>
      <p:sp>
        <p:nvSpPr>
          <p:cNvPr id="9" name="TextBox 17">
            <a:hlinkClick r:id="" action="ppaction://noaction"/>
          </p:cNvPr>
          <p:cNvSpPr txBox="1"/>
          <p:nvPr/>
        </p:nvSpPr>
        <p:spPr>
          <a:xfrm>
            <a:off x="911835" y="2263927"/>
            <a:ext cx="3527981" cy="584775"/>
          </a:xfrm>
          <a:prstGeom prst="rect">
            <a:avLst/>
          </a:prstGeom>
          <a:solidFill>
            <a:schemeClr val="accent4">
              <a:lumMod val="20000"/>
              <a:lumOff val="80000"/>
            </a:schemeClr>
          </a:solidFill>
        </p:spPr>
        <p:txBody>
          <a:bodyPr wrap="square">
            <a:spAutoFit/>
          </a:bodyPr>
          <a:lstStyle/>
          <a:p>
            <a:pPr>
              <a:buFont typeface="Wingdings" panose="05000000000000000000" pitchFamily="2" charset="2"/>
              <a:buChar char="Ø"/>
              <a:defRPr/>
            </a:pPr>
            <a:r>
              <a:rPr lang="en-US" altLang="zh-CN" sz="3200" dirty="0">
                <a:latin typeface="Times New Roman" panose="02020603050405020304" pitchFamily="18" charset="0"/>
                <a:cs typeface="Times New Roman" panose="02020603050405020304" pitchFamily="18" charset="0"/>
              </a:rPr>
              <a:t> </a:t>
            </a:r>
            <a:r>
              <a:rPr lang="en-US" altLang="zh-CN" sz="2800" u="sng" dirty="0">
                <a:solidFill>
                  <a:srgbClr val="0000FF"/>
                </a:solidFill>
                <a:latin typeface="Times New Roman" panose="02020603050405020304" pitchFamily="18" charset="0"/>
                <a:cs typeface="Times New Roman" panose="02020603050405020304" pitchFamily="18" charset="0"/>
              </a:rPr>
              <a:t>Numerical Method</a:t>
            </a:r>
            <a:endParaRPr lang="en-US" altLang="zh-CN" sz="2800" u="sng" dirty="0">
              <a:solidFill>
                <a:srgbClr val="0000FF"/>
              </a:solidFill>
              <a:latin typeface="Times New Roman" panose="02020603050405020304" pitchFamily="18" charset="0"/>
              <a:cs typeface="Times New Roman" panose="02020603050405020304" pitchFamily="18" charset="0"/>
            </a:endParaRPr>
          </a:p>
        </p:txBody>
      </p:sp>
      <p:sp>
        <p:nvSpPr>
          <p:cNvPr id="10" name="TextBox 18">
            <a:hlinkClick r:id="" action="ppaction://noaction"/>
          </p:cNvPr>
          <p:cNvSpPr txBox="1"/>
          <p:nvPr/>
        </p:nvSpPr>
        <p:spPr>
          <a:xfrm>
            <a:off x="946136" y="4791001"/>
            <a:ext cx="2624917" cy="523220"/>
          </a:xfrm>
          <a:prstGeom prst="rect">
            <a:avLst/>
          </a:prstGeom>
          <a:solidFill>
            <a:schemeClr val="accent4">
              <a:lumMod val="20000"/>
              <a:lumOff val="80000"/>
            </a:schemeClr>
          </a:solidFill>
        </p:spPr>
        <p:txBody>
          <a:bodyPr wrap="square">
            <a:spAutoFit/>
          </a:bodyPr>
          <a:lstStyle/>
          <a:p>
            <a:pPr>
              <a:buFont typeface="Wingdings" panose="05000000000000000000" pitchFamily="2" charset="2"/>
              <a:buChar char="Ø"/>
              <a:defRPr/>
            </a:pPr>
            <a:r>
              <a:rPr lang="en-US" altLang="zh-CN" sz="2800" dirty="0">
                <a:latin typeface="Times New Roman" panose="02020603050405020304" pitchFamily="18" charset="0"/>
                <a:cs typeface="Times New Roman" panose="02020603050405020304" pitchFamily="18" charset="0"/>
              </a:rPr>
              <a:t>  </a:t>
            </a:r>
            <a:r>
              <a:rPr lang="en-US" altLang="zh-CN" sz="2800" u="sng" dirty="0">
                <a:latin typeface="Times New Roman" panose="02020603050405020304" pitchFamily="18" charset="0"/>
                <a:cs typeface="Times New Roman" panose="02020603050405020304" pitchFamily="18" charset="0"/>
                <a:hlinkClick r:id="rId2" action="ppaction://hlinksldjump"/>
              </a:rPr>
              <a:t>Conclusions</a:t>
            </a:r>
            <a:r>
              <a:rPr lang="en-US" altLang="zh-CN" sz="2800" u="sng" dirty="0">
                <a:latin typeface="Times New Roman" panose="02020603050405020304" pitchFamily="18" charset="0"/>
                <a:cs typeface="Times New Roman" panose="02020603050405020304" pitchFamily="18" charset="0"/>
              </a:rPr>
              <a:t> </a:t>
            </a:r>
            <a:endParaRPr lang="zh-CN" altLang="en-US" sz="2800" u="sng" dirty="0">
              <a:solidFill>
                <a:srgbClr val="0000FF"/>
              </a:solidFill>
              <a:latin typeface="Times New Roman" panose="02020603050405020304" pitchFamily="18" charset="0"/>
              <a:cs typeface="Times New Roman" panose="02020603050405020304" pitchFamily="18" charset="0"/>
            </a:endParaRPr>
          </a:p>
        </p:txBody>
      </p:sp>
      <p:sp>
        <p:nvSpPr>
          <p:cNvPr id="11" name="TextBox 32">
            <a:hlinkClick r:id="" action="ppaction://noaction"/>
          </p:cNvPr>
          <p:cNvSpPr txBox="1"/>
          <p:nvPr/>
        </p:nvSpPr>
        <p:spPr>
          <a:xfrm>
            <a:off x="911424" y="3109992"/>
            <a:ext cx="5832648" cy="584775"/>
          </a:xfrm>
          <a:prstGeom prst="rect">
            <a:avLst/>
          </a:prstGeom>
          <a:solidFill>
            <a:schemeClr val="accent4">
              <a:lumMod val="20000"/>
              <a:lumOff val="80000"/>
            </a:schemeClr>
          </a:solidFill>
        </p:spPr>
        <p:txBody>
          <a:bodyPr wrap="square">
            <a:spAutoFit/>
          </a:bodyPr>
          <a:lstStyle/>
          <a:p>
            <a:pPr>
              <a:buFont typeface="Wingdings" panose="05000000000000000000" pitchFamily="2" charset="2"/>
              <a:buChar char="Ø"/>
              <a:defRPr/>
            </a:pPr>
            <a:r>
              <a:rPr lang="en-US" altLang="zh-CN" sz="3200" dirty="0">
                <a:latin typeface="Times New Roman" panose="02020603050405020304" pitchFamily="18" charset="0"/>
                <a:cs typeface="Times New Roman" panose="02020603050405020304" pitchFamily="18" charset="0"/>
              </a:rPr>
              <a:t> </a:t>
            </a:r>
            <a:r>
              <a:rPr lang="en-US" altLang="zh-CN" sz="2800" u="sng" dirty="0">
                <a:solidFill>
                  <a:srgbClr val="0000FF"/>
                </a:solidFill>
                <a:latin typeface="Times New Roman" panose="02020603050405020304" pitchFamily="18" charset="0"/>
                <a:cs typeface="Times New Roman" panose="02020603050405020304" pitchFamily="18" charset="0"/>
              </a:rPr>
              <a:t>Model Calculation and Verification</a:t>
            </a:r>
            <a:endParaRPr lang="en-US" altLang="zh-CN" sz="2800" u="sng" dirty="0">
              <a:solidFill>
                <a:srgbClr val="0000FF"/>
              </a:solidFill>
              <a:latin typeface="Times New Roman" panose="02020603050405020304" pitchFamily="18" charset="0"/>
              <a:cs typeface="Times New Roman" panose="02020603050405020304" pitchFamily="18" charset="0"/>
            </a:endParaRPr>
          </a:p>
        </p:txBody>
      </p:sp>
      <p:sp>
        <p:nvSpPr>
          <p:cNvPr id="12" name="TextBox 18">
            <a:hlinkClick r:id="" action="ppaction://noaction"/>
          </p:cNvPr>
          <p:cNvSpPr txBox="1"/>
          <p:nvPr/>
        </p:nvSpPr>
        <p:spPr>
          <a:xfrm>
            <a:off x="911423" y="4009299"/>
            <a:ext cx="7056785" cy="523220"/>
          </a:xfrm>
          <a:prstGeom prst="rect">
            <a:avLst/>
          </a:prstGeom>
          <a:solidFill>
            <a:schemeClr val="accent4">
              <a:lumMod val="20000"/>
              <a:lumOff val="80000"/>
            </a:schemeClr>
          </a:solidFill>
        </p:spPr>
        <p:txBody>
          <a:bodyPr wrap="square">
            <a:spAutoFit/>
          </a:bodyPr>
          <a:lstStyle/>
          <a:p>
            <a:pPr>
              <a:buFont typeface="Wingdings" panose="05000000000000000000" pitchFamily="2" charset="2"/>
              <a:buChar char="Ø"/>
              <a:defRPr/>
            </a:pPr>
            <a:r>
              <a:rPr lang="en-US" altLang="zh-CN" sz="2800" dirty="0">
                <a:latin typeface="Times New Roman" panose="02020603050405020304" pitchFamily="18" charset="0"/>
                <a:cs typeface="Times New Roman" panose="02020603050405020304" pitchFamily="18" charset="0"/>
              </a:rPr>
              <a:t>  </a:t>
            </a:r>
            <a:r>
              <a:rPr lang="en-US" altLang="zh-CN" sz="2800" u="sng" dirty="0">
                <a:solidFill>
                  <a:srgbClr val="0000FF"/>
                </a:solidFill>
                <a:latin typeface="Times New Roman" panose="02020603050405020304" pitchFamily="18" charset="0"/>
                <a:cs typeface="Times New Roman" panose="02020603050405020304" pitchFamily="18" charset="0"/>
              </a:rPr>
              <a:t>Prediction Using Artificial Neural Network</a:t>
            </a:r>
            <a:endParaRPr lang="en-US" altLang="zh-CN" sz="2800" u="sng" dirty="0">
              <a:solidFill>
                <a:srgbClr val="0000FF"/>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2" name="矩形 11"/>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Introduction</a:t>
            </a:r>
            <a:endPar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16" name="文本框 15"/>
          <p:cNvSpPr txBox="1"/>
          <p:nvPr/>
        </p:nvSpPr>
        <p:spPr>
          <a:xfrm>
            <a:off x="6535475" y="2638364"/>
            <a:ext cx="4665444" cy="1815882"/>
          </a:xfrm>
          <a:prstGeom prst="rect">
            <a:avLst/>
          </a:prstGeom>
          <a:noFill/>
        </p:spPr>
        <p:txBody>
          <a:bodyPr wrap="square">
            <a:spAutoFit/>
          </a:bodyPr>
          <a:lstStyle/>
          <a:p>
            <a:pPr marL="342900" indent="-342900">
              <a:buFont typeface="Wingdings" panose="05000000000000000000" pitchFamily="2" charset="2"/>
              <a:buChar char="Ø"/>
            </a:pPr>
            <a:r>
              <a:rPr lang="en-US" altLang="zh-CN" sz="2800" dirty="0">
                <a:latin typeface="Times New Roman" panose="02020603050405020304" pitchFamily="18" charset="0"/>
                <a:cs typeface="Times New Roman" panose="02020603050405020304" pitchFamily="18" charset="0"/>
              </a:rPr>
              <a:t>Physical explosion</a:t>
            </a:r>
            <a:endParaRPr lang="en-US" altLang="zh-CN"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800" dirty="0">
                <a:latin typeface="Times New Roman" panose="02020603050405020304" pitchFamily="18" charset="0"/>
                <a:cs typeface="Times New Roman" panose="02020603050405020304" pitchFamily="18" charset="0"/>
              </a:rPr>
              <a:t>Chemical explosion</a:t>
            </a:r>
            <a:endParaRPr lang="en-US" altLang="zh-CN"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800" dirty="0">
                <a:latin typeface="Times New Roman" panose="02020603050405020304" pitchFamily="18" charset="0"/>
                <a:cs typeface="Times New Roman" panose="02020603050405020304" pitchFamily="18" charset="0"/>
              </a:rPr>
              <a:t>Low temperature injury</a:t>
            </a:r>
            <a:endParaRPr lang="en-US" altLang="zh-CN"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800" dirty="0">
                <a:latin typeface="Times New Roman" panose="02020603050405020304" pitchFamily="18" charset="0"/>
                <a:cs typeface="Times New Roman" panose="02020603050405020304" pitchFamily="18" charset="0"/>
              </a:rPr>
              <a:t>Biological asphyxia</a:t>
            </a:r>
            <a:endParaRPr lang="zh-CN" altLang="en-US" sz="2800" dirty="0">
              <a:latin typeface="Times New Roman" panose="02020603050405020304" pitchFamily="18" charset="0"/>
              <a:cs typeface="Times New Roman" panose="02020603050405020304" pitchFamily="18" charset="0"/>
            </a:endParaRPr>
          </a:p>
        </p:txBody>
      </p:sp>
      <p:grpSp>
        <p:nvGrpSpPr>
          <p:cNvPr id="11" name="组合 10"/>
          <p:cNvGrpSpPr/>
          <p:nvPr/>
        </p:nvGrpSpPr>
        <p:grpSpPr>
          <a:xfrm>
            <a:off x="208826" y="627112"/>
            <a:ext cx="5904656" cy="5634544"/>
            <a:chOff x="58649" y="2082626"/>
            <a:chExt cx="4515534" cy="4470994"/>
          </a:xfrm>
        </p:grpSpPr>
        <p:sp>
          <p:nvSpPr>
            <p:cNvPr id="13" name="任意多边形: 形状 12"/>
            <p:cNvSpPr/>
            <p:nvPr/>
          </p:nvSpPr>
          <p:spPr>
            <a:xfrm>
              <a:off x="2777112" y="4728575"/>
              <a:ext cx="1414582" cy="1414582"/>
            </a:xfrm>
            <a:custGeom>
              <a:avLst/>
              <a:gdLst>
                <a:gd name="connsiteX0" fmla="*/ 0 w 1543548"/>
                <a:gd name="connsiteY0" fmla="*/ 0 h 1543548"/>
                <a:gd name="connsiteX1" fmla="*/ 1543548 w 1543548"/>
                <a:gd name="connsiteY1" fmla="*/ 0 h 1543548"/>
                <a:gd name="connsiteX2" fmla="*/ 1543548 w 1543548"/>
                <a:gd name="connsiteY2" fmla="*/ 1543548 h 1543548"/>
                <a:gd name="connsiteX3" fmla="*/ 0 w 1543548"/>
                <a:gd name="connsiteY3" fmla="*/ 1543548 h 1543548"/>
                <a:gd name="connsiteX4" fmla="*/ 0 w 1543548"/>
                <a:gd name="connsiteY4" fmla="*/ 0 h 1543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548" h="1543548">
                  <a:moveTo>
                    <a:pt x="0" y="0"/>
                  </a:moveTo>
                  <a:lnTo>
                    <a:pt x="1543548" y="0"/>
                  </a:lnTo>
                  <a:lnTo>
                    <a:pt x="1543548" y="1543548"/>
                  </a:lnTo>
                  <a:lnTo>
                    <a:pt x="0" y="15435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defPPr>
                <a:defRPr lang="zh-CN">
                  <a:solidFill>
                    <a:schemeClr val="tx1">
                      <a:hueOff val="0"/>
                      <a:satOff val="0"/>
                      <a:lumOff val="0"/>
                      <a:alphaOff val="0"/>
                    </a:schemeClr>
                  </a:solidFill>
                </a:defRPr>
              </a:defPPr>
              <a:lvl1pPr marL="0" algn="l" defTabSz="914400" rtl="0" eaLnBrk="1" latinLnBrk="0" hangingPunct="1">
                <a:defRPr sz="1800" kern="1200">
                  <a:solidFill>
                    <a:schemeClr val="tx1">
                      <a:hueOff val="0"/>
                      <a:satOff val="0"/>
                      <a:lumOff val="0"/>
                      <a:alphaOff val="0"/>
                    </a:schemeClr>
                  </a:solidFill>
                  <a:latin typeface="+mn-lt"/>
                  <a:ea typeface="+mn-ea"/>
                  <a:cs typeface="+mn-cs"/>
                </a:defRPr>
              </a:lvl1pPr>
              <a:lvl2pPr marL="457200" algn="l" defTabSz="914400" rtl="0" eaLnBrk="1" latinLnBrk="0" hangingPunct="1">
                <a:defRPr sz="1800" kern="1200">
                  <a:solidFill>
                    <a:schemeClr val="tx1">
                      <a:hueOff val="0"/>
                      <a:satOff val="0"/>
                      <a:lumOff val="0"/>
                      <a:alphaOff val="0"/>
                    </a:schemeClr>
                  </a:solidFill>
                  <a:latin typeface="+mn-lt"/>
                  <a:ea typeface="+mn-ea"/>
                  <a:cs typeface="+mn-cs"/>
                </a:defRPr>
              </a:lvl2pPr>
              <a:lvl3pPr marL="914400" algn="l" defTabSz="914400" rtl="0" eaLnBrk="1" latinLnBrk="0" hangingPunct="1">
                <a:defRPr sz="1800" kern="1200">
                  <a:solidFill>
                    <a:schemeClr val="tx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tx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tx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tx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tx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tx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tx1">
                      <a:hueOff val="0"/>
                      <a:satOff val="0"/>
                      <a:lumOff val="0"/>
                      <a:alphaOff val="0"/>
                    </a:schemeClr>
                  </a:solidFill>
                  <a:latin typeface="+mn-lt"/>
                  <a:ea typeface="+mn-ea"/>
                  <a:cs typeface="+mn-cs"/>
                </a:defRPr>
              </a:lvl9pPr>
            </a:lstStyle>
            <a:p>
              <a:pPr lvl="0" algn="ctr" defTabSz="800100">
                <a:lnSpc>
                  <a:spcPct val="90000"/>
                </a:lnSpc>
                <a:spcBef>
                  <a:spcPct val="0"/>
                </a:spcBef>
                <a:spcAft>
                  <a:spcPct val="35000"/>
                </a:spcAft>
              </a:pPr>
              <a:r>
                <a:rPr lang="en-US" altLang="zh-CN" sz="2000" dirty="0">
                  <a:latin typeface="微软雅黑" panose="020B0503020204020204" pitchFamily="34" charset="-122"/>
                  <a:ea typeface="微软雅黑" panose="020B0503020204020204" pitchFamily="34" charset="-122"/>
                </a:rPr>
                <a:t>Good compatibility</a:t>
              </a:r>
              <a:endParaRPr lang="zh-CN" altLang="en-US" sz="2000" kern="1200" dirty="0">
                <a:latin typeface="微软雅黑" panose="020B0503020204020204" pitchFamily="34" charset="-122"/>
                <a:ea typeface="微软雅黑" panose="020B0503020204020204" pitchFamily="34" charset="-122"/>
              </a:endParaRPr>
            </a:p>
          </p:txBody>
        </p:sp>
        <p:sp>
          <p:nvSpPr>
            <p:cNvPr id="14" name="任意多边形: 形状 13"/>
            <p:cNvSpPr/>
            <p:nvPr/>
          </p:nvSpPr>
          <p:spPr>
            <a:xfrm>
              <a:off x="131265" y="2541950"/>
              <a:ext cx="1768258" cy="1407687"/>
            </a:xfrm>
            <a:custGeom>
              <a:avLst/>
              <a:gdLst>
                <a:gd name="connsiteX0" fmla="*/ 0 w 1543548"/>
                <a:gd name="connsiteY0" fmla="*/ 0 h 1543548"/>
                <a:gd name="connsiteX1" fmla="*/ 1543548 w 1543548"/>
                <a:gd name="connsiteY1" fmla="*/ 0 h 1543548"/>
                <a:gd name="connsiteX2" fmla="*/ 1543548 w 1543548"/>
                <a:gd name="connsiteY2" fmla="*/ 1543548 h 1543548"/>
                <a:gd name="connsiteX3" fmla="*/ 0 w 1543548"/>
                <a:gd name="connsiteY3" fmla="*/ 1543548 h 1543548"/>
                <a:gd name="connsiteX4" fmla="*/ 0 w 1543548"/>
                <a:gd name="connsiteY4" fmla="*/ 0 h 1543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548" h="1543548">
                  <a:moveTo>
                    <a:pt x="0" y="0"/>
                  </a:moveTo>
                  <a:lnTo>
                    <a:pt x="1543548" y="0"/>
                  </a:lnTo>
                  <a:lnTo>
                    <a:pt x="1543548" y="1543548"/>
                  </a:lnTo>
                  <a:lnTo>
                    <a:pt x="0" y="15435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defPPr>
                <a:defRPr lang="zh-CN">
                  <a:solidFill>
                    <a:schemeClr val="tx1">
                      <a:hueOff val="0"/>
                      <a:satOff val="0"/>
                      <a:lumOff val="0"/>
                      <a:alphaOff val="0"/>
                    </a:schemeClr>
                  </a:solidFill>
                </a:defRPr>
              </a:defPPr>
              <a:lvl1pPr marL="0" algn="l" defTabSz="914400" rtl="0" eaLnBrk="1" latinLnBrk="0" hangingPunct="1">
                <a:defRPr sz="1800" kern="1200">
                  <a:solidFill>
                    <a:schemeClr val="tx1">
                      <a:hueOff val="0"/>
                      <a:satOff val="0"/>
                      <a:lumOff val="0"/>
                      <a:alphaOff val="0"/>
                    </a:schemeClr>
                  </a:solidFill>
                  <a:latin typeface="+mn-lt"/>
                  <a:ea typeface="+mn-ea"/>
                  <a:cs typeface="+mn-cs"/>
                </a:defRPr>
              </a:lvl1pPr>
              <a:lvl2pPr marL="457200" algn="l" defTabSz="914400" rtl="0" eaLnBrk="1" latinLnBrk="0" hangingPunct="1">
                <a:defRPr sz="1800" kern="1200">
                  <a:solidFill>
                    <a:schemeClr val="tx1">
                      <a:hueOff val="0"/>
                      <a:satOff val="0"/>
                      <a:lumOff val="0"/>
                      <a:alphaOff val="0"/>
                    </a:schemeClr>
                  </a:solidFill>
                  <a:latin typeface="+mn-lt"/>
                  <a:ea typeface="+mn-ea"/>
                  <a:cs typeface="+mn-cs"/>
                </a:defRPr>
              </a:lvl2pPr>
              <a:lvl3pPr marL="914400" algn="l" defTabSz="914400" rtl="0" eaLnBrk="1" latinLnBrk="0" hangingPunct="1">
                <a:defRPr sz="1800" kern="1200">
                  <a:solidFill>
                    <a:schemeClr val="tx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tx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tx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tx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tx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tx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tx1">
                      <a:hueOff val="0"/>
                      <a:satOff val="0"/>
                      <a:lumOff val="0"/>
                      <a:alphaOff val="0"/>
                    </a:schemeClr>
                  </a:solidFill>
                  <a:latin typeface="+mn-lt"/>
                  <a:ea typeface="+mn-ea"/>
                  <a:cs typeface="+mn-cs"/>
                </a:defRPr>
              </a:lvl9pPr>
            </a:lstStyle>
            <a:p>
              <a:pPr lvl="0" algn="ctr" defTabSz="800100">
                <a:lnSpc>
                  <a:spcPct val="90000"/>
                </a:lnSpc>
                <a:spcBef>
                  <a:spcPct val="0"/>
                </a:spcBef>
                <a:spcAft>
                  <a:spcPct val="35000"/>
                </a:spcAft>
              </a:pPr>
              <a:r>
                <a:rPr lang="en-US" altLang="zh-CN" sz="2000" dirty="0">
                  <a:latin typeface="微软雅黑" panose="020B0503020204020204" pitchFamily="34" charset="-122"/>
                  <a:ea typeface="微软雅黑" panose="020B0503020204020204" pitchFamily="34" charset="-122"/>
                </a:rPr>
                <a:t>High efficiency of storage and transportation</a:t>
              </a:r>
              <a:endParaRPr lang="zh-CN" altLang="en-US" sz="2000" kern="1200" dirty="0">
                <a:latin typeface="微软雅黑" panose="020B0503020204020204" pitchFamily="34" charset="-122"/>
                <a:ea typeface="微软雅黑" panose="020B0503020204020204" pitchFamily="34" charset="-122"/>
              </a:endParaRPr>
            </a:p>
          </p:txBody>
        </p:sp>
        <p:grpSp>
          <p:nvGrpSpPr>
            <p:cNvPr id="18" name="组合 17"/>
            <p:cNvGrpSpPr/>
            <p:nvPr/>
          </p:nvGrpSpPr>
          <p:grpSpPr>
            <a:xfrm>
              <a:off x="58649" y="2082626"/>
              <a:ext cx="4515534" cy="4470994"/>
              <a:chOff x="351741" y="2015531"/>
              <a:chExt cx="4469255" cy="4492893"/>
            </a:xfrm>
          </p:grpSpPr>
          <p:sp>
            <p:nvSpPr>
              <p:cNvPr id="19" name="任意多边形: 形状 18"/>
              <p:cNvSpPr/>
              <p:nvPr/>
            </p:nvSpPr>
            <p:spPr>
              <a:xfrm>
                <a:off x="3165960" y="2546098"/>
                <a:ext cx="1414582" cy="1414582"/>
              </a:xfrm>
              <a:custGeom>
                <a:avLst/>
                <a:gdLst>
                  <a:gd name="connsiteX0" fmla="*/ 0 w 1543548"/>
                  <a:gd name="connsiteY0" fmla="*/ 0 h 1543548"/>
                  <a:gd name="connsiteX1" fmla="*/ 1543548 w 1543548"/>
                  <a:gd name="connsiteY1" fmla="*/ 0 h 1543548"/>
                  <a:gd name="connsiteX2" fmla="*/ 1543548 w 1543548"/>
                  <a:gd name="connsiteY2" fmla="*/ 1543548 h 1543548"/>
                  <a:gd name="connsiteX3" fmla="*/ 0 w 1543548"/>
                  <a:gd name="connsiteY3" fmla="*/ 1543548 h 1543548"/>
                  <a:gd name="connsiteX4" fmla="*/ 0 w 1543548"/>
                  <a:gd name="connsiteY4" fmla="*/ 0 h 1543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548" h="1543548">
                    <a:moveTo>
                      <a:pt x="0" y="0"/>
                    </a:moveTo>
                    <a:lnTo>
                      <a:pt x="1543548" y="0"/>
                    </a:lnTo>
                    <a:lnTo>
                      <a:pt x="1543548" y="1543548"/>
                    </a:lnTo>
                    <a:lnTo>
                      <a:pt x="0" y="15435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defPPr>
                  <a:defRPr lang="zh-CN">
                    <a:solidFill>
                      <a:schemeClr val="tx1">
                        <a:hueOff val="0"/>
                        <a:satOff val="0"/>
                        <a:lumOff val="0"/>
                        <a:alphaOff val="0"/>
                      </a:schemeClr>
                    </a:solidFill>
                  </a:defRPr>
                </a:defPPr>
                <a:lvl1pPr marL="0" algn="l" defTabSz="914400" rtl="0" eaLnBrk="1" latinLnBrk="0" hangingPunct="1">
                  <a:defRPr sz="1800" kern="1200">
                    <a:solidFill>
                      <a:schemeClr val="tx1">
                        <a:hueOff val="0"/>
                        <a:satOff val="0"/>
                        <a:lumOff val="0"/>
                        <a:alphaOff val="0"/>
                      </a:schemeClr>
                    </a:solidFill>
                    <a:latin typeface="+mn-lt"/>
                    <a:ea typeface="+mn-ea"/>
                    <a:cs typeface="+mn-cs"/>
                  </a:defRPr>
                </a:lvl1pPr>
                <a:lvl2pPr marL="457200" algn="l" defTabSz="914400" rtl="0" eaLnBrk="1" latinLnBrk="0" hangingPunct="1">
                  <a:defRPr sz="1800" kern="1200">
                    <a:solidFill>
                      <a:schemeClr val="tx1">
                        <a:hueOff val="0"/>
                        <a:satOff val="0"/>
                        <a:lumOff val="0"/>
                        <a:alphaOff val="0"/>
                      </a:schemeClr>
                    </a:solidFill>
                    <a:latin typeface="+mn-lt"/>
                    <a:ea typeface="+mn-ea"/>
                    <a:cs typeface="+mn-cs"/>
                  </a:defRPr>
                </a:lvl2pPr>
                <a:lvl3pPr marL="914400" algn="l" defTabSz="914400" rtl="0" eaLnBrk="1" latinLnBrk="0" hangingPunct="1">
                  <a:defRPr sz="1800" kern="1200">
                    <a:solidFill>
                      <a:schemeClr val="tx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tx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tx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tx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tx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tx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tx1">
                        <a:hueOff val="0"/>
                        <a:satOff val="0"/>
                        <a:lumOff val="0"/>
                        <a:alphaOff val="0"/>
                      </a:schemeClr>
                    </a:solidFill>
                    <a:latin typeface="+mn-lt"/>
                    <a:ea typeface="+mn-ea"/>
                    <a:cs typeface="+mn-cs"/>
                  </a:defRPr>
                </a:lvl9pPr>
              </a:lstStyle>
              <a:p>
                <a:pPr lvl="0" algn="ctr" defTabSz="800100">
                  <a:lnSpc>
                    <a:spcPct val="90000"/>
                  </a:lnSpc>
                  <a:spcBef>
                    <a:spcPct val="0"/>
                  </a:spcBef>
                  <a:spcAft>
                    <a:spcPct val="35000"/>
                  </a:spcAft>
                </a:pPr>
                <a:r>
                  <a:rPr lang="en-US" altLang="zh-CN" sz="2000" dirty="0">
                    <a:latin typeface="微软雅黑" panose="020B0503020204020204" pitchFamily="34" charset="-122"/>
                    <a:ea typeface="微软雅黑" panose="020B0503020204020204" pitchFamily="34" charset="-122"/>
                  </a:rPr>
                  <a:t>Long distance transportation is economical</a:t>
                </a:r>
                <a:endParaRPr lang="zh-CN" altLang="en-US" sz="2000" kern="1200" dirty="0">
                  <a:latin typeface="微软雅黑" panose="020B0503020204020204" pitchFamily="34" charset="-122"/>
                  <a:ea typeface="微软雅黑" panose="020B0503020204020204" pitchFamily="34" charset="-122"/>
                </a:endParaRPr>
              </a:p>
            </p:txBody>
          </p:sp>
          <p:sp>
            <p:nvSpPr>
              <p:cNvPr id="20" name="箭头: 环形 19"/>
              <p:cNvSpPr/>
              <p:nvPr/>
            </p:nvSpPr>
            <p:spPr>
              <a:xfrm>
                <a:off x="351741" y="2295190"/>
                <a:ext cx="3999021" cy="3999021"/>
              </a:xfrm>
              <a:prstGeom prst="circularArrow">
                <a:avLst>
                  <a:gd name="adj1" fmla="val 6898"/>
                  <a:gd name="adj2" fmla="val 465012"/>
                  <a:gd name="adj3" fmla="val 550847"/>
                  <a:gd name="adj4" fmla="val 20584141"/>
                  <a:gd name="adj5" fmla="val 8047"/>
                </a:avLst>
              </a:prstGeom>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21" name="箭头: 环形 20"/>
              <p:cNvSpPr/>
              <p:nvPr/>
            </p:nvSpPr>
            <p:spPr>
              <a:xfrm>
                <a:off x="502567" y="2015531"/>
                <a:ext cx="3999021" cy="3999021"/>
              </a:xfrm>
              <a:prstGeom prst="circularArrow">
                <a:avLst>
                  <a:gd name="adj1" fmla="val 6898"/>
                  <a:gd name="adj2" fmla="val 465012"/>
                  <a:gd name="adj3" fmla="val 5950847"/>
                  <a:gd name="adj4" fmla="val 4384141"/>
                  <a:gd name="adj5" fmla="val 8047"/>
                </a:avLst>
              </a:prstGeom>
            </p:spPr>
            <p:style>
              <a:lnRef idx="0">
                <a:schemeClr val="lt1">
                  <a:hueOff val="0"/>
                  <a:satOff val="0"/>
                  <a:lumOff val="0"/>
                  <a:alphaOff val="0"/>
                </a:schemeClr>
              </a:lnRef>
              <a:fillRef idx="2">
                <a:schemeClr val="accent5">
                  <a:hueOff val="-2252848"/>
                  <a:satOff val="-5794"/>
                  <a:lumOff val="-3910"/>
                  <a:alphaOff val="0"/>
                </a:schemeClr>
              </a:fillRef>
              <a:effectRef idx="1">
                <a:schemeClr val="accent5">
                  <a:hueOff val="-2252848"/>
                  <a:satOff val="-5794"/>
                  <a:lumOff val="-3910"/>
                  <a:alphaOff val="0"/>
                </a:schemeClr>
              </a:effectRef>
              <a:fontRef idx="minor">
                <a:schemeClr val="dk1"/>
              </a:fontRef>
            </p:style>
          </p:sp>
          <p:sp>
            <p:nvSpPr>
              <p:cNvPr id="22" name="任意多边形: 形状 21"/>
              <p:cNvSpPr/>
              <p:nvPr/>
            </p:nvSpPr>
            <p:spPr>
              <a:xfrm>
                <a:off x="400035" y="4606054"/>
                <a:ext cx="1680539" cy="1556198"/>
              </a:xfrm>
              <a:custGeom>
                <a:avLst/>
                <a:gdLst>
                  <a:gd name="connsiteX0" fmla="*/ 0 w 1543548"/>
                  <a:gd name="connsiteY0" fmla="*/ 0 h 1543548"/>
                  <a:gd name="connsiteX1" fmla="*/ 1543548 w 1543548"/>
                  <a:gd name="connsiteY1" fmla="*/ 0 h 1543548"/>
                  <a:gd name="connsiteX2" fmla="*/ 1543548 w 1543548"/>
                  <a:gd name="connsiteY2" fmla="*/ 1543548 h 1543548"/>
                  <a:gd name="connsiteX3" fmla="*/ 0 w 1543548"/>
                  <a:gd name="connsiteY3" fmla="*/ 1543548 h 1543548"/>
                  <a:gd name="connsiteX4" fmla="*/ 0 w 1543548"/>
                  <a:gd name="connsiteY4" fmla="*/ 0 h 15435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3548" h="1543548">
                    <a:moveTo>
                      <a:pt x="0" y="0"/>
                    </a:moveTo>
                    <a:lnTo>
                      <a:pt x="1543548" y="0"/>
                    </a:lnTo>
                    <a:lnTo>
                      <a:pt x="1543548" y="1543548"/>
                    </a:lnTo>
                    <a:lnTo>
                      <a:pt x="0" y="154354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860" tIns="22860" rIns="22860" bIns="22860" numCol="1" spcCol="1270" anchor="ctr" anchorCtr="0">
                <a:noAutofit/>
              </a:bodyPr>
              <a:lstStyle>
                <a:defPPr>
                  <a:defRPr lang="zh-CN">
                    <a:solidFill>
                      <a:schemeClr val="tx1">
                        <a:hueOff val="0"/>
                        <a:satOff val="0"/>
                        <a:lumOff val="0"/>
                        <a:alphaOff val="0"/>
                      </a:schemeClr>
                    </a:solidFill>
                  </a:defRPr>
                </a:defPPr>
                <a:lvl1pPr marL="0" algn="l" defTabSz="914400" rtl="0" eaLnBrk="1" latinLnBrk="0" hangingPunct="1">
                  <a:defRPr sz="1800" kern="1200">
                    <a:solidFill>
                      <a:schemeClr val="tx1">
                        <a:hueOff val="0"/>
                        <a:satOff val="0"/>
                        <a:lumOff val="0"/>
                        <a:alphaOff val="0"/>
                      </a:schemeClr>
                    </a:solidFill>
                    <a:latin typeface="+mn-lt"/>
                    <a:ea typeface="+mn-ea"/>
                    <a:cs typeface="+mn-cs"/>
                  </a:defRPr>
                </a:lvl1pPr>
                <a:lvl2pPr marL="457200" algn="l" defTabSz="914400" rtl="0" eaLnBrk="1" latinLnBrk="0" hangingPunct="1">
                  <a:defRPr sz="1800" kern="1200">
                    <a:solidFill>
                      <a:schemeClr val="tx1">
                        <a:hueOff val="0"/>
                        <a:satOff val="0"/>
                        <a:lumOff val="0"/>
                        <a:alphaOff val="0"/>
                      </a:schemeClr>
                    </a:solidFill>
                    <a:latin typeface="+mn-lt"/>
                    <a:ea typeface="+mn-ea"/>
                    <a:cs typeface="+mn-cs"/>
                  </a:defRPr>
                </a:lvl2pPr>
                <a:lvl3pPr marL="914400" algn="l" defTabSz="914400" rtl="0" eaLnBrk="1" latinLnBrk="0" hangingPunct="1">
                  <a:defRPr sz="1800" kern="1200">
                    <a:solidFill>
                      <a:schemeClr val="tx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tx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tx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tx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tx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tx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tx1">
                        <a:hueOff val="0"/>
                        <a:satOff val="0"/>
                        <a:lumOff val="0"/>
                        <a:alphaOff val="0"/>
                      </a:schemeClr>
                    </a:solidFill>
                    <a:latin typeface="+mn-lt"/>
                    <a:ea typeface="+mn-ea"/>
                    <a:cs typeface="+mn-cs"/>
                  </a:defRPr>
                </a:lvl9pPr>
              </a:lstStyle>
              <a:p>
                <a:pPr lvl="0" algn="ctr" defTabSz="800100">
                  <a:lnSpc>
                    <a:spcPct val="90000"/>
                  </a:lnSpc>
                  <a:spcBef>
                    <a:spcPct val="0"/>
                  </a:spcBef>
                  <a:spcAft>
                    <a:spcPct val="35000"/>
                  </a:spcAft>
                </a:pPr>
                <a:r>
                  <a:rPr lang="en-US" altLang="zh-CN" sz="2000" dirty="0">
                    <a:latin typeface="微软雅黑" panose="020B0503020204020204" pitchFamily="34" charset="-122"/>
                    <a:ea typeface="微软雅黑" panose="020B0503020204020204" pitchFamily="34" charset="-122"/>
                  </a:rPr>
                  <a:t>Lower construction cost of hydrogenation station</a:t>
                </a:r>
                <a:endParaRPr lang="zh-CN" altLang="en-US" sz="2000" kern="1200" dirty="0">
                  <a:latin typeface="微软雅黑" panose="020B0503020204020204" pitchFamily="34" charset="-122"/>
                  <a:ea typeface="微软雅黑" panose="020B0503020204020204" pitchFamily="34" charset="-122"/>
                </a:endParaRPr>
              </a:p>
            </p:txBody>
          </p:sp>
          <p:sp>
            <p:nvSpPr>
              <p:cNvPr id="23" name="箭头: 环形 22"/>
              <p:cNvSpPr/>
              <p:nvPr/>
            </p:nvSpPr>
            <p:spPr>
              <a:xfrm>
                <a:off x="821975" y="2229744"/>
                <a:ext cx="3999021" cy="3999021"/>
              </a:xfrm>
              <a:prstGeom prst="circularArrow">
                <a:avLst>
                  <a:gd name="adj1" fmla="val 6898"/>
                  <a:gd name="adj2" fmla="val 465012"/>
                  <a:gd name="adj3" fmla="val 11350847"/>
                  <a:gd name="adj4" fmla="val 9784141"/>
                  <a:gd name="adj5" fmla="val 8047"/>
                </a:avLst>
              </a:prstGeom>
            </p:spPr>
            <p:style>
              <a:lnRef idx="0">
                <a:schemeClr val="lt1">
                  <a:hueOff val="0"/>
                  <a:satOff val="0"/>
                  <a:lumOff val="0"/>
                  <a:alphaOff val="0"/>
                </a:schemeClr>
              </a:lnRef>
              <a:fillRef idx="2">
                <a:schemeClr val="accent5">
                  <a:hueOff val="-4505695"/>
                  <a:satOff val="-11601"/>
                  <a:lumOff val="-7831"/>
                  <a:alphaOff val="0"/>
                </a:schemeClr>
              </a:fillRef>
              <a:effectRef idx="1">
                <a:schemeClr val="accent5">
                  <a:hueOff val="-4505695"/>
                  <a:satOff val="-11601"/>
                  <a:lumOff val="-7831"/>
                  <a:alphaOff val="0"/>
                </a:schemeClr>
              </a:effectRef>
              <a:fontRef idx="minor">
                <a:schemeClr val="dk1"/>
              </a:fontRef>
            </p:style>
          </p:sp>
          <p:sp>
            <p:nvSpPr>
              <p:cNvPr id="24" name="箭头: 环形 23"/>
              <p:cNvSpPr/>
              <p:nvPr/>
            </p:nvSpPr>
            <p:spPr>
              <a:xfrm>
                <a:off x="642659" y="2509403"/>
                <a:ext cx="3999021" cy="3999021"/>
              </a:xfrm>
              <a:prstGeom prst="circularArrow">
                <a:avLst>
                  <a:gd name="adj1" fmla="val 6898"/>
                  <a:gd name="adj2" fmla="val 465012"/>
                  <a:gd name="adj3" fmla="val 16750847"/>
                  <a:gd name="adj4" fmla="val 15184141"/>
                  <a:gd name="adj5" fmla="val 8047"/>
                </a:avLst>
              </a:prstGeom>
            </p:spPr>
            <p:style>
              <a:lnRef idx="0">
                <a:schemeClr val="lt1">
                  <a:hueOff val="0"/>
                  <a:satOff val="0"/>
                  <a:lumOff val="0"/>
                  <a:alphaOff val="0"/>
                </a:schemeClr>
              </a:lnRef>
              <a:fillRef idx="2">
                <a:schemeClr val="accent5">
                  <a:hueOff val="-6758543"/>
                  <a:satOff val="-17407"/>
                  <a:lumOff val="-11753"/>
                  <a:alphaOff val="0"/>
                </a:schemeClr>
              </a:fillRef>
              <a:effectRef idx="1">
                <a:schemeClr val="accent5">
                  <a:hueOff val="-6758543"/>
                  <a:satOff val="-17407"/>
                  <a:lumOff val="-11753"/>
                  <a:alphaOff val="0"/>
                </a:schemeClr>
              </a:effectRef>
              <a:fontRef idx="minor">
                <a:schemeClr val="dk1"/>
              </a:fontRef>
            </p:style>
          </p:sp>
          <p:sp>
            <p:nvSpPr>
              <p:cNvPr id="25" name="椭圆 24"/>
              <p:cNvSpPr/>
              <p:nvPr/>
            </p:nvSpPr>
            <p:spPr>
              <a:xfrm>
                <a:off x="1570935" y="3304332"/>
                <a:ext cx="1849843" cy="1849843"/>
              </a:xfrm>
              <a:prstGeom prst="ellipse">
                <a:avLst/>
              </a:prstGeom>
              <a:gradFill flip="none" rotWithShape="1">
                <a:gsLst>
                  <a:gs pos="0">
                    <a:schemeClr val="accent1">
                      <a:lumMod val="0"/>
                      <a:lumOff val="100000"/>
                    </a:schemeClr>
                  </a:gs>
                  <a:gs pos="21000">
                    <a:schemeClr val="accent1">
                      <a:lumMod val="0"/>
                      <a:lumOff val="100000"/>
                    </a:schemeClr>
                  </a:gs>
                  <a:gs pos="100000">
                    <a:srgbClr val="5DD5FF"/>
                  </a:gs>
                </a:gsLst>
                <a:path path="circle">
                  <a:fillToRect l="50000" t="50000" r="50000" b="50000"/>
                </a:path>
                <a:tileRect/>
              </a:gradFill>
              <a:ln>
                <a:noFill/>
              </a:ln>
              <a:effectLst>
                <a:outerShdw blurRad="50800" dist="38100" dir="5400000" algn="t"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defPPr>
                  <a:defRPr lang="zh-CN">
                    <a:solidFill>
                      <a:schemeClr val="dk1"/>
                    </a:solidFill>
                  </a:defRPr>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en-US" altLang="zh-CN" sz="2400" b="1" dirty="0">
                    <a:solidFill>
                      <a:schemeClr val="accent5"/>
                    </a:solidFill>
                    <a:latin typeface="微软雅黑" panose="020B0503020204020204" pitchFamily="34" charset="-122"/>
                    <a:ea typeface="微软雅黑" panose="020B0503020204020204" pitchFamily="34" charset="-122"/>
                  </a:rPr>
                  <a:t>Liquid</a:t>
                </a:r>
                <a:r>
                  <a:rPr lang="zh-CN" altLang="en-US" sz="2400" b="1" dirty="0">
                    <a:solidFill>
                      <a:schemeClr val="accent5"/>
                    </a:solidFill>
                    <a:latin typeface="微软雅黑" panose="020B0503020204020204" pitchFamily="34" charset="-122"/>
                    <a:ea typeface="微软雅黑" panose="020B0503020204020204" pitchFamily="34" charset="-122"/>
                  </a:rPr>
                  <a:t> </a:t>
                </a:r>
                <a:r>
                  <a:rPr lang="en-US" altLang="zh-CN" sz="2400" b="1" dirty="0">
                    <a:solidFill>
                      <a:schemeClr val="accent5"/>
                    </a:solidFill>
                    <a:latin typeface="微软雅黑" panose="020B0503020204020204" pitchFamily="34" charset="-122"/>
                    <a:ea typeface="微软雅黑" panose="020B0503020204020204" pitchFamily="34" charset="-122"/>
                  </a:rPr>
                  <a:t>Hydrogen</a:t>
                </a:r>
                <a:endParaRPr lang="zh-CN" altLang="en-US" sz="2400" b="1" dirty="0">
                  <a:solidFill>
                    <a:schemeClr val="accent5"/>
                  </a:solidFill>
                  <a:latin typeface="微软雅黑" panose="020B0503020204020204" pitchFamily="34" charset="-122"/>
                  <a:ea typeface="微软雅黑" panose="020B0503020204020204" pitchFamily="34" charset="-122"/>
                </a:endParaRPr>
              </a:p>
            </p:txBody>
          </p:sp>
        </p:grpSp>
      </p:grpSp>
      <p:pic>
        <p:nvPicPr>
          <p:cNvPr id="26" name="图片 25"/>
          <p:cNvPicPr>
            <a:picLocks noChangeAspect="1"/>
          </p:cNvPicPr>
          <p:nvPr/>
        </p:nvPicPr>
        <p:blipFill>
          <a:blip r:embed="rId1" cstate="print">
            <a:extLst>
              <a:ext uri="{BEBA8EAE-BF5A-486C-A8C5-ECC9F3942E4B}">
                <a14:imgProps xmlns:a14="http://schemas.microsoft.com/office/drawing/2010/main">
                  <a14:imgLayer r:embed="rId2">
                    <a14:imgEffect>
                      <a14:artisticPaintStrokes/>
                    </a14:imgEffect>
                  </a14:imgLayer>
                </a14:imgProps>
              </a:ext>
              <a:ext uri="{28A0092B-C50C-407E-A947-70E740481C1C}">
                <a14:useLocalDpi xmlns:a14="http://schemas.microsoft.com/office/drawing/2010/main" val="0"/>
              </a:ext>
            </a:extLst>
          </a:blip>
          <a:stretch>
            <a:fillRect/>
          </a:stretch>
        </p:blipFill>
        <p:spPr>
          <a:xfrm>
            <a:off x="10483035" y="1230198"/>
            <a:ext cx="1593429" cy="1515766"/>
          </a:xfrm>
          <a:prstGeom prst="rect">
            <a:avLst/>
          </a:prstGeom>
        </p:spPr>
      </p:pic>
      <p:sp>
        <p:nvSpPr>
          <p:cNvPr id="27" name="矩形 26"/>
          <p:cNvSpPr/>
          <p:nvPr/>
        </p:nvSpPr>
        <p:spPr>
          <a:xfrm>
            <a:off x="6854112" y="1511027"/>
            <a:ext cx="4248955" cy="954107"/>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a:solidFill>
                  <a:srgbClr val="00B050"/>
                </a:solidFill>
                <a:latin typeface="微软雅黑" panose="020B0503020204020204" pitchFamily="34" charset="-122"/>
                <a:ea typeface="微软雅黑" panose="020B0503020204020204" pitchFamily="34" charset="-122"/>
              </a:rPr>
              <a:t>Hazards of Liquid Hydrogen Leakage</a:t>
            </a:r>
            <a:endParaRPr lang="en-US" altLang="zh-CN" sz="2800" b="1" dirty="0">
              <a:solidFill>
                <a:srgbClr val="00B05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Numerical Method</a:t>
            </a:r>
            <a:endPar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11" name="矩形 8"/>
          <p:cNvSpPr>
            <a:spLocks noChangeArrowheads="1"/>
          </p:cNvSpPr>
          <p:nvPr/>
        </p:nvSpPr>
        <p:spPr bwMode="auto">
          <a:xfrm>
            <a:off x="335360" y="1218145"/>
            <a:ext cx="59766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 typeface="Wingdings" panose="05000000000000000000" pitchFamily="2" charset="2"/>
              <a:buChar char="Ø"/>
            </a:pPr>
            <a:r>
              <a:rPr lang="en-US" altLang="zh-CN" sz="2800" b="1"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The continuity, momentum and energy equations</a:t>
            </a:r>
            <a:endParaRPr lang="en-US" altLang="zh-CN" sz="2000" dirty="0">
              <a:solidFill>
                <a:schemeClr val="accent1"/>
              </a:solidFill>
              <a:latin typeface="Times New Roman" panose="02020603050405020304" pitchFamily="18" charset="0"/>
              <a:cs typeface="Times New Roman" panose="02020603050405020304" pitchFamily="18" charset="0"/>
            </a:endParaRPr>
          </a:p>
        </p:txBody>
      </p:sp>
      <p:sp>
        <p:nvSpPr>
          <p:cNvPr id="8" name="Rectangle 2"/>
          <p:cNvSpPr>
            <a:spLocks noChangeArrowheads="1"/>
          </p:cNvSpPr>
          <p:nvPr/>
        </p:nvSpPr>
        <p:spPr bwMode="auto">
          <a:xfrm>
            <a:off x="2207568" y="1708426"/>
            <a:ext cx="108905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0" name="Rectangle 4"/>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21" name="文本框 20"/>
          <p:cNvSpPr txBox="1"/>
          <p:nvPr/>
        </p:nvSpPr>
        <p:spPr>
          <a:xfrm>
            <a:off x="210616" y="749532"/>
            <a:ext cx="3806484" cy="461665"/>
          </a:xfrm>
          <a:prstGeom prst="rect">
            <a:avLst/>
          </a:prstGeom>
          <a:noFill/>
        </p:spPr>
        <p:txBody>
          <a:bodyPr wrap="square">
            <a:spAutoFit/>
          </a:bodyPr>
          <a:lstStyle/>
          <a:p>
            <a:pPr algn="just"/>
            <a:r>
              <a:rPr lang="en-US" altLang="zh-CN" sz="2400" b="1" kern="0" dirty="0">
                <a:latin typeface="Times New Roman" panose="02020603050405020304" pitchFamily="18" charset="0"/>
              </a:rPr>
              <a:t>Basic governing equations</a:t>
            </a:r>
            <a:endParaRPr lang="en-US" altLang="zh-CN" sz="2400" kern="100" dirty="0">
              <a:effectLst/>
              <a:latin typeface="Calibri" panose="020F0502020204030204" pitchFamily="34" charset="0"/>
            </a:endParaRPr>
          </a:p>
        </p:txBody>
      </p:sp>
      <p:sp>
        <p:nvSpPr>
          <p:cNvPr id="23" name="矩形 8"/>
          <p:cNvSpPr>
            <a:spLocks noChangeArrowheads="1"/>
          </p:cNvSpPr>
          <p:nvPr/>
        </p:nvSpPr>
        <p:spPr bwMode="auto">
          <a:xfrm>
            <a:off x="302042" y="3989515"/>
            <a:ext cx="957706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spcBef>
                <a:spcPct val="0"/>
              </a:spcBef>
              <a:buFont typeface="Wingdings" panose="05000000000000000000" pitchFamily="2" charset="2"/>
              <a:buChar char="Ø"/>
            </a:pPr>
            <a:r>
              <a:rPr lang="en-US" altLang="zh-CN" sz="2800" b="1"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The wind field,</a:t>
            </a:r>
            <a:r>
              <a:rPr lang="zh-CN" altLang="en-US" sz="2000" b="1" dirty="0">
                <a:latin typeface="Times New Roman" panose="02020603050405020304" pitchFamily="18" charset="0"/>
                <a:cs typeface="Times New Roman" panose="02020603050405020304" pitchFamily="18" charset="0"/>
              </a:rPr>
              <a:t> </a:t>
            </a:r>
            <a:r>
              <a:rPr lang="en-US" altLang="zh-CN" sz="2000" b="1" dirty="0">
                <a:latin typeface="Times New Roman" panose="02020603050405020304" pitchFamily="18" charset="0"/>
                <a:cs typeface="Times New Roman" panose="02020603050405020304" pitchFamily="18" charset="0"/>
              </a:rPr>
              <a:t>corresponding turbulent kinetic energy and turbulent diffusivity</a:t>
            </a:r>
            <a:endParaRPr lang="en-US" altLang="zh-CN" sz="2000" dirty="0">
              <a:solidFill>
                <a:schemeClr val="accent1"/>
              </a:solidFill>
              <a:latin typeface="Times New Roman" panose="02020603050405020304" pitchFamily="18" charset="0"/>
              <a:cs typeface="Times New Roman" panose="02020603050405020304" pitchFamily="18" charset="0"/>
            </a:endParaRPr>
          </a:p>
        </p:txBody>
      </p:sp>
      <p:sp>
        <p:nvSpPr>
          <p:cNvPr id="25" name="Rectangle 2"/>
          <p:cNvSpPr>
            <a:spLocks noChangeArrowheads="1"/>
          </p:cNvSpPr>
          <p:nvPr/>
        </p:nvSpPr>
        <p:spPr bwMode="auto">
          <a:xfrm>
            <a:off x="11551944" y="1862126"/>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(1)</a:t>
            </a:r>
            <a:endParaRPr lang="zh-CN" altLang="en-US" sz="2400" dirty="0"/>
          </a:p>
        </p:txBody>
      </p:sp>
      <p:sp>
        <p:nvSpPr>
          <p:cNvPr id="28" name="Rectangle 2"/>
          <p:cNvSpPr>
            <a:spLocks noChangeArrowheads="1"/>
          </p:cNvSpPr>
          <p:nvPr/>
        </p:nvSpPr>
        <p:spPr bwMode="auto">
          <a:xfrm>
            <a:off x="11551944" y="3356318"/>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(3)</a:t>
            </a:r>
            <a:endParaRPr lang="zh-CN" altLang="en-US" sz="2400" dirty="0"/>
          </a:p>
        </p:txBody>
      </p:sp>
      <p:sp>
        <p:nvSpPr>
          <p:cNvPr id="29" name="Rectangle 2"/>
          <p:cNvSpPr>
            <a:spLocks noChangeArrowheads="1"/>
          </p:cNvSpPr>
          <p:nvPr/>
        </p:nvSpPr>
        <p:spPr bwMode="auto">
          <a:xfrm>
            <a:off x="11551944" y="5055566"/>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(5)</a:t>
            </a:r>
            <a:endParaRPr lang="zh-CN" altLang="en-US" sz="2400" dirty="0"/>
          </a:p>
        </p:txBody>
      </p:sp>
      <p:sp>
        <p:nvSpPr>
          <p:cNvPr id="30" name="Rectangle 2"/>
          <p:cNvSpPr>
            <a:spLocks noChangeArrowheads="1"/>
          </p:cNvSpPr>
          <p:nvPr/>
        </p:nvSpPr>
        <p:spPr bwMode="auto">
          <a:xfrm>
            <a:off x="11551944" y="2838806"/>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(2)</a:t>
            </a:r>
            <a:endParaRPr lang="zh-CN" altLang="en-US" sz="2400" dirty="0"/>
          </a:p>
        </p:txBody>
      </p:sp>
      <p:pic>
        <p:nvPicPr>
          <p:cNvPr id="31" name="图片 30"/>
          <p:cNvPicPr>
            <a:picLocks noChangeAspect="1"/>
          </p:cNvPicPr>
          <p:nvPr/>
        </p:nvPicPr>
        <p:blipFill rotWithShape="1">
          <a:blip r:embed="rId1"/>
          <a:srcRect b="7172"/>
          <a:stretch>
            <a:fillRect/>
          </a:stretch>
        </p:blipFill>
        <p:spPr>
          <a:xfrm>
            <a:off x="623392" y="4504482"/>
            <a:ext cx="2016224" cy="551084"/>
          </a:xfrm>
          <a:prstGeom prst="rect">
            <a:avLst/>
          </a:prstGeom>
        </p:spPr>
      </p:pic>
      <p:pic>
        <p:nvPicPr>
          <p:cNvPr id="32" name="图片 31"/>
          <p:cNvPicPr>
            <a:picLocks noChangeAspect="1"/>
          </p:cNvPicPr>
          <p:nvPr/>
        </p:nvPicPr>
        <p:blipFill rotWithShape="1">
          <a:blip r:embed="rId2"/>
          <a:srcRect b="1494"/>
          <a:stretch>
            <a:fillRect/>
          </a:stretch>
        </p:blipFill>
        <p:spPr>
          <a:xfrm>
            <a:off x="639495" y="5031088"/>
            <a:ext cx="2644478" cy="523220"/>
          </a:xfrm>
          <a:prstGeom prst="rect">
            <a:avLst/>
          </a:prstGeom>
        </p:spPr>
      </p:pic>
      <p:pic>
        <p:nvPicPr>
          <p:cNvPr id="33" name="图片 32"/>
          <p:cNvPicPr>
            <a:picLocks noChangeAspect="1"/>
          </p:cNvPicPr>
          <p:nvPr/>
        </p:nvPicPr>
        <p:blipFill rotWithShape="1">
          <a:blip r:embed="rId3"/>
          <a:srcRect t="10484" b="1"/>
          <a:stretch>
            <a:fillRect/>
          </a:stretch>
        </p:blipFill>
        <p:spPr>
          <a:xfrm>
            <a:off x="702391" y="5614810"/>
            <a:ext cx="3010354" cy="445666"/>
          </a:xfrm>
          <a:prstGeom prst="rect">
            <a:avLst/>
          </a:prstGeom>
        </p:spPr>
      </p:pic>
      <p:sp>
        <p:nvSpPr>
          <p:cNvPr id="34" name="Rectangle 2"/>
          <p:cNvSpPr>
            <a:spLocks noChangeArrowheads="1"/>
          </p:cNvSpPr>
          <p:nvPr/>
        </p:nvSpPr>
        <p:spPr bwMode="auto">
          <a:xfrm>
            <a:off x="11561295" y="5513184"/>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(6)</a:t>
            </a:r>
            <a:endParaRPr lang="zh-CN" altLang="en-US" sz="2400" dirty="0"/>
          </a:p>
        </p:txBody>
      </p:sp>
      <p:sp>
        <p:nvSpPr>
          <p:cNvPr id="35" name="Rectangle 2"/>
          <p:cNvSpPr>
            <a:spLocks noChangeArrowheads="1"/>
          </p:cNvSpPr>
          <p:nvPr/>
        </p:nvSpPr>
        <p:spPr bwMode="auto">
          <a:xfrm>
            <a:off x="11551944" y="4597948"/>
            <a:ext cx="618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r>
              <a:rPr lang="en-US" altLang="zh-CN" sz="2400" dirty="0"/>
              <a:t>(4)</a:t>
            </a:r>
            <a:endParaRPr lang="zh-CN" altLang="en-US" sz="2400" dirty="0"/>
          </a:p>
        </p:txBody>
      </p:sp>
      <p:pic>
        <p:nvPicPr>
          <p:cNvPr id="13" name="图片 12"/>
          <p:cNvPicPr>
            <a:picLocks noChangeAspect="1"/>
          </p:cNvPicPr>
          <p:nvPr/>
        </p:nvPicPr>
        <p:blipFill>
          <a:blip r:embed="rId4"/>
          <a:stretch>
            <a:fillRect/>
          </a:stretch>
        </p:blipFill>
        <p:spPr>
          <a:xfrm>
            <a:off x="649390" y="1703028"/>
            <a:ext cx="2674302" cy="553304"/>
          </a:xfrm>
          <a:prstGeom prst="rect">
            <a:avLst/>
          </a:prstGeom>
        </p:spPr>
      </p:pic>
      <p:pic>
        <p:nvPicPr>
          <p:cNvPr id="15" name="图片 14"/>
          <p:cNvPicPr>
            <a:picLocks noChangeAspect="1"/>
          </p:cNvPicPr>
          <p:nvPr/>
        </p:nvPicPr>
        <p:blipFill>
          <a:blip r:embed="rId5"/>
          <a:stretch>
            <a:fillRect/>
          </a:stretch>
        </p:blipFill>
        <p:spPr>
          <a:xfrm>
            <a:off x="738472" y="2323791"/>
            <a:ext cx="7930372" cy="461665"/>
          </a:xfrm>
          <a:prstGeom prst="rect">
            <a:avLst/>
          </a:prstGeom>
        </p:spPr>
      </p:pic>
      <p:pic>
        <p:nvPicPr>
          <p:cNvPr id="18" name="图片 17"/>
          <p:cNvPicPr>
            <a:picLocks noChangeAspect="1"/>
          </p:cNvPicPr>
          <p:nvPr/>
        </p:nvPicPr>
        <p:blipFill>
          <a:blip r:embed="rId6"/>
          <a:stretch>
            <a:fillRect/>
          </a:stretch>
        </p:blipFill>
        <p:spPr>
          <a:xfrm>
            <a:off x="738472" y="2891063"/>
            <a:ext cx="2317909" cy="451541"/>
          </a:xfrm>
          <a:prstGeom prst="rect">
            <a:avLst/>
          </a:prstGeom>
        </p:spPr>
      </p:pic>
      <p:pic>
        <p:nvPicPr>
          <p:cNvPr id="19" name="图片 18"/>
          <p:cNvPicPr>
            <a:picLocks noChangeAspect="1"/>
          </p:cNvPicPr>
          <p:nvPr/>
        </p:nvPicPr>
        <p:blipFill>
          <a:blip r:embed="rId7"/>
          <a:stretch>
            <a:fillRect/>
          </a:stretch>
        </p:blipFill>
        <p:spPr>
          <a:xfrm>
            <a:off x="738472" y="3462510"/>
            <a:ext cx="7192860" cy="46337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a:blip r:embed="rId1"/>
          <a:stretch>
            <a:fillRect/>
          </a:stretch>
        </p:blipFill>
        <p:spPr>
          <a:xfrm>
            <a:off x="1738965" y="869837"/>
            <a:ext cx="8460866" cy="4639375"/>
          </a:xfrm>
          <a:prstGeom prst="rect">
            <a:avLst/>
          </a:prstGeom>
        </p:spPr>
      </p:pic>
      <p:sp>
        <p:nvSpPr>
          <p:cNvPr id="2" name="灯片编号占位符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marL="0" marR="0" lvl="0" indent="0" algn="ctr" defTabSz="914400" rtl="0" eaLnBrk="1" fontAlgn="auto" latinLnBrk="0" hangingPunct="1">
              <a:lnSpc>
                <a:spcPct val="90000"/>
              </a:lnSpc>
              <a:spcBef>
                <a:spcPts val="0"/>
              </a:spcBef>
              <a:spcAft>
                <a:spcPts val="0"/>
              </a:spcAft>
              <a:buClrTx/>
              <a:buSzTx/>
              <a:buFontTx/>
              <a:buNone/>
              <a:defRPr/>
            </a:pPr>
            <a:r>
              <a:rPr kumimoji="0" lang="en-US" altLang="zh-CN" sz="3600" b="1" i="0" u="none" strike="noStrike" kern="1200" cap="none" spc="0" normalizeH="0" baseline="0" noProof="0" dirty="0">
                <a:ln w="0"/>
                <a:solidFill>
                  <a:prstClr val="black"/>
                </a:solidFill>
                <a:effectLst>
                  <a:reflection blurRad="12700" stA="50000" endPos="50000" dist="5000" dir="5400000" sy="-100000" rotWithShape="0"/>
                </a:effectLst>
                <a:uLnTx/>
                <a:uFillTx/>
                <a:latin typeface="Times New Roman" panose="02020603050405020304" pitchFamily="18" charset="0"/>
                <a:ea typeface="宋体" panose="02010600030101010101" pitchFamily="2" charset="-122"/>
                <a:cs typeface="Times New Roman" panose="02020603050405020304" pitchFamily="18" charset="0"/>
              </a:rPr>
              <a:t>Numerical Method</a:t>
            </a:r>
            <a:endParaRPr kumimoji="0" lang="en-US" altLang="zh-CN" sz="3600" b="1" i="0" u="none" strike="noStrike" kern="1200" cap="none" spc="0" normalizeH="0" baseline="0" noProof="0" dirty="0">
              <a:ln w="0"/>
              <a:solidFill>
                <a:prstClr val="black"/>
              </a:solidFill>
              <a:effectLst>
                <a:reflection blurRad="12700" stA="50000" endPos="50000" dist="5000" dir="5400000" sy="-100000" rotWithShape="0"/>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Rectangle 4"/>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1" name="文本框 20"/>
          <p:cNvSpPr txBox="1"/>
          <p:nvPr/>
        </p:nvSpPr>
        <p:spPr>
          <a:xfrm>
            <a:off x="210616" y="749532"/>
            <a:ext cx="6101408" cy="461665"/>
          </a:xfrm>
          <a:prstGeom prst="rect">
            <a:avLst/>
          </a:prstGeom>
          <a:noFill/>
        </p:spPr>
        <p:txBody>
          <a:bodyPr wrap="square">
            <a:spAutoFit/>
          </a:bodyPr>
          <a:lstStyle/>
          <a:p>
            <a:pPr lvl="0" algn="just"/>
            <a:r>
              <a:rPr lang="en-US" altLang="zh-CN" sz="2400" b="1" kern="0" dirty="0">
                <a:solidFill>
                  <a:prstClr val="black"/>
                </a:solidFill>
                <a:latin typeface="Times New Roman" panose="02020603050405020304" pitchFamily="18" charset="0"/>
              </a:rPr>
              <a:t>Geometric model</a:t>
            </a:r>
            <a:endParaRPr kumimoji="0" lang="en-US" altLang="zh-CN" sz="2400" b="0" i="0" u="none" strike="noStrike" kern="100" cap="none" spc="0" normalizeH="0" baseline="0" noProof="0" dirty="0">
              <a:ln>
                <a:noFill/>
              </a:ln>
              <a:solidFill>
                <a:prstClr val="black"/>
              </a:solidFill>
              <a:effectLst/>
              <a:uLnTx/>
              <a:uFillTx/>
              <a:latin typeface="Calibri" panose="020F0502020204030204" pitchFamily="34" charset="0"/>
              <a:ea typeface="宋体" panose="02010600030101010101" pitchFamily="2" charset="-122"/>
              <a:cs typeface="+mn-cs"/>
            </a:endParaRPr>
          </a:p>
        </p:txBody>
      </p:sp>
      <p:sp>
        <p:nvSpPr>
          <p:cNvPr id="4" name="矩形 3"/>
          <p:cNvSpPr/>
          <p:nvPr/>
        </p:nvSpPr>
        <p:spPr>
          <a:xfrm>
            <a:off x="3048000" y="5697663"/>
            <a:ext cx="6096000" cy="646331"/>
          </a:xfrm>
          <a:prstGeom prst="rect">
            <a:avLst/>
          </a:prstGeom>
        </p:spPr>
        <p:txBody>
          <a:bodyPr>
            <a:spAutoFit/>
          </a:bodyPr>
          <a:lstStyle/>
          <a:p>
            <a:pPr algn="ctr"/>
            <a:r>
              <a:rPr lang="en-US" altLang="zh-CN" b="1" kern="0" dirty="0">
                <a:solidFill>
                  <a:srgbClr val="000000"/>
                </a:solidFill>
                <a:latin typeface="Times New Roman" panose="02020603050405020304" pitchFamily="18" charset="0"/>
              </a:rPr>
              <a:t>Fig - Schematic diagram of calculation domain </a:t>
            </a:r>
            <a:endParaRPr lang="en-US" altLang="zh-CN" b="1" kern="0" dirty="0">
              <a:solidFill>
                <a:srgbClr val="000000"/>
              </a:solidFill>
              <a:latin typeface="Times New Roman" panose="02020603050405020304" pitchFamily="18" charset="0"/>
            </a:endParaRPr>
          </a:p>
          <a:p>
            <a:pPr algn="ctr"/>
            <a:r>
              <a:rPr lang="en-US" altLang="zh-CN" b="1" kern="0" dirty="0">
                <a:solidFill>
                  <a:srgbClr val="000000"/>
                </a:solidFill>
                <a:latin typeface="Times New Roman" panose="02020603050405020304" pitchFamily="18" charset="0"/>
              </a:rPr>
              <a:t>and boundary conditions</a:t>
            </a:r>
            <a:endParaRPr lang="zh-CN" altLang="en-US" b="1" kern="0" dirty="0">
              <a:solidFill>
                <a:srgbClr val="000000"/>
              </a:solidFill>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0C913308-F349-4B6D-A68A-DD1791B4A57B}" type="slidenum">
              <a:rPr lang="zh-CN" altLang="en-US" smtClean="0"/>
            </a:fld>
            <a:endParaRPr lang="zh-CN" altLang="en-US" dirty="0"/>
          </a:p>
        </p:txBody>
      </p:sp>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Model calculation and verification</a:t>
            </a:r>
            <a:endParaRPr lang="en-US" altLang="zh-CN" sz="36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6" name="Rectangle 2"/>
          <p:cNvSpPr>
            <a:spLocks noChangeArrowheads="1"/>
          </p:cNvSpPr>
          <p:nvPr/>
        </p:nvSpPr>
        <p:spPr bwMode="auto">
          <a:xfrm>
            <a:off x="15240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0" name="Rectangle 4"/>
          <p:cNvSpPr>
            <a:spLocks noChangeArrowheads="1"/>
          </p:cNvSpPr>
          <p:nvPr/>
        </p:nvSpPr>
        <p:spPr bwMode="auto">
          <a:xfrm>
            <a:off x="259578" y="4877270"/>
            <a:ext cx="1152589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2" name="Rectangle 6"/>
          <p:cNvSpPr>
            <a:spLocks noChangeArrowheads="1"/>
          </p:cNvSpPr>
          <p:nvPr/>
        </p:nvSpPr>
        <p:spPr bwMode="auto">
          <a:xfrm>
            <a:off x="2247093" y="4296213"/>
            <a:ext cx="1055085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spAutoFit/>
          </a:bodyPr>
          <a:lstStyle/>
          <a:p>
            <a:endParaRPr lang="zh-CN" altLang="en-US"/>
          </a:p>
        </p:txBody>
      </p:sp>
      <p:sp>
        <p:nvSpPr>
          <p:cNvPr id="11" name="文本框 10"/>
          <p:cNvSpPr txBox="1"/>
          <p:nvPr/>
        </p:nvSpPr>
        <p:spPr>
          <a:xfrm>
            <a:off x="202939" y="4441134"/>
            <a:ext cx="11786122" cy="369332"/>
          </a:xfrm>
          <a:prstGeom prst="rect">
            <a:avLst/>
          </a:prstGeom>
          <a:noFill/>
        </p:spPr>
        <p:txBody>
          <a:bodyPr wrap="square">
            <a:spAutoFit/>
          </a:bodyPr>
          <a:lstStyle/>
          <a:p>
            <a:pPr algn="ctr"/>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Fig - Hydrogen concentration contour on the symmetric plane at 20.94 s. (a) Experimental result. (b) Simulation result.</a:t>
            </a:r>
            <a:endParaRPr lang="en-US" altLang="zh-CN" sz="2400" kern="100" dirty="0">
              <a:effectLst/>
              <a:latin typeface="Times New Roman" panose="02020603050405020304" pitchFamily="18" charset="0"/>
              <a:cs typeface="Times New Roman" panose="02020603050405020304" pitchFamily="18" charset="0"/>
            </a:endParaRPr>
          </a:p>
        </p:txBody>
      </p:sp>
      <p:pic>
        <p:nvPicPr>
          <p:cNvPr id="4" name="图片 3"/>
          <p:cNvPicPr>
            <a:picLocks noChangeAspect="1"/>
          </p:cNvPicPr>
          <p:nvPr/>
        </p:nvPicPr>
        <p:blipFill>
          <a:blip r:embed="rId1"/>
          <a:stretch>
            <a:fillRect/>
          </a:stretch>
        </p:blipFill>
        <p:spPr>
          <a:xfrm>
            <a:off x="633518" y="630908"/>
            <a:ext cx="10778010" cy="3861757"/>
          </a:xfrm>
          <a:prstGeom prst="rect">
            <a:avLst/>
          </a:prstGeom>
        </p:spPr>
      </p:pic>
      <p:pic>
        <p:nvPicPr>
          <p:cNvPr id="5" name="图片 4"/>
          <p:cNvPicPr>
            <a:picLocks noChangeAspect="1"/>
          </p:cNvPicPr>
          <p:nvPr/>
        </p:nvPicPr>
        <p:blipFill>
          <a:blip r:embed="rId2"/>
          <a:stretch>
            <a:fillRect/>
          </a:stretch>
        </p:blipFill>
        <p:spPr>
          <a:xfrm>
            <a:off x="695400" y="5236560"/>
            <a:ext cx="10223324" cy="1396757"/>
          </a:xfrm>
          <a:prstGeom prst="rect">
            <a:avLst/>
          </a:prstGeom>
        </p:spPr>
      </p:pic>
      <p:sp>
        <p:nvSpPr>
          <p:cNvPr id="7" name="矩形 6"/>
          <p:cNvSpPr/>
          <p:nvPr/>
        </p:nvSpPr>
        <p:spPr>
          <a:xfrm>
            <a:off x="3041418" y="4921350"/>
            <a:ext cx="5962210" cy="369332"/>
          </a:xfrm>
          <a:prstGeom prst="rect">
            <a:avLst/>
          </a:prstGeom>
        </p:spPr>
        <p:txBody>
          <a:bodyPr wrap="none">
            <a:spAutoFit/>
          </a:bodyPr>
          <a:lstStyle/>
          <a:p>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Table -The relative deviation of simulation and experiment</a:t>
            </a:r>
            <a:endParaRPr lang="zh-CN" altLang="en-US" b="1" kern="10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Prediction Using Artificial Neural Network</a:t>
            </a:r>
            <a:endPar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8" name="灯片编号占位符 1"/>
          <p:cNvSpPr>
            <a:spLocks noGrp="1"/>
          </p:cNvSpPr>
          <p:nvPr>
            <p:ph type="sldNum" sz="quarter" idx="12"/>
          </p:nvPr>
        </p:nvSpPr>
        <p:spPr>
          <a:xfrm>
            <a:off x="9336360" y="6309320"/>
            <a:ext cx="2133600" cy="365125"/>
          </a:xfrm>
        </p:spPr>
        <p:txBody>
          <a:bodyPr/>
          <a:lstStyle/>
          <a:p>
            <a:fld id="{0C913308-F349-4B6D-A68A-DD1791B4A57B}" type="slidenum">
              <a:rPr lang="zh-CN" altLang="en-US" smtClean="0"/>
            </a:fld>
            <a:endParaRPr lang="zh-CN" altLang="en-US" dirty="0"/>
          </a:p>
        </p:txBody>
      </p:sp>
      <p:sp>
        <p:nvSpPr>
          <p:cNvPr id="14" name="文本框 13"/>
          <p:cNvSpPr txBox="1"/>
          <p:nvPr/>
        </p:nvSpPr>
        <p:spPr>
          <a:xfrm>
            <a:off x="2998372" y="5939988"/>
            <a:ext cx="6195253" cy="369332"/>
          </a:xfrm>
          <a:prstGeom prst="rect">
            <a:avLst/>
          </a:prstGeom>
          <a:noFill/>
        </p:spPr>
        <p:txBody>
          <a:bodyPr wrap="square">
            <a:spAutoFit/>
          </a:bodyPr>
          <a:lstStyle/>
          <a:p>
            <a:pPr algn="ctr"/>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Fig-Structure diagram of three-layer neural network model</a:t>
            </a:r>
            <a:r>
              <a:rPr lang="en-US" altLang="zh-CN" sz="1800" b="1" kern="0" dirty="0">
                <a:solidFill>
                  <a:srgbClr val="000000"/>
                </a:solidFill>
                <a:effectLst/>
                <a:latin typeface="Times New Roman" panose="02020603050405020304" pitchFamily="18" charset="0"/>
              </a:rPr>
              <a:t>.</a:t>
            </a:r>
            <a:endParaRPr lang="en-US" altLang="zh-CN" sz="2400" kern="100" dirty="0">
              <a:effectLst/>
              <a:latin typeface="Calibri" panose="020F0502020204030204" pitchFamily="34" charset="0"/>
            </a:endParaRPr>
          </a:p>
        </p:txBody>
      </p:sp>
      <p:pic>
        <p:nvPicPr>
          <p:cNvPr id="9" name="图片 8"/>
          <p:cNvPicPr>
            <a:picLocks noChangeAspect="1"/>
          </p:cNvPicPr>
          <p:nvPr/>
        </p:nvPicPr>
        <p:blipFill>
          <a:blip r:embed="rId1"/>
          <a:stretch>
            <a:fillRect/>
          </a:stretch>
        </p:blipFill>
        <p:spPr>
          <a:xfrm>
            <a:off x="2048684" y="799329"/>
            <a:ext cx="8094631" cy="511862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Prediction Using Artificial Neural Network</a:t>
            </a:r>
            <a:endPar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8" name="灯片编号占位符 1"/>
          <p:cNvSpPr>
            <a:spLocks noGrp="1"/>
          </p:cNvSpPr>
          <p:nvPr>
            <p:ph type="sldNum" sz="quarter" idx="12"/>
          </p:nvPr>
        </p:nvSpPr>
        <p:spPr>
          <a:xfrm>
            <a:off x="9336360" y="6309320"/>
            <a:ext cx="2133600" cy="365125"/>
          </a:xfrm>
        </p:spPr>
        <p:txBody>
          <a:bodyPr/>
          <a:lstStyle/>
          <a:p>
            <a:fld id="{0C913308-F349-4B6D-A68A-DD1791B4A57B}" type="slidenum">
              <a:rPr lang="zh-CN" altLang="en-US" smtClean="0"/>
            </a:fld>
            <a:endParaRPr lang="zh-CN" altLang="en-US" dirty="0"/>
          </a:p>
        </p:txBody>
      </p:sp>
      <p:sp>
        <p:nvSpPr>
          <p:cNvPr id="14" name="文本框 13"/>
          <p:cNvSpPr txBox="1"/>
          <p:nvPr/>
        </p:nvSpPr>
        <p:spPr>
          <a:xfrm>
            <a:off x="-99253" y="5694276"/>
            <a:ext cx="6195253" cy="646331"/>
          </a:xfrm>
          <a:prstGeom prst="rect">
            <a:avLst/>
          </a:prstGeom>
          <a:noFill/>
        </p:spPr>
        <p:txBody>
          <a:bodyPr wrap="square">
            <a:spAutoFit/>
          </a:bodyPr>
          <a:lstStyle/>
          <a:p>
            <a:pPr algn="ctr"/>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Fig-Regression correlation coefficient between predicted output and simulation results</a:t>
            </a:r>
            <a:r>
              <a:rPr lang="en-US" altLang="zh-CN" sz="1800" b="1" kern="0" dirty="0">
                <a:solidFill>
                  <a:srgbClr val="000000"/>
                </a:solidFill>
                <a:effectLst/>
                <a:latin typeface="Times New Roman" panose="02020603050405020304" pitchFamily="18" charset="0"/>
              </a:rPr>
              <a:t>.</a:t>
            </a:r>
            <a:endParaRPr lang="en-US" altLang="zh-CN" sz="2400" kern="100" dirty="0">
              <a:effectLst/>
              <a:latin typeface="Calibri" panose="020F0502020204030204" pitchFamily="34" charset="0"/>
            </a:endParaRPr>
          </a:p>
        </p:txBody>
      </p:sp>
      <p:pic>
        <p:nvPicPr>
          <p:cNvPr id="2" name="图片 1"/>
          <p:cNvPicPr>
            <a:picLocks noChangeAspect="1"/>
          </p:cNvPicPr>
          <p:nvPr/>
        </p:nvPicPr>
        <p:blipFill>
          <a:blip r:embed="rId1"/>
          <a:stretch>
            <a:fillRect/>
          </a:stretch>
        </p:blipFill>
        <p:spPr>
          <a:xfrm>
            <a:off x="254331" y="779657"/>
            <a:ext cx="4587898" cy="4809583"/>
          </a:xfrm>
          <a:prstGeom prst="rect">
            <a:avLst/>
          </a:prstGeom>
        </p:spPr>
      </p:pic>
      <p:pic>
        <p:nvPicPr>
          <p:cNvPr id="4" name="图片 3"/>
          <p:cNvPicPr>
            <a:picLocks noChangeAspect="1"/>
          </p:cNvPicPr>
          <p:nvPr/>
        </p:nvPicPr>
        <p:blipFill rotWithShape="1">
          <a:blip r:embed="rId2"/>
          <a:srcRect b="1596"/>
          <a:stretch>
            <a:fillRect/>
          </a:stretch>
        </p:blipFill>
        <p:spPr>
          <a:xfrm>
            <a:off x="4810374" y="867146"/>
            <a:ext cx="3990947" cy="2848690"/>
          </a:xfrm>
          <a:prstGeom prst="rect">
            <a:avLst/>
          </a:prstGeom>
        </p:spPr>
      </p:pic>
      <p:pic>
        <p:nvPicPr>
          <p:cNvPr id="5" name="图片 4"/>
          <p:cNvPicPr>
            <a:picLocks noChangeAspect="1"/>
          </p:cNvPicPr>
          <p:nvPr/>
        </p:nvPicPr>
        <p:blipFill>
          <a:blip r:embed="rId3"/>
          <a:stretch>
            <a:fillRect/>
          </a:stretch>
        </p:blipFill>
        <p:spPr>
          <a:xfrm>
            <a:off x="8749575" y="790636"/>
            <a:ext cx="3325476" cy="2942748"/>
          </a:xfrm>
          <a:prstGeom prst="rect">
            <a:avLst/>
          </a:prstGeom>
        </p:spPr>
      </p:pic>
      <p:sp>
        <p:nvSpPr>
          <p:cNvPr id="6" name="矩形 5"/>
          <p:cNvSpPr/>
          <p:nvPr/>
        </p:nvSpPr>
        <p:spPr>
          <a:xfrm>
            <a:off x="5447928" y="3914418"/>
            <a:ext cx="6096000" cy="923330"/>
          </a:xfrm>
          <a:prstGeom prst="rect">
            <a:avLst/>
          </a:prstGeom>
        </p:spPr>
        <p:txBody>
          <a:bodyPr>
            <a:spAutoFit/>
          </a:bodyPr>
          <a:lstStyle/>
          <a:p>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Fig - Comparison between predicted and simulated values. (a) The result of ANN prediction. (b) The percentage errors of horizontal and vertical diffusion distance.</a:t>
            </a:r>
            <a:endParaRPr lang="zh-CN" altLang="en-US" b="1" kern="100" dirty="0">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rrowheads="1"/>
          </p:cNvSpPr>
          <p:nvPr/>
        </p:nvSpPr>
        <p:spPr bwMode="auto">
          <a:xfrm>
            <a:off x="0" y="0"/>
            <a:ext cx="12192000" cy="609600"/>
          </a:xfrm>
          <a:prstGeom prst="rect">
            <a:avLst/>
          </a:prstGeom>
        </p:spPr>
        <p:style>
          <a:lnRef idx="1">
            <a:schemeClr val="accent4"/>
          </a:lnRef>
          <a:fillRef idx="2">
            <a:schemeClr val="accent4"/>
          </a:fillRef>
          <a:effectRef idx="1">
            <a:schemeClr val="accent4"/>
          </a:effectRef>
          <a:fontRef idx="minor">
            <a:schemeClr val="dk1"/>
          </a:fontRef>
        </p:style>
        <p:txBody>
          <a:bodyPr/>
          <a:lstStyle/>
          <a:p>
            <a:pPr algn="ctr">
              <a:lnSpc>
                <a:spcPct val="90000"/>
              </a:lnSpc>
              <a:defRPr/>
            </a:pPr>
            <a:r>
              <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Prediction Using Artificial Neural Network</a:t>
            </a:r>
            <a:endParaRPr lang="en-US" altLang="zh-CN" sz="3200" b="1" dirty="0">
              <a:ln w="0"/>
              <a:solidFill>
                <a:schemeClr val="tx1"/>
              </a:soli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
        <p:nvSpPr>
          <p:cNvPr id="8" name="灯片编号占位符 1"/>
          <p:cNvSpPr>
            <a:spLocks noGrp="1"/>
          </p:cNvSpPr>
          <p:nvPr>
            <p:ph type="sldNum" sz="quarter" idx="12"/>
          </p:nvPr>
        </p:nvSpPr>
        <p:spPr>
          <a:xfrm>
            <a:off x="9336360" y="6309320"/>
            <a:ext cx="2133600" cy="365125"/>
          </a:xfrm>
        </p:spPr>
        <p:txBody>
          <a:bodyPr/>
          <a:lstStyle/>
          <a:p>
            <a:fld id="{0C913308-F349-4B6D-A68A-DD1791B4A57B}" type="slidenum">
              <a:rPr lang="zh-CN" altLang="en-US" smtClean="0"/>
            </a:fld>
            <a:endParaRPr lang="zh-CN" altLang="en-US" dirty="0"/>
          </a:p>
        </p:txBody>
      </p:sp>
      <mc:AlternateContent xmlns:mc="http://schemas.openxmlformats.org/markup-compatibility/2006">
        <mc:Choice xmlns:a14="http://schemas.microsoft.com/office/drawing/2010/main" Requires="a14">
          <p:sp>
            <p:nvSpPr>
              <p:cNvPr id="14" name="文本框 13"/>
              <p:cNvSpPr txBox="1"/>
              <p:nvPr/>
            </p:nvSpPr>
            <p:spPr>
              <a:xfrm>
                <a:off x="128675" y="5679856"/>
                <a:ext cx="11371300" cy="671209"/>
              </a:xfrm>
              <a:prstGeom prst="rect">
                <a:avLst/>
              </a:prstGeom>
              <a:noFill/>
            </p:spPr>
            <p:txBody>
              <a:bodyPr wrap="square">
                <a:spAutoFit/>
              </a:bodyPr>
              <a:lstStyle/>
              <a:p>
                <a:pPr algn="ctr"/>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Fig- Variations of horizontal safety distance. (a) Different wind speeds and leakage rates(t=40s, T=288K). (b) Different leakage time and ground temperature(</a:t>
                </a:r>
                <a14:m>
                  <m:oMath xmlns:m="http://schemas.openxmlformats.org/officeDocument/2006/math">
                    <m:sSub>
                      <m:sSubPr>
                        <m:ctrlP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𝒎</m:t>
                        </m:r>
                      </m:e>
                      <m:sub>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𝒑𝒒</m:t>
                        </m:r>
                      </m:sub>
                    </m:sSub>
                  </m:oMath>
                </a14:m>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=4.76kg/s, </a:t>
                </a:r>
                <a14:m>
                  <m:oMath xmlns:m="http://schemas.openxmlformats.org/officeDocument/2006/math">
                    <m:sSub>
                      <m:sSubPr>
                        <m:ctrlPr>
                          <a:rPr lang="en-US" altLang="zh-CN" b="1" i="1" kern="100">
                            <a:latin typeface="Cambria Math" panose="02040503050406030204" pitchFamily="18" charset="0"/>
                            <a:ea typeface="黑体" panose="02010609060101010101" pitchFamily="49" charset="-122"/>
                            <a:cs typeface="Times New Roman" panose="02020603050405020304" pitchFamily="18" charset="0"/>
                          </a:rPr>
                        </m:ctrlPr>
                      </m:sSubPr>
                      <m:e>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𝒖</m:t>
                        </m:r>
                      </m:e>
                      <m:sub>
                        <m:r>
                          <a:rPr lang="en-US" altLang="zh-CN" b="1" i="1" kern="100" smtClean="0">
                            <a:latin typeface="Cambria Math" panose="02040503050406030204" pitchFamily="18" charset="0"/>
                            <a:ea typeface="黑体" panose="02010609060101010101" pitchFamily="49" charset="-122"/>
                            <a:cs typeface="Times New Roman" panose="02020603050405020304" pitchFamily="18" charset="0"/>
                          </a:rPr>
                          <m:t>𝟎</m:t>
                        </m:r>
                      </m:sub>
                    </m:sSub>
                    <m:r>
                      <a:rPr lang="en-US" altLang="zh-CN" b="1" i="1" kern="100">
                        <a:latin typeface="Cambria Math" panose="02040503050406030204" pitchFamily="18" charset="0"/>
                        <a:ea typeface="黑体" panose="02010609060101010101" pitchFamily="49" charset="-122"/>
                        <a:cs typeface="Times New Roman" panose="02020603050405020304" pitchFamily="18" charset="0"/>
                      </a:rPr>
                      <m:t> </m:t>
                    </m:r>
                  </m:oMath>
                </a14:m>
                <a:r>
                  <a:rPr lang="en-US" altLang="zh-CN" b="1" kern="100" dirty="0">
                    <a:latin typeface="Times New Roman" panose="02020603050405020304" pitchFamily="18" charset="0"/>
                    <a:ea typeface="黑体" panose="02010609060101010101" pitchFamily="49" charset="-122"/>
                    <a:cs typeface="Times New Roman" panose="02020603050405020304" pitchFamily="18" charset="0"/>
                  </a:rPr>
                  <a:t>2.2m/s).</a:t>
                </a:r>
                <a:endParaRPr lang="en-US" altLang="zh-CN" sz="2400" kern="100" dirty="0">
                  <a:effectLst/>
                  <a:latin typeface="Calibri" panose="020F0502020204030204" pitchFamily="34" charset="0"/>
                </a:endParaRPr>
              </a:p>
            </p:txBody>
          </p:sp>
        </mc:Choice>
        <mc:Fallback>
          <p:sp>
            <p:nvSpPr>
              <p:cNvPr id="14" name="文本框 13"/>
              <p:cNvSpPr txBox="1">
                <a:spLocks noRot="1" noChangeAspect="1" noMove="1" noResize="1" noEditPoints="1" noAdjustHandles="1" noChangeArrowheads="1" noChangeShapeType="1" noTextEdit="1"/>
              </p:cNvSpPr>
              <p:nvPr/>
            </p:nvSpPr>
            <p:spPr>
              <a:xfrm>
                <a:off x="128675" y="5679856"/>
                <a:ext cx="11371300" cy="671209"/>
              </a:xfrm>
              <a:prstGeom prst="rect">
                <a:avLst/>
              </a:prstGeom>
              <a:blipFill rotWithShape="1">
                <a:blip r:embed="rId1"/>
                <a:stretch>
                  <a:fillRect l="-4" t="-62" r="1" b="64"/>
                </a:stretch>
              </a:blipFill>
            </p:spPr>
            <p:txBody>
              <a:bodyPr/>
              <a:lstStyle/>
              <a:p>
                <a:r>
                  <a:rPr lang="zh-CN" altLang="en-US">
                    <a:noFill/>
                  </a:rPr>
                  <a:t> </a:t>
                </a:r>
              </a:p>
            </p:txBody>
          </p:sp>
        </mc:Fallback>
      </mc:AlternateContent>
      <p:pic>
        <p:nvPicPr>
          <p:cNvPr id="7" name="图片 6"/>
          <p:cNvPicPr>
            <a:picLocks noChangeAspect="1"/>
          </p:cNvPicPr>
          <p:nvPr/>
        </p:nvPicPr>
        <p:blipFill>
          <a:blip r:embed="rId2"/>
          <a:stretch>
            <a:fillRect/>
          </a:stretch>
        </p:blipFill>
        <p:spPr>
          <a:xfrm>
            <a:off x="788111" y="908720"/>
            <a:ext cx="10615778" cy="4771136"/>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3807</Words>
  <Application>WPS 演示</Application>
  <PresentationFormat>宽屏</PresentationFormat>
  <Paragraphs>135</Paragraphs>
  <Slides>12</Slides>
  <Notes>12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12</vt:i4>
      </vt:variant>
    </vt:vector>
  </HeadingPairs>
  <TitlesOfParts>
    <vt:vector size="23" baseType="lpstr">
      <vt:lpstr>Arial</vt:lpstr>
      <vt:lpstr>宋体</vt:lpstr>
      <vt:lpstr>Wingdings</vt:lpstr>
      <vt:lpstr>Times New Roman</vt:lpstr>
      <vt:lpstr>黑体</vt:lpstr>
      <vt:lpstr>微软雅黑</vt:lpstr>
      <vt:lpstr>Calibri</vt:lpstr>
      <vt:lpstr>Calibri</vt:lpstr>
      <vt:lpstr>Cambria Math</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Thanks for your attentions!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of final hydrogen temperature  from refueling parameters</dc:title>
  <dc:creator>king</dc:creator>
  <cp:lastModifiedBy>admin</cp:lastModifiedBy>
  <cp:revision>930</cp:revision>
  <dcterms:created xsi:type="dcterms:W3CDTF">2015-10-11T11:58:00Z</dcterms:created>
  <dcterms:modified xsi:type="dcterms:W3CDTF">2021-10-24T06:43:47Z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BACA3DB9F95C4D01A31D7B31218CE7D6</vt:lpwstr>
  </property>
</Properties>
</file>