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16"/>
  </p:notesMasterIdLst>
  <p:sldIdLst>
    <p:sldId id="332" r:id="rId2"/>
    <p:sldId id="336" r:id="rId3"/>
    <p:sldId id="335" r:id="rId4"/>
    <p:sldId id="339" r:id="rId5"/>
    <p:sldId id="344" r:id="rId6"/>
    <p:sldId id="345" r:id="rId7"/>
    <p:sldId id="347" r:id="rId8"/>
    <p:sldId id="346" r:id="rId9"/>
    <p:sldId id="348" r:id="rId10"/>
    <p:sldId id="349" r:id="rId11"/>
    <p:sldId id="350" r:id="rId12"/>
    <p:sldId id="351" r:id="rId13"/>
    <p:sldId id="352" r:id="rId14"/>
    <p:sldId id="353" r:id="rId1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ERIS" id="{0B896E98-F45E-4768-8620-EDDF394BE181}">
          <p14:sldIdLst>
            <p14:sldId id="332"/>
            <p14:sldId id="336"/>
            <p14:sldId id="335"/>
            <p14:sldId id="339"/>
            <p14:sldId id="344"/>
            <p14:sldId id="345"/>
            <p14:sldId id="347"/>
            <p14:sldId id="346"/>
            <p14:sldId id="348"/>
            <p14:sldId id="349"/>
            <p14:sldId id="350"/>
            <p14:sldId id="351"/>
            <p14:sldId id="352"/>
            <p14:sldId id="353"/>
          </p14:sldIdLst>
        </p14:section>
        <p14:section name="MÉTHODOLOGIE" id="{EB03BDE6-D677-4574-A7BF-9721F91BDEB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8647C5-9918-DB42-413F-296745E7D1A3}" name="LEPRETTE Emmanuel" initials="LE" userId="S::Emmanuel.LEPRETTE@ineris.fr::a9dfe60a-f5f3-42c9-b89d-54d754b81f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92" y="100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18/09/2023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Institut national de l’environnement industriel et des risques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9A767A-332E-43AF-9F3B-A2F5E565C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151200"/>
            <a:ext cx="3221250" cy="29185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EC7B4C-0D93-4490-9248-D84074ADA6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99863" y="542591"/>
            <a:ext cx="2442925" cy="12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83500"/>
            <a:ext cx="1350000" cy="3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920B7016-7ABA-4F76-8365-F056DA845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6126" y="359099"/>
            <a:ext cx="2337874" cy="12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/>
              <a:t>French National Institute for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and Risks (Ineris)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>
          <a:xfrm>
            <a:off x="7433999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7BA0D-730C-47CD-AF4B-BBB9F8267F0F}"/>
              </a:ext>
            </a:extLst>
          </p:cNvPr>
          <p:cNvSpPr/>
          <p:nvPr userDrawn="1"/>
        </p:nvSpPr>
        <p:spPr>
          <a:xfrm>
            <a:off x="-1" y="738000"/>
            <a:ext cx="9144000" cy="4405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/>
              <a:t>French National Institute for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and Risks (Ineris)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8305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/>
              <a:t>French National Institute for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and Risks (Ineris)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>
          <a:xfrm>
            <a:off x="7433999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54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/>
              <a:t>French National Institute for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and Risks (Ineris)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>
          <a:xfrm>
            <a:off x="7433998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98" y="1836000"/>
            <a:ext cx="8424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0B2F4F43-0CB8-44A7-86A1-2A4A154D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9384" y="1440000"/>
            <a:ext cx="8424614" cy="242951"/>
          </a:xfrm>
          <a:ln>
            <a:noFill/>
          </a:ln>
        </p:spPr>
        <p:txBody>
          <a:bodyPr/>
          <a:lstStyle>
            <a:lvl1pPr marL="9525" indent="85725">
              <a:spcBef>
                <a:spcPts val="400"/>
              </a:spcBef>
              <a:spcAft>
                <a:spcPts val="800"/>
              </a:spcAft>
              <a:buFont typeface="+mj-lt"/>
              <a:buNone/>
              <a:tabLst/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Sous-titre</a:t>
            </a:r>
          </a:p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Institut national de l’environnement industriel et des risques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08FB48E5-FA05-4458-83BA-298D09F5251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04" y="195486"/>
            <a:ext cx="754617" cy="388800"/>
          </a:xfrm>
          <a:prstGeom prst="rect">
            <a:avLst/>
          </a:prstGeom>
        </p:spPr>
      </p:pic>
      <p:pic>
        <p:nvPicPr>
          <p:cNvPr id="7" name="Picture 2" descr="EDF">
            <a:extLst>
              <a:ext uri="{FF2B5EF4-FFF2-40B4-BE49-F238E27FC236}">
                <a16:creationId xmlns:a16="http://schemas.microsoft.com/office/drawing/2014/main" id="{CDE2C6EB-4096-C04B-AD63-F77EE7687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470"/>
            <a:ext cx="1037799" cy="5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i Group">
            <a:extLst>
              <a:ext uri="{FF2B5EF4-FFF2-40B4-BE49-F238E27FC236}">
                <a16:creationId xmlns:a16="http://schemas.microsoft.com/office/drawing/2014/main" id="{E2F8A7BD-340D-6626-04CC-0C064A4BCD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38756" r="4016" b="36558"/>
          <a:stretch/>
        </p:blipFill>
        <p:spPr bwMode="auto">
          <a:xfrm>
            <a:off x="2051720" y="123478"/>
            <a:ext cx="1656184" cy="4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79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5A8BAFB-DFA4-4FA5-9610-120ADCE2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B0B77B-7219-4D73-ABE2-988401B9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97460C6-F1F2-4CEE-ACB8-26B28272D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901" y="1750508"/>
            <a:ext cx="6106760" cy="2077200"/>
          </a:xfrm>
        </p:spPr>
        <p:txBody>
          <a:bodyPr/>
          <a:lstStyle/>
          <a:p>
            <a:r>
              <a:rPr lang="en-US" sz="2400" dirty="0">
                <a:solidFill>
                  <a:schemeClr val="hlink"/>
                </a:solidFill>
              </a:rPr>
              <a:t>EXPERIMENTAL STUDY OF THE MITIGATION OF HYDROGEN-AIR EXPLOSIONS by aqueous foam</a:t>
            </a:r>
            <a:endParaRPr lang="fr-FR" sz="2400" dirty="0">
              <a:solidFill>
                <a:schemeClr val="hlink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1BC2F7-84BD-4A7B-A8F5-CB8DBB8EDCFA}"/>
              </a:ext>
            </a:extLst>
          </p:cNvPr>
          <p:cNvSpPr txBox="1"/>
          <p:nvPr/>
        </p:nvSpPr>
        <p:spPr>
          <a:xfrm>
            <a:off x="281447" y="4533620"/>
            <a:ext cx="3076702" cy="2616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1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20/09/2023 </a:t>
            </a:r>
          </a:p>
        </p:txBody>
      </p:sp>
      <p:pic>
        <p:nvPicPr>
          <p:cNvPr id="1026" name="Picture 2" descr="EDF">
            <a:extLst>
              <a:ext uri="{FF2B5EF4-FFF2-40B4-BE49-F238E27FC236}">
                <a16:creationId xmlns:a16="http://schemas.microsoft.com/office/drawing/2014/main" id="{F0C27FBB-4EB5-F193-755B-06AB9D6C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7654"/>
            <a:ext cx="2458244" cy="134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 Group">
            <a:extLst>
              <a:ext uri="{FF2B5EF4-FFF2-40B4-BE49-F238E27FC236}">
                <a16:creationId xmlns:a16="http://schemas.microsoft.com/office/drawing/2014/main" id="{0FB29EE6-2BFB-A853-D06F-211F24479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38756" r="4016" b="36558"/>
          <a:stretch/>
        </p:blipFill>
        <p:spPr bwMode="auto">
          <a:xfrm>
            <a:off x="6372200" y="3507854"/>
            <a:ext cx="2664296" cy="80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HS 2023 - The H2 Safety Event">
            <a:extLst>
              <a:ext uri="{FF2B5EF4-FFF2-40B4-BE49-F238E27FC236}">
                <a16:creationId xmlns:a16="http://schemas.microsoft.com/office/drawing/2014/main" id="{744EFB82-8C23-642F-43E5-B245C1F0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3168352" cy="13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E73B04-A8CF-506B-1CC6-1078AC8F6417}"/>
              </a:ext>
            </a:extLst>
          </p:cNvPr>
          <p:cNvSpPr txBox="1"/>
          <p:nvPr/>
        </p:nvSpPr>
        <p:spPr>
          <a:xfrm>
            <a:off x="260984" y="2948285"/>
            <a:ext cx="6170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Jérôme Daubech, Emmanuel </a:t>
            </a:r>
            <a:r>
              <a:rPr lang="en-GB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Leprette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Thomas </a:t>
            </a:r>
            <a:r>
              <a:rPr lang="en-GB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Trautsolt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Namane </a:t>
            </a:r>
            <a:r>
              <a:rPr lang="en-GB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Mechitoua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Lynda </a:t>
            </a:r>
            <a:r>
              <a:rPr lang="en-GB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Porcheron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Gilles </a:t>
            </a:r>
            <a:r>
              <a:rPr lang="en-GB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Roure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559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61CF2-D57B-926F-2EB7-7DC8593E6882}"/>
              </a:ext>
            </a:extLst>
          </p:cNvPr>
          <p:cNvSpPr txBox="1"/>
          <p:nvPr/>
        </p:nvSpPr>
        <p:spPr>
          <a:xfrm>
            <a:off x="283772" y="723410"/>
            <a:ext cx="417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Configuration 1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Quiescent 16% H2/air mixture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Foam expansion ratio = 200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Compared reference test with foam (Ref 1)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results</a:t>
            </a:r>
            <a:br>
              <a:rPr lang="en-US" dirty="0"/>
            </a:br>
            <a:endParaRPr lang="fr-FR" dirty="0"/>
          </a:p>
        </p:txBody>
      </p:sp>
      <p:pic>
        <p:nvPicPr>
          <p:cNvPr id="6" name="Config1">
            <a:hlinkClick r:id="" action="ppaction://media"/>
            <a:extLst>
              <a:ext uri="{FF2B5EF4-FFF2-40B4-BE49-F238E27FC236}">
                <a16:creationId xmlns:a16="http://schemas.microsoft.com/office/drawing/2014/main" id="{0D733F38-43C8-9DF6-3FAB-A82B24EDC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79" y="1821111"/>
            <a:ext cx="3701704" cy="28920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759639-EE8E-711F-C02A-B215DAA1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03" y="1762776"/>
            <a:ext cx="4539697" cy="29815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F6019F-9E14-BE59-4E75-3C82CEDAFAD7}"/>
              </a:ext>
            </a:extLst>
          </p:cNvPr>
          <p:cNvSpPr txBox="1"/>
          <p:nvPr/>
        </p:nvSpPr>
        <p:spPr>
          <a:xfrm>
            <a:off x="5497622" y="1067967"/>
            <a:ext cx="300364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Internal o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verpressures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foam = 460 mbar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without foam = 275 mbar </a:t>
            </a:r>
          </a:p>
          <a:p>
            <a:pPr algn="just"/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Substantial increase of pressure rise-up with foam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Aggravation of internal overpressure effects</a:t>
            </a:r>
          </a:p>
          <a:p>
            <a:pPr marL="171450" indent="-171450" algn="just">
              <a:buFont typeface="Wingdings" panose="05000000000000000000" pitchFamily="2" charset="2"/>
              <a:buChar char="à"/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External overpressures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with foam = 40 mbar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without foam = 125 mbar </a:t>
            </a:r>
          </a:p>
          <a:p>
            <a:pPr algn="just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Significant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decrease in external overpressure effects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61CF2-D57B-926F-2EB7-7DC8593E6882}"/>
              </a:ext>
            </a:extLst>
          </p:cNvPr>
          <p:cNvSpPr txBox="1"/>
          <p:nvPr/>
        </p:nvSpPr>
        <p:spPr>
          <a:xfrm>
            <a:off x="283772" y="723410"/>
            <a:ext cx="417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Configuration 2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Quiescent 16% H2/air mixture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Foam expansion ratio = 20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Compared reference test with foam (Ref 1)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results</a:t>
            </a:r>
            <a:br>
              <a:rPr lang="en-US" dirty="0"/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F6019F-9E14-BE59-4E75-3C82CEDAFAD7}"/>
              </a:ext>
            </a:extLst>
          </p:cNvPr>
          <p:cNvSpPr txBox="1"/>
          <p:nvPr/>
        </p:nvSpPr>
        <p:spPr>
          <a:xfrm>
            <a:off x="5188226" y="1531793"/>
            <a:ext cx="361784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Internal o</a:t>
            </a: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verpressures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foam = 60 mbar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without foam = 275 mbar 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mportant decrease in internal overpressure effects</a:t>
            </a:r>
          </a:p>
          <a:p>
            <a:pPr marL="171450" indent="-171450" algn="just">
              <a:buFont typeface="Wingdings" panose="05000000000000000000" pitchFamily="2" charset="2"/>
              <a:buChar char="à"/>
            </a:pP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external effect with the foam</a:t>
            </a:r>
            <a:endParaRPr lang="en-GB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Config2">
            <a:hlinkClick r:id="" action="ppaction://media"/>
            <a:extLst>
              <a:ext uri="{FF2B5EF4-FFF2-40B4-BE49-F238E27FC236}">
                <a16:creationId xmlns:a16="http://schemas.microsoft.com/office/drawing/2014/main" id="{AFDCF7B7-D964-B201-9307-AC84881CE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52" y="1795861"/>
            <a:ext cx="3542679" cy="27678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49CF08-5F42-B4DC-F303-17600ED51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12" y="1739309"/>
            <a:ext cx="4456750" cy="29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61CF2-D57B-926F-2EB7-7DC8593E6882}"/>
              </a:ext>
            </a:extLst>
          </p:cNvPr>
          <p:cNvSpPr txBox="1"/>
          <p:nvPr/>
        </p:nvSpPr>
        <p:spPr>
          <a:xfrm>
            <a:off x="283772" y="723410"/>
            <a:ext cx="417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Configuration 3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Quiescent 21% H2/air mixture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Foam expansion ratio = 20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Compared reference test with foam (Ref 2)</a:t>
            </a:r>
            <a:r>
              <a:rPr lang="en-GB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results</a:t>
            </a:r>
            <a:br>
              <a:rPr lang="en-US" dirty="0"/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F6019F-9E14-BE59-4E75-3C82CEDAFAD7}"/>
              </a:ext>
            </a:extLst>
          </p:cNvPr>
          <p:cNvSpPr txBox="1"/>
          <p:nvPr/>
        </p:nvSpPr>
        <p:spPr>
          <a:xfrm>
            <a:off x="5254488" y="1372766"/>
            <a:ext cx="33925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Internal o</a:t>
            </a: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verpressures 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foam = 50 mbar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without foam = 850 mbar 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mportant decrease in internal overpressure effects</a:t>
            </a:r>
          </a:p>
          <a:p>
            <a:pPr marL="171450" indent="-171450" algn="just">
              <a:buFont typeface="Wingdings" panose="05000000000000000000" pitchFamily="2" charset="2"/>
              <a:buChar char="à"/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external effect with the foam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Config3">
            <a:hlinkClick r:id="" action="ppaction://media"/>
            <a:extLst>
              <a:ext uri="{FF2B5EF4-FFF2-40B4-BE49-F238E27FC236}">
                <a16:creationId xmlns:a16="http://schemas.microsoft.com/office/drawing/2014/main" id="{240C6D32-00AC-0F74-489F-201C8C4E2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382" y="1722066"/>
            <a:ext cx="3630778" cy="2836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E200C8-9BB5-BDF1-1FEE-6C8BE477B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86" y="1685350"/>
            <a:ext cx="4439479" cy="29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CF606EA-BF42-44AB-AA00-55E42FA7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fr-FR" dirty="0"/>
              <a:t> Conclusions and perspectives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89A40D-C027-4D8B-8F44-EC70FEB4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08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8D58AF6-8871-4BCA-A973-B06FF4BCE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535" y="771550"/>
            <a:ext cx="8205125" cy="4032448"/>
          </a:xfrm>
        </p:spPr>
        <p:txBody>
          <a:bodyPr/>
          <a:lstStyle/>
          <a:p>
            <a:pPr algn="just" hangingPunct="0">
              <a:spcAft>
                <a:spcPts val="600"/>
              </a:spcAft>
            </a:pPr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High expansion foam : </a:t>
            </a: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ea typeface="Times New Roman" panose="02020603050405020304" pitchFamily="18" charset="0"/>
              </a:rPr>
              <a:t>Increase of internal explosion overpressure,</a:t>
            </a: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effectLst/>
                <a:ea typeface="Times New Roman" panose="02020603050405020304" pitchFamily="18" charset="0"/>
              </a:rPr>
              <a:t>Incr</a:t>
            </a:r>
            <a:r>
              <a:rPr lang="en-GB" dirty="0">
                <a:ea typeface="Times New Roman" panose="02020603050405020304" pitchFamily="18" charset="0"/>
              </a:rPr>
              <a:t>ease of pressure rise-up,</a:t>
            </a: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effectLst/>
                <a:ea typeface="Times New Roman" panose="02020603050405020304" pitchFamily="18" charset="0"/>
              </a:rPr>
              <a:t>But</a:t>
            </a:r>
            <a:r>
              <a:rPr lang="en-GB" dirty="0">
                <a:ea typeface="Times New Roman" panose="02020603050405020304" pitchFamily="18" charset="0"/>
              </a:rPr>
              <a:t>, a significant decrease in external overpressure.</a:t>
            </a:r>
            <a:endParaRPr lang="en-GB" dirty="0">
              <a:effectLst/>
              <a:ea typeface="Times New Roman" panose="02020603050405020304" pitchFamily="18" charset="0"/>
            </a:endParaRPr>
          </a:p>
          <a:p>
            <a:pPr algn="just" hangingPunct="0">
              <a:spcAft>
                <a:spcPts val="600"/>
              </a:spcAft>
            </a:pPr>
            <a:endParaRPr lang="en-GB" sz="100" dirty="0">
              <a:effectLst/>
              <a:ea typeface="Times New Roman" panose="02020603050405020304" pitchFamily="18" charset="0"/>
            </a:endParaRPr>
          </a:p>
          <a:p>
            <a:pPr algn="just" hangingPunct="0">
              <a:spcAft>
                <a:spcPts val="600"/>
              </a:spcAft>
            </a:pPr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Low expansion foam : </a:t>
            </a: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ea typeface="Times New Roman" panose="02020603050405020304" pitchFamily="18" charset="0"/>
              </a:rPr>
              <a:t>Important decrease of internal explosion overpressure,</a:t>
            </a: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effectLst/>
                <a:ea typeface="Times New Roman" panose="02020603050405020304" pitchFamily="18" charset="0"/>
              </a:rPr>
              <a:t>No external effect.</a:t>
            </a:r>
          </a:p>
          <a:p>
            <a:pPr algn="just" hangingPunct="0">
              <a:spcAft>
                <a:spcPts val="1100"/>
              </a:spcAft>
            </a:pPr>
            <a:r>
              <a:rPr lang="en-GB" dirty="0">
                <a:effectLst/>
                <a:ea typeface="Times New Roman" panose="02020603050405020304" pitchFamily="18" charset="0"/>
              </a:rPr>
              <a:t>The low-expansion foam has shown its potential to mitigate a hydrogen explosion in a confined space by significantly reducing the overpressure levels in the foam-filled enclosure and limiting the secondary explosion phenomenon. </a:t>
            </a:r>
            <a:endParaRPr lang="fr-FR" dirty="0">
              <a:effectLst/>
              <a:ea typeface="Times New Roman" panose="02020603050405020304" pitchFamily="18" charset="0"/>
            </a:endParaRPr>
          </a:p>
          <a:p>
            <a:pPr algn="just" hangingPunct="0">
              <a:spcAft>
                <a:spcPts val="600"/>
              </a:spcAft>
            </a:pPr>
            <a:endParaRPr lang="en-GB" sz="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just" hangingPunct="0">
              <a:spcAft>
                <a:spcPts val="600"/>
              </a:spcAft>
            </a:pPr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To go further : </a:t>
            </a: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ea typeface="Times New Roman" panose="02020603050405020304" pitchFamily="18" charset="0"/>
              </a:rPr>
              <a:t>Find </a:t>
            </a:r>
            <a:r>
              <a:rPr lang="en-GB" dirty="0">
                <a:effectLst/>
                <a:ea typeface="Times New Roman" panose="02020603050405020304" pitchFamily="18" charset="0"/>
              </a:rPr>
              <a:t>a foam expansion ratio between 20 and 200 that would allow a good compromise between interesting mitigation and limited quantities </a:t>
            </a:r>
            <a:r>
              <a:rPr lang="en-GB">
                <a:effectLst/>
                <a:ea typeface="Times New Roman" panose="02020603050405020304" pitchFamily="18" charset="0"/>
              </a:rPr>
              <a:t>of water,</a:t>
            </a:r>
            <a:endParaRPr lang="en-GB" dirty="0">
              <a:effectLst/>
              <a:ea typeface="Times New Roman" panose="02020603050405020304" pitchFamily="18" charset="0"/>
            </a:endParaRPr>
          </a:p>
          <a:p>
            <a:pPr marL="171450" indent="-171450" algn="just" hangingPunct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 err="1">
                <a:ea typeface="Times New Roman" panose="02020603050405020304" pitchFamily="18" charset="0"/>
              </a:rPr>
              <a:t>C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haracterise</a:t>
            </a:r>
            <a:r>
              <a:rPr lang="fr-FR" dirty="0">
                <a:effectLst/>
                <a:ea typeface="Times New Roman" panose="02020603050405020304" pitchFamily="18" charset="0"/>
              </a:rPr>
              <a:t> the distribution of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hydrogen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when</a:t>
            </a:r>
            <a:r>
              <a:rPr lang="fr-FR" dirty="0">
                <a:effectLst/>
                <a:ea typeface="Times New Roman" panose="02020603050405020304" pitchFamily="18" charset="0"/>
              </a:rPr>
              <a:t> the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foam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is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injected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during</a:t>
            </a:r>
            <a:r>
              <a:rPr lang="fr-FR" dirty="0">
                <a:effectLst/>
                <a:ea typeface="Times New Roman" panose="02020603050405020304" pitchFamily="18" charset="0"/>
              </a:rPr>
              <a:t> the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hydrogen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leak</a:t>
            </a:r>
            <a:r>
              <a:rPr lang="fr-FR" dirty="0">
                <a:effectLst/>
                <a:ea typeface="Times New Roman" panose="02020603050405020304" pitchFamily="18" charset="0"/>
              </a:rPr>
              <a:t>, </a:t>
            </a:r>
            <a:endParaRPr lang="fr-FR" dirty="0">
              <a:effectLst/>
              <a:ea typeface="Calibri" panose="020F0502020204030204" pitchFamily="34" charset="0"/>
            </a:endParaRPr>
          </a:p>
          <a:p>
            <a:pPr marL="171450" lvl="0" indent="-171450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dirty="0">
                <a:ea typeface="Times New Roman" panose="02020603050405020304" pitchFamily="18" charset="0"/>
              </a:rPr>
              <a:t>T</a:t>
            </a:r>
            <a:r>
              <a:rPr lang="fr-FR" dirty="0">
                <a:effectLst/>
                <a:ea typeface="Times New Roman" panose="02020603050405020304" pitchFamily="18" charset="0"/>
              </a:rPr>
              <a:t>est the influence of a partial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filling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with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foam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when</a:t>
            </a:r>
            <a:r>
              <a:rPr lang="fr-FR" dirty="0">
                <a:effectLst/>
                <a:ea typeface="Times New Roman" panose="02020603050405020304" pitchFamily="18" charset="0"/>
              </a:rPr>
              <a:t> the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flammable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atmosphere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is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already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present</a:t>
            </a:r>
            <a:r>
              <a:rPr lang="fr-FR" dirty="0">
                <a:effectLst/>
                <a:ea typeface="Times New Roman" panose="02020603050405020304" pitchFamily="18" charset="0"/>
              </a:rPr>
              <a:t>, </a:t>
            </a:r>
            <a:endParaRPr lang="fr-FR" dirty="0">
              <a:effectLst/>
              <a:ea typeface="Calibri" panose="020F0502020204030204" pitchFamily="34" charset="0"/>
            </a:endParaRPr>
          </a:p>
          <a:p>
            <a:pPr marL="171450" lvl="0" indent="-171450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dirty="0">
                <a:ea typeface="Times New Roman" panose="02020603050405020304" pitchFamily="18" charset="0"/>
              </a:rPr>
              <a:t>T</a:t>
            </a:r>
            <a:r>
              <a:rPr lang="fr-FR" dirty="0">
                <a:effectLst/>
                <a:ea typeface="Times New Roman" panose="02020603050405020304" pitchFamily="18" charset="0"/>
              </a:rPr>
              <a:t>est real-life situations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where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foam</a:t>
            </a:r>
            <a:r>
              <a:rPr lang="fr-FR" dirty="0">
                <a:effectLst/>
                <a:ea typeface="Times New Roman" panose="02020603050405020304" pitchFamily="18" charset="0"/>
              </a:rPr>
              <a:t> injection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is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carried</a:t>
            </a:r>
            <a:r>
              <a:rPr lang="fr-FR" dirty="0">
                <a:effectLst/>
                <a:ea typeface="Times New Roman" panose="02020603050405020304" pitchFamily="18" charset="0"/>
              </a:rPr>
              <a:t> out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simultaneously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with</a:t>
            </a:r>
            <a:r>
              <a:rPr lang="fr-FR" dirty="0">
                <a:effectLst/>
                <a:ea typeface="Times New Roman" panose="02020603050405020304" pitchFamily="18" charset="0"/>
              </a:rPr>
              <a:t> the formation of the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flammable</a:t>
            </a:r>
            <a:r>
              <a:rPr lang="fr-FR" dirty="0">
                <a:effectLst/>
                <a:ea typeface="Times New Roman" panose="02020603050405020304" pitchFamily="18" charset="0"/>
              </a:rPr>
              <a:t>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atmosphere</a:t>
            </a:r>
            <a:r>
              <a:rPr lang="fr-FR" dirty="0">
                <a:effectLst/>
                <a:ea typeface="Times New Roman" panose="02020603050405020304" pitchFamily="18" charset="0"/>
              </a:rPr>
              <a:t>.</a:t>
            </a:r>
            <a:endParaRPr lang="fr-FR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5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CF606EA-BF42-44AB-AA00-55E42FA7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89A40D-C027-4D8B-8F44-EC70FEB4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28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8D58AF6-8871-4BCA-A973-B06FF4BCE1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670" y="771550"/>
            <a:ext cx="4588362" cy="3469146"/>
          </a:xfrm>
        </p:spPr>
        <p:txBody>
          <a:bodyPr/>
          <a:lstStyle/>
          <a:p>
            <a:pPr algn="just"/>
            <a:r>
              <a:rPr lang="en-GB" sz="1200" dirty="0">
                <a:effectLst/>
                <a:ea typeface="Times New Roman" panose="02020603050405020304" pitchFamily="18" charset="0"/>
              </a:rPr>
              <a:t>Development of hydrogen production technologies and use: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200" dirty="0">
                <a:effectLst/>
                <a:ea typeface="Times New Roman" panose="02020603050405020304" pitchFamily="18" charset="0"/>
              </a:rPr>
              <a:t>A good opportunity to accelerate the ecological transition and to create an industrial sector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200" dirty="0">
                <a:ea typeface="Times New Roman" panose="02020603050405020304" pitchFamily="18" charset="0"/>
              </a:rPr>
              <a:t>But important </a:t>
            </a:r>
            <a:r>
              <a:rPr lang="en-GB" sz="1200" dirty="0">
                <a:effectLst/>
                <a:ea typeface="Times New Roman" panose="02020603050405020304" pitchFamily="18" charset="0"/>
              </a:rPr>
              <a:t>risks associated with the use of hydrogen</a:t>
            </a:r>
          </a:p>
          <a:p>
            <a:pPr algn="just"/>
            <a:r>
              <a:rPr lang="en-GB" sz="1200" dirty="0">
                <a:effectLst/>
                <a:ea typeface="Times New Roman" panose="02020603050405020304" pitchFamily="18" charset="0"/>
              </a:rPr>
              <a:t> The mitigation of a hydrogen explosion in an enclosure: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200" dirty="0">
                <a:ea typeface="Times New Roman" panose="02020603050405020304" pitchFamily="18" charset="0"/>
              </a:rPr>
              <a:t>Detection and ventilation,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200" dirty="0">
                <a:effectLst/>
                <a:ea typeface="Times New Roman" panose="02020603050405020304" pitchFamily="18" charset="0"/>
              </a:rPr>
              <a:t>Explosion venting.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2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US" sz="1200" dirty="0"/>
              <a:t>In highly constrained urban environments, explosion venting could lead to significant overpressure effects outside the enclosure, which is unacceptable.</a:t>
            </a:r>
          </a:p>
          <a:p>
            <a:pPr algn="just"/>
            <a:endParaRPr lang="en-GB" sz="1200" dirty="0"/>
          </a:p>
          <a:p>
            <a:pPr algn="just"/>
            <a:r>
              <a:rPr lang="en-US" sz="1200" b="1" dirty="0"/>
              <a:t>Alternative mitigation techniques can be a solution :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b="1" dirty="0"/>
              <a:t>not to extinguish the hydrogen flame,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b="1" dirty="0"/>
              <a:t>but to decrease severity</a:t>
            </a:r>
            <a:r>
              <a:rPr lang="en-GB" sz="1200" b="1" dirty="0"/>
              <a:t>. </a:t>
            </a:r>
            <a:endParaRPr lang="fr-FR" sz="12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DDB0D7F-E1BB-4A5E-493A-638D267492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43558"/>
            <a:ext cx="1864747" cy="138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BF1C09-1AE2-6E25-A984-141052E558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43558"/>
            <a:ext cx="1831236" cy="137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48F7FF4-8D45-EC95-3684-7C1F02455A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7734"/>
            <a:ext cx="1885369" cy="1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D55B8D-9EE0-7EA1-51BE-9D6195B9CEF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355726"/>
            <a:ext cx="1125963" cy="150231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F134120-1052-8A4B-75D6-4ABE2CFF434C}"/>
              </a:ext>
            </a:extLst>
          </p:cNvPr>
          <p:cNvSpPr txBox="1"/>
          <p:nvPr/>
        </p:nvSpPr>
        <p:spPr>
          <a:xfrm>
            <a:off x="5148064" y="4011910"/>
            <a:ext cx="38164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Example of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explosion in a shipping container : </a:t>
            </a:r>
            <a:r>
              <a:rPr lang="en-GB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April 13</a:t>
            </a:r>
            <a:r>
              <a:rPr lang="en-GB" sz="11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2013 in Saanich in British Columbia (Canada)</a:t>
            </a:r>
          </a:p>
        </p:txBody>
      </p:sp>
    </p:spTree>
    <p:extLst>
      <p:ext uri="{BB962C8B-B14F-4D97-AF65-F5344CB8AC3E}">
        <p14:creationId xmlns:p14="http://schemas.microsoft.com/office/powerpoint/2010/main" val="36491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D51FDB-D728-4B87-B3B0-710F4747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contenu 10">
            <a:extLst>
              <a:ext uri="{FF2B5EF4-FFF2-40B4-BE49-F238E27FC236}">
                <a16:creationId xmlns:a16="http://schemas.microsoft.com/office/drawing/2014/main" id="{90DBB88B-33E9-473B-B273-9E1E772587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552" y="915566"/>
            <a:ext cx="7776864" cy="3744416"/>
          </a:xfrm>
        </p:spPr>
        <p:txBody>
          <a:bodyPr/>
          <a:lstStyle/>
          <a:p>
            <a:r>
              <a:rPr lang="fr-FR" sz="1600" dirty="0"/>
              <a:t>To </a:t>
            </a:r>
            <a:r>
              <a:rPr lang="fr-FR" sz="1600" dirty="0" err="1"/>
              <a:t>study</a:t>
            </a:r>
            <a:r>
              <a:rPr lang="fr-FR" sz="1600" dirty="0"/>
              <a:t> </a:t>
            </a:r>
            <a:r>
              <a:rPr lang="fr-FR" sz="1600" dirty="0" err="1"/>
              <a:t>these</a:t>
            </a:r>
            <a:r>
              <a:rPr lang="fr-FR" sz="1600" dirty="0"/>
              <a:t> alternative mitigation techniques, a </a:t>
            </a:r>
            <a:r>
              <a:rPr lang="fr-FR" sz="1600" dirty="0" err="1"/>
              <a:t>scientific</a:t>
            </a:r>
            <a:r>
              <a:rPr lang="fr-FR" sz="1600" dirty="0"/>
              <a:t> collaboration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created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Ineris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EDF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AI group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900" dirty="0"/>
          </a:p>
          <a:p>
            <a:r>
              <a:rPr lang="fr-FR" sz="1600" dirty="0" err="1"/>
              <a:t>Two</a:t>
            </a:r>
            <a:r>
              <a:rPr lang="fr-FR" sz="1600" dirty="0"/>
              <a:t> mitigation techniques are </a:t>
            </a:r>
            <a:r>
              <a:rPr lang="fr-FR" sz="1600" dirty="0" err="1"/>
              <a:t>investigated</a:t>
            </a:r>
            <a:r>
              <a:rPr lang="fr-FR" sz="16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/>
              <a:t>Injection of </a:t>
            </a:r>
            <a:r>
              <a:rPr lang="fr-FR" sz="1600" b="1" dirty="0" err="1"/>
              <a:t>aqueous</a:t>
            </a:r>
            <a:r>
              <a:rPr lang="fr-FR" sz="1600" b="1" dirty="0"/>
              <a:t> </a:t>
            </a:r>
            <a:r>
              <a:rPr lang="fr-FR" sz="1600" b="1" dirty="0" err="1"/>
              <a:t>foam</a:t>
            </a:r>
            <a:r>
              <a:rPr lang="fr-FR" sz="1600" b="1" dirty="0"/>
              <a:t>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Injection of </a:t>
            </a:r>
            <a:r>
              <a:rPr lang="fr-FR" sz="1600" dirty="0" err="1"/>
              <a:t>inhibiting</a:t>
            </a:r>
            <a:r>
              <a:rPr lang="fr-FR" sz="1600" dirty="0"/>
              <a:t> </a:t>
            </a:r>
            <a:r>
              <a:rPr lang="fr-FR" sz="1600" dirty="0" err="1"/>
              <a:t>powder</a:t>
            </a:r>
            <a:r>
              <a:rPr lang="fr-FR" sz="16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dirty="0"/>
              <a:t>Objective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 err="1"/>
              <a:t>Present</a:t>
            </a:r>
            <a:r>
              <a:rPr lang="fr-FR" sz="1600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The </a:t>
            </a:r>
            <a:r>
              <a:rPr lang="fr-FR" sz="1600" dirty="0" err="1"/>
              <a:t>experimental</a:t>
            </a:r>
            <a:r>
              <a:rPr lang="fr-FR" sz="1600" dirty="0"/>
              <a:t> configurations,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The </a:t>
            </a:r>
            <a:r>
              <a:rPr lang="fr-FR" sz="1600" dirty="0" err="1"/>
              <a:t>experimental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2467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CF606EA-BF42-44AB-AA00-55E42FA7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+mj-lt"/>
              <a:buAutoNum type="arabicPeriod" startAt="2"/>
            </a:pP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configurations and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89A40D-C027-4D8B-8F44-EC70FEB4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543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61CF2-D57B-926F-2EB7-7DC8593E6882}"/>
              </a:ext>
            </a:extLst>
          </p:cNvPr>
          <p:cNvSpPr txBox="1"/>
          <p:nvPr/>
        </p:nvSpPr>
        <p:spPr>
          <a:xfrm>
            <a:off x="323528" y="915566"/>
            <a:ext cx="41764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Explosion chamber: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m</a:t>
            </a:r>
            <a:r>
              <a:rPr lang="en-GB" sz="1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 m x 2 m x 1 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 surface covered by a plastic film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0.6 x 0.6 m</a:t>
            </a:r>
            <a:r>
              <a:rPr lang="en-GB" sz="1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Opening overpressure: 50 mbar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Transparent wall </a:t>
            </a:r>
          </a:p>
          <a:p>
            <a:pPr algn="just"/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Ignition: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Backwall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Pyrotechnical match (60 J)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 metallic cylinder filled with a 17 % H2/air mixture to protect the ignition device</a:t>
            </a: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set-up</a:t>
            </a:r>
            <a:br>
              <a:rPr lang="en-US" dirty="0"/>
            </a:br>
            <a:endParaRPr lang="fr-FR" dirty="0"/>
          </a:p>
        </p:txBody>
      </p:sp>
      <p:pic>
        <p:nvPicPr>
          <p:cNvPr id="7" name="Image 6" descr="Une image contenant extérieur, herbe, bâtiment, maison&#10;&#10;Description générée automatiquement">
            <a:extLst>
              <a:ext uri="{FF2B5EF4-FFF2-40B4-BE49-F238E27FC236}">
                <a16:creationId xmlns:a16="http://schemas.microsoft.com/office/drawing/2014/main" id="{F4611955-4C59-B7A9-092D-0BFD6750B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555526"/>
            <a:ext cx="1831975" cy="2214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A974BA-F8E1-292E-D2DD-02566A9C9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8" t="4801" r="20208" b="12796"/>
          <a:stretch/>
        </p:blipFill>
        <p:spPr>
          <a:xfrm>
            <a:off x="5292080" y="2859782"/>
            <a:ext cx="3027511" cy="21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61CF2-D57B-926F-2EB7-7DC8593E6882}"/>
              </a:ext>
            </a:extLst>
          </p:cNvPr>
          <p:cNvSpPr txBox="1"/>
          <p:nvPr/>
        </p:nvSpPr>
        <p:spPr>
          <a:xfrm>
            <a:off x="323528" y="736662"/>
            <a:ext cx="3824402" cy="348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spcAft>
                <a:spcPts val="11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instrumentation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composed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by: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oxygen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analyzers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piezoresistive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pressure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sensor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Pint (Kistler 0-2 bar),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piezoresistive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pressure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sensor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Pint 2 (Kistler 0-2 bar),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piezoresistive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pressure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sensor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Plent1 (Kistler 0-2 bar), 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normal camera to film the </a:t>
            </a:r>
            <a:r>
              <a:rPr lang="fr-FR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foam</a:t>
            </a: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injection, 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600"/>
              </a:spcAft>
              <a:tabLst>
                <a:tab pos="457200" algn="l"/>
              </a:tabLst>
            </a:pPr>
            <a:r>
              <a:rPr lang="fr-FR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Hydrogen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injection </a:t>
            </a:r>
            <a:r>
              <a:rPr lang="fr-FR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realized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50 l </a:t>
            </a:r>
            <a:r>
              <a:rPr lang="fr-FR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pressurized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tank (initial pressure = 40 bar) to a 3 mm diameter hole 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center of the </a:t>
            </a:r>
            <a:r>
              <a:rPr lang="fr-FR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floor</a:t>
            </a: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spcAft>
                <a:spcPts val="600"/>
              </a:spcAft>
              <a:tabLst>
                <a:tab pos="457200" algn="l"/>
              </a:tabLst>
            </a:pP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fr-FR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done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r-FR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calibrate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injection time, and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 check homogeneity of the flammable mixture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GB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set-up</a:t>
            </a:r>
            <a:br>
              <a:rPr lang="en-US" dirty="0"/>
            </a:b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29A14BD-24E7-079B-841B-3777221A1EFF}"/>
              </a:ext>
            </a:extLst>
          </p:cNvPr>
          <p:cNvGrpSpPr/>
          <p:nvPr/>
        </p:nvGrpSpPr>
        <p:grpSpPr>
          <a:xfrm>
            <a:off x="4705400" y="843558"/>
            <a:ext cx="4259089" cy="3048743"/>
            <a:chOff x="4705400" y="843558"/>
            <a:chExt cx="4259089" cy="3048743"/>
          </a:xfrm>
        </p:grpSpPr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1AEF6600-692A-0866-13F9-88C3A4E74205}"/>
                </a:ext>
              </a:extLst>
            </p:cNvPr>
            <p:cNvGrpSpPr/>
            <p:nvPr/>
          </p:nvGrpSpPr>
          <p:grpSpPr>
            <a:xfrm>
              <a:off x="5148065" y="843558"/>
              <a:ext cx="3816424" cy="2851540"/>
              <a:chOff x="4496249" y="781936"/>
              <a:chExt cx="4014825" cy="3057178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F03EDF4E-75EA-DC6C-B05E-0B5983E0F937}"/>
                  </a:ext>
                </a:extLst>
              </p:cNvPr>
              <p:cNvGrpSpPr/>
              <p:nvPr/>
            </p:nvGrpSpPr>
            <p:grpSpPr>
              <a:xfrm>
                <a:off x="4716016" y="1203598"/>
                <a:ext cx="3795058" cy="2635516"/>
                <a:chOff x="5238750" y="3155997"/>
                <a:chExt cx="3795058" cy="2635516"/>
              </a:xfrm>
            </p:grpSpPr>
            <p:grpSp>
              <p:nvGrpSpPr>
                <p:cNvPr id="57" name="Groupe 174">
                  <a:extLst>
                    <a:ext uri="{FF2B5EF4-FFF2-40B4-BE49-F238E27FC236}">
                      <a16:creationId xmlns:a16="http://schemas.microsoft.com/office/drawing/2014/main" id="{B182B008-6714-59F2-6BC3-F61EA97BBA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95134" y="4123556"/>
                  <a:ext cx="338674" cy="987328"/>
                  <a:chOff x="1643042" y="3929066"/>
                  <a:chExt cx="500066" cy="1357323"/>
                </a:xfrm>
              </p:grpSpPr>
              <p:sp>
                <p:nvSpPr>
                  <p:cNvPr id="105" name="Ellipse 104">
                    <a:extLst>
                      <a:ext uri="{FF2B5EF4-FFF2-40B4-BE49-F238E27FC236}">
                        <a16:creationId xmlns:a16="http://schemas.microsoft.com/office/drawing/2014/main" id="{1880C3C0-C368-8F6A-8130-2F8E3EE4CB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43833" y="3929918"/>
                    <a:ext cx="499275" cy="49977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fr-FR" sz="1800" dirty="0"/>
                  </a:p>
                </p:txBody>
              </p:sp>
              <p:cxnSp>
                <p:nvCxnSpPr>
                  <p:cNvPr id="106" name="Connecteur droit 122">
                    <a:extLst>
                      <a:ext uri="{FF2B5EF4-FFF2-40B4-BE49-F238E27FC236}">
                        <a16:creationId xmlns:a16="http://schemas.microsoft.com/office/drawing/2014/main" id="{2A78CEE3-95EC-69D6-F701-F4A0F9C9E341}"/>
                      </a:ext>
                    </a:extLst>
                  </p:cNvPr>
                  <p:cNvCxnSpPr>
                    <a:cxnSpLocks noChangeShapeType="1"/>
                    <a:stCxn id="105" idx="4"/>
                  </p:cNvCxnSpPr>
                  <p:nvPr/>
                </p:nvCxnSpPr>
                <p:spPr bwMode="auto">
                  <a:xfrm rot="16200000" flipH="1">
                    <a:off x="1553744" y="4768462"/>
                    <a:ext cx="857256" cy="178595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7" name="Connecteur droit 124">
                    <a:extLst>
                      <a:ext uri="{FF2B5EF4-FFF2-40B4-BE49-F238E27FC236}">
                        <a16:creationId xmlns:a16="http://schemas.microsoft.com/office/drawing/2014/main" id="{E7E52BC0-C708-5506-263C-D0D48166F4B1}"/>
                      </a:ext>
                    </a:extLst>
                  </p:cNvPr>
                  <p:cNvCxnSpPr>
                    <a:cxnSpLocks noChangeShapeType="1"/>
                    <a:stCxn id="105" idx="4"/>
                  </p:cNvCxnSpPr>
                  <p:nvPr/>
                </p:nvCxnSpPr>
                <p:spPr bwMode="auto">
                  <a:xfrm rot="5400000">
                    <a:off x="1375150" y="4768463"/>
                    <a:ext cx="857256" cy="178595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" name="Connecteur droit 126">
                    <a:extLst>
                      <a:ext uri="{FF2B5EF4-FFF2-40B4-BE49-F238E27FC236}">
                        <a16:creationId xmlns:a16="http://schemas.microsoft.com/office/drawing/2014/main" id="{B7B39282-F452-63E6-D879-966F53090F6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14480" y="5286388"/>
                    <a:ext cx="35719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8" name="Groupe 57">
                  <a:extLst>
                    <a:ext uri="{FF2B5EF4-FFF2-40B4-BE49-F238E27FC236}">
                      <a16:creationId xmlns:a16="http://schemas.microsoft.com/office/drawing/2014/main" id="{A81A02FF-558A-9ED5-A163-19E22DCE1353}"/>
                    </a:ext>
                  </a:extLst>
                </p:cNvPr>
                <p:cNvGrpSpPr/>
                <p:nvPr/>
              </p:nvGrpSpPr>
              <p:grpSpPr>
                <a:xfrm>
                  <a:off x="5238750" y="3155997"/>
                  <a:ext cx="2454393" cy="2635516"/>
                  <a:chOff x="5238750" y="3155997"/>
                  <a:chExt cx="2454393" cy="2635516"/>
                </a:xfrm>
              </p:grpSpPr>
              <p:cxnSp>
                <p:nvCxnSpPr>
                  <p:cNvPr id="59" name="Connecteur droit 3">
                    <a:extLst>
                      <a:ext uri="{FF2B5EF4-FFF2-40B4-BE49-F238E27FC236}">
                        <a16:creationId xmlns:a16="http://schemas.microsoft.com/office/drawing/2014/main" id="{BC203C09-A9F7-8BF6-1C5F-1EDF5AB82C6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742806" y="3155997"/>
                    <a:ext cx="438664" cy="209013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0" name="Connecteur droit 4">
                    <a:extLst>
                      <a:ext uri="{FF2B5EF4-FFF2-40B4-BE49-F238E27FC236}">
                        <a16:creationId xmlns:a16="http://schemas.microsoft.com/office/drawing/2014/main" id="{EB952F82-F83E-B591-B7AF-8AD195EC6E5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54478" y="3155997"/>
                    <a:ext cx="438664" cy="209013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1" name="Connecteur droit 6">
                    <a:extLst>
                      <a:ext uri="{FF2B5EF4-FFF2-40B4-BE49-F238E27FC236}">
                        <a16:creationId xmlns:a16="http://schemas.microsoft.com/office/drawing/2014/main" id="{E30E8024-F305-21E4-4115-02DC802C943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81470" y="3155997"/>
                    <a:ext cx="1511672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2" name="Rectangle 7">
                    <a:extLst>
                      <a:ext uri="{FF2B5EF4-FFF2-40B4-BE49-F238E27FC236}">
                        <a16:creationId xmlns:a16="http://schemas.microsoft.com/office/drawing/2014/main" id="{6C4C7211-9FFF-7A80-AC68-253CF17C67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57377" y="3365010"/>
                    <a:ext cx="1511672" cy="1623606"/>
                  </a:xfrm>
                  <a:prstGeom prst="rect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9pPr>
                  </a:lstStyle>
                  <a:p>
                    <a:endParaRPr lang="fr-FR" altLang="fr-FR" sz="1800"/>
                  </a:p>
                </p:txBody>
              </p:sp>
              <p:cxnSp>
                <p:nvCxnSpPr>
                  <p:cNvPr id="63" name="Connecteur droit 9">
                    <a:extLst>
                      <a:ext uri="{FF2B5EF4-FFF2-40B4-BE49-F238E27FC236}">
                        <a16:creationId xmlns:a16="http://schemas.microsoft.com/office/drawing/2014/main" id="{23FBE41F-0DB9-ACD6-7EA2-51B4A1875C1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693143" y="3155997"/>
                    <a:ext cx="0" cy="1623606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4" name="Connecteur droit 10">
                    <a:extLst>
                      <a:ext uri="{FF2B5EF4-FFF2-40B4-BE49-F238E27FC236}">
                        <a16:creationId xmlns:a16="http://schemas.microsoft.com/office/drawing/2014/main" id="{78D54D0D-2061-88B4-A2D2-6F5CBD6164E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54478" y="4779603"/>
                    <a:ext cx="438664" cy="209013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5" name="Connecteur droit 12">
                    <a:extLst>
                      <a:ext uri="{FF2B5EF4-FFF2-40B4-BE49-F238E27FC236}">
                        <a16:creationId xmlns:a16="http://schemas.microsoft.com/office/drawing/2014/main" id="{F66BCEEF-54A4-CD9A-E062-ADBC17E26A7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352318" y="3784192"/>
                    <a:ext cx="242986" cy="105084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6" name="Connecteur droit 13">
                    <a:extLst>
                      <a:ext uri="{FF2B5EF4-FFF2-40B4-BE49-F238E27FC236}">
                        <a16:creationId xmlns:a16="http://schemas.microsoft.com/office/drawing/2014/main" id="{20813CBE-2B71-1216-00BB-A635E1DB5F6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352318" y="4255337"/>
                    <a:ext cx="242986" cy="105084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7" name="Connecteur droit 15">
                    <a:extLst>
                      <a:ext uri="{FF2B5EF4-FFF2-40B4-BE49-F238E27FC236}">
                        <a16:creationId xmlns:a16="http://schemas.microsoft.com/office/drawing/2014/main" id="{EDF6DBEC-280B-7957-98D5-C14579181E0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352318" y="3889276"/>
                    <a:ext cx="0" cy="471146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8" name="Connecteur droit 16">
                    <a:extLst>
                      <a:ext uri="{FF2B5EF4-FFF2-40B4-BE49-F238E27FC236}">
                        <a16:creationId xmlns:a16="http://schemas.microsoft.com/office/drawing/2014/main" id="{2465DB33-1745-CA8B-709B-C43EBCD0E31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95304" y="3784192"/>
                    <a:ext cx="0" cy="471146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9" name="Connecteur droit 20">
                    <a:extLst>
                      <a:ext uri="{FF2B5EF4-FFF2-40B4-BE49-F238E27FC236}">
                        <a16:creationId xmlns:a16="http://schemas.microsoft.com/office/drawing/2014/main" id="{A80AA72D-AD4A-6E76-138C-9E613E4A4C5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42806" y="4988616"/>
                    <a:ext cx="0" cy="210168"/>
                  </a:xfrm>
                  <a:prstGeom prst="line">
                    <a:avLst/>
                  </a:prstGeom>
                  <a:noFill/>
                  <a:ln w="635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0" name="Connecteur droit 21">
                    <a:extLst>
                      <a:ext uri="{FF2B5EF4-FFF2-40B4-BE49-F238E27FC236}">
                        <a16:creationId xmlns:a16="http://schemas.microsoft.com/office/drawing/2014/main" id="{2A97C99A-A97B-E093-A9E2-094326889D8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254478" y="4988616"/>
                    <a:ext cx="0" cy="262133"/>
                  </a:xfrm>
                  <a:prstGeom prst="line">
                    <a:avLst/>
                  </a:prstGeom>
                  <a:noFill/>
                  <a:ln w="635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1" name="Connecteur droit 22">
                    <a:extLst>
                      <a:ext uri="{FF2B5EF4-FFF2-40B4-BE49-F238E27FC236}">
                        <a16:creationId xmlns:a16="http://schemas.microsoft.com/office/drawing/2014/main" id="{4D2C1FAC-C0BC-0D4E-390C-5A8765EB306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693143" y="4779603"/>
                    <a:ext cx="0" cy="262133"/>
                  </a:xfrm>
                  <a:prstGeom prst="line">
                    <a:avLst/>
                  </a:prstGeom>
                  <a:noFill/>
                  <a:ln w="635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2" name="Connecteur droit 23">
                    <a:extLst>
                      <a:ext uri="{FF2B5EF4-FFF2-40B4-BE49-F238E27FC236}">
                        <a16:creationId xmlns:a16="http://schemas.microsoft.com/office/drawing/2014/main" id="{035F28D0-3196-E30F-EB32-B18C99EC6F3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81470" y="4988616"/>
                    <a:ext cx="0" cy="105084"/>
                  </a:xfrm>
                  <a:prstGeom prst="line">
                    <a:avLst/>
                  </a:prstGeom>
                  <a:noFill/>
                  <a:ln w="635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3" name="Éclair 45">
                    <a:extLst>
                      <a:ext uri="{FF2B5EF4-FFF2-40B4-BE49-F238E27FC236}">
                        <a16:creationId xmlns:a16="http://schemas.microsoft.com/office/drawing/2014/main" id="{323DB101-2888-C8A0-BCC3-4548A48BBB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37410" y="4046324"/>
                    <a:ext cx="146221" cy="209013"/>
                  </a:xfrm>
                  <a:prstGeom prst="lightningBolt">
                    <a:avLst/>
                  </a:prstGeom>
                  <a:solidFill>
                    <a:srgbClr val="FFFF00"/>
                  </a:solidFill>
                  <a:ln w="158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Lucida Sans Unicode" panose="020B0602030504020204" pitchFamily="34" charset="0"/>
                      </a:defRPr>
                    </a:lvl9pPr>
                  </a:lstStyle>
                  <a:p>
                    <a:endParaRPr lang="fr-FR" altLang="fr-FR" sz="1800"/>
                  </a:p>
                </p:txBody>
              </p:sp>
              <p:sp>
                <p:nvSpPr>
                  <p:cNvPr id="74" name="Forme libre 123">
                    <a:extLst>
                      <a:ext uri="{FF2B5EF4-FFF2-40B4-BE49-F238E27FC236}">
                        <a16:creationId xmlns:a16="http://schemas.microsoft.com/office/drawing/2014/main" id="{D68A5A28-B1F7-99F3-A9FB-38C89123CE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9986035">
                    <a:off x="5757790" y="3729271"/>
                    <a:ext cx="208015" cy="337232"/>
                  </a:xfrm>
                  <a:custGeom>
                    <a:avLst/>
                    <a:gdLst>
                      <a:gd name="T0" fmla="*/ 209431 w 306421"/>
                      <a:gd name="T1" fmla="*/ 337064 h 463685"/>
                      <a:gd name="T2" fmla="*/ 109702 w 306421"/>
                      <a:gd name="T3" fmla="*/ 188568 h 463685"/>
                      <a:gd name="T4" fmla="*/ 23270 w 306421"/>
                      <a:gd name="T5" fmla="*/ 124926 h 463685"/>
                      <a:gd name="T6" fmla="*/ 3324 w 306421"/>
                      <a:gd name="T7" fmla="*/ 18855 h 463685"/>
                      <a:gd name="T8" fmla="*/ 3324 w 306421"/>
                      <a:gd name="T9" fmla="*/ 11785 h 46368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6421"/>
                      <a:gd name="T16" fmla="*/ 0 h 463685"/>
                      <a:gd name="T17" fmla="*/ 306421 w 306421"/>
                      <a:gd name="T18" fmla="*/ 463685 h 46368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6421" h="463685">
                        <a:moveTo>
                          <a:pt x="306421" y="463685"/>
                        </a:moveTo>
                        <a:cubicBezTo>
                          <a:pt x="256161" y="385863"/>
                          <a:pt x="205902" y="308042"/>
                          <a:pt x="160506" y="259404"/>
                        </a:cubicBezTo>
                        <a:cubicBezTo>
                          <a:pt x="115110" y="210766"/>
                          <a:pt x="59987" y="210766"/>
                          <a:pt x="34047" y="171855"/>
                        </a:cubicBezTo>
                        <a:cubicBezTo>
                          <a:pt x="8107" y="132944"/>
                          <a:pt x="9728" y="51880"/>
                          <a:pt x="4864" y="25940"/>
                        </a:cubicBezTo>
                        <a:cubicBezTo>
                          <a:pt x="0" y="0"/>
                          <a:pt x="2432" y="8106"/>
                          <a:pt x="4864" y="16212"/>
                        </a:cubicBezTo>
                      </a:path>
                    </a:pathLst>
                  </a:cu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cxnSp>
                <p:nvCxnSpPr>
                  <p:cNvPr id="75" name="Connecteur droit 62">
                    <a:extLst>
                      <a:ext uri="{FF2B5EF4-FFF2-40B4-BE49-F238E27FC236}">
                        <a16:creationId xmlns:a16="http://schemas.microsoft.com/office/drawing/2014/main" id="{8D6705CE-38CB-4A88-742F-BD54580C446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742806" y="4779603"/>
                    <a:ext cx="438664" cy="209013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6" name="Connecteur droit 63">
                    <a:extLst>
                      <a:ext uri="{FF2B5EF4-FFF2-40B4-BE49-F238E27FC236}">
                        <a16:creationId xmlns:a16="http://schemas.microsoft.com/office/drawing/2014/main" id="{B39A5317-1725-84BB-1B90-DDCAAC9F2AF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81470" y="4779603"/>
                    <a:ext cx="1511672" cy="0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7" name="Connecteur droit 64">
                    <a:extLst>
                      <a:ext uri="{FF2B5EF4-FFF2-40B4-BE49-F238E27FC236}">
                        <a16:creationId xmlns:a16="http://schemas.microsoft.com/office/drawing/2014/main" id="{EE89F75D-57EF-8769-C516-CEC4DB8ED75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81470" y="3155997"/>
                    <a:ext cx="0" cy="1623606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78" name="Groupe 126">
                    <a:extLst>
                      <a:ext uri="{FF2B5EF4-FFF2-40B4-BE49-F238E27FC236}">
                        <a16:creationId xmlns:a16="http://schemas.microsoft.com/office/drawing/2014/main" id="{9BF4E2DC-7BF9-6395-F8C7-C237C234F4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93359">
                    <a:off x="6878635" y="3713805"/>
                    <a:ext cx="345276" cy="391357"/>
                    <a:chOff x="2465957" y="3184191"/>
                    <a:chExt cx="473552" cy="577951"/>
                  </a:xfrm>
                </p:grpSpPr>
                <p:sp>
                  <p:nvSpPr>
                    <p:cNvPr id="103" name="Organigramme : Stockage à accès direct 66">
                      <a:extLst>
                        <a:ext uri="{FF2B5EF4-FFF2-40B4-BE49-F238E27FC236}">
                          <a16:creationId xmlns:a16="http://schemas.microsoft.com/office/drawing/2014/main" id="{BDBA7A52-C7CA-658F-F106-743413715EFB}"/>
                        </a:ext>
                      </a:extLst>
                    </p:cNvPr>
                    <p:cNvSpPr/>
                    <p:nvPr/>
                  </p:nvSpPr>
                  <p:spPr bwMode="auto">
                    <a:xfrm rot="2340000">
                      <a:off x="2737609" y="3653245"/>
                      <a:ext cx="193779" cy="107842"/>
                    </a:xfrm>
                    <a:prstGeom prst="flowChartMagneticDrum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defRPr/>
                      </a:pPr>
                      <a:endParaRPr lang="fr-FR" sz="1800" dirty="0"/>
                    </a:p>
                  </p:txBody>
                </p:sp>
                <p:sp>
                  <p:nvSpPr>
                    <p:cNvPr id="104" name="Forme libre 123">
                      <a:extLst>
                        <a:ext uri="{FF2B5EF4-FFF2-40B4-BE49-F238E27FC236}">
                          <a16:creationId xmlns:a16="http://schemas.microsoft.com/office/drawing/2014/main" id="{A20D264B-7C4D-5E8C-4318-11345C8553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5957" y="3184191"/>
                      <a:ext cx="306421" cy="463685"/>
                    </a:xfrm>
                    <a:custGeom>
                      <a:avLst/>
                      <a:gdLst>
                        <a:gd name="T0" fmla="*/ 306421 w 306421"/>
                        <a:gd name="T1" fmla="*/ 463685 h 463685"/>
                        <a:gd name="T2" fmla="*/ 160506 w 306421"/>
                        <a:gd name="T3" fmla="*/ 259404 h 463685"/>
                        <a:gd name="T4" fmla="*/ 34047 w 306421"/>
                        <a:gd name="T5" fmla="*/ 171855 h 463685"/>
                        <a:gd name="T6" fmla="*/ 4864 w 306421"/>
                        <a:gd name="T7" fmla="*/ 25940 h 463685"/>
                        <a:gd name="T8" fmla="*/ 4864 w 306421"/>
                        <a:gd name="T9" fmla="*/ 16212 h 4636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6421"/>
                        <a:gd name="T16" fmla="*/ 0 h 463685"/>
                        <a:gd name="T17" fmla="*/ 306421 w 306421"/>
                        <a:gd name="T18" fmla="*/ 463685 h 4636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6421" h="463685">
                          <a:moveTo>
                            <a:pt x="306421" y="463685"/>
                          </a:moveTo>
                          <a:cubicBezTo>
                            <a:pt x="256161" y="385863"/>
                            <a:pt x="205902" y="308042"/>
                            <a:pt x="160506" y="259404"/>
                          </a:cubicBezTo>
                          <a:cubicBezTo>
                            <a:pt x="115110" y="210766"/>
                            <a:pt x="59987" y="210766"/>
                            <a:pt x="34047" y="171855"/>
                          </a:cubicBezTo>
                          <a:cubicBezTo>
                            <a:pt x="8107" y="132944"/>
                            <a:pt x="9728" y="51880"/>
                            <a:pt x="4864" y="25940"/>
                          </a:cubicBezTo>
                          <a:cubicBezTo>
                            <a:pt x="0" y="0"/>
                            <a:pt x="2432" y="8106"/>
                            <a:pt x="4864" y="16212"/>
                          </a:cubicBezTo>
                        </a:path>
                      </a:pathLst>
                    </a:custGeom>
                    <a:noFill/>
                    <a:ln w="19050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79" name="Groupe 111">
                    <a:extLst>
                      <a:ext uri="{FF2B5EF4-FFF2-40B4-BE49-F238E27FC236}">
                        <a16:creationId xmlns:a16="http://schemas.microsoft.com/office/drawing/2014/main" id="{EC2175A9-8FA4-8F02-45C3-F265A91CE83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238750" y="5203676"/>
                    <a:ext cx="598393" cy="587837"/>
                    <a:chOff x="5022726" y="4339580"/>
                    <a:chExt cx="1260096" cy="1152128"/>
                  </a:xfrm>
                </p:grpSpPr>
                <p:grpSp>
                  <p:nvGrpSpPr>
                    <p:cNvPr id="83" name="Groupe 99">
                      <a:extLst>
                        <a:ext uri="{FF2B5EF4-FFF2-40B4-BE49-F238E27FC236}">
                          <a16:creationId xmlns:a16="http://schemas.microsoft.com/office/drawing/2014/main" id="{855E11DB-57F6-B895-32B5-623176A9442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22726" y="4879708"/>
                      <a:ext cx="1080000" cy="612000"/>
                      <a:chOff x="5094734" y="4843636"/>
                      <a:chExt cx="1080120" cy="720080"/>
                    </a:xfrm>
                  </p:grpSpPr>
                  <p:sp>
                    <p:nvSpPr>
                      <p:cNvPr id="97" name="Rectangle 79">
                        <a:extLst>
                          <a:ext uri="{FF2B5EF4-FFF2-40B4-BE49-F238E27FC236}">
                            <a16:creationId xmlns:a16="http://schemas.microsoft.com/office/drawing/2014/main" id="{DD4E6129-E494-B067-63D6-85566C58BA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94734" y="5131668"/>
                        <a:ext cx="432048" cy="432048"/>
                      </a:xfrm>
                      <a:prstGeom prst="rect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1pPr>
                        <a:lvl2pPr marL="742950" indent="-28575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2pPr>
                        <a:lvl3pPr marL="11430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3pPr>
                        <a:lvl4pPr marL="16002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4pPr>
                        <a:lvl5pPr marL="20574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9pPr>
                      </a:lstStyle>
                      <a:p>
                        <a:endParaRPr lang="fr-FR" altLang="fr-FR" sz="1800"/>
                      </a:p>
                    </p:txBody>
                  </p:sp>
                  <p:cxnSp>
                    <p:nvCxnSpPr>
                      <p:cNvPr id="98" name="Connecteur droit 80">
                        <a:extLst>
                          <a:ext uri="{FF2B5EF4-FFF2-40B4-BE49-F238E27FC236}">
                            <a16:creationId xmlns:a16="http://schemas.microsoft.com/office/drawing/2014/main" id="{F284898E-4F74-C9FE-7289-7A0640036654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5094734" y="4843636"/>
                        <a:ext cx="648072" cy="288032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9" name="Connecteur droit 81">
                        <a:extLst>
                          <a:ext uri="{FF2B5EF4-FFF2-40B4-BE49-F238E27FC236}">
                            <a16:creationId xmlns:a16="http://schemas.microsoft.com/office/drawing/2014/main" id="{CC4C0009-CF6A-B88A-ADC3-5BA96E281207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5526782" y="4843636"/>
                        <a:ext cx="648072" cy="288032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100" name="Connecteur droit 83">
                        <a:extLst>
                          <a:ext uri="{FF2B5EF4-FFF2-40B4-BE49-F238E27FC236}">
                            <a16:creationId xmlns:a16="http://schemas.microsoft.com/office/drawing/2014/main" id="{57C31890-9A0E-7C63-27D3-FD479750A102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5526782" y="5275684"/>
                        <a:ext cx="648072" cy="288032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101" name="Connecteur droit 85">
                        <a:extLst>
                          <a:ext uri="{FF2B5EF4-FFF2-40B4-BE49-F238E27FC236}">
                            <a16:creationId xmlns:a16="http://schemas.microsoft.com/office/drawing/2014/main" id="{09C74B27-8650-8EE8-2635-88B152CF1599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5670798" y="4843636"/>
                        <a:ext cx="504056" cy="0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102" name="Connecteur droit 87">
                        <a:extLst>
                          <a:ext uri="{FF2B5EF4-FFF2-40B4-BE49-F238E27FC236}">
                            <a16:creationId xmlns:a16="http://schemas.microsoft.com/office/drawing/2014/main" id="{69A0063C-35ED-D8B3-93EF-30597FF9A949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174854" y="4843636"/>
                        <a:ext cx="0" cy="432048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84" name="Groupe 93">
                      <a:extLst>
                        <a:ext uri="{FF2B5EF4-FFF2-40B4-BE49-F238E27FC236}">
                          <a16:creationId xmlns:a16="http://schemas.microsoft.com/office/drawing/2014/main" id="{312C24E7-48F8-5DC4-543E-EF140AEB936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0110" y="4339580"/>
                      <a:ext cx="366712" cy="576064"/>
                      <a:chOff x="5598790" y="4339580"/>
                      <a:chExt cx="366712" cy="576064"/>
                    </a:xfrm>
                  </p:grpSpPr>
                  <p:sp>
                    <p:nvSpPr>
                      <p:cNvPr id="93" name="Ellipse 88">
                        <a:extLst>
                          <a:ext uri="{FF2B5EF4-FFF2-40B4-BE49-F238E27FC236}">
                            <a16:creationId xmlns:a16="http://schemas.microsoft.com/office/drawing/2014/main" id="{D477D299-6A20-9BA5-4572-582AD944FBF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5598790" y="4339580"/>
                        <a:ext cx="294704" cy="572070"/>
                      </a:xfrm>
                      <a:prstGeom prst="ellips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1pPr>
                        <a:lvl2pPr marL="742950" indent="-28575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2pPr>
                        <a:lvl3pPr marL="11430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3pPr>
                        <a:lvl4pPr marL="16002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4pPr>
                        <a:lvl5pPr marL="20574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9pPr>
                      </a:lstStyle>
                      <a:p>
                        <a:endParaRPr lang="fr-FR" altLang="fr-FR" sz="1800"/>
                      </a:p>
                    </p:txBody>
                  </p:sp>
                  <p:sp>
                    <p:nvSpPr>
                      <p:cNvPr id="94" name="Ellipse 89">
                        <a:extLst>
                          <a:ext uri="{FF2B5EF4-FFF2-40B4-BE49-F238E27FC236}">
                            <a16:creationId xmlns:a16="http://schemas.microsoft.com/office/drawing/2014/main" id="{2F1A3503-2B41-BED8-D2EB-15929F4DDB0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5670798" y="4339580"/>
                        <a:ext cx="294704" cy="57207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1pPr>
                        <a:lvl2pPr marL="742950" indent="-28575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2pPr>
                        <a:lvl3pPr marL="11430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3pPr>
                        <a:lvl4pPr marL="16002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4pPr>
                        <a:lvl5pPr marL="20574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9pPr>
                      </a:lstStyle>
                      <a:p>
                        <a:endParaRPr lang="fr-FR" altLang="fr-FR" sz="1800"/>
                      </a:p>
                    </p:txBody>
                  </p:sp>
                  <p:cxnSp>
                    <p:nvCxnSpPr>
                      <p:cNvPr id="95" name="Connecteur droit 91">
                        <a:extLst>
                          <a:ext uri="{FF2B5EF4-FFF2-40B4-BE49-F238E27FC236}">
                            <a16:creationId xmlns:a16="http://schemas.microsoft.com/office/drawing/2014/main" id="{2434615A-2C8D-F65A-55EC-8A2C69B0C37F}"/>
                          </a:ext>
                        </a:extLst>
                      </p:cNvPr>
                      <p:cNvCxnSpPr>
                        <a:cxnSpLocks noChangeShapeType="1"/>
                        <a:stCxn id="93" idx="0"/>
                        <a:endCxn id="94" idx="0"/>
                      </p:cNvCxnSpPr>
                      <p:nvPr/>
                    </p:nvCxnSpPr>
                    <p:spPr bwMode="auto">
                      <a:xfrm>
                        <a:off x="5746142" y="4339580"/>
                        <a:ext cx="72008" cy="0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6" name="Connecteur droit 92">
                        <a:extLst>
                          <a:ext uri="{FF2B5EF4-FFF2-40B4-BE49-F238E27FC236}">
                            <a16:creationId xmlns:a16="http://schemas.microsoft.com/office/drawing/2014/main" id="{8A485800-45E0-D797-6BB0-77274DC2A413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5742806" y="4915644"/>
                        <a:ext cx="72008" cy="0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85" name="Groupe 94">
                      <a:extLst>
                        <a:ext uri="{FF2B5EF4-FFF2-40B4-BE49-F238E27FC236}">
                          <a16:creationId xmlns:a16="http://schemas.microsoft.com/office/drawing/2014/main" id="{DBC05852-22AC-EB6F-7A77-672E579309D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32078" y="4483596"/>
                      <a:ext cx="366712" cy="576064"/>
                      <a:chOff x="5598790" y="4339580"/>
                      <a:chExt cx="366712" cy="576064"/>
                    </a:xfrm>
                  </p:grpSpPr>
                  <p:sp>
                    <p:nvSpPr>
                      <p:cNvPr id="89" name="Ellipse 95">
                        <a:extLst>
                          <a:ext uri="{FF2B5EF4-FFF2-40B4-BE49-F238E27FC236}">
                            <a16:creationId xmlns:a16="http://schemas.microsoft.com/office/drawing/2014/main" id="{744544CD-7B3B-5AEE-9A90-53299408FF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5598790" y="4339580"/>
                        <a:ext cx="294704" cy="57207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1pPr>
                        <a:lvl2pPr marL="742950" indent="-28575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2pPr>
                        <a:lvl3pPr marL="11430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3pPr>
                        <a:lvl4pPr marL="16002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4pPr>
                        <a:lvl5pPr marL="20574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9pPr>
                      </a:lstStyle>
                      <a:p>
                        <a:endParaRPr lang="fr-FR" altLang="fr-FR" sz="1800"/>
                      </a:p>
                    </p:txBody>
                  </p:sp>
                  <p:sp>
                    <p:nvSpPr>
                      <p:cNvPr id="90" name="Ellipse 96">
                        <a:extLst>
                          <a:ext uri="{FF2B5EF4-FFF2-40B4-BE49-F238E27FC236}">
                            <a16:creationId xmlns:a16="http://schemas.microsoft.com/office/drawing/2014/main" id="{6C1F4A55-BCBB-E186-162D-C7A4CA4155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5670798" y="4339580"/>
                        <a:ext cx="294704" cy="57207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1pPr>
                        <a:lvl2pPr marL="742950" indent="-28575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2pPr>
                        <a:lvl3pPr marL="11430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3pPr>
                        <a:lvl4pPr marL="16002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4pPr>
                        <a:lvl5pPr marL="2057400" indent="-228600" eaLnBrk="0" hangingPunct="0"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Lucida Sans Unicode" panose="020B0602030504020204" pitchFamily="34" charset="0"/>
                          </a:defRPr>
                        </a:lvl9pPr>
                      </a:lstStyle>
                      <a:p>
                        <a:endParaRPr lang="fr-FR" altLang="fr-FR" sz="1800"/>
                      </a:p>
                    </p:txBody>
                  </p:sp>
                  <p:cxnSp>
                    <p:nvCxnSpPr>
                      <p:cNvPr id="91" name="Connecteur droit 97">
                        <a:extLst>
                          <a:ext uri="{FF2B5EF4-FFF2-40B4-BE49-F238E27FC236}">
                            <a16:creationId xmlns:a16="http://schemas.microsoft.com/office/drawing/2014/main" id="{3759C581-A12E-CCA0-DCB4-77870E729F95}"/>
                          </a:ext>
                        </a:extLst>
                      </p:cNvPr>
                      <p:cNvCxnSpPr>
                        <a:cxnSpLocks noChangeShapeType="1"/>
                        <a:stCxn id="89" idx="0"/>
                        <a:endCxn id="90" idx="0"/>
                      </p:cNvCxnSpPr>
                      <p:nvPr/>
                    </p:nvCxnSpPr>
                    <p:spPr bwMode="auto">
                      <a:xfrm>
                        <a:off x="5746142" y="4339580"/>
                        <a:ext cx="72008" cy="0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2" name="Connecteur droit 98">
                        <a:extLst>
                          <a:ext uri="{FF2B5EF4-FFF2-40B4-BE49-F238E27FC236}">
                            <a16:creationId xmlns:a16="http://schemas.microsoft.com/office/drawing/2014/main" id="{42334F76-0E0A-2768-E6B5-7D5E32A951B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5742806" y="4915644"/>
                        <a:ext cx="72008" cy="0"/>
                      </a:xfrm>
                      <a:prstGeom prst="line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cxnSp>
                  <p:nvCxnSpPr>
                    <p:cNvPr id="86" name="Connecteur droit 101">
                      <a:extLst>
                        <a:ext uri="{FF2B5EF4-FFF2-40B4-BE49-F238E27FC236}">
                          <a16:creationId xmlns:a16="http://schemas.microsoft.com/office/drawing/2014/main" id="{19F87EB2-E19D-60BA-7C31-CBB85C5643C6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102846" y="5095668"/>
                      <a:ext cx="72008" cy="36000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7" name="Arc 86">
                      <a:extLst>
                        <a:ext uri="{FF2B5EF4-FFF2-40B4-BE49-F238E27FC236}">
                          <a16:creationId xmlns:a16="http://schemas.microsoft.com/office/drawing/2014/main" id="{97ABEBBA-AF98-0C16-4B08-61157FD2FC5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886534" y="4805867"/>
                      <a:ext cx="397813" cy="398261"/>
                    </a:xfrm>
                    <a:prstGeom prst="arc">
                      <a:avLst>
                        <a:gd name="adj1" fmla="val 13346716"/>
                        <a:gd name="adj2" fmla="val 5154324"/>
                      </a:avLst>
                    </a:pr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defRPr/>
                      </a:pPr>
                      <a:endParaRPr lang="fr-FR" sz="1800" dirty="0"/>
                    </a:p>
                  </p:txBody>
                </p:sp>
                <p:sp>
                  <p:nvSpPr>
                    <p:cNvPr id="88" name="Arc 87">
                      <a:extLst>
                        <a:ext uri="{FF2B5EF4-FFF2-40B4-BE49-F238E27FC236}">
                          <a16:creationId xmlns:a16="http://schemas.microsoft.com/office/drawing/2014/main" id="{E4A59BFE-97F6-466C-744B-C1A804218E8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960079" y="4877430"/>
                      <a:ext cx="250723" cy="252023"/>
                    </a:xfrm>
                    <a:prstGeom prst="arc">
                      <a:avLst>
                        <a:gd name="adj1" fmla="val 16369196"/>
                        <a:gd name="adj2" fmla="val 2954317"/>
                      </a:avLst>
                    </a:pr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defRPr/>
                      </a:pPr>
                      <a:endParaRPr lang="fr-FR" sz="1800" dirty="0"/>
                    </a:p>
                  </p:txBody>
                </p:sp>
              </p:grpSp>
              <p:cxnSp>
                <p:nvCxnSpPr>
                  <p:cNvPr id="80" name="Connecteur droit 116">
                    <a:extLst>
                      <a:ext uri="{FF2B5EF4-FFF2-40B4-BE49-F238E27FC236}">
                        <a16:creationId xmlns:a16="http://schemas.microsoft.com/office/drawing/2014/main" id="{014FD73F-5145-CDDD-86AD-DE3222D27C7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81470" y="4779603"/>
                    <a:ext cx="0" cy="209013"/>
                  </a:xfrm>
                  <a:prstGeom prst="line">
                    <a:avLst/>
                  </a:prstGeom>
                  <a:noFill/>
                  <a:ln w="63500" algn="ctr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81" name="Organigramme : Stockage à accès direct 80">
                    <a:extLst>
                      <a:ext uri="{FF2B5EF4-FFF2-40B4-BE49-F238E27FC236}">
                        <a16:creationId xmlns:a16="http://schemas.microsoft.com/office/drawing/2014/main" id="{DB29D62C-C676-5253-7EBC-5E1184DF730D}"/>
                      </a:ext>
                    </a:extLst>
                  </p:cNvPr>
                  <p:cNvSpPr/>
                  <p:nvPr/>
                </p:nvSpPr>
                <p:spPr bwMode="auto">
                  <a:xfrm rot="726035">
                    <a:off x="5964227" y="3959225"/>
                    <a:ext cx="131763" cy="79375"/>
                  </a:xfrm>
                  <a:prstGeom prst="flowChartMagneticDrum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fr-FR" sz="1800" dirty="0"/>
                  </a:p>
                </p:txBody>
              </p:sp>
              <p:sp>
                <p:nvSpPr>
                  <p:cNvPr id="82" name="Cylindre 81">
                    <a:extLst>
                      <a:ext uri="{FF2B5EF4-FFF2-40B4-BE49-F238E27FC236}">
                        <a16:creationId xmlns:a16="http://schemas.microsoft.com/office/drawing/2014/main" id="{047AFF0C-2166-184E-84DC-690650B3C0A4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5814814" y="3907532"/>
                    <a:ext cx="504056" cy="360040"/>
                  </a:xfrm>
                  <a:prstGeom prst="can">
                    <a:avLst>
                      <a:gd name="adj" fmla="val 41385"/>
                    </a:avLst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Lucida Sans Unicode" pitchFamily="34" charset="0"/>
                    </a:endParaRPr>
                  </a:p>
                </p:txBody>
              </p:sp>
            </p:grpSp>
          </p:grpSp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4F8EB05E-1E4F-5FFC-64D0-AA1531A85625}"/>
                  </a:ext>
                </a:extLst>
              </p:cNvPr>
              <p:cNvSpPr txBox="1"/>
              <p:nvPr/>
            </p:nvSpPr>
            <p:spPr>
              <a:xfrm>
                <a:off x="4647751" y="1059582"/>
                <a:ext cx="572321" cy="2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Pint2</a:t>
                </a:r>
              </a:p>
            </p:txBody>
          </p:sp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519DD1B0-63CC-AC1C-F58C-CACDAF71B18D}"/>
                  </a:ext>
                </a:extLst>
              </p:cNvPr>
              <p:cNvSpPr txBox="1"/>
              <p:nvPr/>
            </p:nvSpPr>
            <p:spPr>
              <a:xfrm>
                <a:off x="6465785" y="781936"/>
                <a:ext cx="479829" cy="2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Pint</a:t>
                </a:r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4925B545-30F3-A8B5-3BEC-1FF077D54D0C}"/>
                  </a:ext>
                </a:extLst>
              </p:cNvPr>
              <p:cNvSpPr txBox="1"/>
              <p:nvPr/>
            </p:nvSpPr>
            <p:spPr>
              <a:xfrm>
                <a:off x="4496249" y="2427734"/>
                <a:ext cx="723823" cy="2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Ignition</a:t>
                </a:r>
              </a:p>
            </p:txBody>
          </p:sp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8E99E336-9995-F1CE-BC83-25586FF85344}"/>
                  </a:ext>
                </a:extLst>
              </p:cNvPr>
              <p:cNvSpPr txBox="1"/>
              <p:nvPr/>
            </p:nvSpPr>
            <p:spPr>
              <a:xfrm>
                <a:off x="7596336" y="3075806"/>
                <a:ext cx="5760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Plent2</a:t>
                </a:r>
              </a:p>
            </p:txBody>
          </p:sp>
          <p:cxnSp>
            <p:nvCxnSpPr>
              <p:cNvPr id="114" name="Connecteur droit avec flèche 113">
                <a:extLst>
                  <a:ext uri="{FF2B5EF4-FFF2-40B4-BE49-F238E27FC236}">
                    <a16:creationId xmlns:a16="http://schemas.microsoft.com/office/drawing/2014/main" id="{8B5D68DB-AE40-8EDD-CABF-C597D830AE98}"/>
                  </a:ext>
                </a:extLst>
              </p:cNvPr>
              <p:cNvCxnSpPr>
                <a:cxnSpLocks/>
                <a:stCxn id="109" idx="2"/>
                <a:endCxn id="81" idx="0"/>
              </p:cNvCxnSpPr>
              <p:nvPr/>
            </p:nvCxnSpPr>
            <p:spPr>
              <a:xfrm>
                <a:off x="4933912" y="1340058"/>
                <a:ext cx="581626" cy="66764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>
                <a:extLst>
                  <a:ext uri="{FF2B5EF4-FFF2-40B4-BE49-F238E27FC236}">
                    <a16:creationId xmlns:a16="http://schemas.microsoft.com/office/drawing/2014/main" id="{2AD8BDD0-5018-08C7-A96E-4B7EEB441072}"/>
                  </a:ext>
                </a:extLst>
              </p:cNvPr>
              <p:cNvCxnSpPr>
                <a:cxnSpLocks/>
                <a:stCxn id="110" idx="2"/>
                <a:endCxn id="103" idx="2"/>
              </p:cNvCxnSpPr>
              <p:nvPr/>
            </p:nvCxnSpPr>
            <p:spPr>
              <a:xfrm flipH="1">
                <a:off x="6328789" y="1062412"/>
                <a:ext cx="376911" cy="90414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avec flèche 119">
                <a:extLst>
                  <a:ext uri="{FF2B5EF4-FFF2-40B4-BE49-F238E27FC236}">
                    <a16:creationId xmlns:a16="http://schemas.microsoft.com/office/drawing/2014/main" id="{0CB6ED08-B5D9-6A99-FF91-AC374FA32A1B}"/>
                  </a:ext>
                </a:extLst>
              </p:cNvPr>
              <p:cNvCxnSpPr>
                <a:cxnSpLocks/>
                <a:stCxn id="111" idx="3"/>
                <a:endCxn id="73" idx="2"/>
              </p:cNvCxnSpPr>
              <p:nvPr/>
            </p:nvCxnSpPr>
            <p:spPr>
              <a:xfrm flipV="1">
                <a:off x="5220072" y="2187836"/>
                <a:ext cx="228600" cy="38013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avec flèche 122">
                <a:extLst>
                  <a:ext uri="{FF2B5EF4-FFF2-40B4-BE49-F238E27FC236}">
                    <a16:creationId xmlns:a16="http://schemas.microsoft.com/office/drawing/2014/main" id="{95775435-CBA5-B984-091E-C719BBDE8CBA}"/>
                  </a:ext>
                </a:extLst>
              </p:cNvPr>
              <p:cNvCxnSpPr>
                <a:cxnSpLocks/>
                <a:stCxn id="112" idx="0"/>
              </p:cNvCxnSpPr>
              <p:nvPr/>
            </p:nvCxnSpPr>
            <p:spPr>
              <a:xfrm flipV="1">
                <a:off x="7884368" y="2512344"/>
                <a:ext cx="439639" cy="56346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28" name="Cylindre 127">
              <a:extLst>
                <a:ext uri="{FF2B5EF4-FFF2-40B4-BE49-F238E27FC236}">
                  <a16:creationId xmlns:a16="http://schemas.microsoft.com/office/drawing/2014/main" id="{343FE37A-3BB3-03ED-AEC4-0284046778B1}"/>
                </a:ext>
              </a:extLst>
            </p:cNvPr>
            <p:cNvSpPr/>
            <p:nvPr/>
          </p:nvSpPr>
          <p:spPr>
            <a:xfrm rot="5400000">
              <a:off x="4921424" y="2702515"/>
              <a:ext cx="288032" cy="720080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79D2EC77-23AE-50FB-4EBB-C02C44FDD635}"/>
                </a:ext>
              </a:extLst>
            </p:cNvPr>
            <p:cNvCxnSpPr>
              <a:cxnSpLocks/>
            </p:cNvCxnSpPr>
            <p:nvPr/>
          </p:nvCxnSpPr>
          <p:spPr>
            <a:xfrm>
              <a:off x="5398976" y="3055929"/>
              <a:ext cx="132650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4C778049-5BCF-771C-D201-1EFA68736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8852" y="2869096"/>
              <a:ext cx="0" cy="19878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6AA9056D-D69F-D2EA-2376-57F0B138D891}"/>
                </a:ext>
              </a:extLst>
            </p:cNvPr>
            <p:cNvSpPr txBox="1"/>
            <p:nvPr/>
          </p:nvSpPr>
          <p:spPr>
            <a:xfrm>
              <a:off x="4854758" y="2931328"/>
              <a:ext cx="5440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H2</a:t>
              </a: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4E57A711-8656-76BC-EEEF-F279EA8FDFDB}"/>
                </a:ext>
              </a:extLst>
            </p:cNvPr>
            <p:cNvSpPr txBox="1"/>
            <p:nvPr/>
          </p:nvSpPr>
          <p:spPr>
            <a:xfrm>
              <a:off x="6743194" y="3461414"/>
              <a:ext cx="9231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Hydrogen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injection </a:t>
              </a:r>
            </a:p>
          </p:txBody>
        </p:sp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70827E9F-9367-12D7-A75B-50B0D40A9E21}"/>
                </a:ext>
              </a:extLst>
            </p:cNvPr>
            <p:cNvCxnSpPr>
              <a:cxnSpLocks/>
              <a:stCxn id="143" idx="0"/>
            </p:cNvCxnSpPr>
            <p:nvPr/>
          </p:nvCxnSpPr>
          <p:spPr>
            <a:xfrm flipH="1" flipV="1">
              <a:off x="6705600" y="2928730"/>
              <a:ext cx="499189" cy="5326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9" name="Connecteur droit avec flèche 148">
              <a:extLst>
                <a:ext uri="{FF2B5EF4-FFF2-40B4-BE49-F238E27FC236}">
                  <a16:creationId xmlns:a16="http://schemas.microsoft.com/office/drawing/2014/main" id="{A9A8C12A-82C1-7774-3E2F-8444A200CFA9}"/>
                </a:ext>
              </a:extLst>
            </p:cNvPr>
            <p:cNvCxnSpPr/>
            <p:nvPr/>
          </p:nvCxnSpPr>
          <p:spPr>
            <a:xfrm>
              <a:off x="7673009" y="2067339"/>
              <a:ext cx="10668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86BDCC4D-7589-DC4B-FC8F-2D87A3E9B2E6}"/>
                </a:ext>
              </a:extLst>
            </p:cNvPr>
            <p:cNvSpPr txBox="1"/>
            <p:nvPr/>
          </p:nvSpPr>
          <p:spPr>
            <a:xfrm>
              <a:off x="7964556" y="1822175"/>
              <a:ext cx="6692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2 m</a:t>
              </a:r>
            </a:p>
          </p:txBody>
        </p:sp>
      </p:grpSp>
      <p:pic>
        <p:nvPicPr>
          <p:cNvPr id="147" name="Image 146">
            <a:extLst>
              <a:ext uri="{FF2B5EF4-FFF2-40B4-BE49-F238E27FC236}">
                <a16:creationId xmlns:a16="http://schemas.microsoft.com/office/drawing/2014/main" id="{316C2750-F66E-A690-6DE8-2A76ADA24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063" y="867063"/>
            <a:ext cx="4724322" cy="31059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76AAFC8-88C0-CAA7-D86E-E51D4C40AE59}"/>
              </a:ext>
            </a:extLst>
          </p:cNvPr>
          <p:cNvGrpSpPr/>
          <p:nvPr/>
        </p:nvGrpSpPr>
        <p:grpSpPr>
          <a:xfrm>
            <a:off x="4168140" y="708660"/>
            <a:ext cx="4907280" cy="3581400"/>
            <a:chOff x="4168140" y="708660"/>
            <a:chExt cx="4907280" cy="3581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2FD67D-87BA-8D62-915B-02EDC238F88B}"/>
                </a:ext>
              </a:extLst>
            </p:cNvPr>
            <p:cNvSpPr/>
            <p:nvPr/>
          </p:nvSpPr>
          <p:spPr>
            <a:xfrm>
              <a:off x="4168140" y="708660"/>
              <a:ext cx="4907280" cy="35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6ECBB4C-AFA9-31C2-5EE0-A912A9AFFECD}"/>
                </a:ext>
              </a:extLst>
            </p:cNvPr>
            <p:cNvSpPr txBox="1"/>
            <p:nvPr/>
          </p:nvSpPr>
          <p:spPr>
            <a:xfrm>
              <a:off x="5037326" y="743288"/>
              <a:ext cx="3605742" cy="1341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hangingPunct="0">
                <a:spcAft>
                  <a:spcPts val="1100"/>
                </a:spcAft>
              </a:pPr>
              <a:r>
                <a:rPr lang="fr-FR" sz="1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Experimental</a:t>
              </a:r>
              <a:r>
                <a:rPr lang="fr-FR" sz="1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1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sequence</a:t>
              </a:r>
              <a:r>
                <a:rPr lang="fr-FR" sz="1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: </a:t>
              </a:r>
            </a:p>
            <a:p>
              <a:pPr marL="342900" lvl="0" indent="-342900" algn="just">
                <a:buFont typeface="+mj-lt"/>
                <a:buAutoNum type="arabicPeriod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Hydrogen injection in the explosion chamber </a:t>
              </a:r>
            </a:p>
            <a:p>
              <a:pPr marL="342900" lvl="0" indent="-342900" algn="just">
                <a:buFont typeface="+mj-lt"/>
                <a:buAutoNum type="arabicPeriod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Foam generation until the explosion chamber is completely filled </a:t>
              </a:r>
            </a:p>
            <a:p>
              <a:pPr marL="342900" lvl="0" indent="-342900" algn="just">
                <a:buFont typeface="+mj-lt"/>
                <a:buAutoNum type="arabicPeriod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Hydrogen injection in the ignition cylinder,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lvl="0" indent="-342900" algn="just">
                <a:spcAft>
                  <a:spcPts val="600"/>
                </a:spcAft>
                <a:buFont typeface="+mj-lt"/>
                <a:buAutoNum type="arabicPeriod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Ignition</a:t>
              </a:r>
              <a:endParaRPr lang="en-GB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3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61CF2-D57B-926F-2EB7-7DC8593E6882}"/>
              </a:ext>
            </a:extLst>
          </p:cNvPr>
          <p:cNvSpPr txBox="1"/>
          <p:nvPr/>
        </p:nvSpPr>
        <p:spPr>
          <a:xfrm>
            <a:off x="323528" y="915566"/>
            <a:ext cx="48965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Foam generation: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 </a:t>
            </a:r>
            <a:r>
              <a:rPr lang="en-GB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liters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tank filled with water +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emulsifying agent (3% by volume)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Foam generation device (colander)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flammable mixture was formed before the foam injection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foam expansion ratios: 20 and 200</a:t>
            </a:r>
          </a:p>
          <a:p>
            <a:pPr algn="just"/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set-up</a:t>
            </a:r>
            <a:br>
              <a:rPr lang="en-US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5CCD0D-B66C-B98A-8C88-625B6827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" t="9757" r="45774"/>
          <a:stretch/>
        </p:blipFill>
        <p:spPr>
          <a:xfrm>
            <a:off x="5508104" y="339502"/>
            <a:ext cx="3241470" cy="2647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84078E-6FCF-A8C0-56EA-87CF381CB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61" t="9757" r="3552"/>
          <a:stretch/>
        </p:blipFill>
        <p:spPr>
          <a:xfrm>
            <a:off x="6372200" y="3003798"/>
            <a:ext cx="2342858" cy="24314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079C9C-FD4C-284F-C76B-FFED01A7A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3798"/>
            <a:ext cx="2445772" cy="1832710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0205F3-DD0B-E53A-B412-39AD9B843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8" b="3322"/>
          <a:stretch/>
        </p:blipFill>
        <p:spPr bwMode="auto">
          <a:xfrm>
            <a:off x="3203848" y="3003798"/>
            <a:ext cx="2033528" cy="1877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880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3928CA-69FF-47C8-A815-433011C9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9AA47C-3418-2850-0EAA-A0E95A5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486"/>
            <a:ext cx="8424000" cy="720000"/>
          </a:xfrm>
        </p:spPr>
        <p:txBody>
          <a:bodyPr/>
          <a:lstStyle/>
          <a:p>
            <a:pPr algn="r"/>
            <a:r>
              <a:rPr lang="en-US" dirty="0"/>
              <a:t>Experimental configurations</a:t>
            </a:r>
            <a:br>
              <a:rPr lang="en-US" dirty="0"/>
            </a:b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054A74A-D981-D631-EB82-BB824520A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02413"/>
              </p:ext>
            </p:extLst>
          </p:nvPr>
        </p:nvGraphicFramePr>
        <p:xfrm>
          <a:off x="1789044" y="908636"/>
          <a:ext cx="5347252" cy="3550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7913">
                  <a:extLst>
                    <a:ext uri="{9D8B030D-6E8A-4147-A177-3AD203B41FA5}">
                      <a16:colId xmlns:a16="http://schemas.microsoft.com/office/drawing/2014/main" val="2104633437"/>
                    </a:ext>
                  </a:extLst>
                </a:gridCol>
                <a:gridCol w="1855755">
                  <a:extLst>
                    <a:ext uri="{9D8B030D-6E8A-4147-A177-3AD203B41FA5}">
                      <a16:colId xmlns:a16="http://schemas.microsoft.com/office/drawing/2014/main" val="1256783007"/>
                    </a:ext>
                  </a:extLst>
                </a:gridCol>
                <a:gridCol w="1903584">
                  <a:extLst>
                    <a:ext uri="{9D8B030D-6E8A-4147-A177-3AD203B41FA5}">
                      <a16:colId xmlns:a16="http://schemas.microsoft.com/office/drawing/2014/main" val="2118584239"/>
                    </a:ext>
                  </a:extLst>
                </a:gridCol>
              </a:tblGrid>
              <a:tr h="81939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of configuration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 of flammable mixture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 expansion ratio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315990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Ref</a:t>
                      </a: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Quiescent 16 % H2/air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fr-FR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Foam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6626297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Ref</a:t>
                      </a: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Quiescent 21 % H2/air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fr-FR" sz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Foam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043422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Quiescent 16 % H2/air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6848201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Quiescent 16 % H2/air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3422323"/>
                  </a:ext>
                </a:extLst>
              </a:tr>
              <a:tr h="54626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Quiescent 21 % H2/air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11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325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216936"/>
      </p:ext>
    </p:extLst>
  </p:cSld>
  <p:clrMapOvr>
    <a:masterClrMapping/>
  </p:clrMapOvr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F_PP_marianne_Ineris" id="{1FC52499-32FF-451D-AC3F-50F71DEF5122}" vid="{21E84CFE-D374-4422-9527-B25E29D70A1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Modèle_presentation_ppt_Ineris_Marianne</Template>
  <TotalTime>0</TotalTime>
  <Words>842</Words>
  <Application>Microsoft Office PowerPoint</Application>
  <PresentationFormat>Affichage à l'écran (16:9)</PresentationFormat>
  <Paragraphs>157</Paragraphs>
  <Slides>14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Lucida Sans Unicode</vt:lpstr>
      <vt:lpstr>Marianne</vt:lpstr>
      <vt:lpstr>Times New Roman</vt:lpstr>
      <vt:lpstr>Wingdings</vt:lpstr>
      <vt:lpstr>MINISTÈRIEL</vt:lpstr>
      <vt:lpstr>Présentation PowerPoint</vt:lpstr>
      <vt:lpstr> Context</vt:lpstr>
      <vt:lpstr>Présentation PowerPoint</vt:lpstr>
      <vt:lpstr>Présentation PowerPoint</vt:lpstr>
      <vt:lpstr> Experimental configurations and results</vt:lpstr>
      <vt:lpstr>Experimental set-up </vt:lpstr>
      <vt:lpstr>Experimental set-up </vt:lpstr>
      <vt:lpstr>Experimental set-up </vt:lpstr>
      <vt:lpstr>Experimental configurations </vt:lpstr>
      <vt:lpstr>Experimental results </vt:lpstr>
      <vt:lpstr>Experimental results </vt:lpstr>
      <vt:lpstr>Experimental results </vt:lpstr>
      <vt:lpstr> Conclusions and perspectives</vt:lpstr>
      <vt:lpstr>Présentation PowerPoint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BERTHE Blandine</dc:creator>
  <cp:lastModifiedBy>Iron Grillon</cp:lastModifiedBy>
  <cp:revision>25</cp:revision>
  <dcterms:created xsi:type="dcterms:W3CDTF">2021-02-18T09:11:45Z</dcterms:created>
  <dcterms:modified xsi:type="dcterms:W3CDTF">2023-09-18T15:47:57Z</dcterms:modified>
</cp:coreProperties>
</file>