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21"/>
  </p:notesMasterIdLst>
  <p:sldIdLst>
    <p:sldId id="332" r:id="rId2"/>
    <p:sldId id="336" r:id="rId3"/>
    <p:sldId id="335" r:id="rId4"/>
    <p:sldId id="339" r:id="rId5"/>
    <p:sldId id="344" r:id="rId6"/>
    <p:sldId id="345" r:id="rId7"/>
    <p:sldId id="346" r:id="rId8"/>
    <p:sldId id="354" r:id="rId9"/>
    <p:sldId id="347" r:id="rId10"/>
    <p:sldId id="348" r:id="rId11"/>
    <p:sldId id="355" r:id="rId12"/>
    <p:sldId id="349" r:id="rId13"/>
    <p:sldId id="356" r:id="rId14"/>
    <p:sldId id="357" r:id="rId15"/>
    <p:sldId id="350" r:id="rId16"/>
    <p:sldId id="351" r:id="rId17"/>
    <p:sldId id="358" r:id="rId18"/>
    <p:sldId id="352" r:id="rId19"/>
    <p:sldId id="353" r:id="rId20"/>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ERIS" id="{0B896E98-F45E-4768-8620-EDDF394BE181}">
          <p14:sldIdLst>
            <p14:sldId id="332"/>
            <p14:sldId id="336"/>
            <p14:sldId id="335"/>
            <p14:sldId id="339"/>
            <p14:sldId id="344"/>
            <p14:sldId id="345"/>
            <p14:sldId id="346"/>
            <p14:sldId id="354"/>
            <p14:sldId id="347"/>
            <p14:sldId id="348"/>
            <p14:sldId id="355"/>
            <p14:sldId id="349"/>
            <p14:sldId id="356"/>
            <p14:sldId id="357"/>
            <p14:sldId id="350"/>
            <p14:sldId id="351"/>
            <p14:sldId id="358"/>
            <p14:sldId id="352"/>
            <p14:sldId id="353"/>
          </p14:sldIdLst>
        </p14:section>
        <p14:section name="MÉTHODOLOGIE" id="{EB03BDE6-D677-4574-A7BF-9721F91BDEB8}">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8647C5-9918-DB42-413F-296745E7D1A3}" name="LEPRETTE Emmanuel" initials="LE" userId="S::Emmanuel.LEPRETTE@ineris.fr::a9dfe60a-f5f3-42c9-b89d-54d754b81f29" providerId="AD"/>
  <p188:author id="{D3DCC9CF-FE16-1018-1C74-A4FA0469B577}" name="DAUBECH Jerome" initials="DJ" userId="S::Jerome.DAUBECH@ineris.fr::2186841c-cd88-49c9-a9ae-b8ac1d51d60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2" autoAdjust="0"/>
    <p:restoredTop sz="83393" autoAdjust="0"/>
  </p:normalViewPr>
  <p:slideViewPr>
    <p:cSldViewPr snapToGrid="0" showGuides="1">
      <p:cViewPr varScale="1">
        <p:scale>
          <a:sx n="87" d="100"/>
          <a:sy n="87" d="100"/>
        </p:scale>
        <p:origin x="512" y="48"/>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18/09/2023</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reference test is not a quiescent test but a turbulent test. In fact, it was carried out by discharging the cylinders with air not charged with powder. The aim is to evaluate the efficiency of the powder without the effect of the injection system.</a:t>
            </a:r>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11</a:t>
            </a:fld>
            <a:endParaRPr lang="fr-FR" dirty="0"/>
          </a:p>
        </p:txBody>
      </p:sp>
    </p:spTree>
    <p:extLst>
      <p:ext uri="{BB962C8B-B14F-4D97-AF65-F5344CB8AC3E}">
        <p14:creationId xmlns:p14="http://schemas.microsoft.com/office/powerpoint/2010/main" val="109047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Segoe UI" panose="020B0502040204020203" pitchFamily="34" charset="0"/>
              </a:rPr>
              <a:t>A expliquer oralement :</a:t>
            </a:r>
            <a:br>
              <a:rPr lang="fr-FR" sz="1800" dirty="0">
                <a:effectLst/>
                <a:latin typeface="Segoe UI" panose="020B0502040204020203" pitchFamily="34" charset="0"/>
              </a:rPr>
            </a:br>
            <a:r>
              <a:rPr lang="en-US" sz="1800" dirty="0">
                <a:effectLst/>
                <a:latin typeface="Segoe UI" panose="020B0502040204020203" pitchFamily="34" charset="0"/>
              </a:rPr>
              <a:t>- at 1 kg of powder, the inhibiting effect exists, but it is offset by the effect of the turbulence induced by the powder injection, so that overall there is no attenuation effect compared with the test at rest. The result is therefore the same as in the first campaign in a 4 m3 chamber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 with 2 kg of powder, the inhibiting effect is dominant, and the pressure level is divided by 2 compared with the test at rest.</a:t>
            </a:r>
            <a:endParaRPr lang="fr-FR" dirty="0"/>
          </a:p>
          <a:p>
            <a:r>
              <a:rPr lang="fr-FR" sz="1800" dirty="0">
                <a:effectLst/>
                <a:latin typeface="Segoe UI" panose="020B0502040204020203" pitchFamily="34" charset="0"/>
              </a:rPr>
              <a:t>But </a:t>
            </a:r>
            <a:r>
              <a:rPr lang="fr-FR" sz="1800" dirty="0" err="1">
                <a:effectLst/>
                <a:latin typeface="Segoe UI" panose="020B0502040204020203" pitchFamily="34" charset="0"/>
              </a:rPr>
              <a:t>it</a:t>
            </a:r>
            <a:r>
              <a:rPr lang="fr-FR" sz="1800" dirty="0">
                <a:effectLst/>
                <a:latin typeface="Segoe UI" panose="020B0502040204020203" pitchFamily="34" charset="0"/>
              </a:rPr>
              <a:t> ‘s </a:t>
            </a:r>
            <a:r>
              <a:rPr lang="fr-FR" sz="1800" dirty="0" err="1">
                <a:effectLst/>
                <a:latin typeface="Segoe UI" panose="020B0502040204020203" pitchFamily="34" charset="0"/>
              </a:rPr>
              <a:t>less</a:t>
            </a:r>
            <a:r>
              <a:rPr lang="fr-FR" sz="1800" dirty="0">
                <a:effectLst/>
                <a:latin typeface="Segoe UI" panose="020B0502040204020203" pitchFamily="34" charset="0"/>
              </a:rPr>
              <a:t> efficient </a:t>
            </a:r>
            <a:r>
              <a:rPr lang="fr-FR" sz="1800" dirty="0" err="1">
                <a:effectLst/>
                <a:latin typeface="Segoe UI" panose="020B0502040204020203" pitchFamily="34" charset="0"/>
              </a:rPr>
              <a:t>tha</a:t>
            </a:r>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17</a:t>
            </a:fld>
            <a:endParaRPr lang="fr-FR" dirty="0"/>
          </a:p>
        </p:txBody>
      </p:sp>
    </p:spTree>
    <p:extLst>
      <p:ext uri="{BB962C8B-B14F-4D97-AF65-F5344CB8AC3E}">
        <p14:creationId xmlns:p14="http://schemas.microsoft.com/office/powerpoint/2010/main" val="1041582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r>
              <a:rPr lang="fr-FR" dirty="0"/>
              <a:t>XX/XX/XXXX</a:t>
            </a:r>
          </a:p>
        </p:txBody>
      </p:sp>
      <p:sp>
        <p:nvSpPr>
          <p:cNvPr id="5" name="Espace réservé du pied de page 4"/>
          <p:cNvSpPr>
            <a:spLocks noGrp="1"/>
          </p:cNvSpPr>
          <p:nvPr>
            <p:ph type="ftr" sz="quarter" idx="11"/>
          </p:nvPr>
        </p:nvSpPr>
        <p:spPr bwMode="gray">
          <a:xfrm>
            <a:off x="720000" y="3919897"/>
            <a:ext cx="3240000" cy="900000"/>
          </a:xfrm>
        </p:spPr>
        <p:txBody>
          <a:bodyPr anchor="b" anchorCtr="0"/>
          <a:lstStyle>
            <a:lvl1pPr>
              <a:defRPr sz="1150">
                <a:latin typeface="Arial" panose="020B0604020202020204" pitchFamily="34" charset="0"/>
                <a:cs typeface="Arial" panose="020B0604020202020204" pitchFamily="34" charset="0"/>
              </a:defRPr>
            </a:lvl1pPr>
          </a:lstStyle>
          <a:p>
            <a:r>
              <a:rPr lang="fr-FR" dirty="0"/>
              <a:t>Institut national de l’environnement industriel et des risques</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pic>
        <p:nvPicPr>
          <p:cNvPr id="7" name="Image 6">
            <a:extLst>
              <a:ext uri="{FF2B5EF4-FFF2-40B4-BE49-F238E27FC236}">
                <a16:creationId xmlns:a16="http://schemas.microsoft.com/office/drawing/2014/main" id="{529A767A-332E-43AF-9F3B-A2F5E565CD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24000" y="151200"/>
            <a:ext cx="3221250" cy="2918510"/>
          </a:xfrm>
          <a:prstGeom prst="rect">
            <a:avLst/>
          </a:prstGeom>
        </p:spPr>
      </p:pic>
      <p:pic>
        <p:nvPicPr>
          <p:cNvPr id="8" name="Image 7">
            <a:extLst>
              <a:ext uri="{FF2B5EF4-FFF2-40B4-BE49-F238E27FC236}">
                <a16:creationId xmlns:a16="http://schemas.microsoft.com/office/drawing/2014/main" id="{8BEC7B4C-0D93-4490-9248-D84074ADA6A3}"/>
              </a:ext>
            </a:extLst>
          </p:cNvPr>
          <p:cNvPicPr>
            <a:picLocks noChangeAspect="1"/>
          </p:cNvPicPr>
          <p:nvPr userDrawn="1"/>
        </p:nvPicPr>
        <p:blipFill>
          <a:blip r:embed="rId3"/>
          <a:stretch>
            <a:fillRect/>
          </a:stretch>
        </p:blipFill>
        <p:spPr>
          <a:xfrm>
            <a:off x="5999863" y="542591"/>
            <a:ext cx="2442925" cy="1258664"/>
          </a:xfrm>
          <a:prstGeom prst="rect">
            <a:avLst/>
          </a:prstGeom>
        </p:spPr>
      </p:pic>
    </p:spTree>
    <p:extLst>
      <p:ext uri="{BB962C8B-B14F-4D97-AF65-F5344CB8AC3E}">
        <p14:creationId xmlns:p14="http://schemas.microsoft.com/office/powerpoint/2010/main" val="343261095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8" name="Espace réservé du numéro de diapositive 7"/>
          <p:cNvSpPr>
            <a:spLocks noGrp="1"/>
          </p:cNvSpPr>
          <p:nvPr>
            <p:ph type="sldNum" sz="quarter" idx="12"/>
          </p:nvPr>
        </p:nvSpPr>
        <p:spPr bwMode="gray">
          <a:xfrm>
            <a:off x="7434000" y="4783500"/>
            <a:ext cx="1350000" cy="360000"/>
          </a:xfrm>
        </p:spPr>
        <p:txBody>
          <a:bodyPr/>
          <a:lstStyle>
            <a:lvl1pPr>
              <a:defRPr>
                <a:latin typeface="Arial" panose="020B0604020202020204" pitchFamily="34" charset="0"/>
                <a:cs typeface="Arial" panose="020B0604020202020204" pitchFamily="34" charset="0"/>
              </a:defRPr>
            </a:lvl1p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920B7016-7ABA-4F76-8365-F056DA845526}"/>
              </a:ext>
            </a:extLst>
          </p:cNvPr>
          <p:cNvPicPr>
            <a:picLocks noChangeAspect="1"/>
          </p:cNvPicPr>
          <p:nvPr userDrawn="1"/>
        </p:nvPicPr>
        <p:blipFill>
          <a:blip r:embed="rId2"/>
          <a:stretch>
            <a:fillRect/>
          </a:stretch>
        </p:blipFill>
        <p:spPr>
          <a:xfrm>
            <a:off x="6446126" y="359099"/>
            <a:ext cx="2337874" cy="1204539"/>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4" name="Espace réservé du pied de page 3"/>
          <p:cNvSpPr>
            <a:spLocks noGrp="1"/>
          </p:cNvSpPr>
          <p:nvPr>
            <p:ph type="ftr" sz="quarter" idx="11"/>
          </p:nvPr>
        </p:nvSpPr>
        <p:spPr bwMode="gray"/>
        <p:txBody>
          <a:bodyPr/>
          <a:lstStyle>
            <a:lvl1pPr>
              <a:defRPr/>
            </a:lvl1pPr>
          </a:lstStyle>
          <a:p>
            <a:r>
              <a:rPr lang="fr-FR" dirty="0"/>
              <a:t>French National Institute for Industrial Environment and Risks (Ineris)</a:t>
            </a:r>
          </a:p>
        </p:txBody>
      </p:sp>
      <p:sp>
        <p:nvSpPr>
          <p:cNvPr id="5" name="Espace réservé du numéro de diapositive 4"/>
          <p:cNvSpPr>
            <a:spLocks noGrp="1"/>
          </p:cNvSpPr>
          <p:nvPr>
            <p:ph type="sldNum" sz="quarter" idx="12"/>
          </p:nvPr>
        </p:nvSpPr>
        <p:spPr bwMode="gray">
          <a:xfrm>
            <a:off x="7433999" y="4783500"/>
            <a:ext cx="1350000" cy="360000"/>
          </a:xfrm>
        </p:spPr>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7BA0D-730C-47CD-AF4B-BBB9F8267F0F}"/>
              </a:ext>
            </a:extLst>
          </p:cNvPr>
          <p:cNvSpPr/>
          <p:nvPr userDrawn="1"/>
        </p:nvSpPr>
        <p:spPr>
          <a:xfrm>
            <a:off x="-1" y="738000"/>
            <a:ext cx="9144000" cy="4405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4" name="Espace réservé du pied de page 3"/>
          <p:cNvSpPr>
            <a:spLocks noGrp="1"/>
          </p:cNvSpPr>
          <p:nvPr>
            <p:ph type="ftr" sz="quarter" idx="11"/>
          </p:nvPr>
        </p:nvSpPr>
        <p:spPr bwMode="gray"/>
        <p:txBody>
          <a:bodyPr/>
          <a:lstStyle>
            <a:lvl1pPr>
              <a:defRPr/>
            </a:lvl1pPr>
          </a:lstStyle>
          <a:p>
            <a:r>
              <a:rPr lang="fr-FR" dirty="0"/>
              <a:t>French National Institute for Industrial Environment and Risks (Ineris)</a:t>
            </a:r>
          </a:p>
        </p:txBody>
      </p:sp>
      <p:sp>
        <p:nvSpPr>
          <p:cNvPr id="5" name="Espace réservé du numéro de diapositive 4"/>
          <p:cNvSpPr>
            <a:spLocks noGrp="1"/>
          </p:cNvSpPr>
          <p:nvPr>
            <p:ph type="sldNum" sz="quarter" idx="12"/>
          </p:nvPr>
        </p:nvSpPr>
        <p:spPr bwMode="gray">
          <a:xfrm>
            <a:off x="7434000" y="4783050"/>
            <a:ext cx="1350000" cy="360000"/>
          </a:xfrm>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4" name="Espace réservé du pied de page 3"/>
          <p:cNvSpPr>
            <a:spLocks noGrp="1"/>
          </p:cNvSpPr>
          <p:nvPr>
            <p:ph type="ftr" sz="quarter" idx="11"/>
          </p:nvPr>
        </p:nvSpPr>
        <p:spPr bwMode="gray"/>
        <p:txBody>
          <a:bodyPr/>
          <a:lstStyle>
            <a:lvl1pPr>
              <a:defRPr/>
            </a:lvl1pPr>
          </a:lstStyle>
          <a:p>
            <a:r>
              <a:rPr lang="fr-FR" dirty="0"/>
              <a:t>French National Institute for Industrial Environment and Risks (Ineris)</a:t>
            </a:r>
          </a:p>
        </p:txBody>
      </p:sp>
      <p:sp>
        <p:nvSpPr>
          <p:cNvPr id="5" name="Espace réservé du numéro de diapositive 4"/>
          <p:cNvSpPr>
            <a:spLocks noGrp="1"/>
          </p:cNvSpPr>
          <p:nvPr>
            <p:ph type="sldNum" sz="quarter" idx="12"/>
          </p:nvPr>
        </p:nvSpPr>
        <p:spPr bwMode="gray">
          <a:xfrm>
            <a:off x="7433999" y="4783500"/>
            <a:ext cx="1350000" cy="360000"/>
          </a:xfrm>
        </p:spPr>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59999" y="900000"/>
            <a:ext cx="8424000" cy="540000"/>
          </a:xfrm>
        </p:spPr>
        <p:txBody>
          <a:bodyPr/>
          <a:lstStyle/>
          <a:p>
            <a:r>
              <a:rPr lang="fr-FR" noProof="0" dirty="0"/>
              <a:t>Titre</a:t>
            </a:r>
            <a:endParaRPr lang="fr-FR" dirty="0"/>
          </a:p>
        </p:txBody>
      </p:sp>
      <p:sp>
        <p:nvSpPr>
          <p:cNvPr id="6" name="Espace réservé du pied de page 5"/>
          <p:cNvSpPr>
            <a:spLocks noGrp="1"/>
          </p:cNvSpPr>
          <p:nvPr>
            <p:ph type="ftr" sz="quarter" idx="11"/>
          </p:nvPr>
        </p:nvSpPr>
        <p:spPr bwMode="gray"/>
        <p:txBody>
          <a:bodyPr/>
          <a:lstStyle>
            <a:lvl1pPr>
              <a:defRPr/>
            </a:lvl1pPr>
          </a:lstStyle>
          <a:p>
            <a:r>
              <a:rPr lang="fr-FR" dirty="0"/>
              <a:t>French National Institute for Industrial Environment and Risks (Ineris)</a:t>
            </a:r>
          </a:p>
        </p:txBody>
      </p:sp>
      <p:sp>
        <p:nvSpPr>
          <p:cNvPr id="7" name="Espace réservé du numéro de diapositive 6"/>
          <p:cNvSpPr>
            <a:spLocks noGrp="1"/>
          </p:cNvSpPr>
          <p:nvPr>
            <p:ph type="sldNum" sz="quarter" idx="12"/>
          </p:nvPr>
        </p:nvSpPr>
        <p:spPr bwMode="gray">
          <a:xfrm>
            <a:off x="7433998" y="4783500"/>
            <a:ext cx="1350000" cy="360000"/>
          </a:xfrm>
        </p:spPr>
        <p:txBody>
          <a:bodyPr/>
          <a:lstStyle/>
          <a:p>
            <a:fld id="{733122C9-A0B9-462F-8757-0847AD287B63}" type="slidenum">
              <a:rPr lang="fr-FR" smtClean="0"/>
              <a:pPr/>
              <a:t>‹N°›</a:t>
            </a:fld>
            <a:endParaRPr lang="fr-FR" dirty="0"/>
          </a:p>
        </p:txBody>
      </p:sp>
      <p:sp>
        <p:nvSpPr>
          <p:cNvPr id="9" name="Espace réservé du contenu 8"/>
          <p:cNvSpPr>
            <a:spLocks noGrp="1"/>
          </p:cNvSpPr>
          <p:nvPr>
            <p:ph sz="quarter" idx="14" hasCustomPrompt="1"/>
          </p:nvPr>
        </p:nvSpPr>
        <p:spPr bwMode="gray">
          <a:xfrm>
            <a:off x="359998" y="1836000"/>
            <a:ext cx="8424000" cy="2574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7">
            <a:extLst>
              <a:ext uri="{FF2B5EF4-FFF2-40B4-BE49-F238E27FC236}">
                <a16:creationId xmlns:a16="http://schemas.microsoft.com/office/drawing/2014/main" id="{0B2F4F43-0CB8-44A7-86A1-2A4A154D3CDB}"/>
              </a:ext>
            </a:extLst>
          </p:cNvPr>
          <p:cNvSpPr>
            <a:spLocks noGrp="1"/>
          </p:cNvSpPr>
          <p:nvPr>
            <p:ph type="body" sz="quarter" idx="15" hasCustomPrompt="1"/>
          </p:nvPr>
        </p:nvSpPr>
        <p:spPr bwMode="gray">
          <a:xfrm>
            <a:off x="359384" y="1440000"/>
            <a:ext cx="8424614" cy="242951"/>
          </a:xfrm>
          <a:ln>
            <a:noFill/>
          </a:ln>
        </p:spPr>
        <p:txBody>
          <a:bodyPr/>
          <a:lstStyle>
            <a:lvl1pPr marL="9525" indent="85725">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1">
                <a:solidFill>
                  <a:schemeClr val="tx1"/>
                </a:solidFill>
                <a:latin typeface="Arial" panose="020B0604020202020204" pitchFamily="34" charset="0"/>
                <a:cs typeface="Arial" panose="020B0604020202020204" pitchFamily="34" charset="0"/>
              </a:defRPr>
            </a:lvl1pPr>
          </a:lstStyle>
          <a:p>
            <a:pPr algn="r"/>
            <a:r>
              <a:rPr lang="fr-FR" cap="all" dirty="0"/>
              <a:t>XX/XX/XXXX</a:t>
            </a:r>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1">
                <a:solidFill>
                  <a:schemeClr val="tx1"/>
                </a:solidFill>
                <a:latin typeface="Arial" panose="020B0604020202020204" pitchFamily="34" charset="0"/>
                <a:cs typeface="Arial" panose="020B0604020202020204" pitchFamily="34" charset="0"/>
              </a:defRPr>
            </a:lvl1pPr>
          </a:lstStyle>
          <a:p>
            <a:r>
              <a:rPr lang="fr-FR" dirty="0"/>
              <a:t>Institut national de l’environnement industriel et des risques</a:t>
            </a:r>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1">
                <a:solidFill>
                  <a:schemeClr val="tx1"/>
                </a:solidFill>
                <a:latin typeface="Arial" panose="020B0604020202020204" pitchFamily="34" charset="0"/>
                <a:cs typeface="Arial" panose="020B0604020202020204" pitchFamily="34" charset="0"/>
              </a:defRPr>
            </a:lvl1pPr>
          </a:lstStyle>
          <a:p>
            <a:fld id="{733122C9-A0B9-462F-8757-0847AD287B63}" type="slidenum">
              <a:rPr lang="fr-FR" smtClean="0"/>
              <a:pPr/>
              <a:t>‹N°›</a:t>
            </a:fld>
            <a:endParaRPr lang="fr-FR" dirty="0"/>
          </a:p>
        </p:txBody>
      </p:sp>
      <p:cxnSp>
        <p:nvCxnSpPr>
          <p:cNvPr id="10" name="Connecteur droit 9"/>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08FB48E5-FA05-4458-83BA-298D09F5251B}"/>
              </a:ext>
            </a:extLst>
          </p:cNvPr>
          <p:cNvPicPr>
            <a:picLocks noChangeAspect="1"/>
          </p:cNvPicPr>
          <p:nvPr userDrawn="1"/>
        </p:nvPicPr>
        <p:blipFill>
          <a:blip r:embed="rId8"/>
          <a:stretch>
            <a:fillRect/>
          </a:stretch>
        </p:blipFill>
        <p:spPr>
          <a:xfrm>
            <a:off x="107504" y="195486"/>
            <a:ext cx="754617" cy="388800"/>
          </a:xfrm>
          <a:prstGeom prst="rect">
            <a:avLst/>
          </a:prstGeom>
        </p:spPr>
      </p:pic>
      <p:pic>
        <p:nvPicPr>
          <p:cNvPr id="7" name="Picture 2" descr="EDF">
            <a:extLst>
              <a:ext uri="{FF2B5EF4-FFF2-40B4-BE49-F238E27FC236}">
                <a16:creationId xmlns:a16="http://schemas.microsoft.com/office/drawing/2014/main" id="{CDE2C6EB-4096-C04B-AD63-F77EE768777D}"/>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1600" y="51470"/>
            <a:ext cx="1037799" cy="5666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i Group">
            <a:extLst>
              <a:ext uri="{FF2B5EF4-FFF2-40B4-BE49-F238E27FC236}">
                <a16:creationId xmlns:a16="http://schemas.microsoft.com/office/drawing/2014/main" id="{E2F8A7BD-340D-6626-04CC-0C064A4BCD79}"/>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5146" t="38756" r="4016" b="36558"/>
          <a:stretch/>
        </p:blipFill>
        <p:spPr bwMode="auto">
          <a:xfrm>
            <a:off x="2051720" y="123478"/>
            <a:ext cx="1656184" cy="499691"/>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798" r:id="rId6"/>
  </p:sldLayoutIdLst>
  <p:hf hdr="0"/>
  <p:txStyles>
    <p:titleStyle>
      <a:lvl1pPr algn="l" defTabSz="914400" rtl="0" eaLnBrk="1" latinLnBrk="0" hangingPunct="1">
        <a:lnSpc>
          <a:spcPct val="90000"/>
        </a:lnSpc>
        <a:spcBef>
          <a:spcPct val="0"/>
        </a:spcBef>
        <a:buNone/>
        <a:defRPr sz="2550" b="1" kern="1200">
          <a:solidFill>
            <a:schemeClr val="tx1"/>
          </a:solidFill>
          <a:latin typeface="Arial Black" panose="020B0A04020102020204" pitchFamily="34" charset="0"/>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Arial" panose="020B0604020202020204" pitchFamily="34" charset="0"/>
          <a:ea typeface="+mn-ea"/>
          <a:cs typeface="Arial" panose="020B0604020202020204" pitchFamily="34" charset="0"/>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Arial" panose="020B0604020202020204" pitchFamily="34" charset="0"/>
          <a:ea typeface="+mn-ea"/>
          <a:cs typeface="Arial" panose="020B0604020202020204" pitchFamily="34" charset="0"/>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Arial" panose="020B0604020202020204" pitchFamily="34" charset="0"/>
          <a:ea typeface="+mn-ea"/>
          <a:cs typeface="Arial" panose="020B0604020202020204" pitchFamily="34" charset="0"/>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Arial" panose="020B0604020202020204" pitchFamily="34" charset="0"/>
          <a:ea typeface="+mn-ea"/>
          <a:cs typeface="Arial" panose="020B0604020202020204" pitchFamily="34" charset="0"/>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A5A8BAFB-DFA4-4FA5-9610-120ADCE28EC8}"/>
              </a:ext>
            </a:extLst>
          </p:cNvPr>
          <p:cNvSpPr>
            <a:spLocks noGrp="1"/>
          </p:cNvSpPr>
          <p:nvPr>
            <p:ph type="title"/>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04B0B77B-7219-4D73-ABE2-988401B93107}"/>
              </a:ext>
            </a:extLst>
          </p:cNvPr>
          <p:cNvSpPr>
            <a:spLocks noGrp="1"/>
          </p:cNvSpPr>
          <p:nvPr>
            <p:ph type="sldNum" sz="quarter" idx="12"/>
          </p:nvPr>
        </p:nvSpPr>
        <p:spPr/>
        <p:txBody>
          <a:bodyPr/>
          <a:lstStyle/>
          <a:p>
            <a:fld id="{733122C9-A0B9-462F-8757-0847AD287B63}" type="slidenum">
              <a:rPr lang="fr-FR" smtClean="0"/>
              <a:pPr/>
              <a:t>1</a:t>
            </a:fld>
            <a:endParaRPr lang="fr-FR" dirty="0"/>
          </a:p>
        </p:txBody>
      </p:sp>
      <p:sp>
        <p:nvSpPr>
          <p:cNvPr id="9" name="Espace réservé du texte 5">
            <a:extLst>
              <a:ext uri="{FF2B5EF4-FFF2-40B4-BE49-F238E27FC236}">
                <a16:creationId xmlns:a16="http://schemas.microsoft.com/office/drawing/2014/main" id="{897460C6-F1F2-4CEE-ACB8-26B28272D4E0}"/>
              </a:ext>
            </a:extLst>
          </p:cNvPr>
          <p:cNvSpPr>
            <a:spLocks noGrp="1"/>
          </p:cNvSpPr>
          <p:nvPr>
            <p:ph type="body" sz="quarter" idx="13"/>
          </p:nvPr>
        </p:nvSpPr>
        <p:spPr>
          <a:xfrm>
            <a:off x="316901" y="1796228"/>
            <a:ext cx="5940192" cy="2077200"/>
          </a:xfrm>
        </p:spPr>
        <p:txBody>
          <a:bodyPr/>
          <a:lstStyle/>
          <a:p>
            <a:r>
              <a:rPr lang="en-US" sz="2400" dirty="0">
                <a:solidFill>
                  <a:schemeClr val="hlink"/>
                </a:solidFill>
              </a:rPr>
              <a:t>EXPERIMENTAL STUDY OF THE MITIGATION OF HYDROGEN-AIR EXPLOSIONS by inhibiting powder</a:t>
            </a:r>
            <a:endParaRPr lang="fr-FR" sz="2400" dirty="0">
              <a:solidFill>
                <a:schemeClr val="hlink"/>
              </a:solidFill>
            </a:endParaRPr>
          </a:p>
        </p:txBody>
      </p:sp>
      <p:sp>
        <p:nvSpPr>
          <p:cNvPr id="2" name="ZoneTexte 1">
            <a:extLst>
              <a:ext uri="{FF2B5EF4-FFF2-40B4-BE49-F238E27FC236}">
                <a16:creationId xmlns:a16="http://schemas.microsoft.com/office/drawing/2014/main" id="{791BC2F7-84BD-4A7B-A8F5-CB8DBB8EDCFA}"/>
              </a:ext>
            </a:extLst>
          </p:cNvPr>
          <p:cNvSpPr txBox="1"/>
          <p:nvPr/>
        </p:nvSpPr>
        <p:spPr>
          <a:xfrm>
            <a:off x="281447" y="4533620"/>
            <a:ext cx="3076702" cy="261610"/>
          </a:xfrm>
          <a:prstGeom prst="rect">
            <a:avLst/>
          </a:prstGeom>
          <a:noFill/>
        </p:spPr>
        <p:txBody>
          <a:bodyPr vert="horz" rtlCol="0">
            <a:spAutoFit/>
          </a:bodyPr>
          <a:lstStyle/>
          <a:p>
            <a:r>
              <a:rPr lang="fr-FR" sz="1100" dirty="0">
                <a:solidFill>
                  <a:schemeClr val="hlink"/>
                </a:solidFill>
                <a:latin typeface="Arial" panose="020B0604020202020204" pitchFamily="34" charset="0"/>
                <a:cs typeface="Arial" panose="020B0604020202020204" pitchFamily="34" charset="0"/>
              </a:rPr>
              <a:t>20/09/2023 </a:t>
            </a:r>
          </a:p>
        </p:txBody>
      </p:sp>
      <p:pic>
        <p:nvPicPr>
          <p:cNvPr id="1026" name="Picture 2" descr="EDF">
            <a:extLst>
              <a:ext uri="{FF2B5EF4-FFF2-40B4-BE49-F238E27FC236}">
                <a16:creationId xmlns:a16="http://schemas.microsoft.com/office/drawing/2014/main" id="{F0C27FBB-4EB5-F193-755B-06AB9D6CC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707654"/>
            <a:ext cx="2458244" cy="1342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 Group">
            <a:extLst>
              <a:ext uri="{FF2B5EF4-FFF2-40B4-BE49-F238E27FC236}">
                <a16:creationId xmlns:a16="http://schemas.microsoft.com/office/drawing/2014/main" id="{0FB29EE6-2BFB-A853-D06F-211F24479B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46" t="38756" r="4016" b="36558"/>
          <a:stretch/>
        </p:blipFill>
        <p:spPr bwMode="auto">
          <a:xfrm>
            <a:off x="6372200" y="3507854"/>
            <a:ext cx="2664296" cy="803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HS 2023 - The H2 Safety Event">
            <a:extLst>
              <a:ext uri="{FF2B5EF4-FFF2-40B4-BE49-F238E27FC236}">
                <a16:creationId xmlns:a16="http://schemas.microsoft.com/office/drawing/2014/main" id="{744EFB82-8C23-642F-43E5-B245C1F0A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23478"/>
            <a:ext cx="3168352" cy="139780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A86ADF6-373B-0C11-6CA4-AE91EC277B1F}"/>
              </a:ext>
            </a:extLst>
          </p:cNvPr>
          <p:cNvSpPr txBox="1"/>
          <p:nvPr/>
        </p:nvSpPr>
        <p:spPr>
          <a:xfrm>
            <a:off x="283844" y="3199745"/>
            <a:ext cx="5827395" cy="523220"/>
          </a:xfrm>
          <a:prstGeom prst="rect">
            <a:avLst/>
          </a:prstGeom>
          <a:noFill/>
        </p:spPr>
        <p:txBody>
          <a:bodyPr wrap="square">
            <a:spAutoFit/>
          </a:bodyPr>
          <a:lstStyle/>
          <a:p>
            <a:r>
              <a:rPr lang="en-GB" sz="1400" dirty="0">
                <a:effectLst/>
                <a:latin typeface="Arial" panose="020B0604020202020204" pitchFamily="34" charset="0"/>
                <a:ea typeface="Times New Roman" panose="02020603050405020304" pitchFamily="18" charset="0"/>
                <a:cs typeface="Arial" panose="020B0604020202020204" pitchFamily="34" charset="0"/>
              </a:rPr>
              <a:t>Jérôme Daubech, Emmanuel </a:t>
            </a:r>
            <a:r>
              <a:rPr lang="en-GB" sz="1400" dirty="0" err="1">
                <a:effectLst/>
                <a:latin typeface="Arial" panose="020B0604020202020204" pitchFamily="34" charset="0"/>
                <a:ea typeface="Times New Roman" panose="02020603050405020304" pitchFamily="18" charset="0"/>
                <a:cs typeface="Arial" panose="020B0604020202020204" pitchFamily="34" charset="0"/>
              </a:rPr>
              <a:t>Leprette</a:t>
            </a:r>
            <a:r>
              <a:rPr lang="en-GB" sz="1400" dirty="0">
                <a:effectLst/>
                <a:latin typeface="Arial" panose="020B0604020202020204" pitchFamily="34" charset="0"/>
                <a:ea typeface="Times New Roman" panose="02020603050405020304" pitchFamily="18" charset="0"/>
                <a:cs typeface="Arial" panose="020B0604020202020204" pitchFamily="34" charset="0"/>
              </a:rPr>
              <a:t>, Thomas </a:t>
            </a:r>
            <a:r>
              <a:rPr lang="en-GB" sz="1400" dirty="0" err="1">
                <a:effectLst/>
                <a:latin typeface="Arial" panose="020B0604020202020204" pitchFamily="34" charset="0"/>
                <a:ea typeface="Times New Roman" panose="02020603050405020304" pitchFamily="18" charset="0"/>
                <a:cs typeface="Arial" panose="020B0604020202020204" pitchFamily="34" charset="0"/>
              </a:rPr>
              <a:t>Trautsolt</a:t>
            </a:r>
            <a:r>
              <a:rPr lang="en-GB" sz="1400" dirty="0">
                <a:effectLst/>
                <a:latin typeface="Arial" panose="020B0604020202020204" pitchFamily="34" charset="0"/>
                <a:ea typeface="Times New Roman" panose="02020603050405020304" pitchFamily="18" charset="0"/>
                <a:cs typeface="Arial" panose="020B0604020202020204" pitchFamily="34" charset="0"/>
              </a:rPr>
              <a:t>, Namane </a:t>
            </a:r>
            <a:r>
              <a:rPr lang="en-GB" sz="1400" dirty="0" err="1">
                <a:effectLst/>
                <a:latin typeface="Arial" panose="020B0604020202020204" pitchFamily="34" charset="0"/>
                <a:ea typeface="Times New Roman" panose="02020603050405020304" pitchFamily="18" charset="0"/>
                <a:cs typeface="Arial" panose="020B0604020202020204" pitchFamily="34" charset="0"/>
              </a:rPr>
              <a:t>Mechitoua</a:t>
            </a:r>
            <a:r>
              <a:rPr lang="en-GB" sz="1400" dirty="0">
                <a:effectLst/>
                <a:latin typeface="Arial" panose="020B0604020202020204" pitchFamily="34" charset="0"/>
                <a:ea typeface="Times New Roman" panose="02020603050405020304" pitchFamily="18" charset="0"/>
                <a:cs typeface="Arial" panose="020B0604020202020204" pitchFamily="34" charset="0"/>
              </a:rPr>
              <a:t>, Lynda </a:t>
            </a:r>
            <a:r>
              <a:rPr lang="en-GB" sz="1400" dirty="0" err="1">
                <a:effectLst/>
                <a:latin typeface="Arial" panose="020B0604020202020204" pitchFamily="34" charset="0"/>
                <a:ea typeface="Times New Roman" panose="02020603050405020304" pitchFamily="18" charset="0"/>
                <a:cs typeface="Arial" panose="020B0604020202020204" pitchFamily="34" charset="0"/>
              </a:rPr>
              <a:t>Porcheron</a:t>
            </a:r>
            <a:r>
              <a:rPr lang="en-GB" sz="1400" dirty="0">
                <a:effectLst/>
                <a:latin typeface="Arial" panose="020B0604020202020204" pitchFamily="34" charset="0"/>
                <a:ea typeface="Times New Roman" panose="02020603050405020304" pitchFamily="18" charset="0"/>
                <a:cs typeface="Arial" panose="020B0604020202020204" pitchFamily="34" charset="0"/>
              </a:rPr>
              <a:t>, Gilles </a:t>
            </a:r>
            <a:r>
              <a:rPr lang="en-GB" sz="1400" dirty="0" err="1">
                <a:effectLst/>
                <a:latin typeface="Arial" panose="020B0604020202020204" pitchFamily="34" charset="0"/>
                <a:ea typeface="Times New Roman" panose="02020603050405020304" pitchFamily="18" charset="0"/>
                <a:cs typeface="Arial" panose="020B0604020202020204" pitchFamily="34" charset="0"/>
              </a:rPr>
              <a:t>Roure</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8559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10</a:t>
            </a:fld>
            <a:endParaRPr lang="fr-FR" dirty="0"/>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539552" y="195486"/>
            <a:ext cx="8424000" cy="720000"/>
          </a:xfrm>
        </p:spPr>
        <p:txBody>
          <a:bodyPr/>
          <a:lstStyle/>
          <a:p>
            <a:pPr algn="r"/>
            <a:r>
              <a:rPr lang="en-US" dirty="0"/>
              <a:t>Experimental configurations</a:t>
            </a:r>
            <a:br>
              <a:rPr lang="en-US" dirty="0"/>
            </a:br>
            <a:endParaRPr lang="fr-FR" dirty="0"/>
          </a:p>
        </p:txBody>
      </p:sp>
      <p:graphicFrame>
        <p:nvGraphicFramePr>
          <p:cNvPr id="7" name="Tableau 6">
            <a:extLst>
              <a:ext uri="{FF2B5EF4-FFF2-40B4-BE49-F238E27FC236}">
                <a16:creationId xmlns:a16="http://schemas.microsoft.com/office/drawing/2014/main" id="{8147FBDB-4589-A4FB-32BC-184C062D4BC0}"/>
              </a:ext>
            </a:extLst>
          </p:cNvPr>
          <p:cNvGraphicFramePr>
            <a:graphicFrameLocks noGrp="1"/>
          </p:cNvGraphicFramePr>
          <p:nvPr>
            <p:extLst>
              <p:ext uri="{D42A27DB-BD31-4B8C-83A1-F6EECF244321}">
                <p14:modId xmlns:p14="http://schemas.microsoft.com/office/powerpoint/2010/main" val="3549199091"/>
              </p:ext>
            </p:extLst>
          </p:nvPr>
        </p:nvGraphicFramePr>
        <p:xfrm>
          <a:off x="1239078" y="1144694"/>
          <a:ext cx="6069347" cy="2277744"/>
        </p:xfrm>
        <a:graphic>
          <a:graphicData uri="http://schemas.openxmlformats.org/drawingml/2006/table">
            <a:tbl>
              <a:tblPr firstRow="1" bandRow="1">
                <a:tableStyleId>{5C22544A-7EE6-4342-B048-85BDC9FD1C3A}</a:tableStyleId>
              </a:tblPr>
              <a:tblGrid>
                <a:gridCol w="655983">
                  <a:extLst>
                    <a:ext uri="{9D8B030D-6E8A-4147-A177-3AD203B41FA5}">
                      <a16:colId xmlns:a16="http://schemas.microsoft.com/office/drawing/2014/main" val="381049977"/>
                    </a:ext>
                  </a:extLst>
                </a:gridCol>
                <a:gridCol w="672803">
                  <a:extLst>
                    <a:ext uri="{9D8B030D-6E8A-4147-A177-3AD203B41FA5}">
                      <a16:colId xmlns:a16="http://schemas.microsoft.com/office/drawing/2014/main" val="3362126386"/>
                    </a:ext>
                  </a:extLst>
                </a:gridCol>
                <a:gridCol w="606032">
                  <a:extLst>
                    <a:ext uri="{9D8B030D-6E8A-4147-A177-3AD203B41FA5}">
                      <a16:colId xmlns:a16="http://schemas.microsoft.com/office/drawing/2014/main" val="3492331237"/>
                    </a:ext>
                  </a:extLst>
                </a:gridCol>
                <a:gridCol w="1275249">
                  <a:extLst>
                    <a:ext uri="{9D8B030D-6E8A-4147-A177-3AD203B41FA5}">
                      <a16:colId xmlns:a16="http://schemas.microsoft.com/office/drawing/2014/main" val="4256894587"/>
                    </a:ext>
                  </a:extLst>
                </a:gridCol>
                <a:gridCol w="1372631">
                  <a:extLst>
                    <a:ext uri="{9D8B030D-6E8A-4147-A177-3AD203B41FA5}">
                      <a16:colId xmlns:a16="http://schemas.microsoft.com/office/drawing/2014/main" val="2179186537"/>
                    </a:ext>
                  </a:extLst>
                </a:gridCol>
                <a:gridCol w="1486649">
                  <a:extLst>
                    <a:ext uri="{9D8B030D-6E8A-4147-A177-3AD203B41FA5}">
                      <a16:colId xmlns:a16="http://schemas.microsoft.com/office/drawing/2014/main" val="3706311518"/>
                    </a:ext>
                  </a:extLst>
                </a:gridCol>
              </a:tblGrid>
              <a:tr h="832060">
                <a:tc>
                  <a:txBody>
                    <a:bodyPr/>
                    <a:lstStyle/>
                    <a:p>
                      <a:pPr algn="ctr" hangingPunct="0">
                        <a:spcAft>
                          <a:spcPts val="1100"/>
                        </a:spcAft>
                      </a:pPr>
                      <a:r>
                        <a:rPr lang="en-GB" sz="1000">
                          <a:effectLst/>
                          <a:latin typeface="Arial" panose="020B0604020202020204" pitchFamily="34" charset="0"/>
                          <a:cs typeface="Arial" panose="020B0604020202020204" pitchFamily="34" charset="0"/>
                        </a:rPr>
                        <a:t>Config</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dirty="0">
                          <a:effectLst/>
                          <a:latin typeface="Arial" panose="020B0604020202020204" pitchFamily="34" charset="0"/>
                          <a:cs typeface="Arial" panose="020B0604020202020204" pitchFamily="34" charset="0"/>
                        </a:rPr>
                        <a:t>Powder median diameter D</a:t>
                      </a:r>
                      <a:r>
                        <a:rPr lang="en-GB" sz="1000" baseline="-25000" dirty="0">
                          <a:effectLst/>
                          <a:latin typeface="Arial" panose="020B0604020202020204" pitchFamily="34" charset="0"/>
                          <a:cs typeface="Arial" panose="020B0604020202020204" pitchFamily="34" charset="0"/>
                        </a:rPr>
                        <a:t>43</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fr-FR" sz="1000">
                          <a:effectLst/>
                          <a:latin typeface="Arial" panose="020B0604020202020204" pitchFamily="34" charset="0"/>
                          <a:cs typeface="Arial" panose="020B0604020202020204" pitchFamily="34" charset="0"/>
                        </a:rPr>
                        <a:t>Powder Mass</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dirty="0">
                          <a:effectLst/>
                          <a:latin typeface="Arial" panose="020B0604020202020204" pitchFamily="34" charset="0"/>
                          <a:cs typeface="Arial" panose="020B0604020202020204" pitchFamily="34" charset="0"/>
                        </a:rPr>
                        <a:t>Powder expected concentration (kg/m</a:t>
                      </a:r>
                      <a:r>
                        <a:rPr lang="en-GB" sz="1000" baseline="30000" dirty="0">
                          <a:effectLst/>
                          <a:latin typeface="Arial" panose="020B0604020202020204" pitchFamily="34" charset="0"/>
                          <a:cs typeface="Arial" panose="020B0604020202020204" pitchFamily="34" charset="0"/>
                        </a:rPr>
                        <a:t>3</a:t>
                      </a:r>
                      <a:r>
                        <a:rPr lang="en-GB" sz="1000" dirty="0">
                          <a:effectLst/>
                          <a:latin typeface="Arial" panose="020B0604020202020204" pitchFamily="34" charset="0"/>
                          <a:cs typeface="Arial" panose="020B0604020202020204" pitchFamily="34" charset="0"/>
                        </a:rPr>
                        <a:t>)</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fr-FR" sz="1050" dirty="0">
                          <a:effectLst/>
                          <a:latin typeface="Arial" panose="020B0604020202020204" pitchFamily="34" charset="0"/>
                          <a:ea typeface="Times New Roman" panose="02020603050405020304" pitchFamily="18" charset="0"/>
                          <a:cs typeface="Arial" panose="020B0604020202020204" pitchFamily="34" charset="0"/>
                        </a:rPr>
                        <a:t>Concentration</a:t>
                      </a:r>
                    </a:p>
                  </a:txBody>
                  <a:tcPr marL="50348" marR="50348" marT="0" marB="0" anchor="ctr"/>
                </a:tc>
                <a:tc>
                  <a:txBody>
                    <a:bodyPr/>
                    <a:lstStyle/>
                    <a:p>
                      <a:pPr algn="ctr" hangingPunct="0">
                        <a:spcAft>
                          <a:spcPts val="1100"/>
                        </a:spcAft>
                      </a:pPr>
                      <a:r>
                        <a:rPr lang="fr-FR" sz="1000">
                          <a:effectLst/>
                          <a:latin typeface="Arial" panose="020B0604020202020204" pitchFamily="34" charset="0"/>
                          <a:cs typeface="Arial" panose="020B0604020202020204" pitchFamily="34" charset="0"/>
                        </a:rPr>
                        <a:t>Vent panel</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extLst>
                  <a:ext uri="{0D108BD9-81ED-4DB2-BD59-A6C34878D82A}">
                    <a16:rowId xmlns:a16="http://schemas.microsoft.com/office/drawing/2014/main" val="2394028482"/>
                  </a:ext>
                </a:extLst>
              </a:tr>
              <a:tr h="361421">
                <a:tc>
                  <a:txBody>
                    <a:bodyPr/>
                    <a:lstStyle/>
                    <a:p>
                      <a:pPr algn="ctr" hangingPunct="0">
                        <a:spcAft>
                          <a:spcPts val="1100"/>
                        </a:spcAft>
                      </a:pPr>
                      <a:r>
                        <a:rPr lang="en-GB" sz="1000" dirty="0">
                          <a:effectLst/>
                          <a:latin typeface="Arial" panose="020B0604020202020204" pitchFamily="34" charset="0"/>
                          <a:cs typeface="Arial" panose="020B0604020202020204" pitchFamily="34" charset="0"/>
                        </a:rPr>
                        <a:t>1</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25 µm</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2 kg</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0.5</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marL="0" marR="0" lvl="0" indent="0" algn="ctr" defTabSz="914400" rtl="0" eaLnBrk="1" fontAlgn="auto" latinLnBrk="0" hangingPunct="0">
                        <a:lnSpc>
                          <a:spcPct val="100000"/>
                        </a:lnSpc>
                        <a:spcBef>
                          <a:spcPts val="0"/>
                        </a:spcBef>
                        <a:spcAft>
                          <a:spcPts val="1100"/>
                        </a:spcAft>
                        <a:buClrTx/>
                        <a:buSzTx/>
                        <a:buFontTx/>
                        <a:buNone/>
                        <a:tabLst/>
                        <a:defRPr/>
                      </a:pPr>
                      <a:r>
                        <a:rPr lang="fr-FR" sz="1050" dirty="0">
                          <a:effectLst/>
                          <a:latin typeface="Arial" panose="020B0604020202020204" pitchFamily="34" charset="0"/>
                          <a:ea typeface="Times New Roman" panose="02020603050405020304" pitchFamily="18" charset="0"/>
                          <a:cs typeface="Arial" panose="020B0604020202020204" pitchFamily="34" charset="0"/>
                        </a:rPr>
                        <a:t>16 % H2/air</a:t>
                      </a:r>
                    </a:p>
                  </a:txBody>
                  <a:tcPr marL="50348" marR="50348" marT="0" marB="0" anchor="ctr"/>
                </a:tc>
                <a:tc>
                  <a:txBody>
                    <a:bodyPr/>
                    <a:lstStyle/>
                    <a:p>
                      <a:pPr algn="ctr" hangingPunct="0">
                        <a:spcAft>
                          <a:spcPts val="1100"/>
                        </a:spcAft>
                      </a:pPr>
                      <a:r>
                        <a:rPr lang="en-GB" sz="1000" dirty="0">
                          <a:effectLst/>
                          <a:latin typeface="Arial" panose="020B0604020202020204" pitchFamily="34" charset="0"/>
                          <a:cs typeface="Arial" panose="020B0604020202020204" pitchFamily="34" charset="0"/>
                        </a:rPr>
                        <a:t>Plastic sheet</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extLst>
                  <a:ext uri="{0D108BD9-81ED-4DB2-BD59-A6C34878D82A}">
                    <a16:rowId xmlns:a16="http://schemas.microsoft.com/office/drawing/2014/main" val="3764271059"/>
                  </a:ext>
                </a:extLst>
              </a:tr>
              <a:tr h="361421">
                <a:tc>
                  <a:txBody>
                    <a:bodyPr/>
                    <a:lstStyle/>
                    <a:p>
                      <a:pPr algn="ctr" hangingPunct="0">
                        <a:spcAft>
                          <a:spcPts val="1100"/>
                        </a:spcAft>
                      </a:pPr>
                      <a:r>
                        <a:rPr lang="en-GB" sz="1000" dirty="0">
                          <a:effectLst/>
                          <a:latin typeface="Arial" panose="020B0604020202020204" pitchFamily="34" charset="0"/>
                          <a:ea typeface="Times New Roman" panose="02020603050405020304" pitchFamily="18" charset="0"/>
                          <a:cs typeface="Arial" panose="020B0604020202020204" pitchFamily="34" charset="0"/>
                        </a:rPr>
                        <a:t>2</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25 µm</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4 kg</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dirty="0">
                          <a:effectLst/>
                          <a:latin typeface="Arial" panose="020B0604020202020204" pitchFamily="34" charset="0"/>
                          <a:cs typeface="Arial" panose="020B0604020202020204" pitchFamily="34" charset="0"/>
                        </a:rPr>
                        <a:t>1</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marL="0" marR="0" lvl="0" indent="0" algn="ctr" defTabSz="914400" rtl="0" eaLnBrk="1" fontAlgn="auto" latinLnBrk="0" hangingPunct="0">
                        <a:lnSpc>
                          <a:spcPct val="100000"/>
                        </a:lnSpc>
                        <a:spcBef>
                          <a:spcPts val="0"/>
                        </a:spcBef>
                        <a:spcAft>
                          <a:spcPts val="1100"/>
                        </a:spcAft>
                        <a:buClrTx/>
                        <a:buSzTx/>
                        <a:buFontTx/>
                        <a:buNone/>
                        <a:tabLst/>
                        <a:defRPr/>
                      </a:pPr>
                      <a:r>
                        <a:rPr lang="fr-FR" sz="1050" dirty="0">
                          <a:effectLst/>
                          <a:latin typeface="Arial" panose="020B0604020202020204" pitchFamily="34" charset="0"/>
                          <a:ea typeface="Times New Roman" panose="02020603050405020304" pitchFamily="18" charset="0"/>
                          <a:cs typeface="Arial" panose="020B0604020202020204" pitchFamily="34" charset="0"/>
                        </a:rPr>
                        <a:t>16 % H2/air</a:t>
                      </a:r>
                    </a:p>
                  </a:txBody>
                  <a:tcPr marL="50348" marR="50348" marT="0" marB="0" anchor="ctr"/>
                </a:tc>
                <a:tc>
                  <a:txBody>
                    <a:bodyPr/>
                    <a:lstStyle/>
                    <a:p>
                      <a:pPr algn="ctr" hangingPunct="0">
                        <a:spcAft>
                          <a:spcPts val="1100"/>
                        </a:spcAft>
                      </a:pPr>
                      <a:r>
                        <a:rPr lang="en-GB" sz="1000" dirty="0">
                          <a:effectLst/>
                          <a:latin typeface="Arial" panose="020B0604020202020204" pitchFamily="34" charset="0"/>
                          <a:cs typeface="Arial" panose="020B0604020202020204" pitchFamily="34" charset="0"/>
                        </a:rPr>
                        <a:t>Plastic sheet</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extLst>
                  <a:ext uri="{0D108BD9-81ED-4DB2-BD59-A6C34878D82A}">
                    <a16:rowId xmlns:a16="http://schemas.microsoft.com/office/drawing/2014/main" val="4105836220"/>
                  </a:ext>
                </a:extLst>
              </a:tr>
              <a:tr h="361421">
                <a:tc>
                  <a:txBody>
                    <a:bodyPr/>
                    <a:lstStyle/>
                    <a:p>
                      <a:pPr algn="ctr" hangingPunct="0">
                        <a:spcAft>
                          <a:spcPts val="1100"/>
                        </a:spcAft>
                      </a:pPr>
                      <a:r>
                        <a:rPr lang="en-GB" sz="1000" dirty="0">
                          <a:effectLst/>
                          <a:latin typeface="Arial" panose="020B0604020202020204" pitchFamily="34" charset="0"/>
                          <a:ea typeface="Times New Roman" panose="02020603050405020304" pitchFamily="18" charset="0"/>
                          <a:cs typeface="Arial" panose="020B0604020202020204" pitchFamily="34" charset="0"/>
                        </a:rPr>
                        <a:t>3</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25 µm</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4 kg</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dirty="0">
                          <a:effectLst/>
                          <a:latin typeface="Arial" panose="020B0604020202020204" pitchFamily="34" charset="0"/>
                          <a:cs typeface="Arial" panose="020B0604020202020204" pitchFamily="34" charset="0"/>
                        </a:rPr>
                        <a:t>1</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marL="0" marR="0" lvl="0" indent="0" algn="ctr" defTabSz="914400" rtl="0" eaLnBrk="1" fontAlgn="auto" latinLnBrk="0" hangingPunct="0">
                        <a:lnSpc>
                          <a:spcPct val="100000"/>
                        </a:lnSpc>
                        <a:spcBef>
                          <a:spcPts val="0"/>
                        </a:spcBef>
                        <a:spcAft>
                          <a:spcPts val="1100"/>
                        </a:spcAft>
                        <a:buClrTx/>
                        <a:buSzTx/>
                        <a:buFontTx/>
                        <a:buNone/>
                        <a:tabLst/>
                        <a:defRPr/>
                      </a:pPr>
                      <a:r>
                        <a:rPr lang="fr-FR" sz="1050" dirty="0">
                          <a:effectLst/>
                          <a:latin typeface="Arial" panose="020B0604020202020204" pitchFamily="34" charset="0"/>
                          <a:ea typeface="Times New Roman" panose="02020603050405020304" pitchFamily="18" charset="0"/>
                          <a:cs typeface="Arial" panose="020B0604020202020204" pitchFamily="34" charset="0"/>
                        </a:rPr>
                        <a:t>16 % H2/air</a:t>
                      </a: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3 mm PMMA plate</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extLst>
                  <a:ext uri="{0D108BD9-81ED-4DB2-BD59-A6C34878D82A}">
                    <a16:rowId xmlns:a16="http://schemas.microsoft.com/office/drawing/2014/main" val="679837243"/>
                  </a:ext>
                </a:extLst>
              </a:tr>
              <a:tr h="361421">
                <a:tc>
                  <a:txBody>
                    <a:bodyPr/>
                    <a:lstStyle/>
                    <a:p>
                      <a:pPr algn="ctr" hangingPunct="0">
                        <a:spcAft>
                          <a:spcPts val="1100"/>
                        </a:spcAft>
                      </a:pPr>
                      <a:r>
                        <a:rPr lang="en-GB" sz="1000" dirty="0">
                          <a:effectLst/>
                          <a:latin typeface="Arial" panose="020B0604020202020204" pitchFamily="34" charset="0"/>
                          <a:ea typeface="Times New Roman" panose="02020603050405020304" pitchFamily="18" charset="0"/>
                          <a:cs typeface="Arial" panose="020B0604020202020204" pitchFamily="34" charset="0"/>
                        </a:rPr>
                        <a:t>4</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25 µm</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a:effectLst/>
                          <a:latin typeface="Arial" panose="020B0604020202020204" pitchFamily="34" charset="0"/>
                          <a:cs typeface="Arial" panose="020B0604020202020204" pitchFamily="34" charset="0"/>
                        </a:rPr>
                        <a:t>8 kg</a:t>
                      </a:r>
                      <a:endParaRPr lang="fr-FR" sz="105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algn="ctr" hangingPunct="0">
                        <a:spcAft>
                          <a:spcPts val="1100"/>
                        </a:spcAft>
                      </a:pPr>
                      <a:r>
                        <a:rPr lang="en-GB" sz="1000" dirty="0">
                          <a:effectLst/>
                          <a:latin typeface="Arial" panose="020B0604020202020204" pitchFamily="34" charset="0"/>
                          <a:cs typeface="Arial" panose="020B0604020202020204" pitchFamily="34" charset="0"/>
                        </a:rPr>
                        <a:t>2</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tc>
                  <a:txBody>
                    <a:bodyPr/>
                    <a:lstStyle/>
                    <a:p>
                      <a:pPr marL="0" marR="0" lvl="0" indent="0" algn="ctr" defTabSz="914400" rtl="0" eaLnBrk="1" fontAlgn="auto" latinLnBrk="0" hangingPunct="0">
                        <a:lnSpc>
                          <a:spcPct val="100000"/>
                        </a:lnSpc>
                        <a:spcBef>
                          <a:spcPts val="0"/>
                        </a:spcBef>
                        <a:spcAft>
                          <a:spcPts val="1100"/>
                        </a:spcAft>
                        <a:buClrTx/>
                        <a:buSzTx/>
                        <a:buFontTx/>
                        <a:buNone/>
                        <a:tabLst/>
                        <a:defRPr/>
                      </a:pPr>
                      <a:r>
                        <a:rPr lang="fr-FR" sz="1050" dirty="0">
                          <a:effectLst/>
                          <a:latin typeface="Arial" panose="020B0604020202020204" pitchFamily="34" charset="0"/>
                          <a:ea typeface="Times New Roman" panose="02020603050405020304" pitchFamily="18" charset="0"/>
                          <a:cs typeface="Arial" panose="020B0604020202020204" pitchFamily="34" charset="0"/>
                        </a:rPr>
                        <a:t>16 % H2/air</a:t>
                      </a:r>
                    </a:p>
                  </a:txBody>
                  <a:tcPr marL="50348" marR="50348" marT="0" marB="0" anchor="ctr"/>
                </a:tc>
                <a:tc>
                  <a:txBody>
                    <a:bodyPr/>
                    <a:lstStyle/>
                    <a:p>
                      <a:pPr algn="ctr" hangingPunct="0">
                        <a:spcAft>
                          <a:spcPts val="1100"/>
                        </a:spcAft>
                      </a:pPr>
                      <a:r>
                        <a:rPr lang="en-GB" sz="1000" dirty="0">
                          <a:effectLst/>
                          <a:latin typeface="Arial" panose="020B0604020202020204" pitchFamily="34" charset="0"/>
                          <a:cs typeface="Arial" panose="020B0604020202020204" pitchFamily="34" charset="0"/>
                        </a:rPr>
                        <a:t>3 mm PMMA plate</a:t>
                      </a:r>
                      <a:endParaRPr lang="fr-FR" sz="1050" dirty="0">
                        <a:effectLst/>
                        <a:latin typeface="Arial" panose="020B0604020202020204" pitchFamily="34" charset="0"/>
                        <a:ea typeface="Times New Roman" panose="02020603050405020304" pitchFamily="18" charset="0"/>
                        <a:cs typeface="Arial" panose="020B0604020202020204" pitchFamily="34" charset="0"/>
                      </a:endParaRPr>
                    </a:p>
                  </a:txBody>
                  <a:tcPr marL="50348" marR="50348" marT="0" marB="0" anchor="ctr"/>
                </a:tc>
                <a:extLst>
                  <a:ext uri="{0D108BD9-81ED-4DB2-BD59-A6C34878D82A}">
                    <a16:rowId xmlns:a16="http://schemas.microsoft.com/office/drawing/2014/main" val="345680140"/>
                  </a:ext>
                </a:extLst>
              </a:tr>
            </a:tbl>
          </a:graphicData>
        </a:graphic>
      </p:graphicFrame>
    </p:spTree>
    <p:extLst>
      <p:ext uri="{BB962C8B-B14F-4D97-AF65-F5344CB8AC3E}">
        <p14:creationId xmlns:p14="http://schemas.microsoft.com/office/powerpoint/2010/main" val="3924216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11</a:t>
            </a:fld>
            <a:endParaRPr lang="fr-FR" dirty="0"/>
          </a:p>
        </p:txBody>
      </p:sp>
      <p:sp>
        <p:nvSpPr>
          <p:cNvPr id="3" name="ZoneTexte 2">
            <a:extLst>
              <a:ext uri="{FF2B5EF4-FFF2-40B4-BE49-F238E27FC236}">
                <a16:creationId xmlns:a16="http://schemas.microsoft.com/office/drawing/2014/main" id="{E4561CF2-D57B-926F-2EB7-7DC8593E6882}"/>
              </a:ext>
            </a:extLst>
          </p:cNvPr>
          <p:cNvSpPr txBox="1"/>
          <p:nvPr/>
        </p:nvSpPr>
        <p:spPr>
          <a:xfrm>
            <a:off x="290398" y="677025"/>
            <a:ext cx="4176464" cy="954107"/>
          </a:xfrm>
          <a:prstGeom prst="rect">
            <a:avLst/>
          </a:prstGeom>
          <a:noFill/>
        </p:spPr>
        <p:txBody>
          <a:bodyPr wrap="square">
            <a:spAutoFit/>
          </a:bodyPr>
          <a:lstStyle/>
          <a:p>
            <a:pPr algn="just"/>
            <a:r>
              <a:rPr lang="en-GB" sz="1400" dirty="0">
                <a:effectLst/>
                <a:latin typeface="Arial" panose="020B0604020202020204" pitchFamily="34" charset="0"/>
                <a:ea typeface="Times New Roman" panose="02020603050405020304" pitchFamily="18" charset="0"/>
                <a:cs typeface="Arial" panose="020B0604020202020204" pitchFamily="34" charset="0"/>
              </a:rPr>
              <a:t>Comparison: </a:t>
            </a:r>
          </a:p>
          <a:p>
            <a:pPr marL="285750" indent="-285750" algn="just">
              <a:buFont typeface="Wingdings" panose="05000000000000000000" pitchFamily="2" charset="2"/>
              <a:buChar char="§"/>
            </a:pPr>
            <a:r>
              <a:rPr lang="en-GB" sz="1400" dirty="0">
                <a:latin typeface="Arial" panose="020B0604020202020204" pitchFamily="34" charset="0"/>
                <a:ea typeface="Times New Roman" panose="02020603050405020304" pitchFamily="18" charset="0"/>
                <a:cs typeface="Arial" panose="020B0604020202020204" pitchFamily="34" charset="0"/>
              </a:rPr>
              <a:t>16% H2/air mixture </a:t>
            </a:r>
          </a:p>
          <a:p>
            <a:pPr marL="285750" indent="-285750" algn="just">
              <a:buFont typeface="Wingdings" panose="05000000000000000000" pitchFamily="2" charset="2"/>
              <a:buChar char="§"/>
            </a:pPr>
            <a:r>
              <a:rPr lang="en-GB" sz="1400" dirty="0">
                <a:effectLst/>
                <a:latin typeface="Arial" panose="020B0604020202020204" pitchFamily="34" charset="0"/>
                <a:ea typeface="Times New Roman" panose="02020603050405020304" pitchFamily="18" charset="0"/>
                <a:cs typeface="Arial" panose="020B0604020202020204" pitchFamily="34" charset="0"/>
              </a:rPr>
              <a:t>Dispersed powder: 4 and 8 kg</a:t>
            </a:r>
          </a:p>
          <a:p>
            <a:pPr marL="285750" indent="-285750" algn="just">
              <a:buFont typeface="Wingdings" panose="05000000000000000000" pitchFamily="2" charset="2"/>
              <a:buChar char="§"/>
            </a:pPr>
            <a:r>
              <a:rPr lang="en-GB" sz="1400" dirty="0">
                <a:latin typeface="Arial" panose="020B0604020202020204" pitchFamily="34" charset="0"/>
                <a:ea typeface="Times New Roman" panose="02020603050405020304" pitchFamily="18" charset="0"/>
                <a:cs typeface="Arial" panose="020B0604020202020204" pitchFamily="34" charset="0"/>
              </a:rPr>
              <a:t>Vent: PMMA plate</a:t>
            </a:r>
            <a:endParaRPr lang="en-GB"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539552" y="195486"/>
            <a:ext cx="8424000" cy="720000"/>
          </a:xfrm>
        </p:spPr>
        <p:txBody>
          <a:bodyPr/>
          <a:lstStyle/>
          <a:p>
            <a:pPr algn="r"/>
            <a:r>
              <a:rPr lang="en-US" dirty="0"/>
              <a:t>Experimental results</a:t>
            </a:r>
            <a:br>
              <a:rPr lang="en-US" dirty="0"/>
            </a:br>
            <a:endParaRPr lang="fr-FR" dirty="0"/>
          </a:p>
        </p:txBody>
      </p:sp>
      <p:sp>
        <p:nvSpPr>
          <p:cNvPr id="8" name="ZoneTexte 7">
            <a:extLst>
              <a:ext uri="{FF2B5EF4-FFF2-40B4-BE49-F238E27FC236}">
                <a16:creationId xmlns:a16="http://schemas.microsoft.com/office/drawing/2014/main" id="{36F6019F-9E14-BE59-4E75-3C82CEDAFAD7}"/>
              </a:ext>
            </a:extLst>
          </p:cNvPr>
          <p:cNvSpPr txBox="1"/>
          <p:nvPr/>
        </p:nvSpPr>
        <p:spPr>
          <a:xfrm>
            <a:off x="5345602" y="2036118"/>
            <a:ext cx="3617950" cy="1769715"/>
          </a:xfrm>
          <a:prstGeom prst="rect">
            <a:avLst/>
          </a:prstGeom>
          <a:noFill/>
        </p:spPr>
        <p:txBody>
          <a:bodyPr wrap="square">
            <a:spAutoFit/>
          </a:bodyPr>
          <a:lstStyle/>
          <a:p>
            <a:pPr algn="just"/>
            <a:r>
              <a:rPr lang="en-GB" sz="1400" dirty="0">
                <a:latin typeface="Arial" panose="020B0604020202020204" pitchFamily="34" charset="0"/>
                <a:ea typeface="Times New Roman" panose="02020603050405020304" pitchFamily="18" charset="0"/>
                <a:cs typeface="Arial" panose="020B0604020202020204" pitchFamily="34" charset="0"/>
              </a:rPr>
              <a:t>Reference test: Turbulent test (</a:t>
            </a:r>
            <a:r>
              <a:rPr lang="en-US" sz="1400" dirty="0">
                <a:latin typeface="Arial" panose="020B0604020202020204" pitchFamily="34" charset="0"/>
                <a:cs typeface="Arial" panose="020B0604020202020204" pitchFamily="34" charset="0"/>
              </a:rPr>
              <a:t>discharging the air tanks at 15 bar not charged with powder)</a:t>
            </a:r>
            <a:endParaRPr lang="en-GB" sz="1400" dirty="0">
              <a:latin typeface="Arial" panose="020B0604020202020204" pitchFamily="34" charset="0"/>
              <a:cs typeface="Arial" panose="020B0604020202020204" pitchFamily="34" charset="0"/>
            </a:endParaRPr>
          </a:p>
          <a:p>
            <a:pPr algn="just"/>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r>
              <a:rPr lang="en-GB" sz="1400" dirty="0">
                <a:latin typeface="Arial" panose="020B0604020202020204" pitchFamily="34" charset="0"/>
                <a:ea typeface="Times New Roman" panose="02020603050405020304" pitchFamily="18" charset="0"/>
                <a:cs typeface="Arial" panose="020B0604020202020204" pitchFamily="34" charset="0"/>
              </a:rPr>
              <a:t>No significant influence of the powder: </a:t>
            </a:r>
          </a:p>
          <a:p>
            <a:pPr marL="285750" indent="-285750" algn="just">
              <a:buFont typeface="Wingdings" panose="05000000000000000000" pitchFamily="2" charset="2"/>
              <a:buChar char="§"/>
            </a:pPr>
            <a:r>
              <a:rPr lang="en-GB" sz="1400" dirty="0">
                <a:latin typeface="Arial" panose="020B0604020202020204" pitchFamily="34" charset="0"/>
                <a:cs typeface="Arial" panose="020B0604020202020204" pitchFamily="34" charset="0"/>
              </a:rPr>
              <a:t>Similar overpressure level</a:t>
            </a:r>
          </a:p>
          <a:p>
            <a:pPr marL="285750" indent="-285750" algn="just">
              <a:buFont typeface="Wingdings" panose="05000000000000000000" pitchFamily="2" charset="2"/>
              <a:buChar char="§"/>
            </a:pPr>
            <a:r>
              <a:rPr lang="en-GB" sz="1400" dirty="0">
                <a:latin typeface="Arial" panose="020B0604020202020204" pitchFamily="34" charset="0"/>
                <a:cs typeface="Arial" panose="020B0604020202020204" pitchFamily="34" charset="0"/>
              </a:rPr>
              <a:t>Similar pressure rise-up</a:t>
            </a:r>
          </a:p>
          <a:p>
            <a:pPr marL="285750" indent="-285750" algn="just">
              <a:buFont typeface="Wingdings" panose="05000000000000000000" pitchFamily="2" charset="2"/>
              <a:buChar char="§"/>
            </a:pPr>
            <a:endParaRPr lang="en-GB" sz="11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Powder-8kg">
            <a:hlinkClick r:id="" action="ppaction://media"/>
            <a:extLst>
              <a:ext uri="{FF2B5EF4-FFF2-40B4-BE49-F238E27FC236}">
                <a16:creationId xmlns:a16="http://schemas.microsoft.com/office/drawing/2014/main" id="{CC1CC102-DC5A-BB40-BFD3-3BA5A3A076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8056" y="1728121"/>
            <a:ext cx="4327110" cy="2812405"/>
          </a:xfrm>
          <a:prstGeom prst="rect">
            <a:avLst/>
          </a:prstGeom>
        </p:spPr>
      </p:pic>
      <p:sp>
        <p:nvSpPr>
          <p:cNvPr id="13" name="ZoneTexte 12">
            <a:extLst>
              <a:ext uri="{FF2B5EF4-FFF2-40B4-BE49-F238E27FC236}">
                <a16:creationId xmlns:a16="http://schemas.microsoft.com/office/drawing/2014/main" id="{131D8227-BEED-7FC3-FF6F-76EB81B0DCBC}"/>
              </a:ext>
            </a:extLst>
          </p:cNvPr>
          <p:cNvSpPr txBox="1"/>
          <p:nvPr/>
        </p:nvSpPr>
        <p:spPr>
          <a:xfrm>
            <a:off x="1490870" y="4532243"/>
            <a:ext cx="2749826"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16 % H2/air – Powder: 8 kg</a:t>
            </a:r>
          </a:p>
        </p:txBody>
      </p:sp>
      <p:pic>
        <p:nvPicPr>
          <p:cNvPr id="11" name="Image 10">
            <a:extLst>
              <a:ext uri="{FF2B5EF4-FFF2-40B4-BE49-F238E27FC236}">
                <a16:creationId xmlns:a16="http://schemas.microsoft.com/office/drawing/2014/main" id="{50114375-1818-8CA6-FC4C-422FA4110B07}"/>
              </a:ext>
            </a:extLst>
          </p:cNvPr>
          <p:cNvPicPr>
            <a:picLocks noChangeAspect="1"/>
          </p:cNvPicPr>
          <p:nvPr/>
        </p:nvPicPr>
        <p:blipFill>
          <a:blip r:embed="rId6"/>
          <a:stretch>
            <a:fillRect/>
          </a:stretch>
        </p:blipFill>
        <p:spPr>
          <a:xfrm>
            <a:off x="159029" y="1686436"/>
            <a:ext cx="4729089" cy="3104222"/>
          </a:xfrm>
          <a:prstGeom prst="rect">
            <a:avLst/>
          </a:prstGeom>
        </p:spPr>
      </p:pic>
    </p:spTree>
    <p:extLst>
      <p:ext uri="{BB962C8B-B14F-4D97-AF65-F5344CB8AC3E}">
        <p14:creationId xmlns:p14="http://schemas.microsoft.com/office/powerpoint/2010/main" val="192222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2"/>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12</a:t>
            </a:fld>
            <a:endParaRPr lang="fr-FR" dirty="0"/>
          </a:p>
        </p:txBody>
      </p:sp>
      <p:sp>
        <p:nvSpPr>
          <p:cNvPr id="3" name="ZoneTexte 2">
            <a:extLst>
              <a:ext uri="{FF2B5EF4-FFF2-40B4-BE49-F238E27FC236}">
                <a16:creationId xmlns:a16="http://schemas.microsoft.com/office/drawing/2014/main" id="{E4561CF2-D57B-926F-2EB7-7DC8593E6882}"/>
              </a:ext>
            </a:extLst>
          </p:cNvPr>
          <p:cNvSpPr txBox="1"/>
          <p:nvPr/>
        </p:nvSpPr>
        <p:spPr>
          <a:xfrm>
            <a:off x="297024" y="1081219"/>
            <a:ext cx="8244002" cy="3170099"/>
          </a:xfrm>
          <a:prstGeom prst="rect">
            <a:avLst/>
          </a:prstGeom>
          <a:noFill/>
        </p:spPr>
        <p:txBody>
          <a:bodyPr wrap="square">
            <a:spAutoFit/>
          </a:bodyPr>
          <a:lstStyle/>
          <a:p>
            <a:pPr algn="just"/>
            <a:r>
              <a:rPr lang="en-GB" sz="1400" dirty="0">
                <a:effectLst/>
                <a:latin typeface="Arial" panose="020B0604020202020204" pitchFamily="34" charset="0"/>
                <a:ea typeface="Times New Roman" panose="02020603050405020304" pitchFamily="18" charset="0"/>
                <a:cs typeface="Arial" panose="020B0604020202020204" pitchFamily="34" charset="0"/>
              </a:rPr>
              <a:t>The theoretical analysis based on the flame heat losses </a:t>
            </a:r>
            <a:r>
              <a:rPr lang="en-GB" sz="1400" dirty="0">
                <a:latin typeface="Arial" panose="020B0604020202020204" pitchFamily="34" charset="0"/>
                <a:ea typeface="Times New Roman" panose="02020603050405020304" pitchFamily="18" charset="0"/>
                <a:cs typeface="Arial" panose="020B0604020202020204" pitchFamily="34" charset="0"/>
              </a:rPr>
              <a:t>(presented in the paper) shows that : </a:t>
            </a:r>
          </a:p>
          <a:p>
            <a:pPr marL="285750" indent="-285750" algn="just">
              <a:buFont typeface="Wingdings" panose="05000000000000000000" pitchFamily="2" charset="2"/>
              <a:buChar char="§"/>
            </a:pPr>
            <a:r>
              <a:rPr lang="en-US" sz="1400" dirty="0">
                <a:latin typeface="Arial" panose="020B0604020202020204" pitchFamily="34" charset="0"/>
                <a:cs typeface="Arial" panose="020B0604020202020204" pitchFamily="34" charset="0"/>
              </a:rPr>
              <a:t>The injected inhibitor mass is too low to </a:t>
            </a:r>
            <a:r>
              <a:rPr lang="en-GB" sz="1400" dirty="0">
                <a:latin typeface="Arial" panose="020B0604020202020204" pitchFamily="34" charset="0"/>
                <a:ea typeface="Times New Roman" panose="02020603050405020304" pitchFamily="18" charset="0"/>
                <a:cs typeface="Arial" panose="020B0604020202020204" pitchFamily="34" charset="0"/>
              </a:rPr>
              <a:t>extinguish the flame,</a:t>
            </a:r>
          </a:p>
          <a:p>
            <a:pPr marL="285750" indent="-285750" algn="just">
              <a:buFont typeface="Wingdings" panose="05000000000000000000" pitchFamily="2" charset="2"/>
              <a:buChar char="§"/>
            </a:pPr>
            <a:r>
              <a:rPr lang="en-GB" sz="1400" dirty="0">
                <a:latin typeface="Arial" panose="020B0604020202020204" pitchFamily="34" charset="0"/>
                <a:ea typeface="Times New Roman" panose="02020603050405020304" pitchFamily="18" charset="0"/>
                <a:cs typeface="Arial" panose="020B0604020202020204" pitchFamily="34" charset="0"/>
              </a:rPr>
              <a:t>But a mitigating effect </a:t>
            </a:r>
            <a:r>
              <a:rPr lang="en-US" sz="1400" dirty="0">
                <a:latin typeface="Arial" panose="020B0604020202020204" pitchFamily="34" charset="0"/>
                <a:ea typeface="Times New Roman" panose="02020603050405020304" pitchFamily="18" charset="0"/>
                <a:cs typeface="Arial" panose="020B0604020202020204" pitchFamily="34" charset="0"/>
              </a:rPr>
              <a:t>should have been observed.  </a:t>
            </a:r>
          </a:p>
          <a:p>
            <a:pPr marL="285750" indent="-285750" algn="just">
              <a:buFont typeface="Wingdings" panose="05000000000000000000" pitchFamily="2" charset="2"/>
              <a:buChar char="§"/>
            </a:pPr>
            <a:endParaRPr lang="en-US" sz="1400" dirty="0">
              <a:latin typeface="Arial" panose="020B0604020202020204" pitchFamily="34" charset="0"/>
              <a:ea typeface="Times New Roman" panose="02020603050405020304" pitchFamily="18" charset="0"/>
              <a:cs typeface="Arial" panose="020B0604020202020204" pitchFamily="34" charset="0"/>
            </a:endParaRPr>
          </a:p>
          <a:p>
            <a:pPr algn="just"/>
            <a:r>
              <a:rPr lang="en-US" sz="1400" dirty="0">
                <a:latin typeface="Arial" panose="020B0604020202020204" pitchFamily="34" charset="0"/>
                <a:ea typeface="Times New Roman" panose="02020603050405020304" pitchFamily="18" charset="0"/>
                <a:cs typeface="Arial" panose="020B0604020202020204" pitchFamily="34" charset="0"/>
              </a:rPr>
              <a:t>An explanation could be found during the powder injection: </a:t>
            </a:r>
          </a:p>
          <a:p>
            <a:pPr marL="285750" indent="-285750" algn="just">
              <a:buFont typeface="Wingdings" panose="05000000000000000000" pitchFamily="2" charset="2"/>
              <a:buChar char="§"/>
            </a:pPr>
            <a:r>
              <a:rPr lang="en-US" sz="1400" dirty="0">
                <a:latin typeface="Arial" panose="020B0604020202020204" pitchFamily="34" charset="0"/>
                <a:ea typeface="Times New Roman" panose="02020603050405020304" pitchFamily="18" charset="0"/>
                <a:cs typeface="Arial" panose="020B0604020202020204" pitchFamily="34" charset="0"/>
              </a:rPr>
              <a:t>The horizontal powder jet impacts the vent wall, creating </a:t>
            </a:r>
          </a:p>
          <a:p>
            <a:pPr marL="742950" lvl="1" indent="-285750" algn="just">
              <a:buFont typeface="Wingdings" panose="05000000000000000000" pitchFamily="2" charset="2"/>
              <a:buChar char="§"/>
            </a:pPr>
            <a:r>
              <a:rPr lang="en-US" sz="1400" dirty="0">
                <a:latin typeface="Arial" panose="020B0604020202020204" pitchFamily="34" charset="0"/>
                <a:ea typeface="Times New Roman" panose="02020603050405020304" pitchFamily="18" charset="0"/>
                <a:cs typeface="Arial" panose="020B0604020202020204" pitchFamily="34" charset="0"/>
              </a:rPr>
              <a:t>a very concentrated cloud near the vent, </a:t>
            </a:r>
          </a:p>
          <a:p>
            <a:pPr marL="742950" lvl="1" indent="-285750" algn="just">
              <a:buFont typeface="Wingdings" panose="05000000000000000000" pitchFamily="2" charset="2"/>
              <a:buChar char="§"/>
            </a:pPr>
            <a:r>
              <a:rPr lang="en-US" sz="1400" dirty="0">
                <a:latin typeface="Arial" panose="020B0604020202020204" pitchFamily="34" charset="0"/>
                <a:ea typeface="Times New Roman" panose="02020603050405020304" pitchFamily="18" charset="0"/>
                <a:cs typeface="Arial" panose="020B0604020202020204" pitchFamily="34" charset="0"/>
              </a:rPr>
              <a:t>a poor region near the ignition source</a:t>
            </a:r>
          </a:p>
          <a:p>
            <a:pPr marL="285750" indent="-285750" algn="just">
              <a:buFont typeface="Wingdings" panose="05000000000000000000" pitchFamily="2" charset="2"/>
              <a:buChar char="§"/>
            </a:pPr>
            <a:r>
              <a:rPr lang="en-US" sz="1400" dirty="0">
                <a:latin typeface="Arial" panose="020B0604020202020204" pitchFamily="34" charset="0"/>
                <a:ea typeface="Times New Roman" panose="02020603050405020304" pitchFamily="18" charset="0"/>
                <a:cs typeface="Arial" panose="020B0604020202020204" pitchFamily="34" charset="0"/>
              </a:rPr>
              <a:t>The ignition is located on the opposite wall, </a:t>
            </a:r>
          </a:p>
          <a:p>
            <a:pPr marL="285750" indent="-285750" algn="just">
              <a:buFont typeface="Wingdings" panose="05000000000000000000" pitchFamily="2" charset="2"/>
              <a:buChar char="§"/>
            </a:pPr>
            <a:r>
              <a:rPr lang="en-US" sz="1400" dirty="0">
                <a:latin typeface="Arial" panose="020B0604020202020204" pitchFamily="34" charset="0"/>
                <a:ea typeface="Times New Roman" panose="02020603050405020304" pitchFamily="18" charset="0"/>
                <a:cs typeface="Arial" panose="020B0604020202020204" pitchFamily="34" charset="0"/>
              </a:rPr>
              <a:t>During the flame propagation, the major part of the powder is pushed out. </a:t>
            </a:r>
          </a:p>
          <a:p>
            <a:pPr algn="just"/>
            <a:endParaRPr lang="en-US" sz="1400" dirty="0">
              <a:latin typeface="Arial" panose="020B0604020202020204" pitchFamily="34" charset="0"/>
              <a:ea typeface="Times New Roman" panose="02020603050405020304" pitchFamily="18" charset="0"/>
              <a:cs typeface="Arial" panose="020B0604020202020204" pitchFamily="34" charset="0"/>
            </a:endParaRPr>
          </a:p>
          <a:p>
            <a:pPr algn="just"/>
            <a:r>
              <a:rPr lang="en-GB" sz="1400" dirty="0">
                <a:latin typeface="Arial" panose="020B0604020202020204" pitchFamily="34" charset="0"/>
                <a:ea typeface="Times New Roman" panose="02020603050405020304" pitchFamily="18" charset="0"/>
                <a:cs typeface="Arial" panose="020B0604020202020204" pitchFamily="34" charset="0"/>
              </a:rPr>
              <a:t> A second experimental campaign was settled, last summer:  </a:t>
            </a:r>
          </a:p>
          <a:p>
            <a:pPr marL="285750" indent="-285750" algn="just">
              <a:buFont typeface="Wingdings" panose="05000000000000000000" pitchFamily="2" charset="2"/>
              <a:buChar char="§"/>
            </a:pPr>
            <a:r>
              <a:rPr lang="en-GB" sz="1400" dirty="0">
                <a:latin typeface="Arial" panose="020B0604020202020204" pitchFamily="34" charset="0"/>
                <a:ea typeface="Times New Roman" panose="02020603050405020304" pitchFamily="18" charset="0"/>
                <a:cs typeface="Arial" panose="020B0604020202020204" pitchFamily="34" charset="0"/>
              </a:rPr>
              <a:t>to improve powder injection and dispersion, </a:t>
            </a:r>
          </a:p>
          <a:p>
            <a:pPr marL="285750" indent="-285750" algn="just">
              <a:buFont typeface="Wingdings" panose="05000000000000000000" pitchFamily="2" charset="2"/>
              <a:buChar char="§"/>
            </a:pPr>
            <a:r>
              <a:rPr lang="en-GB" sz="1400" dirty="0">
                <a:latin typeface="Arial" panose="020B0604020202020204" pitchFamily="34" charset="0"/>
                <a:ea typeface="Times New Roman" panose="02020603050405020304" pitchFamily="18" charset="0"/>
                <a:cs typeface="Arial" panose="020B0604020202020204" pitchFamily="34" charset="0"/>
              </a:rPr>
              <a:t>to evaluate the mitigating efficiency of the powder in more calibrated conditions. </a:t>
            </a:r>
            <a:endParaRPr lang="en-GB"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3863008" y="195486"/>
            <a:ext cx="5100543" cy="720000"/>
          </a:xfrm>
        </p:spPr>
        <p:txBody>
          <a:bodyPr/>
          <a:lstStyle/>
          <a:p>
            <a:pPr algn="r"/>
            <a:r>
              <a:rPr lang="en-US" dirty="0"/>
              <a:t>Conclusion of the first experimental campaign</a:t>
            </a:r>
            <a:br>
              <a:rPr lang="en-US" dirty="0"/>
            </a:br>
            <a:endParaRPr lang="fr-FR" dirty="0"/>
          </a:p>
        </p:txBody>
      </p:sp>
    </p:spTree>
    <p:extLst>
      <p:ext uri="{BB962C8B-B14F-4D97-AF65-F5344CB8AC3E}">
        <p14:creationId xmlns:p14="http://schemas.microsoft.com/office/powerpoint/2010/main" val="3829210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CF606EA-BF42-44AB-AA00-55E42FA7AD7B}"/>
              </a:ext>
            </a:extLst>
          </p:cNvPr>
          <p:cNvSpPr>
            <a:spLocks noGrp="1"/>
          </p:cNvSpPr>
          <p:nvPr>
            <p:ph type="title"/>
          </p:nvPr>
        </p:nvSpPr>
        <p:spPr/>
        <p:txBody>
          <a:bodyPr/>
          <a:lstStyle/>
          <a:p>
            <a:pPr>
              <a:buFont typeface="+mj-lt"/>
              <a:buAutoNum type="arabicPeriod" startAt="3"/>
            </a:pPr>
            <a:r>
              <a:rPr lang="fr-FR" dirty="0"/>
              <a:t> Second </a:t>
            </a:r>
            <a:r>
              <a:rPr lang="fr-FR" dirty="0" err="1"/>
              <a:t>experimental</a:t>
            </a:r>
            <a:r>
              <a:rPr lang="fr-FR" dirty="0"/>
              <a:t> </a:t>
            </a:r>
            <a:r>
              <a:rPr lang="fr-FR" dirty="0" err="1"/>
              <a:t>campaign</a:t>
            </a:r>
            <a:endParaRPr lang="fr-FR" dirty="0"/>
          </a:p>
        </p:txBody>
      </p:sp>
      <p:sp>
        <p:nvSpPr>
          <p:cNvPr id="6" name="Espace réservé du numéro de diapositive 5">
            <a:extLst>
              <a:ext uri="{FF2B5EF4-FFF2-40B4-BE49-F238E27FC236}">
                <a16:creationId xmlns:a16="http://schemas.microsoft.com/office/drawing/2014/main" id="{9D89A40D-C027-4D8B-8F44-EC70FEB4A274}"/>
              </a:ext>
            </a:extLst>
          </p:cNvPr>
          <p:cNvSpPr>
            <a:spLocks noGrp="1"/>
          </p:cNvSpPr>
          <p:nvPr>
            <p:ph type="sldNum" sz="quarter" idx="12"/>
          </p:nvPr>
        </p:nvSpPr>
        <p:spPr/>
        <p:txBody>
          <a:bodyPr/>
          <a:lstStyle/>
          <a:p>
            <a:fld id="{733122C9-A0B9-462F-8757-0847AD287B63}" type="slidenum">
              <a:rPr lang="fr-FR" smtClean="0"/>
              <a:pPr/>
              <a:t>13</a:t>
            </a:fld>
            <a:endParaRPr lang="fr-FR" dirty="0"/>
          </a:p>
        </p:txBody>
      </p:sp>
      <p:sp>
        <p:nvSpPr>
          <p:cNvPr id="7" name="Espace réservé du pied de page 6">
            <a:extLst>
              <a:ext uri="{FF2B5EF4-FFF2-40B4-BE49-F238E27FC236}">
                <a16:creationId xmlns:a16="http://schemas.microsoft.com/office/drawing/2014/main" id="{0DE506B8-7AF9-4AD4-8316-0DEE15735681}"/>
              </a:ext>
            </a:extLst>
          </p:cNvPr>
          <p:cNvSpPr>
            <a:spLocks noGrp="1"/>
          </p:cNvSpPr>
          <p:nvPr>
            <p:ph type="ftr" sz="quarter" idx="11"/>
          </p:nvPr>
        </p:nvSpPr>
        <p:spPr/>
        <p:txBody>
          <a:bodyPr/>
          <a:lstStyle/>
          <a:p>
            <a:r>
              <a:rPr lang="fr-FR" dirty="0"/>
              <a:t>French National Institute for Industrial Environment and Risks (Ineris)</a:t>
            </a:r>
          </a:p>
        </p:txBody>
      </p:sp>
    </p:spTree>
    <p:extLst>
      <p:ext uri="{BB962C8B-B14F-4D97-AF65-F5344CB8AC3E}">
        <p14:creationId xmlns:p14="http://schemas.microsoft.com/office/powerpoint/2010/main" val="3299087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14</a:t>
            </a:fld>
            <a:endParaRPr lang="fr-FR" dirty="0"/>
          </a:p>
        </p:txBody>
      </p:sp>
      <p:sp>
        <p:nvSpPr>
          <p:cNvPr id="3" name="ZoneTexte 2">
            <a:extLst>
              <a:ext uri="{FF2B5EF4-FFF2-40B4-BE49-F238E27FC236}">
                <a16:creationId xmlns:a16="http://schemas.microsoft.com/office/drawing/2014/main" id="{E4561CF2-D57B-926F-2EB7-7DC8593E6882}"/>
              </a:ext>
            </a:extLst>
          </p:cNvPr>
          <p:cNvSpPr txBox="1"/>
          <p:nvPr/>
        </p:nvSpPr>
        <p:spPr>
          <a:xfrm>
            <a:off x="250640" y="749915"/>
            <a:ext cx="5096612" cy="1569660"/>
          </a:xfrm>
          <a:prstGeom prst="rect">
            <a:avLst/>
          </a:prstGeom>
          <a:noFill/>
        </p:spPr>
        <p:txBody>
          <a:bodyPr wrap="square">
            <a:spAutoFit/>
          </a:bodyPr>
          <a:lstStyle/>
          <a:p>
            <a:pPr algn="just"/>
            <a:r>
              <a:rPr lang="en-GB" sz="1200" dirty="0">
                <a:effectLst/>
                <a:latin typeface="Arial" panose="020B0604020202020204" pitchFamily="34" charset="0"/>
                <a:ea typeface="Times New Roman" panose="02020603050405020304" pitchFamily="18" charset="0"/>
                <a:cs typeface="Arial" panose="020B0604020202020204" pitchFamily="34" charset="0"/>
              </a:rPr>
              <a:t>Explosion chamber: </a:t>
            </a:r>
          </a:p>
          <a:p>
            <a:pPr marL="285750" indent="-285750" algn="just">
              <a:buFont typeface="Wingdings" panose="05000000000000000000" pitchFamily="2" charset="2"/>
              <a:buChar char="§"/>
            </a:pPr>
            <a:r>
              <a:rPr lang="en-GB" sz="1200" dirty="0">
                <a:latin typeface="Arial" panose="020B0604020202020204" pitchFamily="34" charset="0"/>
                <a:ea typeface="Times New Roman" panose="02020603050405020304" pitchFamily="18" charset="0"/>
                <a:cs typeface="Arial" panose="020B0604020202020204" pitchFamily="34" charset="0"/>
              </a:rPr>
              <a:t>1 m</a:t>
            </a:r>
            <a:r>
              <a:rPr lang="en-GB" sz="1200" baseline="30000" dirty="0">
                <a:latin typeface="Arial" panose="020B0604020202020204" pitchFamily="34" charset="0"/>
                <a:ea typeface="Times New Roman" panose="02020603050405020304" pitchFamily="18" charset="0"/>
                <a:cs typeface="Arial" panose="020B0604020202020204" pitchFamily="34" charset="0"/>
              </a:rPr>
              <a:t>3</a:t>
            </a:r>
            <a:r>
              <a:rPr lang="en-GB" sz="1200" dirty="0">
                <a:latin typeface="Arial" panose="020B0604020202020204" pitchFamily="34" charset="0"/>
                <a:ea typeface="Times New Roman" panose="02020603050405020304" pitchFamily="18" charset="0"/>
                <a:cs typeface="Arial" panose="020B0604020202020204" pitchFamily="34" charset="0"/>
              </a:rPr>
              <a:t> (1.1 m x 0.9 m x 0.9 m)</a:t>
            </a:r>
          </a:p>
          <a:p>
            <a:pPr marL="285750" indent="-285750" algn="just">
              <a:buFont typeface="Wingdings" panose="05000000000000000000" pitchFamily="2"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Vent surface covered by a plastic sheet</a:t>
            </a:r>
            <a:r>
              <a:rPr lang="en-GB" sz="1200" dirty="0">
                <a:latin typeface="Arial" panose="020B0604020202020204" pitchFamily="34" charset="0"/>
                <a:ea typeface="Times New Roman" panose="02020603050405020304" pitchFamily="18" charset="0"/>
                <a:cs typeface="Arial" panose="020B0604020202020204" pitchFamily="34" charset="0"/>
              </a:rPr>
              <a:t>: 0.4 x 0.4 m</a:t>
            </a:r>
            <a:r>
              <a:rPr lang="en-GB" sz="1200" baseline="30000" dirty="0">
                <a:latin typeface="Arial" panose="020B0604020202020204" pitchFamily="34" charset="0"/>
                <a:ea typeface="Times New Roman" panose="02020603050405020304" pitchFamily="18" charset="0"/>
                <a:cs typeface="Arial" panose="020B0604020202020204" pitchFamily="34" charset="0"/>
              </a:rPr>
              <a:t>2</a:t>
            </a:r>
          </a:p>
          <a:p>
            <a:pPr marL="285750" indent="-285750" algn="just">
              <a:buFont typeface="Wingdings" panose="05000000000000000000" pitchFamily="2" charset="2"/>
              <a:buChar char="§"/>
            </a:pPr>
            <a:r>
              <a:rPr lang="en-GB" sz="1200" dirty="0">
                <a:effectLst/>
                <a:latin typeface="Arial" panose="020B0604020202020204" pitchFamily="34" charset="0"/>
                <a:ea typeface="Times New Roman" panose="02020603050405020304" pitchFamily="18" charset="0"/>
                <a:cs typeface="Arial" panose="020B0604020202020204" pitchFamily="34" charset="0"/>
              </a:rPr>
              <a:t>Opening overpressure: 30 mbar</a:t>
            </a:r>
          </a:p>
          <a:p>
            <a:pPr marL="285750" indent="-285750" algn="just">
              <a:buFont typeface="Wingdings" panose="05000000000000000000" pitchFamily="2" charset="2"/>
              <a:buChar char="§"/>
            </a:pPr>
            <a:r>
              <a:rPr lang="en-GB" sz="1200" dirty="0">
                <a:latin typeface="Arial" panose="020B0604020202020204" pitchFamily="34" charset="0"/>
                <a:ea typeface="Times New Roman" panose="02020603050405020304" pitchFamily="18" charset="0"/>
                <a:cs typeface="Arial" panose="020B0604020202020204" pitchFamily="34" charset="0"/>
              </a:rPr>
              <a:t>Transparent wall </a:t>
            </a:r>
          </a:p>
          <a:p>
            <a:pPr algn="just"/>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539552" y="195486"/>
            <a:ext cx="8424000" cy="720000"/>
          </a:xfrm>
        </p:spPr>
        <p:txBody>
          <a:bodyPr/>
          <a:lstStyle/>
          <a:p>
            <a:pPr algn="r"/>
            <a:r>
              <a:rPr lang="en-US" dirty="0"/>
              <a:t>Experimental set-up</a:t>
            </a:r>
            <a:br>
              <a:rPr lang="en-US" dirty="0"/>
            </a:br>
            <a:endParaRPr lang="fr-FR" dirty="0"/>
          </a:p>
        </p:txBody>
      </p:sp>
      <p:pic>
        <p:nvPicPr>
          <p:cNvPr id="4" name="Image 3">
            <a:extLst>
              <a:ext uri="{FF2B5EF4-FFF2-40B4-BE49-F238E27FC236}">
                <a16:creationId xmlns:a16="http://schemas.microsoft.com/office/drawing/2014/main" id="{C4D829C8-536F-B408-0105-E73E766493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248" t="11149" b="16586"/>
          <a:stretch/>
        </p:blipFill>
        <p:spPr bwMode="auto">
          <a:xfrm rot="5400000">
            <a:off x="4178195" y="949359"/>
            <a:ext cx="1815615" cy="1109459"/>
          </a:xfrm>
          <a:prstGeom prst="rect">
            <a:avLst/>
          </a:prstGeom>
          <a:noFill/>
          <a:ln>
            <a:solidFill>
              <a:schemeClr val="tx1"/>
            </a:solid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6CC51C05-A270-F8FF-E518-335A8D87C0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01" b="27392"/>
          <a:stretch/>
        </p:blipFill>
        <p:spPr bwMode="auto">
          <a:xfrm>
            <a:off x="3419062" y="2569513"/>
            <a:ext cx="2988365" cy="1219284"/>
          </a:xfrm>
          <a:prstGeom prst="rect">
            <a:avLst/>
          </a:prstGeom>
          <a:noFill/>
          <a:ln>
            <a:solidFill>
              <a:schemeClr val="tx1"/>
            </a:solidFill>
          </a:ln>
          <a:extLst>
            <a:ext uri="{53640926-AAD7-44D8-BBD7-CCE9431645EC}">
              <a14:shadowObscured xmlns:a14="http://schemas.microsoft.com/office/drawing/2010/main"/>
            </a:ext>
          </a:extLst>
        </p:spPr>
      </p:pic>
      <p:sp>
        <p:nvSpPr>
          <p:cNvPr id="8" name="ZoneTexte 7">
            <a:extLst>
              <a:ext uri="{FF2B5EF4-FFF2-40B4-BE49-F238E27FC236}">
                <a16:creationId xmlns:a16="http://schemas.microsoft.com/office/drawing/2014/main" id="{2830736D-A44C-6F17-9ADD-8D0A1B799EB1}"/>
              </a:ext>
            </a:extLst>
          </p:cNvPr>
          <p:cNvSpPr txBox="1"/>
          <p:nvPr/>
        </p:nvSpPr>
        <p:spPr>
          <a:xfrm>
            <a:off x="245165" y="1942608"/>
            <a:ext cx="3081131" cy="1938992"/>
          </a:xfrm>
          <a:prstGeom prst="rect">
            <a:avLst/>
          </a:prstGeom>
          <a:noFill/>
        </p:spPr>
        <p:txBody>
          <a:bodyPr wrap="square">
            <a:spAutoFit/>
          </a:bodyPr>
          <a:lstStyle/>
          <a:p>
            <a:pPr algn="just"/>
            <a:r>
              <a:rPr lang="en-GB" sz="1200" dirty="0">
                <a:latin typeface="Arial" panose="020B0604020202020204" pitchFamily="34" charset="0"/>
                <a:ea typeface="Times New Roman" panose="02020603050405020304" pitchFamily="18" charset="0"/>
                <a:cs typeface="Arial" panose="020B0604020202020204" pitchFamily="34" charset="0"/>
              </a:rPr>
              <a:t>Powder injection</a:t>
            </a:r>
          </a:p>
          <a:p>
            <a:pPr marL="285750" indent="-285750" algn="just">
              <a:buFont typeface="Wingdings" panose="05000000000000000000" pitchFamily="2" charset="2"/>
              <a:buChar char="§"/>
            </a:pPr>
            <a:r>
              <a:rPr lang="en-GB" sz="1200" dirty="0">
                <a:latin typeface="Arial" panose="020B0604020202020204" pitchFamily="34" charset="0"/>
                <a:ea typeface="Times New Roman" panose="02020603050405020304" pitchFamily="18" charset="0"/>
                <a:cs typeface="Arial" panose="020B0604020202020204" pitchFamily="34" charset="0"/>
              </a:rPr>
              <a:t>Injection device same </a:t>
            </a:r>
            <a:r>
              <a:rPr lang="en-US" sz="1200" dirty="0">
                <a:latin typeface="Arial" panose="020B0604020202020204" pitchFamily="34" charset="0"/>
                <a:ea typeface="Times New Roman" panose="02020603050405020304" pitchFamily="18" charset="0"/>
                <a:cs typeface="Arial" panose="020B0604020202020204" pitchFamily="34" charset="0"/>
              </a:rPr>
              <a:t>as for the previous campaign</a:t>
            </a:r>
            <a:r>
              <a:rPr lang="en-GB" sz="1200" dirty="0">
                <a:latin typeface="Arial" panose="020B0604020202020204" pitchFamily="34" charset="0"/>
                <a:ea typeface="Times New Roman" panose="02020603050405020304" pitchFamily="18" charset="0"/>
                <a:cs typeface="Arial" panose="020B0604020202020204" pitchFamily="34" charset="0"/>
              </a:rPr>
              <a:t>, </a:t>
            </a:r>
          </a:p>
          <a:p>
            <a:pPr marL="285750" indent="-285750" algn="just">
              <a:buFont typeface="Wingdings" panose="05000000000000000000" pitchFamily="2" charset="2"/>
              <a:buChar char="§"/>
            </a:pPr>
            <a:r>
              <a:rPr lang="en-GB" sz="1200" dirty="0">
                <a:latin typeface="Arial" panose="020B0604020202020204" pitchFamily="34" charset="0"/>
                <a:ea typeface="Times New Roman" panose="02020603050405020304" pitchFamily="18" charset="0"/>
                <a:cs typeface="Arial" panose="020B0604020202020204" pitchFamily="34" charset="0"/>
              </a:rPr>
              <a:t>Different injection nozzles located in the </a:t>
            </a:r>
            <a:r>
              <a:rPr lang="en-GB" sz="1200" dirty="0" err="1">
                <a:latin typeface="Arial" panose="020B0604020202020204" pitchFamily="34" charset="0"/>
                <a:ea typeface="Times New Roman" panose="02020603050405020304" pitchFamily="18" charset="0"/>
                <a:cs typeface="Arial" panose="020B0604020202020204" pitchFamily="34" charset="0"/>
              </a:rPr>
              <a:t>center</a:t>
            </a:r>
            <a:r>
              <a:rPr lang="en-GB" sz="1200" dirty="0">
                <a:latin typeface="Arial" panose="020B0604020202020204" pitchFamily="34" charset="0"/>
                <a:ea typeface="Times New Roman" panose="02020603050405020304" pitchFamily="18" charset="0"/>
                <a:cs typeface="Arial" panose="020B0604020202020204" pitchFamily="34" charset="0"/>
              </a:rPr>
              <a:t> of the chamber floor. </a:t>
            </a:r>
          </a:p>
          <a:p>
            <a:pPr marL="285750" indent="-285750" algn="just">
              <a:buFont typeface="Wingdings" panose="05000000000000000000" pitchFamily="2" charset="2"/>
              <a:buChar char="§"/>
            </a:pPr>
            <a:r>
              <a:rPr lang="en-US" sz="1200" dirty="0">
                <a:latin typeface="Arial" panose="020B0604020202020204" pitchFamily="34" charset="0"/>
                <a:ea typeface="Times New Roman" panose="02020603050405020304" pitchFamily="18" charset="0"/>
                <a:cs typeface="Arial" panose="020B0604020202020204" pitchFamily="34" charset="0"/>
              </a:rPr>
              <a:t>The powder cloud at the moment of injection takes the shape of a fan, favoring the mixing of the powder with the flammable atmosphere. </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just"/>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Image 9">
            <a:extLst>
              <a:ext uri="{FF2B5EF4-FFF2-40B4-BE49-F238E27FC236}">
                <a16:creationId xmlns:a16="http://schemas.microsoft.com/office/drawing/2014/main" id="{12DB1725-08F7-7DAF-D249-592679CB1A83}"/>
              </a:ext>
            </a:extLst>
          </p:cNvPr>
          <p:cNvPicPr>
            <a:picLocks noChangeAspect="1"/>
          </p:cNvPicPr>
          <p:nvPr/>
        </p:nvPicPr>
        <p:blipFill rotWithShape="1">
          <a:blip r:embed="rId4"/>
          <a:srcRect l="9012" t="6582" r="27680" b="13866"/>
          <a:stretch/>
        </p:blipFill>
        <p:spPr>
          <a:xfrm>
            <a:off x="6633818" y="2463522"/>
            <a:ext cx="1998878" cy="1836807"/>
          </a:xfrm>
          <a:prstGeom prst="rect">
            <a:avLst/>
          </a:prstGeom>
          <a:ln>
            <a:solidFill>
              <a:schemeClr val="tx1"/>
            </a:solidFill>
          </a:ln>
        </p:spPr>
      </p:pic>
      <p:sp>
        <p:nvSpPr>
          <p:cNvPr id="12" name="ZoneTexte 11">
            <a:extLst>
              <a:ext uri="{FF2B5EF4-FFF2-40B4-BE49-F238E27FC236}">
                <a16:creationId xmlns:a16="http://schemas.microsoft.com/office/drawing/2014/main" id="{A92559C5-BE22-AA7A-9F5F-0A54B944A269}"/>
              </a:ext>
            </a:extLst>
          </p:cNvPr>
          <p:cNvSpPr txBox="1"/>
          <p:nvPr/>
        </p:nvSpPr>
        <p:spPr>
          <a:xfrm>
            <a:off x="243508" y="3751880"/>
            <a:ext cx="4581938" cy="1154162"/>
          </a:xfrm>
          <a:prstGeom prst="rect">
            <a:avLst/>
          </a:prstGeom>
          <a:noFill/>
        </p:spPr>
        <p:txBody>
          <a:bodyPr wrap="square">
            <a:spAutoFit/>
          </a:bodyPr>
          <a:lstStyle/>
          <a:p>
            <a:r>
              <a:rPr lang="en-GB" sz="1200" dirty="0">
                <a:latin typeface="Arial" panose="020B0604020202020204" pitchFamily="34" charset="0"/>
                <a:ea typeface="Times New Roman" panose="02020603050405020304" pitchFamily="18" charset="0"/>
                <a:cs typeface="Arial" panose="020B0604020202020204" pitchFamily="34" charset="0"/>
              </a:rPr>
              <a:t>Gas injection device same </a:t>
            </a:r>
            <a:r>
              <a:rPr lang="en-US" sz="1200" dirty="0">
                <a:latin typeface="Arial" panose="020B0604020202020204" pitchFamily="34" charset="0"/>
                <a:ea typeface="Times New Roman" panose="02020603050405020304" pitchFamily="18" charset="0"/>
                <a:cs typeface="Arial" panose="020B0604020202020204" pitchFamily="34" charset="0"/>
              </a:rPr>
              <a:t>as for the previous campaign</a:t>
            </a:r>
          </a:p>
          <a:p>
            <a:endParaRPr lang="en-US" sz="8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Instrumentation : </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Opacimeter</a:t>
            </a:r>
          </a:p>
          <a:p>
            <a:pPr marL="171450" indent="-171450">
              <a:buFont typeface="Wingdings" panose="05000000000000000000" pitchFamily="2" charset="2"/>
              <a:buChar char="§"/>
            </a:pPr>
            <a:r>
              <a:rPr lang="en-US" sz="1200" dirty="0">
                <a:latin typeface="Arial" panose="020B0604020202020204" pitchFamily="34" charset="0"/>
                <a:cs typeface="Arial" panose="020B0604020202020204" pitchFamily="34" charset="0"/>
              </a:rPr>
              <a:t>Piezoresistive pressure sensor (Kistler 0-2 bar)</a:t>
            </a:r>
          </a:p>
          <a:p>
            <a:endParaRPr lang="fr-FR" sz="1200" dirty="0"/>
          </a:p>
        </p:txBody>
      </p:sp>
      <p:pic>
        <p:nvPicPr>
          <p:cNvPr id="14" name="Image 13" descr="Une image contenant conception, boîte&#10;&#10;Description générée automatiquement">
            <a:extLst>
              <a:ext uri="{FF2B5EF4-FFF2-40B4-BE49-F238E27FC236}">
                <a16:creationId xmlns:a16="http://schemas.microsoft.com/office/drawing/2014/main" id="{4FB1BB5E-9DAB-17BB-3B51-F7FFFE78735A}"/>
              </a:ext>
            </a:extLst>
          </p:cNvPr>
          <p:cNvPicPr>
            <a:picLocks noChangeAspect="1"/>
          </p:cNvPicPr>
          <p:nvPr/>
        </p:nvPicPr>
        <p:blipFill>
          <a:blip r:embed="rId5"/>
          <a:stretch>
            <a:fillRect/>
          </a:stretch>
        </p:blipFill>
        <p:spPr>
          <a:xfrm>
            <a:off x="5877338" y="636218"/>
            <a:ext cx="2804963" cy="1755799"/>
          </a:xfrm>
          <a:prstGeom prst="rect">
            <a:avLst/>
          </a:prstGeom>
        </p:spPr>
      </p:pic>
    </p:spTree>
    <p:extLst>
      <p:ext uri="{BB962C8B-B14F-4D97-AF65-F5344CB8AC3E}">
        <p14:creationId xmlns:p14="http://schemas.microsoft.com/office/powerpoint/2010/main" val="4279883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15</a:t>
            </a:fld>
            <a:endParaRPr lang="fr-FR" dirty="0"/>
          </a:p>
        </p:txBody>
      </p:sp>
      <p:sp>
        <p:nvSpPr>
          <p:cNvPr id="3" name="ZoneTexte 2">
            <a:extLst>
              <a:ext uri="{FF2B5EF4-FFF2-40B4-BE49-F238E27FC236}">
                <a16:creationId xmlns:a16="http://schemas.microsoft.com/office/drawing/2014/main" id="{E4561CF2-D57B-926F-2EB7-7DC8593E6882}"/>
              </a:ext>
            </a:extLst>
          </p:cNvPr>
          <p:cNvSpPr txBox="1"/>
          <p:nvPr/>
        </p:nvSpPr>
        <p:spPr>
          <a:xfrm>
            <a:off x="137998" y="696905"/>
            <a:ext cx="4176464" cy="461665"/>
          </a:xfrm>
          <a:prstGeom prst="rect">
            <a:avLst/>
          </a:prstGeom>
          <a:noFill/>
        </p:spPr>
        <p:txBody>
          <a:bodyPr wrap="square">
            <a:spAutoFit/>
          </a:bodyPr>
          <a:lstStyle/>
          <a:p>
            <a:pPr algn="just"/>
            <a:r>
              <a:rPr lang="en-GB" sz="1200" dirty="0">
                <a:effectLst/>
                <a:latin typeface="Arial" panose="020B0604020202020204" pitchFamily="34" charset="0"/>
                <a:ea typeface="Times New Roman" panose="02020603050405020304" pitchFamily="18" charset="0"/>
                <a:cs typeface="Arial" panose="020B0604020202020204" pitchFamily="34" charset="0"/>
              </a:rPr>
              <a:t>A control of cloud powder homogeneity is done with an home-made opacimeter </a:t>
            </a:r>
            <a:endParaRPr lang="en-GB" sz="105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4770782" y="195486"/>
            <a:ext cx="4192769" cy="720000"/>
          </a:xfrm>
        </p:spPr>
        <p:txBody>
          <a:bodyPr/>
          <a:lstStyle/>
          <a:p>
            <a:pPr algn="r"/>
            <a:r>
              <a:rPr lang="en-US" dirty="0"/>
              <a:t>Experimental set-up</a:t>
            </a:r>
            <a:endParaRPr lang="fr-FR" dirty="0"/>
          </a:p>
        </p:txBody>
      </p:sp>
      <p:pic>
        <p:nvPicPr>
          <p:cNvPr id="11" name="Image 10">
            <a:extLst>
              <a:ext uri="{FF2B5EF4-FFF2-40B4-BE49-F238E27FC236}">
                <a16:creationId xmlns:a16="http://schemas.microsoft.com/office/drawing/2014/main" id="{23CAF916-BCC1-7DE2-2495-BA75F1A981B4}"/>
              </a:ext>
            </a:extLst>
          </p:cNvPr>
          <p:cNvPicPr>
            <a:picLocks noChangeAspect="1"/>
          </p:cNvPicPr>
          <p:nvPr/>
        </p:nvPicPr>
        <p:blipFill>
          <a:blip r:embed="rId2"/>
          <a:stretch>
            <a:fillRect/>
          </a:stretch>
        </p:blipFill>
        <p:spPr>
          <a:xfrm>
            <a:off x="622852" y="2681346"/>
            <a:ext cx="3676606" cy="2117599"/>
          </a:xfrm>
          <a:prstGeom prst="rect">
            <a:avLst/>
          </a:prstGeom>
        </p:spPr>
      </p:pic>
      <p:sp>
        <p:nvSpPr>
          <p:cNvPr id="12" name="ZoneTexte 11">
            <a:extLst>
              <a:ext uri="{FF2B5EF4-FFF2-40B4-BE49-F238E27FC236}">
                <a16:creationId xmlns:a16="http://schemas.microsoft.com/office/drawing/2014/main" id="{A575B0B5-1039-14F4-017A-22B8621B4093}"/>
              </a:ext>
            </a:extLst>
          </p:cNvPr>
          <p:cNvSpPr txBox="1"/>
          <p:nvPr/>
        </p:nvSpPr>
        <p:spPr>
          <a:xfrm>
            <a:off x="530087" y="4764157"/>
            <a:ext cx="3677478" cy="215444"/>
          </a:xfrm>
          <a:prstGeom prst="rect">
            <a:avLst/>
          </a:prstGeom>
          <a:noFill/>
        </p:spPr>
        <p:txBody>
          <a:bodyPr wrap="square" rtlCol="0">
            <a:spAutoFit/>
          </a:bodyPr>
          <a:lstStyle/>
          <a:p>
            <a:pPr algn="ctr"/>
            <a:r>
              <a:rPr lang="fr-FR" sz="800" dirty="0">
                <a:latin typeface="Arial" panose="020B0604020202020204" pitchFamily="34" charset="0"/>
                <a:cs typeface="Arial" panose="020B0604020202020204" pitchFamily="34" charset="0"/>
              </a:rPr>
              <a:t>Evolution of </a:t>
            </a:r>
            <a:r>
              <a:rPr lang="fr-FR" sz="800" dirty="0" err="1">
                <a:latin typeface="Arial" panose="020B0604020202020204" pitchFamily="34" charset="0"/>
                <a:cs typeface="Arial" panose="020B0604020202020204" pitchFamily="34" charset="0"/>
              </a:rPr>
              <a:t>powder</a:t>
            </a:r>
            <a:r>
              <a:rPr lang="fr-FR" sz="800" dirty="0">
                <a:latin typeface="Arial" panose="020B0604020202020204" pitchFamily="34" charset="0"/>
                <a:cs typeface="Arial" panose="020B0604020202020204" pitchFamily="34" charset="0"/>
              </a:rPr>
              <a:t> concentration for high and </a:t>
            </a:r>
            <a:r>
              <a:rPr lang="fr-FR" sz="800" dirty="0" err="1">
                <a:latin typeface="Arial" panose="020B0604020202020204" pitchFamily="34" charset="0"/>
                <a:cs typeface="Arial" panose="020B0604020202020204" pitchFamily="34" charset="0"/>
              </a:rPr>
              <a:t>low</a:t>
            </a:r>
            <a:r>
              <a:rPr lang="fr-FR" sz="800" dirty="0">
                <a:latin typeface="Arial" panose="020B0604020202020204" pitchFamily="34" charset="0"/>
                <a:cs typeface="Arial" panose="020B0604020202020204" pitchFamily="34" charset="0"/>
              </a:rPr>
              <a:t> </a:t>
            </a:r>
            <a:r>
              <a:rPr lang="fr-FR" sz="800" dirty="0" err="1">
                <a:latin typeface="Arial" panose="020B0604020202020204" pitchFamily="34" charset="0"/>
                <a:cs typeface="Arial" panose="020B0604020202020204" pitchFamily="34" charset="0"/>
              </a:rPr>
              <a:t>opacimeter</a:t>
            </a:r>
            <a:r>
              <a:rPr lang="fr-FR" sz="800" dirty="0">
                <a:latin typeface="Arial" panose="020B0604020202020204" pitchFamily="34" charset="0"/>
                <a:cs typeface="Arial" panose="020B0604020202020204" pitchFamily="34" charset="0"/>
              </a:rPr>
              <a:t> position</a:t>
            </a:r>
          </a:p>
        </p:txBody>
      </p:sp>
      <p:pic>
        <p:nvPicPr>
          <p:cNvPr id="13" name="Image 12">
            <a:extLst>
              <a:ext uri="{FF2B5EF4-FFF2-40B4-BE49-F238E27FC236}">
                <a16:creationId xmlns:a16="http://schemas.microsoft.com/office/drawing/2014/main" id="{24C4023D-E07C-BAAD-A7D2-ACA79FF436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48" t="29521" r="8692"/>
          <a:stretch/>
        </p:blipFill>
        <p:spPr bwMode="auto">
          <a:xfrm>
            <a:off x="695739" y="1239079"/>
            <a:ext cx="3200406" cy="1451943"/>
          </a:xfrm>
          <a:prstGeom prst="rect">
            <a:avLst/>
          </a:prstGeom>
          <a:noFill/>
          <a:ln>
            <a:solidFill>
              <a:schemeClr val="tx1"/>
            </a:solidFill>
          </a:ln>
          <a:extLst>
            <a:ext uri="{53640926-AAD7-44D8-BBD7-CCE9431645EC}">
              <a14:shadowObscured xmlns:a14="http://schemas.microsoft.com/office/drawing/2010/main"/>
            </a:ext>
          </a:extLst>
        </p:spPr>
      </p:pic>
      <p:sp>
        <p:nvSpPr>
          <p:cNvPr id="14" name="ZoneTexte 13">
            <a:extLst>
              <a:ext uri="{FF2B5EF4-FFF2-40B4-BE49-F238E27FC236}">
                <a16:creationId xmlns:a16="http://schemas.microsoft.com/office/drawing/2014/main" id="{F80CA717-70F0-4868-B90B-98803744979E}"/>
              </a:ext>
            </a:extLst>
          </p:cNvPr>
          <p:cNvSpPr txBox="1"/>
          <p:nvPr/>
        </p:nvSpPr>
        <p:spPr>
          <a:xfrm>
            <a:off x="801757" y="2305879"/>
            <a:ext cx="1305337" cy="369332"/>
          </a:xfrm>
          <a:prstGeom prst="rect">
            <a:avLst/>
          </a:prstGeom>
          <a:noFill/>
        </p:spPr>
        <p:txBody>
          <a:bodyPr wrap="square" rtlCol="0">
            <a:spAutoFit/>
          </a:bodyPr>
          <a:lstStyle/>
          <a:p>
            <a:pPr algn="ctr"/>
            <a:r>
              <a:rPr lang="fr-FR" sz="900" dirty="0">
                <a:latin typeface="Arial" panose="020B0604020202020204" pitchFamily="34" charset="0"/>
                <a:cs typeface="Arial" panose="020B0604020202020204" pitchFamily="34" charset="0"/>
              </a:rPr>
              <a:t>Home-made </a:t>
            </a:r>
            <a:r>
              <a:rPr lang="fr-FR" sz="900" dirty="0" err="1">
                <a:latin typeface="Arial" panose="020B0604020202020204" pitchFamily="34" charset="0"/>
                <a:cs typeface="Arial" panose="020B0604020202020204" pitchFamily="34" charset="0"/>
              </a:rPr>
              <a:t>opacimeter</a:t>
            </a:r>
            <a:endParaRPr lang="fr-FR" sz="900"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B2EA59D0-1F99-F1A4-5247-99AADEC7953A}"/>
              </a:ext>
            </a:extLst>
          </p:cNvPr>
          <p:cNvSpPr txBox="1"/>
          <p:nvPr/>
        </p:nvSpPr>
        <p:spPr>
          <a:xfrm>
            <a:off x="4802763" y="683653"/>
            <a:ext cx="4176464" cy="3416320"/>
          </a:xfrm>
          <a:prstGeom prst="rect">
            <a:avLst/>
          </a:prstGeom>
          <a:noFill/>
        </p:spPr>
        <p:txBody>
          <a:bodyPr wrap="square">
            <a:spAutoFit/>
          </a:bodyPr>
          <a:lstStyle/>
          <a:p>
            <a:pPr algn="just"/>
            <a:r>
              <a:rPr lang="en-GB" sz="1100" dirty="0">
                <a:effectLst/>
                <a:latin typeface="Arial" panose="020B0604020202020204" pitchFamily="34" charset="0"/>
                <a:ea typeface="Times New Roman" panose="02020603050405020304" pitchFamily="18" charset="0"/>
                <a:cs typeface="Arial" panose="020B0604020202020204" pitchFamily="34" charset="0"/>
              </a:rPr>
              <a:t>Ignition: </a:t>
            </a:r>
          </a:p>
          <a:p>
            <a:pPr marL="285750" indent="-285750" algn="just">
              <a:buFont typeface="Wingdings" panose="05000000000000000000" pitchFamily="2" charset="2"/>
              <a:buChar char="§"/>
            </a:pPr>
            <a:r>
              <a:rPr lang="en-GB" sz="1100" dirty="0">
                <a:latin typeface="Arial" panose="020B0604020202020204" pitchFamily="34" charset="0"/>
                <a:ea typeface="Times New Roman" panose="02020603050405020304" pitchFamily="18" charset="0"/>
                <a:cs typeface="Arial" panose="020B0604020202020204" pitchFamily="34" charset="0"/>
              </a:rPr>
              <a:t>Pyrotechnical match (60 J) protected in a small cylinder : </a:t>
            </a:r>
          </a:p>
          <a:p>
            <a:pPr marL="742950" lvl="1" indent="-285750" algn="just">
              <a:buFont typeface="Wingdings" panose="05000000000000000000" pitchFamily="2" charset="2"/>
              <a:buChar char="ü"/>
            </a:pPr>
            <a:r>
              <a:rPr lang="en-GB" sz="1100" dirty="0">
                <a:latin typeface="Arial" panose="020B0604020202020204" pitchFamily="34" charset="0"/>
                <a:ea typeface="Times New Roman" panose="02020603050405020304" pitchFamily="18" charset="0"/>
                <a:cs typeface="Arial" panose="020B0604020202020204" pitchFamily="34" charset="0"/>
              </a:rPr>
              <a:t>The cylinder</a:t>
            </a:r>
            <a:r>
              <a:rPr lang="en-US" sz="1100" dirty="0">
                <a:latin typeface="Arial" panose="020B0604020202020204" pitchFamily="34" charset="0"/>
                <a:ea typeface="Times New Roman" panose="02020603050405020304" pitchFamily="18" charset="0"/>
                <a:cs typeface="Arial" panose="020B0604020202020204" pitchFamily="34" charset="0"/>
              </a:rPr>
              <a:t>, partially open at the bottom, fills with a flammable mixture during injection, </a:t>
            </a:r>
          </a:p>
          <a:p>
            <a:pPr marL="742950" lvl="1" indent="-285750" algn="just">
              <a:buFont typeface="Wingdings" panose="05000000000000000000" pitchFamily="2" charset="2"/>
              <a:buChar char="ü"/>
            </a:pPr>
            <a:r>
              <a:rPr lang="en-US" sz="1100" dirty="0">
                <a:latin typeface="Arial" panose="020B0604020202020204" pitchFamily="34" charset="0"/>
                <a:ea typeface="Times New Roman" panose="02020603050405020304" pitchFamily="18" charset="0"/>
                <a:cs typeface="Arial" panose="020B0604020202020204" pitchFamily="34" charset="0"/>
              </a:rPr>
              <a:t>The match ignites the mixture in the cylinder. </a:t>
            </a:r>
          </a:p>
          <a:p>
            <a:pPr marL="742950" lvl="1" indent="-285750" algn="just">
              <a:buFont typeface="Wingdings" panose="05000000000000000000" pitchFamily="2" charset="2"/>
              <a:buChar char="ü"/>
            </a:pPr>
            <a:r>
              <a:rPr lang="en-US" sz="1100" dirty="0">
                <a:latin typeface="Arial" panose="020B0604020202020204" pitchFamily="34" charset="0"/>
                <a:ea typeface="Times New Roman" panose="02020603050405020304" pitchFamily="18" charset="0"/>
                <a:cs typeface="Arial" panose="020B0604020202020204" pitchFamily="34" charset="0"/>
              </a:rPr>
              <a:t>A dust level check in the cylinder was carried out during powder injection.  </a:t>
            </a:r>
          </a:p>
          <a:p>
            <a:pPr marL="742950" lvl="1" indent="-285750" algn="just">
              <a:buFont typeface="Wingdings" panose="05000000000000000000" pitchFamily="2" charset="2"/>
              <a:buChar char="ü"/>
            </a:pP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buFont typeface="Wingdings" panose="05000000000000000000" pitchFamily="2" charset="2"/>
              <a:buChar char="ü"/>
            </a:pP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buFont typeface="Wingdings" panose="05000000000000000000" pitchFamily="2" charset="2"/>
              <a:buChar char="ü"/>
            </a:pP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buFont typeface="Wingdings" panose="05000000000000000000" pitchFamily="2" charset="2"/>
              <a:buChar char="ü"/>
            </a:pP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buFont typeface="Wingdings" panose="05000000000000000000" pitchFamily="2" charset="2"/>
              <a:buChar char="ü"/>
            </a:pP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buFont typeface="Wingdings" panose="05000000000000000000" pitchFamily="2" charset="2"/>
              <a:buChar char="ü"/>
            </a:pP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buFont typeface="Wingdings" panose="05000000000000000000" pitchFamily="2" charset="2"/>
              <a:buChar char="ü"/>
            </a:pPr>
            <a:endParaRPr lang="en-US" sz="11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buFont typeface="Wingdings" panose="05000000000000000000" pitchFamily="2" charset="2"/>
              <a:buChar char="ü"/>
            </a:pPr>
            <a:endParaRPr lang="en-US" sz="1100" dirty="0">
              <a:latin typeface="Arial" panose="020B0604020202020204" pitchFamily="34" charset="0"/>
              <a:ea typeface="Times New Roman" panose="02020603050405020304" pitchFamily="18" charset="0"/>
              <a:cs typeface="Arial" panose="020B0604020202020204" pitchFamily="34" charset="0"/>
            </a:endParaRPr>
          </a:p>
          <a:p>
            <a:pPr algn="just"/>
            <a:endParaRPr lang="en-US" sz="7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
            </a:pPr>
            <a:r>
              <a:rPr lang="en-US" sz="1100" dirty="0">
                <a:latin typeface="Arial" panose="020B0604020202020204" pitchFamily="34" charset="0"/>
                <a:ea typeface="Times New Roman" panose="02020603050405020304" pitchFamily="18" charset="0"/>
                <a:cs typeface="Arial" panose="020B0604020202020204" pitchFamily="34" charset="0"/>
              </a:rPr>
              <a:t>Chemical igniter (5000 J) directly located in the dust flammable cloud</a:t>
            </a:r>
          </a:p>
          <a:p>
            <a:pPr marL="285750" indent="-285750" algn="just">
              <a:buFont typeface="Wingdings" panose="05000000000000000000" pitchFamily="2" charset="2"/>
              <a:buChar char="§"/>
            </a:pPr>
            <a:r>
              <a:rPr lang="en-US" sz="1100" dirty="0">
                <a:latin typeface="Arial" panose="020B0604020202020204" pitchFamily="34" charset="0"/>
                <a:ea typeface="Times New Roman" panose="02020603050405020304" pitchFamily="18" charset="0"/>
                <a:cs typeface="Arial" panose="020B0604020202020204" pitchFamily="34" charset="0"/>
              </a:rPr>
              <a:t>Ignition activated 500 </a:t>
            </a:r>
            <a:r>
              <a:rPr lang="en-US" sz="1100" dirty="0" err="1">
                <a:latin typeface="Arial" panose="020B0604020202020204" pitchFamily="34" charset="0"/>
                <a:ea typeface="Times New Roman" panose="02020603050405020304" pitchFamily="18" charset="0"/>
                <a:cs typeface="Arial" panose="020B0604020202020204" pitchFamily="34" charset="0"/>
              </a:rPr>
              <a:t>ms</a:t>
            </a:r>
            <a:r>
              <a:rPr lang="en-US" sz="1100" dirty="0">
                <a:latin typeface="Arial" panose="020B0604020202020204" pitchFamily="34" charset="0"/>
                <a:ea typeface="Times New Roman" panose="02020603050405020304" pitchFamily="18" charset="0"/>
                <a:cs typeface="Arial" panose="020B0604020202020204" pitchFamily="34" charset="0"/>
              </a:rPr>
              <a:t> after the end of powder injection</a:t>
            </a:r>
            <a:endParaRPr lang="en-GB" sz="1100" dirty="0">
              <a:latin typeface="Arial" panose="020B0604020202020204" pitchFamily="34" charset="0"/>
              <a:ea typeface="Times New Roman" panose="02020603050405020304" pitchFamily="18" charset="0"/>
              <a:cs typeface="Arial" panose="020B0604020202020204" pitchFamily="34" charset="0"/>
            </a:endParaRPr>
          </a:p>
          <a:p>
            <a:pPr algn="just"/>
            <a:endParaRPr lang="en-GB" sz="1100" dirty="0">
              <a:latin typeface="Arial" panose="020B0604020202020204" pitchFamily="34" charset="0"/>
              <a:ea typeface="Times New Roman" panose="02020603050405020304" pitchFamily="18" charset="0"/>
              <a:cs typeface="Arial" panose="020B0604020202020204" pitchFamily="34" charset="0"/>
            </a:endParaRPr>
          </a:p>
        </p:txBody>
      </p:sp>
      <p:pic>
        <p:nvPicPr>
          <p:cNvPr id="17" name="Image 16" descr="Une image contenant sol, bâtiment, gaz, outil&#10;&#10;Description générée automatiquement">
            <a:extLst>
              <a:ext uri="{FF2B5EF4-FFF2-40B4-BE49-F238E27FC236}">
                <a16:creationId xmlns:a16="http://schemas.microsoft.com/office/drawing/2014/main" id="{6DA5D2DE-832D-3BA2-1638-F1669C1F67D7}"/>
              </a:ext>
            </a:extLst>
          </p:cNvPr>
          <p:cNvPicPr>
            <a:picLocks noChangeAspect="1"/>
          </p:cNvPicPr>
          <p:nvPr/>
        </p:nvPicPr>
        <p:blipFill>
          <a:blip r:embed="rId4"/>
          <a:stretch>
            <a:fillRect/>
          </a:stretch>
        </p:blipFill>
        <p:spPr>
          <a:xfrm>
            <a:off x="7965547" y="1888434"/>
            <a:ext cx="569514" cy="1265587"/>
          </a:xfrm>
          <a:prstGeom prst="rect">
            <a:avLst/>
          </a:prstGeom>
        </p:spPr>
      </p:pic>
      <p:pic>
        <p:nvPicPr>
          <p:cNvPr id="19" name="Image 18" descr="Une image contenant boisson gazeuse, texte, mur, sol&#10;&#10;Description générée automatiquement">
            <a:extLst>
              <a:ext uri="{FF2B5EF4-FFF2-40B4-BE49-F238E27FC236}">
                <a16:creationId xmlns:a16="http://schemas.microsoft.com/office/drawing/2014/main" id="{B1B12BDE-4066-3072-F152-F2978FA4E83F}"/>
              </a:ext>
            </a:extLst>
          </p:cNvPr>
          <p:cNvPicPr>
            <a:picLocks noChangeAspect="1"/>
          </p:cNvPicPr>
          <p:nvPr/>
        </p:nvPicPr>
        <p:blipFill rotWithShape="1">
          <a:blip r:embed="rId5"/>
          <a:srcRect l="42843" b="67279"/>
          <a:stretch/>
        </p:blipFill>
        <p:spPr>
          <a:xfrm>
            <a:off x="5264032" y="1961326"/>
            <a:ext cx="951239" cy="1210154"/>
          </a:xfrm>
          <a:prstGeom prst="rect">
            <a:avLst/>
          </a:prstGeom>
        </p:spPr>
      </p:pic>
      <p:pic>
        <p:nvPicPr>
          <p:cNvPr id="21" name="Image 20" descr="Une image contenant personne, sol, chaussures, plein air&#10;&#10;Description générée automatiquement">
            <a:extLst>
              <a:ext uri="{FF2B5EF4-FFF2-40B4-BE49-F238E27FC236}">
                <a16:creationId xmlns:a16="http://schemas.microsoft.com/office/drawing/2014/main" id="{BBFDAEEF-0403-3A7B-7446-BB8F0AC3F987}"/>
              </a:ext>
            </a:extLst>
          </p:cNvPr>
          <p:cNvPicPr>
            <a:picLocks noChangeAspect="1"/>
          </p:cNvPicPr>
          <p:nvPr/>
        </p:nvPicPr>
        <p:blipFill rotWithShape="1">
          <a:blip r:embed="rId6"/>
          <a:srcRect l="27612" t="10499" r="34124" b="21677"/>
          <a:stretch/>
        </p:blipFill>
        <p:spPr>
          <a:xfrm>
            <a:off x="6519623" y="1967953"/>
            <a:ext cx="1129160" cy="1129159"/>
          </a:xfrm>
          <a:prstGeom prst="rect">
            <a:avLst/>
          </a:prstGeom>
        </p:spPr>
      </p:pic>
      <p:sp>
        <p:nvSpPr>
          <p:cNvPr id="23" name="ZoneTexte 22">
            <a:extLst>
              <a:ext uri="{FF2B5EF4-FFF2-40B4-BE49-F238E27FC236}">
                <a16:creationId xmlns:a16="http://schemas.microsoft.com/office/drawing/2014/main" id="{6CE1D709-83FD-3851-EF54-47960D4C9150}"/>
              </a:ext>
            </a:extLst>
          </p:cNvPr>
          <p:cNvSpPr txBox="1"/>
          <p:nvPr/>
        </p:nvSpPr>
        <p:spPr>
          <a:xfrm>
            <a:off x="6213614" y="3055490"/>
            <a:ext cx="1797326" cy="338554"/>
          </a:xfrm>
          <a:prstGeom prst="rect">
            <a:avLst/>
          </a:prstGeom>
          <a:noFill/>
        </p:spPr>
        <p:txBody>
          <a:bodyPr wrap="square">
            <a:spAutoFit/>
          </a:bodyPr>
          <a:lstStyle/>
          <a:p>
            <a:pPr algn="ctr"/>
            <a:r>
              <a:rPr lang="en-US" sz="800" dirty="0">
                <a:latin typeface="Arial" panose="020B0604020202020204" pitchFamily="34" charset="0"/>
                <a:ea typeface="Times New Roman" panose="02020603050405020304" pitchFamily="18" charset="0"/>
                <a:cs typeface="Arial" panose="020B0604020202020204" pitchFamily="34" charset="0"/>
              </a:rPr>
              <a:t>Dust level after 8 kg powder injection</a:t>
            </a:r>
            <a:endParaRPr lang="fr-FR" sz="800" dirty="0"/>
          </a:p>
        </p:txBody>
      </p:sp>
      <p:pic>
        <p:nvPicPr>
          <p:cNvPr id="25" name="Image 24" descr="Une image contenant Appareils électroniques, câble, fils électriques, Tubes thermorétrécissables&#10;&#10;Description générée automatiquement">
            <a:extLst>
              <a:ext uri="{FF2B5EF4-FFF2-40B4-BE49-F238E27FC236}">
                <a16:creationId xmlns:a16="http://schemas.microsoft.com/office/drawing/2014/main" id="{551137BB-2B07-8493-1F4F-1BB6F32C9945}"/>
              </a:ext>
            </a:extLst>
          </p:cNvPr>
          <p:cNvPicPr>
            <a:picLocks noChangeAspect="1"/>
          </p:cNvPicPr>
          <p:nvPr/>
        </p:nvPicPr>
        <p:blipFill rotWithShape="1">
          <a:blip r:embed="rId7"/>
          <a:srcRect t="25636" b="43060"/>
          <a:stretch/>
        </p:blipFill>
        <p:spPr>
          <a:xfrm>
            <a:off x="6294783" y="4041697"/>
            <a:ext cx="1450493" cy="1009039"/>
          </a:xfrm>
          <a:prstGeom prst="rect">
            <a:avLst/>
          </a:prstGeom>
        </p:spPr>
      </p:pic>
    </p:spTree>
    <p:extLst>
      <p:ext uri="{BB962C8B-B14F-4D97-AF65-F5344CB8AC3E}">
        <p14:creationId xmlns:p14="http://schemas.microsoft.com/office/powerpoint/2010/main" val="180210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16</a:t>
            </a:fld>
            <a:endParaRPr lang="fr-FR" dirty="0"/>
          </a:p>
        </p:txBody>
      </p:sp>
      <p:sp>
        <p:nvSpPr>
          <p:cNvPr id="3" name="ZoneTexte 2">
            <a:extLst>
              <a:ext uri="{FF2B5EF4-FFF2-40B4-BE49-F238E27FC236}">
                <a16:creationId xmlns:a16="http://schemas.microsoft.com/office/drawing/2014/main" id="{E4561CF2-D57B-926F-2EB7-7DC8593E6882}"/>
              </a:ext>
            </a:extLst>
          </p:cNvPr>
          <p:cNvSpPr txBox="1"/>
          <p:nvPr/>
        </p:nvSpPr>
        <p:spPr>
          <a:xfrm>
            <a:off x="283772" y="723410"/>
            <a:ext cx="4176464" cy="523220"/>
          </a:xfrm>
          <a:prstGeom prst="rect">
            <a:avLst/>
          </a:prstGeom>
          <a:noFill/>
        </p:spPr>
        <p:txBody>
          <a:bodyPr wrap="square">
            <a:spAutoFit/>
          </a:bodyPr>
          <a:lstStyle/>
          <a:p>
            <a:pPr algn="just"/>
            <a:r>
              <a:rPr lang="en-GB" sz="1400" dirty="0">
                <a:latin typeface="Arial" panose="020B0604020202020204" pitchFamily="34" charset="0"/>
                <a:ea typeface="Times New Roman" panose="02020603050405020304" pitchFamily="18" charset="0"/>
                <a:cs typeface="Arial" panose="020B0604020202020204" pitchFamily="34" charset="0"/>
              </a:rPr>
              <a:t>Explosion tests with stoichiometric methane/air mixture  </a:t>
            </a:r>
            <a:endParaRPr lang="en-GB"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539552" y="195486"/>
            <a:ext cx="8424000" cy="720000"/>
          </a:xfrm>
        </p:spPr>
        <p:txBody>
          <a:bodyPr/>
          <a:lstStyle/>
          <a:p>
            <a:pPr algn="r"/>
            <a:r>
              <a:rPr lang="en-US" dirty="0"/>
              <a:t>Experimental results</a:t>
            </a:r>
            <a:br>
              <a:rPr lang="en-US" dirty="0"/>
            </a:br>
            <a:endParaRPr lang="fr-FR" dirty="0"/>
          </a:p>
        </p:txBody>
      </p:sp>
      <p:pic>
        <p:nvPicPr>
          <p:cNvPr id="7" name="Image 6">
            <a:extLst>
              <a:ext uri="{FF2B5EF4-FFF2-40B4-BE49-F238E27FC236}">
                <a16:creationId xmlns:a16="http://schemas.microsoft.com/office/drawing/2014/main" id="{0BB2A236-40AE-8011-B702-605B6F13ECC1}"/>
              </a:ext>
            </a:extLst>
          </p:cNvPr>
          <p:cNvPicPr>
            <a:picLocks noChangeAspect="1"/>
          </p:cNvPicPr>
          <p:nvPr/>
        </p:nvPicPr>
        <p:blipFill>
          <a:blip r:embed="rId2"/>
          <a:stretch>
            <a:fillRect/>
          </a:stretch>
        </p:blipFill>
        <p:spPr>
          <a:xfrm>
            <a:off x="114705" y="1422549"/>
            <a:ext cx="4799169" cy="3150224"/>
          </a:xfrm>
          <a:prstGeom prst="rect">
            <a:avLst/>
          </a:prstGeom>
        </p:spPr>
      </p:pic>
      <p:graphicFrame>
        <p:nvGraphicFramePr>
          <p:cNvPr id="9" name="Tableau 9">
            <a:extLst>
              <a:ext uri="{FF2B5EF4-FFF2-40B4-BE49-F238E27FC236}">
                <a16:creationId xmlns:a16="http://schemas.microsoft.com/office/drawing/2014/main" id="{EF3A4B85-DEF4-2364-8D8E-5BF9B03EA013}"/>
              </a:ext>
            </a:extLst>
          </p:cNvPr>
          <p:cNvGraphicFramePr>
            <a:graphicFrameLocks noGrp="1"/>
          </p:cNvGraphicFramePr>
          <p:nvPr>
            <p:extLst>
              <p:ext uri="{D42A27DB-BD31-4B8C-83A1-F6EECF244321}">
                <p14:modId xmlns:p14="http://schemas.microsoft.com/office/powerpoint/2010/main" val="2396441042"/>
              </p:ext>
            </p:extLst>
          </p:nvPr>
        </p:nvGraphicFramePr>
        <p:xfrm>
          <a:off x="5249332" y="823639"/>
          <a:ext cx="3664374" cy="2296160"/>
        </p:xfrm>
        <a:graphic>
          <a:graphicData uri="http://schemas.openxmlformats.org/drawingml/2006/table">
            <a:tbl>
              <a:tblPr firstRow="1" bandRow="1">
                <a:tableStyleId>{5C22544A-7EE6-4342-B048-85BDC9FD1C3A}</a:tableStyleId>
              </a:tblPr>
              <a:tblGrid>
                <a:gridCol w="1381761">
                  <a:extLst>
                    <a:ext uri="{9D8B030D-6E8A-4147-A177-3AD203B41FA5}">
                      <a16:colId xmlns:a16="http://schemas.microsoft.com/office/drawing/2014/main" val="113555099"/>
                    </a:ext>
                  </a:extLst>
                </a:gridCol>
                <a:gridCol w="1327573">
                  <a:extLst>
                    <a:ext uri="{9D8B030D-6E8A-4147-A177-3AD203B41FA5}">
                      <a16:colId xmlns:a16="http://schemas.microsoft.com/office/drawing/2014/main" val="3260609148"/>
                    </a:ext>
                  </a:extLst>
                </a:gridCol>
                <a:gridCol w="955040">
                  <a:extLst>
                    <a:ext uri="{9D8B030D-6E8A-4147-A177-3AD203B41FA5}">
                      <a16:colId xmlns:a16="http://schemas.microsoft.com/office/drawing/2014/main" val="2839335477"/>
                    </a:ext>
                  </a:extLst>
                </a:gridCol>
              </a:tblGrid>
              <a:tr h="370840">
                <a:tc>
                  <a:txBody>
                    <a:bodyPr/>
                    <a:lstStyle/>
                    <a:p>
                      <a:pPr algn="ctr"/>
                      <a:r>
                        <a:rPr lang="fr-FR" sz="900" dirty="0" err="1">
                          <a:latin typeface="Arial" panose="020B0604020202020204" pitchFamily="34" charset="0"/>
                          <a:cs typeface="Arial" panose="020B0604020202020204" pitchFamily="34" charset="0"/>
                        </a:rPr>
                        <a:t>Configuartion</a:t>
                      </a:r>
                      <a:endParaRPr lang="fr-FR" sz="900" dirty="0">
                        <a:latin typeface="Arial" panose="020B0604020202020204" pitchFamily="34" charset="0"/>
                        <a:cs typeface="Arial" panose="020B0604020202020204" pitchFamily="34" charset="0"/>
                      </a:endParaRPr>
                    </a:p>
                  </a:txBody>
                  <a:tcPr anchor="ctr"/>
                </a:tc>
                <a:tc>
                  <a:txBody>
                    <a:bodyPr/>
                    <a:lstStyle/>
                    <a:p>
                      <a:pPr algn="ctr"/>
                      <a:r>
                        <a:rPr lang="fr-FR" sz="900" dirty="0" err="1">
                          <a:latin typeface="Arial" panose="020B0604020202020204" pitchFamily="34" charset="0"/>
                          <a:cs typeface="Arial" panose="020B0604020202020204" pitchFamily="34" charset="0"/>
                        </a:rPr>
                        <a:t>Overpressure</a:t>
                      </a:r>
                      <a:r>
                        <a:rPr lang="fr-FR" sz="900" dirty="0">
                          <a:latin typeface="Arial" panose="020B0604020202020204" pitchFamily="34" charset="0"/>
                          <a:cs typeface="Arial" panose="020B0604020202020204" pitchFamily="34" charset="0"/>
                        </a:rPr>
                        <a:t> </a:t>
                      </a:r>
                    </a:p>
                  </a:txBody>
                  <a:tcPr anchor="ctr"/>
                </a:tc>
                <a:tc>
                  <a:txBody>
                    <a:bodyPr/>
                    <a:lstStyle/>
                    <a:p>
                      <a:pPr algn="ctr"/>
                      <a:r>
                        <a:rPr lang="fr-FR" sz="900" dirty="0">
                          <a:latin typeface="Arial" panose="020B0604020202020204" pitchFamily="34" charset="0"/>
                          <a:cs typeface="Arial" panose="020B0604020202020204" pitchFamily="34" charset="0"/>
                        </a:rPr>
                        <a:t>Observation</a:t>
                      </a:r>
                    </a:p>
                  </a:txBody>
                  <a:tcPr anchor="ctr"/>
                </a:tc>
                <a:extLst>
                  <a:ext uri="{0D108BD9-81ED-4DB2-BD59-A6C34878D82A}">
                    <a16:rowId xmlns:a16="http://schemas.microsoft.com/office/drawing/2014/main" val="2295861440"/>
                  </a:ext>
                </a:extLst>
              </a:tr>
              <a:tr h="370840">
                <a:tc>
                  <a:txBody>
                    <a:bodyPr/>
                    <a:lstStyle/>
                    <a:p>
                      <a:pPr algn="ctr"/>
                      <a:r>
                        <a:rPr lang="fr-FR" sz="900" dirty="0">
                          <a:latin typeface="Arial" panose="020B0604020202020204" pitchFamily="34" charset="0"/>
                          <a:cs typeface="Arial" panose="020B0604020202020204" pitchFamily="34" charset="0"/>
                        </a:rPr>
                        <a:t>Quiescent </a:t>
                      </a:r>
                      <a:r>
                        <a:rPr lang="fr-FR" sz="900" dirty="0" err="1">
                          <a:latin typeface="Arial" panose="020B0604020202020204" pitchFamily="34" charset="0"/>
                          <a:cs typeface="Arial" panose="020B0604020202020204" pitchFamily="34" charset="0"/>
                        </a:rPr>
                        <a:t>stoichiometric</a:t>
                      </a:r>
                      <a:r>
                        <a:rPr lang="fr-FR" sz="900" dirty="0">
                          <a:latin typeface="Arial" panose="020B0604020202020204" pitchFamily="34" charset="0"/>
                          <a:cs typeface="Arial" panose="020B0604020202020204" pitchFamily="34" charset="0"/>
                        </a:rPr>
                        <a:t> CH4/air</a:t>
                      </a:r>
                    </a:p>
                  </a:txBody>
                  <a:tcPr anchor="ctr"/>
                </a:tc>
                <a:tc>
                  <a:txBody>
                    <a:bodyPr/>
                    <a:lstStyle/>
                    <a:p>
                      <a:pPr algn="ctr"/>
                      <a:r>
                        <a:rPr lang="fr-FR" sz="900" dirty="0">
                          <a:latin typeface="Arial" panose="020B0604020202020204" pitchFamily="34" charset="0"/>
                          <a:cs typeface="Arial" panose="020B0604020202020204" pitchFamily="34" charset="0"/>
                        </a:rPr>
                        <a:t>50 mbar</a:t>
                      </a:r>
                    </a:p>
                  </a:txBody>
                  <a:tcPr anchor="ctr"/>
                </a:tc>
                <a:tc>
                  <a:txBody>
                    <a:bodyPr/>
                    <a:lstStyle/>
                    <a:p>
                      <a:pPr algn="ctr"/>
                      <a:endParaRPr lang="fr-FR" sz="9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5119511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latin typeface="Arial" panose="020B0604020202020204" pitchFamily="34" charset="0"/>
                          <a:cs typeface="Arial" panose="020B0604020202020204" pitchFamily="34" charset="0"/>
                        </a:rPr>
                        <a:t>Turbulent </a:t>
                      </a:r>
                      <a:r>
                        <a:rPr lang="fr-FR" sz="900" dirty="0" err="1">
                          <a:latin typeface="Arial" panose="020B0604020202020204" pitchFamily="34" charset="0"/>
                          <a:cs typeface="Arial" panose="020B0604020202020204" pitchFamily="34" charset="0"/>
                        </a:rPr>
                        <a:t>stoichiometric</a:t>
                      </a:r>
                      <a:r>
                        <a:rPr lang="fr-FR" sz="900" dirty="0">
                          <a:latin typeface="Arial" panose="020B0604020202020204" pitchFamily="34" charset="0"/>
                          <a:cs typeface="Arial" panose="020B0604020202020204" pitchFamily="34" charset="0"/>
                        </a:rPr>
                        <a:t> CH4/air</a:t>
                      </a:r>
                    </a:p>
                  </a:txBody>
                  <a:tcPr anchor="ctr"/>
                </a:tc>
                <a:tc>
                  <a:txBody>
                    <a:bodyPr/>
                    <a:lstStyle/>
                    <a:p>
                      <a:pPr algn="ctr"/>
                      <a:r>
                        <a:rPr lang="fr-FR" sz="900" dirty="0">
                          <a:latin typeface="Arial" panose="020B0604020202020204" pitchFamily="34" charset="0"/>
                          <a:cs typeface="Arial" panose="020B0604020202020204" pitchFamily="34" charset="0"/>
                        </a:rPr>
                        <a:t>300 mbar</a:t>
                      </a:r>
                    </a:p>
                  </a:txBody>
                  <a:tcPr anchor="ctr"/>
                </a:tc>
                <a:tc>
                  <a:txBody>
                    <a:bodyPr/>
                    <a:lstStyle/>
                    <a:p>
                      <a:pPr algn="ctr"/>
                      <a:r>
                        <a:rPr lang="en-US" sz="900" dirty="0">
                          <a:latin typeface="Arial" panose="020B0604020202020204" pitchFamily="34" charset="0"/>
                          <a:cs typeface="Arial" panose="020B0604020202020204" pitchFamily="34" charset="0"/>
                        </a:rPr>
                        <a:t>Air-induced turbulence condition simulating powder injection </a:t>
                      </a:r>
                      <a:endParaRPr lang="fr-FR" sz="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826136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latin typeface="Arial" panose="020B0604020202020204" pitchFamily="34" charset="0"/>
                          <a:cs typeface="Arial" panose="020B0604020202020204" pitchFamily="34" charset="0"/>
                        </a:rPr>
                        <a:t>Turbulent </a:t>
                      </a:r>
                      <a:r>
                        <a:rPr lang="fr-FR" sz="900" dirty="0" err="1">
                          <a:latin typeface="Arial" panose="020B0604020202020204" pitchFamily="34" charset="0"/>
                          <a:cs typeface="Arial" panose="020B0604020202020204" pitchFamily="34" charset="0"/>
                        </a:rPr>
                        <a:t>stoichiometric</a:t>
                      </a:r>
                      <a:r>
                        <a:rPr lang="fr-FR" sz="900" dirty="0">
                          <a:latin typeface="Arial" panose="020B0604020202020204" pitchFamily="34" charset="0"/>
                          <a:cs typeface="Arial" panose="020B0604020202020204" pitchFamily="34" charset="0"/>
                        </a:rPr>
                        <a:t> CH4/air </a:t>
                      </a:r>
                      <a:r>
                        <a:rPr lang="fr-FR" sz="900" dirty="0" err="1">
                          <a:latin typeface="Arial" panose="020B0604020202020204" pitchFamily="34" charset="0"/>
                          <a:cs typeface="Arial" panose="020B0604020202020204" pitchFamily="34" charset="0"/>
                        </a:rPr>
                        <a:t>with</a:t>
                      </a:r>
                      <a:r>
                        <a:rPr lang="fr-FR" sz="900" dirty="0">
                          <a:latin typeface="Arial" panose="020B0604020202020204" pitchFamily="34" charset="0"/>
                          <a:cs typeface="Arial" panose="020B0604020202020204" pitchFamily="34" charset="0"/>
                        </a:rPr>
                        <a:t> </a:t>
                      </a:r>
                      <a:r>
                        <a:rPr lang="fr-FR" sz="900" dirty="0" err="1">
                          <a:latin typeface="Arial" panose="020B0604020202020204" pitchFamily="34" charset="0"/>
                          <a:cs typeface="Arial" panose="020B0604020202020204" pitchFamily="34" charset="0"/>
                        </a:rPr>
                        <a:t>powder</a:t>
                      </a:r>
                      <a:r>
                        <a:rPr lang="fr-FR" sz="900" dirty="0">
                          <a:latin typeface="Arial" panose="020B0604020202020204" pitchFamily="34" charset="0"/>
                          <a:cs typeface="Arial" panose="020B0604020202020204" pitchFamily="34" charset="0"/>
                        </a:rPr>
                        <a:t> (1 kg)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900" dirty="0">
                        <a:latin typeface="Arial" panose="020B0604020202020204" pitchFamily="34" charset="0"/>
                        <a:cs typeface="Arial" panose="020B0604020202020204" pitchFamily="34" charset="0"/>
                      </a:endParaRPr>
                    </a:p>
                  </a:txBody>
                  <a:tcPr anchor="ctr"/>
                </a:tc>
                <a:tc>
                  <a:txBody>
                    <a:bodyPr/>
                    <a:lstStyle/>
                    <a:p>
                      <a:pPr algn="ctr"/>
                      <a:r>
                        <a:rPr lang="fr-FR" sz="900" dirty="0">
                          <a:latin typeface="Arial" panose="020B0604020202020204" pitchFamily="34" charset="0"/>
                          <a:cs typeface="Arial" panose="020B0604020202020204" pitchFamily="34" charset="0"/>
                        </a:rPr>
                        <a:t>&lt; 5 mbar</a:t>
                      </a:r>
                    </a:p>
                  </a:txBody>
                  <a:tcPr anchor="ctr"/>
                </a:tc>
                <a:tc>
                  <a:txBody>
                    <a:bodyPr/>
                    <a:lstStyle/>
                    <a:p>
                      <a:pPr algn="ctr"/>
                      <a:endParaRPr lang="fr-FR" sz="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77121947"/>
                  </a:ext>
                </a:extLst>
              </a:tr>
            </a:tbl>
          </a:graphicData>
        </a:graphic>
      </p:graphicFrame>
      <p:sp>
        <p:nvSpPr>
          <p:cNvPr id="10" name="ZoneTexte 9">
            <a:extLst>
              <a:ext uri="{FF2B5EF4-FFF2-40B4-BE49-F238E27FC236}">
                <a16:creationId xmlns:a16="http://schemas.microsoft.com/office/drawing/2014/main" id="{A1B460BC-9A5B-48EC-8FB0-08683086FABD}"/>
              </a:ext>
            </a:extLst>
          </p:cNvPr>
          <p:cNvSpPr txBox="1"/>
          <p:nvPr/>
        </p:nvSpPr>
        <p:spPr>
          <a:xfrm>
            <a:off x="5441666" y="3490316"/>
            <a:ext cx="3424628" cy="738664"/>
          </a:xfrm>
          <a:prstGeom prst="rect">
            <a:avLst/>
          </a:prstGeom>
          <a:noFill/>
        </p:spPr>
        <p:txBody>
          <a:bodyPr wrap="square">
            <a:spAutoFit/>
          </a:bodyPr>
          <a:lstStyle/>
          <a:p>
            <a:pPr algn="just"/>
            <a:r>
              <a:rPr lang="en-GB" sz="1400" dirty="0">
                <a:latin typeface="Arial" panose="020B0604020202020204" pitchFamily="34" charset="0"/>
                <a:ea typeface="Times New Roman" panose="02020603050405020304" pitchFamily="18" charset="0"/>
                <a:cs typeface="Arial" panose="020B0604020202020204" pitchFamily="34" charset="0"/>
              </a:rPr>
              <a:t>Possible extinction of methane flame by the 1 kg of powder. </a:t>
            </a:r>
          </a:p>
          <a:p>
            <a:pPr algn="just"/>
            <a:endParaRPr lang="en-GB" sz="14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048641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17</a:t>
            </a:fld>
            <a:endParaRPr lang="fr-FR" dirty="0"/>
          </a:p>
        </p:txBody>
      </p:sp>
      <p:sp>
        <p:nvSpPr>
          <p:cNvPr id="3" name="ZoneTexte 2">
            <a:extLst>
              <a:ext uri="{FF2B5EF4-FFF2-40B4-BE49-F238E27FC236}">
                <a16:creationId xmlns:a16="http://schemas.microsoft.com/office/drawing/2014/main" id="{E4561CF2-D57B-926F-2EB7-7DC8593E6882}"/>
              </a:ext>
            </a:extLst>
          </p:cNvPr>
          <p:cNvSpPr txBox="1"/>
          <p:nvPr/>
        </p:nvSpPr>
        <p:spPr>
          <a:xfrm>
            <a:off x="283772" y="723410"/>
            <a:ext cx="4176464" cy="307777"/>
          </a:xfrm>
          <a:prstGeom prst="rect">
            <a:avLst/>
          </a:prstGeom>
          <a:noFill/>
        </p:spPr>
        <p:txBody>
          <a:bodyPr wrap="square">
            <a:spAutoFit/>
          </a:bodyPr>
          <a:lstStyle/>
          <a:p>
            <a:pPr algn="just"/>
            <a:r>
              <a:rPr lang="en-GB" sz="1400" dirty="0">
                <a:latin typeface="Arial" panose="020B0604020202020204" pitchFamily="34" charset="0"/>
                <a:ea typeface="Times New Roman" panose="02020603050405020304" pitchFamily="18" charset="0"/>
                <a:cs typeface="Arial" panose="020B0604020202020204" pitchFamily="34" charset="0"/>
              </a:rPr>
              <a:t>Explosion tests with 16 % hydrogen/air mixture  </a:t>
            </a:r>
            <a:endParaRPr lang="en-GB" sz="11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539552" y="195486"/>
            <a:ext cx="8424000" cy="720000"/>
          </a:xfrm>
        </p:spPr>
        <p:txBody>
          <a:bodyPr/>
          <a:lstStyle/>
          <a:p>
            <a:pPr algn="r"/>
            <a:r>
              <a:rPr lang="en-US" dirty="0"/>
              <a:t>Experimental results</a:t>
            </a:r>
            <a:br>
              <a:rPr lang="en-US" dirty="0"/>
            </a:br>
            <a:endParaRPr lang="fr-FR" dirty="0"/>
          </a:p>
        </p:txBody>
      </p:sp>
      <p:sp>
        <p:nvSpPr>
          <p:cNvPr id="10" name="ZoneTexte 9">
            <a:extLst>
              <a:ext uri="{FF2B5EF4-FFF2-40B4-BE49-F238E27FC236}">
                <a16:creationId xmlns:a16="http://schemas.microsoft.com/office/drawing/2014/main" id="{A1B460BC-9A5B-48EC-8FB0-08683086FABD}"/>
              </a:ext>
            </a:extLst>
          </p:cNvPr>
          <p:cNvSpPr txBox="1"/>
          <p:nvPr/>
        </p:nvSpPr>
        <p:spPr>
          <a:xfrm>
            <a:off x="5435600" y="2407508"/>
            <a:ext cx="3424628" cy="2308324"/>
          </a:xfrm>
          <a:prstGeom prst="rect">
            <a:avLst/>
          </a:prstGeom>
          <a:noFill/>
        </p:spPr>
        <p:txBody>
          <a:bodyPr wrap="square">
            <a:spAutoFit/>
          </a:bodyPr>
          <a:lstStyle/>
          <a:p>
            <a:pPr algn="just"/>
            <a:r>
              <a:rPr lang="en-GB" sz="1200" dirty="0">
                <a:latin typeface="Arial" panose="020B0604020202020204" pitchFamily="34" charset="0"/>
                <a:ea typeface="Times New Roman" panose="02020603050405020304" pitchFamily="18" charset="0"/>
                <a:cs typeface="Arial" panose="020B0604020202020204" pitchFamily="34" charset="0"/>
              </a:rPr>
              <a:t>Same order of magnitude between the pyrotechnical match and the chemical igniter</a:t>
            </a:r>
          </a:p>
          <a:p>
            <a:pPr algn="just"/>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just"/>
            <a:r>
              <a:rPr lang="en-US" sz="1200" dirty="0">
                <a:effectLst/>
                <a:latin typeface="Arial" panose="020B0604020202020204" pitchFamily="34" charset="0"/>
                <a:cs typeface="Arial" panose="020B0604020202020204" pitchFamily="34" charset="0"/>
              </a:rPr>
              <a:t>At 1 kg of powder, the inhibiting effect exists, but it is offset by the effect of the turbulence induced by the powder injection.</a:t>
            </a:r>
          </a:p>
          <a:p>
            <a:pPr algn="just"/>
            <a:endParaRPr lang="en-US" sz="1200" dirty="0">
              <a:latin typeface="Arial" panose="020B0604020202020204" pitchFamily="34" charset="0"/>
              <a:ea typeface="Times New Roman" panose="02020603050405020304" pitchFamily="18" charset="0"/>
              <a:cs typeface="Arial" panose="020B0604020202020204" pitchFamily="34" charset="0"/>
            </a:endParaRPr>
          </a:p>
          <a:p>
            <a:pPr algn="just"/>
            <a:r>
              <a:rPr lang="en-US" sz="1200" dirty="0">
                <a:effectLst/>
                <a:latin typeface="Arial" panose="020B0604020202020204" pitchFamily="34" charset="0"/>
                <a:cs typeface="Arial" panose="020B0604020202020204" pitchFamily="34" charset="0"/>
              </a:rPr>
              <a:t>With 2 kg of powder, the inhibiting effect is dominant, and the pressure level is divided by 2 compared with the quiescent test.</a:t>
            </a:r>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just"/>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just"/>
            <a:r>
              <a:rPr lang="en-US" sz="1200" dirty="0">
                <a:latin typeface="Arial" panose="020B0604020202020204" pitchFamily="34" charset="0"/>
                <a:ea typeface="Times New Roman" panose="02020603050405020304" pitchFamily="18" charset="0"/>
                <a:cs typeface="Arial" panose="020B0604020202020204" pitchFamily="34" charset="0"/>
              </a:rPr>
              <a:t>But it's less </a:t>
            </a:r>
            <a:r>
              <a:rPr lang="en-US" sz="1200" dirty="0" err="1">
                <a:latin typeface="Arial" panose="020B0604020202020204" pitchFamily="34" charset="0"/>
                <a:ea typeface="Times New Roman" panose="02020603050405020304" pitchFamily="18" charset="0"/>
                <a:cs typeface="Arial" panose="020B0604020202020204" pitchFamily="34" charset="0"/>
              </a:rPr>
              <a:t>effecient</a:t>
            </a:r>
            <a:r>
              <a:rPr lang="en-US" sz="1200" dirty="0">
                <a:latin typeface="Arial" panose="020B0604020202020204" pitchFamily="34" charset="0"/>
                <a:ea typeface="Times New Roman" panose="02020603050405020304" pitchFamily="18" charset="0"/>
                <a:cs typeface="Arial" panose="020B0604020202020204" pitchFamily="34" charset="0"/>
              </a:rPr>
              <a:t> than the methane tests.</a:t>
            </a: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4" name="Tableau 3">
            <a:extLst>
              <a:ext uri="{FF2B5EF4-FFF2-40B4-BE49-F238E27FC236}">
                <a16:creationId xmlns:a16="http://schemas.microsoft.com/office/drawing/2014/main" id="{7B9631F6-A624-D6D4-407A-D13D16AB8645}"/>
              </a:ext>
            </a:extLst>
          </p:cNvPr>
          <p:cNvGraphicFramePr>
            <a:graphicFrameLocks noGrp="1"/>
          </p:cNvGraphicFramePr>
          <p:nvPr>
            <p:extLst>
              <p:ext uri="{D42A27DB-BD31-4B8C-83A1-F6EECF244321}">
                <p14:modId xmlns:p14="http://schemas.microsoft.com/office/powerpoint/2010/main" val="2538605155"/>
              </p:ext>
            </p:extLst>
          </p:nvPr>
        </p:nvGraphicFramePr>
        <p:xfrm>
          <a:off x="5266835" y="680783"/>
          <a:ext cx="3593393" cy="1702754"/>
        </p:xfrm>
        <a:graphic>
          <a:graphicData uri="http://schemas.openxmlformats.org/drawingml/2006/table">
            <a:tbl>
              <a:tblPr firstRow="1" firstCol="1" bandRow="1">
                <a:tableStyleId>{5C22544A-7EE6-4342-B048-85BDC9FD1C3A}</a:tableStyleId>
              </a:tblPr>
              <a:tblGrid>
                <a:gridCol w="2301702">
                  <a:extLst>
                    <a:ext uri="{9D8B030D-6E8A-4147-A177-3AD203B41FA5}">
                      <a16:colId xmlns:a16="http://schemas.microsoft.com/office/drawing/2014/main" val="2961650686"/>
                    </a:ext>
                  </a:extLst>
                </a:gridCol>
                <a:gridCol w="1291691">
                  <a:extLst>
                    <a:ext uri="{9D8B030D-6E8A-4147-A177-3AD203B41FA5}">
                      <a16:colId xmlns:a16="http://schemas.microsoft.com/office/drawing/2014/main" val="1189372214"/>
                    </a:ext>
                  </a:extLst>
                </a:gridCol>
              </a:tblGrid>
              <a:tr h="0">
                <a:tc>
                  <a:txBody>
                    <a:bodyPr/>
                    <a:lstStyle/>
                    <a:p>
                      <a:pPr algn="ctr">
                        <a:lnSpc>
                          <a:spcPct val="107000"/>
                        </a:lnSpc>
                        <a:spcAft>
                          <a:spcPts val="800"/>
                        </a:spcAft>
                      </a:pPr>
                      <a:r>
                        <a:rPr lang="fr-FR" sz="1100" dirty="0">
                          <a:effectLst/>
                          <a:latin typeface="Arial" panose="020B0604020202020204" pitchFamily="34" charset="0"/>
                          <a:cs typeface="Arial" panose="020B0604020202020204" pitchFamily="34" charset="0"/>
                        </a:rPr>
                        <a:t>Configuration</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fr-FR" sz="1100" dirty="0" err="1">
                          <a:effectLst/>
                          <a:latin typeface="Arial" panose="020B0604020202020204" pitchFamily="34" charset="0"/>
                          <a:cs typeface="Arial" panose="020B0604020202020204" pitchFamily="34" charset="0"/>
                        </a:rPr>
                        <a:t>Overpressure</a:t>
                      </a:r>
                      <a:r>
                        <a:rPr lang="fr-FR" sz="1100" dirty="0">
                          <a:effectLst/>
                          <a:latin typeface="Arial" panose="020B0604020202020204" pitchFamily="34" charset="0"/>
                          <a:cs typeface="Arial" panose="020B0604020202020204" pitchFamily="34" charset="0"/>
                        </a:rPr>
                        <a:t> (mbar)</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60338409"/>
                  </a:ext>
                </a:extLst>
              </a:tr>
              <a:tr h="115570">
                <a:tc>
                  <a:txBody>
                    <a:bodyPr/>
                    <a:lstStyle/>
                    <a:p>
                      <a:pPr algn="ctr">
                        <a:lnSpc>
                          <a:spcPct val="107000"/>
                        </a:lnSpc>
                        <a:spcAft>
                          <a:spcPts val="800"/>
                        </a:spcAft>
                      </a:pPr>
                      <a:r>
                        <a:rPr lang="fr-FR" sz="1100" dirty="0">
                          <a:effectLst/>
                          <a:latin typeface="Arial" panose="020B0604020202020204" pitchFamily="34" charset="0"/>
                          <a:cs typeface="Arial" panose="020B0604020202020204" pitchFamily="34" charset="0"/>
                        </a:rPr>
                        <a:t>Quiescent mixture</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fr-FR" sz="1100">
                          <a:effectLst/>
                          <a:latin typeface="Arial" panose="020B0604020202020204" pitchFamily="34" charset="0"/>
                          <a:cs typeface="Arial" panose="020B0604020202020204" pitchFamily="34" charset="0"/>
                        </a:rPr>
                        <a:t>170</a:t>
                      </a:r>
                      <a:endParaRPr lang="fr-FR"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17069189"/>
                  </a:ext>
                </a:extLst>
              </a:tr>
              <a:tr h="40640">
                <a:tc>
                  <a:txBody>
                    <a:bodyPr/>
                    <a:lstStyle/>
                    <a:p>
                      <a:pPr algn="ctr">
                        <a:lnSpc>
                          <a:spcPct val="107000"/>
                        </a:lnSpc>
                        <a:spcAft>
                          <a:spcPts val="800"/>
                        </a:spcAft>
                      </a:pPr>
                      <a:r>
                        <a:rPr lang="fr-FR" sz="1100" dirty="0">
                          <a:effectLst/>
                          <a:latin typeface="Arial" panose="020B0604020202020204" pitchFamily="34" charset="0"/>
                          <a:cs typeface="Arial" panose="020B0604020202020204" pitchFamily="34" charset="0"/>
                        </a:rPr>
                        <a:t>Turbulent mixture</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fr-FR" sz="1100">
                          <a:effectLst/>
                          <a:latin typeface="Arial" panose="020B0604020202020204" pitchFamily="34" charset="0"/>
                          <a:cs typeface="Arial" panose="020B0604020202020204" pitchFamily="34" charset="0"/>
                        </a:rPr>
                        <a:t>420</a:t>
                      </a:r>
                      <a:endParaRPr lang="fr-FR"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14376991"/>
                  </a:ext>
                </a:extLst>
              </a:tr>
              <a:tr h="40640">
                <a:tc>
                  <a:txBody>
                    <a:bodyPr/>
                    <a:lstStyle/>
                    <a:p>
                      <a:pPr algn="ctr">
                        <a:lnSpc>
                          <a:spcPct val="107000"/>
                        </a:lnSpc>
                        <a:spcAft>
                          <a:spcPts val="800"/>
                        </a:spcAft>
                      </a:pPr>
                      <a:r>
                        <a:rPr lang="fr-FR" sz="1100" dirty="0">
                          <a:effectLst/>
                          <a:latin typeface="Arial" panose="020B0604020202020204" pitchFamily="34" charset="0"/>
                          <a:cs typeface="Arial" panose="020B0604020202020204" pitchFamily="34" charset="0"/>
                        </a:rPr>
                        <a:t>Powder: 2kg + </a:t>
                      </a:r>
                      <a:r>
                        <a:rPr lang="fr-FR" sz="1100" dirty="0" err="1">
                          <a:effectLst/>
                          <a:latin typeface="Arial" panose="020B0604020202020204" pitchFamily="34" charset="0"/>
                          <a:cs typeface="Arial" panose="020B0604020202020204" pitchFamily="34" charset="0"/>
                        </a:rPr>
                        <a:t>Pyrotechnical</a:t>
                      </a:r>
                      <a:r>
                        <a:rPr lang="fr-FR" sz="1100" dirty="0">
                          <a:effectLst/>
                          <a:latin typeface="Arial" panose="020B0604020202020204" pitchFamily="34" charset="0"/>
                          <a:cs typeface="Arial" panose="020B0604020202020204" pitchFamily="34" charset="0"/>
                        </a:rPr>
                        <a:t> match</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fr-FR" sz="1100">
                          <a:effectLst/>
                          <a:latin typeface="Arial" panose="020B0604020202020204" pitchFamily="34" charset="0"/>
                          <a:cs typeface="Arial" panose="020B0604020202020204" pitchFamily="34" charset="0"/>
                        </a:rPr>
                        <a:t>75</a:t>
                      </a:r>
                      <a:endParaRPr lang="fr-FR"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93306118"/>
                  </a:ext>
                </a:extLst>
              </a:tr>
              <a:tr h="40640">
                <a:tc>
                  <a:txBody>
                    <a:bodyPr/>
                    <a:lstStyle/>
                    <a:p>
                      <a:pPr algn="ctr">
                        <a:lnSpc>
                          <a:spcPct val="107000"/>
                        </a:lnSpc>
                        <a:spcAft>
                          <a:spcPts val="800"/>
                        </a:spcAft>
                      </a:pPr>
                      <a:r>
                        <a:rPr lang="fr-FR" sz="1100" dirty="0">
                          <a:effectLst/>
                          <a:latin typeface="Arial" panose="020B0604020202020204" pitchFamily="34" charset="0"/>
                          <a:cs typeface="Arial" panose="020B0604020202020204" pitchFamily="34" charset="0"/>
                        </a:rPr>
                        <a:t>Powder: 2kg + Chemical </a:t>
                      </a:r>
                      <a:r>
                        <a:rPr lang="fr-FR" sz="1100" dirty="0" err="1">
                          <a:effectLst/>
                          <a:latin typeface="Arial" panose="020B0604020202020204" pitchFamily="34" charset="0"/>
                          <a:cs typeface="Arial" panose="020B0604020202020204" pitchFamily="34" charset="0"/>
                        </a:rPr>
                        <a:t>igniter</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fr-FR" sz="1100">
                          <a:effectLst/>
                          <a:latin typeface="Arial" panose="020B0604020202020204" pitchFamily="34" charset="0"/>
                          <a:cs typeface="Arial" panose="020B0604020202020204" pitchFamily="34" charset="0"/>
                        </a:rPr>
                        <a:t>110</a:t>
                      </a:r>
                      <a:endParaRPr lang="fr-FR"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21756541"/>
                  </a:ext>
                </a:extLst>
              </a:tr>
              <a:tr h="40640">
                <a:tc>
                  <a:txBody>
                    <a:bodyPr/>
                    <a:lstStyle/>
                    <a:p>
                      <a:pPr algn="ctr">
                        <a:lnSpc>
                          <a:spcPct val="107000"/>
                        </a:lnSpc>
                        <a:spcAft>
                          <a:spcPts val="800"/>
                        </a:spcAft>
                      </a:pPr>
                      <a:r>
                        <a:rPr lang="fr-FR" sz="1100" dirty="0">
                          <a:effectLst/>
                          <a:latin typeface="Arial" panose="020B0604020202020204" pitchFamily="34" charset="0"/>
                          <a:cs typeface="Arial" panose="020B0604020202020204" pitchFamily="34" charset="0"/>
                        </a:rPr>
                        <a:t>Powder: 1kg + </a:t>
                      </a:r>
                      <a:r>
                        <a:rPr lang="fr-FR" sz="1100" dirty="0" err="1">
                          <a:effectLst/>
                          <a:latin typeface="Arial" panose="020B0604020202020204" pitchFamily="34" charset="0"/>
                          <a:cs typeface="Arial" panose="020B0604020202020204" pitchFamily="34" charset="0"/>
                        </a:rPr>
                        <a:t>Pyrotechnical</a:t>
                      </a:r>
                      <a:r>
                        <a:rPr lang="fr-FR" sz="1100" dirty="0">
                          <a:effectLst/>
                          <a:latin typeface="Arial" panose="020B0604020202020204" pitchFamily="34" charset="0"/>
                          <a:cs typeface="Arial" panose="020B0604020202020204" pitchFamily="34" charset="0"/>
                        </a:rPr>
                        <a:t> match</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fr-FR" sz="1100" dirty="0">
                          <a:effectLst/>
                          <a:latin typeface="Arial" panose="020B0604020202020204" pitchFamily="34" charset="0"/>
                          <a:cs typeface="Arial" panose="020B0604020202020204" pitchFamily="34" charset="0"/>
                        </a:rPr>
                        <a:t>140</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6063982"/>
                  </a:ext>
                </a:extLst>
              </a:tr>
              <a:tr h="47625">
                <a:tc>
                  <a:txBody>
                    <a:bodyPr/>
                    <a:lstStyle/>
                    <a:p>
                      <a:pPr algn="ctr">
                        <a:lnSpc>
                          <a:spcPct val="107000"/>
                        </a:lnSpc>
                        <a:spcAft>
                          <a:spcPts val="800"/>
                        </a:spcAft>
                      </a:pPr>
                      <a:r>
                        <a:rPr lang="fr-FR" sz="1100" dirty="0">
                          <a:effectLst/>
                          <a:latin typeface="Arial" panose="020B0604020202020204" pitchFamily="34" charset="0"/>
                          <a:cs typeface="Arial" panose="020B0604020202020204" pitchFamily="34" charset="0"/>
                        </a:rPr>
                        <a:t>Powder: 1kg + Chemical </a:t>
                      </a:r>
                      <a:r>
                        <a:rPr lang="fr-FR" sz="1100" dirty="0" err="1">
                          <a:effectLst/>
                          <a:latin typeface="Arial" panose="020B0604020202020204" pitchFamily="34" charset="0"/>
                          <a:cs typeface="Arial" panose="020B0604020202020204" pitchFamily="34" charset="0"/>
                        </a:rPr>
                        <a:t>igniter</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fr-FR" sz="1100" dirty="0">
                          <a:effectLst/>
                          <a:latin typeface="Arial" panose="020B0604020202020204" pitchFamily="34" charset="0"/>
                          <a:cs typeface="Arial" panose="020B0604020202020204" pitchFamily="34" charset="0"/>
                        </a:rPr>
                        <a:t>170</a:t>
                      </a:r>
                      <a:endParaRPr lang="fr-FR"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79390625"/>
                  </a:ext>
                </a:extLst>
              </a:tr>
            </a:tbl>
          </a:graphicData>
        </a:graphic>
      </p:graphicFrame>
      <p:pic>
        <p:nvPicPr>
          <p:cNvPr id="6" name="Image 5">
            <a:extLst>
              <a:ext uri="{FF2B5EF4-FFF2-40B4-BE49-F238E27FC236}">
                <a16:creationId xmlns:a16="http://schemas.microsoft.com/office/drawing/2014/main" id="{C9F5FDA0-D494-3BEE-53E1-BB6C30046B2D}"/>
              </a:ext>
            </a:extLst>
          </p:cNvPr>
          <p:cNvPicPr>
            <a:picLocks noChangeAspect="1"/>
          </p:cNvPicPr>
          <p:nvPr/>
        </p:nvPicPr>
        <p:blipFill>
          <a:blip r:embed="rId3"/>
          <a:stretch>
            <a:fillRect/>
          </a:stretch>
        </p:blipFill>
        <p:spPr>
          <a:xfrm>
            <a:off x="231912" y="1127805"/>
            <a:ext cx="4873521" cy="3199029"/>
          </a:xfrm>
          <a:prstGeom prst="rect">
            <a:avLst/>
          </a:prstGeom>
        </p:spPr>
      </p:pic>
    </p:spTree>
    <p:extLst>
      <p:ext uri="{BB962C8B-B14F-4D97-AF65-F5344CB8AC3E}">
        <p14:creationId xmlns:p14="http://schemas.microsoft.com/office/powerpoint/2010/main" val="2046642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CF606EA-BF42-44AB-AA00-55E42FA7AD7B}"/>
              </a:ext>
            </a:extLst>
          </p:cNvPr>
          <p:cNvSpPr>
            <a:spLocks noGrp="1"/>
          </p:cNvSpPr>
          <p:nvPr>
            <p:ph type="title"/>
          </p:nvPr>
        </p:nvSpPr>
        <p:spPr/>
        <p:txBody>
          <a:bodyPr/>
          <a:lstStyle/>
          <a:p>
            <a:pPr>
              <a:buFont typeface="+mj-lt"/>
              <a:buAutoNum type="arabicPeriod" startAt="3"/>
            </a:pPr>
            <a:r>
              <a:rPr lang="fr-FR" dirty="0"/>
              <a:t> Conclusions and perspectives</a:t>
            </a:r>
          </a:p>
        </p:txBody>
      </p:sp>
      <p:sp>
        <p:nvSpPr>
          <p:cNvPr id="6" name="Espace réservé du numéro de diapositive 5">
            <a:extLst>
              <a:ext uri="{FF2B5EF4-FFF2-40B4-BE49-F238E27FC236}">
                <a16:creationId xmlns:a16="http://schemas.microsoft.com/office/drawing/2014/main" id="{9D89A40D-C027-4D8B-8F44-EC70FEB4A274}"/>
              </a:ext>
            </a:extLst>
          </p:cNvPr>
          <p:cNvSpPr>
            <a:spLocks noGrp="1"/>
          </p:cNvSpPr>
          <p:nvPr>
            <p:ph type="sldNum" sz="quarter" idx="12"/>
          </p:nvPr>
        </p:nvSpPr>
        <p:spPr/>
        <p:txBody>
          <a:bodyPr/>
          <a:lstStyle/>
          <a:p>
            <a:fld id="{733122C9-A0B9-462F-8757-0847AD287B63}" type="slidenum">
              <a:rPr lang="fr-FR" smtClean="0"/>
              <a:pPr/>
              <a:t>18</a:t>
            </a:fld>
            <a:endParaRPr lang="fr-FR" dirty="0"/>
          </a:p>
        </p:txBody>
      </p:sp>
      <p:sp>
        <p:nvSpPr>
          <p:cNvPr id="7" name="Espace réservé du pied de page 6">
            <a:extLst>
              <a:ext uri="{FF2B5EF4-FFF2-40B4-BE49-F238E27FC236}">
                <a16:creationId xmlns:a16="http://schemas.microsoft.com/office/drawing/2014/main" id="{0DE506B8-7AF9-4AD4-8316-0DEE15735681}"/>
              </a:ext>
            </a:extLst>
          </p:cNvPr>
          <p:cNvSpPr>
            <a:spLocks noGrp="1"/>
          </p:cNvSpPr>
          <p:nvPr>
            <p:ph type="ftr" sz="quarter" idx="11"/>
          </p:nvPr>
        </p:nvSpPr>
        <p:spPr/>
        <p:txBody>
          <a:bodyPr/>
          <a:lstStyle/>
          <a:p>
            <a:r>
              <a:rPr lang="fr-FR" dirty="0"/>
              <a:t>French National Institute for Industrial Environment and Risks (Ineris)</a:t>
            </a:r>
          </a:p>
        </p:txBody>
      </p:sp>
    </p:spTree>
    <p:extLst>
      <p:ext uri="{BB962C8B-B14F-4D97-AF65-F5344CB8AC3E}">
        <p14:creationId xmlns:p14="http://schemas.microsoft.com/office/powerpoint/2010/main" val="2309089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19</a:t>
            </a:fld>
            <a:endParaRPr lang="fr-FR" dirty="0"/>
          </a:p>
        </p:txBody>
      </p:sp>
      <p:sp>
        <p:nvSpPr>
          <p:cNvPr id="7" name="Espace réservé du texte 6">
            <a:extLst>
              <a:ext uri="{FF2B5EF4-FFF2-40B4-BE49-F238E27FC236}">
                <a16:creationId xmlns:a16="http://schemas.microsoft.com/office/drawing/2014/main" id="{18D58AF6-8871-4BCA-A973-B06FF4BCE1EC}"/>
              </a:ext>
            </a:extLst>
          </p:cNvPr>
          <p:cNvSpPr>
            <a:spLocks noGrp="1"/>
          </p:cNvSpPr>
          <p:nvPr>
            <p:ph type="body" sz="quarter" idx="14"/>
          </p:nvPr>
        </p:nvSpPr>
        <p:spPr>
          <a:xfrm>
            <a:off x="395535" y="771550"/>
            <a:ext cx="8205125" cy="4032448"/>
          </a:xfrm>
        </p:spPr>
        <p:txBody>
          <a:bodyPr/>
          <a:lstStyle/>
          <a:p>
            <a:pPr algn="just" hangingPunct="0">
              <a:spcAft>
                <a:spcPts val="600"/>
              </a:spcAft>
            </a:pPr>
            <a:r>
              <a:rPr lang="en-GB" sz="1200" u="sng" dirty="0">
                <a:effectLst>
                  <a:outerShdw blurRad="38100" dist="38100" dir="2700000" algn="tl">
                    <a:srgbClr val="000000">
                      <a:alpha val="43137"/>
                    </a:srgbClr>
                  </a:outerShdw>
                </a:effectLst>
                <a:ea typeface="Times New Roman" panose="02020603050405020304" pitchFamily="18" charset="0"/>
              </a:rPr>
              <a:t>First experimental campaign: </a:t>
            </a:r>
          </a:p>
          <a:p>
            <a:pPr marL="171450" indent="-171450" algn="just" hangingPunct="0">
              <a:spcAft>
                <a:spcPts val="600"/>
              </a:spcAft>
              <a:buFont typeface="Wingdings" panose="05000000000000000000" pitchFamily="2" charset="2"/>
              <a:buChar char="§"/>
            </a:pPr>
            <a:r>
              <a:rPr lang="en-GB" sz="1200" dirty="0">
                <a:ea typeface="Times New Roman" panose="02020603050405020304" pitchFamily="18" charset="0"/>
              </a:rPr>
              <a:t>No significant effects of powder,</a:t>
            </a:r>
          </a:p>
          <a:p>
            <a:pPr marL="171450" indent="-171450" algn="just" hangingPunct="0">
              <a:spcAft>
                <a:spcPts val="600"/>
              </a:spcAft>
              <a:buFont typeface="Wingdings" panose="05000000000000000000" pitchFamily="2" charset="2"/>
              <a:buChar char="§"/>
            </a:pPr>
            <a:r>
              <a:rPr lang="en-GB" sz="1200" dirty="0">
                <a:ea typeface="Times New Roman" panose="02020603050405020304" pitchFamily="18" charset="0"/>
              </a:rPr>
              <a:t>Strong inhomogeneity of the powder cloud,</a:t>
            </a:r>
          </a:p>
          <a:p>
            <a:pPr marL="171450" indent="-171450" algn="just" hangingPunct="0">
              <a:spcAft>
                <a:spcPts val="600"/>
              </a:spcAft>
              <a:buFont typeface="Wingdings" panose="05000000000000000000" pitchFamily="2" charset="2"/>
              <a:buChar char="§"/>
            </a:pPr>
            <a:r>
              <a:rPr lang="en-US" sz="1200" dirty="0">
                <a:effectLst/>
                <a:ea typeface="Times New Roman" panose="02020603050405020304" pitchFamily="18" charset="0"/>
              </a:rPr>
              <a:t>Rapid blowing out of powder during initial flame development.</a:t>
            </a:r>
            <a:endParaRPr lang="en-GB" sz="1200" dirty="0">
              <a:effectLst/>
              <a:ea typeface="Times New Roman" panose="02020603050405020304" pitchFamily="18" charset="0"/>
            </a:endParaRPr>
          </a:p>
          <a:p>
            <a:pPr algn="just" hangingPunct="0">
              <a:spcAft>
                <a:spcPts val="600"/>
              </a:spcAft>
            </a:pPr>
            <a:endParaRPr lang="en-GB" sz="300" dirty="0">
              <a:effectLst/>
              <a:ea typeface="Times New Roman" panose="02020603050405020304" pitchFamily="18" charset="0"/>
            </a:endParaRPr>
          </a:p>
          <a:p>
            <a:pPr algn="just" hangingPunct="0">
              <a:spcAft>
                <a:spcPts val="600"/>
              </a:spcAft>
            </a:pPr>
            <a:r>
              <a:rPr lang="en-GB" sz="1200" u="sng" dirty="0">
                <a:effectLst>
                  <a:outerShdw blurRad="38100" dist="38100" dir="2700000" algn="tl">
                    <a:srgbClr val="000000">
                      <a:alpha val="43137"/>
                    </a:srgbClr>
                  </a:outerShdw>
                </a:effectLst>
                <a:ea typeface="Times New Roman" panose="02020603050405020304" pitchFamily="18" charset="0"/>
              </a:rPr>
              <a:t>Second experimental campaign: </a:t>
            </a:r>
          </a:p>
          <a:p>
            <a:pPr marL="171450" indent="-171450" algn="just" hangingPunct="0">
              <a:spcAft>
                <a:spcPts val="600"/>
              </a:spcAft>
              <a:buFont typeface="Wingdings" panose="05000000000000000000" pitchFamily="2" charset="2"/>
              <a:buChar char="§"/>
            </a:pPr>
            <a:r>
              <a:rPr lang="en-US" sz="1200" dirty="0">
                <a:ea typeface="Times New Roman" panose="02020603050405020304" pitchFamily="18" charset="0"/>
              </a:rPr>
              <a:t>Tests carried out last summer still under analysis</a:t>
            </a:r>
            <a:r>
              <a:rPr lang="en-GB" sz="1200" dirty="0">
                <a:ea typeface="Times New Roman" panose="02020603050405020304" pitchFamily="18" charset="0"/>
              </a:rPr>
              <a:t>, </a:t>
            </a:r>
          </a:p>
          <a:p>
            <a:pPr marL="171450" indent="-171450" algn="just" hangingPunct="0">
              <a:spcAft>
                <a:spcPts val="600"/>
              </a:spcAft>
              <a:buFont typeface="Wingdings" panose="05000000000000000000" pitchFamily="2" charset="2"/>
              <a:buChar char="§"/>
            </a:pPr>
            <a:r>
              <a:rPr lang="en-GB" sz="1200" dirty="0">
                <a:effectLst/>
                <a:ea typeface="Times New Roman" panose="02020603050405020304" pitchFamily="18" charset="0"/>
              </a:rPr>
              <a:t>Improvement of powder injection and dispersion – Better homogeneity,</a:t>
            </a:r>
          </a:p>
          <a:p>
            <a:pPr marL="171450" indent="-171450" algn="just" hangingPunct="0">
              <a:spcAft>
                <a:spcPts val="600"/>
              </a:spcAft>
              <a:buFont typeface="Wingdings" panose="05000000000000000000" pitchFamily="2" charset="2"/>
              <a:buChar char="§"/>
            </a:pPr>
            <a:r>
              <a:rPr lang="en-GB" sz="1200" dirty="0">
                <a:ea typeface="Times New Roman" panose="02020603050405020304" pitchFamily="18" charset="0"/>
              </a:rPr>
              <a:t>The first analysis shows interesting mitigating effects of </a:t>
            </a:r>
            <a:r>
              <a:rPr lang="en-GB" sz="1200" dirty="0">
                <a:latin typeface="Arial" panose="020B0604020202020204" pitchFamily="34" charset="0"/>
                <a:cs typeface="Arial" panose="020B0604020202020204" pitchFamily="34" charset="0"/>
              </a:rPr>
              <a:t>NaHCO₃ powder </a:t>
            </a:r>
            <a:r>
              <a:rPr lang="en-US" sz="1200" dirty="0"/>
              <a:t>p</a:t>
            </a:r>
            <a:r>
              <a:rPr lang="en-US" sz="1200" dirty="0">
                <a:latin typeface="Arial" panose="020B0604020202020204" pitchFamily="34" charset="0"/>
                <a:cs typeface="Arial" panose="020B0604020202020204" pitchFamily="34" charset="0"/>
              </a:rPr>
              <a:t>rovided that the inhibitor concentration is at least 2 kg</a:t>
            </a:r>
            <a:r>
              <a:rPr lang="en-US" sz="1200" dirty="0"/>
              <a:t>/m</a:t>
            </a:r>
            <a:r>
              <a:rPr lang="en-US" sz="1200" baseline="30000" dirty="0"/>
              <a:t>3</a:t>
            </a:r>
            <a:r>
              <a:rPr lang="en-GB" sz="1200" dirty="0"/>
              <a:t>.</a:t>
            </a:r>
          </a:p>
          <a:p>
            <a:pPr algn="just" hangingPunct="0">
              <a:spcAft>
                <a:spcPts val="600"/>
              </a:spcAft>
            </a:pPr>
            <a:endParaRPr lang="en-GB" sz="300" u="sng" dirty="0">
              <a:effectLst>
                <a:outerShdw blurRad="38100" dist="38100" dir="2700000" algn="tl">
                  <a:srgbClr val="000000">
                    <a:alpha val="43137"/>
                  </a:srgbClr>
                </a:outerShdw>
              </a:effectLst>
              <a:ea typeface="Times New Roman" panose="02020603050405020304" pitchFamily="18" charset="0"/>
            </a:endParaRPr>
          </a:p>
          <a:p>
            <a:pPr algn="just" hangingPunct="0">
              <a:spcAft>
                <a:spcPts val="600"/>
              </a:spcAft>
            </a:pPr>
            <a:r>
              <a:rPr lang="en-GB" sz="1200" u="sng" dirty="0">
                <a:effectLst>
                  <a:outerShdw blurRad="38100" dist="38100" dir="2700000" algn="tl">
                    <a:srgbClr val="000000">
                      <a:alpha val="43137"/>
                    </a:srgbClr>
                  </a:outerShdw>
                </a:effectLst>
                <a:ea typeface="Times New Roman" panose="02020603050405020304" pitchFamily="18" charset="0"/>
              </a:rPr>
              <a:t>To go further : </a:t>
            </a:r>
          </a:p>
          <a:p>
            <a:pPr marL="171450" indent="-171450" algn="just" hangingPunct="0">
              <a:spcAft>
                <a:spcPts val="600"/>
              </a:spcAft>
              <a:buFont typeface="Wingdings" panose="05000000000000000000" pitchFamily="2" charset="2"/>
              <a:buChar char="§"/>
            </a:pPr>
            <a:r>
              <a:rPr lang="en-US" sz="1200" dirty="0">
                <a:effectLst/>
                <a:ea typeface="Times New Roman" panose="02020603050405020304" pitchFamily="18" charset="0"/>
              </a:rPr>
              <a:t>Continue to analyze new tests and configurations carried out at higher concentrations, </a:t>
            </a:r>
          </a:p>
          <a:p>
            <a:pPr marL="171450" indent="-171450" algn="just" hangingPunct="0">
              <a:spcAft>
                <a:spcPts val="600"/>
              </a:spcAft>
              <a:buFont typeface="Wingdings" panose="05000000000000000000" pitchFamily="2" charset="2"/>
              <a:buChar char="§"/>
            </a:pPr>
            <a:r>
              <a:rPr lang="en-US" sz="1200" dirty="0">
                <a:effectLst/>
                <a:ea typeface="Times New Roman" panose="02020603050405020304" pitchFamily="18" charset="0"/>
              </a:rPr>
              <a:t>Analyze the dynamics of pressure rise, </a:t>
            </a:r>
          </a:p>
          <a:p>
            <a:pPr marL="171450" indent="-171450" algn="just" hangingPunct="0">
              <a:spcAft>
                <a:spcPts val="600"/>
              </a:spcAft>
              <a:buFont typeface="Wingdings" panose="05000000000000000000" pitchFamily="2" charset="2"/>
              <a:buChar char="§"/>
            </a:pPr>
            <a:r>
              <a:rPr lang="en-US" sz="1200" dirty="0">
                <a:ea typeface="Times New Roman" panose="02020603050405020304" pitchFamily="18" charset="0"/>
              </a:rPr>
              <a:t>Investigate the role of powder : </a:t>
            </a:r>
          </a:p>
          <a:p>
            <a:pPr marL="423450" lvl="1" indent="-171450" algn="just" hangingPunct="0">
              <a:spcBef>
                <a:spcPts val="0"/>
              </a:spcBef>
              <a:buFont typeface="Wingdings" panose="05000000000000000000" pitchFamily="2" charset="2"/>
              <a:buChar char="ü"/>
            </a:pPr>
            <a:r>
              <a:rPr lang="en-US" sz="1200" dirty="0">
                <a:ea typeface="Times New Roman" panose="02020603050405020304" pitchFamily="18" charset="0"/>
              </a:rPr>
              <a:t>Flame heat losses? </a:t>
            </a:r>
          </a:p>
          <a:p>
            <a:pPr marL="423450" lvl="1" indent="-171450" algn="just" hangingPunct="0">
              <a:spcBef>
                <a:spcPts val="0"/>
              </a:spcBef>
              <a:buFont typeface="Wingdings" panose="05000000000000000000" pitchFamily="2" charset="2"/>
              <a:buChar char="ü"/>
            </a:pPr>
            <a:r>
              <a:rPr lang="en-US" sz="1200" dirty="0">
                <a:effectLst/>
                <a:ea typeface="Calibri" panose="020F0502020204030204" pitchFamily="34" charset="0"/>
              </a:rPr>
              <a:t>Chemical effects? </a:t>
            </a:r>
            <a:endParaRPr lang="fr-FR" sz="1200" dirty="0">
              <a:effectLst/>
              <a:ea typeface="Calibri" panose="020F0502020204030204" pitchFamily="34" charset="0"/>
            </a:endParaRPr>
          </a:p>
        </p:txBody>
      </p:sp>
      <p:sp>
        <p:nvSpPr>
          <p:cNvPr id="2" name="Rectangle 1">
            <a:extLst>
              <a:ext uri="{FF2B5EF4-FFF2-40B4-BE49-F238E27FC236}">
                <a16:creationId xmlns:a16="http://schemas.microsoft.com/office/drawing/2014/main" id="{CA0A25A9-6D52-9760-8C81-CA33AB7348D8}"/>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578B81E1-AC53-DCD7-7A9C-DD03657123A9}"/>
              </a:ext>
            </a:extLst>
          </p:cNvPr>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2505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CF606EA-BF42-44AB-AA00-55E42FA7AD7B}"/>
              </a:ext>
            </a:extLst>
          </p:cNvPr>
          <p:cNvSpPr>
            <a:spLocks noGrp="1"/>
          </p:cNvSpPr>
          <p:nvPr>
            <p:ph type="title"/>
          </p:nvPr>
        </p:nvSpPr>
        <p:spPr/>
        <p:txBody>
          <a:bodyPr/>
          <a:lstStyle/>
          <a:p>
            <a:r>
              <a:rPr lang="fr-FR" dirty="0"/>
              <a:t> Context</a:t>
            </a:r>
          </a:p>
        </p:txBody>
      </p:sp>
      <p:sp>
        <p:nvSpPr>
          <p:cNvPr id="6" name="Espace réservé du numéro de diapositive 5">
            <a:extLst>
              <a:ext uri="{FF2B5EF4-FFF2-40B4-BE49-F238E27FC236}">
                <a16:creationId xmlns:a16="http://schemas.microsoft.com/office/drawing/2014/main" id="{9D89A40D-C027-4D8B-8F44-EC70FEB4A274}"/>
              </a:ext>
            </a:extLst>
          </p:cNvPr>
          <p:cNvSpPr>
            <a:spLocks noGrp="1"/>
          </p:cNvSpPr>
          <p:nvPr>
            <p:ph type="sldNum" sz="quarter" idx="12"/>
          </p:nvPr>
        </p:nvSpPr>
        <p:spPr/>
        <p:txBody>
          <a:bodyPr/>
          <a:lstStyle/>
          <a:p>
            <a:fld id="{733122C9-A0B9-462F-8757-0847AD287B63}" type="slidenum">
              <a:rPr lang="fr-FR" smtClean="0"/>
              <a:pPr/>
              <a:t>2</a:t>
            </a:fld>
            <a:endParaRPr lang="fr-FR" dirty="0"/>
          </a:p>
        </p:txBody>
      </p:sp>
    </p:spTree>
    <p:extLst>
      <p:ext uri="{BB962C8B-B14F-4D97-AF65-F5344CB8AC3E}">
        <p14:creationId xmlns:p14="http://schemas.microsoft.com/office/powerpoint/2010/main" val="349328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3</a:t>
            </a:fld>
            <a:endParaRPr lang="fr-FR" dirty="0"/>
          </a:p>
        </p:txBody>
      </p:sp>
      <p:sp>
        <p:nvSpPr>
          <p:cNvPr id="7" name="Espace réservé du texte 6">
            <a:extLst>
              <a:ext uri="{FF2B5EF4-FFF2-40B4-BE49-F238E27FC236}">
                <a16:creationId xmlns:a16="http://schemas.microsoft.com/office/drawing/2014/main" id="{18D58AF6-8871-4BCA-A973-B06FF4BCE1EC}"/>
              </a:ext>
            </a:extLst>
          </p:cNvPr>
          <p:cNvSpPr>
            <a:spLocks noGrp="1"/>
          </p:cNvSpPr>
          <p:nvPr>
            <p:ph type="body" sz="quarter" idx="14"/>
          </p:nvPr>
        </p:nvSpPr>
        <p:spPr>
          <a:xfrm>
            <a:off x="271670" y="771550"/>
            <a:ext cx="4588362" cy="3469146"/>
          </a:xfrm>
        </p:spPr>
        <p:txBody>
          <a:bodyPr/>
          <a:lstStyle/>
          <a:p>
            <a:pPr algn="just"/>
            <a:r>
              <a:rPr lang="en-GB" sz="1200" dirty="0">
                <a:effectLst/>
                <a:ea typeface="Times New Roman" panose="02020603050405020304" pitchFamily="18" charset="0"/>
              </a:rPr>
              <a:t>Development of hydrogen production technologies and use: </a:t>
            </a:r>
          </a:p>
          <a:p>
            <a:pPr marL="285750" indent="-285750" algn="just">
              <a:buFont typeface="Wingdings" panose="05000000000000000000" pitchFamily="2" charset="2"/>
              <a:buChar char="§"/>
            </a:pPr>
            <a:r>
              <a:rPr lang="en-GB" sz="1200" dirty="0">
                <a:effectLst/>
                <a:ea typeface="Times New Roman" panose="02020603050405020304" pitchFamily="18" charset="0"/>
              </a:rPr>
              <a:t>A good opportunity to accelerate the ecological transition and to create an industrial sector</a:t>
            </a:r>
          </a:p>
          <a:p>
            <a:pPr marL="285750" indent="-285750" algn="just">
              <a:buFont typeface="Wingdings" panose="05000000000000000000" pitchFamily="2" charset="2"/>
              <a:buChar char="§"/>
            </a:pPr>
            <a:r>
              <a:rPr lang="en-GB" sz="1200" dirty="0">
                <a:ea typeface="Times New Roman" panose="02020603050405020304" pitchFamily="18" charset="0"/>
              </a:rPr>
              <a:t>But important </a:t>
            </a:r>
            <a:r>
              <a:rPr lang="en-GB" sz="1200" dirty="0">
                <a:effectLst/>
                <a:ea typeface="Times New Roman" panose="02020603050405020304" pitchFamily="18" charset="0"/>
              </a:rPr>
              <a:t>risks associated with the use of hydrogen</a:t>
            </a:r>
          </a:p>
          <a:p>
            <a:pPr algn="just"/>
            <a:r>
              <a:rPr lang="en-GB" sz="1200" dirty="0">
                <a:effectLst/>
                <a:ea typeface="Times New Roman" panose="02020603050405020304" pitchFamily="18" charset="0"/>
              </a:rPr>
              <a:t> The mitigation of a hydrogen explosion in an enclosure: </a:t>
            </a:r>
          </a:p>
          <a:p>
            <a:pPr marL="285750" indent="-285750" algn="just">
              <a:buFont typeface="Wingdings" panose="05000000000000000000" pitchFamily="2" charset="2"/>
              <a:buChar char="§"/>
            </a:pPr>
            <a:r>
              <a:rPr lang="en-GB" sz="1200" dirty="0">
                <a:ea typeface="Times New Roman" panose="02020603050405020304" pitchFamily="18" charset="0"/>
              </a:rPr>
              <a:t>Detection and ventilation, </a:t>
            </a:r>
          </a:p>
          <a:p>
            <a:pPr marL="285750" indent="-285750" algn="just">
              <a:buFont typeface="Wingdings" panose="05000000000000000000" pitchFamily="2" charset="2"/>
              <a:buChar char="§"/>
            </a:pPr>
            <a:r>
              <a:rPr lang="en-GB" sz="1200" dirty="0">
                <a:effectLst/>
                <a:ea typeface="Times New Roman" panose="02020603050405020304" pitchFamily="18" charset="0"/>
              </a:rPr>
              <a:t>Explosion venting. </a:t>
            </a:r>
          </a:p>
          <a:p>
            <a:pPr marL="285750" indent="-285750" algn="just">
              <a:buFont typeface="Arial" panose="020B0604020202020204" pitchFamily="34" charset="0"/>
              <a:buChar char="•"/>
            </a:pPr>
            <a:endParaRPr lang="en-GB" sz="1200" dirty="0">
              <a:effectLst/>
              <a:ea typeface="Times New Roman" panose="02020603050405020304" pitchFamily="18" charset="0"/>
            </a:endParaRPr>
          </a:p>
          <a:p>
            <a:pPr algn="just"/>
            <a:r>
              <a:rPr lang="en-US" sz="1200" dirty="0"/>
              <a:t>In highly constrained urban environments, explosion venting could lead to significant overpressure effects outside the enclosure, which is unacceptable.</a:t>
            </a:r>
          </a:p>
          <a:p>
            <a:pPr algn="just"/>
            <a:endParaRPr lang="en-GB" sz="1200" dirty="0"/>
          </a:p>
          <a:p>
            <a:pPr algn="just"/>
            <a:r>
              <a:rPr lang="en-US" sz="1200" b="1" dirty="0"/>
              <a:t>Alternative mitigation techniques can be a solution : </a:t>
            </a:r>
          </a:p>
          <a:p>
            <a:pPr marL="171450" indent="-171450" algn="just">
              <a:buFont typeface="Wingdings" panose="05000000000000000000" pitchFamily="2" charset="2"/>
              <a:buChar char="§"/>
            </a:pPr>
            <a:r>
              <a:rPr lang="en-US" sz="1200" b="1" dirty="0"/>
              <a:t>not to extinguish the hydrogen flame, </a:t>
            </a:r>
          </a:p>
          <a:p>
            <a:pPr marL="171450" indent="-171450" algn="just">
              <a:buFont typeface="Wingdings" panose="05000000000000000000" pitchFamily="2" charset="2"/>
              <a:buChar char="§"/>
            </a:pPr>
            <a:r>
              <a:rPr lang="en-US" sz="1200" b="1" dirty="0"/>
              <a:t>but to decrease severity</a:t>
            </a:r>
            <a:r>
              <a:rPr lang="en-GB" sz="1200" b="1" dirty="0"/>
              <a:t>. </a:t>
            </a:r>
            <a:endParaRPr lang="fr-FR" sz="1200" b="1" dirty="0"/>
          </a:p>
        </p:txBody>
      </p:sp>
      <p:pic>
        <p:nvPicPr>
          <p:cNvPr id="16" name="Image 15">
            <a:extLst>
              <a:ext uri="{FF2B5EF4-FFF2-40B4-BE49-F238E27FC236}">
                <a16:creationId xmlns:a16="http://schemas.microsoft.com/office/drawing/2014/main" id="{4DDB0D7F-E1BB-4A5E-493A-638D267492E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843558"/>
            <a:ext cx="1864747" cy="1389409"/>
          </a:xfrm>
          <a:prstGeom prst="rect">
            <a:avLst/>
          </a:prstGeom>
          <a:noFill/>
          <a:ln>
            <a:noFill/>
          </a:ln>
        </p:spPr>
      </p:pic>
      <p:pic>
        <p:nvPicPr>
          <p:cNvPr id="17" name="Image 16">
            <a:extLst>
              <a:ext uri="{FF2B5EF4-FFF2-40B4-BE49-F238E27FC236}">
                <a16:creationId xmlns:a16="http://schemas.microsoft.com/office/drawing/2014/main" id="{29BF1C09-1AE2-6E25-A984-141052E5585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843558"/>
            <a:ext cx="1831236" cy="1372911"/>
          </a:xfrm>
          <a:prstGeom prst="rect">
            <a:avLst/>
          </a:prstGeom>
          <a:noFill/>
          <a:ln>
            <a:noFill/>
          </a:ln>
        </p:spPr>
      </p:pic>
      <p:pic>
        <p:nvPicPr>
          <p:cNvPr id="19" name="Image 18">
            <a:extLst>
              <a:ext uri="{FF2B5EF4-FFF2-40B4-BE49-F238E27FC236}">
                <a16:creationId xmlns:a16="http://schemas.microsoft.com/office/drawing/2014/main" id="{448F7FF4-8D45-EC95-3684-7C1F02455AA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2427734"/>
            <a:ext cx="1885369" cy="1413125"/>
          </a:xfrm>
          <a:prstGeom prst="rect">
            <a:avLst/>
          </a:prstGeom>
          <a:noFill/>
          <a:ln>
            <a:noFill/>
          </a:ln>
        </p:spPr>
      </p:pic>
      <p:pic>
        <p:nvPicPr>
          <p:cNvPr id="20" name="Image 19">
            <a:extLst>
              <a:ext uri="{FF2B5EF4-FFF2-40B4-BE49-F238E27FC236}">
                <a16:creationId xmlns:a16="http://schemas.microsoft.com/office/drawing/2014/main" id="{8BD55B8D-9EE0-7EA1-51BE-9D6195B9CEF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2355726"/>
            <a:ext cx="1125963" cy="1502315"/>
          </a:xfrm>
          <a:prstGeom prst="rect">
            <a:avLst/>
          </a:prstGeom>
          <a:noFill/>
          <a:ln>
            <a:noFill/>
          </a:ln>
        </p:spPr>
      </p:pic>
      <p:sp>
        <p:nvSpPr>
          <p:cNvPr id="22" name="ZoneTexte 21">
            <a:extLst>
              <a:ext uri="{FF2B5EF4-FFF2-40B4-BE49-F238E27FC236}">
                <a16:creationId xmlns:a16="http://schemas.microsoft.com/office/drawing/2014/main" id="{4F134120-1052-8A4B-75D6-4ABE2CFF434C}"/>
              </a:ext>
            </a:extLst>
          </p:cNvPr>
          <p:cNvSpPr txBox="1"/>
          <p:nvPr/>
        </p:nvSpPr>
        <p:spPr>
          <a:xfrm>
            <a:off x="5148064" y="4011910"/>
            <a:ext cx="3816424" cy="430887"/>
          </a:xfrm>
          <a:prstGeom prst="rect">
            <a:avLst/>
          </a:prstGeom>
          <a:noFill/>
        </p:spPr>
        <p:txBody>
          <a:bodyPr wrap="square">
            <a:spAutoFit/>
          </a:bodyPr>
          <a:lstStyle/>
          <a:p>
            <a:pPr algn="ctr"/>
            <a:r>
              <a:rPr lang="fr-FR" sz="1100" dirty="0">
                <a:latin typeface="Arial" panose="020B0604020202020204" pitchFamily="34" charset="0"/>
                <a:cs typeface="Arial" panose="020B0604020202020204" pitchFamily="34" charset="0"/>
              </a:rPr>
              <a:t>Example of </a:t>
            </a:r>
            <a:r>
              <a:rPr lang="fr-FR" sz="1100" dirty="0" err="1">
                <a:latin typeface="Arial" panose="020B0604020202020204" pitchFamily="34" charset="0"/>
                <a:cs typeface="Arial" panose="020B0604020202020204" pitchFamily="34" charset="0"/>
              </a:rPr>
              <a:t>gas</a:t>
            </a:r>
            <a:r>
              <a:rPr lang="fr-FR" sz="1100" dirty="0">
                <a:latin typeface="Arial" panose="020B0604020202020204" pitchFamily="34" charset="0"/>
                <a:cs typeface="Arial" panose="020B0604020202020204" pitchFamily="34" charset="0"/>
              </a:rPr>
              <a:t> explosion in a shipping container : </a:t>
            </a:r>
            <a:r>
              <a:rPr lang="en-GB" sz="1100" dirty="0">
                <a:effectLst/>
                <a:latin typeface="Arial" panose="020B0604020202020204" pitchFamily="34" charset="0"/>
                <a:ea typeface="Times New Roman" panose="02020603050405020304" pitchFamily="18" charset="0"/>
                <a:cs typeface="Arial" panose="020B0604020202020204" pitchFamily="34" charset="0"/>
              </a:rPr>
              <a:t>April 13</a:t>
            </a:r>
            <a:r>
              <a:rPr lang="en-GB" sz="1100" baseline="30000" dirty="0">
                <a:effectLst/>
                <a:latin typeface="Arial" panose="020B0604020202020204" pitchFamily="34" charset="0"/>
                <a:ea typeface="Times New Roman" panose="02020603050405020304" pitchFamily="18" charset="0"/>
                <a:cs typeface="Arial" panose="020B0604020202020204" pitchFamily="34" charset="0"/>
              </a:rPr>
              <a:t>th</a:t>
            </a:r>
            <a:r>
              <a:rPr lang="en-GB" sz="1100" dirty="0">
                <a:effectLst/>
                <a:latin typeface="Arial" panose="020B0604020202020204" pitchFamily="34" charset="0"/>
                <a:ea typeface="Times New Roman" panose="02020603050405020304" pitchFamily="18" charset="0"/>
                <a:cs typeface="Arial" panose="020B0604020202020204" pitchFamily="34" charset="0"/>
              </a:rPr>
              <a:t>, 2013 in Saanich in British Columbia (Canada)</a:t>
            </a:r>
          </a:p>
        </p:txBody>
      </p:sp>
    </p:spTree>
    <p:extLst>
      <p:ext uri="{BB962C8B-B14F-4D97-AF65-F5344CB8AC3E}">
        <p14:creationId xmlns:p14="http://schemas.microsoft.com/office/powerpoint/2010/main" val="36491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CD51FDB-D728-4B87-B3B0-710F4747FF71}"/>
              </a:ext>
            </a:extLst>
          </p:cNvPr>
          <p:cNvSpPr>
            <a:spLocks noGrp="1"/>
          </p:cNvSpPr>
          <p:nvPr>
            <p:ph type="sldNum" sz="quarter" idx="12"/>
          </p:nvPr>
        </p:nvSpPr>
        <p:spPr/>
        <p:txBody>
          <a:bodyPr/>
          <a:lstStyle/>
          <a:p>
            <a:fld id="{733122C9-A0B9-462F-8757-0847AD287B63}" type="slidenum">
              <a:rPr lang="fr-FR" smtClean="0"/>
              <a:pPr/>
              <a:t>4</a:t>
            </a:fld>
            <a:endParaRPr lang="fr-FR" dirty="0"/>
          </a:p>
        </p:txBody>
      </p:sp>
      <p:sp>
        <p:nvSpPr>
          <p:cNvPr id="8" name="Espace réservé du contenu 10">
            <a:extLst>
              <a:ext uri="{FF2B5EF4-FFF2-40B4-BE49-F238E27FC236}">
                <a16:creationId xmlns:a16="http://schemas.microsoft.com/office/drawing/2014/main" id="{90DBB88B-33E9-473B-B273-9E1E7725872F}"/>
              </a:ext>
            </a:extLst>
          </p:cNvPr>
          <p:cNvSpPr>
            <a:spLocks noGrp="1"/>
          </p:cNvSpPr>
          <p:nvPr>
            <p:ph sz="quarter" idx="14"/>
          </p:nvPr>
        </p:nvSpPr>
        <p:spPr>
          <a:xfrm>
            <a:off x="539552" y="915566"/>
            <a:ext cx="7776864" cy="3744416"/>
          </a:xfrm>
        </p:spPr>
        <p:txBody>
          <a:bodyPr/>
          <a:lstStyle/>
          <a:p>
            <a:r>
              <a:rPr lang="fr-FR" sz="1600" dirty="0"/>
              <a:t>To </a:t>
            </a:r>
            <a:r>
              <a:rPr lang="fr-FR" sz="1600" dirty="0" err="1"/>
              <a:t>study</a:t>
            </a:r>
            <a:r>
              <a:rPr lang="fr-FR" sz="1600" dirty="0"/>
              <a:t> </a:t>
            </a:r>
            <a:r>
              <a:rPr lang="fr-FR" sz="1600" dirty="0" err="1"/>
              <a:t>these</a:t>
            </a:r>
            <a:r>
              <a:rPr lang="fr-FR" sz="1600" dirty="0"/>
              <a:t> alternative mitigation techniques, a </a:t>
            </a:r>
            <a:r>
              <a:rPr lang="fr-FR" sz="1600" dirty="0" err="1"/>
              <a:t>scientific</a:t>
            </a:r>
            <a:r>
              <a:rPr lang="fr-FR" sz="1600" dirty="0"/>
              <a:t> collaboration </a:t>
            </a:r>
            <a:r>
              <a:rPr lang="fr-FR" sz="1600" dirty="0" err="1"/>
              <a:t>is</a:t>
            </a:r>
            <a:r>
              <a:rPr lang="fr-FR" sz="1600" dirty="0"/>
              <a:t> </a:t>
            </a:r>
            <a:r>
              <a:rPr lang="fr-FR" sz="1600" dirty="0" err="1"/>
              <a:t>created</a:t>
            </a:r>
            <a:r>
              <a:rPr lang="fr-FR" sz="1600" dirty="0"/>
              <a:t> </a:t>
            </a:r>
            <a:r>
              <a:rPr lang="fr-FR" sz="1600" dirty="0" err="1"/>
              <a:t>between</a:t>
            </a:r>
            <a:r>
              <a:rPr lang="fr-FR" sz="1600" dirty="0"/>
              <a:t> : </a:t>
            </a:r>
          </a:p>
          <a:p>
            <a:pPr marL="285750" indent="-285750">
              <a:buFont typeface="Wingdings" panose="05000000000000000000" pitchFamily="2" charset="2"/>
              <a:buChar char="§"/>
            </a:pPr>
            <a:r>
              <a:rPr lang="fr-FR" sz="1600" dirty="0"/>
              <a:t>Ineris</a:t>
            </a:r>
          </a:p>
          <a:p>
            <a:pPr marL="285750" indent="-285750">
              <a:buFont typeface="Wingdings" panose="05000000000000000000" pitchFamily="2" charset="2"/>
              <a:buChar char="§"/>
            </a:pPr>
            <a:r>
              <a:rPr lang="fr-FR" sz="1600" dirty="0"/>
              <a:t>EDF </a:t>
            </a:r>
          </a:p>
          <a:p>
            <a:pPr marL="285750" indent="-285750">
              <a:buFont typeface="Wingdings" panose="05000000000000000000" pitchFamily="2" charset="2"/>
              <a:buChar char="§"/>
            </a:pPr>
            <a:r>
              <a:rPr lang="fr-FR" sz="1600" dirty="0"/>
              <a:t>AI group </a:t>
            </a:r>
          </a:p>
          <a:p>
            <a:pPr marL="171450" indent="-171450">
              <a:buFont typeface="Arial" panose="020B0604020202020204" pitchFamily="34" charset="0"/>
              <a:buChar char="•"/>
            </a:pPr>
            <a:endParaRPr lang="fr-FR" sz="900" dirty="0"/>
          </a:p>
          <a:p>
            <a:r>
              <a:rPr lang="fr-FR" sz="1600" dirty="0" err="1"/>
              <a:t>Two</a:t>
            </a:r>
            <a:r>
              <a:rPr lang="fr-FR" sz="1600" dirty="0"/>
              <a:t> mitigation techniques are </a:t>
            </a:r>
            <a:r>
              <a:rPr lang="fr-FR" sz="1600" dirty="0" err="1"/>
              <a:t>investigated</a:t>
            </a:r>
            <a:r>
              <a:rPr lang="fr-FR" sz="1600" dirty="0"/>
              <a:t>: </a:t>
            </a:r>
          </a:p>
          <a:p>
            <a:pPr marL="285750" indent="-285750">
              <a:buFont typeface="Wingdings" panose="05000000000000000000" pitchFamily="2" charset="2"/>
              <a:buChar char="§"/>
            </a:pPr>
            <a:r>
              <a:rPr lang="fr-FR" sz="1600" dirty="0"/>
              <a:t>Injection of </a:t>
            </a:r>
            <a:r>
              <a:rPr lang="fr-FR" sz="1600" dirty="0" err="1"/>
              <a:t>aqueous</a:t>
            </a:r>
            <a:r>
              <a:rPr lang="fr-FR" sz="1600" dirty="0"/>
              <a:t> </a:t>
            </a:r>
            <a:r>
              <a:rPr lang="fr-FR" sz="1600" dirty="0" err="1"/>
              <a:t>foam</a:t>
            </a:r>
            <a:r>
              <a:rPr lang="fr-FR" sz="1600" dirty="0"/>
              <a:t>,</a:t>
            </a:r>
            <a:r>
              <a:rPr lang="fr-FR" sz="1600" b="1" dirty="0"/>
              <a:t> </a:t>
            </a:r>
          </a:p>
          <a:p>
            <a:pPr marL="285750" indent="-285750">
              <a:buFont typeface="Wingdings" panose="05000000000000000000" pitchFamily="2" charset="2"/>
              <a:buChar char="§"/>
            </a:pPr>
            <a:r>
              <a:rPr lang="fr-FR" sz="1600" b="1" dirty="0"/>
              <a:t>Injection of </a:t>
            </a:r>
            <a:r>
              <a:rPr lang="fr-FR" sz="1600" b="1" dirty="0" err="1"/>
              <a:t>inhibiting</a:t>
            </a:r>
            <a:r>
              <a:rPr lang="fr-FR" sz="1600" b="1" dirty="0"/>
              <a:t> </a:t>
            </a:r>
            <a:r>
              <a:rPr lang="fr-FR" sz="1600" b="1" dirty="0" err="1"/>
              <a:t>powder</a:t>
            </a:r>
            <a:r>
              <a:rPr lang="fr-FR" sz="1600" b="1" dirty="0"/>
              <a:t>. </a:t>
            </a:r>
          </a:p>
          <a:p>
            <a:pPr marL="171450" indent="-171450">
              <a:buFont typeface="Arial" panose="020B0604020202020204" pitchFamily="34" charset="0"/>
              <a:buChar char="•"/>
            </a:pPr>
            <a:endParaRPr lang="fr-FR" sz="1600" dirty="0"/>
          </a:p>
          <a:p>
            <a:r>
              <a:rPr lang="fr-FR" sz="1600" dirty="0"/>
              <a:t>Objective </a:t>
            </a:r>
            <a:r>
              <a:rPr lang="fr-FR" sz="1600" dirty="0">
                <a:sym typeface="Wingdings" panose="05000000000000000000" pitchFamily="2" charset="2"/>
              </a:rPr>
              <a:t> </a:t>
            </a:r>
            <a:r>
              <a:rPr lang="fr-FR" sz="1600" dirty="0" err="1"/>
              <a:t>Present</a:t>
            </a:r>
            <a:r>
              <a:rPr lang="fr-FR" sz="1600" dirty="0"/>
              <a:t> : </a:t>
            </a:r>
          </a:p>
          <a:p>
            <a:pPr marL="285750" indent="-285750">
              <a:buFont typeface="Wingdings" panose="05000000000000000000" pitchFamily="2" charset="2"/>
              <a:buChar char="§"/>
            </a:pPr>
            <a:r>
              <a:rPr lang="fr-FR" sz="1600" dirty="0"/>
              <a:t>The </a:t>
            </a:r>
            <a:r>
              <a:rPr lang="fr-FR" sz="1600" dirty="0" err="1"/>
              <a:t>experimental</a:t>
            </a:r>
            <a:r>
              <a:rPr lang="fr-FR" sz="1600" dirty="0"/>
              <a:t> configurations,  </a:t>
            </a:r>
          </a:p>
          <a:p>
            <a:pPr marL="285750" indent="-285750">
              <a:buFont typeface="Wingdings" panose="05000000000000000000" pitchFamily="2" charset="2"/>
              <a:buChar char="§"/>
            </a:pPr>
            <a:r>
              <a:rPr lang="fr-FR" sz="1600" dirty="0"/>
              <a:t>The </a:t>
            </a:r>
            <a:r>
              <a:rPr lang="fr-FR" sz="1600" dirty="0" err="1"/>
              <a:t>experimental</a:t>
            </a:r>
            <a:r>
              <a:rPr lang="fr-FR" sz="1600" dirty="0"/>
              <a:t> </a:t>
            </a:r>
            <a:r>
              <a:rPr lang="fr-FR" sz="1600" dirty="0" err="1"/>
              <a:t>results</a:t>
            </a:r>
            <a:r>
              <a:rPr lang="fr-FR" sz="1600" dirty="0"/>
              <a:t>. </a:t>
            </a:r>
          </a:p>
        </p:txBody>
      </p:sp>
    </p:spTree>
    <p:extLst>
      <p:ext uri="{BB962C8B-B14F-4D97-AF65-F5344CB8AC3E}">
        <p14:creationId xmlns:p14="http://schemas.microsoft.com/office/powerpoint/2010/main" val="3472467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CF606EA-BF42-44AB-AA00-55E42FA7AD7B}"/>
              </a:ext>
            </a:extLst>
          </p:cNvPr>
          <p:cNvSpPr>
            <a:spLocks noGrp="1"/>
          </p:cNvSpPr>
          <p:nvPr>
            <p:ph type="title"/>
          </p:nvPr>
        </p:nvSpPr>
        <p:spPr/>
        <p:txBody>
          <a:bodyPr/>
          <a:lstStyle/>
          <a:p>
            <a:pPr>
              <a:buFont typeface="+mj-lt"/>
              <a:buAutoNum type="arabicPeriod" startAt="2"/>
            </a:pPr>
            <a:r>
              <a:rPr lang="fr-FR" dirty="0"/>
              <a:t> First </a:t>
            </a:r>
            <a:r>
              <a:rPr lang="fr-FR" dirty="0" err="1"/>
              <a:t>experimental</a:t>
            </a:r>
            <a:r>
              <a:rPr lang="fr-FR" dirty="0"/>
              <a:t> </a:t>
            </a:r>
            <a:r>
              <a:rPr lang="fr-FR" dirty="0" err="1"/>
              <a:t>campaign</a:t>
            </a:r>
            <a:endParaRPr lang="fr-FR" dirty="0"/>
          </a:p>
        </p:txBody>
      </p:sp>
      <p:sp>
        <p:nvSpPr>
          <p:cNvPr id="6" name="Espace réservé du numéro de diapositive 5">
            <a:extLst>
              <a:ext uri="{FF2B5EF4-FFF2-40B4-BE49-F238E27FC236}">
                <a16:creationId xmlns:a16="http://schemas.microsoft.com/office/drawing/2014/main" id="{9D89A40D-C027-4D8B-8F44-EC70FEB4A274}"/>
              </a:ext>
            </a:extLst>
          </p:cNvPr>
          <p:cNvSpPr>
            <a:spLocks noGrp="1"/>
          </p:cNvSpPr>
          <p:nvPr>
            <p:ph type="sldNum" sz="quarter" idx="12"/>
          </p:nvPr>
        </p:nvSpPr>
        <p:spPr/>
        <p:txBody>
          <a:bodyPr/>
          <a:lstStyle/>
          <a:p>
            <a:fld id="{733122C9-A0B9-462F-8757-0847AD287B63}" type="slidenum">
              <a:rPr lang="fr-FR" smtClean="0"/>
              <a:pPr/>
              <a:t>5</a:t>
            </a:fld>
            <a:endParaRPr lang="fr-FR" dirty="0"/>
          </a:p>
        </p:txBody>
      </p:sp>
      <p:sp>
        <p:nvSpPr>
          <p:cNvPr id="7" name="Espace réservé du pied de page 6">
            <a:extLst>
              <a:ext uri="{FF2B5EF4-FFF2-40B4-BE49-F238E27FC236}">
                <a16:creationId xmlns:a16="http://schemas.microsoft.com/office/drawing/2014/main" id="{0DE506B8-7AF9-4AD4-8316-0DEE15735681}"/>
              </a:ext>
            </a:extLst>
          </p:cNvPr>
          <p:cNvSpPr>
            <a:spLocks noGrp="1"/>
          </p:cNvSpPr>
          <p:nvPr>
            <p:ph type="ftr" sz="quarter" idx="11"/>
          </p:nvPr>
        </p:nvSpPr>
        <p:spPr/>
        <p:txBody>
          <a:bodyPr/>
          <a:lstStyle/>
          <a:p>
            <a:r>
              <a:rPr lang="fr-FR" dirty="0"/>
              <a:t>French National Institute for Industrial Environment and Risks (Ineris)</a:t>
            </a:r>
          </a:p>
        </p:txBody>
      </p:sp>
    </p:spTree>
    <p:extLst>
      <p:ext uri="{BB962C8B-B14F-4D97-AF65-F5344CB8AC3E}">
        <p14:creationId xmlns:p14="http://schemas.microsoft.com/office/powerpoint/2010/main" val="210543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6</a:t>
            </a:fld>
            <a:endParaRPr lang="fr-FR" dirty="0"/>
          </a:p>
        </p:txBody>
      </p:sp>
      <p:sp>
        <p:nvSpPr>
          <p:cNvPr id="3" name="ZoneTexte 2">
            <a:extLst>
              <a:ext uri="{FF2B5EF4-FFF2-40B4-BE49-F238E27FC236}">
                <a16:creationId xmlns:a16="http://schemas.microsoft.com/office/drawing/2014/main" id="{E4561CF2-D57B-926F-2EB7-7DC8593E6882}"/>
              </a:ext>
            </a:extLst>
          </p:cNvPr>
          <p:cNvSpPr txBox="1"/>
          <p:nvPr/>
        </p:nvSpPr>
        <p:spPr>
          <a:xfrm>
            <a:off x="323528" y="915566"/>
            <a:ext cx="4176464" cy="3724096"/>
          </a:xfrm>
          <a:prstGeom prst="rect">
            <a:avLst/>
          </a:prstGeom>
          <a:noFill/>
        </p:spPr>
        <p:txBody>
          <a:bodyPr wrap="square">
            <a:spAutoFit/>
          </a:bodyPr>
          <a:lstStyle/>
          <a:p>
            <a:pPr algn="just"/>
            <a:r>
              <a:rPr lang="en-GB" sz="1600" dirty="0">
                <a:effectLst/>
                <a:latin typeface="Arial" panose="020B0604020202020204" pitchFamily="34" charset="0"/>
                <a:ea typeface="Times New Roman" panose="02020603050405020304" pitchFamily="18" charset="0"/>
                <a:cs typeface="Arial" panose="020B0604020202020204" pitchFamily="34" charset="0"/>
              </a:rPr>
              <a:t>Explosion chamber: </a:t>
            </a:r>
          </a:p>
          <a:p>
            <a:pPr marL="285750" indent="-285750" algn="just">
              <a:buFont typeface="Wingdings" panose="05000000000000000000" pitchFamily="2" charset="2"/>
              <a:buChar char="§"/>
            </a:pPr>
            <a:r>
              <a:rPr lang="en-GB" sz="1600" dirty="0">
                <a:latin typeface="Arial" panose="020B0604020202020204" pitchFamily="34" charset="0"/>
                <a:ea typeface="Times New Roman" panose="02020603050405020304" pitchFamily="18" charset="0"/>
                <a:cs typeface="Arial" panose="020B0604020202020204" pitchFamily="34" charset="0"/>
              </a:rPr>
              <a:t>4 m</a:t>
            </a:r>
            <a:r>
              <a:rPr lang="en-GB" sz="1600" baseline="30000" dirty="0">
                <a:latin typeface="Arial" panose="020B0604020202020204" pitchFamily="34" charset="0"/>
                <a:ea typeface="Times New Roman" panose="02020603050405020304" pitchFamily="18" charset="0"/>
                <a:cs typeface="Arial" panose="020B0604020202020204" pitchFamily="34" charset="0"/>
              </a:rPr>
              <a:t>3</a:t>
            </a:r>
            <a:r>
              <a:rPr lang="en-GB" sz="1600" dirty="0">
                <a:latin typeface="Arial" panose="020B0604020202020204" pitchFamily="34" charset="0"/>
                <a:ea typeface="Times New Roman" panose="02020603050405020304" pitchFamily="18" charset="0"/>
                <a:cs typeface="Arial" panose="020B0604020202020204" pitchFamily="34" charset="0"/>
              </a:rPr>
              <a:t> (2 m x 2 m x 1 m)</a:t>
            </a:r>
          </a:p>
          <a:p>
            <a:pPr marL="285750" indent="-285750" algn="just">
              <a:buFont typeface="Wingdings" panose="05000000000000000000" pitchFamily="2" charset="2"/>
              <a:buChar char="§"/>
            </a:pPr>
            <a:r>
              <a:rPr lang="en-GB" sz="1600" dirty="0">
                <a:effectLst/>
                <a:latin typeface="Arial" panose="020B0604020202020204" pitchFamily="34" charset="0"/>
                <a:ea typeface="Times New Roman" panose="02020603050405020304" pitchFamily="18" charset="0"/>
                <a:cs typeface="Arial" panose="020B0604020202020204" pitchFamily="34" charset="0"/>
              </a:rPr>
              <a:t>Vent surface covered by a plastic sheet or PMMA plate</a:t>
            </a:r>
            <a:r>
              <a:rPr lang="en-GB" sz="1600" dirty="0">
                <a:latin typeface="Arial" panose="020B0604020202020204" pitchFamily="34" charset="0"/>
                <a:ea typeface="Times New Roman" panose="02020603050405020304" pitchFamily="18" charset="0"/>
                <a:cs typeface="Arial" panose="020B0604020202020204" pitchFamily="34" charset="0"/>
              </a:rPr>
              <a:t>: 0.6 x 0.6 m</a:t>
            </a:r>
            <a:r>
              <a:rPr lang="en-GB" sz="1600" baseline="30000" dirty="0">
                <a:latin typeface="Arial" panose="020B0604020202020204" pitchFamily="34" charset="0"/>
                <a:ea typeface="Times New Roman" panose="02020603050405020304" pitchFamily="18" charset="0"/>
                <a:cs typeface="Arial" panose="020B0604020202020204" pitchFamily="34" charset="0"/>
              </a:rPr>
              <a:t>2</a:t>
            </a:r>
          </a:p>
          <a:p>
            <a:pPr marL="285750" indent="-285750" algn="just">
              <a:buFont typeface="Wingdings" panose="05000000000000000000" pitchFamily="2" charset="2"/>
              <a:buChar char="§"/>
            </a:pPr>
            <a:r>
              <a:rPr lang="en-GB" sz="1600" dirty="0">
                <a:effectLst/>
                <a:latin typeface="Arial" panose="020B0604020202020204" pitchFamily="34" charset="0"/>
                <a:ea typeface="Times New Roman" panose="02020603050405020304" pitchFamily="18" charset="0"/>
                <a:cs typeface="Arial" panose="020B0604020202020204" pitchFamily="34" charset="0"/>
              </a:rPr>
              <a:t>Opening overpressure: </a:t>
            </a:r>
            <a:endParaRPr lang="en-GB" sz="1600" dirty="0">
              <a:latin typeface="Arial" panose="020B0604020202020204" pitchFamily="34" charset="0"/>
              <a:ea typeface="Times New Roman" panose="02020603050405020304" pitchFamily="18" charset="0"/>
              <a:cs typeface="Arial" panose="020B0604020202020204" pitchFamily="34" charset="0"/>
            </a:endParaRPr>
          </a:p>
          <a:p>
            <a:pPr marL="742950" lvl="1" indent="-285750" algn="just">
              <a:buFont typeface="Wingdings" panose="05000000000000000000" pitchFamily="2" charset="2"/>
              <a:buChar char="§"/>
            </a:pPr>
            <a:r>
              <a:rPr lang="en-GB" sz="1400" dirty="0">
                <a:effectLst/>
                <a:latin typeface="Arial" panose="020B0604020202020204" pitchFamily="34" charset="0"/>
                <a:ea typeface="Times New Roman" panose="02020603050405020304" pitchFamily="18" charset="0"/>
                <a:cs typeface="Arial" panose="020B0604020202020204" pitchFamily="34" charset="0"/>
              </a:rPr>
              <a:t>Plastic sheet: 50 mbar</a:t>
            </a:r>
          </a:p>
          <a:p>
            <a:pPr marL="742950" lvl="1" indent="-285750" algn="just">
              <a:buFont typeface="Wingdings" panose="05000000000000000000" pitchFamily="2" charset="2"/>
              <a:buChar char="§"/>
            </a:pPr>
            <a:r>
              <a:rPr lang="en-GB" sz="1400" dirty="0">
                <a:latin typeface="Arial" panose="020B0604020202020204" pitchFamily="34" charset="0"/>
                <a:ea typeface="Times New Roman" panose="02020603050405020304" pitchFamily="18" charset="0"/>
                <a:cs typeface="Arial" panose="020B0604020202020204" pitchFamily="34" charset="0"/>
              </a:rPr>
              <a:t>PMMA plate: </a:t>
            </a:r>
            <a:r>
              <a:rPr lang="en-GB" sz="1400" dirty="0">
                <a:effectLst/>
                <a:latin typeface="Arial" panose="020B0604020202020204" pitchFamily="34" charset="0"/>
                <a:ea typeface="Times New Roman" panose="02020603050405020304" pitchFamily="18" charset="0"/>
                <a:cs typeface="Arial" panose="020B0604020202020204" pitchFamily="34" charset="0"/>
              </a:rPr>
              <a:t>900 mbar</a:t>
            </a:r>
          </a:p>
          <a:p>
            <a:pPr marL="285750" indent="-285750" algn="just">
              <a:buFont typeface="Wingdings" panose="05000000000000000000" pitchFamily="2" charset="2"/>
              <a:buChar char="§"/>
            </a:pPr>
            <a:r>
              <a:rPr lang="en-GB" sz="1600" dirty="0">
                <a:latin typeface="Arial" panose="020B0604020202020204" pitchFamily="34" charset="0"/>
                <a:ea typeface="Times New Roman" panose="02020603050405020304" pitchFamily="18" charset="0"/>
                <a:cs typeface="Arial" panose="020B0604020202020204" pitchFamily="34" charset="0"/>
              </a:rPr>
              <a:t>Transparent wall </a:t>
            </a:r>
          </a:p>
          <a:p>
            <a:pPr algn="just"/>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n-GB" sz="1600" dirty="0">
                <a:latin typeface="Arial" panose="020B0604020202020204" pitchFamily="34" charset="0"/>
                <a:ea typeface="Times New Roman" panose="02020603050405020304" pitchFamily="18" charset="0"/>
                <a:cs typeface="Arial" panose="020B0604020202020204" pitchFamily="34" charset="0"/>
              </a:rPr>
              <a:t>Ignition:</a:t>
            </a:r>
          </a:p>
          <a:p>
            <a:pPr marL="285750" indent="-285750" algn="just">
              <a:buFont typeface="Wingdings" panose="05000000000000000000" pitchFamily="2" charset="2"/>
              <a:buChar char="§"/>
            </a:pPr>
            <a:r>
              <a:rPr lang="en-GB" sz="1600" dirty="0">
                <a:effectLst/>
                <a:latin typeface="Arial" panose="020B0604020202020204" pitchFamily="34" charset="0"/>
                <a:ea typeface="Times New Roman" panose="02020603050405020304" pitchFamily="18" charset="0"/>
                <a:cs typeface="Arial" panose="020B0604020202020204" pitchFamily="34" charset="0"/>
              </a:rPr>
              <a:t>Backwall </a:t>
            </a:r>
          </a:p>
          <a:p>
            <a:pPr marL="285750" indent="-285750" algn="just">
              <a:buFont typeface="Wingdings" panose="05000000000000000000" pitchFamily="2" charset="2"/>
              <a:buChar char="§"/>
            </a:pPr>
            <a:r>
              <a:rPr lang="en-GB" sz="1600" dirty="0">
                <a:latin typeface="Arial" panose="020B0604020202020204" pitchFamily="34" charset="0"/>
                <a:ea typeface="Times New Roman" panose="02020603050405020304" pitchFamily="18" charset="0"/>
                <a:cs typeface="Arial" panose="020B0604020202020204" pitchFamily="34" charset="0"/>
              </a:rPr>
              <a:t>Pyrotechnical match (60 J)</a:t>
            </a:r>
          </a:p>
          <a:p>
            <a:pPr marL="285750" indent="-285750" algn="just">
              <a:buFont typeface="Wingdings" panose="05000000000000000000" pitchFamily="2" charset="2"/>
              <a:buChar char="§"/>
            </a:pPr>
            <a:r>
              <a:rPr lang="en-GB" sz="1600" dirty="0">
                <a:effectLst/>
                <a:latin typeface="Arial" panose="020B0604020202020204" pitchFamily="34" charset="0"/>
                <a:ea typeface="Times New Roman" panose="02020603050405020304" pitchFamily="18" charset="0"/>
                <a:cs typeface="Arial" panose="020B0604020202020204" pitchFamily="34" charset="0"/>
              </a:rPr>
              <a:t>In a metallic cylinder filled with a 17 % H2/air mixture to protect the ignition device</a:t>
            </a:r>
            <a:endParaRPr lang="en-GB" sz="1200" dirty="0">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539552" y="195486"/>
            <a:ext cx="8424000" cy="720000"/>
          </a:xfrm>
        </p:spPr>
        <p:txBody>
          <a:bodyPr/>
          <a:lstStyle/>
          <a:p>
            <a:pPr algn="r"/>
            <a:r>
              <a:rPr lang="en-US" dirty="0"/>
              <a:t>Experimental set-up</a:t>
            </a:r>
            <a:br>
              <a:rPr lang="en-US" dirty="0"/>
            </a:br>
            <a:endParaRPr lang="fr-FR" dirty="0"/>
          </a:p>
        </p:txBody>
      </p:sp>
      <p:pic>
        <p:nvPicPr>
          <p:cNvPr id="7" name="Image 6" descr="Une image contenant extérieur, herbe, bâtiment, maison&#10;&#10;Description générée automatiquement">
            <a:extLst>
              <a:ext uri="{FF2B5EF4-FFF2-40B4-BE49-F238E27FC236}">
                <a16:creationId xmlns:a16="http://schemas.microsoft.com/office/drawing/2014/main" id="{F4611955-4C59-B7A9-092D-0BFD6750B8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796136" y="555526"/>
            <a:ext cx="1831975" cy="2214245"/>
          </a:xfrm>
          <a:prstGeom prst="rect">
            <a:avLst/>
          </a:prstGeom>
          <a:ln>
            <a:noFill/>
          </a:ln>
          <a:extLst>
            <a:ext uri="{53640926-AAD7-44D8-BBD7-CCE9431645EC}">
              <a14:shadowObscured xmlns:a14="http://schemas.microsoft.com/office/drawing/2010/main"/>
            </a:ext>
          </a:extLst>
        </p:spPr>
      </p:pic>
      <p:pic>
        <p:nvPicPr>
          <p:cNvPr id="9" name="Image 8">
            <a:extLst>
              <a:ext uri="{FF2B5EF4-FFF2-40B4-BE49-F238E27FC236}">
                <a16:creationId xmlns:a16="http://schemas.microsoft.com/office/drawing/2014/main" id="{40A974BA-F8E1-292E-D2DD-02566A9C93C3}"/>
              </a:ext>
            </a:extLst>
          </p:cNvPr>
          <p:cNvPicPr>
            <a:picLocks noChangeAspect="1"/>
          </p:cNvPicPr>
          <p:nvPr/>
        </p:nvPicPr>
        <p:blipFill rotWithShape="1">
          <a:blip r:embed="rId3"/>
          <a:srcRect l="20418" t="4801" r="20208" b="12796"/>
          <a:stretch/>
        </p:blipFill>
        <p:spPr>
          <a:xfrm>
            <a:off x="5292080" y="2859782"/>
            <a:ext cx="3027511" cy="2151529"/>
          </a:xfrm>
          <a:prstGeom prst="rect">
            <a:avLst/>
          </a:prstGeom>
        </p:spPr>
      </p:pic>
    </p:spTree>
    <p:extLst>
      <p:ext uri="{BB962C8B-B14F-4D97-AF65-F5344CB8AC3E}">
        <p14:creationId xmlns:p14="http://schemas.microsoft.com/office/powerpoint/2010/main" val="2598395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4561CF2-D57B-926F-2EB7-7DC8593E6882}"/>
              </a:ext>
            </a:extLst>
          </p:cNvPr>
          <p:cNvSpPr txBox="1"/>
          <p:nvPr/>
        </p:nvSpPr>
        <p:spPr>
          <a:xfrm>
            <a:off x="323528" y="915566"/>
            <a:ext cx="4168959" cy="2800767"/>
          </a:xfrm>
          <a:prstGeom prst="rect">
            <a:avLst/>
          </a:prstGeom>
          <a:noFill/>
        </p:spPr>
        <p:txBody>
          <a:bodyPr wrap="square">
            <a:spAutoFit/>
          </a:bodyPr>
          <a:lstStyle/>
          <a:p>
            <a:pPr algn="just"/>
            <a:r>
              <a:rPr lang="en-GB" sz="1600" dirty="0">
                <a:effectLst/>
                <a:latin typeface="Arial" panose="020B0604020202020204" pitchFamily="34" charset="0"/>
                <a:ea typeface="Times New Roman" panose="02020603050405020304" pitchFamily="18" charset="0"/>
                <a:cs typeface="Arial" panose="020B0604020202020204" pitchFamily="34" charset="0"/>
              </a:rPr>
              <a:t>Powder injection:</a:t>
            </a:r>
          </a:p>
          <a:p>
            <a:pPr marL="285750" indent="-285750" algn="just">
              <a:buFont typeface="Wingdings" panose="05000000000000000000" pitchFamily="2" charset="2"/>
              <a:buChar char="§"/>
            </a:pPr>
            <a:r>
              <a:rPr lang="en-GB" sz="1600" dirty="0">
                <a:latin typeface="Arial" panose="020B0604020202020204" pitchFamily="34" charset="0"/>
                <a:ea typeface="Times New Roman" panose="02020603050405020304" pitchFamily="18" charset="0"/>
                <a:cs typeface="Arial" panose="020B0604020202020204" pitchFamily="34" charset="0"/>
              </a:rPr>
              <a:t>10-liters powder tank</a:t>
            </a:r>
          </a:p>
          <a:p>
            <a:pPr marL="285750" indent="-285750" algn="just">
              <a:buFont typeface="Wingdings" panose="05000000000000000000" pitchFamily="2" charset="2"/>
              <a:buChar char="§"/>
            </a:pPr>
            <a:r>
              <a:rPr lang="en-GB" sz="1600" dirty="0">
                <a:effectLst/>
                <a:latin typeface="Arial" panose="020B0604020202020204" pitchFamily="34" charset="0"/>
                <a:ea typeface="Times New Roman" panose="02020603050405020304" pitchFamily="18" charset="0"/>
                <a:cs typeface="Arial" panose="020B0604020202020204" pitchFamily="34" charset="0"/>
              </a:rPr>
              <a:t>5-liters air tank</a:t>
            </a:r>
          </a:p>
          <a:p>
            <a:pPr marL="285750" indent="-285750" algn="just">
              <a:buFont typeface="Wingdings" panose="05000000000000000000" pitchFamily="2" charset="2"/>
              <a:buChar char="§"/>
            </a:pPr>
            <a:r>
              <a:rPr lang="en-GB" sz="1600" dirty="0">
                <a:latin typeface="Arial" panose="020B0604020202020204" pitchFamily="34" charset="0"/>
                <a:ea typeface="Times New Roman" panose="02020603050405020304" pitchFamily="18" charset="0"/>
                <a:cs typeface="Arial" panose="020B0604020202020204" pitchFamily="34" charset="0"/>
              </a:rPr>
              <a:t>Pneumatic valve</a:t>
            </a:r>
          </a:p>
          <a:p>
            <a:pPr marL="285750" indent="-285750" algn="just">
              <a:buFont typeface="Wingdings" panose="05000000000000000000" pitchFamily="2" charset="2"/>
              <a:buChar char="§"/>
            </a:pPr>
            <a:r>
              <a:rPr lang="en-GB" sz="1600" dirty="0">
                <a:effectLst/>
                <a:latin typeface="Arial" panose="020B0604020202020204" pitchFamily="34" charset="0"/>
                <a:ea typeface="Times New Roman" panose="02020603050405020304" pitchFamily="18" charset="0"/>
                <a:cs typeface="Arial" panose="020B0604020202020204" pitchFamily="34" charset="0"/>
              </a:rPr>
              <a:t>Pressure sensor</a:t>
            </a:r>
          </a:p>
          <a:p>
            <a:pPr marL="285750" indent="-285750" algn="just">
              <a:buFont typeface="Wingdings" panose="05000000000000000000" pitchFamily="2" charset="2"/>
              <a:buChar char="§"/>
            </a:pPr>
            <a:endParaRPr lang="en-GB" sz="1600" dirty="0">
              <a:latin typeface="Arial" panose="020B0604020202020204" pitchFamily="34" charset="0"/>
              <a:ea typeface="Times New Roman" panose="02020603050405020304" pitchFamily="18" charset="0"/>
              <a:cs typeface="Arial" panose="020B0604020202020204" pitchFamily="34" charset="0"/>
            </a:endParaRPr>
          </a:p>
          <a:p>
            <a:pPr algn="just"/>
            <a:r>
              <a:rPr lang="en-GB" sz="1600" dirty="0">
                <a:effectLst/>
                <a:latin typeface="Arial" panose="020B0604020202020204" pitchFamily="34" charset="0"/>
                <a:ea typeface="Times New Roman" panose="02020603050405020304" pitchFamily="18" charset="0"/>
                <a:cs typeface="Arial" panose="020B0604020202020204" pitchFamily="34" charset="0"/>
              </a:rPr>
              <a:t>The injection is realized through </a:t>
            </a:r>
            <a:r>
              <a:rPr lang="en-US" sz="1600" dirty="0">
                <a:effectLst/>
                <a:latin typeface="Arial" panose="020B0604020202020204" pitchFamily="34" charset="0"/>
                <a:ea typeface="Times New Roman" panose="02020603050405020304" pitchFamily="18" charset="0"/>
                <a:cs typeface="Arial" panose="020B0604020202020204" pitchFamily="34" charset="0"/>
              </a:rPr>
              <a:t>a 6 mm diameter orifice topped by a diffuser with an initial pressure of 15 bar.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
            </a:pPr>
            <a:endParaRPr lang="en-GB" sz="1600" dirty="0">
              <a:latin typeface="Arial" panose="020B0604020202020204" pitchFamily="34" charset="0"/>
              <a:ea typeface="Times New Roman" panose="02020603050405020304" pitchFamily="18" charset="0"/>
              <a:cs typeface="Arial" panose="020B0604020202020204" pitchFamily="34" charset="0"/>
            </a:endParaRPr>
          </a:p>
          <a:p>
            <a:pPr algn="just"/>
            <a:endParaRPr lang="en-GB"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539552" y="195486"/>
            <a:ext cx="8424000" cy="720000"/>
          </a:xfrm>
        </p:spPr>
        <p:txBody>
          <a:bodyPr/>
          <a:lstStyle/>
          <a:p>
            <a:pPr algn="r"/>
            <a:r>
              <a:rPr lang="en-US" dirty="0"/>
              <a:t>Experimental set-up</a:t>
            </a:r>
            <a:br>
              <a:rPr lang="en-US" dirty="0"/>
            </a:br>
            <a:endParaRPr lang="fr-FR" dirty="0"/>
          </a:p>
        </p:txBody>
      </p:sp>
      <p:pic>
        <p:nvPicPr>
          <p:cNvPr id="7" name="Image 6">
            <a:extLst>
              <a:ext uri="{FF2B5EF4-FFF2-40B4-BE49-F238E27FC236}">
                <a16:creationId xmlns:a16="http://schemas.microsoft.com/office/drawing/2014/main" id="{4EED5DD2-ECD1-C4E8-9C97-C105C12686D6}"/>
              </a:ext>
            </a:extLst>
          </p:cNvPr>
          <p:cNvPicPr>
            <a:picLocks noChangeAspect="1"/>
          </p:cNvPicPr>
          <p:nvPr/>
        </p:nvPicPr>
        <p:blipFill>
          <a:blip r:embed="rId2"/>
          <a:stretch>
            <a:fillRect/>
          </a:stretch>
        </p:blipFill>
        <p:spPr>
          <a:xfrm>
            <a:off x="4848849" y="960781"/>
            <a:ext cx="3834498" cy="2882350"/>
          </a:xfrm>
          <a:prstGeom prst="rect">
            <a:avLst/>
          </a:prstGeom>
        </p:spPr>
      </p:pic>
      <p:pic>
        <p:nvPicPr>
          <p:cNvPr id="8" name="Image 7" descr="Une image contenant tasse, tasse de café&#10;&#10;Description générée automatiquement">
            <a:extLst>
              <a:ext uri="{FF2B5EF4-FFF2-40B4-BE49-F238E27FC236}">
                <a16:creationId xmlns:a16="http://schemas.microsoft.com/office/drawing/2014/main" id="{6848606C-4705-31E7-4AC9-B817725A129F}"/>
              </a:ext>
            </a:extLst>
          </p:cNvPr>
          <p:cNvPicPr>
            <a:picLocks noChangeAspect="1"/>
          </p:cNvPicPr>
          <p:nvPr/>
        </p:nvPicPr>
        <p:blipFill rotWithShape="1">
          <a:blip r:embed="rId3"/>
          <a:srcRect l="17618" r="18607" b="43000"/>
          <a:stretch/>
        </p:blipFill>
        <p:spPr>
          <a:xfrm>
            <a:off x="784984" y="3241701"/>
            <a:ext cx="3571875" cy="1800860"/>
          </a:xfrm>
          <a:prstGeom prst="rect">
            <a:avLst/>
          </a:prstGeom>
          <a:ln>
            <a:solidFill>
              <a:schemeClr val="tx1"/>
            </a:solidFill>
          </a:ln>
        </p:spPr>
      </p:pic>
    </p:spTree>
    <p:extLst>
      <p:ext uri="{BB962C8B-B14F-4D97-AF65-F5344CB8AC3E}">
        <p14:creationId xmlns:p14="http://schemas.microsoft.com/office/powerpoint/2010/main" val="349880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4561CF2-D57B-926F-2EB7-7DC8593E6882}"/>
              </a:ext>
            </a:extLst>
          </p:cNvPr>
          <p:cNvSpPr txBox="1"/>
          <p:nvPr/>
        </p:nvSpPr>
        <p:spPr>
          <a:xfrm>
            <a:off x="316902" y="822800"/>
            <a:ext cx="6521220" cy="1815882"/>
          </a:xfrm>
          <a:prstGeom prst="rect">
            <a:avLst/>
          </a:prstGeom>
          <a:noFill/>
        </p:spPr>
        <p:txBody>
          <a:bodyPr wrap="square">
            <a:spAutoFit/>
          </a:bodyPr>
          <a:lstStyle/>
          <a:p>
            <a:pPr algn="just"/>
            <a:r>
              <a:rPr lang="en-GB" sz="1600" dirty="0">
                <a:effectLst/>
                <a:latin typeface="Arial" panose="020B0604020202020204" pitchFamily="34" charset="0"/>
                <a:ea typeface="Times New Roman" panose="02020603050405020304" pitchFamily="18" charset="0"/>
                <a:cs typeface="Arial" panose="020B0604020202020204" pitchFamily="34" charset="0"/>
              </a:rPr>
              <a:t>Powder characteristics:</a:t>
            </a:r>
          </a:p>
          <a:p>
            <a:pPr marL="285750" indent="-285750" algn="just">
              <a:buFont typeface="Wingdings" panose="05000000000000000000" pitchFamily="2" charset="2"/>
              <a:buChar char="§"/>
            </a:pPr>
            <a:r>
              <a:rPr lang="en-GB" sz="1600" dirty="0">
                <a:latin typeface="Arial" panose="020B0604020202020204" pitchFamily="34" charset="0"/>
                <a:cs typeface="Arial" panose="020B0604020202020204" pitchFamily="34" charset="0"/>
              </a:rPr>
              <a:t>Sodium bicarbonate </a:t>
            </a:r>
            <a:r>
              <a:rPr lang="en-GB" sz="1600" dirty="0" err="1">
                <a:latin typeface="Arial" panose="020B0604020202020204" pitchFamily="34" charset="0"/>
                <a:cs typeface="Arial" panose="020B0604020202020204" pitchFamily="34" charset="0"/>
              </a:rPr>
              <a:t>NaHCO</a:t>
            </a:r>
            <a:r>
              <a:rPr lang="en-GB" sz="1600" dirty="0">
                <a:latin typeface="Arial" panose="020B0604020202020204" pitchFamily="34" charset="0"/>
                <a:cs typeface="Arial" panose="020B0604020202020204" pitchFamily="34" charset="0"/>
              </a:rPr>
              <a:t>₃ </a:t>
            </a:r>
            <a:r>
              <a:rPr lang="en-GB"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rPr>
              <a:t>Granito</a:t>
            </a:r>
            <a:r>
              <a:rPr lang="en-US" sz="1600" dirty="0">
                <a:latin typeface="Arial" panose="020B0604020202020204" pitchFamily="34" charset="0"/>
                <a:cs typeface="Arial" panose="020B0604020202020204" pitchFamily="34" charset="0"/>
              </a:rPr>
              <a:t>”, provided by AI Group</a:t>
            </a:r>
            <a:endParaRPr lang="en-GB"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1600" dirty="0">
                <a:latin typeface="Arial" panose="020B0604020202020204" pitchFamily="34" charset="0"/>
                <a:cs typeface="Arial" panose="020B0604020202020204" pitchFamily="34" charset="0"/>
              </a:rPr>
              <a:t>Mean diameter of the volume-weighted distribution D43= 25 µm</a:t>
            </a:r>
            <a:endParaRPr lang="en-GB" sz="16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GB" sz="1600" dirty="0">
                <a:latin typeface="Arial" panose="020B0604020202020204" pitchFamily="34" charset="0"/>
                <a:cs typeface="Arial" panose="020B0604020202020204" pitchFamily="34" charset="0"/>
              </a:rPr>
              <a:t>Sauter diameter D32= 6 µm</a:t>
            </a:r>
          </a:p>
          <a:p>
            <a:pPr marL="285750" indent="-285750" algn="just">
              <a:buFont typeface="Wingdings" panose="05000000000000000000" pitchFamily="2" charset="2"/>
              <a:buChar char="§"/>
            </a:pPr>
            <a:endParaRPr lang="en-GB" sz="16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
            </a:pPr>
            <a:endParaRPr lang="en-GB" sz="1600" dirty="0">
              <a:latin typeface="Arial" panose="020B0604020202020204" pitchFamily="34" charset="0"/>
              <a:ea typeface="Times New Roman" panose="02020603050405020304" pitchFamily="18" charset="0"/>
              <a:cs typeface="Arial" panose="020B0604020202020204" pitchFamily="34" charset="0"/>
            </a:endParaRPr>
          </a:p>
          <a:p>
            <a:pPr algn="just"/>
            <a:endParaRPr lang="en-GB" sz="1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539552" y="195486"/>
            <a:ext cx="8424000" cy="720000"/>
          </a:xfrm>
        </p:spPr>
        <p:txBody>
          <a:bodyPr/>
          <a:lstStyle/>
          <a:p>
            <a:pPr algn="r"/>
            <a:r>
              <a:rPr lang="en-US" dirty="0"/>
              <a:t>Experimental set-up</a:t>
            </a:r>
            <a:br>
              <a:rPr lang="en-US" dirty="0"/>
            </a:br>
            <a:endParaRPr lang="fr-FR" dirty="0"/>
          </a:p>
        </p:txBody>
      </p:sp>
      <p:pic>
        <p:nvPicPr>
          <p:cNvPr id="4" name="Image 3">
            <a:extLst>
              <a:ext uri="{FF2B5EF4-FFF2-40B4-BE49-F238E27FC236}">
                <a16:creationId xmlns:a16="http://schemas.microsoft.com/office/drawing/2014/main" id="{EF69930D-338B-A348-92C5-DA97BB672176}"/>
              </a:ext>
            </a:extLst>
          </p:cNvPr>
          <p:cNvPicPr>
            <a:picLocks noChangeAspect="1"/>
          </p:cNvPicPr>
          <p:nvPr/>
        </p:nvPicPr>
        <p:blipFill rotWithShape="1">
          <a:blip r:embed="rId4"/>
          <a:srcRect t="67375"/>
          <a:stretch/>
        </p:blipFill>
        <p:spPr>
          <a:xfrm>
            <a:off x="1414013" y="2060712"/>
            <a:ext cx="6173694" cy="2816088"/>
          </a:xfrm>
          <a:prstGeom prst="rect">
            <a:avLst/>
          </a:prstGeom>
        </p:spPr>
      </p:pic>
      <p:grpSp>
        <p:nvGrpSpPr>
          <p:cNvPr id="7" name="Groupe 6">
            <a:extLst>
              <a:ext uri="{FF2B5EF4-FFF2-40B4-BE49-F238E27FC236}">
                <a16:creationId xmlns:a16="http://schemas.microsoft.com/office/drawing/2014/main" id="{11EB8134-748B-F63E-0A56-0AE78AC3610E}"/>
              </a:ext>
            </a:extLst>
          </p:cNvPr>
          <p:cNvGrpSpPr/>
          <p:nvPr/>
        </p:nvGrpSpPr>
        <p:grpSpPr>
          <a:xfrm>
            <a:off x="1683025" y="1903343"/>
            <a:ext cx="6983897" cy="3160644"/>
            <a:chOff x="1683025" y="1903343"/>
            <a:chExt cx="6983897" cy="3160644"/>
          </a:xfrm>
        </p:grpSpPr>
        <p:pic>
          <p:nvPicPr>
            <p:cNvPr id="5" name="injection poudre_S0001">
              <a:hlinkClick r:id="" action="ppaction://media"/>
              <a:extLst>
                <a:ext uri="{FF2B5EF4-FFF2-40B4-BE49-F238E27FC236}">
                  <a16:creationId xmlns:a16="http://schemas.microsoft.com/office/drawing/2014/main" id="{474E0E17-7C91-D022-7B11-1EC8DC244B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3025" y="1903343"/>
              <a:ext cx="5618922" cy="3160644"/>
            </a:xfrm>
            <a:prstGeom prst="rect">
              <a:avLst/>
            </a:prstGeom>
          </p:spPr>
        </p:pic>
        <p:sp>
          <p:nvSpPr>
            <p:cNvPr id="6" name="ZoneTexte 5">
              <a:extLst>
                <a:ext uri="{FF2B5EF4-FFF2-40B4-BE49-F238E27FC236}">
                  <a16:creationId xmlns:a16="http://schemas.microsoft.com/office/drawing/2014/main" id="{3F619E18-2113-47AE-A228-64217B0A51AF}"/>
                </a:ext>
              </a:extLst>
            </p:cNvPr>
            <p:cNvSpPr txBox="1"/>
            <p:nvPr/>
          </p:nvSpPr>
          <p:spPr>
            <a:xfrm>
              <a:off x="7328453" y="3266661"/>
              <a:ext cx="1338469" cy="577081"/>
            </a:xfrm>
            <a:prstGeom prst="rect">
              <a:avLst/>
            </a:prstGeom>
            <a:noFill/>
          </p:spPr>
          <p:txBody>
            <a:bodyPr wrap="square" rtlCol="0">
              <a:spAutoFit/>
            </a:bodyPr>
            <a:lstStyle/>
            <a:p>
              <a:pPr algn="ctr"/>
              <a:r>
                <a:rPr lang="fr-FR" sz="1050" dirty="0">
                  <a:latin typeface="Arial" panose="020B0604020202020204" pitchFamily="34" charset="0"/>
                  <a:cs typeface="Arial" panose="020B0604020202020204" pitchFamily="34" charset="0"/>
                </a:rPr>
                <a:t>Injection of </a:t>
              </a:r>
              <a:r>
                <a:rPr lang="fr-FR" sz="1050" dirty="0" err="1">
                  <a:latin typeface="Arial" panose="020B0604020202020204" pitchFamily="34" charset="0"/>
                  <a:cs typeface="Arial" panose="020B0604020202020204" pitchFamily="34" charset="0"/>
                </a:rPr>
                <a:t>powder</a:t>
              </a:r>
              <a:r>
                <a:rPr lang="fr-FR" sz="1050" dirty="0">
                  <a:latin typeface="Arial" panose="020B0604020202020204" pitchFamily="34" charset="0"/>
                  <a:cs typeface="Arial" panose="020B0604020202020204" pitchFamily="34" charset="0"/>
                </a:rPr>
                <a:t>: 8 kg – D43 = 25µm</a:t>
              </a:r>
            </a:p>
          </p:txBody>
        </p:sp>
      </p:grpSp>
    </p:spTree>
    <p:extLst>
      <p:ext uri="{BB962C8B-B14F-4D97-AF65-F5344CB8AC3E}">
        <p14:creationId xmlns:p14="http://schemas.microsoft.com/office/powerpoint/2010/main" val="28488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3928CA-69FF-47C8-A815-433011C9D6B3}"/>
              </a:ext>
            </a:extLst>
          </p:cNvPr>
          <p:cNvSpPr>
            <a:spLocks noGrp="1"/>
          </p:cNvSpPr>
          <p:nvPr>
            <p:ph type="sldNum" sz="quarter" idx="12"/>
          </p:nvPr>
        </p:nvSpPr>
        <p:spPr/>
        <p:txBody>
          <a:bodyPr/>
          <a:lstStyle/>
          <a:p>
            <a:fld id="{733122C9-A0B9-462F-8757-0847AD287B63}" type="slidenum">
              <a:rPr lang="fr-FR" smtClean="0"/>
              <a:pPr/>
              <a:t>9</a:t>
            </a:fld>
            <a:endParaRPr lang="fr-FR" dirty="0"/>
          </a:p>
        </p:txBody>
      </p:sp>
      <p:sp>
        <p:nvSpPr>
          <p:cNvPr id="3" name="ZoneTexte 2">
            <a:extLst>
              <a:ext uri="{FF2B5EF4-FFF2-40B4-BE49-F238E27FC236}">
                <a16:creationId xmlns:a16="http://schemas.microsoft.com/office/drawing/2014/main" id="{E4561CF2-D57B-926F-2EB7-7DC8593E6882}"/>
              </a:ext>
            </a:extLst>
          </p:cNvPr>
          <p:cNvSpPr txBox="1"/>
          <p:nvPr/>
        </p:nvSpPr>
        <p:spPr>
          <a:xfrm>
            <a:off x="343406" y="743288"/>
            <a:ext cx="3605742" cy="3665106"/>
          </a:xfrm>
          <a:prstGeom prst="rect">
            <a:avLst/>
          </a:prstGeom>
          <a:noFill/>
        </p:spPr>
        <p:txBody>
          <a:bodyPr wrap="square">
            <a:spAutoFit/>
          </a:bodyPr>
          <a:lstStyle/>
          <a:p>
            <a:pPr algn="just" hangingPunct="0">
              <a:spcAft>
                <a:spcPts val="1100"/>
              </a:spcAft>
            </a:pPr>
            <a:r>
              <a:rPr lang="fr-FR" sz="1200" dirty="0">
                <a:effectLst/>
                <a:latin typeface="Arial" panose="020B0604020202020204" pitchFamily="34" charset="0"/>
                <a:ea typeface="Times New Roman" panose="02020603050405020304" pitchFamily="18" charset="0"/>
                <a:cs typeface="Arial" panose="020B0604020202020204" pitchFamily="34" charset="0"/>
              </a:rPr>
              <a:t>The instrumentation </a:t>
            </a:r>
            <a:r>
              <a:rPr lang="fr-FR" sz="1200" dirty="0" err="1">
                <a:effectLst/>
                <a:latin typeface="Arial" panose="020B0604020202020204" pitchFamily="34" charset="0"/>
                <a:ea typeface="Times New Roman" panose="02020603050405020304" pitchFamily="18" charset="0"/>
                <a:cs typeface="Arial" panose="020B0604020202020204" pitchFamily="34" charset="0"/>
              </a:rPr>
              <a:t>is</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composed</a:t>
            </a:r>
            <a:r>
              <a:rPr lang="fr-FR" sz="1200" dirty="0">
                <a:effectLst/>
                <a:latin typeface="Arial" panose="020B0604020202020204" pitchFamily="34" charset="0"/>
                <a:ea typeface="Times New Roman" panose="02020603050405020304" pitchFamily="18" charset="0"/>
                <a:cs typeface="Arial" panose="020B0604020202020204" pitchFamily="34" charset="0"/>
              </a:rPr>
              <a:t> by: </a:t>
            </a:r>
          </a:p>
          <a:p>
            <a:pPr marL="342900" lvl="0" indent="-342900" algn="just">
              <a:buFont typeface="Wingdings" panose="05000000000000000000" pitchFamily="2"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3 </a:t>
            </a:r>
            <a:r>
              <a:rPr lang="fr-FR" sz="1200" dirty="0" err="1">
                <a:effectLst/>
                <a:latin typeface="Arial" panose="020B0604020202020204" pitchFamily="34" charset="0"/>
                <a:ea typeface="Times New Roman" panose="02020603050405020304" pitchFamily="18" charset="0"/>
                <a:cs typeface="Arial" panose="020B0604020202020204" pitchFamily="34" charset="0"/>
              </a:rPr>
              <a:t>oxygen</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analyzers</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endParaRPr lang="fr-FR"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Wingdings" panose="05000000000000000000" pitchFamily="2"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a </a:t>
            </a:r>
            <a:r>
              <a:rPr lang="fr-FR" sz="1200" dirty="0" err="1">
                <a:effectLst/>
                <a:latin typeface="Arial" panose="020B0604020202020204" pitchFamily="34" charset="0"/>
                <a:ea typeface="Times New Roman" panose="02020603050405020304" pitchFamily="18" charset="0"/>
                <a:cs typeface="Arial" panose="020B0604020202020204" pitchFamily="34" charset="0"/>
              </a:rPr>
              <a:t>piezoresistive</a:t>
            </a:r>
            <a:r>
              <a:rPr lang="fr-FR" sz="1200" dirty="0">
                <a:effectLst/>
                <a:latin typeface="Arial" panose="020B0604020202020204" pitchFamily="34" charset="0"/>
                <a:ea typeface="Times New Roman" panose="02020603050405020304" pitchFamily="18" charset="0"/>
                <a:cs typeface="Arial" panose="020B0604020202020204" pitchFamily="34" charset="0"/>
              </a:rPr>
              <a:t> pressure </a:t>
            </a:r>
            <a:r>
              <a:rPr lang="fr-FR" sz="1200" dirty="0" err="1">
                <a:effectLst/>
                <a:latin typeface="Arial" panose="020B0604020202020204" pitchFamily="34" charset="0"/>
                <a:ea typeface="Times New Roman" panose="02020603050405020304" pitchFamily="18" charset="0"/>
                <a:cs typeface="Arial" panose="020B0604020202020204" pitchFamily="34" charset="0"/>
              </a:rPr>
              <a:t>sensor</a:t>
            </a:r>
            <a:r>
              <a:rPr lang="fr-FR" sz="1200" dirty="0">
                <a:effectLst/>
                <a:latin typeface="Arial" panose="020B0604020202020204" pitchFamily="34" charset="0"/>
                <a:ea typeface="Times New Roman" panose="02020603050405020304" pitchFamily="18" charset="0"/>
                <a:cs typeface="Arial" panose="020B0604020202020204" pitchFamily="34" charset="0"/>
              </a:rPr>
              <a:t> Pint (Kistler 0-2 bar),</a:t>
            </a:r>
            <a:endParaRPr lang="fr-FR"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Wingdings" panose="05000000000000000000" pitchFamily="2" charset="2"/>
              <a:buChar char=""/>
              <a:tabLst>
                <a:tab pos="457200" algn="l"/>
              </a:tabLst>
            </a:pPr>
            <a:r>
              <a:rPr lang="fr-FR" sz="1200" dirty="0">
                <a:latin typeface="Arial" panose="020B0604020202020204" pitchFamily="34" charset="0"/>
                <a:ea typeface="Times New Roman" panose="02020603050405020304" pitchFamily="18" charset="0"/>
                <a:cs typeface="Arial" panose="020B0604020202020204" pitchFamily="34" charset="0"/>
              </a:rPr>
              <a:t>a </a:t>
            </a:r>
            <a:r>
              <a:rPr lang="fr-FR" sz="1200" dirty="0" err="1">
                <a:latin typeface="Arial" panose="020B0604020202020204" pitchFamily="34" charset="0"/>
                <a:ea typeface="Times New Roman" panose="02020603050405020304" pitchFamily="18" charset="0"/>
                <a:cs typeface="Arial" panose="020B0604020202020204" pitchFamily="34" charset="0"/>
              </a:rPr>
              <a:t>piezoresistive</a:t>
            </a:r>
            <a:r>
              <a:rPr lang="fr-FR" sz="1200" dirty="0">
                <a:latin typeface="Arial" panose="020B0604020202020204" pitchFamily="34" charset="0"/>
                <a:ea typeface="Times New Roman" panose="02020603050405020304" pitchFamily="18" charset="0"/>
                <a:cs typeface="Arial" panose="020B0604020202020204" pitchFamily="34" charset="0"/>
              </a:rPr>
              <a:t> </a:t>
            </a:r>
            <a:r>
              <a:rPr lang="fr-FR" sz="1200" dirty="0">
                <a:effectLst/>
                <a:latin typeface="Arial" panose="020B0604020202020204" pitchFamily="34" charset="0"/>
                <a:ea typeface="Times New Roman" panose="02020603050405020304" pitchFamily="18" charset="0"/>
                <a:cs typeface="Arial" panose="020B0604020202020204" pitchFamily="34" charset="0"/>
              </a:rPr>
              <a:t>pressure </a:t>
            </a:r>
            <a:r>
              <a:rPr lang="fr-FR" sz="1200" dirty="0" err="1">
                <a:effectLst/>
                <a:latin typeface="Arial" panose="020B0604020202020204" pitchFamily="34" charset="0"/>
                <a:ea typeface="Times New Roman" panose="02020603050405020304" pitchFamily="18" charset="0"/>
                <a:cs typeface="Arial" panose="020B0604020202020204" pitchFamily="34" charset="0"/>
              </a:rPr>
              <a:t>sensor</a:t>
            </a:r>
            <a:r>
              <a:rPr lang="fr-FR" sz="1200" dirty="0">
                <a:effectLst/>
                <a:latin typeface="Arial" panose="020B0604020202020204" pitchFamily="34" charset="0"/>
                <a:ea typeface="Times New Roman" panose="02020603050405020304" pitchFamily="18" charset="0"/>
                <a:cs typeface="Arial" panose="020B0604020202020204" pitchFamily="34" charset="0"/>
              </a:rPr>
              <a:t> Pint 2 (Kistler 0-2 bar),</a:t>
            </a:r>
            <a:endParaRPr lang="fr-FR"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Wingdings" panose="05000000000000000000" pitchFamily="2"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a </a:t>
            </a:r>
            <a:r>
              <a:rPr lang="fr-FR" sz="1200" dirty="0" err="1">
                <a:effectLst/>
                <a:latin typeface="Arial" panose="020B0604020202020204" pitchFamily="34" charset="0"/>
                <a:ea typeface="Times New Roman" panose="02020603050405020304" pitchFamily="18" charset="0"/>
                <a:cs typeface="Arial" panose="020B0604020202020204" pitchFamily="34" charset="0"/>
              </a:rPr>
              <a:t>piezoresistive</a:t>
            </a:r>
            <a:r>
              <a:rPr lang="fr-FR" sz="1200" dirty="0">
                <a:effectLst/>
                <a:latin typeface="Arial" panose="020B0604020202020204" pitchFamily="34" charset="0"/>
                <a:ea typeface="Times New Roman" panose="02020603050405020304" pitchFamily="18" charset="0"/>
                <a:cs typeface="Arial" panose="020B0604020202020204" pitchFamily="34" charset="0"/>
              </a:rPr>
              <a:t> pressure </a:t>
            </a:r>
            <a:r>
              <a:rPr lang="fr-FR" sz="1200" dirty="0" err="1">
                <a:effectLst/>
                <a:latin typeface="Arial" panose="020B0604020202020204" pitchFamily="34" charset="0"/>
                <a:ea typeface="Times New Roman" panose="02020603050405020304" pitchFamily="18" charset="0"/>
                <a:cs typeface="Arial" panose="020B0604020202020204" pitchFamily="34" charset="0"/>
              </a:rPr>
              <a:t>sensor</a:t>
            </a:r>
            <a:r>
              <a:rPr lang="fr-FR" sz="1200" dirty="0">
                <a:effectLst/>
                <a:latin typeface="Arial" panose="020B0604020202020204" pitchFamily="34" charset="0"/>
                <a:ea typeface="Times New Roman" panose="02020603050405020304" pitchFamily="18" charset="0"/>
                <a:cs typeface="Arial" panose="020B0604020202020204" pitchFamily="34" charset="0"/>
              </a:rPr>
              <a:t> Plent1 (Kistler 0-2 bar), </a:t>
            </a:r>
            <a:endParaRPr lang="fr-FR" sz="12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spcAft>
                <a:spcPts val="600"/>
              </a:spcAft>
              <a:buFont typeface="Wingdings" panose="05000000000000000000" pitchFamily="2" charset="2"/>
              <a:buChar char=""/>
              <a:tabLst>
                <a:tab pos="457200" algn="l"/>
              </a:tabLst>
            </a:pPr>
            <a:r>
              <a:rPr lang="fr-FR" sz="1200" dirty="0">
                <a:effectLst/>
                <a:latin typeface="Arial" panose="020B0604020202020204" pitchFamily="34" charset="0"/>
                <a:ea typeface="Times New Roman" panose="02020603050405020304" pitchFamily="18" charset="0"/>
                <a:cs typeface="Arial" panose="020B0604020202020204" pitchFamily="34" charset="0"/>
              </a:rPr>
              <a:t>a normal camera to film the </a:t>
            </a:r>
            <a:r>
              <a:rPr lang="fr-FR" sz="1200" dirty="0" err="1">
                <a:latin typeface="Arial" panose="020B0604020202020204" pitchFamily="34" charset="0"/>
                <a:ea typeface="Times New Roman" panose="02020603050405020304" pitchFamily="18" charset="0"/>
                <a:cs typeface="Arial" panose="020B0604020202020204" pitchFamily="34" charset="0"/>
              </a:rPr>
              <a:t>powder</a:t>
            </a:r>
            <a:r>
              <a:rPr lang="fr-FR" sz="1200" dirty="0">
                <a:effectLst/>
                <a:latin typeface="Arial" panose="020B0604020202020204" pitchFamily="34" charset="0"/>
                <a:ea typeface="Times New Roman" panose="02020603050405020304" pitchFamily="18" charset="0"/>
                <a:cs typeface="Arial" panose="020B0604020202020204" pitchFamily="34" charset="0"/>
              </a:rPr>
              <a:t> injection, </a:t>
            </a:r>
          </a:p>
          <a:p>
            <a:pPr marL="342900" lvl="0" indent="-342900" algn="just">
              <a:spcAft>
                <a:spcPts val="600"/>
              </a:spcAft>
              <a:buFont typeface="Wingdings" panose="05000000000000000000" pitchFamily="2" charset="2"/>
              <a:buChar char=""/>
              <a:tabLst>
                <a:tab pos="457200" algn="l"/>
              </a:tabLst>
            </a:pPr>
            <a:endParaRPr lang="fr-FR" sz="1200" dirty="0">
              <a:latin typeface="Arial" panose="020B0604020202020204" pitchFamily="34" charset="0"/>
              <a:ea typeface="Calibri" panose="020F0502020204030204" pitchFamily="34" charset="0"/>
              <a:cs typeface="Arial" panose="020B0604020202020204" pitchFamily="34" charset="0"/>
            </a:endParaRPr>
          </a:p>
          <a:p>
            <a:pPr lvl="0" algn="just">
              <a:spcAft>
                <a:spcPts val="600"/>
              </a:spcAft>
              <a:tabLst>
                <a:tab pos="457200" algn="l"/>
              </a:tabLst>
            </a:pPr>
            <a:r>
              <a:rPr lang="fr-FR" sz="1200" dirty="0" err="1">
                <a:effectLst/>
                <a:latin typeface="Arial" panose="020B0604020202020204" pitchFamily="34" charset="0"/>
                <a:ea typeface="Calibri" panose="020F0502020204030204" pitchFamily="34" charset="0"/>
                <a:cs typeface="Arial" panose="020B0604020202020204" pitchFamily="34" charset="0"/>
              </a:rPr>
              <a:t>Hydrogen</a:t>
            </a:r>
            <a:r>
              <a:rPr lang="fr-FR" sz="1200" dirty="0">
                <a:effectLst/>
                <a:latin typeface="Arial" panose="020B0604020202020204" pitchFamily="34" charset="0"/>
                <a:ea typeface="Calibri" panose="020F0502020204030204" pitchFamily="34" charset="0"/>
                <a:cs typeface="Arial" panose="020B0604020202020204" pitchFamily="34" charset="0"/>
              </a:rPr>
              <a:t> injection </a:t>
            </a:r>
            <a:r>
              <a:rPr lang="fr-FR" sz="1200" dirty="0" err="1">
                <a:effectLst/>
                <a:latin typeface="Arial" panose="020B0604020202020204" pitchFamily="34" charset="0"/>
                <a:ea typeface="Calibri" panose="020F0502020204030204" pitchFamily="34" charset="0"/>
                <a:cs typeface="Arial" panose="020B0604020202020204" pitchFamily="34" charset="0"/>
              </a:rPr>
              <a:t>is</a:t>
            </a:r>
            <a:r>
              <a:rPr lang="fr-FR" sz="1200" dirty="0">
                <a:effectLst/>
                <a:latin typeface="Arial" panose="020B0604020202020204" pitchFamily="34" charset="0"/>
                <a:ea typeface="Calibri" panose="020F0502020204030204" pitchFamily="34" charset="0"/>
                <a:cs typeface="Arial" panose="020B0604020202020204" pitchFamily="34" charset="0"/>
              </a:rPr>
              <a:t> </a:t>
            </a:r>
            <a:r>
              <a:rPr lang="fr-FR" sz="1200" dirty="0" err="1">
                <a:effectLst/>
                <a:latin typeface="Arial" panose="020B0604020202020204" pitchFamily="34" charset="0"/>
                <a:ea typeface="Calibri" panose="020F0502020204030204" pitchFamily="34" charset="0"/>
                <a:cs typeface="Arial" panose="020B0604020202020204" pitchFamily="34" charset="0"/>
              </a:rPr>
              <a:t>realized</a:t>
            </a:r>
            <a:r>
              <a:rPr lang="fr-FR" sz="1200" dirty="0">
                <a:effectLst/>
                <a:latin typeface="Arial" panose="020B0604020202020204" pitchFamily="34" charset="0"/>
                <a:ea typeface="Calibri" panose="020F0502020204030204" pitchFamily="34" charset="0"/>
                <a:cs typeface="Arial" panose="020B0604020202020204" pitchFamily="34" charset="0"/>
              </a:rPr>
              <a:t> </a:t>
            </a:r>
            <a:r>
              <a:rPr lang="fr-FR" sz="1200" dirty="0" err="1">
                <a:effectLst/>
                <a:latin typeface="Arial" panose="020B0604020202020204" pitchFamily="34" charset="0"/>
                <a:ea typeface="Calibri" panose="020F0502020204030204" pitchFamily="34" charset="0"/>
                <a:cs typeface="Arial" panose="020B0604020202020204" pitchFamily="34" charset="0"/>
              </a:rPr>
              <a:t>from</a:t>
            </a:r>
            <a:r>
              <a:rPr lang="fr-FR" sz="1200" dirty="0">
                <a:effectLst/>
                <a:latin typeface="Arial" panose="020B0604020202020204" pitchFamily="34" charset="0"/>
                <a:ea typeface="Calibri" panose="020F0502020204030204" pitchFamily="34" charset="0"/>
                <a:cs typeface="Arial" panose="020B0604020202020204" pitchFamily="34" charset="0"/>
              </a:rPr>
              <a:t> a 50-liter </a:t>
            </a:r>
            <a:r>
              <a:rPr lang="fr-FR" sz="1200" dirty="0" err="1">
                <a:effectLst/>
                <a:latin typeface="Arial" panose="020B0604020202020204" pitchFamily="34" charset="0"/>
                <a:ea typeface="Calibri" panose="020F0502020204030204" pitchFamily="34" charset="0"/>
                <a:cs typeface="Arial" panose="020B0604020202020204" pitchFamily="34" charset="0"/>
              </a:rPr>
              <a:t>pressurized</a:t>
            </a:r>
            <a:r>
              <a:rPr lang="fr-FR"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tank (initial pressure = 40 bar) through  a 3 mm diameter hole </a:t>
            </a:r>
            <a:r>
              <a:rPr lang="fr-FR" sz="1200" dirty="0">
                <a:effectLst/>
                <a:latin typeface="Arial" panose="020B0604020202020204" pitchFamily="34" charset="0"/>
                <a:ea typeface="Calibri" panose="020F0502020204030204" pitchFamily="34" charset="0"/>
                <a:cs typeface="Arial" panose="020B0604020202020204" pitchFamily="34" charset="0"/>
              </a:rPr>
              <a:t>in the center of the </a:t>
            </a:r>
            <a:r>
              <a:rPr lang="fr-FR" sz="1200" dirty="0" err="1">
                <a:effectLst/>
                <a:latin typeface="Arial" panose="020B0604020202020204" pitchFamily="34" charset="0"/>
                <a:ea typeface="Calibri" panose="020F0502020204030204" pitchFamily="34" charset="0"/>
                <a:cs typeface="Arial" panose="020B0604020202020204" pitchFamily="34" charset="0"/>
              </a:rPr>
              <a:t>floor</a:t>
            </a:r>
            <a:r>
              <a:rPr lang="fr-FR" sz="1200" dirty="0">
                <a:effectLst/>
                <a:latin typeface="Arial" panose="020B0604020202020204" pitchFamily="34" charset="0"/>
                <a:ea typeface="Calibri" panose="020F0502020204030204" pitchFamily="34" charset="0"/>
                <a:cs typeface="Arial" panose="020B0604020202020204" pitchFamily="34" charset="0"/>
              </a:rPr>
              <a:t>. </a:t>
            </a:r>
          </a:p>
          <a:p>
            <a:pPr lvl="0" algn="just">
              <a:spcAft>
                <a:spcPts val="600"/>
              </a:spcAft>
              <a:tabLst>
                <a:tab pos="457200" algn="l"/>
              </a:tabLst>
            </a:pPr>
            <a:r>
              <a:rPr lang="fr-FR" sz="1200" dirty="0">
                <a:latin typeface="Arial" panose="020B0604020202020204" pitchFamily="34" charset="0"/>
                <a:ea typeface="Calibri" panose="020F0502020204030204" pitchFamily="34" charset="0"/>
                <a:cs typeface="Arial" panose="020B0604020202020204" pitchFamily="34" charset="0"/>
              </a:rPr>
              <a:t>A </a:t>
            </a:r>
            <a:r>
              <a:rPr lang="fr-FR" sz="1200" dirty="0" err="1">
                <a:latin typeface="Arial" panose="020B0604020202020204" pitchFamily="34" charset="0"/>
                <a:ea typeface="Calibri" panose="020F0502020204030204" pitchFamily="34" charset="0"/>
                <a:cs typeface="Arial" panose="020B0604020202020204" pitchFamily="34" charset="0"/>
              </a:rPr>
              <a:t>specific</a:t>
            </a:r>
            <a:r>
              <a:rPr lang="fr-FR" sz="1200" dirty="0">
                <a:latin typeface="Arial" panose="020B0604020202020204" pitchFamily="34" charset="0"/>
                <a:ea typeface="Calibri" panose="020F0502020204030204" pitchFamily="34" charset="0"/>
                <a:cs typeface="Arial" panose="020B0604020202020204" pitchFamily="34" charset="0"/>
              </a:rPr>
              <a:t> </a:t>
            </a:r>
            <a:r>
              <a:rPr lang="fr-FR" sz="1200" dirty="0" err="1">
                <a:latin typeface="Arial" panose="020B0604020202020204" pitchFamily="34" charset="0"/>
                <a:ea typeface="Calibri" panose="020F0502020204030204" pitchFamily="34" charset="0"/>
                <a:cs typeface="Arial" panose="020B0604020202020204" pitchFamily="34" charset="0"/>
              </a:rPr>
              <a:t>work</a:t>
            </a:r>
            <a:r>
              <a:rPr lang="fr-FR" sz="1200" dirty="0">
                <a:latin typeface="Arial" panose="020B0604020202020204" pitchFamily="34" charset="0"/>
                <a:ea typeface="Calibri" panose="020F0502020204030204" pitchFamily="34" charset="0"/>
                <a:cs typeface="Arial" panose="020B0604020202020204" pitchFamily="34" charset="0"/>
              </a:rPr>
              <a:t> </a:t>
            </a:r>
            <a:r>
              <a:rPr lang="fr-FR" sz="1200" dirty="0" err="1">
                <a:latin typeface="Arial" panose="020B0604020202020204" pitchFamily="34" charset="0"/>
                <a:ea typeface="Calibri" panose="020F0502020204030204" pitchFamily="34" charset="0"/>
                <a:cs typeface="Arial" panose="020B0604020202020204" pitchFamily="34" charset="0"/>
              </a:rPr>
              <a:t>is</a:t>
            </a:r>
            <a:r>
              <a:rPr lang="fr-FR" sz="1200" dirty="0">
                <a:latin typeface="Arial" panose="020B0604020202020204" pitchFamily="34" charset="0"/>
                <a:ea typeface="Calibri" panose="020F0502020204030204" pitchFamily="34" charset="0"/>
                <a:cs typeface="Arial" panose="020B0604020202020204" pitchFamily="34" charset="0"/>
              </a:rPr>
              <a:t> </a:t>
            </a:r>
            <a:r>
              <a:rPr lang="fr-FR" sz="1200" dirty="0" err="1">
                <a:latin typeface="Arial" panose="020B0604020202020204" pitchFamily="34" charset="0"/>
                <a:ea typeface="Calibri" panose="020F0502020204030204" pitchFamily="34" charset="0"/>
                <a:cs typeface="Arial" panose="020B0604020202020204" pitchFamily="34" charset="0"/>
              </a:rPr>
              <a:t>done</a:t>
            </a:r>
            <a:r>
              <a:rPr lang="fr-FR" sz="1200" dirty="0">
                <a:latin typeface="Arial" panose="020B0604020202020204" pitchFamily="34" charset="0"/>
                <a:ea typeface="Calibri" panose="020F0502020204030204" pitchFamily="34" charset="0"/>
                <a:cs typeface="Arial" panose="020B0604020202020204" pitchFamily="34" charset="0"/>
              </a:rPr>
              <a:t> to </a:t>
            </a:r>
            <a:r>
              <a:rPr lang="fr-FR" sz="1200" dirty="0" err="1">
                <a:latin typeface="Arial" panose="020B0604020202020204" pitchFamily="34" charset="0"/>
                <a:ea typeface="Calibri" panose="020F0502020204030204" pitchFamily="34" charset="0"/>
                <a:cs typeface="Arial" panose="020B0604020202020204" pitchFamily="34" charset="0"/>
              </a:rPr>
              <a:t>calibrate</a:t>
            </a:r>
            <a:r>
              <a:rPr lang="fr-FR" sz="1200" dirty="0">
                <a:latin typeface="Arial" panose="020B0604020202020204" pitchFamily="34" charset="0"/>
                <a:ea typeface="Calibri" panose="020F0502020204030204" pitchFamily="34" charset="0"/>
                <a:cs typeface="Arial" panose="020B0604020202020204" pitchFamily="34" charset="0"/>
              </a:rPr>
              <a:t> the injection time and </a:t>
            </a:r>
            <a:r>
              <a:rPr lang="en-US" sz="1200" dirty="0">
                <a:latin typeface="Arial" panose="020B0604020202020204" pitchFamily="34" charset="0"/>
                <a:ea typeface="Calibri" panose="020F0502020204030204" pitchFamily="34" charset="0"/>
                <a:cs typeface="Arial" panose="020B0604020202020204" pitchFamily="34" charset="0"/>
              </a:rPr>
              <a:t>t</a:t>
            </a:r>
            <a:r>
              <a:rPr lang="en-US" sz="1200" dirty="0">
                <a:latin typeface="Arial" panose="020B0604020202020204" pitchFamily="34" charset="0"/>
                <a:cs typeface="Arial" panose="020B0604020202020204" pitchFamily="34" charset="0"/>
              </a:rPr>
              <a:t>o check homogeneity of the flammable mixture</a:t>
            </a:r>
            <a:r>
              <a:rPr lang="fr-FR" sz="1200" dirty="0">
                <a:latin typeface="Arial" panose="020B0604020202020204" pitchFamily="34" charset="0"/>
                <a:cs typeface="Arial" panose="020B0604020202020204" pitchFamily="34" charset="0"/>
              </a:rPr>
              <a:t>. </a:t>
            </a:r>
          </a:p>
          <a:p>
            <a:pPr algn="just"/>
            <a:endParaRPr lang="en-GB" sz="11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itre 1">
            <a:extLst>
              <a:ext uri="{FF2B5EF4-FFF2-40B4-BE49-F238E27FC236}">
                <a16:creationId xmlns:a16="http://schemas.microsoft.com/office/drawing/2014/main" id="{639AA47C-3418-2850-0EAA-A0E95A59BF3B}"/>
              </a:ext>
            </a:extLst>
          </p:cNvPr>
          <p:cNvSpPr>
            <a:spLocks noGrp="1"/>
          </p:cNvSpPr>
          <p:nvPr>
            <p:ph type="title"/>
          </p:nvPr>
        </p:nvSpPr>
        <p:spPr>
          <a:xfrm>
            <a:off x="539552" y="195486"/>
            <a:ext cx="8424000" cy="720000"/>
          </a:xfrm>
        </p:spPr>
        <p:txBody>
          <a:bodyPr/>
          <a:lstStyle/>
          <a:p>
            <a:pPr algn="r"/>
            <a:r>
              <a:rPr lang="en-US" dirty="0"/>
              <a:t>Experimental set-up</a:t>
            </a:r>
            <a:br>
              <a:rPr lang="en-US" dirty="0"/>
            </a:br>
            <a:endParaRPr lang="fr-FR" dirty="0"/>
          </a:p>
        </p:txBody>
      </p:sp>
      <p:grpSp>
        <p:nvGrpSpPr>
          <p:cNvPr id="129" name="Groupe 128">
            <a:extLst>
              <a:ext uri="{FF2B5EF4-FFF2-40B4-BE49-F238E27FC236}">
                <a16:creationId xmlns:a16="http://schemas.microsoft.com/office/drawing/2014/main" id="{1AEF6600-692A-0866-13F9-88C3A4E74205}"/>
              </a:ext>
            </a:extLst>
          </p:cNvPr>
          <p:cNvGrpSpPr/>
          <p:nvPr/>
        </p:nvGrpSpPr>
        <p:grpSpPr>
          <a:xfrm>
            <a:off x="5148065" y="843558"/>
            <a:ext cx="3816424" cy="2851540"/>
            <a:chOff x="4496249" y="781936"/>
            <a:chExt cx="4014825" cy="3057178"/>
          </a:xfrm>
        </p:grpSpPr>
        <p:grpSp>
          <p:nvGrpSpPr>
            <p:cNvPr id="56" name="Groupe 55">
              <a:extLst>
                <a:ext uri="{FF2B5EF4-FFF2-40B4-BE49-F238E27FC236}">
                  <a16:creationId xmlns:a16="http://schemas.microsoft.com/office/drawing/2014/main" id="{F03EDF4E-75EA-DC6C-B05E-0B5983E0F937}"/>
                </a:ext>
              </a:extLst>
            </p:cNvPr>
            <p:cNvGrpSpPr/>
            <p:nvPr/>
          </p:nvGrpSpPr>
          <p:grpSpPr>
            <a:xfrm>
              <a:off x="4716016" y="1203598"/>
              <a:ext cx="3795058" cy="2635516"/>
              <a:chOff x="5238750" y="3155997"/>
              <a:chExt cx="3795058" cy="2635516"/>
            </a:xfrm>
          </p:grpSpPr>
          <p:grpSp>
            <p:nvGrpSpPr>
              <p:cNvPr id="57" name="Groupe 174">
                <a:extLst>
                  <a:ext uri="{FF2B5EF4-FFF2-40B4-BE49-F238E27FC236}">
                    <a16:creationId xmlns:a16="http://schemas.microsoft.com/office/drawing/2014/main" id="{B182B008-6714-59F2-6BC3-F61EA97BBAA6}"/>
                  </a:ext>
                </a:extLst>
              </p:cNvPr>
              <p:cNvGrpSpPr>
                <a:grpSpLocks/>
              </p:cNvGrpSpPr>
              <p:nvPr/>
            </p:nvGrpSpPr>
            <p:grpSpPr bwMode="auto">
              <a:xfrm>
                <a:off x="8695134" y="4123556"/>
                <a:ext cx="338674" cy="987328"/>
                <a:chOff x="1643042" y="3929066"/>
                <a:chExt cx="500066" cy="1357323"/>
              </a:xfrm>
            </p:grpSpPr>
            <p:sp>
              <p:nvSpPr>
                <p:cNvPr id="105" name="Ellipse 104">
                  <a:extLst>
                    <a:ext uri="{FF2B5EF4-FFF2-40B4-BE49-F238E27FC236}">
                      <a16:creationId xmlns:a16="http://schemas.microsoft.com/office/drawing/2014/main" id="{1880C3C0-C368-8F6A-8130-2F8E3EE4CB35}"/>
                    </a:ext>
                  </a:extLst>
                </p:cNvPr>
                <p:cNvSpPr/>
                <p:nvPr/>
              </p:nvSpPr>
              <p:spPr bwMode="auto">
                <a:xfrm>
                  <a:off x="1643833" y="3929918"/>
                  <a:ext cx="499275" cy="499772"/>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fr-FR" sz="1800" dirty="0"/>
                </a:p>
              </p:txBody>
            </p:sp>
            <p:cxnSp>
              <p:nvCxnSpPr>
                <p:cNvPr id="106" name="Connecteur droit 122">
                  <a:extLst>
                    <a:ext uri="{FF2B5EF4-FFF2-40B4-BE49-F238E27FC236}">
                      <a16:creationId xmlns:a16="http://schemas.microsoft.com/office/drawing/2014/main" id="{2A78CEE3-95EC-69D6-F701-F4A0F9C9E341}"/>
                    </a:ext>
                  </a:extLst>
                </p:cNvPr>
                <p:cNvCxnSpPr>
                  <a:cxnSpLocks noChangeShapeType="1"/>
                  <a:stCxn id="105" idx="4"/>
                </p:cNvCxnSpPr>
                <p:nvPr/>
              </p:nvCxnSpPr>
              <p:spPr bwMode="auto">
                <a:xfrm rot="16200000" flipH="1">
                  <a:off x="1553744" y="4768462"/>
                  <a:ext cx="857256" cy="17859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7" name="Connecteur droit 124">
                  <a:extLst>
                    <a:ext uri="{FF2B5EF4-FFF2-40B4-BE49-F238E27FC236}">
                      <a16:creationId xmlns:a16="http://schemas.microsoft.com/office/drawing/2014/main" id="{E7E52BC0-C708-5506-263C-D0D48166F4B1}"/>
                    </a:ext>
                  </a:extLst>
                </p:cNvPr>
                <p:cNvCxnSpPr>
                  <a:cxnSpLocks noChangeShapeType="1"/>
                  <a:stCxn id="105" idx="4"/>
                </p:cNvCxnSpPr>
                <p:nvPr/>
              </p:nvCxnSpPr>
              <p:spPr bwMode="auto">
                <a:xfrm rot="5400000">
                  <a:off x="1375150" y="4768463"/>
                  <a:ext cx="857256" cy="17859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8" name="Connecteur droit 126">
                  <a:extLst>
                    <a:ext uri="{FF2B5EF4-FFF2-40B4-BE49-F238E27FC236}">
                      <a16:creationId xmlns:a16="http://schemas.microsoft.com/office/drawing/2014/main" id="{B7B39282-F452-63E6-D879-966F53090F66}"/>
                    </a:ext>
                  </a:extLst>
                </p:cNvPr>
                <p:cNvCxnSpPr>
                  <a:cxnSpLocks noChangeShapeType="1"/>
                </p:cNvCxnSpPr>
                <p:nvPr/>
              </p:nvCxnSpPr>
              <p:spPr bwMode="auto">
                <a:xfrm>
                  <a:off x="1714480" y="5286388"/>
                  <a:ext cx="357190"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58" name="Groupe 57">
                <a:extLst>
                  <a:ext uri="{FF2B5EF4-FFF2-40B4-BE49-F238E27FC236}">
                    <a16:creationId xmlns:a16="http://schemas.microsoft.com/office/drawing/2014/main" id="{A81A02FF-558A-9ED5-A163-19E22DCE1353}"/>
                  </a:ext>
                </a:extLst>
              </p:cNvPr>
              <p:cNvGrpSpPr/>
              <p:nvPr/>
            </p:nvGrpSpPr>
            <p:grpSpPr>
              <a:xfrm>
                <a:off x="5238750" y="3155997"/>
                <a:ext cx="2454393" cy="2635516"/>
                <a:chOff x="5238750" y="3155997"/>
                <a:chExt cx="2454393" cy="2635516"/>
              </a:xfrm>
            </p:grpSpPr>
            <p:cxnSp>
              <p:nvCxnSpPr>
                <p:cNvPr id="59" name="Connecteur droit 3">
                  <a:extLst>
                    <a:ext uri="{FF2B5EF4-FFF2-40B4-BE49-F238E27FC236}">
                      <a16:creationId xmlns:a16="http://schemas.microsoft.com/office/drawing/2014/main" id="{BC203C09-A9F7-8BF6-1C5F-1EDF5AB82C6E}"/>
                    </a:ext>
                  </a:extLst>
                </p:cNvPr>
                <p:cNvCxnSpPr>
                  <a:cxnSpLocks noChangeShapeType="1"/>
                </p:cNvCxnSpPr>
                <p:nvPr/>
              </p:nvCxnSpPr>
              <p:spPr bwMode="auto">
                <a:xfrm flipV="1">
                  <a:off x="5742806" y="3155997"/>
                  <a:ext cx="438664" cy="209013"/>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0" name="Connecteur droit 4">
                  <a:extLst>
                    <a:ext uri="{FF2B5EF4-FFF2-40B4-BE49-F238E27FC236}">
                      <a16:creationId xmlns:a16="http://schemas.microsoft.com/office/drawing/2014/main" id="{EB952F82-F83E-B591-B7AF-8AD195EC6E5D}"/>
                    </a:ext>
                  </a:extLst>
                </p:cNvPr>
                <p:cNvCxnSpPr>
                  <a:cxnSpLocks noChangeShapeType="1"/>
                </p:cNvCxnSpPr>
                <p:nvPr/>
              </p:nvCxnSpPr>
              <p:spPr bwMode="auto">
                <a:xfrm flipV="1">
                  <a:off x="7254478" y="3155997"/>
                  <a:ext cx="438664" cy="209013"/>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1" name="Connecteur droit 6">
                  <a:extLst>
                    <a:ext uri="{FF2B5EF4-FFF2-40B4-BE49-F238E27FC236}">
                      <a16:creationId xmlns:a16="http://schemas.microsoft.com/office/drawing/2014/main" id="{E30E8024-F305-21E4-4115-02DC802C943C}"/>
                    </a:ext>
                  </a:extLst>
                </p:cNvPr>
                <p:cNvCxnSpPr>
                  <a:cxnSpLocks noChangeShapeType="1"/>
                </p:cNvCxnSpPr>
                <p:nvPr/>
              </p:nvCxnSpPr>
              <p:spPr bwMode="auto">
                <a:xfrm>
                  <a:off x="6181470" y="3155997"/>
                  <a:ext cx="151167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62" name="Rectangle 7">
                  <a:extLst>
                    <a:ext uri="{FF2B5EF4-FFF2-40B4-BE49-F238E27FC236}">
                      <a16:creationId xmlns:a16="http://schemas.microsoft.com/office/drawing/2014/main" id="{6C4C7211-9FFF-7A80-AC68-253CF17C67B8}"/>
                    </a:ext>
                  </a:extLst>
                </p:cNvPr>
                <p:cNvSpPr>
                  <a:spLocks noChangeArrowheads="1"/>
                </p:cNvSpPr>
                <p:nvPr/>
              </p:nvSpPr>
              <p:spPr bwMode="auto">
                <a:xfrm>
                  <a:off x="5757377" y="3365010"/>
                  <a:ext cx="1511672" cy="1623606"/>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Unicode" panose="020B0602030504020204" pitchFamily="34" charset="0"/>
                    </a:defRPr>
                  </a:lvl1pPr>
                  <a:lvl2pPr marL="742950" indent="-285750" eaLnBrk="0" hangingPunct="0">
                    <a:defRPr sz="1200">
                      <a:solidFill>
                        <a:schemeClr val="tx1"/>
                      </a:solidFill>
                      <a:latin typeface="Lucida Sans Unicode" panose="020B0602030504020204" pitchFamily="34" charset="0"/>
                    </a:defRPr>
                  </a:lvl2pPr>
                  <a:lvl3pPr marL="1143000" indent="-228600" eaLnBrk="0" hangingPunct="0">
                    <a:defRPr sz="1200">
                      <a:solidFill>
                        <a:schemeClr val="tx1"/>
                      </a:solidFill>
                      <a:latin typeface="Lucida Sans Unicode" panose="020B0602030504020204" pitchFamily="34" charset="0"/>
                    </a:defRPr>
                  </a:lvl3pPr>
                  <a:lvl4pPr marL="1600200" indent="-228600" eaLnBrk="0" hangingPunct="0">
                    <a:defRPr sz="1200">
                      <a:solidFill>
                        <a:schemeClr val="tx1"/>
                      </a:solidFill>
                      <a:latin typeface="Lucida Sans Unicode" panose="020B0602030504020204" pitchFamily="34" charset="0"/>
                    </a:defRPr>
                  </a:lvl4pPr>
                  <a:lvl5pPr marL="2057400" indent="-228600" eaLnBrk="0" hangingPunct="0">
                    <a:defRPr sz="12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12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12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12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1200">
                      <a:solidFill>
                        <a:schemeClr val="tx1"/>
                      </a:solidFill>
                      <a:latin typeface="Lucida Sans Unicode" panose="020B0602030504020204" pitchFamily="34" charset="0"/>
                    </a:defRPr>
                  </a:lvl9pPr>
                </a:lstStyle>
                <a:p>
                  <a:endParaRPr lang="fr-FR" altLang="fr-FR" sz="1800"/>
                </a:p>
              </p:txBody>
            </p:sp>
            <p:cxnSp>
              <p:nvCxnSpPr>
                <p:cNvPr id="63" name="Connecteur droit 9">
                  <a:extLst>
                    <a:ext uri="{FF2B5EF4-FFF2-40B4-BE49-F238E27FC236}">
                      <a16:creationId xmlns:a16="http://schemas.microsoft.com/office/drawing/2014/main" id="{23FBE41F-0DB9-ACD6-7EA2-51B4A1875C17}"/>
                    </a:ext>
                  </a:extLst>
                </p:cNvPr>
                <p:cNvCxnSpPr>
                  <a:cxnSpLocks noChangeShapeType="1"/>
                </p:cNvCxnSpPr>
                <p:nvPr/>
              </p:nvCxnSpPr>
              <p:spPr bwMode="auto">
                <a:xfrm>
                  <a:off x="7693143" y="3155997"/>
                  <a:ext cx="0" cy="162360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4" name="Connecteur droit 10">
                  <a:extLst>
                    <a:ext uri="{FF2B5EF4-FFF2-40B4-BE49-F238E27FC236}">
                      <a16:creationId xmlns:a16="http://schemas.microsoft.com/office/drawing/2014/main" id="{78D54D0D-2061-88B4-A2D2-6F5CBD6164E6}"/>
                    </a:ext>
                  </a:extLst>
                </p:cNvPr>
                <p:cNvCxnSpPr>
                  <a:cxnSpLocks noChangeShapeType="1"/>
                </p:cNvCxnSpPr>
                <p:nvPr/>
              </p:nvCxnSpPr>
              <p:spPr bwMode="auto">
                <a:xfrm flipV="1">
                  <a:off x="7254478" y="4779603"/>
                  <a:ext cx="438664" cy="209013"/>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5" name="Connecteur droit 12">
                  <a:extLst>
                    <a:ext uri="{FF2B5EF4-FFF2-40B4-BE49-F238E27FC236}">
                      <a16:creationId xmlns:a16="http://schemas.microsoft.com/office/drawing/2014/main" id="{F66BCEEF-54A4-CD9A-E062-ADBC17E26A74}"/>
                    </a:ext>
                  </a:extLst>
                </p:cNvPr>
                <p:cNvCxnSpPr>
                  <a:cxnSpLocks noChangeShapeType="1"/>
                </p:cNvCxnSpPr>
                <p:nvPr/>
              </p:nvCxnSpPr>
              <p:spPr bwMode="auto">
                <a:xfrm flipV="1">
                  <a:off x="7352318" y="3784192"/>
                  <a:ext cx="242986" cy="1050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6" name="Connecteur droit 13">
                  <a:extLst>
                    <a:ext uri="{FF2B5EF4-FFF2-40B4-BE49-F238E27FC236}">
                      <a16:creationId xmlns:a16="http://schemas.microsoft.com/office/drawing/2014/main" id="{20813CBE-2B71-1216-00BB-A635E1DB5F6B}"/>
                    </a:ext>
                  </a:extLst>
                </p:cNvPr>
                <p:cNvCxnSpPr>
                  <a:cxnSpLocks noChangeShapeType="1"/>
                </p:cNvCxnSpPr>
                <p:nvPr/>
              </p:nvCxnSpPr>
              <p:spPr bwMode="auto">
                <a:xfrm flipV="1">
                  <a:off x="7352318" y="4255337"/>
                  <a:ext cx="242986" cy="10508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7" name="Connecteur droit 15">
                  <a:extLst>
                    <a:ext uri="{FF2B5EF4-FFF2-40B4-BE49-F238E27FC236}">
                      <a16:creationId xmlns:a16="http://schemas.microsoft.com/office/drawing/2014/main" id="{EDF6DBEC-280B-7957-98D5-C14579181E0C}"/>
                    </a:ext>
                  </a:extLst>
                </p:cNvPr>
                <p:cNvCxnSpPr>
                  <a:cxnSpLocks noChangeShapeType="1"/>
                </p:cNvCxnSpPr>
                <p:nvPr/>
              </p:nvCxnSpPr>
              <p:spPr bwMode="auto">
                <a:xfrm>
                  <a:off x="7352318" y="3889276"/>
                  <a:ext cx="0" cy="47114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8" name="Connecteur droit 16">
                  <a:extLst>
                    <a:ext uri="{FF2B5EF4-FFF2-40B4-BE49-F238E27FC236}">
                      <a16:creationId xmlns:a16="http://schemas.microsoft.com/office/drawing/2014/main" id="{2465DB33-1745-CA8B-709B-C43EBCD0E314}"/>
                    </a:ext>
                  </a:extLst>
                </p:cNvPr>
                <p:cNvCxnSpPr>
                  <a:cxnSpLocks noChangeShapeType="1"/>
                </p:cNvCxnSpPr>
                <p:nvPr/>
              </p:nvCxnSpPr>
              <p:spPr bwMode="auto">
                <a:xfrm>
                  <a:off x="7595304" y="3784192"/>
                  <a:ext cx="0" cy="471146"/>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9" name="Connecteur droit 20">
                  <a:extLst>
                    <a:ext uri="{FF2B5EF4-FFF2-40B4-BE49-F238E27FC236}">
                      <a16:creationId xmlns:a16="http://schemas.microsoft.com/office/drawing/2014/main" id="{A80AA72D-AD4A-6E76-138C-9E613E4A4C5B}"/>
                    </a:ext>
                  </a:extLst>
                </p:cNvPr>
                <p:cNvCxnSpPr>
                  <a:cxnSpLocks noChangeShapeType="1"/>
                </p:cNvCxnSpPr>
                <p:nvPr/>
              </p:nvCxnSpPr>
              <p:spPr bwMode="auto">
                <a:xfrm>
                  <a:off x="5742806" y="4988616"/>
                  <a:ext cx="0" cy="210168"/>
                </a:xfrm>
                <a:prstGeom prst="line">
                  <a:avLst/>
                </a:prstGeom>
                <a:noFill/>
                <a:ln w="63500" algn="ctr">
                  <a:solidFill>
                    <a:schemeClr val="tx1"/>
                  </a:solidFill>
                  <a:round/>
                  <a:headEnd/>
                  <a:tailEnd/>
                </a:ln>
                <a:extLst>
                  <a:ext uri="{909E8E84-426E-40DD-AFC4-6F175D3DCCD1}">
                    <a14:hiddenFill xmlns:a14="http://schemas.microsoft.com/office/drawing/2010/main">
                      <a:noFill/>
                    </a14:hiddenFill>
                  </a:ext>
                </a:extLst>
              </p:spPr>
            </p:cxnSp>
            <p:cxnSp>
              <p:nvCxnSpPr>
                <p:cNvPr id="70" name="Connecteur droit 21">
                  <a:extLst>
                    <a:ext uri="{FF2B5EF4-FFF2-40B4-BE49-F238E27FC236}">
                      <a16:creationId xmlns:a16="http://schemas.microsoft.com/office/drawing/2014/main" id="{2A97C99A-A97B-E093-A9E2-094326889D8D}"/>
                    </a:ext>
                  </a:extLst>
                </p:cNvPr>
                <p:cNvCxnSpPr>
                  <a:cxnSpLocks noChangeShapeType="1"/>
                </p:cNvCxnSpPr>
                <p:nvPr/>
              </p:nvCxnSpPr>
              <p:spPr bwMode="auto">
                <a:xfrm>
                  <a:off x="7254478" y="4988616"/>
                  <a:ext cx="0" cy="262133"/>
                </a:xfrm>
                <a:prstGeom prst="line">
                  <a:avLst/>
                </a:prstGeom>
                <a:noFill/>
                <a:ln w="63500" algn="ctr">
                  <a:solidFill>
                    <a:schemeClr val="tx1"/>
                  </a:solidFill>
                  <a:round/>
                  <a:headEnd/>
                  <a:tailEnd/>
                </a:ln>
                <a:extLst>
                  <a:ext uri="{909E8E84-426E-40DD-AFC4-6F175D3DCCD1}">
                    <a14:hiddenFill xmlns:a14="http://schemas.microsoft.com/office/drawing/2010/main">
                      <a:noFill/>
                    </a14:hiddenFill>
                  </a:ext>
                </a:extLst>
              </p:spPr>
            </p:cxnSp>
            <p:cxnSp>
              <p:nvCxnSpPr>
                <p:cNvPr id="71" name="Connecteur droit 22">
                  <a:extLst>
                    <a:ext uri="{FF2B5EF4-FFF2-40B4-BE49-F238E27FC236}">
                      <a16:creationId xmlns:a16="http://schemas.microsoft.com/office/drawing/2014/main" id="{4D2C1FAC-C0BC-0D4E-390C-5A8765EB306A}"/>
                    </a:ext>
                  </a:extLst>
                </p:cNvPr>
                <p:cNvCxnSpPr>
                  <a:cxnSpLocks noChangeShapeType="1"/>
                </p:cNvCxnSpPr>
                <p:nvPr/>
              </p:nvCxnSpPr>
              <p:spPr bwMode="auto">
                <a:xfrm>
                  <a:off x="7693143" y="4779603"/>
                  <a:ext cx="0" cy="262133"/>
                </a:xfrm>
                <a:prstGeom prst="line">
                  <a:avLst/>
                </a:prstGeom>
                <a:noFill/>
                <a:ln w="63500" algn="ctr">
                  <a:solidFill>
                    <a:schemeClr val="tx1"/>
                  </a:solidFill>
                  <a:round/>
                  <a:headEnd/>
                  <a:tailEnd/>
                </a:ln>
                <a:extLst>
                  <a:ext uri="{909E8E84-426E-40DD-AFC4-6F175D3DCCD1}">
                    <a14:hiddenFill xmlns:a14="http://schemas.microsoft.com/office/drawing/2010/main">
                      <a:noFill/>
                    </a14:hiddenFill>
                  </a:ext>
                </a:extLst>
              </p:spPr>
            </p:cxnSp>
            <p:cxnSp>
              <p:nvCxnSpPr>
                <p:cNvPr id="72" name="Connecteur droit 23">
                  <a:extLst>
                    <a:ext uri="{FF2B5EF4-FFF2-40B4-BE49-F238E27FC236}">
                      <a16:creationId xmlns:a16="http://schemas.microsoft.com/office/drawing/2014/main" id="{035F28D0-3196-E30F-EB32-B18C99EC6F38}"/>
                    </a:ext>
                  </a:extLst>
                </p:cNvPr>
                <p:cNvCxnSpPr>
                  <a:cxnSpLocks noChangeShapeType="1"/>
                </p:cNvCxnSpPr>
                <p:nvPr/>
              </p:nvCxnSpPr>
              <p:spPr bwMode="auto">
                <a:xfrm>
                  <a:off x="6181470" y="4988616"/>
                  <a:ext cx="0" cy="105084"/>
                </a:xfrm>
                <a:prstGeom prst="line">
                  <a:avLst/>
                </a:prstGeom>
                <a:noFill/>
                <a:ln w="63500" algn="ctr">
                  <a:solidFill>
                    <a:schemeClr val="tx1"/>
                  </a:solidFill>
                  <a:round/>
                  <a:headEnd/>
                  <a:tailEnd/>
                </a:ln>
                <a:extLst>
                  <a:ext uri="{909E8E84-426E-40DD-AFC4-6F175D3DCCD1}">
                    <a14:hiddenFill xmlns:a14="http://schemas.microsoft.com/office/drawing/2010/main">
                      <a:noFill/>
                    </a14:hiddenFill>
                  </a:ext>
                </a:extLst>
              </p:spPr>
            </p:cxnSp>
            <p:sp>
              <p:nvSpPr>
                <p:cNvPr id="73" name="Éclair 45">
                  <a:extLst>
                    <a:ext uri="{FF2B5EF4-FFF2-40B4-BE49-F238E27FC236}">
                      <a16:creationId xmlns:a16="http://schemas.microsoft.com/office/drawing/2014/main" id="{323DB101-2888-C8A0-BCC3-4548A48BBB76}"/>
                    </a:ext>
                  </a:extLst>
                </p:cNvPr>
                <p:cNvSpPr>
                  <a:spLocks noChangeArrowheads="1"/>
                </p:cNvSpPr>
                <p:nvPr/>
              </p:nvSpPr>
              <p:spPr bwMode="auto">
                <a:xfrm>
                  <a:off x="5937410" y="4046324"/>
                  <a:ext cx="146221" cy="209013"/>
                </a:xfrm>
                <a:prstGeom prst="lightningBolt">
                  <a:avLst/>
                </a:prstGeom>
                <a:solidFill>
                  <a:srgbClr val="FFFF00"/>
                </a:solidFill>
                <a:ln w="15875" algn="ctr">
                  <a:solidFill>
                    <a:schemeClr val="tx1"/>
                  </a:solidFill>
                  <a:round/>
                  <a:headEnd/>
                  <a:tailEnd/>
                </a:ln>
              </p:spPr>
              <p:txBody>
                <a:bodyPr/>
                <a:lstStyle>
                  <a:lvl1pPr eaLnBrk="0" hangingPunct="0">
                    <a:defRPr sz="1200">
                      <a:solidFill>
                        <a:schemeClr val="tx1"/>
                      </a:solidFill>
                      <a:latin typeface="Lucida Sans Unicode" panose="020B0602030504020204" pitchFamily="34" charset="0"/>
                    </a:defRPr>
                  </a:lvl1pPr>
                  <a:lvl2pPr marL="742950" indent="-285750" eaLnBrk="0" hangingPunct="0">
                    <a:defRPr sz="1200">
                      <a:solidFill>
                        <a:schemeClr val="tx1"/>
                      </a:solidFill>
                      <a:latin typeface="Lucida Sans Unicode" panose="020B0602030504020204" pitchFamily="34" charset="0"/>
                    </a:defRPr>
                  </a:lvl2pPr>
                  <a:lvl3pPr marL="1143000" indent="-228600" eaLnBrk="0" hangingPunct="0">
                    <a:defRPr sz="1200">
                      <a:solidFill>
                        <a:schemeClr val="tx1"/>
                      </a:solidFill>
                      <a:latin typeface="Lucida Sans Unicode" panose="020B0602030504020204" pitchFamily="34" charset="0"/>
                    </a:defRPr>
                  </a:lvl3pPr>
                  <a:lvl4pPr marL="1600200" indent="-228600" eaLnBrk="0" hangingPunct="0">
                    <a:defRPr sz="1200">
                      <a:solidFill>
                        <a:schemeClr val="tx1"/>
                      </a:solidFill>
                      <a:latin typeface="Lucida Sans Unicode" panose="020B0602030504020204" pitchFamily="34" charset="0"/>
                    </a:defRPr>
                  </a:lvl4pPr>
                  <a:lvl5pPr marL="2057400" indent="-228600" eaLnBrk="0" hangingPunct="0">
                    <a:defRPr sz="12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12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12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12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1200">
                      <a:solidFill>
                        <a:schemeClr val="tx1"/>
                      </a:solidFill>
                      <a:latin typeface="Lucida Sans Unicode" panose="020B0602030504020204" pitchFamily="34" charset="0"/>
                    </a:defRPr>
                  </a:lvl9pPr>
                </a:lstStyle>
                <a:p>
                  <a:endParaRPr lang="fr-FR" altLang="fr-FR" sz="1800"/>
                </a:p>
              </p:txBody>
            </p:sp>
            <p:sp>
              <p:nvSpPr>
                <p:cNvPr id="74" name="Forme libre 123">
                  <a:extLst>
                    <a:ext uri="{FF2B5EF4-FFF2-40B4-BE49-F238E27FC236}">
                      <a16:creationId xmlns:a16="http://schemas.microsoft.com/office/drawing/2014/main" id="{D68A5A28-B1F7-99F3-A9FB-38C89123CE07}"/>
                    </a:ext>
                  </a:extLst>
                </p:cNvPr>
                <p:cNvSpPr>
                  <a:spLocks noChangeArrowheads="1"/>
                </p:cNvSpPr>
                <p:nvPr/>
              </p:nvSpPr>
              <p:spPr bwMode="auto">
                <a:xfrm rot="19986035">
                  <a:off x="5757790" y="3729271"/>
                  <a:ext cx="208015" cy="337232"/>
                </a:xfrm>
                <a:custGeom>
                  <a:avLst/>
                  <a:gdLst>
                    <a:gd name="T0" fmla="*/ 209431 w 306421"/>
                    <a:gd name="T1" fmla="*/ 337064 h 463685"/>
                    <a:gd name="T2" fmla="*/ 109702 w 306421"/>
                    <a:gd name="T3" fmla="*/ 188568 h 463685"/>
                    <a:gd name="T4" fmla="*/ 23270 w 306421"/>
                    <a:gd name="T5" fmla="*/ 124926 h 463685"/>
                    <a:gd name="T6" fmla="*/ 3324 w 306421"/>
                    <a:gd name="T7" fmla="*/ 18855 h 463685"/>
                    <a:gd name="T8" fmla="*/ 3324 w 306421"/>
                    <a:gd name="T9" fmla="*/ 11785 h 463685"/>
                    <a:gd name="T10" fmla="*/ 0 60000 65536"/>
                    <a:gd name="T11" fmla="*/ 0 60000 65536"/>
                    <a:gd name="T12" fmla="*/ 0 60000 65536"/>
                    <a:gd name="T13" fmla="*/ 0 60000 65536"/>
                    <a:gd name="T14" fmla="*/ 0 60000 65536"/>
                    <a:gd name="T15" fmla="*/ 0 w 306421"/>
                    <a:gd name="T16" fmla="*/ 0 h 463685"/>
                    <a:gd name="T17" fmla="*/ 306421 w 306421"/>
                    <a:gd name="T18" fmla="*/ 463685 h 463685"/>
                  </a:gdLst>
                  <a:ahLst/>
                  <a:cxnLst>
                    <a:cxn ang="T10">
                      <a:pos x="T0" y="T1"/>
                    </a:cxn>
                    <a:cxn ang="T11">
                      <a:pos x="T2" y="T3"/>
                    </a:cxn>
                    <a:cxn ang="T12">
                      <a:pos x="T4" y="T5"/>
                    </a:cxn>
                    <a:cxn ang="T13">
                      <a:pos x="T6" y="T7"/>
                    </a:cxn>
                    <a:cxn ang="T14">
                      <a:pos x="T8" y="T9"/>
                    </a:cxn>
                  </a:cxnLst>
                  <a:rect l="T15" t="T16" r="T17" b="T18"/>
                  <a:pathLst>
                    <a:path w="306421" h="463685">
                      <a:moveTo>
                        <a:pt x="306421" y="463685"/>
                      </a:moveTo>
                      <a:cubicBezTo>
                        <a:pt x="256161" y="385863"/>
                        <a:pt x="205902" y="308042"/>
                        <a:pt x="160506" y="259404"/>
                      </a:cubicBezTo>
                      <a:cubicBezTo>
                        <a:pt x="115110" y="210766"/>
                        <a:pt x="59987" y="210766"/>
                        <a:pt x="34047" y="171855"/>
                      </a:cubicBezTo>
                      <a:cubicBezTo>
                        <a:pt x="8107" y="132944"/>
                        <a:pt x="9728" y="51880"/>
                        <a:pt x="4864" y="25940"/>
                      </a:cubicBezTo>
                      <a:cubicBezTo>
                        <a:pt x="0" y="0"/>
                        <a:pt x="2432" y="8106"/>
                        <a:pt x="4864" y="16212"/>
                      </a:cubicBezTo>
                    </a:path>
                  </a:pathLst>
                </a:cu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cxnSp>
              <p:nvCxnSpPr>
                <p:cNvPr id="75" name="Connecteur droit 62">
                  <a:extLst>
                    <a:ext uri="{FF2B5EF4-FFF2-40B4-BE49-F238E27FC236}">
                      <a16:creationId xmlns:a16="http://schemas.microsoft.com/office/drawing/2014/main" id="{8D6705CE-38CB-4A88-742F-BD54580C446F}"/>
                    </a:ext>
                  </a:extLst>
                </p:cNvPr>
                <p:cNvCxnSpPr>
                  <a:cxnSpLocks noChangeShapeType="1"/>
                </p:cNvCxnSpPr>
                <p:nvPr/>
              </p:nvCxnSpPr>
              <p:spPr bwMode="auto">
                <a:xfrm flipV="1">
                  <a:off x="5742806" y="4779603"/>
                  <a:ext cx="438664" cy="209013"/>
                </a:xfrm>
                <a:prstGeom prst="line">
                  <a:avLst/>
                </a:prstGeom>
                <a:noFill/>
                <a:ln w="2857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76" name="Connecteur droit 63">
                  <a:extLst>
                    <a:ext uri="{FF2B5EF4-FFF2-40B4-BE49-F238E27FC236}">
                      <a16:creationId xmlns:a16="http://schemas.microsoft.com/office/drawing/2014/main" id="{B39A5317-1725-84BB-1B90-DDCAAC9F2AF5}"/>
                    </a:ext>
                  </a:extLst>
                </p:cNvPr>
                <p:cNvCxnSpPr>
                  <a:cxnSpLocks noChangeShapeType="1"/>
                </p:cNvCxnSpPr>
                <p:nvPr/>
              </p:nvCxnSpPr>
              <p:spPr bwMode="auto">
                <a:xfrm>
                  <a:off x="6181470" y="4779603"/>
                  <a:ext cx="1511672" cy="0"/>
                </a:xfrm>
                <a:prstGeom prst="line">
                  <a:avLst/>
                </a:prstGeom>
                <a:noFill/>
                <a:ln w="2857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77" name="Connecteur droit 64">
                  <a:extLst>
                    <a:ext uri="{FF2B5EF4-FFF2-40B4-BE49-F238E27FC236}">
                      <a16:creationId xmlns:a16="http://schemas.microsoft.com/office/drawing/2014/main" id="{EE89F75D-57EF-8769-C516-CEC4DB8ED754}"/>
                    </a:ext>
                  </a:extLst>
                </p:cNvPr>
                <p:cNvCxnSpPr>
                  <a:cxnSpLocks noChangeShapeType="1"/>
                </p:cNvCxnSpPr>
                <p:nvPr/>
              </p:nvCxnSpPr>
              <p:spPr bwMode="auto">
                <a:xfrm>
                  <a:off x="6181470" y="3155997"/>
                  <a:ext cx="0" cy="1623606"/>
                </a:xfrm>
                <a:prstGeom prst="line">
                  <a:avLst/>
                </a:prstGeom>
                <a:noFill/>
                <a:ln w="28575" algn="ctr">
                  <a:solidFill>
                    <a:schemeClr val="tx1"/>
                  </a:solidFill>
                  <a:prstDash val="dash"/>
                  <a:round/>
                  <a:headEnd/>
                  <a:tailEnd/>
                </a:ln>
                <a:extLst>
                  <a:ext uri="{909E8E84-426E-40DD-AFC4-6F175D3DCCD1}">
                    <a14:hiddenFill xmlns:a14="http://schemas.microsoft.com/office/drawing/2010/main">
                      <a:noFill/>
                    </a14:hiddenFill>
                  </a:ext>
                </a:extLst>
              </p:spPr>
            </p:cxnSp>
            <p:grpSp>
              <p:nvGrpSpPr>
                <p:cNvPr id="78" name="Groupe 126">
                  <a:extLst>
                    <a:ext uri="{FF2B5EF4-FFF2-40B4-BE49-F238E27FC236}">
                      <a16:creationId xmlns:a16="http://schemas.microsoft.com/office/drawing/2014/main" id="{9BF4E2DC-7BF9-6395-F8C7-C237C234F41C}"/>
                    </a:ext>
                  </a:extLst>
                </p:cNvPr>
                <p:cNvGrpSpPr>
                  <a:grpSpLocks/>
                </p:cNvGrpSpPr>
                <p:nvPr/>
              </p:nvGrpSpPr>
              <p:grpSpPr bwMode="auto">
                <a:xfrm rot="6493359">
                  <a:off x="6878635" y="3713805"/>
                  <a:ext cx="345276" cy="391357"/>
                  <a:chOff x="2465957" y="3184191"/>
                  <a:chExt cx="473552" cy="577951"/>
                </a:xfrm>
              </p:grpSpPr>
              <p:sp>
                <p:nvSpPr>
                  <p:cNvPr id="103" name="Organigramme : Stockage à accès direct 66">
                    <a:extLst>
                      <a:ext uri="{FF2B5EF4-FFF2-40B4-BE49-F238E27FC236}">
                        <a16:creationId xmlns:a16="http://schemas.microsoft.com/office/drawing/2014/main" id="{BDBA7A52-C7CA-658F-F106-743413715EFB}"/>
                      </a:ext>
                    </a:extLst>
                  </p:cNvPr>
                  <p:cNvSpPr/>
                  <p:nvPr/>
                </p:nvSpPr>
                <p:spPr bwMode="auto">
                  <a:xfrm rot="2340000">
                    <a:off x="2737609" y="3653245"/>
                    <a:ext cx="193779" cy="107842"/>
                  </a:xfrm>
                  <a:prstGeom prst="flowChartMagneticDrum">
                    <a:avLst/>
                  </a:prstGeom>
                  <a:solidFill>
                    <a:schemeClr val="tx1">
                      <a:lumMod val="75000"/>
                      <a:lumOff val="25000"/>
                    </a:schemeClr>
                  </a:solidFill>
                  <a:ln w="19050" cap="flat" cmpd="sng" algn="ctr">
                    <a:solidFill>
                      <a:schemeClr val="tx1"/>
                    </a:solidFill>
                    <a:prstDash val="solid"/>
                    <a:round/>
                    <a:headEnd type="none" w="med" len="med"/>
                    <a:tailEnd type="none" w="med" len="med"/>
                  </a:ln>
                  <a:effectLst/>
                </p:spPr>
                <p:txBody>
                  <a:bodyPr/>
                  <a:lstStyle/>
                  <a:p>
                    <a:pPr eaLnBrk="0" hangingPunct="0">
                      <a:defRPr/>
                    </a:pPr>
                    <a:endParaRPr lang="fr-FR" sz="1800" dirty="0"/>
                  </a:p>
                </p:txBody>
              </p:sp>
              <p:sp>
                <p:nvSpPr>
                  <p:cNvPr id="104" name="Forme libre 123">
                    <a:extLst>
                      <a:ext uri="{FF2B5EF4-FFF2-40B4-BE49-F238E27FC236}">
                        <a16:creationId xmlns:a16="http://schemas.microsoft.com/office/drawing/2014/main" id="{A20D264B-7C4D-5E8C-4318-11345C855395}"/>
                      </a:ext>
                    </a:extLst>
                  </p:cNvPr>
                  <p:cNvSpPr>
                    <a:spLocks noChangeArrowheads="1"/>
                  </p:cNvSpPr>
                  <p:nvPr/>
                </p:nvSpPr>
                <p:spPr bwMode="auto">
                  <a:xfrm>
                    <a:off x="2465957" y="3184191"/>
                    <a:ext cx="306421" cy="463685"/>
                  </a:xfrm>
                  <a:custGeom>
                    <a:avLst/>
                    <a:gdLst>
                      <a:gd name="T0" fmla="*/ 306421 w 306421"/>
                      <a:gd name="T1" fmla="*/ 463685 h 463685"/>
                      <a:gd name="T2" fmla="*/ 160506 w 306421"/>
                      <a:gd name="T3" fmla="*/ 259404 h 463685"/>
                      <a:gd name="T4" fmla="*/ 34047 w 306421"/>
                      <a:gd name="T5" fmla="*/ 171855 h 463685"/>
                      <a:gd name="T6" fmla="*/ 4864 w 306421"/>
                      <a:gd name="T7" fmla="*/ 25940 h 463685"/>
                      <a:gd name="T8" fmla="*/ 4864 w 306421"/>
                      <a:gd name="T9" fmla="*/ 16212 h 463685"/>
                      <a:gd name="T10" fmla="*/ 0 60000 65536"/>
                      <a:gd name="T11" fmla="*/ 0 60000 65536"/>
                      <a:gd name="T12" fmla="*/ 0 60000 65536"/>
                      <a:gd name="T13" fmla="*/ 0 60000 65536"/>
                      <a:gd name="T14" fmla="*/ 0 60000 65536"/>
                      <a:gd name="T15" fmla="*/ 0 w 306421"/>
                      <a:gd name="T16" fmla="*/ 0 h 463685"/>
                      <a:gd name="T17" fmla="*/ 306421 w 306421"/>
                      <a:gd name="T18" fmla="*/ 463685 h 463685"/>
                    </a:gdLst>
                    <a:ahLst/>
                    <a:cxnLst>
                      <a:cxn ang="T10">
                        <a:pos x="T0" y="T1"/>
                      </a:cxn>
                      <a:cxn ang="T11">
                        <a:pos x="T2" y="T3"/>
                      </a:cxn>
                      <a:cxn ang="T12">
                        <a:pos x="T4" y="T5"/>
                      </a:cxn>
                      <a:cxn ang="T13">
                        <a:pos x="T6" y="T7"/>
                      </a:cxn>
                      <a:cxn ang="T14">
                        <a:pos x="T8" y="T9"/>
                      </a:cxn>
                    </a:cxnLst>
                    <a:rect l="T15" t="T16" r="T17" b="T18"/>
                    <a:pathLst>
                      <a:path w="306421" h="463685">
                        <a:moveTo>
                          <a:pt x="306421" y="463685"/>
                        </a:moveTo>
                        <a:cubicBezTo>
                          <a:pt x="256161" y="385863"/>
                          <a:pt x="205902" y="308042"/>
                          <a:pt x="160506" y="259404"/>
                        </a:cubicBezTo>
                        <a:cubicBezTo>
                          <a:pt x="115110" y="210766"/>
                          <a:pt x="59987" y="210766"/>
                          <a:pt x="34047" y="171855"/>
                        </a:cubicBezTo>
                        <a:cubicBezTo>
                          <a:pt x="8107" y="132944"/>
                          <a:pt x="9728" y="51880"/>
                          <a:pt x="4864" y="25940"/>
                        </a:cubicBezTo>
                        <a:cubicBezTo>
                          <a:pt x="0" y="0"/>
                          <a:pt x="2432" y="8106"/>
                          <a:pt x="4864" y="16212"/>
                        </a:cubicBezTo>
                      </a:path>
                    </a:pathLst>
                  </a:cu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a:p>
                </p:txBody>
              </p:sp>
            </p:grpSp>
            <p:grpSp>
              <p:nvGrpSpPr>
                <p:cNvPr id="79" name="Groupe 111">
                  <a:extLst>
                    <a:ext uri="{FF2B5EF4-FFF2-40B4-BE49-F238E27FC236}">
                      <a16:creationId xmlns:a16="http://schemas.microsoft.com/office/drawing/2014/main" id="{EC2175A9-8FA4-8F02-45C3-F265A91CE83C}"/>
                    </a:ext>
                  </a:extLst>
                </p:cNvPr>
                <p:cNvGrpSpPr>
                  <a:grpSpLocks noChangeAspect="1"/>
                </p:cNvGrpSpPr>
                <p:nvPr/>
              </p:nvGrpSpPr>
              <p:grpSpPr bwMode="auto">
                <a:xfrm>
                  <a:off x="5238750" y="5203676"/>
                  <a:ext cx="598393" cy="587837"/>
                  <a:chOff x="5022726" y="4339580"/>
                  <a:chExt cx="1260096" cy="1152128"/>
                </a:xfrm>
              </p:grpSpPr>
              <p:grpSp>
                <p:nvGrpSpPr>
                  <p:cNvPr id="83" name="Groupe 99">
                    <a:extLst>
                      <a:ext uri="{FF2B5EF4-FFF2-40B4-BE49-F238E27FC236}">
                        <a16:creationId xmlns:a16="http://schemas.microsoft.com/office/drawing/2014/main" id="{855E11DB-57F6-B895-32B5-623176A9442F}"/>
                      </a:ext>
                    </a:extLst>
                  </p:cNvPr>
                  <p:cNvGrpSpPr>
                    <a:grpSpLocks/>
                  </p:cNvGrpSpPr>
                  <p:nvPr/>
                </p:nvGrpSpPr>
                <p:grpSpPr bwMode="auto">
                  <a:xfrm>
                    <a:off x="5022726" y="4879708"/>
                    <a:ext cx="1080000" cy="612000"/>
                    <a:chOff x="5094734" y="4843636"/>
                    <a:chExt cx="1080120" cy="720080"/>
                  </a:xfrm>
                </p:grpSpPr>
                <p:sp>
                  <p:nvSpPr>
                    <p:cNvPr id="97" name="Rectangle 79">
                      <a:extLst>
                        <a:ext uri="{FF2B5EF4-FFF2-40B4-BE49-F238E27FC236}">
                          <a16:creationId xmlns:a16="http://schemas.microsoft.com/office/drawing/2014/main" id="{DD4E6129-E494-B067-63D6-85566C58BA03}"/>
                        </a:ext>
                      </a:extLst>
                    </p:cNvPr>
                    <p:cNvSpPr>
                      <a:spLocks noChangeArrowheads="1"/>
                    </p:cNvSpPr>
                    <p:nvPr/>
                  </p:nvSpPr>
                  <p:spPr bwMode="auto">
                    <a:xfrm>
                      <a:off x="5094734" y="5131668"/>
                      <a:ext cx="432048" cy="432048"/>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Unicode" panose="020B0602030504020204" pitchFamily="34" charset="0"/>
                        </a:defRPr>
                      </a:lvl1pPr>
                      <a:lvl2pPr marL="742950" indent="-285750" eaLnBrk="0" hangingPunct="0">
                        <a:defRPr sz="1200">
                          <a:solidFill>
                            <a:schemeClr val="tx1"/>
                          </a:solidFill>
                          <a:latin typeface="Lucida Sans Unicode" panose="020B0602030504020204" pitchFamily="34" charset="0"/>
                        </a:defRPr>
                      </a:lvl2pPr>
                      <a:lvl3pPr marL="1143000" indent="-228600" eaLnBrk="0" hangingPunct="0">
                        <a:defRPr sz="1200">
                          <a:solidFill>
                            <a:schemeClr val="tx1"/>
                          </a:solidFill>
                          <a:latin typeface="Lucida Sans Unicode" panose="020B0602030504020204" pitchFamily="34" charset="0"/>
                        </a:defRPr>
                      </a:lvl3pPr>
                      <a:lvl4pPr marL="1600200" indent="-228600" eaLnBrk="0" hangingPunct="0">
                        <a:defRPr sz="1200">
                          <a:solidFill>
                            <a:schemeClr val="tx1"/>
                          </a:solidFill>
                          <a:latin typeface="Lucida Sans Unicode" panose="020B0602030504020204" pitchFamily="34" charset="0"/>
                        </a:defRPr>
                      </a:lvl4pPr>
                      <a:lvl5pPr marL="2057400" indent="-228600" eaLnBrk="0" hangingPunct="0">
                        <a:defRPr sz="12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12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12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12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1200">
                          <a:solidFill>
                            <a:schemeClr val="tx1"/>
                          </a:solidFill>
                          <a:latin typeface="Lucida Sans Unicode" panose="020B0602030504020204" pitchFamily="34" charset="0"/>
                        </a:defRPr>
                      </a:lvl9pPr>
                    </a:lstStyle>
                    <a:p>
                      <a:endParaRPr lang="fr-FR" altLang="fr-FR" sz="1800"/>
                    </a:p>
                  </p:txBody>
                </p:sp>
                <p:cxnSp>
                  <p:nvCxnSpPr>
                    <p:cNvPr id="98" name="Connecteur droit 80">
                      <a:extLst>
                        <a:ext uri="{FF2B5EF4-FFF2-40B4-BE49-F238E27FC236}">
                          <a16:creationId xmlns:a16="http://schemas.microsoft.com/office/drawing/2014/main" id="{F284898E-4F74-C9FE-7289-7A0640036654}"/>
                        </a:ext>
                      </a:extLst>
                    </p:cNvPr>
                    <p:cNvCxnSpPr>
                      <a:cxnSpLocks noChangeShapeType="1"/>
                    </p:cNvCxnSpPr>
                    <p:nvPr/>
                  </p:nvCxnSpPr>
                  <p:spPr bwMode="auto">
                    <a:xfrm flipV="1">
                      <a:off x="5094734" y="4843636"/>
                      <a:ext cx="648072" cy="288032"/>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99" name="Connecteur droit 81">
                      <a:extLst>
                        <a:ext uri="{FF2B5EF4-FFF2-40B4-BE49-F238E27FC236}">
                          <a16:creationId xmlns:a16="http://schemas.microsoft.com/office/drawing/2014/main" id="{CC4C0009-CF6A-B88A-ADC3-5BA96E281207}"/>
                        </a:ext>
                      </a:extLst>
                    </p:cNvPr>
                    <p:cNvCxnSpPr>
                      <a:cxnSpLocks noChangeShapeType="1"/>
                    </p:cNvCxnSpPr>
                    <p:nvPr/>
                  </p:nvCxnSpPr>
                  <p:spPr bwMode="auto">
                    <a:xfrm flipV="1">
                      <a:off x="5526782" y="4843636"/>
                      <a:ext cx="648072" cy="288032"/>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00" name="Connecteur droit 83">
                      <a:extLst>
                        <a:ext uri="{FF2B5EF4-FFF2-40B4-BE49-F238E27FC236}">
                          <a16:creationId xmlns:a16="http://schemas.microsoft.com/office/drawing/2014/main" id="{57C31890-9A0E-7C63-27D3-FD479750A102}"/>
                        </a:ext>
                      </a:extLst>
                    </p:cNvPr>
                    <p:cNvCxnSpPr>
                      <a:cxnSpLocks noChangeShapeType="1"/>
                    </p:cNvCxnSpPr>
                    <p:nvPr/>
                  </p:nvCxnSpPr>
                  <p:spPr bwMode="auto">
                    <a:xfrm flipV="1">
                      <a:off x="5526782" y="5275684"/>
                      <a:ext cx="648072" cy="288032"/>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01" name="Connecteur droit 85">
                      <a:extLst>
                        <a:ext uri="{FF2B5EF4-FFF2-40B4-BE49-F238E27FC236}">
                          <a16:creationId xmlns:a16="http://schemas.microsoft.com/office/drawing/2014/main" id="{09C74B27-8650-8EE8-2635-88B152CF1599}"/>
                        </a:ext>
                      </a:extLst>
                    </p:cNvPr>
                    <p:cNvCxnSpPr>
                      <a:cxnSpLocks noChangeShapeType="1"/>
                    </p:cNvCxnSpPr>
                    <p:nvPr/>
                  </p:nvCxnSpPr>
                  <p:spPr bwMode="auto">
                    <a:xfrm>
                      <a:off x="5670798" y="4843636"/>
                      <a:ext cx="504056"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02" name="Connecteur droit 87">
                      <a:extLst>
                        <a:ext uri="{FF2B5EF4-FFF2-40B4-BE49-F238E27FC236}">
                          <a16:creationId xmlns:a16="http://schemas.microsoft.com/office/drawing/2014/main" id="{69A0063C-35ED-D8B3-93EF-30597FF9A949}"/>
                        </a:ext>
                      </a:extLst>
                    </p:cNvPr>
                    <p:cNvCxnSpPr>
                      <a:cxnSpLocks noChangeShapeType="1"/>
                    </p:cNvCxnSpPr>
                    <p:nvPr/>
                  </p:nvCxnSpPr>
                  <p:spPr bwMode="auto">
                    <a:xfrm>
                      <a:off x="6174854" y="4843636"/>
                      <a:ext cx="0" cy="43204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84" name="Groupe 93">
                    <a:extLst>
                      <a:ext uri="{FF2B5EF4-FFF2-40B4-BE49-F238E27FC236}">
                        <a16:creationId xmlns:a16="http://schemas.microsoft.com/office/drawing/2014/main" id="{312C24E7-48F8-5DC4-543E-EF140AEB9360}"/>
                      </a:ext>
                    </a:extLst>
                  </p:cNvPr>
                  <p:cNvGrpSpPr>
                    <a:grpSpLocks/>
                  </p:cNvGrpSpPr>
                  <p:nvPr/>
                </p:nvGrpSpPr>
                <p:grpSpPr bwMode="auto">
                  <a:xfrm>
                    <a:off x="5520110" y="4339580"/>
                    <a:ext cx="366712" cy="576064"/>
                    <a:chOff x="5598790" y="4339580"/>
                    <a:chExt cx="366712" cy="576064"/>
                  </a:xfrm>
                </p:grpSpPr>
                <p:sp>
                  <p:nvSpPr>
                    <p:cNvPr id="93" name="Ellipse 88">
                      <a:extLst>
                        <a:ext uri="{FF2B5EF4-FFF2-40B4-BE49-F238E27FC236}">
                          <a16:creationId xmlns:a16="http://schemas.microsoft.com/office/drawing/2014/main" id="{D477D299-6A20-9BA5-4572-582AD944FBF3}"/>
                        </a:ext>
                      </a:extLst>
                    </p:cNvPr>
                    <p:cNvSpPr>
                      <a:spLocks noChangeArrowheads="1"/>
                    </p:cNvSpPr>
                    <p:nvPr/>
                  </p:nvSpPr>
                  <p:spPr bwMode="auto">
                    <a:xfrm flipH="1">
                      <a:off x="5598790" y="4339580"/>
                      <a:ext cx="294704" cy="572070"/>
                    </a:xfrm>
                    <a:prstGeom prst="ellipse">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Lucida Sans Unicode" panose="020B0602030504020204" pitchFamily="34" charset="0"/>
                        </a:defRPr>
                      </a:lvl1pPr>
                      <a:lvl2pPr marL="742950" indent="-285750" eaLnBrk="0" hangingPunct="0">
                        <a:defRPr sz="1200">
                          <a:solidFill>
                            <a:schemeClr val="tx1"/>
                          </a:solidFill>
                          <a:latin typeface="Lucida Sans Unicode" panose="020B0602030504020204" pitchFamily="34" charset="0"/>
                        </a:defRPr>
                      </a:lvl2pPr>
                      <a:lvl3pPr marL="1143000" indent="-228600" eaLnBrk="0" hangingPunct="0">
                        <a:defRPr sz="1200">
                          <a:solidFill>
                            <a:schemeClr val="tx1"/>
                          </a:solidFill>
                          <a:latin typeface="Lucida Sans Unicode" panose="020B0602030504020204" pitchFamily="34" charset="0"/>
                        </a:defRPr>
                      </a:lvl3pPr>
                      <a:lvl4pPr marL="1600200" indent="-228600" eaLnBrk="0" hangingPunct="0">
                        <a:defRPr sz="1200">
                          <a:solidFill>
                            <a:schemeClr val="tx1"/>
                          </a:solidFill>
                          <a:latin typeface="Lucida Sans Unicode" panose="020B0602030504020204" pitchFamily="34" charset="0"/>
                        </a:defRPr>
                      </a:lvl4pPr>
                      <a:lvl5pPr marL="2057400" indent="-228600" eaLnBrk="0" hangingPunct="0">
                        <a:defRPr sz="12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12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12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12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1200">
                          <a:solidFill>
                            <a:schemeClr val="tx1"/>
                          </a:solidFill>
                          <a:latin typeface="Lucida Sans Unicode" panose="020B0602030504020204" pitchFamily="34" charset="0"/>
                        </a:defRPr>
                      </a:lvl9pPr>
                    </a:lstStyle>
                    <a:p>
                      <a:endParaRPr lang="fr-FR" altLang="fr-FR" sz="1800"/>
                    </a:p>
                  </p:txBody>
                </p:sp>
                <p:sp>
                  <p:nvSpPr>
                    <p:cNvPr id="94" name="Ellipse 89">
                      <a:extLst>
                        <a:ext uri="{FF2B5EF4-FFF2-40B4-BE49-F238E27FC236}">
                          <a16:creationId xmlns:a16="http://schemas.microsoft.com/office/drawing/2014/main" id="{2F1A3503-2B41-BED8-D2EB-15929F4DDB05}"/>
                        </a:ext>
                      </a:extLst>
                    </p:cNvPr>
                    <p:cNvSpPr>
                      <a:spLocks noChangeArrowheads="1"/>
                    </p:cNvSpPr>
                    <p:nvPr/>
                  </p:nvSpPr>
                  <p:spPr bwMode="auto">
                    <a:xfrm flipH="1">
                      <a:off x="5670798" y="4339580"/>
                      <a:ext cx="294704" cy="572070"/>
                    </a:xfrm>
                    <a:prstGeom prst="ellipse">
                      <a:avLst/>
                    </a:prstGeom>
                    <a:solidFill>
                      <a:schemeClr val="bg1"/>
                    </a:solidFill>
                    <a:ln w="19050" algn="ctr">
                      <a:solidFill>
                        <a:schemeClr val="tx1"/>
                      </a:solidFill>
                      <a:round/>
                      <a:headEnd/>
                      <a:tailEnd/>
                    </a:ln>
                  </p:spPr>
                  <p:txBody>
                    <a:bodyPr/>
                    <a:lstStyle>
                      <a:lvl1pPr eaLnBrk="0" hangingPunct="0">
                        <a:defRPr sz="1200">
                          <a:solidFill>
                            <a:schemeClr val="tx1"/>
                          </a:solidFill>
                          <a:latin typeface="Lucida Sans Unicode" panose="020B0602030504020204" pitchFamily="34" charset="0"/>
                        </a:defRPr>
                      </a:lvl1pPr>
                      <a:lvl2pPr marL="742950" indent="-285750" eaLnBrk="0" hangingPunct="0">
                        <a:defRPr sz="1200">
                          <a:solidFill>
                            <a:schemeClr val="tx1"/>
                          </a:solidFill>
                          <a:latin typeface="Lucida Sans Unicode" panose="020B0602030504020204" pitchFamily="34" charset="0"/>
                        </a:defRPr>
                      </a:lvl2pPr>
                      <a:lvl3pPr marL="1143000" indent="-228600" eaLnBrk="0" hangingPunct="0">
                        <a:defRPr sz="1200">
                          <a:solidFill>
                            <a:schemeClr val="tx1"/>
                          </a:solidFill>
                          <a:latin typeface="Lucida Sans Unicode" panose="020B0602030504020204" pitchFamily="34" charset="0"/>
                        </a:defRPr>
                      </a:lvl3pPr>
                      <a:lvl4pPr marL="1600200" indent="-228600" eaLnBrk="0" hangingPunct="0">
                        <a:defRPr sz="1200">
                          <a:solidFill>
                            <a:schemeClr val="tx1"/>
                          </a:solidFill>
                          <a:latin typeface="Lucida Sans Unicode" panose="020B0602030504020204" pitchFamily="34" charset="0"/>
                        </a:defRPr>
                      </a:lvl4pPr>
                      <a:lvl5pPr marL="2057400" indent="-228600" eaLnBrk="0" hangingPunct="0">
                        <a:defRPr sz="12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12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12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12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1200">
                          <a:solidFill>
                            <a:schemeClr val="tx1"/>
                          </a:solidFill>
                          <a:latin typeface="Lucida Sans Unicode" panose="020B0602030504020204" pitchFamily="34" charset="0"/>
                        </a:defRPr>
                      </a:lvl9pPr>
                    </a:lstStyle>
                    <a:p>
                      <a:endParaRPr lang="fr-FR" altLang="fr-FR" sz="1800"/>
                    </a:p>
                  </p:txBody>
                </p:sp>
                <p:cxnSp>
                  <p:nvCxnSpPr>
                    <p:cNvPr id="95" name="Connecteur droit 91">
                      <a:extLst>
                        <a:ext uri="{FF2B5EF4-FFF2-40B4-BE49-F238E27FC236}">
                          <a16:creationId xmlns:a16="http://schemas.microsoft.com/office/drawing/2014/main" id="{2434615A-2C8D-F65A-55EC-8A2C69B0C37F}"/>
                        </a:ext>
                      </a:extLst>
                    </p:cNvPr>
                    <p:cNvCxnSpPr>
                      <a:cxnSpLocks noChangeShapeType="1"/>
                      <a:stCxn id="93" idx="0"/>
                      <a:endCxn id="94" idx="0"/>
                    </p:cNvCxnSpPr>
                    <p:nvPr/>
                  </p:nvCxnSpPr>
                  <p:spPr bwMode="auto">
                    <a:xfrm>
                      <a:off x="5746142" y="4339580"/>
                      <a:ext cx="7200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96" name="Connecteur droit 92">
                      <a:extLst>
                        <a:ext uri="{FF2B5EF4-FFF2-40B4-BE49-F238E27FC236}">
                          <a16:creationId xmlns:a16="http://schemas.microsoft.com/office/drawing/2014/main" id="{8A485800-45E0-D797-6BB0-77274DC2A413}"/>
                        </a:ext>
                      </a:extLst>
                    </p:cNvPr>
                    <p:cNvCxnSpPr>
                      <a:cxnSpLocks noChangeShapeType="1"/>
                    </p:cNvCxnSpPr>
                    <p:nvPr/>
                  </p:nvCxnSpPr>
                  <p:spPr bwMode="auto">
                    <a:xfrm>
                      <a:off x="5742806" y="4915644"/>
                      <a:ext cx="7200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85" name="Groupe 94">
                    <a:extLst>
                      <a:ext uri="{FF2B5EF4-FFF2-40B4-BE49-F238E27FC236}">
                        <a16:creationId xmlns:a16="http://schemas.microsoft.com/office/drawing/2014/main" id="{DBC05852-22AC-EB6F-7A77-672E579309D6}"/>
                      </a:ext>
                    </a:extLst>
                  </p:cNvPr>
                  <p:cNvGrpSpPr>
                    <a:grpSpLocks/>
                  </p:cNvGrpSpPr>
                  <p:nvPr/>
                </p:nvGrpSpPr>
                <p:grpSpPr bwMode="auto">
                  <a:xfrm>
                    <a:off x="5232078" y="4483596"/>
                    <a:ext cx="366712" cy="576064"/>
                    <a:chOff x="5598790" y="4339580"/>
                    <a:chExt cx="366712" cy="576064"/>
                  </a:xfrm>
                </p:grpSpPr>
                <p:sp>
                  <p:nvSpPr>
                    <p:cNvPr id="89" name="Ellipse 95">
                      <a:extLst>
                        <a:ext uri="{FF2B5EF4-FFF2-40B4-BE49-F238E27FC236}">
                          <a16:creationId xmlns:a16="http://schemas.microsoft.com/office/drawing/2014/main" id="{744544CD-7B3B-5AEE-9A90-53299408FF8D}"/>
                        </a:ext>
                      </a:extLst>
                    </p:cNvPr>
                    <p:cNvSpPr>
                      <a:spLocks noChangeArrowheads="1"/>
                    </p:cNvSpPr>
                    <p:nvPr/>
                  </p:nvSpPr>
                  <p:spPr bwMode="auto">
                    <a:xfrm flipH="1">
                      <a:off x="5598790" y="4339580"/>
                      <a:ext cx="294704" cy="572070"/>
                    </a:xfrm>
                    <a:prstGeom prst="ellipse">
                      <a:avLst/>
                    </a:prstGeom>
                    <a:solidFill>
                      <a:schemeClr val="bg1"/>
                    </a:solidFill>
                    <a:ln w="19050" algn="ctr">
                      <a:solidFill>
                        <a:schemeClr val="tx1"/>
                      </a:solidFill>
                      <a:round/>
                      <a:headEnd/>
                      <a:tailEnd/>
                    </a:ln>
                  </p:spPr>
                  <p:txBody>
                    <a:bodyPr/>
                    <a:lstStyle>
                      <a:lvl1pPr eaLnBrk="0" hangingPunct="0">
                        <a:defRPr sz="1200">
                          <a:solidFill>
                            <a:schemeClr val="tx1"/>
                          </a:solidFill>
                          <a:latin typeface="Lucida Sans Unicode" panose="020B0602030504020204" pitchFamily="34" charset="0"/>
                        </a:defRPr>
                      </a:lvl1pPr>
                      <a:lvl2pPr marL="742950" indent="-285750" eaLnBrk="0" hangingPunct="0">
                        <a:defRPr sz="1200">
                          <a:solidFill>
                            <a:schemeClr val="tx1"/>
                          </a:solidFill>
                          <a:latin typeface="Lucida Sans Unicode" panose="020B0602030504020204" pitchFamily="34" charset="0"/>
                        </a:defRPr>
                      </a:lvl2pPr>
                      <a:lvl3pPr marL="1143000" indent="-228600" eaLnBrk="0" hangingPunct="0">
                        <a:defRPr sz="1200">
                          <a:solidFill>
                            <a:schemeClr val="tx1"/>
                          </a:solidFill>
                          <a:latin typeface="Lucida Sans Unicode" panose="020B0602030504020204" pitchFamily="34" charset="0"/>
                        </a:defRPr>
                      </a:lvl3pPr>
                      <a:lvl4pPr marL="1600200" indent="-228600" eaLnBrk="0" hangingPunct="0">
                        <a:defRPr sz="1200">
                          <a:solidFill>
                            <a:schemeClr val="tx1"/>
                          </a:solidFill>
                          <a:latin typeface="Lucida Sans Unicode" panose="020B0602030504020204" pitchFamily="34" charset="0"/>
                        </a:defRPr>
                      </a:lvl4pPr>
                      <a:lvl5pPr marL="2057400" indent="-228600" eaLnBrk="0" hangingPunct="0">
                        <a:defRPr sz="12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12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12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12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1200">
                          <a:solidFill>
                            <a:schemeClr val="tx1"/>
                          </a:solidFill>
                          <a:latin typeface="Lucida Sans Unicode" panose="020B0602030504020204" pitchFamily="34" charset="0"/>
                        </a:defRPr>
                      </a:lvl9pPr>
                    </a:lstStyle>
                    <a:p>
                      <a:endParaRPr lang="fr-FR" altLang="fr-FR" sz="1800"/>
                    </a:p>
                  </p:txBody>
                </p:sp>
                <p:sp>
                  <p:nvSpPr>
                    <p:cNvPr id="90" name="Ellipse 96">
                      <a:extLst>
                        <a:ext uri="{FF2B5EF4-FFF2-40B4-BE49-F238E27FC236}">
                          <a16:creationId xmlns:a16="http://schemas.microsoft.com/office/drawing/2014/main" id="{6C1F4A55-BCBB-E186-162D-C7A4CA41554B}"/>
                        </a:ext>
                      </a:extLst>
                    </p:cNvPr>
                    <p:cNvSpPr>
                      <a:spLocks noChangeArrowheads="1"/>
                    </p:cNvSpPr>
                    <p:nvPr/>
                  </p:nvSpPr>
                  <p:spPr bwMode="auto">
                    <a:xfrm flipH="1">
                      <a:off x="5670798" y="4339580"/>
                      <a:ext cx="294704" cy="572070"/>
                    </a:xfrm>
                    <a:prstGeom prst="ellipse">
                      <a:avLst/>
                    </a:prstGeom>
                    <a:solidFill>
                      <a:schemeClr val="bg1"/>
                    </a:solidFill>
                    <a:ln w="19050" algn="ctr">
                      <a:solidFill>
                        <a:schemeClr val="tx1"/>
                      </a:solidFill>
                      <a:round/>
                      <a:headEnd/>
                      <a:tailEnd/>
                    </a:ln>
                  </p:spPr>
                  <p:txBody>
                    <a:bodyPr/>
                    <a:lstStyle>
                      <a:lvl1pPr eaLnBrk="0" hangingPunct="0">
                        <a:defRPr sz="1200">
                          <a:solidFill>
                            <a:schemeClr val="tx1"/>
                          </a:solidFill>
                          <a:latin typeface="Lucida Sans Unicode" panose="020B0602030504020204" pitchFamily="34" charset="0"/>
                        </a:defRPr>
                      </a:lvl1pPr>
                      <a:lvl2pPr marL="742950" indent="-285750" eaLnBrk="0" hangingPunct="0">
                        <a:defRPr sz="1200">
                          <a:solidFill>
                            <a:schemeClr val="tx1"/>
                          </a:solidFill>
                          <a:latin typeface="Lucida Sans Unicode" panose="020B0602030504020204" pitchFamily="34" charset="0"/>
                        </a:defRPr>
                      </a:lvl2pPr>
                      <a:lvl3pPr marL="1143000" indent="-228600" eaLnBrk="0" hangingPunct="0">
                        <a:defRPr sz="1200">
                          <a:solidFill>
                            <a:schemeClr val="tx1"/>
                          </a:solidFill>
                          <a:latin typeface="Lucida Sans Unicode" panose="020B0602030504020204" pitchFamily="34" charset="0"/>
                        </a:defRPr>
                      </a:lvl3pPr>
                      <a:lvl4pPr marL="1600200" indent="-228600" eaLnBrk="0" hangingPunct="0">
                        <a:defRPr sz="1200">
                          <a:solidFill>
                            <a:schemeClr val="tx1"/>
                          </a:solidFill>
                          <a:latin typeface="Lucida Sans Unicode" panose="020B0602030504020204" pitchFamily="34" charset="0"/>
                        </a:defRPr>
                      </a:lvl4pPr>
                      <a:lvl5pPr marL="2057400" indent="-228600" eaLnBrk="0" hangingPunct="0">
                        <a:defRPr sz="1200">
                          <a:solidFill>
                            <a:schemeClr val="tx1"/>
                          </a:solidFill>
                          <a:latin typeface="Lucida Sans Unicode" panose="020B0602030504020204" pitchFamily="34" charset="0"/>
                        </a:defRPr>
                      </a:lvl5pPr>
                      <a:lvl6pPr marL="2514600" indent="-228600" eaLnBrk="0" fontAlgn="base" hangingPunct="0">
                        <a:spcBef>
                          <a:spcPct val="0"/>
                        </a:spcBef>
                        <a:spcAft>
                          <a:spcPct val="0"/>
                        </a:spcAft>
                        <a:defRPr sz="1200">
                          <a:solidFill>
                            <a:schemeClr val="tx1"/>
                          </a:solidFill>
                          <a:latin typeface="Lucida Sans Unicode" panose="020B0602030504020204" pitchFamily="34" charset="0"/>
                        </a:defRPr>
                      </a:lvl6pPr>
                      <a:lvl7pPr marL="2971800" indent="-228600" eaLnBrk="0" fontAlgn="base" hangingPunct="0">
                        <a:spcBef>
                          <a:spcPct val="0"/>
                        </a:spcBef>
                        <a:spcAft>
                          <a:spcPct val="0"/>
                        </a:spcAft>
                        <a:defRPr sz="1200">
                          <a:solidFill>
                            <a:schemeClr val="tx1"/>
                          </a:solidFill>
                          <a:latin typeface="Lucida Sans Unicode" panose="020B0602030504020204" pitchFamily="34" charset="0"/>
                        </a:defRPr>
                      </a:lvl7pPr>
                      <a:lvl8pPr marL="3429000" indent="-228600" eaLnBrk="0" fontAlgn="base" hangingPunct="0">
                        <a:spcBef>
                          <a:spcPct val="0"/>
                        </a:spcBef>
                        <a:spcAft>
                          <a:spcPct val="0"/>
                        </a:spcAft>
                        <a:defRPr sz="1200">
                          <a:solidFill>
                            <a:schemeClr val="tx1"/>
                          </a:solidFill>
                          <a:latin typeface="Lucida Sans Unicode" panose="020B0602030504020204" pitchFamily="34" charset="0"/>
                        </a:defRPr>
                      </a:lvl8pPr>
                      <a:lvl9pPr marL="3886200" indent="-228600" eaLnBrk="0" fontAlgn="base" hangingPunct="0">
                        <a:spcBef>
                          <a:spcPct val="0"/>
                        </a:spcBef>
                        <a:spcAft>
                          <a:spcPct val="0"/>
                        </a:spcAft>
                        <a:defRPr sz="1200">
                          <a:solidFill>
                            <a:schemeClr val="tx1"/>
                          </a:solidFill>
                          <a:latin typeface="Lucida Sans Unicode" panose="020B0602030504020204" pitchFamily="34" charset="0"/>
                        </a:defRPr>
                      </a:lvl9pPr>
                    </a:lstStyle>
                    <a:p>
                      <a:endParaRPr lang="fr-FR" altLang="fr-FR" sz="1800"/>
                    </a:p>
                  </p:txBody>
                </p:sp>
                <p:cxnSp>
                  <p:nvCxnSpPr>
                    <p:cNvPr id="91" name="Connecteur droit 97">
                      <a:extLst>
                        <a:ext uri="{FF2B5EF4-FFF2-40B4-BE49-F238E27FC236}">
                          <a16:creationId xmlns:a16="http://schemas.microsoft.com/office/drawing/2014/main" id="{3759C581-A12E-CCA0-DCB4-77870E729F95}"/>
                        </a:ext>
                      </a:extLst>
                    </p:cNvPr>
                    <p:cNvCxnSpPr>
                      <a:cxnSpLocks noChangeShapeType="1"/>
                      <a:stCxn id="89" idx="0"/>
                      <a:endCxn id="90" idx="0"/>
                    </p:cNvCxnSpPr>
                    <p:nvPr/>
                  </p:nvCxnSpPr>
                  <p:spPr bwMode="auto">
                    <a:xfrm>
                      <a:off x="5746142" y="4339580"/>
                      <a:ext cx="7200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92" name="Connecteur droit 98">
                      <a:extLst>
                        <a:ext uri="{FF2B5EF4-FFF2-40B4-BE49-F238E27FC236}">
                          <a16:creationId xmlns:a16="http://schemas.microsoft.com/office/drawing/2014/main" id="{42334F76-0E0A-2768-E6B5-7D5E32A951B8}"/>
                        </a:ext>
                      </a:extLst>
                    </p:cNvPr>
                    <p:cNvCxnSpPr>
                      <a:cxnSpLocks noChangeShapeType="1"/>
                    </p:cNvCxnSpPr>
                    <p:nvPr/>
                  </p:nvCxnSpPr>
                  <p:spPr bwMode="auto">
                    <a:xfrm>
                      <a:off x="5742806" y="4915644"/>
                      <a:ext cx="72008"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cxnSp>
                <p:nvCxnSpPr>
                  <p:cNvPr id="86" name="Connecteur droit 101">
                    <a:extLst>
                      <a:ext uri="{FF2B5EF4-FFF2-40B4-BE49-F238E27FC236}">
                        <a16:creationId xmlns:a16="http://schemas.microsoft.com/office/drawing/2014/main" id="{19F87EB2-E19D-60BA-7C31-CBB85C5643C6}"/>
                      </a:ext>
                    </a:extLst>
                  </p:cNvPr>
                  <p:cNvCxnSpPr>
                    <a:cxnSpLocks noChangeShapeType="1"/>
                  </p:cNvCxnSpPr>
                  <p:nvPr/>
                </p:nvCxnSpPr>
                <p:spPr bwMode="auto">
                  <a:xfrm flipV="1">
                    <a:off x="6102846" y="5095668"/>
                    <a:ext cx="72008" cy="360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7" name="Arc 86">
                    <a:extLst>
                      <a:ext uri="{FF2B5EF4-FFF2-40B4-BE49-F238E27FC236}">
                        <a16:creationId xmlns:a16="http://schemas.microsoft.com/office/drawing/2014/main" id="{97ABEBBA-AF98-0C16-4B08-61157FD2FC5A}"/>
                      </a:ext>
                    </a:extLst>
                  </p:cNvPr>
                  <p:cNvSpPr/>
                  <p:nvPr/>
                </p:nvSpPr>
                <p:spPr bwMode="auto">
                  <a:xfrm>
                    <a:off x="5886534" y="4805867"/>
                    <a:ext cx="397813" cy="398261"/>
                  </a:xfrm>
                  <a:prstGeom prst="arc">
                    <a:avLst>
                      <a:gd name="adj1" fmla="val 13346716"/>
                      <a:gd name="adj2" fmla="val 5154324"/>
                    </a:avLst>
                  </a:prstGeom>
                  <a:noFill/>
                  <a:ln w="19050" cap="flat" cmpd="sng" algn="ctr">
                    <a:solidFill>
                      <a:schemeClr val="tx1"/>
                    </a:solidFill>
                    <a:prstDash val="solid"/>
                    <a:round/>
                    <a:headEnd type="none" w="med" len="med"/>
                    <a:tailEnd type="none" w="med" len="med"/>
                  </a:ln>
                  <a:effectLst/>
                </p:spPr>
                <p:txBody>
                  <a:bodyPr/>
                  <a:lstStyle/>
                  <a:p>
                    <a:pPr eaLnBrk="0" hangingPunct="0">
                      <a:defRPr/>
                    </a:pPr>
                    <a:endParaRPr lang="fr-FR" sz="1800" dirty="0"/>
                  </a:p>
                </p:txBody>
              </p:sp>
              <p:sp>
                <p:nvSpPr>
                  <p:cNvPr id="88" name="Arc 87">
                    <a:extLst>
                      <a:ext uri="{FF2B5EF4-FFF2-40B4-BE49-F238E27FC236}">
                        <a16:creationId xmlns:a16="http://schemas.microsoft.com/office/drawing/2014/main" id="{E4A59BFE-97F6-466C-744B-C1A804218E83}"/>
                      </a:ext>
                    </a:extLst>
                  </p:cNvPr>
                  <p:cNvSpPr/>
                  <p:nvPr/>
                </p:nvSpPr>
                <p:spPr bwMode="auto">
                  <a:xfrm>
                    <a:off x="5960079" y="4877430"/>
                    <a:ext cx="250723" cy="252023"/>
                  </a:xfrm>
                  <a:prstGeom prst="arc">
                    <a:avLst>
                      <a:gd name="adj1" fmla="val 16369196"/>
                      <a:gd name="adj2" fmla="val 2954317"/>
                    </a:avLst>
                  </a:prstGeom>
                  <a:noFill/>
                  <a:ln w="19050" cap="flat" cmpd="sng" algn="ctr">
                    <a:solidFill>
                      <a:schemeClr val="tx1"/>
                    </a:solidFill>
                    <a:prstDash val="solid"/>
                    <a:round/>
                    <a:headEnd type="none" w="med" len="med"/>
                    <a:tailEnd type="none" w="med" len="med"/>
                  </a:ln>
                  <a:effectLst/>
                </p:spPr>
                <p:txBody>
                  <a:bodyPr/>
                  <a:lstStyle/>
                  <a:p>
                    <a:pPr eaLnBrk="0" hangingPunct="0">
                      <a:defRPr/>
                    </a:pPr>
                    <a:endParaRPr lang="fr-FR" sz="1800" dirty="0"/>
                  </a:p>
                </p:txBody>
              </p:sp>
            </p:grpSp>
            <p:cxnSp>
              <p:nvCxnSpPr>
                <p:cNvPr id="80" name="Connecteur droit 116">
                  <a:extLst>
                    <a:ext uri="{FF2B5EF4-FFF2-40B4-BE49-F238E27FC236}">
                      <a16:creationId xmlns:a16="http://schemas.microsoft.com/office/drawing/2014/main" id="{014FD73F-5145-CDDD-86AD-DE3222D27C7B}"/>
                    </a:ext>
                  </a:extLst>
                </p:cNvPr>
                <p:cNvCxnSpPr>
                  <a:cxnSpLocks noChangeShapeType="1"/>
                </p:cNvCxnSpPr>
                <p:nvPr/>
              </p:nvCxnSpPr>
              <p:spPr bwMode="auto">
                <a:xfrm>
                  <a:off x="6181470" y="4779603"/>
                  <a:ext cx="0" cy="209013"/>
                </a:xfrm>
                <a:prstGeom prst="line">
                  <a:avLst/>
                </a:prstGeom>
                <a:noFill/>
                <a:ln w="6350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81" name="Organigramme : Stockage à accès direct 80">
                  <a:extLst>
                    <a:ext uri="{FF2B5EF4-FFF2-40B4-BE49-F238E27FC236}">
                      <a16:creationId xmlns:a16="http://schemas.microsoft.com/office/drawing/2014/main" id="{DB29D62C-C676-5253-7EBC-5E1184DF730D}"/>
                    </a:ext>
                  </a:extLst>
                </p:cNvPr>
                <p:cNvSpPr/>
                <p:nvPr/>
              </p:nvSpPr>
              <p:spPr bwMode="auto">
                <a:xfrm rot="726035">
                  <a:off x="5964227" y="3959225"/>
                  <a:ext cx="131763" cy="79375"/>
                </a:xfrm>
                <a:prstGeom prst="flowChartMagneticDrum">
                  <a:avLst/>
                </a:prstGeom>
                <a:solidFill>
                  <a:schemeClr val="tx1">
                    <a:lumMod val="75000"/>
                    <a:lumOff val="25000"/>
                  </a:schemeClr>
                </a:solidFill>
                <a:ln w="12700" cap="flat" cmpd="sng" algn="ctr">
                  <a:solidFill>
                    <a:schemeClr val="tx1"/>
                  </a:solidFill>
                  <a:prstDash val="solid"/>
                  <a:round/>
                  <a:headEnd type="none" w="med" len="med"/>
                  <a:tailEnd type="none" w="med" len="med"/>
                </a:ln>
                <a:effectLst/>
              </p:spPr>
              <p:txBody>
                <a:bodyPr/>
                <a:lstStyle/>
                <a:p>
                  <a:pPr eaLnBrk="0" hangingPunct="0">
                    <a:defRPr/>
                  </a:pPr>
                  <a:endParaRPr lang="fr-FR" sz="1800" dirty="0"/>
                </a:p>
              </p:txBody>
            </p:sp>
            <p:sp>
              <p:nvSpPr>
                <p:cNvPr id="82" name="Cylindre 81">
                  <a:extLst>
                    <a:ext uri="{FF2B5EF4-FFF2-40B4-BE49-F238E27FC236}">
                      <a16:creationId xmlns:a16="http://schemas.microsoft.com/office/drawing/2014/main" id="{047AFF0C-2166-184E-84DC-690650B3C0A4}"/>
                    </a:ext>
                  </a:extLst>
                </p:cNvPr>
                <p:cNvSpPr/>
                <p:nvPr/>
              </p:nvSpPr>
              <p:spPr bwMode="auto">
                <a:xfrm rot="5400000">
                  <a:off x="5814814" y="3907532"/>
                  <a:ext cx="504056" cy="360040"/>
                </a:xfrm>
                <a:prstGeom prst="can">
                  <a:avLst>
                    <a:gd name="adj" fmla="val 41385"/>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200" b="0" i="0" u="none" strike="noStrike" cap="none" normalizeH="0" baseline="0">
                    <a:ln>
                      <a:noFill/>
                    </a:ln>
                    <a:solidFill>
                      <a:schemeClr val="tx1"/>
                    </a:solidFill>
                    <a:effectLst/>
                    <a:latin typeface="Lucida Sans Unicode" pitchFamily="34" charset="0"/>
                  </a:endParaRPr>
                </a:p>
              </p:txBody>
            </p:sp>
          </p:grpSp>
        </p:grpSp>
        <p:sp>
          <p:nvSpPr>
            <p:cNvPr id="109" name="ZoneTexte 108">
              <a:extLst>
                <a:ext uri="{FF2B5EF4-FFF2-40B4-BE49-F238E27FC236}">
                  <a16:creationId xmlns:a16="http://schemas.microsoft.com/office/drawing/2014/main" id="{4F8EB05E-1E4F-5FFC-64D0-AA1531A85625}"/>
                </a:ext>
              </a:extLst>
            </p:cNvPr>
            <p:cNvSpPr txBox="1"/>
            <p:nvPr/>
          </p:nvSpPr>
          <p:spPr>
            <a:xfrm>
              <a:off x="4647751" y="1059582"/>
              <a:ext cx="572321" cy="280476"/>
            </a:xfrm>
            <a:prstGeom prst="rect">
              <a:avLst/>
            </a:prstGeom>
            <a:noFill/>
          </p:spPr>
          <p:txBody>
            <a:bodyPr wrap="square" rtlCol="0">
              <a:spAutoFit/>
            </a:bodyPr>
            <a:lstStyle/>
            <a:p>
              <a:r>
                <a:rPr lang="fr-FR" sz="1100" dirty="0">
                  <a:latin typeface="Arial" panose="020B0604020202020204" pitchFamily="34" charset="0"/>
                  <a:cs typeface="Arial" panose="020B0604020202020204" pitchFamily="34" charset="0"/>
                </a:rPr>
                <a:t>Pint2</a:t>
              </a:r>
            </a:p>
          </p:txBody>
        </p:sp>
        <p:sp>
          <p:nvSpPr>
            <p:cNvPr id="110" name="ZoneTexte 109">
              <a:extLst>
                <a:ext uri="{FF2B5EF4-FFF2-40B4-BE49-F238E27FC236}">
                  <a16:creationId xmlns:a16="http://schemas.microsoft.com/office/drawing/2014/main" id="{519DD1B0-63CC-AC1C-F58C-CACDAF71B18D}"/>
                </a:ext>
              </a:extLst>
            </p:cNvPr>
            <p:cNvSpPr txBox="1"/>
            <p:nvPr/>
          </p:nvSpPr>
          <p:spPr>
            <a:xfrm>
              <a:off x="6465785" y="781936"/>
              <a:ext cx="479829" cy="280476"/>
            </a:xfrm>
            <a:prstGeom prst="rect">
              <a:avLst/>
            </a:prstGeom>
            <a:noFill/>
          </p:spPr>
          <p:txBody>
            <a:bodyPr wrap="square" rtlCol="0">
              <a:spAutoFit/>
            </a:bodyPr>
            <a:lstStyle/>
            <a:p>
              <a:r>
                <a:rPr lang="fr-FR" sz="1100" dirty="0">
                  <a:latin typeface="Arial" panose="020B0604020202020204" pitchFamily="34" charset="0"/>
                  <a:cs typeface="Arial" panose="020B0604020202020204" pitchFamily="34" charset="0"/>
                </a:rPr>
                <a:t>Pint</a:t>
              </a:r>
            </a:p>
          </p:txBody>
        </p:sp>
        <p:sp>
          <p:nvSpPr>
            <p:cNvPr id="111" name="ZoneTexte 110">
              <a:extLst>
                <a:ext uri="{FF2B5EF4-FFF2-40B4-BE49-F238E27FC236}">
                  <a16:creationId xmlns:a16="http://schemas.microsoft.com/office/drawing/2014/main" id="{4925B545-30F3-A8B5-3BEC-1FF077D54D0C}"/>
                </a:ext>
              </a:extLst>
            </p:cNvPr>
            <p:cNvSpPr txBox="1"/>
            <p:nvPr/>
          </p:nvSpPr>
          <p:spPr>
            <a:xfrm>
              <a:off x="4496249" y="2427734"/>
              <a:ext cx="723823" cy="280476"/>
            </a:xfrm>
            <a:prstGeom prst="rect">
              <a:avLst/>
            </a:prstGeom>
            <a:noFill/>
          </p:spPr>
          <p:txBody>
            <a:bodyPr wrap="square" rtlCol="0">
              <a:spAutoFit/>
            </a:bodyPr>
            <a:lstStyle/>
            <a:p>
              <a:r>
                <a:rPr lang="fr-FR" sz="1100" dirty="0">
                  <a:latin typeface="Arial" panose="020B0604020202020204" pitchFamily="34" charset="0"/>
                  <a:cs typeface="Arial" panose="020B0604020202020204" pitchFamily="34" charset="0"/>
                </a:rPr>
                <a:t>Ignition</a:t>
              </a:r>
            </a:p>
          </p:txBody>
        </p:sp>
        <p:sp>
          <p:nvSpPr>
            <p:cNvPr id="112" name="ZoneTexte 111">
              <a:extLst>
                <a:ext uri="{FF2B5EF4-FFF2-40B4-BE49-F238E27FC236}">
                  <a16:creationId xmlns:a16="http://schemas.microsoft.com/office/drawing/2014/main" id="{8E99E336-9995-F1CE-BC83-25586FF85344}"/>
                </a:ext>
              </a:extLst>
            </p:cNvPr>
            <p:cNvSpPr txBox="1"/>
            <p:nvPr/>
          </p:nvSpPr>
          <p:spPr>
            <a:xfrm>
              <a:off x="7596336" y="3075806"/>
              <a:ext cx="576064" cy="430887"/>
            </a:xfrm>
            <a:prstGeom prst="rect">
              <a:avLst/>
            </a:prstGeom>
            <a:noFill/>
          </p:spPr>
          <p:txBody>
            <a:bodyPr wrap="square" rtlCol="0">
              <a:spAutoFit/>
            </a:bodyPr>
            <a:lstStyle/>
            <a:p>
              <a:r>
                <a:rPr lang="fr-FR" sz="1100" dirty="0">
                  <a:latin typeface="Arial" panose="020B0604020202020204" pitchFamily="34" charset="0"/>
                  <a:cs typeface="Arial" panose="020B0604020202020204" pitchFamily="34" charset="0"/>
                </a:rPr>
                <a:t>Plent2</a:t>
              </a:r>
            </a:p>
          </p:txBody>
        </p:sp>
        <p:cxnSp>
          <p:nvCxnSpPr>
            <p:cNvPr id="114" name="Connecteur droit avec flèche 113">
              <a:extLst>
                <a:ext uri="{FF2B5EF4-FFF2-40B4-BE49-F238E27FC236}">
                  <a16:creationId xmlns:a16="http://schemas.microsoft.com/office/drawing/2014/main" id="{8B5D68DB-AE40-8EDD-CABF-C597D830AE98}"/>
                </a:ext>
              </a:extLst>
            </p:cNvPr>
            <p:cNvCxnSpPr>
              <a:cxnSpLocks/>
              <a:stCxn id="109" idx="2"/>
              <a:endCxn id="81" idx="0"/>
            </p:cNvCxnSpPr>
            <p:nvPr/>
          </p:nvCxnSpPr>
          <p:spPr>
            <a:xfrm>
              <a:off x="4933912" y="1340058"/>
              <a:ext cx="581626" cy="667649"/>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17" name="Connecteur droit avec flèche 116">
              <a:extLst>
                <a:ext uri="{FF2B5EF4-FFF2-40B4-BE49-F238E27FC236}">
                  <a16:creationId xmlns:a16="http://schemas.microsoft.com/office/drawing/2014/main" id="{2AD8BDD0-5018-08C7-A96E-4B7EEB441072}"/>
                </a:ext>
              </a:extLst>
            </p:cNvPr>
            <p:cNvCxnSpPr>
              <a:cxnSpLocks/>
              <a:stCxn id="110" idx="2"/>
              <a:endCxn id="103" idx="2"/>
            </p:cNvCxnSpPr>
            <p:nvPr/>
          </p:nvCxnSpPr>
          <p:spPr>
            <a:xfrm flipH="1">
              <a:off x="6328789" y="1062412"/>
              <a:ext cx="376911" cy="904142"/>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20" name="Connecteur droit avec flèche 119">
              <a:extLst>
                <a:ext uri="{FF2B5EF4-FFF2-40B4-BE49-F238E27FC236}">
                  <a16:creationId xmlns:a16="http://schemas.microsoft.com/office/drawing/2014/main" id="{0CB6ED08-B5D9-6A99-FF91-AC374FA32A1B}"/>
                </a:ext>
              </a:extLst>
            </p:cNvPr>
            <p:cNvCxnSpPr>
              <a:cxnSpLocks/>
              <a:stCxn id="111" idx="3"/>
              <a:endCxn id="73" idx="2"/>
            </p:cNvCxnSpPr>
            <p:nvPr/>
          </p:nvCxnSpPr>
          <p:spPr>
            <a:xfrm flipV="1">
              <a:off x="5220072" y="2187836"/>
              <a:ext cx="228600" cy="380135"/>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23" name="Connecteur droit avec flèche 122">
              <a:extLst>
                <a:ext uri="{FF2B5EF4-FFF2-40B4-BE49-F238E27FC236}">
                  <a16:creationId xmlns:a16="http://schemas.microsoft.com/office/drawing/2014/main" id="{95775435-CBA5-B984-091E-C719BBDE8CBA}"/>
                </a:ext>
              </a:extLst>
            </p:cNvPr>
            <p:cNvCxnSpPr>
              <a:cxnSpLocks/>
              <a:stCxn id="112" idx="0"/>
            </p:cNvCxnSpPr>
            <p:nvPr/>
          </p:nvCxnSpPr>
          <p:spPr>
            <a:xfrm flipV="1">
              <a:off x="7884368" y="2512344"/>
              <a:ext cx="439639" cy="563462"/>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grpSp>
      <p:sp>
        <p:nvSpPr>
          <p:cNvPr id="128" name="Cylindre 127">
            <a:extLst>
              <a:ext uri="{FF2B5EF4-FFF2-40B4-BE49-F238E27FC236}">
                <a16:creationId xmlns:a16="http://schemas.microsoft.com/office/drawing/2014/main" id="{343FE37A-3BB3-03ED-AEC4-0284046778B1}"/>
              </a:ext>
            </a:extLst>
          </p:cNvPr>
          <p:cNvSpPr/>
          <p:nvPr/>
        </p:nvSpPr>
        <p:spPr>
          <a:xfrm rot="5400000">
            <a:off x="4921424" y="2702515"/>
            <a:ext cx="288032" cy="720080"/>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36" name="Connecteur droit 135">
            <a:extLst>
              <a:ext uri="{FF2B5EF4-FFF2-40B4-BE49-F238E27FC236}">
                <a16:creationId xmlns:a16="http://schemas.microsoft.com/office/drawing/2014/main" id="{79D2EC77-23AE-50FB-4EBB-C02C44FDD635}"/>
              </a:ext>
            </a:extLst>
          </p:cNvPr>
          <p:cNvCxnSpPr>
            <a:cxnSpLocks/>
          </p:cNvCxnSpPr>
          <p:nvPr/>
        </p:nvCxnSpPr>
        <p:spPr>
          <a:xfrm>
            <a:off x="5398976" y="3055929"/>
            <a:ext cx="132650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7" name="Connecteur droit 136">
            <a:extLst>
              <a:ext uri="{FF2B5EF4-FFF2-40B4-BE49-F238E27FC236}">
                <a16:creationId xmlns:a16="http://schemas.microsoft.com/office/drawing/2014/main" id="{4C778049-5BCF-771C-D201-1EFA6873602D}"/>
              </a:ext>
            </a:extLst>
          </p:cNvPr>
          <p:cNvCxnSpPr>
            <a:cxnSpLocks/>
          </p:cNvCxnSpPr>
          <p:nvPr/>
        </p:nvCxnSpPr>
        <p:spPr>
          <a:xfrm flipV="1">
            <a:off x="6718852" y="2869096"/>
            <a:ext cx="0" cy="198782"/>
          </a:xfrm>
          <a:prstGeom prst="line">
            <a:avLst/>
          </a:prstGeom>
          <a:ln w="28575"/>
        </p:spPr>
        <p:style>
          <a:lnRef idx="1">
            <a:schemeClr val="dk1"/>
          </a:lnRef>
          <a:fillRef idx="0">
            <a:schemeClr val="dk1"/>
          </a:fillRef>
          <a:effectRef idx="0">
            <a:schemeClr val="dk1"/>
          </a:effectRef>
          <a:fontRef idx="minor">
            <a:schemeClr val="tx1"/>
          </a:fontRef>
        </p:style>
      </p:cxnSp>
      <p:sp>
        <p:nvSpPr>
          <p:cNvPr id="142" name="ZoneTexte 141">
            <a:extLst>
              <a:ext uri="{FF2B5EF4-FFF2-40B4-BE49-F238E27FC236}">
                <a16:creationId xmlns:a16="http://schemas.microsoft.com/office/drawing/2014/main" id="{6AA9056D-D69F-D2EA-2376-57F0B138D891}"/>
              </a:ext>
            </a:extLst>
          </p:cNvPr>
          <p:cNvSpPr txBox="1"/>
          <p:nvPr/>
        </p:nvSpPr>
        <p:spPr>
          <a:xfrm>
            <a:off x="4854758" y="2931328"/>
            <a:ext cx="544039" cy="261610"/>
          </a:xfrm>
          <a:prstGeom prst="rect">
            <a:avLst/>
          </a:prstGeom>
          <a:noFill/>
        </p:spPr>
        <p:txBody>
          <a:bodyPr wrap="square" rtlCol="0">
            <a:spAutoFit/>
          </a:bodyPr>
          <a:lstStyle/>
          <a:p>
            <a:r>
              <a:rPr lang="fr-FR" sz="1100" dirty="0">
                <a:latin typeface="Arial" panose="020B0604020202020204" pitchFamily="34" charset="0"/>
                <a:cs typeface="Arial" panose="020B0604020202020204" pitchFamily="34" charset="0"/>
              </a:rPr>
              <a:t>H2</a:t>
            </a:r>
          </a:p>
        </p:txBody>
      </p:sp>
      <p:sp>
        <p:nvSpPr>
          <p:cNvPr id="143" name="ZoneTexte 142">
            <a:extLst>
              <a:ext uri="{FF2B5EF4-FFF2-40B4-BE49-F238E27FC236}">
                <a16:creationId xmlns:a16="http://schemas.microsoft.com/office/drawing/2014/main" id="{4E57A711-8656-76BC-EEEF-F279EA8FDFDB}"/>
              </a:ext>
            </a:extLst>
          </p:cNvPr>
          <p:cNvSpPr txBox="1"/>
          <p:nvPr/>
        </p:nvSpPr>
        <p:spPr>
          <a:xfrm>
            <a:off x="6743194" y="3461414"/>
            <a:ext cx="923189" cy="430887"/>
          </a:xfrm>
          <a:prstGeom prst="rect">
            <a:avLst/>
          </a:prstGeom>
          <a:noFill/>
        </p:spPr>
        <p:txBody>
          <a:bodyPr wrap="square" rtlCol="0">
            <a:spAutoFit/>
          </a:bodyPr>
          <a:lstStyle/>
          <a:p>
            <a:pPr algn="ctr"/>
            <a:r>
              <a:rPr lang="fr-FR" sz="1100" dirty="0" err="1">
                <a:latin typeface="Arial" panose="020B0604020202020204" pitchFamily="34" charset="0"/>
                <a:cs typeface="Arial" panose="020B0604020202020204" pitchFamily="34" charset="0"/>
              </a:rPr>
              <a:t>Hydrogen</a:t>
            </a:r>
            <a:r>
              <a:rPr lang="fr-FR" sz="1100" dirty="0">
                <a:latin typeface="Arial" panose="020B0604020202020204" pitchFamily="34" charset="0"/>
                <a:cs typeface="Arial" panose="020B0604020202020204" pitchFamily="34" charset="0"/>
              </a:rPr>
              <a:t> injection </a:t>
            </a:r>
          </a:p>
        </p:txBody>
      </p:sp>
      <p:cxnSp>
        <p:nvCxnSpPr>
          <p:cNvPr id="144" name="Connecteur droit avec flèche 143">
            <a:extLst>
              <a:ext uri="{FF2B5EF4-FFF2-40B4-BE49-F238E27FC236}">
                <a16:creationId xmlns:a16="http://schemas.microsoft.com/office/drawing/2014/main" id="{70827E9F-9367-12D7-A75B-50B0D40A9E21}"/>
              </a:ext>
            </a:extLst>
          </p:cNvPr>
          <p:cNvCxnSpPr>
            <a:cxnSpLocks/>
            <a:stCxn id="143" idx="0"/>
          </p:cNvCxnSpPr>
          <p:nvPr/>
        </p:nvCxnSpPr>
        <p:spPr>
          <a:xfrm flipH="1" flipV="1">
            <a:off x="6705600" y="2928730"/>
            <a:ext cx="499189" cy="532684"/>
          </a:xfrm>
          <a:prstGeom prst="straightConnector1">
            <a:avLst/>
          </a:prstGeom>
          <a:ln w="19050">
            <a:tailEnd type="triangle"/>
          </a:ln>
        </p:spPr>
        <p:style>
          <a:lnRef idx="1">
            <a:schemeClr val="accent5"/>
          </a:lnRef>
          <a:fillRef idx="0">
            <a:schemeClr val="accent5"/>
          </a:fillRef>
          <a:effectRef idx="0">
            <a:schemeClr val="accent5"/>
          </a:effectRef>
          <a:fontRef idx="minor">
            <a:schemeClr val="tx1"/>
          </a:fontRef>
        </p:style>
      </p:cxnSp>
      <p:cxnSp>
        <p:nvCxnSpPr>
          <p:cNvPr id="149" name="Connecteur droit avec flèche 148">
            <a:extLst>
              <a:ext uri="{FF2B5EF4-FFF2-40B4-BE49-F238E27FC236}">
                <a16:creationId xmlns:a16="http://schemas.microsoft.com/office/drawing/2014/main" id="{A9A8C12A-82C1-7774-3E2F-8444A200CFA9}"/>
              </a:ext>
            </a:extLst>
          </p:cNvPr>
          <p:cNvCxnSpPr/>
          <p:nvPr/>
        </p:nvCxnSpPr>
        <p:spPr>
          <a:xfrm>
            <a:off x="7673009" y="2067339"/>
            <a:ext cx="106680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50" name="ZoneTexte 149">
            <a:extLst>
              <a:ext uri="{FF2B5EF4-FFF2-40B4-BE49-F238E27FC236}">
                <a16:creationId xmlns:a16="http://schemas.microsoft.com/office/drawing/2014/main" id="{86BDCC4D-7589-DC4B-FC8F-2D87A3E9B2E6}"/>
              </a:ext>
            </a:extLst>
          </p:cNvPr>
          <p:cNvSpPr txBox="1"/>
          <p:nvPr/>
        </p:nvSpPr>
        <p:spPr>
          <a:xfrm>
            <a:off x="7964556" y="1822175"/>
            <a:ext cx="669235" cy="261610"/>
          </a:xfrm>
          <a:prstGeom prst="rect">
            <a:avLst/>
          </a:prstGeom>
          <a:noFill/>
        </p:spPr>
        <p:txBody>
          <a:bodyPr wrap="square" rtlCol="0">
            <a:spAutoFit/>
          </a:bodyPr>
          <a:lstStyle/>
          <a:p>
            <a:r>
              <a:rPr lang="fr-FR" sz="1100" dirty="0">
                <a:latin typeface="Arial" panose="020B0604020202020204" pitchFamily="34" charset="0"/>
                <a:cs typeface="Arial" panose="020B0604020202020204" pitchFamily="34" charset="0"/>
              </a:rPr>
              <a:t>2 m</a:t>
            </a:r>
          </a:p>
        </p:txBody>
      </p:sp>
      <p:pic>
        <p:nvPicPr>
          <p:cNvPr id="147" name="Image 146">
            <a:extLst>
              <a:ext uri="{FF2B5EF4-FFF2-40B4-BE49-F238E27FC236}">
                <a16:creationId xmlns:a16="http://schemas.microsoft.com/office/drawing/2014/main" id="{316C2750-F66E-A690-6DE8-2A76ADA244DE}"/>
              </a:ext>
            </a:extLst>
          </p:cNvPr>
          <p:cNvPicPr>
            <a:picLocks noChangeAspect="1"/>
          </p:cNvPicPr>
          <p:nvPr/>
        </p:nvPicPr>
        <p:blipFill>
          <a:blip r:embed="rId2"/>
          <a:stretch>
            <a:fillRect/>
          </a:stretch>
        </p:blipFill>
        <p:spPr>
          <a:xfrm>
            <a:off x="4332063" y="836583"/>
            <a:ext cx="4724322" cy="3105939"/>
          </a:xfrm>
          <a:prstGeom prst="rect">
            <a:avLst/>
          </a:prstGeom>
        </p:spPr>
      </p:pic>
      <p:grpSp>
        <p:nvGrpSpPr>
          <p:cNvPr id="4" name="Groupe 3">
            <a:extLst>
              <a:ext uri="{FF2B5EF4-FFF2-40B4-BE49-F238E27FC236}">
                <a16:creationId xmlns:a16="http://schemas.microsoft.com/office/drawing/2014/main" id="{21A84B4F-4490-1337-8FEB-53C90EDBD2E1}"/>
              </a:ext>
            </a:extLst>
          </p:cNvPr>
          <p:cNvGrpSpPr/>
          <p:nvPr/>
        </p:nvGrpSpPr>
        <p:grpSpPr>
          <a:xfrm>
            <a:off x="4168140" y="708660"/>
            <a:ext cx="4907280" cy="3581400"/>
            <a:chOff x="4168140" y="708660"/>
            <a:chExt cx="4907280" cy="3581400"/>
          </a:xfrm>
        </p:grpSpPr>
        <p:sp>
          <p:nvSpPr>
            <p:cNvPr id="6" name="Rectangle 5">
              <a:extLst>
                <a:ext uri="{FF2B5EF4-FFF2-40B4-BE49-F238E27FC236}">
                  <a16:creationId xmlns:a16="http://schemas.microsoft.com/office/drawing/2014/main" id="{2341F153-A458-79CF-1F19-E97C0EEE5010}"/>
                </a:ext>
              </a:extLst>
            </p:cNvPr>
            <p:cNvSpPr/>
            <p:nvPr/>
          </p:nvSpPr>
          <p:spPr>
            <a:xfrm>
              <a:off x="4168140" y="708660"/>
              <a:ext cx="4907280" cy="3581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88D3A95F-14D2-F848-60CA-224D035561F2}"/>
                </a:ext>
              </a:extLst>
            </p:cNvPr>
            <p:cNvSpPr txBox="1"/>
            <p:nvPr/>
          </p:nvSpPr>
          <p:spPr>
            <a:xfrm>
              <a:off x="5037326" y="743288"/>
              <a:ext cx="3605742" cy="1341393"/>
            </a:xfrm>
            <a:prstGeom prst="rect">
              <a:avLst/>
            </a:prstGeom>
            <a:noFill/>
          </p:spPr>
          <p:txBody>
            <a:bodyPr wrap="square">
              <a:spAutoFit/>
            </a:bodyPr>
            <a:lstStyle/>
            <a:p>
              <a:pPr algn="just" hangingPunct="0">
                <a:spcAft>
                  <a:spcPts val="1100"/>
                </a:spcAft>
              </a:pPr>
              <a:r>
                <a:rPr lang="fr-FR" sz="1200" dirty="0" err="1">
                  <a:effectLst/>
                  <a:latin typeface="Arial" panose="020B0604020202020204" pitchFamily="34" charset="0"/>
                  <a:ea typeface="Times New Roman" panose="02020603050405020304" pitchFamily="18" charset="0"/>
                  <a:cs typeface="Arial" panose="020B0604020202020204" pitchFamily="34" charset="0"/>
                </a:rPr>
                <a:t>Experimental</a:t>
              </a:r>
              <a:r>
                <a:rPr lang="fr-FR" sz="1200" dirty="0">
                  <a:effectLst/>
                  <a:latin typeface="Arial" panose="020B0604020202020204" pitchFamily="34" charset="0"/>
                  <a:ea typeface="Times New Roman" panose="02020603050405020304" pitchFamily="18" charset="0"/>
                  <a:cs typeface="Arial" panose="020B0604020202020204" pitchFamily="34" charset="0"/>
                </a:rPr>
                <a:t> </a:t>
              </a:r>
              <a:r>
                <a:rPr lang="fr-FR" sz="1200" dirty="0" err="1">
                  <a:effectLst/>
                  <a:latin typeface="Arial" panose="020B0604020202020204" pitchFamily="34" charset="0"/>
                  <a:ea typeface="Times New Roman" panose="02020603050405020304" pitchFamily="18" charset="0"/>
                  <a:cs typeface="Arial" panose="020B0604020202020204" pitchFamily="34" charset="0"/>
                </a:rPr>
                <a:t>sequence</a:t>
              </a:r>
              <a:r>
                <a:rPr lang="fr-FR" sz="1200" dirty="0">
                  <a:effectLst/>
                  <a:latin typeface="Arial" panose="020B0604020202020204" pitchFamily="34" charset="0"/>
                  <a:ea typeface="Times New Roman" panose="02020603050405020304" pitchFamily="18" charset="0"/>
                  <a:cs typeface="Arial" panose="020B0604020202020204" pitchFamily="34" charset="0"/>
                </a:rPr>
                <a:t> : </a:t>
              </a:r>
            </a:p>
            <a:p>
              <a:pPr marL="342900" lvl="0" indent="-342900" algn="just">
                <a:buFont typeface="+mj-lt"/>
                <a:buAutoNum type="arabicPeriod"/>
              </a:pPr>
              <a:r>
                <a:rPr lang="en-GB" sz="1200" dirty="0">
                  <a:latin typeface="Arial" panose="020B0604020202020204" pitchFamily="34" charset="0"/>
                  <a:cs typeface="Arial" panose="020B0604020202020204" pitchFamily="34" charset="0"/>
                </a:rPr>
                <a:t>Hydrogen injection in the explosion chamber </a:t>
              </a:r>
            </a:p>
            <a:p>
              <a:pPr marL="342900" indent="-342900" algn="just">
                <a:buFont typeface="+mj-lt"/>
                <a:buAutoNum type="arabicPeriod"/>
              </a:pPr>
              <a:r>
                <a:rPr lang="en-GB" sz="1200" dirty="0">
                  <a:latin typeface="Arial" panose="020B0604020202020204" pitchFamily="34" charset="0"/>
                  <a:cs typeface="Arial" panose="020B0604020202020204" pitchFamily="34" charset="0"/>
                </a:rPr>
                <a:t>Hydrogen injection in the ignition cylinder,</a:t>
              </a:r>
            </a:p>
            <a:p>
              <a:pPr marL="342900" lvl="0" indent="-342900" algn="just">
                <a:buFont typeface="+mj-lt"/>
                <a:buAutoNum type="arabicPeriod"/>
              </a:pPr>
              <a:r>
                <a:rPr lang="en-GB" sz="1200" dirty="0">
                  <a:latin typeface="Arial" panose="020B0604020202020204" pitchFamily="34" charset="0"/>
                  <a:cs typeface="Arial" panose="020B0604020202020204" pitchFamily="34" charset="0"/>
                </a:rPr>
                <a:t>Powder injection</a:t>
              </a:r>
            </a:p>
            <a:p>
              <a:pPr marL="342900" lvl="0" indent="-342900" algn="just">
                <a:spcAft>
                  <a:spcPts val="600"/>
                </a:spcAft>
                <a:buFont typeface="+mj-lt"/>
                <a:buAutoNum type="arabicPeriod"/>
              </a:pPr>
              <a:r>
                <a:rPr lang="en-GB" sz="1200" dirty="0">
                  <a:latin typeface="Arial" panose="020B0604020202020204" pitchFamily="34" charset="0"/>
                  <a:cs typeface="Arial" panose="020B0604020202020204" pitchFamily="34" charset="0"/>
                </a:rPr>
                <a:t>Ignition </a:t>
              </a:r>
              <a:r>
                <a:rPr lang="en-US" sz="1200" dirty="0">
                  <a:latin typeface="Arial" panose="020B0604020202020204" pitchFamily="34" charset="0"/>
                  <a:cs typeface="Arial" panose="020B0604020202020204" pitchFamily="34" charset="0"/>
                </a:rPr>
                <a:t>150 </a:t>
              </a:r>
              <a:r>
                <a:rPr lang="en-US" sz="1200" dirty="0" err="1">
                  <a:latin typeface="Arial" panose="020B0604020202020204" pitchFamily="34" charset="0"/>
                  <a:cs typeface="Arial" panose="020B0604020202020204" pitchFamily="34" charset="0"/>
                </a:rPr>
                <a:t>ms</a:t>
              </a:r>
              <a:r>
                <a:rPr lang="en-US" sz="1200" dirty="0">
                  <a:latin typeface="Arial" panose="020B0604020202020204" pitchFamily="34" charset="0"/>
                  <a:cs typeface="Arial" panose="020B0604020202020204" pitchFamily="34" charset="0"/>
                </a:rPr>
                <a:t> after the end of powder injection</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02234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F_PP_marianne_Ineris" id="{1FC52499-32FF-451D-AC3F-50F71DEF5122}" vid="{21E84CFE-D374-4422-9527-B25E29D70A1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Modèle_presentation_ppt_Ineris_Marianne</Template>
  <TotalTime>0</TotalTime>
  <Words>1483</Words>
  <Application>Microsoft Office PowerPoint</Application>
  <PresentationFormat>Affichage à l'écran (16:9)</PresentationFormat>
  <Paragraphs>254</Paragraphs>
  <Slides>19</Slides>
  <Notes>2</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19</vt:i4>
      </vt:variant>
    </vt:vector>
  </HeadingPairs>
  <TitlesOfParts>
    <vt:vector size="26" baseType="lpstr">
      <vt:lpstr>Arial</vt:lpstr>
      <vt:lpstr>Arial Black</vt:lpstr>
      <vt:lpstr>Lucida Sans Unicode</vt:lpstr>
      <vt:lpstr>Marianne</vt:lpstr>
      <vt:lpstr>Segoe UI</vt:lpstr>
      <vt:lpstr>Wingdings</vt:lpstr>
      <vt:lpstr>MINISTÈRIEL</vt:lpstr>
      <vt:lpstr>Présentation PowerPoint</vt:lpstr>
      <vt:lpstr> Context</vt:lpstr>
      <vt:lpstr>Présentation PowerPoint</vt:lpstr>
      <vt:lpstr>Présentation PowerPoint</vt:lpstr>
      <vt:lpstr> First experimental campaign</vt:lpstr>
      <vt:lpstr>Experimental set-up </vt:lpstr>
      <vt:lpstr>Experimental set-up </vt:lpstr>
      <vt:lpstr>Experimental set-up </vt:lpstr>
      <vt:lpstr>Experimental set-up </vt:lpstr>
      <vt:lpstr>Experimental configurations </vt:lpstr>
      <vt:lpstr>Experimental results </vt:lpstr>
      <vt:lpstr>Conclusion of the first experimental campaign </vt:lpstr>
      <vt:lpstr> Second experimental campaign</vt:lpstr>
      <vt:lpstr>Experimental set-up </vt:lpstr>
      <vt:lpstr>Experimental set-up</vt:lpstr>
      <vt:lpstr>Experimental results </vt:lpstr>
      <vt:lpstr>Experimental results </vt:lpstr>
      <vt:lpstr> Conclusions and perspectives</vt:lpstr>
      <vt:lpstr>Présentation PowerPoint</vt:lpstr>
    </vt:vector>
  </TitlesOfParts>
  <Manager>Client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BERTHE Blandine</dc:creator>
  <cp:lastModifiedBy>Iron Grillon</cp:lastModifiedBy>
  <cp:revision>31</cp:revision>
  <dcterms:created xsi:type="dcterms:W3CDTF">2021-02-18T09:11:45Z</dcterms:created>
  <dcterms:modified xsi:type="dcterms:W3CDTF">2023-09-18T16:08:11Z</dcterms:modified>
</cp:coreProperties>
</file>