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1"/>
  </p:notesMasterIdLst>
  <p:sldIdLst>
    <p:sldId id="261" r:id="rId5"/>
    <p:sldId id="868" r:id="rId6"/>
    <p:sldId id="871" r:id="rId7"/>
    <p:sldId id="873" r:id="rId8"/>
    <p:sldId id="884" r:id="rId9"/>
    <p:sldId id="874" r:id="rId10"/>
    <p:sldId id="876" r:id="rId11"/>
    <p:sldId id="885" r:id="rId12"/>
    <p:sldId id="878" r:id="rId13"/>
    <p:sldId id="879" r:id="rId14"/>
    <p:sldId id="886" r:id="rId15"/>
    <p:sldId id="888" r:id="rId16"/>
    <p:sldId id="889" r:id="rId17"/>
    <p:sldId id="891" r:id="rId18"/>
    <p:sldId id="881" r:id="rId19"/>
    <p:sldId id="32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3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A169"/>
    <a:srgbClr val="120E3B"/>
    <a:srgbClr val="130E3B"/>
    <a:srgbClr val="233881"/>
    <a:srgbClr val="041E42"/>
    <a:srgbClr val="009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C8A929-FD73-4729-ACB4-6B1981450CE9}" v="64" dt="2023-09-12T21:37:48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3"/>
    <p:restoredTop sz="92389" autoAdjust="0"/>
  </p:normalViewPr>
  <p:slideViewPr>
    <p:cSldViewPr snapToGrid="0" snapToObjects="1">
      <p:cViewPr varScale="1">
        <p:scale>
          <a:sx n="82" d="100"/>
          <a:sy n="82" d="100"/>
        </p:scale>
        <p:origin x="998" y="62"/>
      </p:cViewPr>
      <p:guideLst>
        <p:guide orient="horz" pos="3929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lster-my.sharepoint.com/personal/sivaraman-s_ulster_ac_uk/Documents/back-up%20for%20PhD/manuscript/ichs/excel%20files%20related%20to%20paper/R0.007%20for%20IJHE%20paper%20-%20all%20data%20avilable%20-%202305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lster-my.sharepoint.com/personal/sivaraman-s_ulster_ac_uk/Documents/back-up%20for%20PhD/manuscript/ichs/excel%20files%20related%20to%20paper/R0.007%20for%20IJHE%20paper%20-%20all%20data%20avilable%20-%2023051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9"/>
          <c:order val="7"/>
          <c:tx>
            <c:v>Coarse tank mesh</c:v>
          </c:tx>
          <c:spPr>
            <a:ln w="19050" cap="rnd">
              <a:solidFill>
                <a:schemeClr val="tx1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'[R0.007 for IJHE paper - all data avilable - 230516.xlsx]12cells-grid'!$A$3:$A$19</c:f>
              <c:numCache>
                <c:formatCode>General</c:formatCode>
                <c:ptCount val="1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</c:numCache>
              <c:extLst xmlns:c15="http://schemas.microsoft.com/office/drawing/2012/chart"/>
            </c:numRef>
          </c:xVal>
          <c:yVal>
            <c:numRef>
              <c:f>'[R0.007 for IJHE paper - all data avilable - 230516.xlsx]12cells-grid'!$B$3:$B$19</c:f>
              <c:numCache>
                <c:formatCode>General</c:formatCode>
                <c:ptCount val="17"/>
                <c:pt idx="0">
                  <c:v>0.60424999999999995</c:v>
                </c:pt>
                <c:pt idx="1">
                  <c:v>0.53812420000000005</c:v>
                </c:pt>
                <c:pt idx="2">
                  <c:v>0.50377430000000001</c:v>
                </c:pt>
                <c:pt idx="3">
                  <c:v>0.48650500000000002</c:v>
                </c:pt>
                <c:pt idx="4">
                  <c:v>0.47796909999999998</c:v>
                </c:pt>
                <c:pt idx="5">
                  <c:v>0.47336660000000003</c:v>
                </c:pt>
                <c:pt idx="6">
                  <c:v>0.47081299999999998</c:v>
                </c:pt>
                <c:pt idx="7">
                  <c:v>0.46932896000000002</c:v>
                </c:pt>
                <c:pt idx="8">
                  <c:v>0.46881460000000003</c:v>
                </c:pt>
                <c:pt idx="9">
                  <c:v>0.46801599999999999</c:v>
                </c:pt>
                <c:pt idx="10">
                  <c:v>0.48689060000000001</c:v>
                </c:pt>
                <c:pt idx="11">
                  <c:v>0.46976760000000001</c:v>
                </c:pt>
                <c:pt idx="12">
                  <c:v>0.46452200999999999</c:v>
                </c:pt>
                <c:pt idx="13">
                  <c:v>0.46332899999999999</c:v>
                </c:pt>
                <c:pt idx="14">
                  <c:v>0.46256989999999998</c:v>
                </c:pt>
                <c:pt idx="15">
                  <c:v>0.46190219999999999</c:v>
                </c:pt>
                <c:pt idx="16">
                  <c:v>0.4618119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0-96C8-4F45-83E1-227A91EC25E7}"/>
            </c:ext>
          </c:extLst>
        </c:ser>
        <c:ser>
          <c:idx val="6"/>
          <c:order val="8"/>
          <c:tx>
            <c:v>Intermediate tank mesh</c:v>
          </c:tx>
          <c:spPr>
            <a:ln w="22225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'[R0.007 for IJHE paper - all data avilable - 230516.xlsx]pipe refinement-12'!$A$2:$A$22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  <c:extLst xmlns:c15="http://schemas.microsoft.com/office/drawing/2012/chart"/>
            </c:numRef>
          </c:xVal>
          <c:yVal>
            <c:numRef>
              <c:f>'[R0.007 for IJHE paper - all data avilable - 230516.xlsx]pipe refinement-12'!$B$2:$B$22</c:f>
              <c:numCache>
                <c:formatCode>General</c:formatCode>
                <c:ptCount val="21"/>
                <c:pt idx="0">
                  <c:v>0.60424999999999995</c:v>
                </c:pt>
                <c:pt idx="1">
                  <c:v>0.538012085690455</c:v>
                </c:pt>
                <c:pt idx="2">
                  <c:v>0.50345634140650564</c:v>
                </c:pt>
                <c:pt idx="3">
                  <c:v>0.48652921645504998</c:v>
                </c:pt>
                <c:pt idx="4">
                  <c:v>0.47789851227922553</c:v>
                </c:pt>
                <c:pt idx="5">
                  <c:v>0.47329568985968939</c:v>
                </c:pt>
                <c:pt idx="6">
                  <c:v>0.47080506372809772</c:v>
                </c:pt>
                <c:pt idx="7">
                  <c:v>0.46906676211837134</c:v>
                </c:pt>
                <c:pt idx="8">
                  <c:v>0.46955174011496398</c:v>
                </c:pt>
                <c:pt idx="9">
                  <c:v>0.47294266131736401</c:v>
                </c:pt>
                <c:pt idx="10">
                  <c:v>0.47808499999999998</c:v>
                </c:pt>
                <c:pt idx="11">
                  <c:v>0.46527003808437539</c:v>
                </c:pt>
                <c:pt idx="12">
                  <c:v>0.46382424739266359</c:v>
                </c:pt>
                <c:pt idx="13">
                  <c:v>0.46276618121419077</c:v>
                </c:pt>
                <c:pt idx="14">
                  <c:v>0.46187717218897179</c:v>
                </c:pt>
                <c:pt idx="15">
                  <c:v>0.46108929228183071</c:v>
                </c:pt>
                <c:pt idx="16">
                  <c:v>0.46035875566943879</c:v>
                </c:pt>
                <c:pt idx="17">
                  <c:v>0.45976444848869186</c:v>
                </c:pt>
                <c:pt idx="18">
                  <c:v>0.45903941045398705</c:v>
                </c:pt>
                <c:pt idx="19">
                  <c:v>0.45834403542565005</c:v>
                </c:pt>
                <c:pt idx="20">
                  <c:v>0.45766735571506817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1-96C8-4F45-83E1-227A91EC25E7}"/>
            </c:ext>
          </c:extLst>
        </c:ser>
        <c:ser>
          <c:idx val="10"/>
          <c:order val="10"/>
          <c:tx>
            <c:v>Fine tank mesh</c:v>
          </c:tx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'[R0.007 for IJHE paper - all data avilable - 230516.xlsx]12cells-grid'!$E$3:$E$16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</c:numCache>
              <c:extLst xmlns:c15="http://schemas.microsoft.com/office/drawing/2012/chart"/>
            </c:numRef>
          </c:xVal>
          <c:yVal>
            <c:numRef>
              <c:f>'[R0.007 for IJHE paper - all data avilable - 230516.xlsx]12cells-grid'!$F$3:$F$16</c:f>
              <c:numCache>
                <c:formatCode>General</c:formatCode>
                <c:ptCount val="14"/>
                <c:pt idx="0">
                  <c:v>0.60424999999999995</c:v>
                </c:pt>
                <c:pt idx="1">
                  <c:v>0.53654524387330393</c:v>
                </c:pt>
                <c:pt idx="2">
                  <c:v>0.50257091421735689</c:v>
                </c:pt>
                <c:pt idx="3">
                  <c:v>0.48601278331428222</c:v>
                </c:pt>
                <c:pt idx="4">
                  <c:v>0.47774535609721441</c:v>
                </c:pt>
                <c:pt idx="5">
                  <c:v>0.47323803503089018</c:v>
                </c:pt>
                <c:pt idx="6">
                  <c:v>0.47079579604577837</c:v>
                </c:pt>
                <c:pt idx="7">
                  <c:v>0.46963749999999999</c:v>
                </c:pt>
                <c:pt idx="8" formatCode="0.000000">
                  <c:v>0.46924900000000003</c:v>
                </c:pt>
                <c:pt idx="9">
                  <c:v>0.47152369999999999</c:v>
                </c:pt>
                <c:pt idx="10">
                  <c:v>0.47511360000000002</c:v>
                </c:pt>
                <c:pt idx="11">
                  <c:v>0.46604069999999997</c:v>
                </c:pt>
                <c:pt idx="12">
                  <c:v>0.46493689999999999</c:v>
                </c:pt>
                <c:pt idx="13">
                  <c:v>0.46417029999999998</c:v>
                </c:pt>
              </c:numCache>
              <c:extLst xmlns:c15="http://schemas.microsoft.com/office/drawing/2012/chart"/>
            </c:numRef>
          </c:yVal>
          <c:smooth val="1"/>
          <c:extLst xmlns:c15="http://schemas.microsoft.com/office/drawing/2012/chart">
            <c:ext xmlns:c16="http://schemas.microsoft.com/office/drawing/2014/chart" uri="{C3380CC4-5D6E-409C-BE32-E72D297353CC}">
              <c16:uniqueId val="{00000002-96C8-4F45-83E1-227A91EC2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450160"/>
        <c:axId val="8544680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ts0.04,intermediate-412k Cvs</c:v>
                </c:tx>
                <c:spPr>
                  <a:ln w="19050" cap="rnd">
                    <a:solidFill>
                      <a:srgbClr val="FF0000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'[R0.007 for IJHE paper - all data avilable - 230516.xlsx]grid'!$A$3:$A$30</c15:sqref>
                        </c15:formulaRef>
                      </c:ext>
                    </c:extLst>
                    <c:numCache>
                      <c:formatCode>General</c:formatCode>
                      <c:ptCount val="28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  <c:pt idx="21">
                        <c:v>30</c:v>
                      </c:pt>
                      <c:pt idx="22">
                        <c:v>40</c:v>
                      </c:pt>
                      <c:pt idx="23">
                        <c:v>50</c:v>
                      </c:pt>
                      <c:pt idx="24">
                        <c:v>60</c:v>
                      </c:pt>
                      <c:pt idx="25">
                        <c:v>70</c:v>
                      </c:pt>
                      <c:pt idx="26">
                        <c:v>80</c:v>
                      </c:pt>
                      <c:pt idx="27">
                        <c:v>90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'[R0.007 for IJHE paper - all data avilable - 230516.xlsx]grid'!$B$3:$B$30</c15:sqref>
                        </c15:formulaRef>
                      </c:ext>
                    </c:extLst>
                    <c:numCache>
                      <c:formatCode>General</c:formatCode>
                      <c:ptCount val="28"/>
                      <c:pt idx="0">
                        <c:v>0.60424999999999995</c:v>
                      </c:pt>
                      <c:pt idx="1">
                        <c:v>0.54471785127861927</c:v>
                      </c:pt>
                      <c:pt idx="2">
                        <c:v>0.51324811783612179</c:v>
                      </c:pt>
                      <c:pt idx="3">
                        <c:v>0.49746829583540625</c:v>
                      </c:pt>
                      <c:pt idx="4">
                        <c:v>0.48932080506778702</c:v>
                      </c:pt>
                      <c:pt idx="5">
                        <c:v>0.4848463746468909</c:v>
                      </c:pt>
                      <c:pt idx="6">
                        <c:v>0.48249516197988335</c:v>
                      </c:pt>
                      <c:pt idx="7">
                        <c:v>0.48092311403406413</c:v>
                      </c:pt>
                      <c:pt idx="8">
                        <c:v>0.48193622499122862</c:v>
                      </c:pt>
                      <c:pt idx="9">
                        <c:v>0.49873250532460789</c:v>
                      </c:pt>
                      <c:pt idx="10">
                        <c:v>0.52082675446372528</c:v>
                      </c:pt>
                      <c:pt idx="11">
                        <c:v>0.50102452877285697</c:v>
                      </c:pt>
                      <c:pt idx="12">
                        <c:v>0.48839000268969179</c:v>
                      </c:pt>
                      <c:pt idx="13">
                        <c:v>0.48160711406149098</c:v>
                      </c:pt>
                      <c:pt idx="14">
                        <c:v>0.47783548066162729</c:v>
                      </c:pt>
                      <c:pt idx="15">
                        <c:v>0.47563043737584354</c:v>
                      </c:pt>
                      <c:pt idx="16">
                        <c:v>0.47414680327176517</c:v>
                      </c:pt>
                      <c:pt idx="17">
                        <c:v>0.47305658924582</c:v>
                      </c:pt>
                      <c:pt idx="18">
                        <c:v>0.47217257915994754</c:v>
                      </c:pt>
                      <c:pt idx="19">
                        <c:v>0.47139014834297832</c:v>
                      </c:pt>
                      <c:pt idx="20">
                        <c:v>0.47067843788298858</c:v>
                      </c:pt>
                      <c:pt idx="21">
                        <c:v>0.46438794730837191</c:v>
                      </c:pt>
                      <c:pt idx="22">
                        <c:v>0.45835924021902696</c:v>
                      </c:pt>
                      <c:pt idx="23">
                        <c:v>0.4549212710273155</c:v>
                      </c:pt>
                      <c:pt idx="24">
                        <c:v>0.4467818688431805</c:v>
                      </c:pt>
                      <c:pt idx="25">
                        <c:v>0.44171328175541436</c:v>
                      </c:pt>
                      <c:pt idx="26">
                        <c:v>0.43664469466764821</c:v>
                      </c:pt>
                      <c:pt idx="27">
                        <c:v>0.43095663051817729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3-96C8-4F45-83E1-227A91EC25E7}"/>
                  </c:ext>
                </c:extLst>
              </c15:ser>
            </c15:filteredScatterSeries>
            <c15:filteredScatterSeries>
              <c15:ser>
                <c:idx val="3"/>
                <c:order val="1"/>
                <c:tx>
                  <c:v>ts0.04-206kcvs</c:v>
                </c:tx>
                <c:spPr>
                  <a:ln w="19050" cap="rnd">
                    <a:solidFill>
                      <a:schemeClr val="tx1"/>
                    </a:solidFill>
                    <a:prstDash val="dash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- 230516.xlsx]pressure'!$T$3:$T$30</c15:sqref>
                        </c15:formulaRef>
                      </c:ext>
                    </c:extLst>
                    <c:numCache>
                      <c:formatCode>General</c:formatCode>
                      <c:ptCount val="28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14</c:v>
                      </c:pt>
                      <c:pt idx="13">
                        <c:v>16</c:v>
                      </c:pt>
                      <c:pt idx="14">
                        <c:v>18</c:v>
                      </c:pt>
                      <c:pt idx="15">
                        <c:v>20</c:v>
                      </c:pt>
                      <c:pt idx="16">
                        <c:v>25</c:v>
                      </c:pt>
                      <c:pt idx="17">
                        <c:v>30</c:v>
                      </c:pt>
                      <c:pt idx="18">
                        <c:v>35</c:v>
                      </c:pt>
                      <c:pt idx="19">
                        <c:v>40</c:v>
                      </c:pt>
                      <c:pt idx="20">
                        <c:v>45</c:v>
                      </c:pt>
                      <c:pt idx="21">
                        <c:v>50</c:v>
                      </c:pt>
                      <c:pt idx="22">
                        <c:v>55</c:v>
                      </c:pt>
                      <c:pt idx="23">
                        <c:v>60</c:v>
                      </c:pt>
                      <c:pt idx="24">
                        <c:v>65</c:v>
                      </c:pt>
                      <c:pt idx="25">
                        <c:v>70</c:v>
                      </c:pt>
                      <c:pt idx="26">
                        <c:v>75</c:v>
                      </c:pt>
                      <c:pt idx="27">
                        <c:v>80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- 230516.xlsx]pressure'!$U$3:$U$30</c15:sqref>
                        </c15:formulaRef>
                      </c:ext>
                    </c:extLst>
                    <c:numCache>
                      <c:formatCode>General</c:formatCode>
                      <c:ptCount val="28"/>
                      <c:pt idx="0">
                        <c:v>0.60424999999999995</c:v>
                      </c:pt>
                      <c:pt idx="1">
                        <c:v>0.545388887819931</c:v>
                      </c:pt>
                      <c:pt idx="2">
                        <c:v>0.51390652150015104</c:v>
                      </c:pt>
                      <c:pt idx="3">
                        <c:v>0.49761163146576542</c:v>
                      </c:pt>
                      <c:pt idx="4">
                        <c:v>0.48941158545338292</c:v>
                      </c:pt>
                      <c:pt idx="5">
                        <c:v>0.48488462200884913</c:v>
                      </c:pt>
                      <c:pt idx="6">
                        <c:v>0.48217441302184882</c:v>
                      </c:pt>
                      <c:pt idx="7">
                        <c:v>0.4832093045473288</c:v>
                      </c:pt>
                      <c:pt idx="8">
                        <c:v>0.49479226690870304</c:v>
                      </c:pt>
                      <c:pt idx="9">
                        <c:v>0.49337339085144211</c:v>
                      </c:pt>
                      <c:pt idx="10">
                        <c:v>0.5168448364840792</c:v>
                      </c:pt>
                      <c:pt idx="11">
                        <c:v>0.49786559976910577</c:v>
                      </c:pt>
                      <c:pt idx="12">
                        <c:v>0.48150099438552979</c:v>
                      </c:pt>
                      <c:pt idx="13">
                        <c:v>0.48324879899861178</c:v>
                      </c:pt>
                      <c:pt idx="14">
                        <c:v>0.48111322420507835</c:v>
                      </c:pt>
                      <c:pt idx="15">
                        <c:v>0.48359484119417295</c:v>
                      </c:pt>
                      <c:pt idx="16">
                        <c:v>0.50214690524690442</c:v>
                      </c:pt>
                      <c:pt idx="17">
                        <c:v>0.47843904497026962</c:v>
                      </c:pt>
                      <c:pt idx="18">
                        <c:v>0.48414486273253837</c:v>
                      </c:pt>
                      <c:pt idx="19">
                        <c:v>0.46551205802895518</c:v>
                      </c:pt>
                      <c:pt idx="20">
                        <c:v>0.46990687190222447</c:v>
                      </c:pt>
                      <c:pt idx="21">
                        <c:v>0.46384623286745275</c:v>
                      </c:pt>
                      <c:pt idx="22">
                        <c:v>0.46058157200943894</c:v>
                      </c:pt>
                      <c:pt idx="23">
                        <c:v>0.4573169111514252</c:v>
                      </c:pt>
                      <c:pt idx="24">
                        <c:v>0.4540522502934114</c:v>
                      </c:pt>
                      <c:pt idx="25">
                        <c:v>0.4507875894353976</c:v>
                      </c:pt>
                      <c:pt idx="26">
                        <c:v>0.44752292857738379</c:v>
                      </c:pt>
                      <c:pt idx="27">
                        <c:v>0.44425826771937005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6C8-4F45-83E1-227A91EC25E7}"/>
                  </c:ext>
                </c:extLst>
              </c15:ser>
            </c15:filteredScatterSeries>
            <c15:filteredScatterSeries>
              <c15:ser>
                <c:idx val="5"/>
                <c:order val="2"/>
                <c:tx>
                  <c:v>ts0.01,fine-759kcvs</c:v>
                </c:tx>
                <c:spPr>
                  <a:ln w="19050" cap="rnd">
                    <a:solidFill>
                      <a:srgbClr val="FF0000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- 230516.xlsx]grid-659k'!$A$2:$A$22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- 230516.xlsx]grid-659k'!$B$2:$B$22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0.60424999999999995</c:v>
                      </c:pt>
                      <c:pt idx="1">
                        <c:v>0.54435754239968359</c:v>
                      </c:pt>
                      <c:pt idx="2">
                        <c:v>0.51287472044665849</c:v>
                      </c:pt>
                      <c:pt idx="3">
                        <c:v>0.49747016319573611</c:v>
                      </c:pt>
                      <c:pt idx="4">
                        <c:v>0.48941569396387763</c:v>
                      </c:pt>
                      <c:pt idx="5">
                        <c:v>0.48498996676949579</c:v>
                      </c:pt>
                      <c:pt idx="6">
                        <c:v>0.48245612452039477</c:v>
                      </c:pt>
                      <c:pt idx="7">
                        <c:v>0.48347654090862502</c:v>
                      </c:pt>
                      <c:pt idx="8">
                        <c:v>0.48583347869256299</c:v>
                      </c:pt>
                      <c:pt idx="9">
                        <c:v>0.493024870357885</c:v>
                      </c:pt>
                      <c:pt idx="10">
                        <c:v>0.51394639616082405</c:v>
                      </c:pt>
                      <c:pt idx="11">
                        <c:v>0.49328303902850501</c:v>
                      </c:pt>
                      <c:pt idx="12">
                        <c:v>0.48571438440928599</c:v>
                      </c:pt>
                      <c:pt idx="13">
                        <c:v>0.484598378533517</c:v>
                      </c:pt>
                      <c:pt idx="14">
                        <c:v>0.48148237265774801</c:v>
                      </c:pt>
                      <c:pt idx="15">
                        <c:v>0.48125094787082301</c:v>
                      </c:pt>
                      <c:pt idx="16">
                        <c:v>0.48021952308389898</c:v>
                      </c:pt>
                      <c:pt idx="17">
                        <c:v>0.47731010488289227</c:v>
                      </c:pt>
                      <c:pt idx="18">
                        <c:v>0.47674913528187429</c:v>
                      </c:pt>
                      <c:pt idx="19">
                        <c:v>0.475374567640937</c:v>
                      </c:pt>
                      <c:pt idx="20">
                        <c:v>0.47533999999999998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6C8-4F45-83E1-227A91EC25E7}"/>
                  </c:ext>
                </c:extLst>
              </c15:ser>
            </c15:filteredScatterSeries>
            <c15:filteredScatterSeries>
              <c15:ser>
                <c:idx val="1"/>
                <c:order val="3"/>
                <c:tx>
                  <c:v>ts0.01-intermediate,412kcvs</c:v>
                </c:tx>
                <c:spPr>
                  <a:ln w="19050" cap="rnd">
                    <a:solidFill>
                      <a:schemeClr val="tx1"/>
                    </a:solidFill>
                    <a:prstDash val="solid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- 230516.xlsx]grid'!$E$3:$E$23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- 230516.xlsx]grid'!$F$3:$F$23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0.60424999999999995</c:v>
                      </c:pt>
                      <c:pt idx="1">
                        <c:v>0.54471785127861927</c:v>
                      </c:pt>
                      <c:pt idx="2">
                        <c:v>0.51324811783612179</c:v>
                      </c:pt>
                      <c:pt idx="3">
                        <c:v>0.49746829583540625</c:v>
                      </c:pt>
                      <c:pt idx="4">
                        <c:v>0.48932080506778702</c:v>
                      </c:pt>
                      <c:pt idx="5">
                        <c:v>0.4848463746468909</c:v>
                      </c:pt>
                      <c:pt idx="6">
                        <c:v>0.48243962073031771</c:v>
                      </c:pt>
                      <c:pt idx="7">
                        <c:v>0.48075551271067057</c:v>
                      </c:pt>
                      <c:pt idx="8">
                        <c:v>0.47971471119377751</c:v>
                      </c:pt>
                      <c:pt idx="9">
                        <c:v>0.48670232400940661</c:v>
                      </c:pt>
                      <c:pt idx="10">
                        <c:v>0.50829999999999997</c:v>
                      </c:pt>
                      <c:pt idx="11">
                        <c:v>0.490216802380397</c:v>
                      </c:pt>
                      <c:pt idx="12">
                        <c:v>0.477451929050693</c:v>
                      </c:pt>
                      <c:pt idx="13">
                        <c:v>0.47570354533377118</c:v>
                      </c:pt>
                      <c:pt idx="14">
                        <c:v>0.47479472446326598</c:v>
                      </c:pt>
                      <c:pt idx="15">
                        <c:v>0.47386227426775429</c:v>
                      </c:pt>
                      <c:pt idx="16">
                        <c:v>0.4733798893866123</c:v>
                      </c:pt>
                      <c:pt idx="17">
                        <c:v>0.47324792541477562</c:v>
                      </c:pt>
                      <c:pt idx="18">
                        <c:v>0.47293247144306033</c:v>
                      </c:pt>
                      <c:pt idx="19">
                        <c:v>0.47192242594456979</c:v>
                      </c:pt>
                      <c:pt idx="20">
                        <c:v>0.47087537856186501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6C8-4F45-83E1-227A91EC25E7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v>ts0.003,intermediate-412kcvs</c:v>
                </c:tx>
                <c:spPr>
                  <a:ln w="28575" cap="rnd">
                    <a:solidFill>
                      <a:schemeClr val="tx1"/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- 230516.xlsx]grid'!$K$3:$K$18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- 230516.xlsx]grid'!$L$3:$L$18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0.60424999999999995</c:v>
                      </c:pt>
                      <c:pt idx="1">
                        <c:v>0.54470455850173105</c:v>
                      </c:pt>
                      <c:pt idx="2">
                        <c:v>0.51338203729293586</c:v>
                      </c:pt>
                      <c:pt idx="3">
                        <c:v>0.49756968030850951</c:v>
                      </c:pt>
                      <c:pt idx="4">
                        <c:v>0.48938010188746089</c:v>
                      </c:pt>
                      <c:pt idx="5">
                        <c:v>0.48491663299426629</c:v>
                      </c:pt>
                      <c:pt idx="6">
                        <c:v>0.48245578350131041</c:v>
                      </c:pt>
                      <c:pt idx="7">
                        <c:v>0.48088683781933067</c:v>
                      </c:pt>
                      <c:pt idx="8">
                        <c:v>0.47936622032232939</c:v>
                      </c:pt>
                      <c:pt idx="9">
                        <c:v>0.48753936984273782</c:v>
                      </c:pt>
                      <c:pt idx="10">
                        <c:v>0.50180000000000002</c:v>
                      </c:pt>
                      <c:pt idx="11">
                        <c:v>0.49045097184196301</c:v>
                      </c:pt>
                      <c:pt idx="12">
                        <c:v>0.48019301382201901</c:v>
                      </c:pt>
                      <c:pt idx="13">
                        <c:v>0.47539215593671502</c:v>
                      </c:pt>
                      <c:pt idx="14">
                        <c:v>0.47412759942522997</c:v>
                      </c:pt>
                      <c:pt idx="15">
                        <c:v>0.47334921309546701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6C8-4F45-83E1-227A91EC25E7}"/>
                  </c:ext>
                </c:extLst>
              </c15:ser>
            </c15:filteredScatterSeries>
            <c15:filteredScatterSeries>
              <c15:ser>
                <c:idx val="4"/>
                <c:order val="5"/>
                <c:tx>
                  <c:v>ts0.01,coarse-206kcvs</c:v>
                </c:tx>
                <c:spPr>
                  <a:ln w="9525" cap="rnd">
                    <a:solidFill>
                      <a:schemeClr val="tx1"/>
                    </a:solidFill>
                    <a:prstDash val="lgDashDotDot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- 230516.xlsx]time step-0.01'!$A$2:$A$21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14</c:v>
                      </c:pt>
                      <c:pt idx="13">
                        <c:v>16</c:v>
                      </c:pt>
                      <c:pt idx="14">
                        <c:v>18</c:v>
                      </c:pt>
                      <c:pt idx="15">
                        <c:v>20</c:v>
                      </c:pt>
                      <c:pt idx="16">
                        <c:v>25</c:v>
                      </c:pt>
                      <c:pt idx="17">
                        <c:v>30</c:v>
                      </c:pt>
                      <c:pt idx="18">
                        <c:v>35</c:v>
                      </c:pt>
                      <c:pt idx="19">
                        <c:v>40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- 230516.xlsx]time step-0.01'!$B$2:$B$21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0.60424999999999995</c:v>
                      </c:pt>
                      <c:pt idx="1">
                        <c:v>0.54538724344019818</c:v>
                      </c:pt>
                      <c:pt idx="2">
                        <c:v>0.51390461781382402</c:v>
                      </c:pt>
                      <c:pt idx="3">
                        <c:v>0.49766754768268784</c:v>
                      </c:pt>
                      <c:pt idx="4">
                        <c:v>0.48944208276598111</c:v>
                      </c:pt>
                      <c:pt idx="5">
                        <c:v>0.48490563932563746</c:v>
                      </c:pt>
                      <c:pt idx="6">
                        <c:v>0.48216831332090149</c:v>
                      </c:pt>
                      <c:pt idx="7">
                        <c:v>0.48280351993273363</c:v>
                      </c:pt>
                      <c:pt idx="8">
                        <c:v>0.4870536773049855</c:v>
                      </c:pt>
                      <c:pt idx="9">
                        <c:v>0.49762252981669103</c:v>
                      </c:pt>
                      <c:pt idx="10">
                        <c:v>0.51544000000000001</c:v>
                      </c:pt>
                      <c:pt idx="11">
                        <c:v>0.50834064123092204</c:v>
                      </c:pt>
                      <c:pt idx="12">
                        <c:v>0.48975585346952527</c:v>
                      </c:pt>
                      <c:pt idx="13">
                        <c:v>0.48255331172091459</c:v>
                      </c:pt>
                      <c:pt idx="14">
                        <c:v>0.48422485227538342</c:v>
                      </c:pt>
                      <c:pt idx="15">
                        <c:v>0.49065474729741065</c:v>
                      </c:pt>
                      <c:pt idx="16">
                        <c:v>0.47933511290146802</c:v>
                      </c:pt>
                      <c:pt idx="17">
                        <c:v>0.484591304274477</c:v>
                      </c:pt>
                      <c:pt idx="18">
                        <c:v>0.48000245391409502</c:v>
                      </c:pt>
                      <c:pt idx="19">
                        <c:v>0.48031193654892901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6C8-4F45-83E1-227A91EC25E7}"/>
                  </c:ext>
                </c:extLst>
              </c15:ser>
            </c15:filteredScatterSeries>
            <c15:filteredScatterSeries>
              <c15:ser>
                <c:idx val="7"/>
                <c:order val="6"/>
                <c:tx>
                  <c:v>24cells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- 230516.xlsx]24cells'!$A$2:$A$22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  <c:pt idx="14">
                        <c:v>14</c:v>
                      </c:pt>
                      <c:pt idx="15">
                        <c:v>15</c:v>
                      </c:pt>
                      <c:pt idx="16">
                        <c:v>16</c:v>
                      </c:pt>
                      <c:pt idx="17">
                        <c:v>17</c:v>
                      </c:pt>
                      <c:pt idx="18">
                        <c:v>18</c:v>
                      </c:pt>
                      <c:pt idx="19">
                        <c:v>19</c:v>
                      </c:pt>
                      <c:pt idx="20">
                        <c:v>20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- 230516.xlsx]24cells'!$B$2:$B$22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0.60424999999999995</c:v>
                      </c:pt>
                      <c:pt idx="1">
                        <c:v>0.53673226080846959</c:v>
                      </c:pt>
                      <c:pt idx="2">
                        <c:v>0.50176825390699653</c:v>
                      </c:pt>
                      <c:pt idx="3">
                        <c:v>0.48471120901645809</c:v>
                      </c:pt>
                      <c:pt idx="4">
                        <c:v>0.47593764145374201</c:v>
                      </c:pt>
                      <c:pt idx="5">
                        <c:v>0.47113575991737666</c:v>
                      </c:pt>
                      <c:pt idx="6">
                        <c:v>0.46862518817272886</c:v>
                      </c:pt>
                      <c:pt idx="7">
                        <c:v>0.46685700000000002</c:v>
                      </c:pt>
                      <c:pt idx="8">
                        <c:v>0.46739808791031401</c:v>
                      </c:pt>
                      <c:pt idx="9">
                        <c:v>0.46867700000000001</c:v>
                      </c:pt>
                      <c:pt idx="10">
                        <c:v>0.47538944660103499</c:v>
                      </c:pt>
                      <c:pt idx="11">
                        <c:v>0.46359499999999998</c:v>
                      </c:pt>
                      <c:pt idx="12">
                        <c:v>0.46193099999999998</c:v>
                      </c:pt>
                      <c:pt idx="13">
                        <c:v>0.46075199999999999</c:v>
                      </c:pt>
                      <c:pt idx="14">
                        <c:v>0.459818</c:v>
                      </c:pt>
                      <c:pt idx="15">
                        <c:v>0.45919421399054411</c:v>
                      </c:pt>
                      <c:pt idx="16">
                        <c:v>0.45834446654547417</c:v>
                      </c:pt>
                      <c:pt idx="17">
                        <c:v>0.45757712231197761</c:v>
                      </c:pt>
                      <c:pt idx="18">
                        <c:v>0.45686018391587174</c:v>
                      </c:pt>
                      <c:pt idx="19">
                        <c:v>0.45646133641882941</c:v>
                      </c:pt>
                      <c:pt idx="20">
                        <c:v>0.45563407086655999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6C8-4F45-83E1-227A91EC25E7}"/>
                  </c:ext>
                </c:extLst>
              </c15:ser>
            </c15:filteredScatterSeries>
            <c15:filteredScatterSeries>
              <c15:ser>
                <c:idx val="8"/>
                <c:order val="9"/>
                <c:tx>
                  <c:v>Time step 0.003s</c:v>
                </c:tx>
                <c:spPr>
                  <a:ln w="19050" cap="rnd">
                    <a:solidFill>
                      <a:schemeClr val="tx1"/>
                    </a:solidFill>
                    <a:prstDash val="dashDot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- 230516.xlsx]pipe refinement-12'!$K$3:$K$16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0</c:v>
                      </c:pt>
                      <c:pt idx="1">
                        <c:v>1</c:v>
                      </c:pt>
                      <c:pt idx="2">
                        <c:v>2</c:v>
                      </c:pt>
                      <c:pt idx="3">
                        <c:v>3</c:v>
                      </c:pt>
                      <c:pt idx="4">
                        <c:v>4</c:v>
                      </c:pt>
                      <c:pt idx="5">
                        <c:v>5</c:v>
                      </c:pt>
                      <c:pt idx="6">
                        <c:v>6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9</c:v>
                      </c:pt>
                      <c:pt idx="10">
                        <c:v>10</c:v>
                      </c:pt>
                      <c:pt idx="11">
                        <c:v>11</c:v>
                      </c:pt>
                      <c:pt idx="12">
                        <c:v>12</c:v>
                      </c:pt>
                      <c:pt idx="13">
                        <c:v>13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'[R0.007 for IJHE paper - all data avilable - 230516.xlsx]pipe refinement-12'!$L$3:$L$16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0.60424999999999995</c:v>
                      </c:pt>
                      <c:pt idx="1">
                        <c:v>0.53771290325700294</c:v>
                      </c:pt>
                      <c:pt idx="2">
                        <c:v>0.50340103172998762</c:v>
                      </c:pt>
                      <c:pt idx="3">
                        <c:v>0.4864682631279626</c:v>
                      </c:pt>
                      <c:pt idx="4">
                        <c:v>0.47780567562740334</c:v>
                      </c:pt>
                      <c:pt idx="5">
                        <c:v>0.47323405536197527</c:v>
                      </c:pt>
                      <c:pt idx="6">
                        <c:v>0.47073142704529541</c:v>
                      </c:pt>
                      <c:pt idx="7">
                        <c:v>0.46903472352769049</c:v>
                      </c:pt>
                      <c:pt idx="8">
                        <c:v>0.46889873591641101</c:v>
                      </c:pt>
                      <c:pt idx="9">
                        <c:v>0.47078824465515601</c:v>
                      </c:pt>
                      <c:pt idx="10">
                        <c:v>0.474576</c:v>
                      </c:pt>
                      <c:pt idx="11">
                        <c:v>0.46434294354320105</c:v>
                      </c:pt>
                      <c:pt idx="12">
                        <c:v>0.46340784330822499</c:v>
                      </c:pt>
                      <c:pt idx="13">
                        <c:v>0.46255250902840295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6C8-4F45-83E1-227A91EC25E7}"/>
                  </c:ext>
                </c:extLst>
              </c15:ser>
            </c15:filteredScatterSeries>
          </c:ext>
        </c:extLst>
      </c:scatterChart>
      <c:valAx>
        <c:axId val="85450160"/>
        <c:scaling>
          <c:orientation val="minMax"/>
          <c:max val="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lang="en-US"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5446800"/>
        <c:crosses val="autoZero"/>
        <c:crossBetween val="midCat"/>
      </c:valAx>
      <c:valAx>
        <c:axId val="85446800"/>
        <c:scaling>
          <c:orientation val="minMax"/>
          <c:max val="0.64000000000000012"/>
          <c:min val="0.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Pressure abs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6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5450160"/>
        <c:crosses val="autoZero"/>
        <c:crossBetween val="midCat"/>
        <c:majorUnit val="4.0000000000000008E-2"/>
      </c:valAx>
      <c:spPr>
        <a:noFill/>
        <a:ln w="25400"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42841631783799661"/>
          <c:y val="4.4026650636208794E-2"/>
          <c:w val="0.50874238084747003"/>
          <c:h val="0.3125959322713154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lang="en-US" sz="1600" b="0" i="0" u="none" strike="noStrike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Coarse pipe mesh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'[R0.007 for IJHE paper - all data avilable - 230516.xlsx]pressure'!$A$2:$A$22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'[R0.007 for IJHE paper - all data avilable - 230516.xlsx]pressure'!$B$2:$B$22</c:f>
              <c:numCache>
                <c:formatCode>General</c:formatCode>
                <c:ptCount val="21"/>
                <c:pt idx="0">
                  <c:v>0.60424999999999995</c:v>
                </c:pt>
                <c:pt idx="1">
                  <c:v>0.545388887819931</c:v>
                </c:pt>
                <c:pt idx="2">
                  <c:v>0.51390652150015104</c:v>
                </c:pt>
                <c:pt idx="3">
                  <c:v>0.49761163146576542</c:v>
                </c:pt>
                <c:pt idx="4">
                  <c:v>0.48941158545338292</c:v>
                </c:pt>
                <c:pt idx="5">
                  <c:v>0.48488462200884913</c:v>
                </c:pt>
                <c:pt idx="6">
                  <c:v>0.48217441302184882</c:v>
                </c:pt>
                <c:pt idx="7">
                  <c:v>0.4832093045473288</c:v>
                </c:pt>
                <c:pt idx="8">
                  <c:v>0.49479226690870304</c:v>
                </c:pt>
                <c:pt idx="9">
                  <c:v>0.49337339085144211</c:v>
                </c:pt>
                <c:pt idx="10">
                  <c:v>0.5168448364840792</c:v>
                </c:pt>
                <c:pt idx="11">
                  <c:v>0.49786559976910577</c:v>
                </c:pt>
                <c:pt idx="12">
                  <c:v>0.49660641843906528</c:v>
                </c:pt>
                <c:pt idx="13">
                  <c:v>0.48650468482809478</c:v>
                </c:pt>
                <c:pt idx="14">
                  <c:v>0.48150099438552979</c:v>
                </c:pt>
                <c:pt idx="15">
                  <c:v>0.48590097404052174</c:v>
                </c:pt>
                <c:pt idx="16">
                  <c:v>0.48324879899861178</c:v>
                </c:pt>
                <c:pt idx="17">
                  <c:v>0.48682465273121511</c:v>
                </c:pt>
                <c:pt idx="18">
                  <c:v>0.48111322420507835</c:v>
                </c:pt>
                <c:pt idx="19">
                  <c:v>0.4869455691696547</c:v>
                </c:pt>
                <c:pt idx="20">
                  <c:v>0.48359484119417295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0B8-4546-A848-E667A1B42D74}"/>
            </c:ext>
          </c:extLst>
        </c:ser>
        <c:ser>
          <c:idx val="1"/>
          <c:order val="1"/>
          <c:tx>
            <c:v>Intermediate pipe mesh</c:v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'[R0.007 for IJHE paper - all data avilable - 230516.xlsx]pipe refinement-12'!$A$2:$A$22</c:f>
              <c:numCache>
                <c:formatCode>General</c:formatCode>
                <c:ptCount val="2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</c:numCache>
            </c:numRef>
          </c:xVal>
          <c:yVal>
            <c:numRef>
              <c:f>'[R0.007 for IJHE paper - all data avilable - 230516.xlsx]pipe refinement-12'!$B$2:$B$22</c:f>
              <c:numCache>
                <c:formatCode>General</c:formatCode>
                <c:ptCount val="21"/>
                <c:pt idx="0">
                  <c:v>0.60424999999999995</c:v>
                </c:pt>
                <c:pt idx="1">
                  <c:v>0.538012085690455</c:v>
                </c:pt>
                <c:pt idx="2">
                  <c:v>0.50345634140650564</c:v>
                </c:pt>
                <c:pt idx="3">
                  <c:v>0.48652921645504998</c:v>
                </c:pt>
                <c:pt idx="4">
                  <c:v>0.47789851227922553</c:v>
                </c:pt>
                <c:pt idx="5">
                  <c:v>0.47329568985968939</c:v>
                </c:pt>
                <c:pt idx="6">
                  <c:v>0.47080506372809772</c:v>
                </c:pt>
                <c:pt idx="7">
                  <c:v>0.46906676211837134</c:v>
                </c:pt>
                <c:pt idx="8">
                  <c:v>0.46955174011496398</c:v>
                </c:pt>
                <c:pt idx="9">
                  <c:v>0.47294266131736401</c:v>
                </c:pt>
                <c:pt idx="10">
                  <c:v>0.47808499999999998</c:v>
                </c:pt>
                <c:pt idx="11">
                  <c:v>0.46527003808437539</c:v>
                </c:pt>
                <c:pt idx="12">
                  <c:v>0.46382424739266359</c:v>
                </c:pt>
                <c:pt idx="13">
                  <c:v>0.46276618121419077</c:v>
                </c:pt>
                <c:pt idx="14">
                  <c:v>0.46187717218897179</c:v>
                </c:pt>
                <c:pt idx="15">
                  <c:v>0.46108929228183071</c:v>
                </c:pt>
                <c:pt idx="16">
                  <c:v>0.46035875566943879</c:v>
                </c:pt>
                <c:pt idx="17">
                  <c:v>0.45976444848869186</c:v>
                </c:pt>
                <c:pt idx="18">
                  <c:v>0.45903941045398705</c:v>
                </c:pt>
                <c:pt idx="19">
                  <c:v>0.45834403542565005</c:v>
                </c:pt>
                <c:pt idx="20">
                  <c:v>0.45766735571506817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0B8-4546-A848-E667A1B42D74}"/>
            </c:ext>
          </c:extLst>
        </c:ser>
        <c:ser>
          <c:idx val="2"/>
          <c:order val="2"/>
          <c:tx>
            <c:v>Fine pipe mesh</c:v>
          </c:tx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'[R0.007 for IJHE paper - all data avilable - 230516.xlsx]24cells'!$A$2:$A$25</c:f>
              <c:numCache>
                <c:formatCode>General</c:formatCode>
                <c:ptCount val="2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</c:numCache>
            </c:numRef>
          </c:xVal>
          <c:yVal>
            <c:numRef>
              <c:f>'[R0.007 for IJHE paper - all data avilable - 230516.xlsx]24cells'!$B$2:$B$25</c:f>
              <c:numCache>
                <c:formatCode>General</c:formatCode>
                <c:ptCount val="24"/>
                <c:pt idx="0">
                  <c:v>0.60424999999999995</c:v>
                </c:pt>
                <c:pt idx="1">
                  <c:v>0.53673226080846959</c:v>
                </c:pt>
                <c:pt idx="2">
                  <c:v>0.50176825390699653</c:v>
                </c:pt>
                <c:pt idx="3">
                  <c:v>0.48471120901645809</c:v>
                </c:pt>
                <c:pt idx="4">
                  <c:v>0.47593764145374201</c:v>
                </c:pt>
                <c:pt idx="5">
                  <c:v>0.47113575991737666</c:v>
                </c:pt>
                <c:pt idx="6">
                  <c:v>0.46862518817272886</c:v>
                </c:pt>
                <c:pt idx="7">
                  <c:v>0.46685700000000002</c:v>
                </c:pt>
                <c:pt idx="8">
                  <c:v>0.46739808791031401</c:v>
                </c:pt>
                <c:pt idx="9">
                  <c:v>0.46867700000000001</c:v>
                </c:pt>
                <c:pt idx="10">
                  <c:v>0.47538944660103499</c:v>
                </c:pt>
                <c:pt idx="11">
                  <c:v>0.46359499999999998</c:v>
                </c:pt>
                <c:pt idx="12">
                  <c:v>0.46193099999999998</c:v>
                </c:pt>
                <c:pt idx="13">
                  <c:v>0.46075199999999999</c:v>
                </c:pt>
                <c:pt idx="14">
                  <c:v>0.459818</c:v>
                </c:pt>
                <c:pt idx="15">
                  <c:v>0.45919421399054411</c:v>
                </c:pt>
                <c:pt idx="16">
                  <c:v>0.45834446654547417</c:v>
                </c:pt>
                <c:pt idx="17">
                  <c:v>0.45757712231197761</c:v>
                </c:pt>
                <c:pt idx="18">
                  <c:v>0.45686018391587174</c:v>
                </c:pt>
                <c:pt idx="19">
                  <c:v>0.45646133641882941</c:v>
                </c:pt>
                <c:pt idx="20">
                  <c:v>0.45563407086655999</c:v>
                </c:pt>
                <c:pt idx="21">
                  <c:v>0.4548912436165643</c:v>
                </c:pt>
                <c:pt idx="22">
                  <c:v>0.45419383427938875</c:v>
                </c:pt>
                <c:pt idx="23">
                  <c:v>0.4546196015012739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0B8-4546-A848-E667A1B42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1440463"/>
        <c:axId val="541434223"/>
      </c:scatterChart>
      <c:valAx>
        <c:axId val="541440463"/>
        <c:scaling>
          <c:orientation val="minMax"/>
          <c:max val="2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1434223"/>
        <c:crosses val="autoZero"/>
        <c:crossBetween val="midCat"/>
      </c:valAx>
      <c:valAx>
        <c:axId val="541434223"/>
        <c:scaling>
          <c:orientation val="minMax"/>
          <c:max val="0.64000000000000012"/>
          <c:min val="0.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Pressure abs.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41440463"/>
        <c:crosses val="autoZero"/>
        <c:crossBetween val="midCat"/>
        <c:majorUnit val="4.0000000000000008E-2"/>
      </c:valAx>
      <c:spPr>
        <a:noFill/>
        <a:ln w="25400">
          <a:solidFill>
            <a:schemeClr val="tx1"/>
          </a:solidFill>
        </a:ln>
        <a:effectLst/>
      </c:spPr>
    </c:plotArea>
    <c:legend>
      <c:legendPos val="tr"/>
      <c:layout>
        <c:manualLayout>
          <c:xMode val="edge"/>
          <c:yMode val="edge"/>
          <c:x val="0.47961316736432391"/>
          <c:y val="4.7489994849018273E-2"/>
          <c:w val="0.47766046118822059"/>
          <c:h val="0.2600906722773269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DCBAB-95AA-44AB-836D-0EEC37C32FFE}" type="datetimeFigureOut">
              <a:rPr lang="en-GB" smtClean="0"/>
              <a:t>15/09/2023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A68E3-7C78-4F28-B66A-00E38D56CD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16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9A8D6-896D-4DC5-A5B8-92AF7DE444C2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409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735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012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004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682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34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98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805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86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831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979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017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271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4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0A68E3-7C78-4F28-B66A-00E38D56CD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13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DAC28-F1F8-A041-BA20-C5A3C0F07199}"/>
              </a:ext>
            </a:extLst>
          </p:cNvPr>
          <p:cNvSpPr/>
          <p:nvPr userDrawn="1"/>
        </p:nvSpPr>
        <p:spPr>
          <a:xfrm>
            <a:off x="8282" y="1"/>
            <a:ext cx="12183718" cy="6857999"/>
          </a:xfrm>
          <a:prstGeom prst="rect">
            <a:avLst/>
          </a:prstGeom>
          <a:solidFill>
            <a:srgbClr val="120E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71F221-1D60-8041-9BA3-EF80A2A652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42242" y="2017713"/>
            <a:ext cx="5107517" cy="282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53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icroscope, cluttered&#10;&#10;Description automatically generated">
            <a:extLst>
              <a:ext uri="{FF2B5EF4-FFF2-40B4-BE49-F238E27FC236}">
                <a16:creationId xmlns:a16="http://schemas.microsoft.com/office/drawing/2014/main" id="{9C7198B2-53AF-454D-8FE3-4747D8571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62E911-1C7A-DB41-98EE-13939D27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048FD-9838-400B-9FC4-E69001CDD76B}" type="datetime1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96F66-3F2E-B240-AB4A-D6138736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F4EB1-62A6-FA47-8FFE-B039305A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2B159F-4FC2-460B-B34F-EDC587A63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802" y="5439102"/>
            <a:ext cx="1311291" cy="662060"/>
          </a:xfrm>
          <a:solidFill>
            <a:srgbClr val="130E3B"/>
          </a:solidFill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984D50-786F-F641-AFF1-B73B44CAA7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8"/>
            <a:ext cx="1248213" cy="6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-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icroscope, cluttered&#10;&#10;Description automatically generated">
            <a:extLst>
              <a:ext uri="{FF2B5EF4-FFF2-40B4-BE49-F238E27FC236}">
                <a16:creationId xmlns:a16="http://schemas.microsoft.com/office/drawing/2014/main" id="{5C88B8C9-32C2-B84D-AB82-5CAC56C3B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62E911-1C7A-DB41-98EE-13939D27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6B21C-74AC-466C-AFE8-2904C6EADCD0}" type="datetime1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A96F66-3F2E-B240-AB4A-D6138736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F4EB1-62A6-FA47-8FFE-B039305A1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A2B159F-4FC2-460B-B34F-EDC587A63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802" y="5439102"/>
            <a:ext cx="1311291" cy="662060"/>
          </a:xfrm>
          <a:solidFill>
            <a:srgbClr val="130E3B"/>
          </a:solidFill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36075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5B0E4-0B81-40E0-9244-4C129A8A277A}" type="datetime1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011025-C867-44EA-BFA6-A818396DD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73AC24-7971-4F43-BF51-BF3D53038BD5}"/>
              </a:ext>
            </a:extLst>
          </p:cNvPr>
          <p:cNvSpPr/>
          <p:nvPr userDrawn="1"/>
        </p:nvSpPr>
        <p:spPr>
          <a:xfrm>
            <a:off x="8282" y="1"/>
            <a:ext cx="2585831" cy="6857999"/>
          </a:xfrm>
          <a:prstGeom prst="rect">
            <a:avLst/>
          </a:prstGeom>
          <a:solidFill>
            <a:srgbClr val="120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2B395F-9913-4EAA-9712-3407C8948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3D6C0C-1A34-4940-8187-A0C41ED4FF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8"/>
            <a:ext cx="1248213" cy="6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7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ADEE-2C2E-42A1-868F-CDD53CFE25AE}" type="datetime1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1C0127-1954-4950-BB90-48D6D90071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17F77F-B783-A541-B57A-843985FE9334}"/>
              </a:ext>
            </a:extLst>
          </p:cNvPr>
          <p:cNvSpPr/>
          <p:nvPr userDrawn="1"/>
        </p:nvSpPr>
        <p:spPr>
          <a:xfrm>
            <a:off x="8282" y="1"/>
            <a:ext cx="2585831" cy="6857999"/>
          </a:xfrm>
          <a:prstGeom prst="rect">
            <a:avLst/>
          </a:prstGeom>
          <a:solidFill>
            <a:srgbClr val="120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D07A43-0836-1943-B8DA-CC2700882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8"/>
            <a:ext cx="1248213" cy="6898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CD39212-0967-49F0-8772-DFFA0B960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579558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D5B41-FE37-4DD3-8BC6-F287B0A19563}" type="datetime1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85122-F2D1-4738-86F9-CCA498B74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28EFEF-0829-D247-9E65-A3D2DF8D18F3}"/>
              </a:ext>
            </a:extLst>
          </p:cNvPr>
          <p:cNvSpPr/>
          <p:nvPr userDrawn="1"/>
        </p:nvSpPr>
        <p:spPr>
          <a:xfrm>
            <a:off x="8282" y="1"/>
            <a:ext cx="2585831" cy="6857999"/>
          </a:xfrm>
          <a:prstGeom prst="rect">
            <a:avLst/>
          </a:prstGeom>
          <a:solidFill>
            <a:srgbClr val="120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520C11-AB74-754B-BE26-E52EAA419B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8"/>
            <a:ext cx="1248213" cy="6898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651D841-EB62-4891-AC03-77092A1EC7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40616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E3A1A-B6E1-4E30-B9AE-F3C679F2524D}" type="datetime1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F1869B-7D36-4F83-9C48-D160FEECE3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2BD4A3-29AE-0648-9E0D-95EA65C62749}"/>
              </a:ext>
            </a:extLst>
          </p:cNvPr>
          <p:cNvSpPr/>
          <p:nvPr userDrawn="1"/>
        </p:nvSpPr>
        <p:spPr>
          <a:xfrm>
            <a:off x="8282" y="1"/>
            <a:ext cx="2585831" cy="6857999"/>
          </a:xfrm>
          <a:prstGeom prst="rect">
            <a:avLst/>
          </a:prstGeom>
          <a:solidFill>
            <a:srgbClr val="120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611D4-6DC4-B94E-A5A4-1D9C1A21B2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8"/>
            <a:ext cx="1248213" cy="6898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89B9BD8-F2D9-4708-86E1-6E0581E0F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879495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CB459-F6D1-428C-8C48-85094B23BCC8}" type="datetime1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A64649-6B00-4738-AD25-1AB47E2CD9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03D37D-12F7-D84D-AA9F-F847857B6EDD}"/>
              </a:ext>
            </a:extLst>
          </p:cNvPr>
          <p:cNvSpPr/>
          <p:nvPr userDrawn="1"/>
        </p:nvSpPr>
        <p:spPr>
          <a:xfrm>
            <a:off x="8282" y="1"/>
            <a:ext cx="2585831" cy="6857999"/>
          </a:xfrm>
          <a:prstGeom prst="rect">
            <a:avLst/>
          </a:prstGeom>
          <a:solidFill>
            <a:srgbClr val="120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B0A899-2B8E-D548-B527-666F8CAA82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8"/>
            <a:ext cx="1248213" cy="6898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1C08797-687D-4614-993D-FDB8698CED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532497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9D0E-6454-4D03-A532-3700331C7306}" type="datetime1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BCCD7A-61BC-499B-8468-45B840342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104965A-911D-2342-A658-C8612ADEC2BA}"/>
              </a:ext>
            </a:extLst>
          </p:cNvPr>
          <p:cNvSpPr/>
          <p:nvPr userDrawn="1"/>
        </p:nvSpPr>
        <p:spPr>
          <a:xfrm>
            <a:off x="8282" y="1"/>
            <a:ext cx="2585831" cy="6857999"/>
          </a:xfrm>
          <a:prstGeom prst="rect">
            <a:avLst/>
          </a:prstGeom>
          <a:solidFill>
            <a:srgbClr val="120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F3B83C-2288-FF48-88F9-63CD6B5A89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8"/>
            <a:ext cx="1248213" cy="6898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BE19404-C9F2-44F4-8DC8-8A2E60DEA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829320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8D89C-2D96-4E9F-B614-5333EBF940A1}" type="datetime1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198C82-1257-462F-9E0D-9129C98F6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0597C4-7BCA-D943-AB18-4CF19AA81FFA}"/>
              </a:ext>
            </a:extLst>
          </p:cNvPr>
          <p:cNvSpPr/>
          <p:nvPr userDrawn="1"/>
        </p:nvSpPr>
        <p:spPr>
          <a:xfrm>
            <a:off x="8282" y="1"/>
            <a:ext cx="2585831" cy="6857999"/>
          </a:xfrm>
          <a:prstGeom prst="rect">
            <a:avLst/>
          </a:prstGeom>
          <a:solidFill>
            <a:srgbClr val="120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BB0761-F804-7B49-8B6F-024BEBA96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8"/>
            <a:ext cx="1248213" cy="6898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CA2F360-903A-41B9-97F3-D35B0877FF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689607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6041E-F735-4035-B91D-2B612E2DE055}" type="datetime1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225DA-E71E-424C-B1D4-5DB4C527F1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F37999-A51B-7B4F-90A4-5CB89BD96470}"/>
              </a:ext>
            </a:extLst>
          </p:cNvPr>
          <p:cNvSpPr/>
          <p:nvPr userDrawn="1"/>
        </p:nvSpPr>
        <p:spPr>
          <a:xfrm>
            <a:off x="8282" y="1"/>
            <a:ext cx="2585831" cy="6857999"/>
          </a:xfrm>
          <a:prstGeom prst="rect">
            <a:avLst/>
          </a:prstGeom>
          <a:solidFill>
            <a:srgbClr val="120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CC6396-D977-9A42-9F3E-E60D71BC35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8"/>
            <a:ext cx="1248213" cy="6898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E566B9-95CB-4B9E-9943-F08D6C53F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45730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93E501-CA36-4FB7-8AF6-28FBA244A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3FAD2-B40C-C54C-803F-998CCC5D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53BD8-60CE-4B41-98BD-4584C0640280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B8E39-5A90-2348-A545-F736D2D5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B88B-56F7-BC40-A4B0-6B41963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3B79A4-9450-467A-9718-AC3A23FAE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79E502-BC9E-5040-B6C1-D7F4FB49DB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7"/>
            <a:ext cx="2144389" cy="11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9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no 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63A48-AA8D-AC49-A292-AA96182B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A54D-D623-4117-A8DE-97F2F937F62B}" type="datetime1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F46F79-8F93-D847-B74C-47DBD0D9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5386B-13DC-F545-83D0-0EF08D0B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96BB23-3717-4283-910A-BEAFC26786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0587D4-185F-5A47-932A-54FA0374CAAA}"/>
              </a:ext>
            </a:extLst>
          </p:cNvPr>
          <p:cNvSpPr/>
          <p:nvPr userDrawn="1"/>
        </p:nvSpPr>
        <p:spPr>
          <a:xfrm>
            <a:off x="8282" y="1"/>
            <a:ext cx="2585831" cy="6857999"/>
          </a:xfrm>
          <a:prstGeom prst="rect">
            <a:avLst/>
          </a:prstGeom>
          <a:solidFill>
            <a:srgbClr val="120E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2CEF7-5718-D747-BB8F-548B77A182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8"/>
            <a:ext cx="1248213" cy="68980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51201E-2949-EA46-BDD0-BBCC7E188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784424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orat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1424" y="2708921"/>
            <a:ext cx="10657184" cy="1470025"/>
          </a:xfrm>
        </p:spPr>
        <p:txBody>
          <a:bodyPr anchor="b">
            <a:normAutofit/>
          </a:bodyPr>
          <a:lstStyle>
            <a:lvl1pPr algn="l">
              <a:defRPr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1424" y="3933056"/>
            <a:ext cx="10657184" cy="1656184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rgbClr val="BBA46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Text</a:t>
            </a:r>
            <a:endParaRPr lang="en-GB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815414" y="5949280"/>
            <a:ext cx="3445205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ulster.ac.uk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621444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rporate Content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59008" cy="562074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rgbClr val="1A2A4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3392" y="764704"/>
            <a:ext cx="10945216" cy="460648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solidFill>
                  <a:srgbClr val="BBA46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Sub Head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392" y="1600201"/>
            <a:ext cx="11041227" cy="391703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Text</a:t>
            </a:r>
          </a:p>
        </p:txBody>
      </p:sp>
      <p:pic>
        <p:nvPicPr>
          <p:cNvPr id="2050" name="Picture 2" descr="C:\Users\MDunne\Desktop\UU Corporate 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5736199"/>
            <a:ext cx="174666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924FF-B3A1-4B81-A94B-146AC73CB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BED61-192A-4211-AD5A-F3CE542B1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99B7D-D10E-4A15-9693-0457A547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6640" y="6494859"/>
            <a:ext cx="2844800" cy="365125"/>
          </a:xfrm>
        </p:spPr>
        <p:txBody>
          <a:bodyPr/>
          <a:lstStyle/>
          <a:p>
            <a:fld id="{67D5DD6A-4F4B-48C0-931C-A060E8E98E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30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FB1062-8533-41AD-8C0D-39D01200F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3D957-37C4-3149-A615-BA27376F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B43A7-DDF2-4E5A-B065-AE6415764192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84549-B45E-984E-80AA-284151F8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6937A-FA5C-604F-99B5-4FF1079C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340ECA-4E15-481A-B48B-AB173F46F5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399669-C541-2C44-82CF-3F5CB45A15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7"/>
            <a:ext cx="2144389" cy="11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9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no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FB1062-8533-41AD-8C0D-39D01200F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3D957-37C4-3149-A615-BA27376F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4FCEE-7BC2-4E0B-8092-07AB782A1269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84549-B45E-984E-80AA-284151F8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6937A-FA5C-604F-99B5-4FF1079C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340ECA-4E15-481A-B48B-AB173F46F5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399669-C541-2C44-82CF-3F5CB45A15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7"/>
            <a:ext cx="2144389" cy="11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0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no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FB1062-8533-41AD-8C0D-39D01200FC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3D957-37C4-3149-A615-BA27376F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761A3-F6B0-422D-8937-939A781D8DF1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84549-B45E-984E-80AA-284151F83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6937A-FA5C-604F-99B5-4FF1079C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340ECA-4E15-481A-B48B-AB173F46F5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52273"/>
            <a:ext cx="7494003" cy="772528"/>
          </a:xfrm>
        </p:spPr>
        <p:txBody>
          <a:bodyPr anchor="b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399669-C541-2C44-82CF-3F5CB45A15D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50" y="495027"/>
            <a:ext cx="2144389" cy="118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31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4D8EC0-8193-4A43-A1C7-B878D89346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0" y="495027"/>
            <a:ext cx="1256400" cy="69432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1FB0C-88CD-474B-A77C-B2308528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FEEBA-764A-4626-B955-7571BD728953}" type="datetime1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976E6-20A4-3B4C-8671-D3A1D245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726E-91D2-A044-AA3B-EA636B57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078FEC-EA73-45FF-93BE-B13819C7B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7" y="1674525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6DF122-EACC-4247-A776-83704FE6B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3410660"/>
            <a:ext cx="2943225" cy="3651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171344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1FB0C-88CD-474B-A77C-B2308528E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C3CF0-C6C4-492D-BBDF-2D4F5CDA2965}" type="datetime1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976E6-20A4-3B4C-8671-D3A1D245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3726E-91D2-A044-AA3B-EA636B572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078FEC-EA73-45FF-93BE-B13819C7B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7" y="1674525"/>
            <a:ext cx="7494003" cy="772528"/>
          </a:xfrm>
        </p:spPr>
        <p:txBody>
          <a:bodyPr anchor="b">
            <a:normAutofit/>
          </a:bodyPr>
          <a:lstStyle>
            <a:lvl1pPr>
              <a:defRPr lang="en-US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6DF122-EACC-4247-A776-83704FE6B6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3410660"/>
            <a:ext cx="2943225" cy="3651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09088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918C2-5EF1-FA47-B80D-CA95DD68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9B0E4-F949-49A2-92B8-9B42F91E5E90}" type="datetime1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76EFEE-8937-D24F-B42B-8CF58145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88F660-2C85-A141-88E2-1E82F571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ACC116-3B83-4913-83B7-1B3EB87095C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30E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376443-DB4F-429F-A8EC-273541967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7" y="1694845"/>
            <a:ext cx="7494003" cy="772528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AC9CE9-D082-4AB8-AF6F-CB530CEBD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3430980"/>
            <a:ext cx="2943225" cy="3651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171B2C-6B2A-1E4E-A062-FD8832090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750" y="495028"/>
            <a:ext cx="1248213" cy="68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4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918C2-5EF1-FA47-B80D-CA95DD680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979AC-E76B-4052-B0B4-B53119774B77}" type="datetime1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76EFEE-8937-D24F-B42B-8CF581455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88F660-2C85-A141-88E2-1E82F571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ACC116-3B83-4913-83B7-1B3EB87095C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130E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8376443-DB4F-429F-A8EC-273541967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077" y="1694845"/>
            <a:ext cx="7494003" cy="772528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kern="1200" dirty="0">
                <a:solidFill>
                  <a:srgbClr val="009FD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AC9CE9-D082-4AB8-AF6F-CB530CEBDE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076" y="3430980"/>
            <a:ext cx="2943225" cy="3651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4271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FC3919-38C4-6B45-A6E9-70C35211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F0E89-ED38-0448-8C49-D8B27EE02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BA73-0C1A-224D-95D7-F1E5E9AB3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6EAF3-08F6-4A42-81D1-597F861DC755}" type="datetime1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D5772-93B1-1E41-986C-8BCFDB844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D2975-8E4D-6743-ADD0-4A39EC6A4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6B147-1C8A-A447-BBAC-D422CEF64D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7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4" r:id="rId4"/>
    <p:sldLayoutId id="2147483675" r:id="rId5"/>
    <p:sldLayoutId id="2147483660" r:id="rId6"/>
    <p:sldLayoutId id="2147483672" r:id="rId7"/>
    <p:sldLayoutId id="2147483661" r:id="rId8"/>
    <p:sldLayoutId id="2147483673" r:id="rId9"/>
    <p:sldLayoutId id="2147483662" r:id="rId10"/>
    <p:sldLayoutId id="2147483671" r:id="rId11"/>
    <p:sldLayoutId id="2147483655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7" r:id="rId21"/>
    <p:sldLayoutId id="2147483678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lster.ac.uk/search?query=hydrogen+safety+technologies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www.ulster.ac.uk/courses/202021/principles-of-hydrogen-safety-20738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s://uk.campusclothing.com/UniProductCategories.aspx?universityid=29" TargetMode="External"/><Relationship Id="rId10" Type="http://schemas.openxmlformats.org/officeDocument/2006/relationships/image" Target="../media/image32.emf"/><Relationship Id="rId4" Type="http://schemas.microsoft.com/office/2007/relationships/hdphoto" Target="../media/hdphoto1.wdp"/><Relationship Id="rId9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72392"/>
            <a:ext cx="12192000" cy="86409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Numerical simulation of pressure recovery phenomenon (</a:t>
            </a:r>
            <a:r>
              <a:rPr lang="en-US" sz="3600" dirty="0" err="1"/>
              <a:t>PRP</a:t>
            </a:r>
            <a:r>
              <a:rPr lang="en-US" sz="3600" dirty="0"/>
              <a:t>) in liquid ammonia tank</a:t>
            </a:r>
            <a:endParaRPr lang="en-GB" sz="3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4552194"/>
            <a:ext cx="12192000" cy="479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b="0" u="sng" dirty="0"/>
              <a:t>Srinivas Sivaraman</a:t>
            </a:r>
            <a:r>
              <a:rPr lang="en-GB" sz="2400" b="0" dirty="0"/>
              <a:t>, Dmitriy Makarov, Vladimir Molkov</a:t>
            </a:r>
          </a:p>
          <a:p>
            <a:pPr algn="ctr"/>
            <a:endParaRPr lang="en-GB" sz="2400" b="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6680" y="5619801"/>
            <a:ext cx="9060879" cy="39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GB" altLang="en-US" sz="2400" b="1" dirty="0">
                <a:solidFill>
                  <a:srgbClr val="BBA461"/>
                </a:solidFill>
                <a:latin typeface="+mn-lt"/>
                <a:cs typeface="+mn-cs"/>
              </a:rPr>
              <a:t>Hydrogen Safety Engineering and Research Centre (HySAFER)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EC12AB5-3B18-AB40-F810-D717EC628AD8}"/>
              </a:ext>
            </a:extLst>
          </p:cNvPr>
          <p:cNvSpPr txBox="1">
            <a:spLocks/>
          </p:cNvSpPr>
          <p:nvPr/>
        </p:nvSpPr>
        <p:spPr>
          <a:xfrm>
            <a:off x="6078980" y="82322"/>
            <a:ext cx="6008941" cy="1307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b="1" kern="1200">
                <a:solidFill>
                  <a:srgbClr val="BBA46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0" dirty="0"/>
              <a:t>International Conference on Hydrogen Safety</a:t>
            </a:r>
          </a:p>
          <a:p>
            <a:r>
              <a:rPr lang="en-GB" sz="2400" b="0" dirty="0"/>
              <a:t>19-21 September 2023, Quebec, Canada</a:t>
            </a:r>
          </a:p>
        </p:txBody>
      </p:sp>
    </p:spTree>
    <p:extLst>
      <p:ext uri="{BB962C8B-B14F-4D97-AF65-F5344CB8AC3E}">
        <p14:creationId xmlns:p14="http://schemas.microsoft.com/office/powerpoint/2010/main" val="4182947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88DA03B-D075-3F2A-C29B-DC74A4EBCF0B}"/>
              </a:ext>
            </a:extLst>
          </p:cNvPr>
          <p:cNvSpPr/>
          <p:nvPr/>
        </p:nvSpPr>
        <p:spPr>
          <a:xfrm>
            <a:off x="407368" y="5661248"/>
            <a:ext cx="216940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12E-9FCE-0132-A61C-C9311D17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Depressurisation dynamics 1/2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326778"/>
            <a:ext cx="11305257" cy="5545212"/>
          </a:xfrm>
        </p:spPr>
        <p:txBody>
          <a:bodyPr>
            <a:noAutofit/>
          </a:bodyPr>
          <a:lstStyle/>
          <a:p>
            <a:pPr marL="135900" lvl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 descr="A graph of a number of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C7CC103A-03B5-30AE-2826-FB2BFDE4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572" y="2743778"/>
            <a:ext cx="5431318" cy="4114222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F64EE80-3094-D534-418B-CD768E5586AD}"/>
              </a:ext>
            </a:extLst>
          </p:cNvPr>
          <p:cNvSpPr txBox="1">
            <a:spLocks/>
          </p:cNvSpPr>
          <p:nvPr/>
        </p:nvSpPr>
        <p:spPr>
          <a:xfrm>
            <a:off x="479375" y="1225352"/>
            <a:ext cx="11722065" cy="554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880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Initial liquid ammonia temp &lt; ambient (14°C) due to diurnal variations, heavy tank insulation, and large ammonia mass.</a:t>
            </a:r>
          </a:p>
          <a:p>
            <a:pPr marL="47880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Findings from </a:t>
            </a:r>
            <a:r>
              <a:rPr lang="en-US" dirty="0" err="1"/>
              <a:t>CFD</a:t>
            </a:r>
            <a:r>
              <a:rPr lang="en-US" dirty="0"/>
              <a:t> model calibration studies supports hypothesis regarding initial liquid ammonia temperature. </a:t>
            </a:r>
          </a:p>
          <a:p>
            <a:pPr marL="47880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7741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F07F80F0-71AD-93E5-AD48-C2D094CE9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642" y="1587142"/>
            <a:ext cx="5378358" cy="40741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8DA03B-D075-3F2A-C29B-DC74A4EBCF0B}"/>
              </a:ext>
            </a:extLst>
          </p:cNvPr>
          <p:cNvSpPr/>
          <p:nvPr/>
        </p:nvSpPr>
        <p:spPr>
          <a:xfrm>
            <a:off x="407368" y="5670579"/>
            <a:ext cx="216940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12E-9FCE-0132-A61C-C9311D17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Depressurisation dynamics 2/2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326778"/>
            <a:ext cx="11305257" cy="5545212"/>
          </a:xfrm>
        </p:spPr>
        <p:txBody>
          <a:bodyPr>
            <a:noAutofit/>
          </a:bodyPr>
          <a:lstStyle/>
          <a:p>
            <a:pPr marL="135900" lvl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11</a:t>
            </a:fld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F64EE80-3094-D534-418B-CD768E5586AD}"/>
              </a:ext>
            </a:extLst>
          </p:cNvPr>
          <p:cNvSpPr txBox="1">
            <a:spLocks/>
          </p:cNvSpPr>
          <p:nvPr/>
        </p:nvSpPr>
        <p:spPr>
          <a:xfrm>
            <a:off x="479376" y="1348481"/>
            <a:ext cx="6350632" cy="554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8800" indent="-342900" algn="just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Evaporation rate in Lee's model depends on time relaxation and temperature difference from saturation.</a:t>
            </a:r>
          </a:p>
          <a:p>
            <a:pPr marL="478800" indent="-342900" algn="just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err="1"/>
              <a:t>CFD</a:t>
            </a:r>
            <a:r>
              <a:rPr lang="en-US" dirty="0"/>
              <a:t> model trials confirm the need for higher time relaxation values at lower initial temperatures to achieve equal evaporated mass.</a:t>
            </a:r>
          </a:p>
          <a:p>
            <a:pPr marL="478800" indent="-342900" algn="just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Based on model calibration, values of liquid temperature-dependent Lee’s time relaxation parameter are defined as r = 0.007 s-1 to r = 0.1 s-1.</a:t>
            </a:r>
          </a:p>
          <a:p>
            <a:pPr marL="478800" indent="-342900" algn="just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100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037887-E6FA-2234-58E6-076A84D9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331" y="1143300"/>
            <a:ext cx="7827345" cy="56657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8DA03B-D075-3F2A-C29B-DC74A4EBCF0B}"/>
              </a:ext>
            </a:extLst>
          </p:cNvPr>
          <p:cNvSpPr/>
          <p:nvPr/>
        </p:nvSpPr>
        <p:spPr>
          <a:xfrm>
            <a:off x="407368" y="5661248"/>
            <a:ext cx="216940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12E-9FCE-0132-A61C-C9311D17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Pressure recovery phenomenon (PRP) 1/2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326778"/>
            <a:ext cx="11305257" cy="5545212"/>
          </a:xfrm>
        </p:spPr>
        <p:txBody>
          <a:bodyPr>
            <a:noAutofit/>
          </a:bodyPr>
          <a:lstStyle/>
          <a:p>
            <a:pPr marL="135900" lvl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404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A5DF7D-DCB3-1E5D-23DC-A33EC765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82" y="1473651"/>
            <a:ext cx="5580138" cy="4630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AFFCE-2E97-CF7D-B2F1-E147CB54D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359" y="4419960"/>
            <a:ext cx="4257310" cy="8715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8DA03B-D075-3F2A-C29B-DC74A4EBCF0B}"/>
              </a:ext>
            </a:extLst>
          </p:cNvPr>
          <p:cNvSpPr/>
          <p:nvPr/>
        </p:nvSpPr>
        <p:spPr>
          <a:xfrm>
            <a:off x="407368" y="5661248"/>
            <a:ext cx="216940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12E-9FCE-0132-A61C-C9311D17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Pressure recovery phenomenon (PRP) 2/2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326778"/>
            <a:ext cx="6422641" cy="5545212"/>
          </a:xfrm>
        </p:spPr>
        <p:txBody>
          <a:bodyPr>
            <a:noAutofit/>
          </a:bodyPr>
          <a:lstStyle/>
          <a:p>
            <a:pPr marL="135900" lvl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13</a:t>
            </a:fld>
            <a:endParaRPr lang="en-GB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AA2B5D8-9637-5F92-584F-FBA09A75E3C9}"/>
              </a:ext>
            </a:extLst>
          </p:cNvPr>
          <p:cNvSpPr txBox="1">
            <a:spLocks/>
          </p:cNvSpPr>
          <p:nvPr/>
        </p:nvSpPr>
        <p:spPr>
          <a:xfrm>
            <a:off x="479376" y="1348481"/>
            <a:ext cx="6350632" cy="554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880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Pressure recovery phenomenon is explained by ammonia vapour mass changes in ullage.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Delay in vapour release to ullage from bubbles defines the pressure recovery timing. 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Analytical verification for delay in vapour release</a:t>
            </a:r>
          </a:p>
          <a:p>
            <a:pPr marL="821700" lvl="1" indent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None/>
            </a:pPr>
            <a:endParaRPr lang="en-US" dirty="0"/>
          </a:p>
          <a:p>
            <a:pPr marL="821700" lvl="1" indent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None/>
            </a:pPr>
            <a:endParaRPr lang="en-US" dirty="0"/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dirty="0"/>
              <a:t>Analytically calculated ∆𝑡bubble :7s and simulated ∆𝑡bubble: 6.5s after which pressure starts to recover. </a:t>
            </a:r>
          </a:p>
          <a:p>
            <a:pPr marL="821700" lvl="1" indent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75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B7CC14-2C6F-D345-27B3-F90B134D4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26" y="938138"/>
            <a:ext cx="9321099" cy="5657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12E-9FCE-0132-A61C-C9311D17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Flash boiling time history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326778"/>
            <a:ext cx="6422641" cy="5545212"/>
          </a:xfrm>
        </p:spPr>
        <p:txBody>
          <a:bodyPr>
            <a:noAutofit/>
          </a:bodyPr>
          <a:lstStyle/>
          <a:p>
            <a:pPr marL="135900" lvl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003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326778"/>
            <a:ext cx="11305257" cy="5545212"/>
          </a:xfrm>
        </p:spPr>
        <p:txBody>
          <a:bodyPr>
            <a:noAutofit/>
          </a:bodyPr>
          <a:lstStyle/>
          <a:p>
            <a:pPr marL="135900" lvl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15</a:t>
            </a:fld>
            <a:endParaRPr lang="en-GB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8488F19-96CF-32F1-F3D7-B9D34C2D56A3}"/>
              </a:ext>
            </a:extLst>
          </p:cNvPr>
          <p:cNvSpPr txBox="1">
            <a:spLocks/>
          </p:cNvSpPr>
          <p:nvPr/>
        </p:nvSpPr>
        <p:spPr>
          <a:xfrm>
            <a:off x="525304" y="1310077"/>
            <a:ext cx="11259328" cy="554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4A4A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880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For the first time, numerical investigation of pressure recovery phenomenon (PRP) and the flash boiling </a:t>
            </a:r>
            <a:r>
              <a:rPr lang="en-GB" dirty="0"/>
              <a:t>behaviour</a:t>
            </a:r>
            <a:r>
              <a:rPr lang="en-US" dirty="0"/>
              <a:t> of liquid ammonia during tank venting operation was performed.</a:t>
            </a:r>
          </a:p>
          <a:p>
            <a:pPr marL="47880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err="1"/>
              <a:t>CFD</a:t>
            </a:r>
            <a:r>
              <a:rPr lang="en-US" dirty="0"/>
              <a:t> model is applied to simulate pressure recovery, flash boiling, as well as temperature and pressure dynamics in ammonia storage during. </a:t>
            </a:r>
          </a:p>
          <a:p>
            <a:pPr marL="47880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Extensive model calibration was done to establish a time relaxation parameter “band value” applicable for ammonia tank depressurization based on initial temperature assumptions.</a:t>
            </a:r>
          </a:p>
          <a:p>
            <a:pPr marL="47880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Numerical model simulated the characteristic bubble rise time which explains the pressure recovery time and the time delay was found to closely match analytical calculations. </a:t>
            </a:r>
            <a:endParaRPr lang="en-GB" dirty="0"/>
          </a:p>
          <a:p>
            <a:pPr marL="47880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BA89D-6C91-D554-6802-865A16E3B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Liquid NH</a:t>
            </a:r>
            <a:r>
              <a:rPr lang="en-GB" baseline="-25000" dirty="0"/>
              <a:t>3</a:t>
            </a:r>
            <a:r>
              <a:rPr lang="en-GB" dirty="0"/>
              <a:t> tank venting operation</a:t>
            </a:r>
          </a:p>
        </p:txBody>
      </p:sp>
    </p:spTree>
    <p:extLst>
      <p:ext uri="{BB962C8B-B14F-4D97-AF65-F5344CB8AC3E}">
        <p14:creationId xmlns:p14="http://schemas.microsoft.com/office/powerpoint/2010/main" val="2219607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14947-195C-0C40-A5DE-22A84A35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67" y="93931"/>
            <a:ext cx="7494003" cy="772528"/>
          </a:xfrm>
        </p:spPr>
        <p:txBody>
          <a:bodyPr>
            <a:normAutofit/>
          </a:bodyPr>
          <a:lstStyle/>
          <a:p>
            <a:r>
              <a:rPr lang="en-US" sz="3200" dirty="0"/>
              <a:t>Acknowledgements: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AB3B2-70CA-F444-BC0E-62EFD7F662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267" y="902052"/>
            <a:ext cx="6573848" cy="472231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The research was supported through the following grants:</a:t>
            </a:r>
          </a:p>
          <a:p>
            <a:pPr marL="342900" indent="-342900">
              <a:lnSpc>
                <a:spcPct val="100000"/>
              </a:lnSpc>
              <a:buClr>
                <a:srgbClr val="B4A169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EPSRC </a:t>
            </a:r>
            <a:r>
              <a:rPr lang="en-US" sz="2400" b="1" dirty="0"/>
              <a:t>Centre for Doctoral Training in Sustainable Hydrogen “SusHy” </a:t>
            </a:r>
            <a:r>
              <a:rPr lang="en-US" sz="2400" dirty="0"/>
              <a:t>(EP/S023909/1)</a:t>
            </a:r>
          </a:p>
          <a:p>
            <a:pPr marL="342900" indent="-342900">
              <a:lnSpc>
                <a:spcPct val="100000"/>
              </a:lnSpc>
              <a:buClr>
                <a:srgbClr val="B4A169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EPSRC Northern Ireland HPC </a:t>
            </a:r>
            <a:r>
              <a:rPr lang="en-US" sz="2400" b="1" dirty="0"/>
              <a:t>Kelvin-2 facility</a:t>
            </a:r>
            <a:r>
              <a:rPr lang="en-US" sz="2400" dirty="0"/>
              <a:t> (EP/T022175/1)</a:t>
            </a:r>
          </a:p>
          <a:p>
            <a:pPr marL="342900" indent="-342900">
              <a:lnSpc>
                <a:spcPct val="100000"/>
              </a:lnSpc>
              <a:buClr>
                <a:srgbClr val="B4A169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 </a:t>
            </a:r>
            <a:r>
              <a:rPr lang="en-US" sz="2400" dirty="0" err="1"/>
              <a:t>EPSRC</a:t>
            </a:r>
            <a:r>
              <a:rPr lang="en-US" sz="2400" dirty="0"/>
              <a:t> (01.09.23-31.03.27, 43 months). </a:t>
            </a:r>
            <a:r>
              <a:rPr lang="en-US" sz="2400" b="1" dirty="0"/>
              <a:t>UK-</a:t>
            </a:r>
            <a:r>
              <a:rPr lang="en-US" sz="2400" b="1" dirty="0" err="1"/>
              <a:t>MaRes</a:t>
            </a:r>
            <a:r>
              <a:rPr lang="en-US" sz="2400" b="1" dirty="0"/>
              <a:t> Hub: UK National Clean Maritime Research Hub</a:t>
            </a:r>
            <a:r>
              <a:rPr lang="en-US" sz="2400" dirty="0"/>
              <a:t>. Grant number: EP/Y024605/1. Total £9.3M (</a:t>
            </a:r>
            <a:r>
              <a:rPr lang="en-US" sz="2400" dirty="0" err="1"/>
              <a:t>FEC</a:t>
            </a:r>
            <a:r>
              <a:rPr lang="en-US" sz="2400" dirty="0"/>
              <a:t>), UU - £630k.</a:t>
            </a:r>
          </a:p>
          <a:p>
            <a:pPr algn="just">
              <a:lnSpc>
                <a:spcPct val="100000"/>
              </a:lnSpc>
            </a:pPr>
            <a:endParaRPr lang="en-GB" sz="2400" b="1" dirty="0"/>
          </a:p>
          <a:p>
            <a:pPr algn="just">
              <a:lnSpc>
                <a:spcPct val="100000"/>
              </a:lnSpc>
            </a:pPr>
            <a:endParaRPr lang="en-GB" sz="2400" b="1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EE1B8B1E-D708-700A-1728-571FAF627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401" y1="77426" x2="40401" y2="77426"/>
                        <a14:foregroundMark x1="43243" y1="23980" x2="43243" y2="23980"/>
                        <a14:foregroundMark x1="45340" y1="53024" x2="45340" y2="53024"/>
                        <a14:foregroundMark x1="48509" y1="53165" x2="48509" y2="53165"/>
                        <a14:foregroundMark x1="51212" y1="53446" x2="51212" y2="53446"/>
                        <a14:foregroundMark x1="57130" y1="54219" x2="57130" y2="54219"/>
                        <a14:foregroundMark x1="59133" y1="51547" x2="59133" y2="51547"/>
                        <a14:foregroundMark x1="66076" y1="49297" x2="66076" y2="49297"/>
                        <a14:foregroundMark x1="62488" y1="61392" x2="62488" y2="61392"/>
                        <a14:foregroundMark x1="59320" y1="63080" x2="59320" y2="63080"/>
                        <a14:foregroundMark x1="54240" y1="64698" x2="54240" y2="64698"/>
                        <a14:foregroundMark x1="53961" y1="58087" x2="53961" y2="58087"/>
                        <a14:foregroundMark x1="52377" y1="63783" x2="52377" y2="63783"/>
                        <a14:foregroundMark x1="45760" y1="63783" x2="45760" y2="63783"/>
                        <a14:foregroundMark x1="67847" y1="66315" x2="67847" y2="66315"/>
                        <a14:foregroundMark x1="72787" y1="63924" x2="72787" y2="63924"/>
                        <a14:foregroundMark x1="77773" y1="62729" x2="77773" y2="62729"/>
                        <a14:foregroundMark x1="77260" y1="57384" x2="77260" y2="57384"/>
                        <a14:foregroundMark x1="80149" y1="59916" x2="80149" y2="59916"/>
                        <a14:foregroundMark x1="83225" y1="63080" x2="83225" y2="63080"/>
                        <a14:foregroundMark x1="47111" y1="20394" x2="47111" y2="20394"/>
                        <a14:backgroundMark x1="61417" y1="49156" x2="61417" y2="49156"/>
                        <a14:backgroundMark x1="63281" y1="62940" x2="63281" y2="62940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945884" y="342915"/>
            <a:ext cx="1707039" cy="113113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EB556-8212-7B8E-FE91-9E15AF2A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6B147-1C8A-A447-BBAC-D422CEF64DFA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AFCB42-BBAB-5198-594C-CBF4D5369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570" y="-9972"/>
            <a:ext cx="5037193" cy="68953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D4A78C-CC2D-07E1-A264-366664E4516C}"/>
              </a:ext>
            </a:extLst>
          </p:cNvPr>
          <p:cNvSpPr/>
          <p:nvPr/>
        </p:nvSpPr>
        <p:spPr>
          <a:xfrm>
            <a:off x="7483481" y="3841884"/>
            <a:ext cx="4059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GB" sz="1400" u="sng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ulster.ac.uk/principles-hydrogen-safety </a:t>
            </a:r>
            <a:endParaRPr lang="en-GB" sz="1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defRPr/>
            </a:pPr>
            <a:r>
              <a:rPr lang="en-GB" sz="1400" u="sng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ulster.ac.uk/hydrogen-safety-technologies</a:t>
            </a:r>
            <a:endParaRPr lang="en-GB" sz="1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4A91E0BA-9966-E8EA-0F3A-DA610CC7E7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853779"/>
              </p:ext>
            </p:extLst>
          </p:nvPr>
        </p:nvGraphicFramePr>
        <p:xfrm>
          <a:off x="5231578" y="5110672"/>
          <a:ext cx="1728844" cy="1661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2765591" imgH="2657475" progId="CorelDraw.Graphic.15">
                  <p:embed/>
                </p:oleObj>
              </mc:Choice>
              <mc:Fallback>
                <p:oleObj name="CorelDRAW" r:id="rId9" imgW="2765591" imgH="2657475" progId="CorelDraw.Graphic.15">
                  <p:embed/>
                  <p:pic>
                    <p:nvPicPr>
                      <p:cNvPr id="8" name="Object 5">
                        <a:extLst>
                          <a:ext uri="{FF2B5EF4-FFF2-40B4-BE49-F238E27FC236}">
                            <a16:creationId xmlns:a16="http://schemas.microsoft.com/office/drawing/2014/main" id="{4A91E0BA-9966-E8EA-0F3A-DA610CC7E7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1578" y="5110672"/>
                        <a:ext cx="1728844" cy="16616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5821DCF-2BF5-8093-3971-045E84CDB5EA}"/>
              </a:ext>
            </a:extLst>
          </p:cNvPr>
          <p:cNvSpPr/>
          <p:nvPr/>
        </p:nvSpPr>
        <p:spPr>
          <a:xfrm rot="20634167">
            <a:off x="594792" y="5493069"/>
            <a:ext cx="3034612" cy="8309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asis MT Pro Black" panose="020F0502020204030204" pitchFamily="18" charset="0"/>
              </a:rPr>
              <a:t>Thank you!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masis MT Pro Black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8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88DA03B-D075-3F2A-C29B-DC74A4EBCF0B}"/>
              </a:ext>
            </a:extLst>
          </p:cNvPr>
          <p:cNvSpPr/>
          <p:nvPr/>
        </p:nvSpPr>
        <p:spPr>
          <a:xfrm>
            <a:off x="407368" y="5661248"/>
            <a:ext cx="216940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7368" y="1098435"/>
            <a:ext cx="11722065" cy="3186148"/>
          </a:xfrm>
        </p:spPr>
        <p:txBody>
          <a:bodyPr>
            <a:noAutofit/>
          </a:bodyPr>
          <a:lstStyle/>
          <a:p>
            <a:pPr marL="421650" lvl="0" indent="-28575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Liquified ammonia is often stored and transported at high pressures, with a risk of vessel failure and containment loss due to over-pressurization.</a:t>
            </a:r>
          </a:p>
          <a:p>
            <a:pPr marL="421650" lvl="0" indent="-28575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Emergency depressurization is crucial to prevent damage to the pressure vessel during severe boil-off situations. The process can involve complex phase changes due to pressure reduction.</a:t>
            </a:r>
          </a:p>
          <a:p>
            <a:pPr marL="421650" lvl="0" indent="-28575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 err="1"/>
              <a:t>CFD</a:t>
            </a:r>
            <a:r>
              <a:rPr lang="en-US" dirty="0"/>
              <a:t> multiphase modelling may serve as an advanced design tool to have insight into physics of such complex phenomena.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2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29FE52-00C9-4ABF-F8B2-70330491A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163" y="4263697"/>
            <a:ext cx="7243674" cy="1677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0860D9-6962-9153-8540-278C1581D2E5}"/>
              </a:ext>
            </a:extLst>
          </p:cNvPr>
          <p:cNvSpPr txBox="1"/>
          <p:nvPr/>
        </p:nvSpPr>
        <p:spPr>
          <a:xfrm>
            <a:off x="299379" y="6233137"/>
            <a:ext cx="10900856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sng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 source: 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Tani, K.,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Himeno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T., Sakuma, Y., Watanabe, T., Kobayashi, H.,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Toge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T.,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Unno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S.,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Kamiya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S.,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Muragishi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O. and </a:t>
            </a:r>
            <a:r>
              <a:rPr kumimoji="0" lang="en-GB" sz="1100" b="0" i="0" u="none" strike="noStrike" kern="1200" cap="none" spc="0" normalizeH="0" baseline="0" noProof="0" err="1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Kanbe</a:t>
            </a: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4A4A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K., 2021. Pressure recovery during pressure reduction experiment with large-scale liquid hydrogen tank. International Journal of Hydrogen Energy, 46(57), pp.29583-29596.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5F17194-FA49-2D46-5B80-653F1C8E8CF0}"/>
              </a:ext>
            </a:extLst>
          </p:cNvPr>
          <p:cNvSpPr txBox="1">
            <a:spLocks/>
          </p:cNvSpPr>
          <p:nvPr/>
        </p:nvSpPr>
        <p:spPr>
          <a:xfrm>
            <a:off x="539416" y="157846"/>
            <a:ext cx="1095900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A2A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Liquid ammonia tank venting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8373CA7-4894-A456-F8E2-974E93237459}"/>
              </a:ext>
            </a:extLst>
          </p:cNvPr>
          <p:cNvSpPr txBox="1">
            <a:spLocks/>
          </p:cNvSpPr>
          <p:nvPr/>
        </p:nvSpPr>
        <p:spPr>
          <a:xfrm>
            <a:off x="553208" y="647912"/>
            <a:ext cx="11505334" cy="4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BBA4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/>
              <a:t>Problem overview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5548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">
            <a:extLst>
              <a:ext uri="{FF2B5EF4-FFF2-40B4-BE49-F238E27FC236}">
                <a16:creationId xmlns:a16="http://schemas.microsoft.com/office/drawing/2014/main" id="{DD9A1AE6-050A-5027-2DD3-9D0FA6DA7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173" y="3429000"/>
            <a:ext cx="4382863" cy="33123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8DA03B-D075-3F2A-C29B-DC74A4EBCF0B}"/>
              </a:ext>
            </a:extLst>
          </p:cNvPr>
          <p:cNvSpPr/>
          <p:nvPr/>
        </p:nvSpPr>
        <p:spPr>
          <a:xfrm>
            <a:off x="407368" y="5661248"/>
            <a:ext cx="216940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Validation experiment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326778"/>
            <a:ext cx="11722065" cy="5545212"/>
          </a:xfrm>
        </p:spPr>
        <p:txBody>
          <a:bodyPr>
            <a:noAutofit/>
          </a:bodyPr>
          <a:lstStyle/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INERIS experiment program: 1 gas phase release, 14 liquid phase releases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Gaseous release (Test No. 1) was used in this study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NH3 tank: volume 12 m3,  ext. length 4.81m, int. length 3.7m, int.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 </a:t>
            </a:r>
            <a:r>
              <a:rPr lang="en-US" dirty="0"/>
              <a:t>1.874 m  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Release system: 2 valves, hose length 10.4 m, int.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 </a:t>
            </a:r>
            <a:r>
              <a:rPr lang="en-US" dirty="0"/>
              <a:t>50 mm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Release pipe: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 </a:t>
            </a:r>
            <a:r>
              <a:rPr lang="en-US" dirty="0"/>
              <a:t>50 mm, length 0.19 m, 1 m above ground.   </a:t>
            </a:r>
          </a:p>
          <a:p>
            <a:pPr marL="47880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NH3 venting: 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460 seconds duration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Initial pressure and temperature not reported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Final pressure - approx. 0.18 MPa(abs)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Mass of released ammonia 300 kg </a:t>
            </a:r>
            <a:br>
              <a:rPr lang="en-US" dirty="0"/>
            </a:br>
            <a:r>
              <a:rPr lang="en-US" dirty="0"/>
              <a:t>(continuous flowrate not measured)</a:t>
            </a:r>
          </a:p>
          <a:p>
            <a:pPr marL="135900" lvl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</a:pPr>
            <a:endParaRPr lang="en-US" dirty="0"/>
          </a:p>
          <a:p>
            <a:pPr marL="421650" lvl="0" indent="-28575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  <a:p>
            <a:pPr marL="421650" lvl="0" indent="-28575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3</a:t>
            </a:fld>
            <a:endParaRPr lang="en-GB"/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EC23C435-4333-8FD2-91C3-819A558690A7}"/>
              </a:ext>
            </a:extLst>
          </p:cNvPr>
          <p:cNvSpPr txBox="1">
            <a:spLocks/>
          </p:cNvSpPr>
          <p:nvPr/>
        </p:nvSpPr>
        <p:spPr>
          <a:xfrm>
            <a:off x="609600" y="255977"/>
            <a:ext cx="1095900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A2A4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Validation experiment</a:t>
            </a:r>
            <a:endParaRPr lang="en-GB" dirty="0"/>
          </a:p>
        </p:txBody>
      </p:sp>
      <p:sp>
        <p:nvSpPr>
          <p:cNvPr id="116" name="Content Placeholder 2">
            <a:extLst>
              <a:ext uri="{FF2B5EF4-FFF2-40B4-BE49-F238E27FC236}">
                <a16:creationId xmlns:a16="http://schemas.microsoft.com/office/drawing/2014/main" id="{6A941A9E-AA42-F2C2-758D-BB33E2EA8F08}"/>
              </a:ext>
            </a:extLst>
          </p:cNvPr>
          <p:cNvSpPr txBox="1">
            <a:spLocks/>
          </p:cNvSpPr>
          <p:nvPr/>
        </p:nvSpPr>
        <p:spPr>
          <a:xfrm>
            <a:off x="609600" y="790059"/>
            <a:ext cx="11505334" cy="4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BBA4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/>
              <a:t>INERIS</a:t>
            </a:r>
            <a:r>
              <a:rPr lang="en-GB" dirty="0"/>
              <a:t> </a:t>
            </a:r>
            <a:r>
              <a:rPr lang="en-US" sz="3200" dirty="0"/>
              <a:t>(</a:t>
            </a:r>
            <a:r>
              <a:rPr lang="en-US" sz="3200" dirty="0" err="1"/>
              <a:t>Bouet</a:t>
            </a:r>
            <a:r>
              <a:rPr lang="en-US" sz="3200" dirty="0"/>
              <a:t> R et al., 2005)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396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CFD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12E-9FCE-0132-A61C-C9311D17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Equations 1/2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494729"/>
            <a:ext cx="11722065" cy="4196944"/>
          </a:xfrm>
        </p:spPr>
        <p:txBody>
          <a:bodyPr>
            <a:noAutofit/>
          </a:bodyPr>
          <a:lstStyle/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3D conservation equations: mass, momentum, energy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Multiphase model: VOF (Volume-of-Fluid) 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VOF : HEM (homogenous equilibrium) based model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Two phases share a single velocity and temperature field. 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SST 𝑘−</a:t>
            </a:r>
            <a:r>
              <a:rPr lang="el-GR" dirty="0"/>
              <a:t>ω </a:t>
            </a:r>
            <a:r>
              <a:rPr lang="en-GB" dirty="0"/>
              <a:t>model, ideal gas </a:t>
            </a:r>
            <a:r>
              <a:rPr lang="en-GB" dirty="0" err="1"/>
              <a:t>EoS</a:t>
            </a:r>
            <a:r>
              <a:rPr lang="en-GB" dirty="0"/>
              <a:t>.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Numerical details: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Pressure-velocity coupling: SIMPLE-C algorithm.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Liquid density modelled as function of temperature. 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First-order upwind numerical scheme for convective terms.</a:t>
            </a:r>
          </a:p>
          <a:p>
            <a:pPr marL="135900" lvl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501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CFD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12E-9FCE-0132-A61C-C9311D17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Equations 2/2 – phase interaction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BB99F7-3305-5783-4426-BB8199B8F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973" y="1225352"/>
            <a:ext cx="7091304" cy="56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18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rectangular object&#10;&#10;Description automatically generated">
            <a:extLst>
              <a:ext uri="{FF2B5EF4-FFF2-40B4-BE49-F238E27FC236}">
                <a16:creationId xmlns:a16="http://schemas.microsoft.com/office/drawing/2014/main" id="{CC102BAD-68B3-9151-B5DD-F72B2D742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591" y="2818677"/>
            <a:ext cx="6282817" cy="40413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CFD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12E-9FCE-0132-A61C-C9311D17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Calculation domain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225352"/>
            <a:ext cx="11722065" cy="5545212"/>
          </a:xfrm>
        </p:spPr>
        <p:txBody>
          <a:bodyPr>
            <a:noAutofit/>
          </a:bodyPr>
          <a:lstStyle/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NH3 tank: horizontal cylinder with length 3.7m,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 </a:t>
            </a:r>
            <a:r>
              <a:rPr lang="en-GB" dirty="0"/>
              <a:t>1.874 m  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Flexible pipe is modelled as a straight pipe.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Atmosphere area : L*W*H=30*20*10 m (to ensure correct pipe exit conditions). 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Liquid level: 1.5 m from tank bottom which corresponds to 85% fill level</a:t>
            </a:r>
          </a:p>
          <a:p>
            <a:pPr marL="135900" lvl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</a:pPr>
            <a:endParaRPr lang="en-GB" dirty="0"/>
          </a:p>
          <a:p>
            <a:pPr marL="421650" lvl="0" indent="-28575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321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B2CB8F3-BA65-6F6F-3978-F7656E291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768" y="2590508"/>
            <a:ext cx="7354239" cy="4267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CFD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12E-9FCE-0132-A61C-C9311D17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Mesh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326778"/>
            <a:ext cx="11722065" cy="5545212"/>
          </a:xfrm>
        </p:spPr>
        <p:txBody>
          <a:bodyPr>
            <a:noAutofit/>
          </a:bodyPr>
          <a:lstStyle/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Hexahedral mesh: 419,953  CVs. 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CV growth rate: 1.1 near pipe exit and 1.2 far field from the nozzle.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Mesh quality: 0.58 (min orthogonal quality) and 0.95 average quality.</a:t>
            </a: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25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CFD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12E-9FCE-0132-A61C-C9311D17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Initial conditions and Boundary conditions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381478"/>
            <a:ext cx="11722065" cy="4095044"/>
          </a:xfrm>
        </p:spPr>
        <p:txBody>
          <a:bodyPr>
            <a:noAutofit/>
          </a:bodyPr>
          <a:lstStyle/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Initial temperature and pressure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NH3 tank and vent pipe: T=9.5 ℃ , p=604 kPa (abs) 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Ambient atmosphere: T=14 ℃, p=101.3 kPa (abs)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dirty="0"/>
              <a:t>Initial volume fraction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Vent pipe before 2nd valve: </a:t>
            </a:r>
            <a:r>
              <a:rPr lang="el-GR" dirty="0"/>
              <a:t>α</a:t>
            </a:r>
            <a:r>
              <a:rPr lang="en-US" dirty="0"/>
              <a:t>g=1, yNH3=1.0 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Tank walls, pipe walls, ground surface: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non-slip, non-permeable boundaries</a:t>
            </a:r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Ambient atmosphere: </a:t>
            </a:r>
          </a:p>
          <a:p>
            <a:pPr marL="1164600" lvl="1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/>
              <a:t>Non-reflecting pressure boundary, p=101.3 kPa (abs)</a:t>
            </a:r>
          </a:p>
          <a:p>
            <a:pPr marL="135900" lvl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630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88DA03B-D075-3F2A-C29B-DC74A4EBCF0B}"/>
              </a:ext>
            </a:extLst>
          </p:cNvPr>
          <p:cNvSpPr/>
          <p:nvPr/>
        </p:nvSpPr>
        <p:spPr>
          <a:xfrm>
            <a:off x="407368" y="5661248"/>
            <a:ext cx="216940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FD329-0502-127D-02F3-84B9A4B8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712E-9FCE-0132-A61C-C9311D17F5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11505334" cy="460648"/>
          </a:xfrm>
        </p:spPr>
        <p:txBody>
          <a:bodyPr/>
          <a:lstStyle/>
          <a:p>
            <a:r>
              <a:rPr lang="en-GB" dirty="0"/>
              <a:t>Grid sensitivity analysis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1E8E-2402-2F2B-F485-BF6B6F09C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375" y="1354770"/>
            <a:ext cx="11305257" cy="5545212"/>
          </a:xfrm>
        </p:spPr>
        <p:txBody>
          <a:bodyPr>
            <a:noAutofit/>
          </a:bodyPr>
          <a:lstStyle/>
          <a:p>
            <a:pPr marL="135900" lvl="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  <a:p>
            <a:pPr marL="478800" lvl="0" indent="-342900" fontAlgn="base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4494"/>
              </a:buClr>
              <a:buSzPct val="100000"/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BC11E-C444-13B6-086D-A444198E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DD6A-4F4B-48C0-931C-A060E8E98EED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427A4D1-0119-F094-E7B8-111AA73E2C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9822656"/>
              </p:ext>
            </p:extLst>
          </p:nvPr>
        </p:nvGraphicFramePr>
        <p:xfrm>
          <a:off x="6096000" y="2399634"/>
          <a:ext cx="5446800" cy="399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BFF48F8-569A-2235-7A58-5D12C1254D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0125148"/>
              </p:ext>
            </p:extLst>
          </p:nvPr>
        </p:nvGraphicFramePr>
        <p:xfrm>
          <a:off x="471038" y="2361317"/>
          <a:ext cx="5446800" cy="399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232E684-F022-66DB-B98D-1BC43BF66C0D}"/>
              </a:ext>
            </a:extLst>
          </p:cNvPr>
          <p:cNvSpPr txBox="1"/>
          <p:nvPr/>
        </p:nvSpPr>
        <p:spPr>
          <a:xfrm>
            <a:off x="844782" y="1570345"/>
            <a:ext cx="5073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grid resolution in vent pipe </a:t>
            </a:r>
            <a:br>
              <a:rPr lang="en-GB" sz="24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depressurisation dynamics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42D13-EF92-5924-C1D2-B181EDF1D104}"/>
              </a:ext>
            </a:extLst>
          </p:cNvPr>
          <p:cNvSpPr txBox="1"/>
          <p:nvPr/>
        </p:nvSpPr>
        <p:spPr>
          <a:xfrm>
            <a:off x="6494106" y="1570344"/>
            <a:ext cx="4876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grid resolution in tank </a:t>
            </a:r>
            <a:br>
              <a:rPr lang="en-GB" sz="24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depressurisation dynamics</a:t>
            </a:r>
          </a:p>
        </p:txBody>
      </p:sp>
    </p:spTree>
    <p:extLst>
      <p:ext uri="{BB962C8B-B14F-4D97-AF65-F5344CB8AC3E}">
        <p14:creationId xmlns:p14="http://schemas.microsoft.com/office/powerpoint/2010/main" val="1448354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CFF440994B7B4B9DF74887F27BDFB7" ma:contentTypeVersion="13" ma:contentTypeDescription="Create a new document." ma:contentTypeScope="" ma:versionID="4fa675ce1f79b173e3331656d0c03f44">
  <xsd:schema xmlns:xsd="http://www.w3.org/2001/XMLSchema" xmlns:xs="http://www.w3.org/2001/XMLSchema" xmlns:p="http://schemas.microsoft.com/office/2006/metadata/properties" xmlns:ns2="78eab1f8-7cad-41d6-90b4-21179381c1e3" xmlns:ns3="86afa5c1-2da3-4da1-8893-def0395217b9" targetNamespace="http://schemas.microsoft.com/office/2006/metadata/properties" ma:root="true" ma:fieldsID="e820fd6e9e1166c32b57cb3f7ec1d0e4" ns2:_="" ns3:_="">
    <xsd:import namespace="78eab1f8-7cad-41d6-90b4-21179381c1e3"/>
    <xsd:import namespace="86afa5c1-2da3-4da1-8893-def0395217b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eab1f8-7cad-41d6-90b4-21179381c1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afa5c1-2da3-4da1-8893-def039521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A054E5-9BB2-4C50-BF3B-17E76FC791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AB89A4-0617-46B1-B28E-B639E0A8803C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86afa5c1-2da3-4da1-8893-def0395217b9"/>
    <ds:schemaRef ds:uri="http://www.w3.org/XML/1998/namespace"/>
    <ds:schemaRef ds:uri="78eab1f8-7cad-41d6-90b4-21179381c1e3"/>
  </ds:schemaRefs>
</ds:datastoreItem>
</file>

<file path=customXml/itemProps3.xml><?xml version="1.0" encoding="utf-8"?>
<ds:datastoreItem xmlns:ds="http://schemas.openxmlformats.org/officeDocument/2006/customXml" ds:itemID="{F2B2EACB-BF85-4A23-9A7A-C2541226E1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eab1f8-7cad-41d6-90b4-21179381c1e3"/>
    <ds:schemaRef ds:uri="86afa5c1-2da3-4da1-8893-def0395217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1044</Words>
  <Application>Microsoft Office PowerPoint</Application>
  <PresentationFormat>Widescreen</PresentationFormat>
  <Paragraphs>140</Paragraphs>
  <Slides>16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Amasis MT Pro Black</vt:lpstr>
      <vt:lpstr>Arial</vt:lpstr>
      <vt:lpstr>Calibri</vt:lpstr>
      <vt:lpstr>Calibri Light</vt:lpstr>
      <vt:lpstr>Courier New</vt:lpstr>
      <vt:lpstr>Wingdings</vt:lpstr>
      <vt:lpstr>Office Theme</vt:lpstr>
      <vt:lpstr>CorelDRAW</vt:lpstr>
      <vt:lpstr>Numerical simulation of pressure recovery phenomenon (PRP) in liquid ammonia tank</vt:lpstr>
      <vt:lpstr>PowerPoint Presentation</vt:lpstr>
      <vt:lpstr>Validation experiment</vt:lpstr>
      <vt:lpstr>CFD model</vt:lpstr>
      <vt:lpstr>CFD model</vt:lpstr>
      <vt:lpstr>CFD model</vt:lpstr>
      <vt:lpstr>CFD model</vt:lpstr>
      <vt:lpstr>CFD model</vt:lpstr>
      <vt:lpstr>Simulations</vt:lpstr>
      <vt:lpstr>Simulations</vt:lpstr>
      <vt:lpstr>Simulations</vt:lpstr>
      <vt:lpstr>Simulations</vt:lpstr>
      <vt:lpstr>Simulations</vt:lpstr>
      <vt:lpstr>Simulations</vt:lpstr>
      <vt:lpstr>Conclusions</vt:lpstr>
      <vt:lpstr>Acknowledgements: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McCloskey</dc:creator>
  <cp:lastModifiedBy>Srinivas Sivaraman</cp:lastModifiedBy>
  <cp:revision>38</cp:revision>
  <dcterms:created xsi:type="dcterms:W3CDTF">2019-03-01T14:17:43Z</dcterms:created>
  <dcterms:modified xsi:type="dcterms:W3CDTF">2023-09-15T17:55:09Z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0x010100EACFF440994B7B4B9DF74887F27BDFB7</vt:lpwstr>
  </property>
</Properties>
</file>