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8"/>
  </p:notesMasterIdLst>
  <p:sldIdLst>
    <p:sldId id="256" r:id="rId3"/>
    <p:sldId id="268" r:id="rId4"/>
    <p:sldId id="289" r:id="rId5"/>
    <p:sldId id="288" r:id="rId6"/>
    <p:sldId id="299" r:id="rId7"/>
    <p:sldId id="263" r:id="rId8"/>
    <p:sldId id="264" r:id="rId9"/>
    <p:sldId id="266" r:id="rId10"/>
    <p:sldId id="275" r:id="rId11"/>
    <p:sldId id="277" r:id="rId12"/>
    <p:sldId id="290" r:id="rId13"/>
    <p:sldId id="297" r:id="rId14"/>
    <p:sldId id="296" r:id="rId15"/>
    <p:sldId id="295" r:id="rId16"/>
    <p:sldId id="294" r:id="rId17"/>
    <p:sldId id="278" r:id="rId18"/>
    <p:sldId id="292" r:id="rId19"/>
    <p:sldId id="282" r:id="rId20"/>
    <p:sldId id="279" r:id="rId21"/>
    <p:sldId id="280" r:id="rId22"/>
    <p:sldId id="283" r:id="rId23"/>
    <p:sldId id="291" r:id="rId24"/>
    <p:sldId id="285" r:id="rId25"/>
    <p:sldId id="298" r:id="rId26"/>
    <p:sldId id="27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01D13-852B-4224-80B2-61B9445082BD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8F663805-24AF-4C6A-BDA2-643239E3AA77}">
      <dgm:prSet/>
      <dgm:spPr/>
      <dgm:t>
        <a:bodyPr/>
        <a:lstStyle/>
        <a:p>
          <a:r>
            <a:rPr lang="fr-FR" dirty="0"/>
            <a:t>Detonation</a:t>
          </a:r>
        </a:p>
      </dgm:t>
    </dgm:pt>
    <dgm:pt modelId="{2495F958-A5F8-4604-8011-2145488C962A}" type="parTrans" cxnId="{A4F62F2E-B7FF-4C89-BF42-8C8FB8A1742B}">
      <dgm:prSet/>
      <dgm:spPr/>
      <dgm:t>
        <a:bodyPr/>
        <a:lstStyle/>
        <a:p>
          <a:endParaRPr lang="fr-FR"/>
        </a:p>
      </dgm:t>
    </dgm:pt>
    <dgm:pt modelId="{F936A6F9-2930-42BE-9281-40A17C06705D}" type="sibTrans" cxnId="{A4F62F2E-B7FF-4C89-BF42-8C8FB8A1742B}">
      <dgm:prSet/>
      <dgm:spPr/>
      <dgm:t>
        <a:bodyPr/>
        <a:lstStyle/>
        <a:p>
          <a:endParaRPr lang="fr-FR"/>
        </a:p>
      </dgm:t>
    </dgm:pt>
    <dgm:pt modelId="{B320F85A-93CC-4974-8CB9-548A507D1B66}">
      <dgm:prSet/>
      <dgm:spPr/>
      <dgm:t>
        <a:bodyPr/>
        <a:lstStyle/>
        <a:p>
          <a:r>
            <a:rPr lang="fr-FR" dirty="0"/>
            <a:t>Slow Deflagration</a:t>
          </a:r>
        </a:p>
      </dgm:t>
    </dgm:pt>
    <dgm:pt modelId="{A3740171-6780-4F67-9AA0-8E1870D2C031}" type="parTrans" cxnId="{6707D579-44C7-426A-9CD2-CF9C2517DEAF}">
      <dgm:prSet/>
      <dgm:spPr/>
      <dgm:t>
        <a:bodyPr/>
        <a:lstStyle/>
        <a:p>
          <a:endParaRPr lang="fr-FR"/>
        </a:p>
      </dgm:t>
    </dgm:pt>
    <dgm:pt modelId="{6CF55B6B-74E2-46CE-BF7C-68EC722AE178}" type="sibTrans" cxnId="{6707D579-44C7-426A-9CD2-CF9C2517DEAF}">
      <dgm:prSet/>
      <dgm:spPr/>
      <dgm:t>
        <a:bodyPr/>
        <a:lstStyle/>
        <a:p>
          <a:endParaRPr lang="fr-FR"/>
        </a:p>
      </dgm:t>
    </dgm:pt>
    <dgm:pt modelId="{06A95CD8-6D12-4F35-92EA-077ACC965FD5}">
      <dgm:prSet/>
      <dgm:spPr/>
      <dgm:t>
        <a:bodyPr/>
        <a:lstStyle/>
        <a:p>
          <a:r>
            <a:rPr lang="fr-FR" dirty="0"/>
            <a:t>Fast Deflagration</a:t>
          </a:r>
        </a:p>
      </dgm:t>
    </dgm:pt>
    <dgm:pt modelId="{7496FBF7-CC2E-426E-8604-9F2FAB364021}" type="parTrans" cxnId="{78DF4E71-021F-4D35-9C16-179B1175B199}">
      <dgm:prSet/>
      <dgm:spPr/>
      <dgm:t>
        <a:bodyPr/>
        <a:lstStyle/>
        <a:p>
          <a:endParaRPr lang="fr-FR"/>
        </a:p>
      </dgm:t>
    </dgm:pt>
    <dgm:pt modelId="{1F1CB02C-06EE-4421-B0BA-3AFE3A986878}" type="sibTrans" cxnId="{78DF4E71-021F-4D35-9C16-179B1175B199}">
      <dgm:prSet/>
      <dgm:spPr/>
      <dgm:t>
        <a:bodyPr/>
        <a:lstStyle/>
        <a:p>
          <a:endParaRPr lang="fr-FR"/>
        </a:p>
      </dgm:t>
    </dgm:pt>
    <dgm:pt modelId="{A06C3FC4-EDE1-44F6-BAFA-0EF30BDB5D5E}" type="pres">
      <dgm:prSet presAssocID="{03201D13-852B-4224-80B2-61B9445082BD}" presName="Name0" presStyleCnt="0">
        <dgm:presLayoutVars>
          <dgm:dir/>
          <dgm:resizeHandles val="exact"/>
        </dgm:presLayoutVars>
      </dgm:prSet>
      <dgm:spPr/>
    </dgm:pt>
    <dgm:pt modelId="{D7394494-96CF-47D0-BCC6-741D78DCF670}" type="pres">
      <dgm:prSet presAssocID="{B320F85A-93CC-4974-8CB9-548A507D1B66}" presName="node" presStyleLbl="node1" presStyleIdx="0" presStyleCnt="3">
        <dgm:presLayoutVars>
          <dgm:bulletEnabled val="1"/>
        </dgm:presLayoutVars>
      </dgm:prSet>
      <dgm:spPr/>
    </dgm:pt>
    <dgm:pt modelId="{72297C2E-D44F-430E-8E75-F10CA143A112}" type="pres">
      <dgm:prSet presAssocID="{6CF55B6B-74E2-46CE-BF7C-68EC722AE178}" presName="sibTrans" presStyleLbl="sibTrans2D1" presStyleIdx="0" presStyleCnt="2"/>
      <dgm:spPr/>
    </dgm:pt>
    <dgm:pt modelId="{8CCFED4B-576F-4562-AA8F-EAA3228CA34B}" type="pres">
      <dgm:prSet presAssocID="{6CF55B6B-74E2-46CE-BF7C-68EC722AE178}" presName="connectorText" presStyleLbl="sibTrans2D1" presStyleIdx="0" presStyleCnt="2"/>
      <dgm:spPr/>
    </dgm:pt>
    <dgm:pt modelId="{6DCBCBDC-3884-4465-8F82-394F74D589F4}" type="pres">
      <dgm:prSet presAssocID="{06A95CD8-6D12-4F35-92EA-077ACC965FD5}" presName="node" presStyleLbl="node1" presStyleIdx="1" presStyleCnt="3">
        <dgm:presLayoutVars>
          <dgm:bulletEnabled val="1"/>
        </dgm:presLayoutVars>
      </dgm:prSet>
      <dgm:spPr/>
    </dgm:pt>
    <dgm:pt modelId="{3560D2A7-5066-45DC-AC4F-5491DB6EE88C}" type="pres">
      <dgm:prSet presAssocID="{1F1CB02C-06EE-4421-B0BA-3AFE3A986878}" presName="sibTrans" presStyleLbl="sibTrans2D1" presStyleIdx="1" presStyleCnt="2"/>
      <dgm:spPr/>
    </dgm:pt>
    <dgm:pt modelId="{AB220756-020E-43C0-A602-8EF6E5687394}" type="pres">
      <dgm:prSet presAssocID="{1F1CB02C-06EE-4421-B0BA-3AFE3A986878}" presName="connectorText" presStyleLbl="sibTrans2D1" presStyleIdx="1" presStyleCnt="2"/>
      <dgm:spPr/>
    </dgm:pt>
    <dgm:pt modelId="{C7162B0B-E210-438A-90D7-8025FF8E0DCD}" type="pres">
      <dgm:prSet presAssocID="{8F663805-24AF-4C6A-BDA2-643239E3AA77}" presName="node" presStyleLbl="node1" presStyleIdx="2" presStyleCnt="3">
        <dgm:presLayoutVars>
          <dgm:bulletEnabled val="1"/>
        </dgm:presLayoutVars>
      </dgm:prSet>
      <dgm:spPr/>
    </dgm:pt>
  </dgm:ptLst>
  <dgm:cxnLst>
    <dgm:cxn modelId="{A4F62F2E-B7FF-4C89-BF42-8C8FB8A1742B}" srcId="{03201D13-852B-4224-80B2-61B9445082BD}" destId="{8F663805-24AF-4C6A-BDA2-643239E3AA77}" srcOrd="2" destOrd="0" parTransId="{2495F958-A5F8-4604-8011-2145488C962A}" sibTransId="{F936A6F9-2930-42BE-9281-40A17C06705D}"/>
    <dgm:cxn modelId="{E6BAEE61-DC6B-4550-941A-27D55CF2261A}" type="presOf" srcId="{1F1CB02C-06EE-4421-B0BA-3AFE3A986878}" destId="{AB220756-020E-43C0-A602-8EF6E5687394}" srcOrd="1" destOrd="0" presId="urn:microsoft.com/office/officeart/2005/8/layout/process1"/>
    <dgm:cxn modelId="{2FB1C66F-CC6E-4EBC-9CE0-93B5E1B4B41B}" type="presOf" srcId="{06A95CD8-6D12-4F35-92EA-077ACC965FD5}" destId="{6DCBCBDC-3884-4465-8F82-394F74D589F4}" srcOrd="0" destOrd="0" presId="urn:microsoft.com/office/officeart/2005/8/layout/process1"/>
    <dgm:cxn modelId="{78DF4E71-021F-4D35-9C16-179B1175B199}" srcId="{03201D13-852B-4224-80B2-61B9445082BD}" destId="{06A95CD8-6D12-4F35-92EA-077ACC965FD5}" srcOrd="1" destOrd="0" parTransId="{7496FBF7-CC2E-426E-8604-9F2FAB364021}" sibTransId="{1F1CB02C-06EE-4421-B0BA-3AFE3A986878}"/>
    <dgm:cxn modelId="{6707D579-44C7-426A-9CD2-CF9C2517DEAF}" srcId="{03201D13-852B-4224-80B2-61B9445082BD}" destId="{B320F85A-93CC-4974-8CB9-548A507D1B66}" srcOrd="0" destOrd="0" parTransId="{A3740171-6780-4F67-9AA0-8E1870D2C031}" sibTransId="{6CF55B6B-74E2-46CE-BF7C-68EC722AE178}"/>
    <dgm:cxn modelId="{CB2C1F86-0D5C-486F-981A-0A7B3735FF24}" type="presOf" srcId="{6CF55B6B-74E2-46CE-BF7C-68EC722AE178}" destId="{8CCFED4B-576F-4562-AA8F-EAA3228CA34B}" srcOrd="1" destOrd="0" presId="urn:microsoft.com/office/officeart/2005/8/layout/process1"/>
    <dgm:cxn modelId="{6623B88E-9E7E-4E1A-94D4-05F981B4DF21}" type="presOf" srcId="{B320F85A-93CC-4974-8CB9-548A507D1B66}" destId="{D7394494-96CF-47D0-BCC6-741D78DCF670}" srcOrd="0" destOrd="0" presId="urn:microsoft.com/office/officeart/2005/8/layout/process1"/>
    <dgm:cxn modelId="{2F3518A9-AEC5-441E-9E41-DFCA8C7D83C6}" type="presOf" srcId="{8F663805-24AF-4C6A-BDA2-643239E3AA77}" destId="{C7162B0B-E210-438A-90D7-8025FF8E0DCD}" srcOrd="0" destOrd="0" presId="urn:microsoft.com/office/officeart/2005/8/layout/process1"/>
    <dgm:cxn modelId="{70A57AAB-C6A3-4A7A-9526-24CBBF80DCCD}" type="presOf" srcId="{6CF55B6B-74E2-46CE-BF7C-68EC722AE178}" destId="{72297C2E-D44F-430E-8E75-F10CA143A112}" srcOrd="0" destOrd="0" presId="urn:microsoft.com/office/officeart/2005/8/layout/process1"/>
    <dgm:cxn modelId="{DEF22BD3-AE21-4B50-866F-300407A24B62}" type="presOf" srcId="{1F1CB02C-06EE-4421-B0BA-3AFE3A986878}" destId="{3560D2A7-5066-45DC-AC4F-5491DB6EE88C}" srcOrd="0" destOrd="0" presId="urn:microsoft.com/office/officeart/2005/8/layout/process1"/>
    <dgm:cxn modelId="{7B10A9D4-18F9-4A74-A1F1-E9F5646014D3}" type="presOf" srcId="{03201D13-852B-4224-80B2-61B9445082BD}" destId="{A06C3FC4-EDE1-44F6-BAFA-0EF30BDB5D5E}" srcOrd="0" destOrd="0" presId="urn:microsoft.com/office/officeart/2005/8/layout/process1"/>
    <dgm:cxn modelId="{4CA9382E-BE86-4E73-B7D5-A51B324FCAC9}" type="presParOf" srcId="{A06C3FC4-EDE1-44F6-BAFA-0EF30BDB5D5E}" destId="{D7394494-96CF-47D0-BCC6-741D78DCF670}" srcOrd="0" destOrd="0" presId="urn:microsoft.com/office/officeart/2005/8/layout/process1"/>
    <dgm:cxn modelId="{2C8AE638-BF32-470F-8372-443F28ED19E2}" type="presParOf" srcId="{A06C3FC4-EDE1-44F6-BAFA-0EF30BDB5D5E}" destId="{72297C2E-D44F-430E-8E75-F10CA143A112}" srcOrd="1" destOrd="0" presId="urn:microsoft.com/office/officeart/2005/8/layout/process1"/>
    <dgm:cxn modelId="{39B001D1-5D8F-46B0-8612-6095F235E2C4}" type="presParOf" srcId="{72297C2E-D44F-430E-8E75-F10CA143A112}" destId="{8CCFED4B-576F-4562-AA8F-EAA3228CA34B}" srcOrd="0" destOrd="0" presId="urn:microsoft.com/office/officeart/2005/8/layout/process1"/>
    <dgm:cxn modelId="{CDE2BF34-4FCC-412F-AA9F-F5F60CDF1B58}" type="presParOf" srcId="{A06C3FC4-EDE1-44F6-BAFA-0EF30BDB5D5E}" destId="{6DCBCBDC-3884-4465-8F82-394F74D589F4}" srcOrd="2" destOrd="0" presId="urn:microsoft.com/office/officeart/2005/8/layout/process1"/>
    <dgm:cxn modelId="{42F7C04E-189C-45EF-91CE-199E4D464AA5}" type="presParOf" srcId="{A06C3FC4-EDE1-44F6-BAFA-0EF30BDB5D5E}" destId="{3560D2A7-5066-45DC-AC4F-5491DB6EE88C}" srcOrd="3" destOrd="0" presId="urn:microsoft.com/office/officeart/2005/8/layout/process1"/>
    <dgm:cxn modelId="{B9535254-2C0F-410E-AD2B-E2FFC4ECAA26}" type="presParOf" srcId="{3560D2A7-5066-45DC-AC4F-5491DB6EE88C}" destId="{AB220756-020E-43C0-A602-8EF6E5687394}" srcOrd="0" destOrd="0" presId="urn:microsoft.com/office/officeart/2005/8/layout/process1"/>
    <dgm:cxn modelId="{BCEF9E18-FEE2-4AB5-BAFF-73BE534A92C4}" type="presParOf" srcId="{A06C3FC4-EDE1-44F6-BAFA-0EF30BDB5D5E}" destId="{C7162B0B-E210-438A-90D7-8025FF8E0D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01D13-852B-4224-80B2-61B9445082BD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8F663805-24AF-4C6A-BDA2-643239E3AA77}">
      <dgm:prSet/>
      <dgm:spPr/>
      <dgm:t>
        <a:bodyPr/>
        <a:lstStyle/>
        <a:p>
          <a:r>
            <a:rPr lang="fr-FR" dirty="0"/>
            <a:t>Detonation</a:t>
          </a:r>
        </a:p>
      </dgm:t>
    </dgm:pt>
    <dgm:pt modelId="{2495F958-A5F8-4604-8011-2145488C962A}" type="parTrans" cxnId="{A4F62F2E-B7FF-4C89-BF42-8C8FB8A1742B}">
      <dgm:prSet/>
      <dgm:spPr/>
      <dgm:t>
        <a:bodyPr/>
        <a:lstStyle/>
        <a:p>
          <a:endParaRPr lang="fr-FR"/>
        </a:p>
      </dgm:t>
    </dgm:pt>
    <dgm:pt modelId="{F936A6F9-2930-42BE-9281-40A17C06705D}" type="sibTrans" cxnId="{A4F62F2E-B7FF-4C89-BF42-8C8FB8A1742B}">
      <dgm:prSet/>
      <dgm:spPr/>
      <dgm:t>
        <a:bodyPr/>
        <a:lstStyle/>
        <a:p>
          <a:endParaRPr lang="fr-FR"/>
        </a:p>
      </dgm:t>
    </dgm:pt>
    <dgm:pt modelId="{B320F85A-93CC-4974-8CB9-548A507D1B66}">
      <dgm:prSet/>
      <dgm:spPr/>
      <dgm:t>
        <a:bodyPr/>
        <a:lstStyle/>
        <a:p>
          <a:r>
            <a:rPr lang="fr-FR" dirty="0"/>
            <a:t>Slow Deflagration</a:t>
          </a:r>
        </a:p>
      </dgm:t>
    </dgm:pt>
    <dgm:pt modelId="{A3740171-6780-4F67-9AA0-8E1870D2C031}" type="parTrans" cxnId="{6707D579-44C7-426A-9CD2-CF9C2517DEAF}">
      <dgm:prSet/>
      <dgm:spPr/>
      <dgm:t>
        <a:bodyPr/>
        <a:lstStyle/>
        <a:p>
          <a:endParaRPr lang="fr-FR"/>
        </a:p>
      </dgm:t>
    </dgm:pt>
    <dgm:pt modelId="{6CF55B6B-74E2-46CE-BF7C-68EC722AE178}" type="sibTrans" cxnId="{6707D579-44C7-426A-9CD2-CF9C2517DEAF}">
      <dgm:prSet/>
      <dgm:spPr/>
      <dgm:t>
        <a:bodyPr/>
        <a:lstStyle/>
        <a:p>
          <a:endParaRPr lang="fr-FR"/>
        </a:p>
      </dgm:t>
    </dgm:pt>
    <dgm:pt modelId="{06A95CD8-6D12-4F35-92EA-077ACC965FD5}">
      <dgm:prSet/>
      <dgm:spPr/>
      <dgm:t>
        <a:bodyPr/>
        <a:lstStyle/>
        <a:p>
          <a:r>
            <a:rPr lang="fr-FR" dirty="0"/>
            <a:t>Fast Deflagration</a:t>
          </a:r>
        </a:p>
      </dgm:t>
    </dgm:pt>
    <dgm:pt modelId="{7496FBF7-CC2E-426E-8604-9F2FAB364021}" type="parTrans" cxnId="{78DF4E71-021F-4D35-9C16-179B1175B199}">
      <dgm:prSet/>
      <dgm:spPr/>
      <dgm:t>
        <a:bodyPr/>
        <a:lstStyle/>
        <a:p>
          <a:endParaRPr lang="fr-FR"/>
        </a:p>
      </dgm:t>
    </dgm:pt>
    <dgm:pt modelId="{1F1CB02C-06EE-4421-B0BA-3AFE3A986878}" type="sibTrans" cxnId="{78DF4E71-021F-4D35-9C16-179B1175B199}">
      <dgm:prSet/>
      <dgm:spPr/>
      <dgm:t>
        <a:bodyPr/>
        <a:lstStyle/>
        <a:p>
          <a:endParaRPr lang="fr-FR"/>
        </a:p>
      </dgm:t>
    </dgm:pt>
    <dgm:pt modelId="{A06C3FC4-EDE1-44F6-BAFA-0EF30BDB5D5E}" type="pres">
      <dgm:prSet presAssocID="{03201D13-852B-4224-80B2-61B9445082BD}" presName="Name0" presStyleCnt="0">
        <dgm:presLayoutVars>
          <dgm:dir/>
          <dgm:resizeHandles val="exact"/>
        </dgm:presLayoutVars>
      </dgm:prSet>
      <dgm:spPr/>
    </dgm:pt>
    <dgm:pt modelId="{D7394494-96CF-47D0-BCC6-741D78DCF670}" type="pres">
      <dgm:prSet presAssocID="{B320F85A-93CC-4974-8CB9-548A507D1B66}" presName="node" presStyleLbl="node1" presStyleIdx="0" presStyleCnt="3">
        <dgm:presLayoutVars>
          <dgm:bulletEnabled val="1"/>
        </dgm:presLayoutVars>
      </dgm:prSet>
      <dgm:spPr/>
    </dgm:pt>
    <dgm:pt modelId="{72297C2E-D44F-430E-8E75-F10CA143A112}" type="pres">
      <dgm:prSet presAssocID="{6CF55B6B-74E2-46CE-BF7C-68EC722AE178}" presName="sibTrans" presStyleLbl="sibTrans2D1" presStyleIdx="0" presStyleCnt="2"/>
      <dgm:spPr/>
    </dgm:pt>
    <dgm:pt modelId="{8CCFED4B-576F-4562-AA8F-EAA3228CA34B}" type="pres">
      <dgm:prSet presAssocID="{6CF55B6B-74E2-46CE-BF7C-68EC722AE178}" presName="connectorText" presStyleLbl="sibTrans2D1" presStyleIdx="0" presStyleCnt="2"/>
      <dgm:spPr/>
    </dgm:pt>
    <dgm:pt modelId="{6DCBCBDC-3884-4465-8F82-394F74D589F4}" type="pres">
      <dgm:prSet presAssocID="{06A95CD8-6D12-4F35-92EA-077ACC965FD5}" presName="node" presStyleLbl="node1" presStyleIdx="1" presStyleCnt="3">
        <dgm:presLayoutVars>
          <dgm:bulletEnabled val="1"/>
        </dgm:presLayoutVars>
      </dgm:prSet>
      <dgm:spPr/>
    </dgm:pt>
    <dgm:pt modelId="{3560D2A7-5066-45DC-AC4F-5491DB6EE88C}" type="pres">
      <dgm:prSet presAssocID="{1F1CB02C-06EE-4421-B0BA-3AFE3A986878}" presName="sibTrans" presStyleLbl="sibTrans2D1" presStyleIdx="1" presStyleCnt="2"/>
      <dgm:spPr/>
    </dgm:pt>
    <dgm:pt modelId="{AB220756-020E-43C0-A602-8EF6E5687394}" type="pres">
      <dgm:prSet presAssocID="{1F1CB02C-06EE-4421-B0BA-3AFE3A986878}" presName="connectorText" presStyleLbl="sibTrans2D1" presStyleIdx="1" presStyleCnt="2"/>
      <dgm:spPr/>
    </dgm:pt>
    <dgm:pt modelId="{C7162B0B-E210-438A-90D7-8025FF8E0DCD}" type="pres">
      <dgm:prSet presAssocID="{8F663805-24AF-4C6A-BDA2-643239E3AA77}" presName="node" presStyleLbl="node1" presStyleIdx="2" presStyleCnt="3">
        <dgm:presLayoutVars>
          <dgm:bulletEnabled val="1"/>
        </dgm:presLayoutVars>
      </dgm:prSet>
      <dgm:spPr/>
    </dgm:pt>
  </dgm:ptLst>
  <dgm:cxnLst>
    <dgm:cxn modelId="{A4F62F2E-B7FF-4C89-BF42-8C8FB8A1742B}" srcId="{03201D13-852B-4224-80B2-61B9445082BD}" destId="{8F663805-24AF-4C6A-BDA2-643239E3AA77}" srcOrd="2" destOrd="0" parTransId="{2495F958-A5F8-4604-8011-2145488C962A}" sibTransId="{F936A6F9-2930-42BE-9281-40A17C06705D}"/>
    <dgm:cxn modelId="{E6BAEE61-DC6B-4550-941A-27D55CF2261A}" type="presOf" srcId="{1F1CB02C-06EE-4421-B0BA-3AFE3A986878}" destId="{AB220756-020E-43C0-A602-8EF6E5687394}" srcOrd="1" destOrd="0" presId="urn:microsoft.com/office/officeart/2005/8/layout/process1"/>
    <dgm:cxn modelId="{2FB1C66F-CC6E-4EBC-9CE0-93B5E1B4B41B}" type="presOf" srcId="{06A95CD8-6D12-4F35-92EA-077ACC965FD5}" destId="{6DCBCBDC-3884-4465-8F82-394F74D589F4}" srcOrd="0" destOrd="0" presId="urn:microsoft.com/office/officeart/2005/8/layout/process1"/>
    <dgm:cxn modelId="{78DF4E71-021F-4D35-9C16-179B1175B199}" srcId="{03201D13-852B-4224-80B2-61B9445082BD}" destId="{06A95CD8-6D12-4F35-92EA-077ACC965FD5}" srcOrd="1" destOrd="0" parTransId="{7496FBF7-CC2E-426E-8604-9F2FAB364021}" sibTransId="{1F1CB02C-06EE-4421-B0BA-3AFE3A986878}"/>
    <dgm:cxn modelId="{6707D579-44C7-426A-9CD2-CF9C2517DEAF}" srcId="{03201D13-852B-4224-80B2-61B9445082BD}" destId="{B320F85A-93CC-4974-8CB9-548A507D1B66}" srcOrd="0" destOrd="0" parTransId="{A3740171-6780-4F67-9AA0-8E1870D2C031}" sibTransId="{6CF55B6B-74E2-46CE-BF7C-68EC722AE178}"/>
    <dgm:cxn modelId="{CB2C1F86-0D5C-486F-981A-0A7B3735FF24}" type="presOf" srcId="{6CF55B6B-74E2-46CE-BF7C-68EC722AE178}" destId="{8CCFED4B-576F-4562-AA8F-EAA3228CA34B}" srcOrd="1" destOrd="0" presId="urn:microsoft.com/office/officeart/2005/8/layout/process1"/>
    <dgm:cxn modelId="{6623B88E-9E7E-4E1A-94D4-05F981B4DF21}" type="presOf" srcId="{B320F85A-93CC-4974-8CB9-548A507D1B66}" destId="{D7394494-96CF-47D0-BCC6-741D78DCF670}" srcOrd="0" destOrd="0" presId="urn:microsoft.com/office/officeart/2005/8/layout/process1"/>
    <dgm:cxn modelId="{2F3518A9-AEC5-441E-9E41-DFCA8C7D83C6}" type="presOf" srcId="{8F663805-24AF-4C6A-BDA2-643239E3AA77}" destId="{C7162B0B-E210-438A-90D7-8025FF8E0DCD}" srcOrd="0" destOrd="0" presId="urn:microsoft.com/office/officeart/2005/8/layout/process1"/>
    <dgm:cxn modelId="{70A57AAB-C6A3-4A7A-9526-24CBBF80DCCD}" type="presOf" srcId="{6CF55B6B-74E2-46CE-BF7C-68EC722AE178}" destId="{72297C2E-D44F-430E-8E75-F10CA143A112}" srcOrd="0" destOrd="0" presId="urn:microsoft.com/office/officeart/2005/8/layout/process1"/>
    <dgm:cxn modelId="{DEF22BD3-AE21-4B50-866F-300407A24B62}" type="presOf" srcId="{1F1CB02C-06EE-4421-B0BA-3AFE3A986878}" destId="{3560D2A7-5066-45DC-AC4F-5491DB6EE88C}" srcOrd="0" destOrd="0" presId="urn:microsoft.com/office/officeart/2005/8/layout/process1"/>
    <dgm:cxn modelId="{7B10A9D4-18F9-4A74-A1F1-E9F5646014D3}" type="presOf" srcId="{03201D13-852B-4224-80B2-61B9445082BD}" destId="{A06C3FC4-EDE1-44F6-BAFA-0EF30BDB5D5E}" srcOrd="0" destOrd="0" presId="urn:microsoft.com/office/officeart/2005/8/layout/process1"/>
    <dgm:cxn modelId="{4CA9382E-BE86-4E73-B7D5-A51B324FCAC9}" type="presParOf" srcId="{A06C3FC4-EDE1-44F6-BAFA-0EF30BDB5D5E}" destId="{D7394494-96CF-47D0-BCC6-741D78DCF670}" srcOrd="0" destOrd="0" presId="urn:microsoft.com/office/officeart/2005/8/layout/process1"/>
    <dgm:cxn modelId="{2C8AE638-BF32-470F-8372-443F28ED19E2}" type="presParOf" srcId="{A06C3FC4-EDE1-44F6-BAFA-0EF30BDB5D5E}" destId="{72297C2E-D44F-430E-8E75-F10CA143A112}" srcOrd="1" destOrd="0" presId="urn:microsoft.com/office/officeart/2005/8/layout/process1"/>
    <dgm:cxn modelId="{39B001D1-5D8F-46B0-8612-6095F235E2C4}" type="presParOf" srcId="{72297C2E-D44F-430E-8E75-F10CA143A112}" destId="{8CCFED4B-576F-4562-AA8F-EAA3228CA34B}" srcOrd="0" destOrd="0" presId="urn:microsoft.com/office/officeart/2005/8/layout/process1"/>
    <dgm:cxn modelId="{CDE2BF34-4FCC-412F-AA9F-F5F60CDF1B58}" type="presParOf" srcId="{A06C3FC4-EDE1-44F6-BAFA-0EF30BDB5D5E}" destId="{6DCBCBDC-3884-4465-8F82-394F74D589F4}" srcOrd="2" destOrd="0" presId="urn:microsoft.com/office/officeart/2005/8/layout/process1"/>
    <dgm:cxn modelId="{42F7C04E-189C-45EF-91CE-199E4D464AA5}" type="presParOf" srcId="{A06C3FC4-EDE1-44F6-BAFA-0EF30BDB5D5E}" destId="{3560D2A7-5066-45DC-AC4F-5491DB6EE88C}" srcOrd="3" destOrd="0" presId="urn:microsoft.com/office/officeart/2005/8/layout/process1"/>
    <dgm:cxn modelId="{B9535254-2C0F-410E-AD2B-E2FFC4ECAA26}" type="presParOf" srcId="{3560D2A7-5066-45DC-AC4F-5491DB6EE88C}" destId="{AB220756-020E-43C0-A602-8EF6E5687394}" srcOrd="0" destOrd="0" presId="urn:microsoft.com/office/officeart/2005/8/layout/process1"/>
    <dgm:cxn modelId="{BCEF9E18-FEE2-4AB5-BAFF-73BE534A92C4}" type="presParOf" srcId="{A06C3FC4-EDE1-44F6-BAFA-0EF30BDB5D5E}" destId="{C7162B0B-E210-438A-90D7-8025FF8E0D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94494-96CF-47D0-BCC6-741D78DCF670}">
      <dsp:nvSpPr>
        <dsp:cNvPr id="0" name=""/>
        <dsp:cNvSpPr/>
      </dsp:nvSpPr>
      <dsp:spPr>
        <a:xfrm>
          <a:off x="7914" y="0"/>
          <a:ext cx="2365575" cy="729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Slow Deflagration</a:t>
          </a:r>
        </a:p>
      </dsp:txBody>
      <dsp:txXfrm>
        <a:off x="29266" y="21352"/>
        <a:ext cx="2322871" cy="686317"/>
      </dsp:txXfrm>
    </dsp:sp>
    <dsp:sp modelId="{72297C2E-D44F-430E-8E75-F10CA143A112}">
      <dsp:nvSpPr>
        <dsp:cNvPr id="0" name=""/>
        <dsp:cNvSpPr/>
      </dsp:nvSpPr>
      <dsp:spPr>
        <a:xfrm>
          <a:off x="2610047" y="71179"/>
          <a:ext cx="501502" cy="5866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610047" y="188511"/>
        <a:ext cx="351051" cy="351998"/>
      </dsp:txXfrm>
    </dsp:sp>
    <dsp:sp modelId="{6DCBCBDC-3884-4465-8F82-394F74D589F4}">
      <dsp:nvSpPr>
        <dsp:cNvPr id="0" name=""/>
        <dsp:cNvSpPr/>
      </dsp:nvSpPr>
      <dsp:spPr>
        <a:xfrm>
          <a:off x="3319720" y="0"/>
          <a:ext cx="2365575" cy="729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Fast Deflagration</a:t>
          </a:r>
        </a:p>
      </dsp:txBody>
      <dsp:txXfrm>
        <a:off x="3341072" y="21352"/>
        <a:ext cx="2322871" cy="686317"/>
      </dsp:txXfrm>
    </dsp:sp>
    <dsp:sp modelId="{3560D2A7-5066-45DC-AC4F-5491DB6EE88C}">
      <dsp:nvSpPr>
        <dsp:cNvPr id="0" name=""/>
        <dsp:cNvSpPr/>
      </dsp:nvSpPr>
      <dsp:spPr>
        <a:xfrm>
          <a:off x="5921853" y="71179"/>
          <a:ext cx="501502" cy="5866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921853" y="188511"/>
        <a:ext cx="351051" cy="351998"/>
      </dsp:txXfrm>
    </dsp:sp>
    <dsp:sp modelId="{C7162B0B-E210-438A-90D7-8025FF8E0DCD}">
      <dsp:nvSpPr>
        <dsp:cNvPr id="0" name=""/>
        <dsp:cNvSpPr/>
      </dsp:nvSpPr>
      <dsp:spPr>
        <a:xfrm>
          <a:off x="6631526" y="0"/>
          <a:ext cx="2365575" cy="729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Detonation</a:t>
          </a:r>
        </a:p>
      </dsp:txBody>
      <dsp:txXfrm>
        <a:off x="6652878" y="21352"/>
        <a:ext cx="2322871" cy="686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94494-96CF-47D0-BCC6-741D78DCF670}">
      <dsp:nvSpPr>
        <dsp:cNvPr id="0" name=""/>
        <dsp:cNvSpPr/>
      </dsp:nvSpPr>
      <dsp:spPr>
        <a:xfrm>
          <a:off x="7914" y="0"/>
          <a:ext cx="2365575" cy="729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Slow Deflagration</a:t>
          </a:r>
        </a:p>
      </dsp:txBody>
      <dsp:txXfrm>
        <a:off x="29266" y="21352"/>
        <a:ext cx="2322871" cy="686317"/>
      </dsp:txXfrm>
    </dsp:sp>
    <dsp:sp modelId="{72297C2E-D44F-430E-8E75-F10CA143A112}">
      <dsp:nvSpPr>
        <dsp:cNvPr id="0" name=""/>
        <dsp:cNvSpPr/>
      </dsp:nvSpPr>
      <dsp:spPr>
        <a:xfrm>
          <a:off x="2610047" y="71179"/>
          <a:ext cx="501502" cy="5866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610047" y="188511"/>
        <a:ext cx="351051" cy="351998"/>
      </dsp:txXfrm>
    </dsp:sp>
    <dsp:sp modelId="{6DCBCBDC-3884-4465-8F82-394F74D589F4}">
      <dsp:nvSpPr>
        <dsp:cNvPr id="0" name=""/>
        <dsp:cNvSpPr/>
      </dsp:nvSpPr>
      <dsp:spPr>
        <a:xfrm>
          <a:off x="3319720" y="0"/>
          <a:ext cx="2365575" cy="729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Fast Deflagration</a:t>
          </a:r>
        </a:p>
      </dsp:txBody>
      <dsp:txXfrm>
        <a:off x="3341072" y="21352"/>
        <a:ext cx="2322871" cy="686317"/>
      </dsp:txXfrm>
    </dsp:sp>
    <dsp:sp modelId="{3560D2A7-5066-45DC-AC4F-5491DB6EE88C}">
      <dsp:nvSpPr>
        <dsp:cNvPr id="0" name=""/>
        <dsp:cNvSpPr/>
      </dsp:nvSpPr>
      <dsp:spPr>
        <a:xfrm>
          <a:off x="5921853" y="71179"/>
          <a:ext cx="501502" cy="5866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921853" y="188511"/>
        <a:ext cx="351051" cy="351998"/>
      </dsp:txXfrm>
    </dsp:sp>
    <dsp:sp modelId="{C7162B0B-E210-438A-90D7-8025FF8E0DCD}">
      <dsp:nvSpPr>
        <dsp:cNvPr id="0" name=""/>
        <dsp:cNvSpPr/>
      </dsp:nvSpPr>
      <dsp:spPr>
        <a:xfrm>
          <a:off x="6631526" y="0"/>
          <a:ext cx="2365575" cy="729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Detonation</a:t>
          </a:r>
        </a:p>
      </dsp:txBody>
      <dsp:txXfrm>
        <a:off x="6652878" y="21352"/>
        <a:ext cx="2322871" cy="686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0T20:04:57.67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1,'5'0,"5"0,6 0,5 0,3 0,2 0,0 0,2 0,-1 0,0 0,0 0,0 0,-1 0,0 0,1 0,-5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0T20:04:58.4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3589-9B1E-4F07-A933-EA3931EE174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ECFE2-D00B-498A-AD02-083B788EE9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14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6D4C-3723-4C10-B62F-1244C07A50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86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99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0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54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06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323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61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3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6D4C-3723-4C10-B62F-1244C07A504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16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19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4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43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3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87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8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29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2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00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56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31699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53853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5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98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15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976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65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6595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71431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162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5171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25538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74061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6033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768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44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8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729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731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092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43377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07551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52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7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02991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4253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88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89984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086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3314083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1695505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406980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8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247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63841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8030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71578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506665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08237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27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897C60-D3CA-458C-B701-6383BE0E94F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27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16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73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44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08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3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;p7" descr="bandeau_texte.png"/>
          <p:cNvPicPr/>
          <p:nvPr/>
        </p:nvPicPr>
        <p:blipFill>
          <a:blip r:embed="rId14"/>
          <a:stretch/>
        </p:blipFill>
        <p:spPr>
          <a:xfrm>
            <a:off x="0" y="0"/>
            <a:ext cx="12187800" cy="951480"/>
          </a:xfrm>
          <a:prstGeom prst="rect">
            <a:avLst/>
          </a:prstGeom>
          <a:ln>
            <a:noFill/>
          </a:ln>
        </p:spPr>
      </p:pic>
      <p:pic>
        <p:nvPicPr>
          <p:cNvPr id="5" name="Google Shape;17;p8" descr="bandeau_titre.png"/>
          <p:cNvPicPr/>
          <p:nvPr/>
        </p:nvPicPr>
        <p:blipFill>
          <a:blip r:embed="rId15"/>
          <a:stretch/>
        </p:blipFill>
        <p:spPr>
          <a:xfrm>
            <a:off x="0" y="0"/>
            <a:ext cx="4408920" cy="68536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6803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15527EF-AE2E-4625-AECC-CD55B28ACC8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emf"/><Relationship Id="rId11" Type="http://schemas.openxmlformats.org/officeDocument/2006/relationships/image" Target="../media/image331.png"/><Relationship Id="rId5" Type="http://schemas.openxmlformats.org/officeDocument/2006/relationships/image" Target="../media/image291.png"/><Relationship Id="rId10" Type="http://schemas.openxmlformats.org/officeDocument/2006/relationships/customXml" Target="../ink/ink2.xml"/><Relationship Id="rId9" Type="http://schemas.openxmlformats.org/officeDocument/2006/relationships/image" Target="../media/image3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9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0.png"/><Relationship Id="rId5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15.wmf"/><Relationship Id="rId7" Type="http://schemas.openxmlformats.org/officeDocument/2006/relationships/image" Target="../media/image31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9" Type="http://schemas.openxmlformats.org/officeDocument/2006/relationships/image" Target="../media/image3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0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0.png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3" Type="http://schemas.openxmlformats.org/officeDocument/2006/relationships/image" Target="../media/image25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200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0.png"/><Relationship Id="rId14" Type="http://schemas.openxmlformats.org/officeDocument/2006/relationships/image" Target="../media/image2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978400" y="1967344"/>
            <a:ext cx="6793860" cy="231821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96C31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rgbClr val="96C3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INVESTIGATION OF FLUID-STRUCTURE INTERACTION IN THE CASE OF HYDROGEN/AIR DETONATION IMPACTING A THIN PLATE</a:t>
            </a:r>
            <a:endParaRPr kumimoji="0" lang="en-US" sz="2800" b="1" i="0" u="none" strike="noStrike" kern="1200" cap="none" spc="-1" normalizeH="0" baseline="0" noProof="0" dirty="0">
              <a:ln>
                <a:noFill/>
              </a:ln>
              <a:solidFill>
                <a:srgbClr val="96C31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5280120" y="4509000"/>
            <a:ext cx="6380280" cy="12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6" name="TextShape 5"/>
          <p:cNvSpPr txBox="1"/>
          <p:nvPr/>
        </p:nvSpPr>
        <p:spPr>
          <a:xfrm>
            <a:off x="4978400" y="4392413"/>
            <a:ext cx="6793860" cy="4520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96C31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Alexis DANCELME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srgbClr val="96C31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srgbClr val="96C31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5" name="Google Shape;95;p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476901" y="5058158"/>
            <a:ext cx="3532535" cy="1193236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27" y="4951300"/>
            <a:ext cx="1541571" cy="15415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96509" y="304796"/>
            <a:ext cx="77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ICHS 2023- </a:t>
            </a:r>
            <a:r>
              <a:rPr lang="fr-FR" dirty="0">
                <a:solidFill>
                  <a:prstClr val="white"/>
                </a:solidFill>
                <a:latin typeface="Arial"/>
              </a:rPr>
              <a:t>20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/09/2023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3131540"/>
            <a:ext cx="4396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Co-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authors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Dr Sergey KUDRIAKOV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Dr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Etienne STUDER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Dr Christian TENAUD</a:t>
            </a:r>
          </a:p>
        </p:txBody>
      </p:sp>
    </p:spTree>
    <p:extLst>
      <p:ext uri="{BB962C8B-B14F-4D97-AF65-F5344CB8AC3E}">
        <p14:creationId xmlns:p14="http://schemas.microsoft.com/office/powerpoint/2010/main" val="367371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12203" y="5212089"/>
            <a:ext cx="680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Pressure signals close to reflection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5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METHODOLOGY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66591" y="1073884"/>
            <a:ext cx="3908289" cy="2402382"/>
            <a:chOff x="57355" y="1508517"/>
            <a:chExt cx="3908289" cy="2402382"/>
          </a:xfrm>
        </p:grpSpPr>
        <p:grpSp>
          <p:nvGrpSpPr>
            <p:cNvPr id="22" name="Groupe 21"/>
            <p:cNvGrpSpPr>
              <a:grpSpLocks noChangeAspect="1"/>
            </p:cNvGrpSpPr>
            <p:nvPr/>
          </p:nvGrpSpPr>
          <p:grpSpPr>
            <a:xfrm>
              <a:off x="57355" y="1544013"/>
              <a:ext cx="3908289" cy="2366886"/>
              <a:chOff x="4689173" y="3077650"/>
              <a:chExt cx="4599709" cy="2785608"/>
            </a:xfrm>
          </p:grpSpPr>
          <p:pic>
            <p:nvPicPr>
              <p:cNvPr id="40" name="Image 3"/>
              <p:cNvPicPr/>
              <p:nvPr/>
            </p:nvPicPr>
            <p:blipFill>
              <a:blip r:embed="rId3"/>
              <a:stretch/>
            </p:blipFill>
            <p:spPr>
              <a:xfrm>
                <a:off x="4689173" y="3329249"/>
                <a:ext cx="4599709" cy="253400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1" name="CustomShape 4"/>
              <p:cNvSpPr/>
              <p:nvPr/>
            </p:nvSpPr>
            <p:spPr>
              <a:xfrm>
                <a:off x="5851496" y="3077650"/>
                <a:ext cx="507920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P3</a:t>
                </a:r>
                <a:endParaRPr lang="en-US" sz="1600" b="0" strike="noStrike" spc="-1" dirty="0">
                  <a:latin typeface="Arial"/>
                </a:endParaRPr>
              </a:p>
            </p:txBody>
          </p:sp>
          <p:sp>
            <p:nvSpPr>
              <p:cNvPr id="42" name="CustomShape 5"/>
              <p:cNvSpPr/>
              <p:nvPr/>
            </p:nvSpPr>
            <p:spPr>
              <a:xfrm>
                <a:off x="7267652" y="3077650"/>
                <a:ext cx="1780481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P1</a:t>
                </a:r>
                <a:endParaRPr lang="en-US" sz="1600" b="0" strike="noStrike" spc="-1" dirty="0">
                  <a:latin typeface="Arial"/>
                </a:endParaRPr>
              </a:p>
            </p:txBody>
          </p:sp>
        </p:grpSp>
        <p:sp>
          <p:nvSpPr>
            <p:cNvPr id="23" name="Forme libre 22"/>
            <p:cNvSpPr/>
            <p:nvPr/>
          </p:nvSpPr>
          <p:spPr>
            <a:xfrm>
              <a:off x="1882996" y="2106261"/>
              <a:ext cx="63635" cy="147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>
              <a:spLocks noChangeAspect="1"/>
            </p:cNvSpPr>
            <p:nvPr/>
          </p:nvSpPr>
          <p:spPr>
            <a:xfrm>
              <a:off x="2080411" y="2684647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" name="CustomShape 1"/>
            <p:cNvSpPr/>
            <p:nvPr/>
          </p:nvSpPr>
          <p:spPr>
            <a:xfrm flipV="1">
              <a:off x="1298936" y="1891038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CustomShape 6"/>
            <p:cNvSpPr/>
            <p:nvPr/>
          </p:nvSpPr>
          <p:spPr>
            <a:xfrm>
              <a:off x="1396626" y="150851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CustomShape 8"/>
            <p:cNvSpPr/>
            <p:nvPr/>
          </p:nvSpPr>
          <p:spPr>
            <a:xfrm>
              <a:off x="2569147" y="1890890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CustomShape 9"/>
            <p:cNvSpPr/>
            <p:nvPr/>
          </p:nvSpPr>
          <p:spPr>
            <a:xfrm>
              <a:off x="2678875" y="151152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1F8F23E-6BA2-DEA0-D106-8BC3DEAC4BDB}"/>
              </a:ext>
            </a:extLst>
          </p:cNvPr>
          <p:cNvSpPr/>
          <p:nvPr/>
        </p:nvSpPr>
        <p:spPr>
          <a:xfrm>
            <a:off x="2254145" y="1073884"/>
            <a:ext cx="431570" cy="3722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F2A8F-1030-32D8-0CB1-3971D3008E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0788" r="7892" b="1167"/>
          <a:stretch/>
        </p:blipFill>
        <p:spPr>
          <a:xfrm>
            <a:off x="4306673" y="1069575"/>
            <a:ext cx="7420977" cy="41425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0A3058-901F-4CA3-1018-D8B8349567D2}"/>
              </a:ext>
            </a:extLst>
          </p:cNvPr>
          <p:cNvSpPr txBox="1"/>
          <p:nvPr/>
        </p:nvSpPr>
        <p:spPr>
          <a:xfrm>
            <a:off x="100665" y="3986043"/>
            <a:ext cx="413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Only P1 and P3 available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Uses of the reflected signal for comparison with non-deformable flange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19200" y="52560"/>
            <a:ext cx="10441200" cy="9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  <a:t>Plan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68240" y="1268280"/>
            <a:ext cx="10892160" cy="49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kumimoji="0" lang="en-US" sz="2200" b="0" i="0" u="none" strike="noStrike" kern="1200" cap="none" spc="-1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Cont</a:t>
            </a:r>
            <a:r>
              <a:rPr lang="en-US" sz="2200" spc="-1"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</a:rPr>
              <a:t>ext and Experimental setup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lang="en-US" sz="2200" spc="-1" dirty="0">
              <a:solidFill>
                <a:srgbClr val="000000"/>
              </a:solidFill>
              <a:latin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200" spc="-1" dirty="0">
                <a:solidFill>
                  <a:srgbClr val="000000"/>
                </a:solidFill>
                <a:latin typeface="Arial"/>
              </a:rPr>
              <a:t>Experimental results</a:t>
            </a:r>
            <a:endParaRPr lang="en-US" sz="2200" spc="-1" dirty="0">
              <a:solidFill>
                <a:prstClr val="black"/>
              </a:solidFill>
              <a:latin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lvl="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lang="en-US" sz="2200" spc="-1" dirty="0">
                <a:solidFill>
                  <a:schemeClr val="bg1">
                    <a:lumMod val="85000"/>
                  </a:schemeClr>
                </a:solidFill>
                <a:ea typeface="Arial"/>
              </a:rPr>
              <a:t>Current and future 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work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11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57854" y="924110"/>
            <a:ext cx="4779835" cy="2930160"/>
            <a:chOff x="57854" y="1152709"/>
            <a:chExt cx="4779835" cy="293016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54" y="1202869"/>
              <a:ext cx="4779835" cy="28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Forme libre 44"/>
            <p:cNvSpPr/>
            <p:nvPr/>
          </p:nvSpPr>
          <p:spPr>
            <a:xfrm>
              <a:off x="2249090" y="1813576"/>
              <a:ext cx="63635" cy="165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lèche droite 45"/>
            <p:cNvSpPr>
              <a:spLocks noChangeAspect="1"/>
            </p:cNvSpPr>
            <p:nvPr/>
          </p:nvSpPr>
          <p:spPr>
            <a:xfrm>
              <a:off x="2424666" y="2471228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7" name="CustomShape 1"/>
            <p:cNvSpPr/>
            <p:nvPr/>
          </p:nvSpPr>
          <p:spPr>
            <a:xfrm flipV="1">
              <a:off x="1748465" y="1515357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CustomShape 6"/>
            <p:cNvSpPr/>
            <p:nvPr/>
          </p:nvSpPr>
          <p:spPr>
            <a:xfrm>
              <a:off x="1845589" y="1152709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CustomShape 8"/>
            <p:cNvSpPr/>
            <p:nvPr/>
          </p:nvSpPr>
          <p:spPr>
            <a:xfrm>
              <a:off x="3177047" y="1502036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CustomShape 9"/>
            <p:cNvSpPr/>
            <p:nvPr/>
          </p:nvSpPr>
          <p:spPr>
            <a:xfrm>
              <a:off x="3286775" y="1152709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6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71097" y="5226831"/>
            <a:ext cx="722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ll sensor on the full flange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9484" y="3540383"/>
                <a:ext cx="20636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8.9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da-DK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" y="3540383"/>
                <a:ext cx="2063642" cy="461665"/>
              </a:xfrm>
              <a:prstGeom prst="rect">
                <a:avLst/>
              </a:prstGeom>
              <a:blipFill>
                <a:blip r:embed="rId5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24C10E-3D5E-5922-E600-FBFCC4B64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31" y="3961751"/>
            <a:ext cx="2956989" cy="28962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682117-F976-1142-93D7-1307FC359745}"/>
              </a:ext>
            </a:extLst>
          </p:cNvPr>
          <p:cNvSpPr/>
          <p:nvPr/>
        </p:nvSpPr>
        <p:spPr>
          <a:xfrm>
            <a:off x="5907922" y="5791556"/>
            <a:ext cx="5344740" cy="555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43D022-0397-51FD-F7D1-3CB66545E32E}"/>
              </a:ext>
            </a:extLst>
          </p:cNvPr>
          <p:cNvSpPr txBox="1"/>
          <p:nvPr/>
        </p:nvSpPr>
        <p:spPr>
          <a:xfrm>
            <a:off x="6136524" y="5877710"/>
            <a:ext cx="511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Homogeneity of the load on the flange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C533CA-6B0A-EE5D-0C2E-CC7AA8C53C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0074" r="8867" b="3704"/>
          <a:stretch/>
        </p:blipFill>
        <p:spPr>
          <a:xfrm>
            <a:off x="4835902" y="800045"/>
            <a:ext cx="7298244" cy="43362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F620DAB9-0F57-C071-24C1-18962D3C9EB6}"/>
                  </a:ext>
                </a:extLst>
              </p14:cNvPr>
              <p14:cNvContentPartPr/>
              <p14:nvPr/>
            </p14:nvContentPartPr>
            <p14:xfrm>
              <a:off x="1677593" y="5382438"/>
              <a:ext cx="13140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F620DAB9-0F57-C071-24C1-18962D3C9E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3593" y="5274798"/>
                <a:ext cx="239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3C6825B-BD3C-E1CD-272E-DD10AC0B8E31}"/>
                  </a:ext>
                </a:extLst>
              </p14:cNvPr>
              <p14:cNvContentPartPr/>
              <p14:nvPr/>
            </p14:nvContentPartPr>
            <p14:xfrm>
              <a:off x="1828433" y="5382438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3C6825B-BD3C-E1CD-272E-DD10AC0B8E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4793" y="5274798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362F0E9-7AC8-E6ED-BDA9-3733551CE911}"/>
              </a:ext>
            </a:extLst>
          </p:cNvPr>
          <p:cNvSpPr/>
          <p:nvPr/>
        </p:nvSpPr>
        <p:spPr>
          <a:xfrm>
            <a:off x="1677593" y="5273023"/>
            <a:ext cx="292609" cy="20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5ABE9E-97A9-F840-31EF-EED4967E939B}"/>
              </a:ext>
            </a:extLst>
          </p:cNvPr>
          <p:cNvSpPr/>
          <p:nvPr/>
        </p:nvSpPr>
        <p:spPr>
          <a:xfrm>
            <a:off x="1951348" y="5189123"/>
            <a:ext cx="278888" cy="155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7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8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302789"/>
                  </p:ext>
                </p:extLst>
              </p:nvPr>
            </p:nvGraphicFramePr>
            <p:xfrm>
              <a:off x="2662834" y="1512337"/>
              <a:ext cx="6866331" cy="4043595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1136073">
                      <a:extLst>
                        <a:ext uri="{9D8B030D-6E8A-4147-A177-3AD203B41FA5}">
                          <a16:colId xmlns:a16="http://schemas.microsoft.com/office/drawing/2014/main" val="448663554"/>
                        </a:ext>
                      </a:extLst>
                    </a:gridCol>
                    <a:gridCol w="1639981">
                      <a:extLst>
                        <a:ext uri="{9D8B030D-6E8A-4147-A177-3AD203B41FA5}">
                          <a16:colId xmlns:a16="http://schemas.microsoft.com/office/drawing/2014/main" val="4229405640"/>
                        </a:ext>
                      </a:extLst>
                    </a:gridCol>
                    <a:gridCol w="2424215">
                      <a:extLst>
                        <a:ext uri="{9D8B030D-6E8A-4147-A177-3AD203B41FA5}">
                          <a16:colId xmlns:a16="http://schemas.microsoft.com/office/drawing/2014/main" val="3226799576"/>
                        </a:ext>
                      </a:extLst>
                    </a:gridCol>
                    <a:gridCol w="1666062">
                      <a:extLst>
                        <a:ext uri="{9D8B030D-6E8A-4147-A177-3AD203B41FA5}">
                          <a16:colId xmlns:a16="http://schemas.microsoft.com/office/drawing/2014/main" val="1687114417"/>
                        </a:ext>
                      </a:extLst>
                    </a:gridCol>
                  </a:tblGrid>
                  <a:tr h="7879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Case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Thickness  (mm)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Yield Strength (MPa)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a-DK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000" dirty="0"/>
                            <a:t> (mol%)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fr-FR" sz="2000" dirty="0"/>
                            <a:t> 0.2%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1866661"/>
                      </a:ext>
                    </a:extLst>
                  </a:tr>
                  <a:tr h="31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1.01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37351694"/>
                      </a:ext>
                    </a:extLst>
                  </a:tr>
                  <a:tr h="2829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2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23402583"/>
                      </a:ext>
                    </a:extLst>
                  </a:tr>
                  <a:tr h="3281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3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29.4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121453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4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19360717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5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0.51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5186256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6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0.50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28.7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41268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7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047980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0.78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25.4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2416379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</a:t>
                          </a:r>
                          <a:r>
                            <a:rPr lang="fr-FR" sz="2000" baseline="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9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8277974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0324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302789"/>
                  </p:ext>
                </p:extLst>
              </p:nvPr>
            </p:nvGraphicFramePr>
            <p:xfrm>
              <a:off x="2662834" y="1512337"/>
              <a:ext cx="6866331" cy="4043595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1136073">
                      <a:extLst>
                        <a:ext uri="{9D8B030D-6E8A-4147-A177-3AD203B41FA5}">
                          <a16:colId xmlns:a16="http://schemas.microsoft.com/office/drawing/2014/main" val="448663554"/>
                        </a:ext>
                      </a:extLst>
                    </a:gridCol>
                    <a:gridCol w="1639981">
                      <a:extLst>
                        <a:ext uri="{9D8B030D-6E8A-4147-A177-3AD203B41FA5}">
                          <a16:colId xmlns:a16="http://schemas.microsoft.com/office/drawing/2014/main" val="4229405640"/>
                        </a:ext>
                      </a:extLst>
                    </a:gridCol>
                    <a:gridCol w="2424215">
                      <a:extLst>
                        <a:ext uri="{9D8B030D-6E8A-4147-A177-3AD203B41FA5}">
                          <a16:colId xmlns:a16="http://schemas.microsoft.com/office/drawing/2014/main" val="3226799576"/>
                        </a:ext>
                      </a:extLst>
                    </a:gridCol>
                    <a:gridCol w="1666062">
                      <a:extLst>
                        <a:ext uri="{9D8B030D-6E8A-4147-A177-3AD203B41FA5}">
                          <a16:colId xmlns:a16="http://schemas.microsoft.com/office/drawing/2014/main" val="1687114417"/>
                        </a:ext>
                      </a:extLst>
                    </a:gridCol>
                  </a:tblGrid>
                  <a:tr h="7879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Case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Thickness  (mm)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Yield Strength (MPa)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12044" t="-10078" r="-1460" b="-4310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866661"/>
                      </a:ext>
                    </a:extLst>
                  </a:tr>
                  <a:tr h="31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1.01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37351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2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23402583"/>
                      </a:ext>
                    </a:extLst>
                  </a:tr>
                  <a:tr h="3281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3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29.4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121453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4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19360717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5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0.51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5186256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6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0.50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28.7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41268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7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047980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0.78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25.4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2416379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</a:t>
                          </a:r>
                          <a:r>
                            <a:rPr lang="fr-FR" sz="2000" baseline="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9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8277974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03240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ZoneTexte 13"/>
          <p:cNvSpPr txBox="1"/>
          <p:nvPr/>
        </p:nvSpPr>
        <p:spPr>
          <a:xfrm>
            <a:off x="0" y="652501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60435"/>
                <a:ext cx="10728325" cy="493712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Test matrix for thin plate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29.5%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0435"/>
                <a:ext cx="10728325" cy="4937129"/>
              </a:xfrm>
              <a:prstGeom prst="rect">
                <a:avLst/>
              </a:prstGeom>
              <a:blipFill>
                <a:blip r:embed="rId4"/>
                <a:stretch>
                  <a:fillRect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2662834" y="5740011"/>
            <a:ext cx="686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Experimental campaign for thin plate</a:t>
            </a:r>
          </a:p>
        </p:txBody>
      </p:sp>
    </p:spTree>
    <p:extLst>
      <p:ext uri="{BB962C8B-B14F-4D97-AF65-F5344CB8AC3E}">
        <p14:creationId xmlns:p14="http://schemas.microsoft.com/office/powerpoint/2010/main" val="146404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12203" y="5212089"/>
            <a:ext cx="680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Impulse comparison for P1 sensor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5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66591" y="1073884"/>
            <a:ext cx="3908289" cy="2402382"/>
            <a:chOff x="57355" y="1508517"/>
            <a:chExt cx="3908289" cy="2402382"/>
          </a:xfrm>
        </p:grpSpPr>
        <p:grpSp>
          <p:nvGrpSpPr>
            <p:cNvPr id="22" name="Groupe 21"/>
            <p:cNvGrpSpPr>
              <a:grpSpLocks noChangeAspect="1"/>
            </p:cNvGrpSpPr>
            <p:nvPr/>
          </p:nvGrpSpPr>
          <p:grpSpPr>
            <a:xfrm>
              <a:off x="57355" y="1544013"/>
              <a:ext cx="3908289" cy="2366886"/>
              <a:chOff x="4689173" y="3077650"/>
              <a:chExt cx="4599709" cy="2785608"/>
            </a:xfrm>
          </p:grpSpPr>
          <p:pic>
            <p:nvPicPr>
              <p:cNvPr id="40" name="Image 3"/>
              <p:cNvPicPr/>
              <p:nvPr/>
            </p:nvPicPr>
            <p:blipFill>
              <a:blip r:embed="rId3"/>
              <a:stretch/>
            </p:blipFill>
            <p:spPr>
              <a:xfrm>
                <a:off x="4689173" y="3329249"/>
                <a:ext cx="4599709" cy="253400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1" name="CustomShape 4"/>
              <p:cNvSpPr/>
              <p:nvPr/>
            </p:nvSpPr>
            <p:spPr>
              <a:xfrm>
                <a:off x="5851496" y="3077650"/>
                <a:ext cx="507920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P3</a:t>
                </a:r>
                <a:endParaRPr lang="en-US" sz="1600" b="0" strike="noStrike" spc="-1" dirty="0">
                  <a:latin typeface="Arial"/>
                </a:endParaRPr>
              </a:p>
            </p:txBody>
          </p:sp>
          <p:sp>
            <p:nvSpPr>
              <p:cNvPr id="42" name="CustomShape 5"/>
              <p:cNvSpPr/>
              <p:nvPr/>
            </p:nvSpPr>
            <p:spPr>
              <a:xfrm>
                <a:off x="7267652" y="3077650"/>
                <a:ext cx="1780481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P1</a:t>
                </a:r>
                <a:endParaRPr lang="en-US" sz="1600" b="0" strike="noStrike" spc="-1" dirty="0">
                  <a:latin typeface="Arial"/>
                </a:endParaRPr>
              </a:p>
            </p:txBody>
          </p:sp>
        </p:grpSp>
        <p:sp>
          <p:nvSpPr>
            <p:cNvPr id="23" name="Forme libre 22"/>
            <p:cNvSpPr/>
            <p:nvPr/>
          </p:nvSpPr>
          <p:spPr>
            <a:xfrm>
              <a:off x="1882996" y="2106261"/>
              <a:ext cx="63635" cy="147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>
              <a:spLocks noChangeAspect="1"/>
            </p:cNvSpPr>
            <p:nvPr/>
          </p:nvSpPr>
          <p:spPr>
            <a:xfrm>
              <a:off x="2080411" y="2684647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" name="CustomShape 1"/>
            <p:cNvSpPr/>
            <p:nvPr/>
          </p:nvSpPr>
          <p:spPr>
            <a:xfrm flipV="1">
              <a:off x="1298936" y="1891038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CustomShape 6"/>
            <p:cNvSpPr/>
            <p:nvPr/>
          </p:nvSpPr>
          <p:spPr>
            <a:xfrm>
              <a:off x="1396626" y="150851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CustomShape 8"/>
            <p:cNvSpPr/>
            <p:nvPr/>
          </p:nvSpPr>
          <p:spPr>
            <a:xfrm>
              <a:off x="2569147" y="1890890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CustomShape 9"/>
            <p:cNvSpPr/>
            <p:nvPr/>
          </p:nvSpPr>
          <p:spPr>
            <a:xfrm>
              <a:off x="2678875" y="151152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7B00BF-B29F-3554-BE43-503995DC7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7604"/>
          <a:stretch/>
        </p:blipFill>
        <p:spPr>
          <a:xfrm>
            <a:off x="4831025" y="1027528"/>
            <a:ext cx="7181401" cy="412925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1F8F23E-6BA2-DEA0-D106-8BC3DEAC4BDB}"/>
              </a:ext>
            </a:extLst>
          </p:cNvPr>
          <p:cNvSpPr/>
          <p:nvPr/>
        </p:nvSpPr>
        <p:spPr>
          <a:xfrm>
            <a:off x="2254145" y="1073884"/>
            <a:ext cx="431570" cy="3722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8758B0-9906-CEF0-2E60-63DB02B13FFD}"/>
              </a:ext>
            </a:extLst>
          </p:cNvPr>
          <p:cNvSpPr txBox="1"/>
          <p:nvPr/>
        </p:nvSpPr>
        <p:spPr>
          <a:xfrm>
            <a:off x="179574" y="3942080"/>
            <a:ext cx="463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Good repeatability before reflection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34762E-7DDD-AB20-955B-CFB231882CB9}"/>
              </a:ext>
            </a:extLst>
          </p:cNvPr>
          <p:cNvCxnSpPr>
            <a:cxnSpLocks/>
          </p:cNvCxnSpPr>
          <p:nvPr/>
        </p:nvCxnSpPr>
        <p:spPr>
          <a:xfrm>
            <a:off x="10728960" y="1109380"/>
            <a:ext cx="0" cy="357438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9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12203" y="5212089"/>
            <a:ext cx="680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Impulse comparison for P1 sensor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5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66591" y="1073884"/>
            <a:ext cx="3908289" cy="2402382"/>
            <a:chOff x="57355" y="1508517"/>
            <a:chExt cx="3908289" cy="2402382"/>
          </a:xfrm>
        </p:grpSpPr>
        <p:grpSp>
          <p:nvGrpSpPr>
            <p:cNvPr id="22" name="Groupe 21"/>
            <p:cNvGrpSpPr>
              <a:grpSpLocks noChangeAspect="1"/>
            </p:cNvGrpSpPr>
            <p:nvPr/>
          </p:nvGrpSpPr>
          <p:grpSpPr>
            <a:xfrm>
              <a:off x="57355" y="1544013"/>
              <a:ext cx="3908289" cy="2366886"/>
              <a:chOff x="4689173" y="3077650"/>
              <a:chExt cx="4599709" cy="2785608"/>
            </a:xfrm>
          </p:grpSpPr>
          <p:pic>
            <p:nvPicPr>
              <p:cNvPr id="40" name="Image 3"/>
              <p:cNvPicPr/>
              <p:nvPr/>
            </p:nvPicPr>
            <p:blipFill>
              <a:blip r:embed="rId3"/>
              <a:stretch/>
            </p:blipFill>
            <p:spPr>
              <a:xfrm>
                <a:off x="4689173" y="3329249"/>
                <a:ext cx="4599709" cy="253400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1" name="CustomShape 4"/>
              <p:cNvSpPr/>
              <p:nvPr/>
            </p:nvSpPr>
            <p:spPr>
              <a:xfrm>
                <a:off x="5851496" y="3077650"/>
                <a:ext cx="507920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P3</a:t>
                </a:r>
                <a:endParaRPr lang="en-US" sz="1600" b="0" strike="noStrike" spc="-1" dirty="0">
                  <a:latin typeface="Arial"/>
                </a:endParaRPr>
              </a:p>
            </p:txBody>
          </p:sp>
          <p:sp>
            <p:nvSpPr>
              <p:cNvPr id="42" name="CustomShape 5"/>
              <p:cNvSpPr/>
              <p:nvPr/>
            </p:nvSpPr>
            <p:spPr>
              <a:xfrm>
                <a:off x="7267652" y="3077650"/>
                <a:ext cx="1780481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P1</a:t>
                </a:r>
                <a:endParaRPr lang="en-US" sz="1600" b="0" strike="noStrike" spc="-1" dirty="0">
                  <a:latin typeface="Arial"/>
                </a:endParaRPr>
              </a:p>
            </p:txBody>
          </p:sp>
        </p:grpSp>
        <p:sp>
          <p:nvSpPr>
            <p:cNvPr id="23" name="Forme libre 22"/>
            <p:cNvSpPr/>
            <p:nvPr/>
          </p:nvSpPr>
          <p:spPr>
            <a:xfrm rot="10800000">
              <a:off x="2237472" y="2118226"/>
              <a:ext cx="63635" cy="147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>
              <a:spLocks noChangeAspect="1"/>
            </p:cNvSpPr>
            <p:nvPr/>
          </p:nvSpPr>
          <p:spPr>
            <a:xfrm rot="10800000">
              <a:off x="1526442" y="2740214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" name="CustomShape 1"/>
            <p:cNvSpPr/>
            <p:nvPr/>
          </p:nvSpPr>
          <p:spPr>
            <a:xfrm flipV="1">
              <a:off x="1298936" y="1891038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CustomShape 6"/>
            <p:cNvSpPr/>
            <p:nvPr/>
          </p:nvSpPr>
          <p:spPr>
            <a:xfrm>
              <a:off x="1396626" y="150851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CustomShape 8"/>
            <p:cNvSpPr/>
            <p:nvPr/>
          </p:nvSpPr>
          <p:spPr>
            <a:xfrm>
              <a:off x="2569147" y="1890890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CustomShape 9"/>
            <p:cNvSpPr/>
            <p:nvPr/>
          </p:nvSpPr>
          <p:spPr>
            <a:xfrm>
              <a:off x="2678875" y="151152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8256C3-EC82-2733-E60A-F7D4F7EEF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7647"/>
          <a:stretch/>
        </p:blipFill>
        <p:spPr>
          <a:xfrm>
            <a:off x="4495858" y="976309"/>
            <a:ext cx="7178059" cy="415536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722CAFA-5AB7-8CAF-6AD2-675DACA40FF2}"/>
              </a:ext>
            </a:extLst>
          </p:cNvPr>
          <p:cNvSpPr/>
          <p:nvPr/>
        </p:nvSpPr>
        <p:spPr>
          <a:xfrm>
            <a:off x="2254145" y="1073884"/>
            <a:ext cx="431570" cy="3722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6D7EC8-E89E-1E55-E8A6-37CB02910308}"/>
              </a:ext>
            </a:extLst>
          </p:cNvPr>
          <p:cNvSpPr txBox="1"/>
          <p:nvPr/>
        </p:nvSpPr>
        <p:spPr>
          <a:xfrm>
            <a:off x="375920" y="3942080"/>
            <a:ext cx="4277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Systematic decay in impulse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Reference pressure define as pressure just before the reflected shock arrival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1A3937-1316-1156-5B93-6E6E5AE99A7B}"/>
                  </a:ext>
                </a:extLst>
              </p:cNvPr>
              <p:cNvSpPr/>
              <p:nvPr/>
            </p:nvSpPr>
            <p:spPr>
              <a:xfrm>
                <a:off x="-193142" y="4452745"/>
                <a:ext cx="5326143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buClr>
                    <a:schemeClr val="tx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5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a-DK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1A3937-1316-1156-5B93-6E6E5AE99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142" y="4452745"/>
                <a:ext cx="5326143" cy="1000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20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5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3998" y="3878208"/>
                <a:ext cx="4550882" cy="95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1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𝑟𝑒𝑙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𝑃𝑙𝑎𝑡𝑒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𝐹𝑙𝑎𝑛𝑔𝑒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𝐹𝑙𝑎𝑛𝑔𝑒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3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8" y="3878208"/>
                <a:ext cx="4550882" cy="955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114778" y="5233834"/>
            <a:ext cx="678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Relative impulse for P1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69442" y="5804577"/>
            <a:ext cx="5344740" cy="555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5598044" y="5890731"/>
            <a:ext cx="511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Systematic reduction of impulse of the order of 15%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66591" y="1073884"/>
            <a:ext cx="3908289" cy="2402382"/>
            <a:chOff x="57355" y="1508517"/>
            <a:chExt cx="3908289" cy="2402382"/>
          </a:xfrm>
        </p:grpSpPr>
        <p:grpSp>
          <p:nvGrpSpPr>
            <p:cNvPr id="51" name="Groupe 50"/>
            <p:cNvGrpSpPr>
              <a:grpSpLocks noChangeAspect="1"/>
            </p:cNvGrpSpPr>
            <p:nvPr/>
          </p:nvGrpSpPr>
          <p:grpSpPr>
            <a:xfrm>
              <a:off x="57355" y="1544013"/>
              <a:ext cx="3908289" cy="2366886"/>
              <a:chOff x="4689173" y="3077650"/>
              <a:chExt cx="4599709" cy="2785608"/>
            </a:xfrm>
          </p:grpSpPr>
          <p:pic>
            <p:nvPicPr>
              <p:cNvPr id="58" name="Image 3"/>
              <p:cNvPicPr/>
              <p:nvPr/>
            </p:nvPicPr>
            <p:blipFill>
              <a:blip r:embed="rId4"/>
              <a:stretch/>
            </p:blipFill>
            <p:spPr>
              <a:xfrm>
                <a:off x="4689173" y="3329249"/>
                <a:ext cx="4599709" cy="253400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9" name="CustomShape 4"/>
              <p:cNvSpPr/>
              <p:nvPr/>
            </p:nvSpPr>
            <p:spPr>
              <a:xfrm>
                <a:off x="5851496" y="3077650"/>
                <a:ext cx="507920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P3</a:t>
                </a:r>
                <a:endParaRPr lang="en-US" sz="1600" b="0" strike="noStrike" spc="-1" dirty="0">
                  <a:latin typeface="Arial"/>
                </a:endParaRPr>
              </a:p>
            </p:txBody>
          </p:sp>
          <p:sp>
            <p:nvSpPr>
              <p:cNvPr id="60" name="CustomShape 5"/>
              <p:cNvSpPr/>
              <p:nvPr/>
            </p:nvSpPr>
            <p:spPr>
              <a:xfrm>
                <a:off x="7267652" y="3077650"/>
                <a:ext cx="1780481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P1</a:t>
                </a:r>
                <a:endParaRPr lang="en-US" sz="1600" b="0" strike="noStrike" spc="-1" dirty="0">
                  <a:latin typeface="Arial"/>
                </a:endParaRPr>
              </a:p>
            </p:txBody>
          </p:sp>
        </p:grpSp>
        <p:sp>
          <p:nvSpPr>
            <p:cNvPr id="52" name="Forme libre 51"/>
            <p:cNvSpPr/>
            <p:nvPr/>
          </p:nvSpPr>
          <p:spPr>
            <a:xfrm>
              <a:off x="1882996" y="2106261"/>
              <a:ext cx="63635" cy="147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 droite 52"/>
            <p:cNvSpPr>
              <a:spLocks noChangeAspect="1"/>
            </p:cNvSpPr>
            <p:nvPr/>
          </p:nvSpPr>
          <p:spPr>
            <a:xfrm>
              <a:off x="2080411" y="2684647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4" name="CustomShape 1"/>
            <p:cNvSpPr/>
            <p:nvPr/>
          </p:nvSpPr>
          <p:spPr>
            <a:xfrm flipV="1">
              <a:off x="1298936" y="1891038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CustomShape 6"/>
            <p:cNvSpPr/>
            <p:nvPr/>
          </p:nvSpPr>
          <p:spPr>
            <a:xfrm>
              <a:off x="1396626" y="150851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CustomShape 8"/>
            <p:cNvSpPr/>
            <p:nvPr/>
          </p:nvSpPr>
          <p:spPr>
            <a:xfrm>
              <a:off x="2569147" y="1890890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CustomShape 9"/>
            <p:cNvSpPr/>
            <p:nvPr/>
          </p:nvSpPr>
          <p:spPr>
            <a:xfrm>
              <a:off x="2678875" y="151152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D3C83C5-A835-5C25-4ABD-4C76F0D35717}"/>
              </a:ext>
            </a:extLst>
          </p:cNvPr>
          <p:cNvSpPr/>
          <p:nvPr/>
        </p:nvSpPr>
        <p:spPr>
          <a:xfrm>
            <a:off x="2254145" y="1073884"/>
            <a:ext cx="431570" cy="3722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65F8C1-1F89-7F90-1E81-83E559066B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10370" r="7647"/>
          <a:stretch/>
        </p:blipFill>
        <p:spPr>
          <a:xfrm>
            <a:off x="4956845" y="903753"/>
            <a:ext cx="6759748" cy="40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7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8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361800"/>
                  </p:ext>
                </p:extLst>
              </p:nvPr>
            </p:nvGraphicFramePr>
            <p:xfrm>
              <a:off x="147782" y="1546125"/>
              <a:ext cx="11896436" cy="4170045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1136073">
                      <a:extLst>
                        <a:ext uri="{9D8B030D-6E8A-4147-A177-3AD203B41FA5}">
                          <a16:colId xmlns:a16="http://schemas.microsoft.com/office/drawing/2014/main" val="448663554"/>
                        </a:ext>
                      </a:extLst>
                    </a:gridCol>
                    <a:gridCol w="2512291">
                      <a:extLst>
                        <a:ext uri="{9D8B030D-6E8A-4147-A177-3AD203B41FA5}">
                          <a16:colId xmlns:a16="http://schemas.microsoft.com/office/drawing/2014/main" val="837070795"/>
                        </a:ext>
                      </a:extLst>
                    </a:gridCol>
                    <a:gridCol w="1639981">
                      <a:extLst>
                        <a:ext uri="{9D8B030D-6E8A-4147-A177-3AD203B41FA5}">
                          <a16:colId xmlns:a16="http://schemas.microsoft.com/office/drawing/2014/main" val="4229405640"/>
                        </a:ext>
                      </a:extLst>
                    </a:gridCol>
                    <a:gridCol w="2424215">
                      <a:extLst>
                        <a:ext uri="{9D8B030D-6E8A-4147-A177-3AD203B41FA5}">
                          <a16:colId xmlns:a16="http://schemas.microsoft.com/office/drawing/2014/main" val="3226799576"/>
                        </a:ext>
                      </a:extLst>
                    </a:gridCol>
                    <a:gridCol w="2517814">
                      <a:extLst>
                        <a:ext uri="{9D8B030D-6E8A-4147-A177-3AD203B41FA5}">
                          <a16:colId xmlns:a16="http://schemas.microsoft.com/office/drawing/2014/main" val="2030759559"/>
                        </a:ext>
                      </a:extLst>
                    </a:gridCol>
                    <a:gridCol w="1666062">
                      <a:extLst>
                        <a:ext uri="{9D8B030D-6E8A-4147-A177-3AD203B41FA5}">
                          <a16:colId xmlns:a16="http://schemas.microsoft.com/office/drawing/2014/main" val="1687114417"/>
                        </a:ext>
                      </a:extLst>
                    </a:gridCol>
                  </a:tblGrid>
                  <a:tr h="7879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Case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Centre displacement (mm)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Thickness  (mm)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Yield Strength (MPa)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Displacement to thickness ratio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a-DK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000" dirty="0"/>
                            <a:t> (mol%)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1866661"/>
                      </a:ext>
                    </a:extLst>
                  </a:tr>
                  <a:tr h="31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9.4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1.01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9.3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37351694"/>
                      </a:ext>
                    </a:extLst>
                  </a:tr>
                  <a:tr h="2829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2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17.7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36.9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23402583"/>
                      </a:ext>
                    </a:extLst>
                  </a:tr>
                  <a:tr h="3281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3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16.8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35.2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29.4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121453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4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19.8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39.6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19360717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5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18.1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0.51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35.5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5186256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6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18.4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0.50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36.8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28.7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41268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7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17.4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35.5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047980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11.8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0.78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15.13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25.4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2416379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</a:t>
                          </a:r>
                          <a:r>
                            <a:rPr lang="fr-FR" sz="2000" baseline="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9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8277974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0324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361800"/>
                  </p:ext>
                </p:extLst>
              </p:nvPr>
            </p:nvGraphicFramePr>
            <p:xfrm>
              <a:off x="147782" y="1546125"/>
              <a:ext cx="11896436" cy="4043595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1136073">
                      <a:extLst>
                        <a:ext uri="{9D8B030D-6E8A-4147-A177-3AD203B41FA5}">
                          <a16:colId xmlns:a16="http://schemas.microsoft.com/office/drawing/2014/main" val="448663554"/>
                        </a:ext>
                      </a:extLst>
                    </a:gridCol>
                    <a:gridCol w="2512291">
                      <a:extLst>
                        <a:ext uri="{9D8B030D-6E8A-4147-A177-3AD203B41FA5}">
                          <a16:colId xmlns:a16="http://schemas.microsoft.com/office/drawing/2014/main" val="837070795"/>
                        </a:ext>
                      </a:extLst>
                    </a:gridCol>
                    <a:gridCol w="1639981">
                      <a:extLst>
                        <a:ext uri="{9D8B030D-6E8A-4147-A177-3AD203B41FA5}">
                          <a16:colId xmlns:a16="http://schemas.microsoft.com/office/drawing/2014/main" val="4229405640"/>
                        </a:ext>
                      </a:extLst>
                    </a:gridCol>
                    <a:gridCol w="2424215">
                      <a:extLst>
                        <a:ext uri="{9D8B030D-6E8A-4147-A177-3AD203B41FA5}">
                          <a16:colId xmlns:a16="http://schemas.microsoft.com/office/drawing/2014/main" val="3226799576"/>
                        </a:ext>
                      </a:extLst>
                    </a:gridCol>
                    <a:gridCol w="2517814">
                      <a:extLst>
                        <a:ext uri="{9D8B030D-6E8A-4147-A177-3AD203B41FA5}">
                          <a16:colId xmlns:a16="http://schemas.microsoft.com/office/drawing/2014/main" val="2030759559"/>
                        </a:ext>
                      </a:extLst>
                    </a:gridCol>
                    <a:gridCol w="1666062">
                      <a:extLst>
                        <a:ext uri="{9D8B030D-6E8A-4147-A177-3AD203B41FA5}">
                          <a16:colId xmlns:a16="http://schemas.microsoft.com/office/drawing/2014/main" val="1687114417"/>
                        </a:ext>
                      </a:extLst>
                    </a:gridCol>
                  </a:tblGrid>
                  <a:tr h="7879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Case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Centre displacement (mm)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Thickness  (mm)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Yield Strength (MPa)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en-US" sz="2000" noProof="0" dirty="0">
                              <a:effectLst/>
                              <a:latin typeface="+mn-lt"/>
                            </a:rPr>
                            <a:t>Displacement to thickness ratio</a:t>
                          </a:r>
                          <a:endParaRPr lang="en-US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15385" t="-8527" r="-1465" b="-431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866661"/>
                      </a:ext>
                    </a:extLst>
                  </a:tr>
                  <a:tr h="31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9.4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1.01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9.3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37351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2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17.7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36.9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29.1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23402583"/>
                      </a:ext>
                    </a:extLst>
                  </a:tr>
                  <a:tr h="3281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Plate 3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16.8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0.48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35.2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</a:rPr>
                            <a:t>29.4</a:t>
                          </a:r>
                          <a:endParaRPr lang="fr-FR" sz="2000" noProof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121453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4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19.8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39.6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19360717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5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18.1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0.51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210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35.5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5186256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6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18.4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0.50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36.8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28.7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541268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</a:rPr>
                            <a:t>Plate 7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17.4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35.5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0479800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11.8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0.78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15.13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25.4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2416379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</a:t>
                          </a:r>
                          <a:r>
                            <a:rPr lang="fr-FR" sz="2000" baseline="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9</a:t>
                          </a:r>
                          <a:endParaRPr lang="fr-FR" sz="2000" noProof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29.7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8277974"/>
                      </a:ext>
                    </a:extLst>
                  </a:tr>
                  <a:tr h="329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1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Plate 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100"/>
                            </a:spcAft>
                          </a:pPr>
                          <a:r>
                            <a:rPr lang="fr-FR" sz="2000" noProof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30.7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03240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ZoneTexte 13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60435"/>
                <a:ext cx="10728325" cy="493712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Experimental campaign for thin plate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29.5%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0435"/>
                <a:ext cx="10728325" cy="4937129"/>
              </a:xfrm>
              <a:prstGeom prst="rect">
                <a:avLst/>
              </a:prstGeom>
              <a:blipFill>
                <a:blip r:embed="rId4"/>
                <a:stretch>
                  <a:fillRect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226291" y="5776899"/>
            <a:ext cx="1173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campaign for thin plate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4EEA6-209A-083C-E106-9EC791CFF482}"/>
              </a:ext>
            </a:extLst>
          </p:cNvPr>
          <p:cNvSpPr/>
          <p:nvPr/>
        </p:nvSpPr>
        <p:spPr>
          <a:xfrm>
            <a:off x="7843520" y="1546125"/>
            <a:ext cx="2560320" cy="412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4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85863"/>
            <a:ext cx="10728325" cy="4727575"/>
          </a:xfrm>
        </p:spPr>
        <p:txBody>
          <a:bodyPr/>
          <a:lstStyle/>
          <a:p>
            <a:pPr lvl="2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Plate deformation</a:t>
            </a:r>
          </a:p>
          <a:p>
            <a:pPr marL="914400" lvl="2" indent="0">
              <a:buClr>
                <a:srgbClr val="FF0000"/>
              </a:buClr>
              <a:buNone/>
            </a:pPr>
            <a:endParaRPr lang="fr-FR" sz="1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Solid explosive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31838" y="6056294"/>
            <a:ext cx="10495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/>
              <a:t>1 </a:t>
            </a:r>
            <a:r>
              <a:rPr lang="fr-FR" sz="1200" dirty="0"/>
              <a:t>G.N. </a:t>
            </a:r>
            <a:r>
              <a:rPr lang="fr-FR" sz="1200" dirty="0" err="1"/>
              <a:t>Nurick</a:t>
            </a:r>
            <a:r>
              <a:rPr lang="fr-FR" sz="1200" dirty="0"/>
              <a:t>, </a:t>
            </a:r>
            <a:r>
              <a:rPr lang="fr-FR" sz="1200" i="1" dirty="0" err="1"/>
              <a:t>Deformation</a:t>
            </a:r>
            <a:r>
              <a:rPr lang="fr-FR" sz="1200" i="1" dirty="0"/>
              <a:t> of </a:t>
            </a:r>
            <a:r>
              <a:rPr lang="fr-FR" sz="1200" i="1" dirty="0" err="1"/>
              <a:t>Thin</a:t>
            </a:r>
            <a:r>
              <a:rPr lang="fr-FR" sz="1200" i="1" dirty="0"/>
              <a:t> Plates </a:t>
            </a:r>
            <a:r>
              <a:rPr lang="fr-FR" sz="1200" i="1" dirty="0" err="1"/>
              <a:t>subjected</a:t>
            </a:r>
            <a:r>
              <a:rPr lang="fr-FR" sz="1200" i="1" dirty="0"/>
              <a:t> to impulsive </a:t>
            </a:r>
            <a:r>
              <a:rPr lang="fr-FR" sz="1200" i="1" dirty="0" err="1"/>
              <a:t>loading</a:t>
            </a:r>
            <a:r>
              <a:rPr lang="fr-FR" sz="1200" i="1" dirty="0"/>
              <a:t> – Part I, II, III </a:t>
            </a:r>
            <a:r>
              <a:rPr lang="fr-FR" sz="1200" dirty="0"/>
              <a:t>(1989, 1989, 2016)</a:t>
            </a:r>
          </a:p>
        </p:txBody>
      </p: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4980163" y="1770274"/>
            <a:ext cx="6480000" cy="608370"/>
            <a:chOff x="4551702" y="5294936"/>
            <a:chExt cx="7920000" cy="506975"/>
          </a:xfrm>
        </p:grpSpPr>
        <p:sp>
          <p:nvSpPr>
            <p:cNvPr id="52" name="Rectangle 51"/>
            <p:cNvSpPr>
              <a:spLocks/>
            </p:cNvSpPr>
            <p:nvPr/>
          </p:nvSpPr>
          <p:spPr>
            <a:xfrm>
              <a:off x="4551702" y="5294936"/>
              <a:ext cx="7920000" cy="2376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11702" y="5549911"/>
              <a:ext cx="5400000" cy="25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749026" y="1328718"/>
            <a:ext cx="99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516601" y="2036149"/>
            <a:ext cx="125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Explosive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20163" y="2838014"/>
            <a:ext cx="539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Scheme of a plate with an explosive sheet</a:t>
            </a:r>
          </a:p>
        </p:txBody>
      </p:sp>
      <p:sp>
        <p:nvSpPr>
          <p:cNvPr id="2" name="Explosion 1 1"/>
          <p:cNvSpPr>
            <a:spLocks noChangeAspect="1"/>
          </p:cNvSpPr>
          <p:nvPr/>
        </p:nvSpPr>
        <p:spPr>
          <a:xfrm>
            <a:off x="7940074" y="2411856"/>
            <a:ext cx="451857" cy="397484"/>
          </a:xfrm>
          <a:prstGeom prst="irregularSeal1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876800" y="1770274"/>
            <a:ext cx="0" cy="30597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483634" y="1692426"/>
            <a:ext cx="34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516600" y="3361939"/>
            <a:ext cx="3807989" cy="1987418"/>
            <a:chOff x="6343310" y="3290681"/>
            <a:chExt cx="3807989" cy="1987418"/>
          </a:xfrm>
        </p:grpSpPr>
        <p:grpSp>
          <p:nvGrpSpPr>
            <p:cNvPr id="24" name="Groupe 23"/>
            <p:cNvGrpSpPr>
              <a:grpSpLocks noChangeAspect="1"/>
            </p:cNvGrpSpPr>
            <p:nvPr/>
          </p:nvGrpSpPr>
          <p:grpSpPr>
            <a:xfrm>
              <a:off x="6343310" y="3290681"/>
              <a:ext cx="3807989" cy="1987418"/>
              <a:chOff x="6326833" y="1966139"/>
              <a:chExt cx="5112896" cy="2668459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61" t="26717" r="19494" b="18013"/>
              <a:stretch/>
            </p:blipFill>
            <p:spPr>
              <a:xfrm>
                <a:off x="6326833" y="1966139"/>
                <a:ext cx="5112896" cy="2668459"/>
              </a:xfrm>
              <a:prstGeom prst="rect">
                <a:avLst/>
              </a:prstGeom>
            </p:spPr>
          </p:pic>
          <p:cxnSp>
            <p:nvCxnSpPr>
              <p:cNvPr id="26" name="Connecteur droit avec flèche 25"/>
              <p:cNvCxnSpPr/>
              <p:nvPr/>
            </p:nvCxnSpPr>
            <p:spPr>
              <a:xfrm flipH="1">
                <a:off x="8868939" y="2457232"/>
                <a:ext cx="0" cy="198000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678871" y="4442854"/>
                <a:ext cx="44066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8166002" y="4216476"/>
                  <a:ext cx="6031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6002" y="4216476"/>
                  <a:ext cx="6031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7C60-D3CA-458C-B701-6383BE0E94F4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922380" y="2115774"/>
                <a:ext cx="3989747" cy="102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fr-FR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3500" b="0" i="1" smtClean="0">
                          <a:latin typeface="Cambria Math" panose="02040503050406030204" pitchFamily="18" charset="0"/>
                        </a:rPr>
                        <m:t>=0.427</m:t>
                      </m:r>
                      <m:r>
                        <a:rPr lang="fr-FR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+0.298</m:t>
                      </m:r>
                    </m:oMath>
                  </m:oMathPara>
                </a14:m>
                <a:endParaRPr lang="fr-FR" sz="3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80" y="2115774"/>
                <a:ext cx="3989747" cy="1023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922380" y="3399939"/>
                <a:ext cx="2126672" cy="9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80" y="3399939"/>
                <a:ext cx="2126672" cy="982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17745" y="3433768"/>
                <a:ext cx="4503135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buClr>
                    <a:schemeClr val="tx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5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a-DK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45" y="3433768"/>
                <a:ext cx="4503135" cy="10001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 droite 5"/>
          <p:cNvSpPr/>
          <p:nvPr/>
        </p:nvSpPr>
        <p:spPr>
          <a:xfrm>
            <a:off x="3211530" y="3708524"/>
            <a:ext cx="1093541" cy="36547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90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19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180213" y="1266341"/>
                <a:ext cx="3989747" cy="102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fr-FR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3500" b="0" i="1" smtClean="0">
                          <a:latin typeface="Cambria Math" panose="02040503050406030204" pitchFamily="18" charset="0"/>
                        </a:rPr>
                        <m:t>=0.427</m:t>
                      </m:r>
                      <m:r>
                        <a:rPr lang="fr-FR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+0.298</m:t>
                      </m:r>
                    </m:oMath>
                  </m:oMathPara>
                </a14:m>
                <a:endParaRPr lang="fr-FR" sz="3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13" y="1266341"/>
                <a:ext cx="3989747" cy="1023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900618" y="1286956"/>
                <a:ext cx="2126672" cy="9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18" y="1286956"/>
                <a:ext cx="2126672" cy="9826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84435"/>
              </p:ext>
            </p:extLst>
          </p:nvPr>
        </p:nvGraphicFramePr>
        <p:xfrm>
          <a:off x="160256" y="3543775"/>
          <a:ext cx="11840066" cy="220645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97753">
                  <a:extLst>
                    <a:ext uri="{9D8B030D-6E8A-4147-A177-3AD203B41FA5}">
                      <a16:colId xmlns:a16="http://schemas.microsoft.com/office/drawing/2014/main" val="448663554"/>
                    </a:ext>
                  </a:extLst>
                </a:gridCol>
                <a:gridCol w="1967794">
                  <a:extLst>
                    <a:ext uri="{9D8B030D-6E8A-4147-A177-3AD203B41FA5}">
                      <a16:colId xmlns:a16="http://schemas.microsoft.com/office/drawing/2014/main" val="837070795"/>
                    </a:ext>
                  </a:extLst>
                </a:gridCol>
                <a:gridCol w="1513469">
                  <a:extLst>
                    <a:ext uri="{9D8B030D-6E8A-4147-A177-3AD203B41FA5}">
                      <a16:colId xmlns:a16="http://schemas.microsoft.com/office/drawing/2014/main" val="4229405640"/>
                    </a:ext>
                  </a:extLst>
                </a:gridCol>
                <a:gridCol w="2152827">
                  <a:extLst>
                    <a:ext uri="{9D8B030D-6E8A-4147-A177-3AD203B41FA5}">
                      <a16:colId xmlns:a16="http://schemas.microsoft.com/office/drawing/2014/main" val="3226799576"/>
                    </a:ext>
                  </a:extLst>
                </a:gridCol>
                <a:gridCol w="1962885">
                  <a:extLst>
                    <a:ext uri="{9D8B030D-6E8A-4147-A177-3AD203B41FA5}">
                      <a16:colId xmlns:a16="http://schemas.microsoft.com/office/drawing/2014/main" val="2030759559"/>
                    </a:ext>
                  </a:extLst>
                </a:gridCol>
                <a:gridCol w="3145338">
                  <a:extLst>
                    <a:ext uri="{9D8B030D-6E8A-4147-A177-3AD203B41FA5}">
                      <a16:colId xmlns:a16="http://schemas.microsoft.com/office/drawing/2014/main" val="2086727785"/>
                    </a:ext>
                  </a:extLst>
                </a:gridCol>
              </a:tblGrid>
              <a:tr h="787950"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Case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Centre displacement (mm)</a:t>
                      </a:r>
                      <a:endParaRPr lang="en-U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Thickness  (mm)</a:t>
                      </a:r>
                      <a:endParaRPr lang="en-U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Yield Strength (MPa)</a:t>
                      </a:r>
                      <a:endParaRPr lang="en-U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Displacement to thickness ratio</a:t>
                      </a:r>
                      <a:endParaRPr lang="en-U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Impulsion corresponding</a:t>
                      </a:r>
                      <a:r>
                        <a:rPr lang="en-US" sz="2000" baseline="0" noProof="0" dirty="0">
                          <a:effectLst/>
                        </a:rPr>
                        <a:t> to </a:t>
                      </a:r>
                      <a:r>
                        <a:rPr lang="en-US" sz="2000" baseline="0" noProof="0" dirty="0" err="1">
                          <a:effectLst/>
                        </a:rPr>
                        <a:t>Nurick’s</a:t>
                      </a:r>
                      <a:r>
                        <a:rPr lang="en-US" sz="2000" baseline="0" noProof="0" dirty="0">
                          <a:effectLst/>
                        </a:rPr>
                        <a:t> correlation </a:t>
                      </a:r>
                      <a:r>
                        <a:rPr lang="fr-FR" sz="2000" noProof="0" dirty="0">
                          <a:effectLst/>
                        </a:rPr>
                        <a:t>(</a:t>
                      </a:r>
                      <a:r>
                        <a:rPr lang="fr-FR" sz="2000" noProof="0" dirty="0" err="1">
                          <a:effectLst/>
                        </a:rPr>
                        <a:t>bar.s</a:t>
                      </a:r>
                      <a:r>
                        <a:rPr lang="fr-FR" sz="2000" noProof="0" dirty="0">
                          <a:effectLst/>
                        </a:rPr>
                        <a:t>)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866661"/>
                  </a:ext>
                </a:extLst>
              </a:tr>
              <a:tr h="329085"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Plate 1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9.4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1.01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210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9.3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0.0046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796701"/>
                  </a:ext>
                </a:extLst>
              </a:tr>
              <a:tr h="329085"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Plate 2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17.7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0.48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210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36.9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0.0042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360717"/>
                  </a:ext>
                </a:extLst>
              </a:tr>
              <a:tr h="329085"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Plate 3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16.8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0.48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210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35.2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0.0040</a:t>
                      </a:r>
                      <a:endParaRPr lang="fr-FR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186256"/>
                  </a:ext>
                </a:extLst>
              </a:tr>
            </a:tbl>
          </a:graphicData>
        </a:graphic>
      </p:graphicFrame>
      <p:sp>
        <p:nvSpPr>
          <p:cNvPr id="10" name="CustomShape 9"/>
          <p:cNvSpPr/>
          <p:nvPr/>
        </p:nvSpPr>
        <p:spPr>
          <a:xfrm>
            <a:off x="8262600" y="4790180"/>
            <a:ext cx="311040" cy="6512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" name="CustomShape 10"/>
          <p:cNvSpPr/>
          <p:nvPr/>
        </p:nvSpPr>
        <p:spPr>
          <a:xfrm>
            <a:off x="4431793" y="4790180"/>
            <a:ext cx="311040" cy="6512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" name="CustomShape 11"/>
          <p:cNvSpPr/>
          <p:nvPr/>
        </p:nvSpPr>
        <p:spPr>
          <a:xfrm>
            <a:off x="4743193" y="4911500"/>
            <a:ext cx="874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÷2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8574000" y="4878740"/>
            <a:ext cx="874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FF0000"/>
                </a:solidFill>
                <a:latin typeface="Arial"/>
                <a:ea typeface="DejaVu Sans"/>
              </a:rPr>
              <a:t>x4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3954" y="5802678"/>
            <a:ext cx="1143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 of the experimental results with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Nurick’s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B738BE6-94A3-6D08-EB74-B24DA0E63E70}"/>
                  </a:ext>
                </a:extLst>
              </p:cNvPr>
              <p:cNvSpPr txBox="1"/>
              <p:nvPr/>
            </p:nvSpPr>
            <p:spPr>
              <a:xfrm>
                <a:off x="5346518" y="2290355"/>
                <a:ext cx="1408847" cy="102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fr-FR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35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35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3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B738BE6-94A3-6D08-EB74-B24DA0E63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18" y="2290355"/>
                <a:ext cx="1408847" cy="1023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3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19200" y="52560"/>
            <a:ext cx="10441200" cy="9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  <a:t>Plan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68240" y="1268280"/>
            <a:ext cx="10892160" cy="49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kumimoji="0" lang="en-US" sz="2200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Cont</a:t>
            </a:r>
            <a:r>
              <a:rPr lang="en-US" sz="2200" spc="-1" dirty="0">
                <a:solidFill>
                  <a:srgbClr val="000000"/>
                </a:solidFill>
                <a:latin typeface="Arial"/>
                <a:ea typeface="Arial"/>
              </a:rPr>
              <a:t>ext and Experimental setup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lang="en-US" sz="2200" spc="-1" dirty="0">
              <a:solidFill>
                <a:srgbClr val="000000"/>
              </a:solidFill>
              <a:latin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200" spc="-1" dirty="0">
                <a:solidFill>
                  <a:srgbClr val="000000"/>
                </a:solidFill>
                <a:latin typeface="Arial"/>
              </a:rPr>
              <a:t>Experimental results</a:t>
            </a:r>
            <a:endParaRPr lang="en-US" sz="2200" spc="-1" dirty="0">
              <a:solidFill>
                <a:prstClr val="black"/>
              </a:solidFill>
              <a:latin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lvl="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lang="en-US" sz="2200" spc="-1" dirty="0">
                <a:solidFill>
                  <a:srgbClr val="000000"/>
                </a:solidFill>
                <a:ea typeface="Arial"/>
              </a:rPr>
              <a:t>Current and future 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work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66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918644" y="5670960"/>
            <a:ext cx="5163336" cy="555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4" name="CustomShape 2"/>
          <p:cNvSpPr/>
          <p:nvPr/>
        </p:nvSpPr>
        <p:spPr>
          <a:xfrm>
            <a:off x="768240" y="1268280"/>
            <a:ext cx="1089252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72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9659" r="7856" b="2378"/>
          <a:stretch/>
        </p:blipFill>
        <p:spPr>
          <a:xfrm>
            <a:off x="731838" y="2962639"/>
            <a:ext cx="6022155" cy="321456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68239" y="6177203"/>
            <a:ext cx="5985753" cy="34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Impulsion mesurée à la bride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702" y="2433923"/>
            <a:ext cx="4104608" cy="247315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orme libre 42"/>
          <p:cNvSpPr/>
          <p:nvPr/>
        </p:nvSpPr>
        <p:spPr>
          <a:xfrm>
            <a:off x="9319041" y="2958953"/>
            <a:ext cx="45719" cy="1476000"/>
          </a:xfrm>
          <a:custGeom>
            <a:avLst/>
            <a:gdLst>
              <a:gd name="connsiteX0" fmla="*/ 66178 w 84651"/>
              <a:gd name="connsiteY0" fmla="*/ 0 h 1671782"/>
              <a:gd name="connsiteX1" fmla="*/ 10760 w 84651"/>
              <a:gd name="connsiteY1" fmla="*/ 471055 h 1671782"/>
              <a:gd name="connsiteX2" fmla="*/ 19997 w 84651"/>
              <a:gd name="connsiteY2" fmla="*/ 498764 h 1671782"/>
              <a:gd name="connsiteX3" fmla="*/ 66178 w 84651"/>
              <a:gd name="connsiteY3" fmla="*/ 554182 h 1671782"/>
              <a:gd name="connsiteX4" fmla="*/ 84651 w 84651"/>
              <a:gd name="connsiteY4" fmla="*/ 591128 h 1671782"/>
              <a:gd name="connsiteX5" fmla="*/ 75415 w 84651"/>
              <a:gd name="connsiteY5" fmla="*/ 812800 h 1671782"/>
              <a:gd name="connsiteX6" fmla="*/ 66178 w 84651"/>
              <a:gd name="connsiteY6" fmla="*/ 840509 h 1671782"/>
              <a:gd name="connsiteX7" fmla="*/ 56942 w 84651"/>
              <a:gd name="connsiteY7" fmla="*/ 1071419 h 1671782"/>
              <a:gd name="connsiteX8" fmla="*/ 47706 w 84651"/>
              <a:gd name="connsiteY8" fmla="*/ 1099128 h 1671782"/>
              <a:gd name="connsiteX9" fmla="*/ 29233 w 84651"/>
              <a:gd name="connsiteY9" fmla="*/ 1126837 h 1671782"/>
              <a:gd name="connsiteX10" fmla="*/ 19997 w 84651"/>
              <a:gd name="connsiteY10" fmla="*/ 1154546 h 1671782"/>
              <a:gd name="connsiteX11" fmla="*/ 38469 w 84651"/>
              <a:gd name="connsiteY11" fmla="*/ 1311564 h 1671782"/>
              <a:gd name="connsiteX12" fmla="*/ 29233 w 84651"/>
              <a:gd name="connsiteY12" fmla="*/ 1579419 h 1671782"/>
              <a:gd name="connsiteX13" fmla="*/ 19997 w 84651"/>
              <a:gd name="connsiteY13" fmla="*/ 1607128 h 1671782"/>
              <a:gd name="connsiteX14" fmla="*/ 19997 w 84651"/>
              <a:gd name="connsiteY14" fmla="*/ 1671782 h 167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51" h="1671782">
                <a:moveTo>
                  <a:pt x="66178" y="0"/>
                </a:moveTo>
                <a:cubicBezTo>
                  <a:pt x="30082" y="226891"/>
                  <a:pt x="-22949" y="302511"/>
                  <a:pt x="10760" y="471055"/>
                </a:cubicBezTo>
                <a:cubicBezTo>
                  <a:pt x="12669" y="480602"/>
                  <a:pt x="15643" y="490056"/>
                  <a:pt x="19997" y="498764"/>
                </a:cubicBezTo>
                <a:cubicBezTo>
                  <a:pt x="44431" y="547633"/>
                  <a:pt x="32129" y="506514"/>
                  <a:pt x="66178" y="554182"/>
                </a:cubicBezTo>
                <a:cubicBezTo>
                  <a:pt x="74181" y="565386"/>
                  <a:pt x="78493" y="578813"/>
                  <a:pt x="84651" y="591128"/>
                </a:cubicBezTo>
                <a:cubicBezTo>
                  <a:pt x="81572" y="665019"/>
                  <a:pt x="80878" y="739047"/>
                  <a:pt x="75415" y="812800"/>
                </a:cubicBezTo>
                <a:cubicBezTo>
                  <a:pt x="74696" y="822509"/>
                  <a:pt x="66872" y="830798"/>
                  <a:pt x="66178" y="840509"/>
                </a:cubicBezTo>
                <a:cubicBezTo>
                  <a:pt x="60690" y="917345"/>
                  <a:pt x="62430" y="994583"/>
                  <a:pt x="56942" y="1071419"/>
                </a:cubicBezTo>
                <a:cubicBezTo>
                  <a:pt x="56248" y="1081130"/>
                  <a:pt x="52060" y="1090420"/>
                  <a:pt x="47706" y="1099128"/>
                </a:cubicBezTo>
                <a:cubicBezTo>
                  <a:pt x="42742" y="1109057"/>
                  <a:pt x="35391" y="1117601"/>
                  <a:pt x="29233" y="1126837"/>
                </a:cubicBezTo>
                <a:cubicBezTo>
                  <a:pt x="26154" y="1136073"/>
                  <a:pt x="19997" y="1144810"/>
                  <a:pt x="19997" y="1154546"/>
                </a:cubicBezTo>
                <a:cubicBezTo>
                  <a:pt x="19997" y="1263776"/>
                  <a:pt x="17806" y="1249571"/>
                  <a:pt x="38469" y="1311564"/>
                </a:cubicBezTo>
                <a:cubicBezTo>
                  <a:pt x="35390" y="1400849"/>
                  <a:pt x="34806" y="1490255"/>
                  <a:pt x="29233" y="1579419"/>
                </a:cubicBezTo>
                <a:cubicBezTo>
                  <a:pt x="28626" y="1589136"/>
                  <a:pt x="20966" y="1597440"/>
                  <a:pt x="19997" y="1607128"/>
                </a:cubicBezTo>
                <a:cubicBezTo>
                  <a:pt x="17853" y="1628572"/>
                  <a:pt x="19997" y="1650231"/>
                  <a:pt x="19997" y="1671782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>
            <a:off x="9558034" y="3637284"/>
            <a:ext cx="279991" cy="17145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4" name="Connecteur en arc 3"/>
          <p:cNvCxnSpPr>
            <a:endCxn id="42" idx="3"/>
          </p:cNvCxnSpPr>
          <p:nvPr/>
        </p:nvCxnSpPr>
        <p:spPr>
          <a:xfrm flipV="1">
            <a:off x="6790395" y="3670501"/>
            <a:ext cx="4644915" cy="1824040"/>
          </a:xfrm>
          <a:prstGeom prst="curvedConnector3">
            <a:avLst>
              <a:gd name="adj1" fmla="val 104922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370263" y="5762879"/>
            <a:ext cx="426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Impulse reached after ~ 0.2 ms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8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180213" y="1266341"/>
                <a:ext cx="3989747" cy="102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fr-FR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3500" b="0" i="1" smtClean="0">
                          <a:latin typeface="Cambria Math" panose="02040503050406030204" pitchFamily="18" charset="0"/>
                        </a:rPr>
                        <m:t>=0.427</m:t>
                      </m:r>
                      <m:r>
                        <a:rPr lang="fr-FR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+0.298</m:t>
                      </m:r>
                    </m:oMath>
                  </m:oMathPara>
                </a14:m>
                <a:endParaRPr lang="fr-FR" sz="3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13" y="1266341"/>
                <a:ext cx="3989747" cy="1023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900618" y="1286956"/>
                <a:ext cx="2126672" cy="98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18" y="1286956"/>
                <a:ext cx="2126672" cy="982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>
          <a:xfrm>
            <a:off x="7844572" y="1139203"/>
            <a:ext cx="447675" cy="62651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19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D284AC4-4958-98C9-C7F6-6EA75072D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10120" r="1024" b="2176"/>
          <a:stretch/>
        </p:blipFill>
        <p:spPr>
          <a:xfrm>
            <a:off x="4242552" y="750033"/>
            <a:ext cx="7799964" cy="4250425"/>
          </a:xfrm>
          <a:prstGeom prst="rect">
            <a:avLst/>
          </a:prstGeom>
        </p:spPr>
      </p:pic>
      <p:sp>
        <p:nvSpPr>
          <p:cNvPr id="228" name="CustomShape 2"/>
          <p:cNvSpPr/>
          <p:nvPr/>
        </p:nvSpPr>
        <p:spPr>
          <a:xfrm>
            <a:off x="768240" y="1268280"/>
            <a:ext cx="10892160" cy="49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 rot="16200000">
            <a:off x="1181880" y="3391200"/>
            <a:ext cx="191880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EXPERIMENTAL RESULTS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t>21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66591" y="1073884"/>
            <a:ext cx="3908289" cy="2402382"/>
            <a:chOff x="57355" y="1508517"/>
            <a:chExt cx="3908289" cy="2402382"/>
          </a:xfrm>
        </p:grpSpPr>
        <p:grpSp>
          <p:nvGrpSpPr>
            <p:cNvPr id="37" name="Groupe 36"/>
            <p:cNvGrpSpPr>
              <a:grpSpLocks noChangeAspect="1"/>
            </p:cNvGrpSpPr>
            <p:nvPr/>
          </p:nvGrpSpPr>
          <p:grpSpPr>
            <a:xfrm>
              <a:off x="57355" y="1544013"/>
              <a:ext cx="3908289" cy="2366886"/>
              <a:chOff x="4689173" y="3077650"/>
              <a:chExt cx="4599709" cy="2785608"/>
            </a:xfrm>
          </p:grpSpPr>
          <p:pic>
            <p:nvPicPr>
              <p:cNvPr id="38" name="Image 3"/>
              <p:cNvPicPr/>
              <p:nvPr/>
            </p:nvPicPr>
            <p:blipFill>
              <a:blip r:embed="rId3"/>
              <a:stretch/>
            </p:blipFill>
            <p:spPr>
              <a:xfrm>
                <a:off x="4689173" y="3329249"/>
                <a:ext cx="4599709" cy="253400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9" name="CustomShape 4"/>
              <p:cNvSpPr/>
              <p:nvPr/>
            </p:nvSpPr>
            <p:spPr>
              <a:xfrm>
                <a:off x="5851496" y="3077650"/>
                <a:ext cx="507920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P3</a:t>
                </a:r>
                <a:endParaRPr lang="en-US" sz="1600" b="0" strike="noStrike" spc="-1" dirty="0">
                  <a:latin typeface="Arial"/>
                </a:endParaRPr>
              </a:p>
            </p:txBody>
          </p:sp>
          <p:sp>
            <p:nvSpPr>
              <p:cNvPr id="40" name="CustomShape 5"/>
              <p:cNvSpPr/>
              <p:nvPr/>
            </p:nvSpPr>
            <p:spPr>
              <a:xfrm>
                <a:off x="7267652" y="3077650"/>
                <a:ext cx="1780481" cy="396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P1</a:t>
                </a:r>
                <a:endParaRPr lang="en-US" sz="1600" b="0" strike="noStrike" spc="-1" dirty="0">
                  <a:latin typeface="Arial"/>
                </a:endParaRPr>
              </a:p>
            </p:txBody>
          </p:sp>
        </p:grpSp>
        <p:sp>
          <p:nvSpPr>
            <p:cNvPr id="41" name="Forme libre 40"/>
            <p:cNvSpPr/>
            <p:nvPr/>
          </p:nvSpPr>
          <p:spPr>
            <a:xfrm>
              <a:off x="1882996" y="2106261"/>
              <a:ext cx="63635" cy="147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 droite 41"/>
            <p:cNvSpPr>
              <a:spLocks noChangeAspect="1"/>
            </p:cNvSpPr>
            <p:nvPr/>
          </p:nvSpPr>
          <p:spPr>
            <a:xfrm>
              <a:off x="2080411" y="2684647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CustomShape 1"/>
            <p:cNvSpPr/>
            <p:nvPr/>
          </p:nvSpPr>
          <p:spPr>
            <a:xfrm flipV="1">
              <a:off x="1298936" y="1891038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CustomShape 6"/>
            <p:cNvSpPr/>
            <p:nvPr/>
          </p:nvSpPr>
          <p:spPr>
            <a:xfrm>
              <a:off x="1396626" y="150851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CustomShape 8"/>
            <p:cNvSpPr/>
            <p:nvPr/>
          </p:nvSpPr>
          <p:spPr>
            <a:xfrm>
              <a:off x="2569147" y="1890890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CustomShape 9"/>
            <p:cNvSpPr/>
            <p:nvPr/>
          </p:nvSpPr>
          <p:spPr>
            <a:xfrm>
              <a:off x="2678875" y="1511527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604882" y="5896040"/>
            <a:ext cx="4624718" cy="742044"/>
            <a:chOff x="5369442" y="5804577"/>
            <a:chExt cx="6060558" cy="742044"/>
          </a:xfrm>
        </p:grpSpPr>
        <p:sp>
          <p:nvSpPr>
            <p:cNvPr id="56" name="Rectangle 55"/>
            <p:cNvSpPr/>
            <p:nvPr/>
          </p:nvSpPr>
          <p:spPr>
            <a:xfrm>
              <a:off x="5369442" y="5804577"/>
              <a:ext cx="6060558" cy="5559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682289" y="5900290"/>
              <a:ext cx="5434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Measured deformation time ~0.2-0.25 ms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542441" y="4233255"/>
            <a:ext cx="2520000" cy="2520000"/>
            <a:chOff x="7883418" y="1669548"/>
            <a:chExt cx="2520000" cy="2520000"/>
          </a:xfrm>
        </p:grpSpPr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7883418" y="1669548"/>
              <a:ext cx="2520000" cy="25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107858" y="3531812"/>
              <a:ext cx="71120" cy="15157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 rot="-7200000">
              <a:off x="9621520" y="2560320"/>
              <a:ext cx="71120" cy="1515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Organigramme : Jonction de sommaire 61"/>
            <p:cNvSpPr/>
            <p:nvPr/>
          </p:nvSpPr>
          <p:spPr>
            <a:xfrm>
              <a:off x="9107858" y="2893548"/>
              <a:ext cx="71120" cy="72000"/>
            </a:xfrm>
            <a:prstGeom prst="flowChartSummingJunct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8981440" y="2934188"/>
              <a:ext cx="0" cy="666000"/>
            </a:xfrm>
            <a:prstGeom prst="straightConnector1">
              <a:avLst/>
            </a:prstGeom>
            <a:ln w="25400"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ZoneTexte 63"/>
                <p:cNvSpPr txBox="1"/>
                <p:nvPr/>
              </p:nvSpPr>
              <p:spPr>
                <a:xfrm>
                  <a:off x="8659265" y="3010828"/>
                  <a:ext cx="322175" cy="494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9265" y="3010828"/>
                  <a:ext cx="322175" cy="494238"/>
                </a:xfrm>
                <a:prstGeom prst="rect">
                  <a:avLst/>
                </a:prstGeom>
                <a:blipFill>
                  <a:blip r:embed="rId7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Arc 64"/>
            <p:cNvSpPr/>
            <p:nvPr/>
          </p:nvSpPr>
          <p:spPr>
            <a:xfrm>
              <a:off x="8523657" y="2371946"/>
              <a:ext cx="1242000" cy="1242000"/>
            </a:xfrm>
            <a:prstGeom prst="arc">
              <a:avLst>
                <a:gd name="adj1" fmla="val 19643317"/>
                <a:gd name="adj2" fmla="val 5177597"/>
              </a:avLst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/>
                <p:cNvSpPr txBox="1"/>
                <p:nvPr/>
              </p:nvSpPr>
              <p:spPr>
                <a:xfrm>
                  <a:off x="9550897" y="3113299"/>
                  <a:ext cx="8297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120°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0897" y="3113299"/>
                  <a:ext cx="829753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9484" y="3540383"/>
                <a:ext cx="20636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9.1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da-DK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" y="3540383"/>
                <a:ext cx="2063642" cy="461665"/>
              </a:xfrm>
              <a:prstGeom prst="rect">
                <a:avLst/>
              </a:prstGeom>
              <a:blipFill>
                <a:blip r:embed="rId9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108660" y="5267983"/>
            <a:ext cx="799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Strain gage and laser signal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7CB4826-F98D-927C-482A-AAC01E76D567}"/>
              </a:ext>
            </a:extLst>
          </p:cNvPr>
          <p:cNvCxnSpPr/>
          <p:nvPr/>
        </p:nvCxnSpPr>
        <p:spPr>
          <a:xfrm>
            <a:off x="5552027" y="1147771"/>
            <a:ext cx="0" cy="3420000"/>
          </a:xfrm>
          <a:prstGeom prst="line">
            <a:avLst/>
          </a:prstGeom>
          <a:ln w="38100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7CE6E1E-BD9C-F863-7F00-2AB9950310E4}"/>
              </a:ext>
            </a:extLst>
          </p:cNvPr>
          <p:cNvCxnSpPr/>
          <p:nvPr/>
        </p:nvCxnSpPr>
        <p:spPr>
          <a:xfrm>
            <a:off x="7074812" y="1167228"/>
            <a:ext cx="0" cy="3420000"/>
          </a:xfrm>
          <a:prstGeom prst="line">
            <a:avLst/>
          </a:prstGeom>
          <a:ln w="38100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BBA4D4C-9AF1-1A0B-EB26-2385270F9DAA}"/>
              </a:ext>
            </a:extLst>
          </p:cNvPr>
          <p:cNvCxnSpPr/>
          <p:nvPr/>
        </p:nvCxnSpPr>
        <p:spPr>
          <a:xfrm flipV="1">
            <a:off x="5612987" y="4801589"/>
            <a:ext cx="1584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86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19200" y="52560"/>
            <a:ext cx="10441200" cy="9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  <a:t>Plan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68240" y="1268280"/>
            <a:ext cx="10892160" cy="49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kumimoji="0" lang="en-US" sz="2200" b="0" i="0" u="none" strike="noStrike" kern="1200" cap="none" spc="-1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Cont</a:t>
            </a:r>
            <a:r>
              <a:rPr lang="en-US" sz="2200" spc="-1"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</a:rPr>
              <a:t>ext and Experimental setup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lang="en-US" sz="2200" spc="-1" dirty="0">
              <a:solidFill>
                <a:schemeClr val="bg1">
                  <a:lumMod val="85000"/>
                </a:schemeClr>
              </a:solidFill>
              <a:latin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200" spc="-1" dirty="0">
                <a:solidFill>
                  <a:schemeClr val="bg1">
                    <a:lumMod val="85000"/>
                  </a:schemeClr>
                </a:solidFill>
                <a:latin typeface="Arial"/>
              </a:rPr>
              <a:t>Experimental results</a:t>
            </a: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lvl="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lang="en-US" sz="2200" spc="-1" dirty="0">
                <a:solidFill>
                  <a:srgbClr val="000000"/>
                </a:solidFill>
                <a:ea typeface="Arial"/>
              </a:rPr>
              <a:t>Current and future 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work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46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75" y="1404938"/>
            <a:ext cx="2029002" cy="101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" y="1404938"/>
            <a:ext cx="1617345" cy="101727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13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CURRENT AND FUTURE WORK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ADF565-51A3-A09A-9BF0-41F99313E0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9825" r="8667" b="2219"/>
          <a:stretch/>
        </p:blipFill>
        <p:spPr>
          <a:xfrm>
            <a:off x="6320170" y="2277388"/>
            <a:ext cx="5859972" cy="30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1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/>
          </a:p>
          <a:p>
            <a:pPr lvl="1"/>
            <a:r>
              <a:rPr lang="da-DK" dirty="0"/>
              <a:t>Homogemous load at reflection in the case of detonation</a:t>
            </a:r>
          </a:p>
          <a:p>
            <a:pPr lvl="1"/>
            <a:r>
              <a:rPr lang="da-DK" dirty="0"/>
              <a:t>Characterize the fluid-structure coupling with a systematic decay of 15% in impulse after reflection</a:t>
            </a:r>
          </a:p>
          <a:p>
            <a:pPr lvl="1"/>
            <a:r>
              <a:rPr lang="da-DK" dirty="0"/>
              <a:t>Applicability of Nurick’s correlation based on solid explosive to find impulse at reflection and deformation time</a:t>
            </a:r>
          </a:p>
          <a:p>
            <a:pPr lvl="1"/>
            <a:r>
              <a:rPr lang="da-DK" dirty="0"/>
              <a:t>Numerical simulation catches the important characterisics for displacement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Perspectives</a:t>
            </a:r>
          </a:p>
          <a:p>
            <a:pPr lvl="2">
              <a:buClr>
                <a:schemeClr val="tx2"/>
              </a:buClr>
            </a:pPr>
            <a:r>
              <a:rPr lang="da-DK" dirty="0"/>
              <a:t>Experimental : Statistical analysis of the deformed shape</a:t>
            </a:r>
          </a:p>
          <a:p>
            <a:pPr lvl="2">
              <a:buClr>
                <a:schemeClr val="tx2"/>
              </a:buClr>
            </a:pPr>
            <a:r>
              <a:rPr lang="da-DK" dirty="0"/>
              <a:t>Experimental : Extension to fast flame (higher deformation for lean mixture)</a:t>
            </a:r>
          </a:p>
          <a:p>
            <a:pPr lvl="2">
              <a:buClr>
                <a:schemeClr val="tx2"/>
              </a:buClr>
            </a:pPr>
            <a:r>
              <a:rPr lang="da-DK" dirty="0"/>
              <a:t>Converging to a coupled approach for the simulation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sp>
        <p:nvSpPr>
          <p:cNvPr id="13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5184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5" y="3089418"/>
            <a:ext cx="6971291" cy="1344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Thanks for your attention!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pic>
        <p:nvPicPr>
          <p:cNvPr id="6" name="Google Shape;95;p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27080" y="5004187"/>
            <a:ext cx="3532535" cy="1193236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06" y="4897329"/>
            <a:ext cx="1541571" cy="1541571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 txBox="1">
            <a:spLocks/>
          </p:cNvSpPr>
          <p:nvPr/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BC77A0-1F4E-42FF-9FFC-F45C3A64AF90}" type="slidenum">
              <a:rPr lang="fr-FR" sz="16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25</a:t>
            </a:fld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19200" y="52560"/>
            <a:ext cx="10441200" cy="9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  <a:t>Plan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68240" y="1268280"/>
            <a:ext cx="10892160" cy="49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68976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kumimoji="0" lang="en-US" sz="2200" b="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Cont</a:t>
            </a:r>
            <a:r>
              <a:rPr lang="en-US" sz="2200" spc="-1" dirty="0">
                <a:solidFill>
                  <a:srgbClr val="000000"/>
                </a:solidFill>
                <a:latin typeface="Arial"/>
                <a:ea typeface="Arial"/>
              </a:rPr>
              <a:t>ext and Experimental setup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lang="en-US" sz="2200" spc="-1" dirty="0">
              <a:solidFill>
                <a:srgbClr val="000000"/>
              </a:solidFill>
              <a:latin typeface="Arial"/>
            </a:endParaRP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200" spc="-1" dirty="0">
                <a:solidFill>
                  <a:schemeClr val="bg1">
                    <a:lumMod val="85000"/>
                  </a:schemeClr>
                </a:solidFill>
                <a:latin typeface="Arial"/>
              </a:rPr>
              <a:t>Experimental results</a:t>
            </a:r>
          </a:p>
          <a:p>
            <a:pPr marL="689760" marR="0" lvl="0" indent="-456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</a:endParaRPr>
          </a:p>
          <a:p>
            <a:pPr marL="689760" lvl="0" indent="-456840">
              <a:buClr>
                <a:srgbClr val="FF0000"/>
              </a:buClr>
              <a:buFont typeface="Arial"/>
              <a:buAutoNum type="arabicPeriod"/>
              <a:defRPr/>
            </a:pPr>
            <a:r>
              <a:rPr lang="en-US" sz="2200" spc="-1" dirty="0">
                <a:solidFill>
                  <a:schemeClr val="bg1">
                    <a:lumMod val="85000"/>
                  </a:schemeClr>
                </a:solidFill>
                <a:ea typeface="Arial"/>
              </a:rPr>
              <a:t>Current and future </a:t>
            </a:r>
            <a:r>
              <a:rPr kumimoji="0" lang="en-US" sz="2200" b="0" i="0" u="none" strike="noStrike" kern="1200" cap="none" spc="-1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</a:rPr>
              <a:t>work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1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CONTEXTE</a:t>
            </a:r>
            <a:endParaRPr lang="en-US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76122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840" algn="ctr">
              <a:lnSpc>
                <a:spcPct val="100000"/>
              </a:lnSpc>
              <a:buClr>
                <a:srgbClr val="DC0528"/>
              </a:buClr>
            </a:pPr>
            <a:r>
              <a:rPr lang="en-US" sz="2200" b="1" spc="-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b="1" spc="-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linked to the presence of Hydrogen in a confined space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>
                <a:solidFill>
                  <a:srgbClr val="FF0000"/>
                </a:solidFill>
              </a:rPr>
              <a:t>4</a:t>
            </a:fld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307411" y="1296527"/>
            <a:ext cx="9005017" cy="1179502"/>
            <a:chOff x="1617604" y="2978044"/>
            <a:chExt cx="8518564" cy="2360166"/>
          </a:xfrm>
        </p:grpSpPr>
        <p:graphicFrame>
          <p:nvGraphicFramePr>
            <p:cNvPr id="18" name="Diagramme 17"/>
            <p:cNvGraphicFramePr/>
            <p:nvPr>
              <p:extLst>
                <p:ext uri="{D42A27DB-BD31-4B8C-83A1-F6EECF244321}">
                  <p14:modId xmlns:p14="http://schemas.microsoft.com/office/powerpoint/2010/main" val="3644193691"/>
                </p:ext>
              </p:extLst>
            </p:nvPr>
          </p:nvGraphicFramePr>
          <p:xfrm>
            <a:off x="1617604" y="3879450"/>
            <a:ext cx="8518564" cy="1458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ZoneTexte 20"/>
            <p:cNvSpPr txBox="1"/>
            <p:nvPr/>
          </p:nvSpPr>
          <p:spPr>
            <a:xfrm>
              <a:off x="3658563" y="3020825"/>
              <a:ext cx="1231319" cy="554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Shock formation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749610" y="2978044"/>
              <a:ext cx="1526830" cy="92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Deflagration to detonation transition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46374" y="2504232"/>
                <a:ext cx="1553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~10−300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74" y="2504232"/>
                <a:ext cx="155341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298495" y="2541553"/>
                <a:ext cx="1022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&lt;1000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495" y="2541553"/>
                <a:ext cx="1022848" cy="307777"/>
              </a:xfrm>
              <a:prstGeom prst="rect">
                <a:avLst/>
              </a:prstGeom>
              <a:blipFill>
                <a:blip r:embed="rId9"/>
                <a:stretch>
                  <a:fillRect r="-19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749518" y="2520567"/>
                <a:ext cx="1022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2000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518" y="2520567"/>
                <a:ext cx="1022848" cy="307777"/>
              </a:xfrm>
              <a:prstGeom prst="rect">
                <a:avLst/>
              </a:prstGeom>
              <a:blipFill>
                <a:blip r:embed="rId10"/>
                <a:stretch>
                  <a:fillRect r="-18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195;p5"/>
          <p:cNvSpPr txBox="1"/>
          <p:nvPr/>
        </p:nvSpPr>
        <p:spPr>
          <a:xfrm>
            <a:off x="1188428" y="5541127"/>
            <a:ext cx="26693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fr-FR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Calibri" panose="020F0502020204030204" pitchFamily="34" charset="0"/>
                <a:ea typeface="Arial Narrow"/>
                <a:cs typeface="Calibri" panose="020F0502020204030204" pitchFamily="34" charset="0"/>
              </a:defRPr>
            </a:lvl1pPr>
          </a:lstStyle>
          <a:p>
            <a:r>
              <a:rPr lang="fr-FR" b="1" dirty="0">
                <a:solidFill>
                  <a:schemeClr val="accent6"/>
                </a:solidFill>
                <a:sym typeface="Arial Narrow"/>
              </a:rPr>
              <a:t>H2 station </a:t>
            </a:r>
            <a:r>
              <a:rPr lang="fr-FR" dirty="0">
                <a:sym typeface="Arial Narrow"/>
              </a:rPr>
              <a:t>accident</a:t>
            </a:r>
          </a:p>
          <a:p>
            <a:r>
              <a:rPr lang="fr-FR" dirty="0">
                <a:sym typeface="Arial Narrow"/>
              </a:rPr>
              <a:t>(South </a:t>
            </a:r>
            <a:r>
              <a:rPr lang="fr-FR" dirty="0" err="1">
                <a:sym typeface="Arial Narrow"/>
              </a:rPr>
              <a:t>Korea</a:t>
            </a:r>
            <a:r>
              <a:rPr lang="fr-FR" dirty="0">
                <a:sym typeface="Arial Narrow"/>
              </a:rPr>
              <a:t>, 2019)</a:t>
            </a:r>
            <a:endParaRPr dirty="0">
              <a:sym typeface="Arial Narrow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7" y="2969377"/>
            <a:ext cx="4572000" cy="2571750"/>
          </a:xfrm>
          <a:prstGeom prst="rect">
            <a:avLst/>
          </a:prstGeom>
        </p:spPr>
      </p:pic>
      <p:sp>
        <p:nvSpPr>
          <p:cNvPr id="29" name="CustomShape 1"/>
          <p:cNvSpPr/>
          <p:nvPr/>
        </p:nvSpPr>
        <p:spPr>
          <a:xfrm>
            <a:off x="0" y="28527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CONTEXT</a:t>
            </a:r>
            <a:endParaRPr lang="fr-FR" sz="2800" b="1" strike="noStrike" spc="-1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B5F59F-0ABF-F2FB-CCD2-50F609E78A63}"/>
              </a:ext>
            </a:extLst>
          </p:cNvPr>
          <p:cNvSpPr txBox="1"/>
          <p:nvPr/>
        </p:nvSpPr>
        <p:spPr>
          <a:xfrm>
            <a:off x="3629320" y="3371573"/>
            <a:ext cx="8312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Real structure are very difficult for analysis</a:t>
            </a:r>
          </a:p>
          <a:p>
            <a:pPr marL="1657350" lvl="3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lot to learn for simple structure such as plate</a:t>
            </a:r>
          </a:p>
          <a:p>
            <a:pPr marL="1657350" lvl="3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Study of the fluid-structure interaction in the case of detonation</a:t>
            </a:r>
          </a:p>
          <a:p>
            <a:pPr marL="1657350" lvl="3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pressure and impulse have a significant imapct on structure deformation 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F2B60E-B28D-3381-EB20-4FFF1DC3349F}"/>
                  </a:ext>
                </a:extLst>
              </p:cNvPr>
              <p:cNvSpPr/>
              <p:nvPr/>
            </p:nvSpPr>
            <p:spPr>
              <a:xfrm>
                <a:off x="5448693" y="4992908"/>
                <a:ext cx="5326143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buClr>
                    <a:schemeClr val="tx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5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a-DK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F2B60E-B28D-3381-EB20-4FFF1DC33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93" y="4992908"/>
                <a:ext cx="5326143" cy="1000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10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CONTEXTE</a:t>
            </a:r>
            <a:endParaRPr lang="en-US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76122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840" algn="ctr">
              <a:lnSpc>
                <a:spcPct val="100000"/>
              </a:lnSpc>
              <a:buClr>
                <a:srgbClr val="DC0528"/>
              </a:buClr>
            </a:pPr>
            <a:r>
              <a:rPr lang="en-US" sz="2200" b="1" spc="-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b="1" spc="-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linked to the presence of Hydrogen in a confined space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>
                <a:solidFill>
                  <a:srgbClr val="FF0000"/>
                </a:solidFill>
              </a:rPr>
              <a:t>5</a:t>
            </a:fld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307411" y="1296527"/>
            <a:ext cx="9005017" cy="1179502"/>
            <a:chOff x="1617604" y="2978044"/>
            <a:chExt cx="8518564" cy="2360166"/>
          </a:xfrm>
        </p:grpSpPr>
        <p:graphicFrame>
          <p:nvGraphicFramePr>
            <p:cNvPr id="18" name="Diagramme 17"/>
            <p:cNvGraphicFramePr/>
            <p:nvPr/>
          </p:nvGraphicFramePr>
          <p:xfrm>
            <a:off x="1617604" y="3879450"/>
            <a:ext cx="8518564" cy="1458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ZoneTexte 20"/>
            <p:cNvSpPr txBox="1"/>
            <p:nvPr/>
          </p:nvSpPr>
          <p:spPr>
            <a:xfrm>
              <a:off x="3658563" y="3020825"/>
              <a:ext cx="1231319" cy="554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Shock formation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749610" y="2978044"/>
              <a:ext cx="1526830" cy="92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Deflagration to detonation transition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46374" y="2504232"/>
                <a:ext cx="1553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~10−300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74" y="2504232"/>
                <a:ext cx="155341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298495" y="2541553"/>
                <a:ext cx="1022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&lt;1000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495" y="2541553"/>
                <a:ext cx="1022848" cy="307777"/>
              </a:xfrm>
              <a:prstGeom prst="rect">
                <a:avLst/>
              </a:prstGeom>
              <a:blipFill>
                <a:blip r:embed="rId9"/>
                <a:stretch>
                  <a:fillRect r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749518" y="2520567"/>
                <a:ext cx="1022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2000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518" y="2520567"/>
                <a:ext cx="1022848" cy="307777"/>
              </a:xfrm>
              <a:prstGeom prst="rect">
                <a:avLst/>
              </a:prstGeom>
              <a:blipFill>
                <a:blip r:embed="rId10"/>
                <a:stretch>
                  <a:fillRect r="-18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195;p5"/>
          <p:cNvSpPr txBox="1"/>
          <p:nvPr/>
        </p:nvSpPr>
        <p:spPr>
          <a:xfrm>
            <a:off x="1188428" y="5541127"/>
            <a:ext cx="26693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fr-FR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Calibri" panose="020F0502020204030204" pitchFamily="34" charset="0"/>
                <a:ea typeface="Arial Narrow"/>
                <a:cs typeface="Calibri" panose="020F0502020204030204" pitchFamily="34" charset="0"/>
              </a:defRPr>
            </a:lvl1pPr>
          </a:lstStyle>
          <a:p>
            <a:r>
              <a:rPr lang="fr-FR" b="1" dirty="0">
                <a:solidFill>
                  <a:schemeClr val="accent6"/>
                </a:solidFill>
                <a:sym typeface="Arial Narrow"/>
              </a:rPr>
              <a:t>H2 station </a:t>
            </a:r>
            <a:r>
              <a:rPr lang="fr-FR" dirty="0">
                <a:sym typeface="Arial Narrow"/>
              </a:rPr>
              <a:t>accident</a:t>
            </a:r>
          </a:p>
          <a:p>
            <a:r>
              <a:rPr lang="fr-FR" dirty="0">
                <a:sym typeface="Arial Narrow"/>
              </a:rPr>
              <a:t>(South </a:t>
            </a:r>
            <a:r>
              <a:rPr lang="fr-FR" dirty="0" err="1">
                <a:sym typeface="Arial Narrow"/>
              </a:rPr>
              <a:t>Korea</a:t>
            </a:r>
            <a:r>
              <a:rPr lang="fr-FR" dirty="0">
                <a:sym typeface="Arial Narrow"/>
              </a:rPr>
              <a:t>, 2019)</a:t>
            </a:r>
            <a:endParaRPr dirty="0">
              <a:sym typeface="Arial Narrow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7" y="2969377"/>
            <a:ext cx="4572000" cy="2571750"/>
          </a:xfrm>
          <a:prstGeom prst="rect">
            <a:avLst/>
          </a:prstGeom>
        </p:spPr>
      </p:pic>
      <p:sp>
        <p:nvSpPr>
          <p:cNvPr id="29" name="CustomShape 1"/>
          <p:cNvSpPr/>
          <p:nvPr/>
        </p:nvSpPr>
        <p:spPr>
          <a:xfrm>
            <a:off x="0" y="28527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CONTEXT</a:t>
            </a:r>
            <a:endParaRPr lang="fr-FR" sz="2800" b="1" strike="noStrike" spc="-1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B5F59F-0ABF-F2FB-CCD2-50F609E78A63}"/>
              </a:ext>
            </a:extLst>
          </p:cNvPr>
          <p:cNvSpPr txBox="1"/>
          <p:nvPr/>
        </p:nvSpPr>
        <p:spPr>
          <a:xfrm>
            <a:off x="3685880" y="3371573"/>
            <a:ext cx="8256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the influence of the plate deformation on the reflected shock (pressure and impulse)?</a:t>
            </a:r>
          </a:p>
          <a:p>
            <a:pPr marL="1657350" lvl="3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the current models and correlation derived for solid explosive valid?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F2B60E-B28D-3381-EB20-4FFF1DC3349F}"/>
                  </a:ext>
                </a:extLst>
              </p:cNvPr>
              <p:cNvSpPr/>
              <p:nvPr/>
            </p:nvSpPr>
            <p:spPr>
              <a:xfrm>
                <a:off x="5448693" y="4992908"/>
                <a:ext cx="5326143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buClr>
                    <a:schemeClr val="tx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5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5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a-DK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F2B60E-B28D-3381-EB20-4FFF1DC33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93" y="4992908"/>
                <a:ext cx="5326143" cy="1000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75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77720" y="5900611"/>
            <a:ext cx="3851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Configuration with plate</a:t>
            </a:r>
          </a:p>
        </p:txBody>
      </p:sp>
      <p:sp>
        <p:nvSpPr>
          <p:cNvPr id="21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SSEXHY EXPERIMENTAL FACILITY</a:t>
            </a:r>
            <a:endParaRPr lang="fr-FR" sz="2800" b="1" strike="noStrike" spc="-1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8" name="Groupe 27"/>
          <p:cNvGrpSpPr>
            <a:grpSpLocks noChangeAspect="1"/>
          </p:cNvGrpSpPr>
          <p:nvPr/>
        </p:nvGrpSpPr>
        <p:grpSpPr>
          <a:xfrm>
            <a:off x="359071" y="3463099"/>
            <a:ext cx="3908289" cy="2366886"/>
            <a:chOff x="4689173" y="3077650"/>
            <a:chExt cx="4599709" cy="2785608"/>
          </a:xfrm>
        </p:grpSpPr>
        <p:pic>
          <p:nvPicPr>
            <p:cNvPr id="29" name="Image 3"/>
            <p:cNvPicPr/>
            <p:nvPr/>
          </p:nvPicPr>
          <p:blipFill>
            <a:blip r:embed="rId3"/>
            <a:stretch/>
          </p:blipFill>
          <p:spPr>
            <a:xfrm>
              <a:off x="4689173" y="3329249"/>
              <a:ext cx="4599709" cy="2534009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CustomShape 4"/>
            <p:cNvSpPr/>
            <p:nvPr/>
          </p:nvSpPr>
          <p:spPr>
            <a:xfrm>
              <a:off x="5851496" y="3077650"/>
              <a:ext cx="507920" cy="3967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P3</a:t>
              </a:r>
              <a:endParaRPr lang="en-US" sz="1600" b="0" strike="noStrike" spc="-1" dirty="0">
                <a:latin typeface="Arial"/>
              </a:endParaRPr>
            </a:p>
          </p:txBody>
        </p:sp>
        <p:sp>
          <p:nvSpPr>
            <p:cNvPr id="31" name="CustomShape 5"/>
            <p:cNvSpPr/>
            <p:nvPr/>
          </p:nvSpPr>
          <p:spPr>
            <a:xfrm>
              <a:off x="7267652" y="3077650"/>
              <a:ext cx="1780481" cy="3967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P1</a:t>
              </a:r>
              <a:endParaRPr lang="en-US" sz="1600" b="0" strike="noStrike" spc="-1" dirty="0">
                <a:latin typeface="Arial"/>
              </a:endParaRPr>
            </a:p>
          </p:txBody>
        </p:sp>
      </p:grpSp>
      <p:pic>
        <p:nvPicPr>
          <p:cNvPr id="26" name="Google Shape;189;ge14a6e933d_0_1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400771" y="3276328"/>
            <a:ext cx="2133785" cy="1867062"/>
          </a:xfrm>
          <a:prstGeom prst="rect">
            <a:avLst/>
          </a:prstGeom>
          <a:ln>
            <a:noFill/>
          </a:ln>
        </p:spPr>
      </p:pic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35763"/>
              </p:ext>
            </p:extLst>
          </p:nvPr>
        </p:nvGraphicFramePr>
        <p:xfrm>
          <a:off x="5090743" y="4887849"/>
          <a:ext cx="3145227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125">
                  <a:extLst>
                    <a:ext uri="{9D8B030D-6E8A-4147-A177-3AD203B41FA5}">
                      <a16:colId xmlns:a16="http://schemas.microsoft.com/office/drawing/2014/main" val="3231775778"/>
                    </a:ext>
                  </a:extLst>
                </a:gridCol>
                <a:gridCol w="997102">
                  <a:extLst>
                    <a:ext uri="{9D8B030D-6E8A-4147-A177-3AD203B41FA5}">
                      <a16:colId xmlns:a16="http://schemas.microsoft.com/office/drawing/2014/main" val="415626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Photomultipliers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3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 </a:t>
                      </a:r>
                      <a:r>
                        <a:rPr lang="fr-FR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89880"/>
                  </a:ext>
                </a:extLst>
              </a:tr>
            </a:tbl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5039072" y="3411202"/>
            <a:ext cx="4470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2002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 sections of 1310 mm long</a:t>
            </a:r>
          </a:p>
          <a:p>
            <a:pPr marL="285750" indent="-285750">
              <a:buClr>
                <a:srgbClr val="D2002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 spectrum of admissible pressure</a:t>
            </a:r>
          </a:p>
          <a:p>
            <a:pPr marL="285750" indent="-285750">
              <a:buClr>
                <a:srgbClr val="D2002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Fluid Structure Interaction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76309"/>
                <a:ext cx="10728325" cy="493712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geometry : plate</a:t>
                </a:r>
              </a:p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of initial Hydrogen concentration</a:t>
                </a:r>
              </a:p>
              <a:p>
                <a:pPr lvl="2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Study focused on mixture close to stoechiometry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29.5%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6" name="Espace réservé du contenu 6">
                <a:extLst>
                  <a:ext uri="{FF2B5EF4-FFF2-40B4-BE49-F238E27FC236}">
                    <a16:creationId xmlns:a16="http://schemas.microsoft.com/office/drawing/2014/main" id="{69904E05-C7BF-272F-1F49-76572513F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6309"/>
                <a:ext cx="10728325" cy="4937129"/>
              </a:xfrm>
              <a:prstGeom prst="rect">
                <a:avLst/>
              </a:prstGeom>
              <a:blipFill>
                <a:blip r:embed="rId5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 dirty="0"/>
          </a:p>
        </p:txBody>
      </p:sp>
      <p:pic>
        <p:nvPicPr>
          <p:cNvPr id="2" name="Picture 2" descr="SSEXHY_scheme_2">
            <a:extLst>
              <a:ext uri="{FF2B5EF4-FFF2-40B4-BE49-F238E27FC236}">
                <a16:creationId xmlns:a16="http://schemas.microsoft.com/office/drawing/2014/main" id="{E6783F85-40AC-F925-28C6-7AF5525B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" y="2174962"/>
            <a:ext cx="11048434" cy="97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41">
            <a:extLst>
              <a:ext uri="{FF2B5EF4-FFF2-40B4-BE49-F238E27FC236}">
                <a16:creationId xmlns:a16="http://schemas.microsoft.com/office/drawing/2014/main" id="{B6EF7AB6-C5A7-AE3E-0001-AC2F0BA9C586}"/>
              </a:ext>
            </a:extLst>
          </p:cNvPr>
          <p:cNvSpPr/>
          <p:nvPr/>
        </p:nvSpPr>
        <p:spPr>
          <a:xfrm>
            <a:off x="45161" y="2449699"/>
            <a:ext cx="232559" cy="307091"/>
          </a:xfrm>
          <a:prstGeom prst="irregularSeal1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9D548FB-53BD-A441-ACE1-08CE65DF0E8C}"/>
              </a:ext>
            </a:extLst>
          </p:cNvPr>
          <p:cNvCxnSpPr/>
          <p:nvPr/>
        </p:nvCxnSpPr>
        <p:spPr>
          <a:xfrm>
            <a:off x="4495800" y="2949487"/>
            <a:ext cx="61912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43">
            <a:extLst>
              <a:ext uri="{FF2B5EF4-FFF2-40B4-BE49-F238E27FC236}">
                <a16:creationId xmlns:a16="http://schemas.microsoft.com/office/drawing/2014/main" id="{C1D7D1FE-5382-703A-B9C4-057BFF001CF3}"/>
              </a:ext>
            </a:extLst>
          </p:cNvPr>
          <p:cNvSpPr/>
          <p:nvPr/>
        </p:nvSpPr>
        <p:spPr>
          <a:xfrm>
            <a:off x="4808991" y="2434519"/>
            <a:ext cx="18000" cy="360000"/>
          </a:xfrm>
          <a:custGeom>
            <a:avLst/>
            <a:gdLst>
              <a:gd name="connsiteX0" fmla="*/ 66178 w 84651"/>
              <a:gd name="connsiteY0" fmla="*/ 0 h 1671782"/>
              <a:gd name="connsiteX1" fmla="*/ 10760 w 84651"/>
              <a:gd name="connsiteY1" fmla="*/ 471055 h 1671782"/>
              <a:gd name="connsiteX2" fmla="*/ 19997 w 84651"/>
              <a:gd name="connsiteY2" fmla="*/ 498764 h 1671782"/>
              <a:gd name="connsiteX3" fmla="*/ 66178 w 84651"/>
              <a:gd name="connsiteY3" fmla="*/ 554182 h 1671782"/>
              <a:gd name="connsiteX4" fmla="*/ 84651 w 84651"/>
              <a:gd name="connsiteY4" fmla="*/ 591128 h 1671782"/>
              <a:gd name="connsiteX5" fmla="*/ 75415 w 84651"/>
              <a:gd name="connsiteY5" fmla="*/ 812800 h 1671782"/>
              <a:gd name="connsiteX6" fmla="*/ 66178 w 84651"/>
              <a:gd name="connsiteY6" fmla="*/ 840509 h 1671782"/>
              <a:gd name="connsiteX7" fmla="*/ 56942 w 84651"/>
              <a:gd name="connsiteY7" fmla="*/ 1071419 h 1671782"/>
              <a:gd name="connsiteX8" fmla="*/ 47706 w 84651"/>
              <a:gd name="connsiteY8" fmla="*/ 1099128 h 1671782"/>
              <a:gd name="connsiteX9" fmla="*/ 29233 w 84651"/>
              <a:gd name="connsiteY9" fmla="*/ 1126837 h 1671782"/>
              <a:gd name="connsiteX10" fmla="*/ 19997 w 84651"/>
              <a:gd name="connsiteY10" fmla="*/ 1154546 h 1671782"/>
              <a:gd name="connsiteX11" fmla="*/ 38469 w 84651"/>
              <a:gd name="connsiteY11" fmla="*/ 1311564 h 1671782"/>
              <a:gd name="connsiteX12" fmla="*/ 29233 w 84651"/>
              <a:gd name="connsiteY12" fmla="*/ 1579419 h 1671782"/>
              <a:gd name="connsiteX13" fmla="*/ 19997 w 84651"/>
              <a:gd name="connsiteY13" fmla="*/ 1607128 h 1671782"/>
              <a:gd name="connsiteX14" fmla="*/ 19997 w 84651"/>
              <a:gd name="connsiteY14" fmla="*/ 1671782 h 167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51" h="1671782">
                <a:moveTo>
                  <a:pt x="66178" y="0"/>
                </a:moveTo>
                <a:cubicBezTo>
                  <a:pt x="30082" y="226891"/>
                  <a:pt x="-22949" y="302511"/>
                  <a:pt x="10760" y="471055"/>
                </a:cubicBezTo>
                <a:cubicBezTo>
                  <a:pt x="12669" y="480602"/>
                  <a:pt x="15643" y="490056"/>
                  <a:pt x="19997" y="498764"/>
                </a:cubicBezTo>
                <a:cubicBezTo>
                  <a:pt x="44431" y="547633"/>
                  <a:pt x="32129" y="506514"/>
                  <a:pt x="66178" y="554182"/>
                </a:cubicBezTo>
                <a:cubicBezTo>
                  <a:pt x="74181" y="565386"/>
                  <a:pt x="78493" y="578813"/>
                  <a:pt x="84651" y="591128"/>
                </a:cubicBezTo>
                <a:cubicBezTo>
                  <a:pt x="81572" y="665019"/>
                  <a:pt x="80878" y="739047"/>
                  <a:pt x="75415" y="812800"/>
                </a:cubicBezTo>
                <a:cubicBezTo>
                  <a:pt x="74696" y="822509"/>
                  <a:pt x="66872" y="830798"/>
                  <a:pt x="66178" y="840509"/>
                </a:cubicBezTo>
                <a:cubicBezTo>
                  <a:pt x="60690" y="917345"/>
                  <a:pt x="62430" y="994583"/>
                  <a:pt x="56942" y="1071419"/>
                </a:cubicBezTo>
                <a:cubicBezTo>
                  <a:pt x="56248" y="1081130"/>
                  <a:pt x="52060" y="1090420"/>
                  <a:pt x="47706" y="1099128"/>
                </a:cubicBezTo>
                <a:cubicBezTo>
                  <a:pt x="42742" y="1109057"/>
                  <a:pt x="35391" y="1117601"/>
                  <a:pt x="29233" y="1126837"/>
                </a:cubicBezTo>
                <a:cubicBezTo>
                  <a:pt x="26154" y="1136073"/>
                  <a:pt x="19997" y="1144810"/>
                  <a:pt x="19997" y="1154546"/>
                </a:cubicBezTo>
                <a:cubicBezTo>
                  <a:pt x="19997" y="1263776"/>
                  <a:pt x="17806" y="1249571"/>
                  <a:pt x="38469" y="1311564"/>
                </a:cubicBezTo>
                <a:cubicBezTo>
                  <a:pt x="35390" y="1400849"/>
                  <a:pt x="34806" y="1490255"/>
                  <a:pt x="29233" y="1579419"/>
                </a:cubicBezTo>
                <a:cubicBezTo>
                  <a:pt x="28626" y="1589136"/>
                  <a:pt x="20966" y="1597440"/>
                  <a:pt x="19997" y="1607128"/>
                </a:cubicBezTo>
                <a:cubicBezTo>
                  <a:pt x="17853" y="1628572"/>
                  <a:pt x="19997" y="1650231"/>
                  <a:pt x="19997" y="1671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04FE2ED-CA6B-482B-98F5-9252CE04D2AB}"/>
              </a:ext>
            </a:extLst>
          </p:cNvPr>
          <p:cNvGrpSpPr>
            <a:grpSpLocks noChangeAspect="1"/>
          </p:cNvGrpSpPr>
          <p:nvPr/>
        </p:nvGrpSpPr>
        <p:grpSpPr>
          <a:xfrm>
            <a:off x="11009822" y="2134106"/>
            <a:ext cx="1049468" cy="773348"/>
            <a:chOff x="4689173" y="2473762"/>
            <a:chExt cx="4599709" cy="3389496"/>
          </a:xfrm>
        </p:grpSpPr>
        <p:pic>
          <p:nvPicPr>
            <p:cNvPr id="10" name="Image 3">
              <a:extLst>
                <a:ext uri="{FF2B5EF4-FFF2-40B4-BE49-F238E27FC236}">
                  <a16:creationId xmlns:a16="http://schemas.microsoft.com/office/drawing/2014/main" id="{24B4EA55-BB8A-7D35-33DD-058FF990776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689173" y="3329249"/>
              <a:ext cx="4599709" cy="25340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4">
              <a:extLst>
                <a:ext uri="{FF2B5EF4-FFF2-40B4-BE49-F238E27FC236}">
                  <a16:creationId xmlns:a16="http://schemas.microsoft.com/office/drawing/2014/main" id="{A7628479-6F4A-E4CE-CE35-87C8062BF5CA}"/>
                </a:ext>
              </a:extLst>
            </p:cNvPr>
            <p:cNvSpPr/>
            <p:nvPr/>
          </p:nvSpPr>
          <p:spPr>
            <a:xfrm>
              <a:off x="5391519" y="2473762"/>
              <a:ext cx="578363" cy="420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P3</a:t>
              </a:r>
              <a:endParaRPr lang="en-US" sz="1000" b="0" strike="noStrike" spc="-1" dirty="0">
                <a:latin typeface="Arial"/>
              </a:endParaRPr>
            </a:p>
          </p:txBody>
        </p:sp>
        <p:sp>
          <p:nvSpPr>
            <p:cNvPr id="12" name="CustomShape 5">
              <a:extLst>
                <a:ext uri="{FF2B5EF4-FFF2-40B4-BE49-F238E27FC236}">
                  <a16:creationId xmlns:a16="http://schemas.microsoft.com/office/drawing/2014/main" id="{5F00C61C-2688-7CF3-9D8D-F1B276EB8713}"/>
                </a:ext>
              </a:extLst>
            </p:cNvPr>
            <p:cNvSpPr/>
            <p:nvPr/>
          </p:nvSpPr>
          <p:spPr>
            <a:xfrm>
              <a:off x="6859750" y="2486967"/>
              <a:ext cx="1780481" cy="10727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P1</a:t>
              </a:r>
              <a:endParaRPr lang="en-US" sz="1000" b="0" strike="noStrike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69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002697" y="3292303"/>
            <a:ext cx="4745670" cy="2476800"/>
            <a:chOff x="7002697" y="3292303"/>
            <a:chExt cx="4745670" cy="2476800"/>
          </a:xfrm>
        </p:grpSpPr>
        <p:grpSp>
          <p:nvGrpSpPr>
            <p:cNvPr id="10" name="Groupe 9"/>
            <p:cNvGrpSpPr>
              <a:grpSpLocks noChangeAspect="1"/>
            </p:cNvGrpSpPr>
            <p:nvPr/>
          </p:nvGrpSpPr>
          <p:grpSpPr>
            <a:xfrm>
              <a:off x="7002697" y="3292303"/>
              <a:ext cx="4745670" cy="2476800"/>
              <a:chOff x="6326833" y="1966139"/>
              <a:chExt cx="5112896" cy="2668459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61" t="26717" r="19494" b="18013"/>
              <a:stretch/>
            </p:blipFill>
            <p:spPr>
              <a:xfrm>
                <a:off x="6326833" y="1966139"/>
                <a:ext cx="5112896" cy="2668459"/>
              </a:xfrm>
              <a:prstGeom prst="rect">
                <a:avLst/>
              </a:prstGeom>
            </p:spPr>
          </p:pic>
          <p:cxnSp>
            <p:nvCxnSpPr>
              <p:cNvPr id="4" name="Connecteur droit avec flèche 3"/>
              <p:cNvCxnSpPr/>
              <p:nvPr/>
            </p:nvCxnSpPr>
            <p:spPr>
              <a:xfrm flipH="1">
                <a:off x="8868939" y="2457232"/>
                <a:ext cx="0" cy="198000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6678871" y="4442854"/>
                <a:ext cx="44066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8700246" y="4423826"/>
                  <a:ext cx="6031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246" y="4423826"/>
                  <a:ext cx="6031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/>
          <p:cNvSpPr txBox="1"/>
          <p:nvPr/>
        </p:nvSpPr>
        <p:spPr>
          <a:xfrm>
            <a:off x="7002697" y="5709371"/>
            <a:ext cx="490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Scheme of a deformed plate</a:t>
            </a:r>
          </a:p>
        </p:txBody>
      </p:sp>
      <p:sp>
        <p:nvSpPr>
          <p:cNvPr id="38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SSEXHY EXPERIMENTAL FACILITY</a:t>
            </a:r>
            <a:endParaRPr lang="fr-FR" sz="2800" b="1" strike="noStrike" spc="-1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6">
                <a:extLst>
                  <a:ext uri="{FF2B5EF4-FFF2-40B4-BE49-F238E27FC236}">
                    <a16:creationId xmlns:a16="http://schemas.microsoft.com/office/drawing/2014/main" id="{EBF4DAFF-44B4-6436-AD09-F6293A15E7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76309"/>
                <a:ext cx="10728325" cy="493712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geometry : plate</a:t>
                </a:r>
              </a:p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of initial Hydrogen concentration</a:t>
                </a:r>
              </a:p>
              <a:p>
                <a:pPr lvl="2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Study focused on mixture close to stoechiometry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29.5%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Espace réservé du contenu 6">
                <a:extLst>
                  <a:ext uri="{FF2B5EF4-FFF2-40B4-BE49-F238E27FC236}">
                    <a16:creationId xmlns:a16="http://schemas.microsoft.com/office/drawing/2014/main" id="{EBF4DAFF-44B4-6436-AD09-F6293A15E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6309"/>
                <a:ext cx="10728325" cy="4937129"/>
              </a:xfrm>
              <a:prstGeom prst="rect">
                <a:avLst/>
              </a:prstGeom>
              <a:blipFill>
                <a:blip r:embed="rId7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SSEXHY_scheme_2">
            <a:extLst>
              <a:ext uri="{FF2B5EF4-FFF2-40B4-BE49-F238E27FC236}">
                <a16:creationId xmlns:a16="http://schemas.microsoft.com/office/drawing/2014/main" id="{2489F63F-74E4-006E-2575-B06E2C73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" y="2174962"/>
            <a:ext cx="11048434" cy="97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41">
            <a:extLst>
              <a:ext uri="{FF2B5EF4-FFF2-40B4-BE49-F238E27FC236}">
                <a16:creationId xmlns:a16="http://schemas.microsoft.com/office/drawing/2014/main" id="{774263D9-BDA1-54FF-7CA7-67859E251FA4}"/>
              </a:ext>
            </a:extLst>
          </p:cNvPr>
          <p:cNvSpPr/>
          <p:nvPr/>
        </p:nvSpPr>
        <p:spPr>
          <a:xfrm>
            <a:off x="45161" y="2449699"/>
            <a:ext cx="232559" cy="307091"/>
          </a:xfrm>
          <a:prstGeom prst="irregularSeal1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BE72DC-2942-364F-D34C-EFF026985ABF}"/>
              </a:ext>
            </a:extLst>
          </p:cNvPr>
          <p:cNvCxnSpPr/>
          <p:nvPr/>
        </p:nvCxnSpPr>
        <p:spPr>
          <a:xfrm>
            <a:off x="4495800" y="2949487"/>
            <a:ext cx="61912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43">
            <a:extLst>
              <a:ext uri="{FF2B5EF4-FFF2-40B4-BE49-F238E27FC236}">
                <a16:creationId xmlns:a16="http://schemas.microsoft.com/office/drawing/2014/main" id="{A9CD6ADF-FCB5-1992-2403-C20B760E831F}"/>
              </a:ext>
            </a:extLst>
          </p:cNvPr>
          <p:cNvSpPr/>
          <p:nvPr/>
        </p:nvSpPr>
        <p:spPr>
          <a:xfrm>
            <a:off x="4808991" y="2434519"/>
            <a:ext cx="18000" cy="360000"/>
          </a:xfrm>
          <a:custGeom>
            <a:avLst/>
            <a:gdLst>
              <a:gd name="connsiteX0" fmla="*/ 66178 w 84651"/>
              <a:gd name="connsiteY0" fmla="*/ 0 h 1671782"/>
              <a:gd name="connsiteX1" fmla="*/ 10760 w 84651"/>
              <a:gd name="connsiteY1" fmla="*/ 471055 h 1671782"/>
              <a:gd name="connsiteX2" fmla="*/ 19997 w 84651"/>
              <a:gd name="connsiteY2" fmla="*/ 498764 h 1671782"/>
              <a:gd name="connsiteX3" fmla="*/ 66178 w 84651"/>
              <a:gd name="connsiteY3" fmla="*/ 554182 h 1671782"/>
              <a:gd name="connsiteX4" fmla="*/ 84651 w 84651"/>
              <a:gd name="connsiteY4" fmla="*/ 591128 h 1671782"/>
              <a:gd name="connsiteX5" fmla="*/ 75415 w 84651"/>
              <a:gd name="connsiteY5" fmla="*/ 812800 h 1671782"/>
              <a:gd name="connsiteX6" fmla="*/ 66178 w 84651"/>
              <a:gd name="connsiteY6" fmla="*/ 840509 h 1671782"/>
              <a:gd name="connsiteX7" fmla="*/ 56942 w 84651"/>
              <a:gd name="connsiteY7" fmla="*/ 1071419 h 1671782"/>
              <a:gd name="connsiteX8" fmla="*/ 47706 w 84651"/>
              <a:gd name="connsiteY8" fmla="*/ 1099128 h 1671782"/>
              <a:gd name="connsiteX9" fmla="*/ 29233 w 84651"/>
              <a:gd name="connsiteY9" fmla="*/ 1126837 h 1671782"/>
              <a:gd name="connsiteX10" fmla="*/ 19997 w 84651"/>
              <a:gd name="connsiteY10" fmla="*/ 1154546 h 1671782"/>
              <a:gd name="connsiteX11" fmla="*/ 38469 w 84651"/>
              <a:gd name="connsiteY11" fmla="*/ 1311564 h 1671782"/>
              <a:gd name="connsiteX12" fmla="*/ 29233 w 84651"/>
              <a:gd name="connsiteY12" fmla="*/ 1579419 h 1671782"/>
              <a:gd name="connsiteX13" fmla="*/ 19997 w 84651"/>
              <a:gd name="connsiteY13" fmla="*/ 1607128 h 1671782"/>
              <a:gd name="connsiteX14" fmla="*/ 19997 w 84651"/>
              <a:gd name="connsiteY14" fmla="*/ 1671782 h 167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51" h="1671782">
                <a:moveTo>
                  <a:pt x="66178" y="0"/>
                </a:moveTo>
                <a:cubicBezTo>
                  <a:pt x="30082" y="226891"/>
                  <a:pt x="-22949" y="302511"/>
                  <a:pt x="10760" y="471055"/>
                </a:cubicBezTo>
                <a:cubicBezTo>
                  <a:pt x="12669" y="480602"/>
                  <a:pt x="15643" y="490056"/>
                  <a:pt x="19997" y="498764"/>
                </a:cubicBezTo>
                <a:cubicBezTo>
                  <a:pt x="44431" y="547633"/>
                  <a:pt x="32129" y="506514"/>
                  <a:pt x="66178" y="554182"/>
                </a:cubicBezTo>
                <a:cubicBezTo>
                  <a:pt x="74181" y="565386"/>
                  <a:pt x="78493" y="578813"/>
                  <a:pt x="84651" y="591128"/>
                </a:cubicBezTo>
                <a:cubicBezTo>
                  <a:pt x="81572" y="665019"/>
                  <a:pt x="80878" y="739047"/>
                  <a:pt x="75415" y="812800"/>
                </a:cubicBezTo>
                <a:cubicBezTo>
                  <a:pt x="74696" y="822509"/>
                  <a:pt x="66872" y="830798"/>
                  <a:pt x="66178" y="840509"/>
                </a:cubicBezTo>
                <a:cubicBezTo>
                  <a:pt x="60690" y="917345"/>
                  <a:pt x="62430" y="994583"/>
                  <a:pt x="56942" y="1071419"/>
                </a:cubicBezTo>
                <a:cubicBezTo>
                  <a:pt x="56248" y="1081130"/>
                  <a:pt x="52060" y="1090420"/>
                  <a:pt x="47706" y="1099128"/>
                </a:cubicBezTo>
                <a:cubicBezTo>
                  <a:pt x="42742" y="1109057"/>
                  <a:pt x="35391" y="1117601"/>
                  <a:pt x="29233" y="1126837"/>
                </a:cubicBezTo>
                <a:cubicBezTo>
                  <a:pt x="26154" y="1136073"/>
                  <a:pt x="19997" y="1144810"/>
                  <a:pt x="19997" y="1154546"/>
                </a:cubicBezTo>
                <a:cubicBezTo>
                  <a:pt x="19997" y="1263776"/>
                  <a:pt x="17806" y="1249571"/>
                  <a:pt x="38469" y="1311564"/>
                </a:cubicBezTo>
                <a:cubicBezTo>
                  <a:pt x="35390" y="1400849"/>
                  <a:pt x="34806" y="1490255"/>
                  <a:pt x="29233" y="1579419"/>
                </a:cubicBezTo>
                <a:cubicBezTo>
                  <a:pt x="28626" y="1589136"/>
                  <a:pt x="20966" y="1597440"/>
                  <a:pt x="19997" y="1607128"/>
                </a:cubicBezTo>
                <a:cubicBezTo>
                  <a:pt x="17853" y="1628572"/>
                  <a:pt x="19997" y="1650231"/>
                  <a:pt x="19997" y="1671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D71B002-D237-3249-79BC-943376A8B4E4}"/>
              </a:ext>
            </a:extLst>
          </p:cNvPr>
          <p:cNvGrpSpPr>
            <a:grpSpLocks noChangeAspect="1"/>
          </p:cNvGrpSpPr>
          <p:nvPr/>
        </p:nvGrpSpPr>
        <p:grpSpPr>
          <a:xfrm>
            <a:off x="11009822" y="2134106"/>
            <a:ext cx="1049468" cy="773348"/>
            <a:chOff x="4689173" y="2473762"/>
            <a:chExt cx="4599709" cy="3389496"/>
          </a:xfrm>
        </p:grpSpPr>
        <p:pic>
          <p:nvPicPr>
            <p:cNvPr id="17" name="Image 3">
              <a:extLst>
                <a:ext uri="{FF2B5EF4-FFF2-40B4-BE49-F238E27FC236}">
                  <a16:creationId xmlns:a16="http://schemas.microsoft.com/office/drawing/2014/main" id="{E9A0E2A2-FFBF-7D82-BAD8-633E14E4A4A2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4689173" y="3329249"/>
              <a:ext cx="4599709" cy="25340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CustomShape 4">
              <a:extLst>
                <a:ext uri="{FF2B5EF4-FFF2-40B4-BE49-F238E27FC236}">
                  <a16:creationId xmlns:a16="http://schemas.microsoft.com/office/drawing/2014/main" id="{5F3735F8-0DE5-F247-3C21-8EFD21B90BAB}"/>
                </a:ext>
              </a:extLst>
            </p:cNvPr>
            <p:cNvSpPr/>
            <p:nvPr/>
          </p:nvSpPr>
          <p:spPr>
            <a:xfrm>
              <a:off x="5391519" y="2473762"/>
              <a:ext cx="578363" cy="420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P3</a:t>
              </a:r>
              <a:endParaRPr lang="en-US" sz="1000" b="0" strike="noStrike" spc="-1" dirty="0">
                <a:latin typeface="Arial"/>
              </a:endParaRPr>
            </a:p>
          </p:txBody>
        </p:sp>
        <p:sp>
          <p:nvSpPr>
            <p:cNvPr id="19" name="CustomShape 5">
              <a:extLst>
                <a:ext uri="{FF2B5EF4-FFF2-40B4-BE49-F238E27FC236}">
                  <a16:creationId xmlns:a16="http://schemas.microsoft.com/office/drawing/2014/main" id="{69AA1431-83F4-F7D5-2C4A-79EDDEB32B19}"/>
                </a:ext>
              </a:extLst>
            </p:cNvPr>
            <p:cNvSpPr/>
            <p:nvPr/>
          </p:nvSpPr>
          <p:spPr>
            <a:xfrm>
              <a:off x="6859750" y="2486967"/>
              <a:ext cx="1780481" cy="10727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P1</a:t>
              </a:r>
              <a:endParaRPr lang="en-US" sz="1000" b="0" strike="noStrike" spc="-1" dirty="0">
                <a:latin typeface="Arial"/>
              </a:endParaRPr>
            </a:p>
          </p:txBody>
        </p:sp>
      </p:grpSp>
      <p:pic>
        <p:nvPicPr>
          <p:cNvPr id="20" name="Google Shape;194;ge14a6e933d_0_15">
            <a:extLst>
              <a:ext uri="{FF2B5EF4-FFF2-40B4-BE49-F238E27FC236}">
                <a16:creationId xmlns:a16="http://schemas.microsoft.com/office/drawing/2014/main" id="{66CDF359-451B-9E70-0390-EB2A1694C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3226773" y="3646601"/>
            <a:ext cx="3489234" cy="2268000"/>
          </a:xfrm>
          <a:prstGeom prst="rect">
            <a:avLst/>
          </a:prstGeom>
          <a:ln>
            <a:noFill/>
          </a:ln>
        </p:spPr>
      </p:pic>
      <p:pic>
        <p:nvPicPr>
          <p:cNvPr id="21" name="Picture 2" descr="https://lh4.googleusercontent.com/wstqT3yiYWz-E1x7XR7e3M_Es7JiZ8o78PUyFY8FJEmuPV9kfrHHnGFSrBVaMremYIj3mk5Rt8NefAiEWfBBEUvDeT6LWjMoKyjwaLlUPS1vvScxF09yJWSNDPOmdSZBpEIicfNuKAfRPnfvp7qr=s2048">
            <a:extLst>
              <a:ext uri="{FF2B5EF4-FFF2-40B4-BE49-F238E27FC236}">
                <a16:creationId xmlns:a16="http://schemas.microsoft.com/office/drawing/2014/main" id="{665F1AB0-C603-2E1B-8C85-6D8B8F2D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" y="3645438"/>
            <a:ext cx="3201882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0B77264-985E-D71A-1162-152F27C5D783}"/>
              </a:ext>
            </a:extLst>
          </p:cNvPr>
          <p:cNvSpPr txBox="1"/>
          <p:nvPr/>
        </p:nvSpPr>
        <p:spPr>
          <a:xfrm>
            <a:off x="29015" y="6055224"/>
            <a:ext cx="661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Plate after deformation and laser measurment</a:t>
            </a:r>
          </a:p>
        </p:txBody>
      </p:sp>
    </p:spTree>
    <p:extLst>
      <p:ext uri="{BB962C8B-B14F-4D97-AF65-F5344CB8AC3E}">
        <p14:creationId xmlns:p14="http://schemas.microsoft.com/office/powerpoint/2010/main" val="53560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2" name="Google Shape;194;ge14a6e933d_0_1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226773" y="3646601"/>
            <a:ext cx="3489234" cy="2268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lh4.googleusercontent.com/wstqT3yiYWz-E1x7XR7e3M_Es7JiZ8o78PUyFY8FJEmuPV9kfrHHnGFSrBVaMremYIj3mk5Rt8NefAiEWfBBEUvDeT6LWjMoKyjwaLlUPS1vvScxF09yJWSNDPOmdSZBpEIicfNuKAfRPnfvp7qr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" y="3645438"/>
            <a:ext cx="3201882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928549" y="5714692"/>
            <a:ext cx="250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Measurment on the plate, strain gages and laser</a:t>
            </a:r>
          </a:p>
        </p:txBody>
      </p:sp>
      <p:grpSp>
        <p:nvGrpSpPr>
          <p:cNvPr id="29" name="Groupe 28"/>
          <p:cNvGrpSpPr>
            <a:grpSpLocks noChangeAspect="1"/>
          </p:cNvGrpSpPr>
          <p:nvPr/>
        </p:nvGrpSpPr>
        <p:grpSpPr>
          <a:xfrm>
            <a:off x="6965135" y="3372258"/>
            <a:ext cx="2340000" cy="2340000"/>
            <a:chOff x="7883418" y="1669548"/>
            <a:chExt cx="2520000" cy="2520000"/>
          </a:xfrm>
        </p:grpSpPr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7883418" y="1669548"/>
              <a:ext cx="2520000" cy="25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07858" y="3531812"/>
              <a:ext cx="71120" cy="15157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-7200000">
              <a:off x="9621520" y="2560320"/>
              <a:ext cx="71120" cy="1515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Organigramme : Jonction de sommaire 32"/>
            <p:cNvSpPr/>
            <p:nvPr/>
          </p:nvSpPr>
          <p:spPr>
            <a:xfrm>
              <a:off x="9107858" y="2893548"/>
              <a:ext cx="71120" cy="72000"/>
            </a:xfrm>
            <a:prstGeom prst="flowChartSummingJunct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8981440" y="2934188"/>
              <a:ext cx="0" cy="666000"/>
            </a:xfrm>
            <a:prstGeom prst="straightConnector1">
              <a:avLst/>
            </a:prstGeom>
            <a:ln w="25400"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8659265" y="3010828"/>
                  <a:ext cx="322175" cy="494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num>
                          <m:den>
                            <m: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9265" y="3010828"/>
                  <a:ext cx="322175" cy="494238"/>
                </a:xfrm>
                <a:prstGeom prst="rect">
                  <a:avLst/>
                </a:prstGeom>
                <a:blipFill>
                  <a:blip r:embed="rId9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8523657" y="2371946"/>
              <a:ext cx="1242000" cy="1242000"/>
            </a:xfrm>
            <a:prstGeom prst="arc">
              <a:avLst>
                <a:gd name="adj1" fmla="val 19643317"/>
                <a:gd name="adj2" fmla="val 5177597"/>
              </a:avLst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9550897" y="3113299"/>
                  <a:ext cx="8297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120°</m:t>
                        </m:r>
                      </m:oMath>
                    </m:oMathPara>
                  </a14:m>
                  <a:endPara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0897" y="3113299"/>
                  <a:ext cx="829753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SSEXHY EXPERIMENTAL FACILITY</a:t>
            </a:r>
            <a:endParaRPr lang="fr-FR" sz="2800" b="1" strike="noStrike" spc="-1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015" y="6055224"/>
            <a:ext cx="661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Plate after deformation and laser measurment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6">
                <a:extLst>
                  <a:ext uri="{FF2B5EF4-FFF2-40B4-BE49-F238E27FC236}">
                    <a16:creationId xmlns:a16="http://schemas.microsoft.com/office/drawing/2014/main" id="{13912996-1CE6-087B-E449-4CB593F5A9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76309"/>
                <a:ext cx="10728325" cy="493712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geometry : plate</a:t>
                </a:r>
              </a:p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of initial Hydrogen concentration</a:t>
                </a:r>
              </a:p>
              <a:p>
                <a:pPr lvl="2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Study focused on mixture close to stoechiometry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29.5%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Espace réservé du contenu 6">
                <a:extLst>
                  <a:ext uri="{FF2B5EF4-FFF2-40B4-BE49-F238E27FC236}">
                    <a16:creationId xmlns:a16="http://schemas.microsoft.com/office/drawing/2014/main" id="{13912996-1CE6-087B-E449-4CB593F5A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6309"/>
                <a:ext cx="10728325" cy="4937129"/>
              </a:xfrm>
              <a:prstGeom prst="rect">
                <a:avLst/>
              </a:prstGeom>
              <a:blipFill>
                <a:blip r:embed="rId11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SEXHY_scheme_2">
            <a:extLst>
              <a:ext uri="{FF2B5EF4-FFF2-40B4-BE49-F238E27FC236}">
                <a16:creationId xmlns:a16="http://schemas.microsoft.com/office/drawing/2014/main" id="{F4F118CA-C97E-9AFB-66AD-B09BAD1E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" y="2174962"/>
            <a:ext cx="11048434" cy="97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41">
            <a:extLst>
              <a:ext uri="{FF2B5EF4-FFF2-40B4-BE49-F238E27FC236}">
                <a16:creationId xmlns:a16="http://schemas.microsoft.com/office/drawing/2014/main" id="{73AAD722-4E42-902A-990D-8CBCDBD0B4B4}"/>
              </a:ext>
            </a:extLst>
          </p:cNvPr>
          <p:cNvSpPr/>
          <p:nvPr/>
        </p:nvSpPr>
        <p:spPr>
          <a:xfrm>
            <a:off x="45161" y="2449699"/>
            <a:ext cx="232559" cy="307091"/>
          </a:xfrm>
          <a:prstGeom prst="irregularSeal1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C8AEB0D-4637-842E-D366-4AAEA9282A30}"/>
              </a:ext>
            </a:extLst>
          </p:cNvPr>
          <p:cNvCxnSpPr/>
          <p:nvPr/>
        </p:nvCxnSpPr>
        <p:spPr>
          <a:xfrm>
            <a:off x="4495800" y="2949487"/>
            <a:ext cx="61912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43">
            <a:extLst>
              <a:ext uri="{FF2B5EF4-FFF2-40B4-BE49-F238E27FC236}">
                <a16:creationId xmlns:a16="http://schemas.microsoft.com/office/drawing/2014/main" id="{AC30FD8C-8E3D-DD3F-2692-3F1B3CA396AA}"/>
              </a:ext>
            </a:extLst>
          </p:cNvPr>
          <p:cNvSpPr/>
          <p:nvPr/>
        </p:nvSpPr>
        <p:spPr>
          <a:xfrm>
            <a:off x="4808991" y="2434519"/>
            <a:ext cx="18000" cy="360000"/>
          </a:xfrm>
          <a:custGeom>
            <a:avLst/>
            <a:gdLst>
              <a:gd name="connsiteX0" fmla="*/ 66178 w 84651"/>
              <a:gd name="connsiteY0" fmla="*/ 0 h 1671782"/>
              <a:gd name="connsiteX1" fmla="*/ 10760 w 84651"/>
              <a:gd name="connsiteY1" fmla="*/ 471055 h 1671782"/>
              <a:gd name="connsiteX2" fmla="*/ 19997 w 84651"/>
              <a:gd name="connsiteY2" fmla="*/ 498764 h 1671782"/>
              <a:gd name="connsiteX3" fmla="*/ 66178 w 84651"/>
              <a:gd name="connsiteY3" fmla="*/ 554182 h 1671782"/>
              <a:gd name="connsiteX4" fmla="*/ 84651 w 84651"/>
              <a:gd name="connsiteY4" fmla="*/ 591128 h 1671782"/>
              <a:gd name="connsiteX5" fmla="*/ 75415 w 84651"/>
              <a:gd name="connsiteY5" fmla="*/ 812800 h 1671782"/>
              <a:gd name="connsiteX6" fmla="*/ 66178 w 84651"/>
              <a:gd name="connsiteY6" fmla="*/ 840509 h 1671782"/>
              <a:gd name="connsiteX7" fmla="*/ 56942 w 84651"/>
              <a:gd name="connsiteY7" fmla="*/ 1071419 h 1671782"/>
              <a:gd name="connsiteX8" fmla="*/ 47706 w 84651"/>
              <a:gd name="connsiteY8" fmla="*/ 1099128 h 1671782"/>
              <a:gd name="connsiteX9" fmla="*/ 29233 w 84651"/>
              <a:gd name="connsiteY9" fmla="*/ 1126837 h 1671782"/>
              <a:gd name="connsiteX10" fmla="*/ 19997 w 84651"/>
              <a:gd name="connsiteY10" fmla="*/ 1154546 h 1671782"/>
              <a:gd name="connsiteX11" fmla="*/ 38469 w 84651"/>
              <a:gd name="connsiteY11" fmla="*/ 1311564 h 1671782"/>
              <a:gd name="connsiteX12" fmla="*/ 29233 w 84651"/>
              <a:gd name="connsiteY12" fmla="*/ 1579419 h 1671782"/>
              <a:gd name="connsiteX13" fmla="*/ 19997 w 84651"/>
              <a:gd name="connsiteY13" fmla="*/ 1607128 h 1671782"/>
              <a:gd name="connsiteX14" fmla="*/ 19997 w 84651"/>
              <a:gd name="connsiteY14" fmla="*/ 1671782 h 167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51" h="1671782">
                <a:moveTo>
                  <a:pt x="66178" y="0"/>
                </a:moveTo>
                <a:cubicBezTo>
                  <a:pt x="30082" y="226891"/>
                  <a:pt x="-22949" y="302511"/>
                  <a:pt x="10760" y="471055"/>
                </a:cubicBezTo>
                <a:cubicBezTo>
                  <a:pt x="12669" y="480602"/>
                  <a:pt x="15643" y="490056"/>
                  <a:pt x="19997" y="498764"/>
                </a:cubicBezTo>
                <a:cubicBezTo>
                  <a:pt x="44431" y="547633"/>
                  <a:pt x="32129" y="506514"/>
                  <a:pt x="66178" y="554182"/>
                </a:cubicBezTo>
                <a:cubicBezTo>
                  <a:pt x="74181" y="565386"/>
                  <a:pt x="78493" y="578813"/>
                  <a:pt x="84651" y="591128"/>
                </a:cubicBezTo>
                <a:cubicBezTo>
                  <a:pt x="81572" y="665019"/>
                  <a:pt x="80878" y="739047"/>
                  <a:pt x="75415" y="812800"/>
                </a:cubicBezTo>
                <a:cubicBezTo>
                  <a:pt x="74696" y="822509"/>
                  <a:pt x="66872" y="830798"/>
                  <a:pt x="66178" y="840509"/>
                </a:cubicBezTo>
                <a:cubicBezTo>
                  <a:pt x="60690" y="917345"/>
                  <a:pt x="62430" y="994583"/>
                  <a:pt x="56942" y="1071419"/>
                </a:cubicBezTo>
                <a:cubicBezTo>
                  <a:pt x="56248" y="1081130"/>
                  <a:pt x="52060" y="1090420"/>
                  <a:pt x="47706" y="1099128"/>
                </a:cubicBezTo>
                <a:cubicBezTo>
                  <a:pt x="42742" y="1109057"/>
                  <a:pt x="35391" y="1117601"/>
                  <a:pt x="29233" y="1126837"/>
                </a:cubicBezTo>
                <a:cubicBezTo>
                  <a:pt x="26154" y="1136073"/>
                  <a:pt x="19997" y="1144810"/>
                  <a:pt x="19997" y="1154546"/>
                </a:cubicBezTo>
                <a:cubicBezTo>
                  <a:pt x="19997" y="1263776"/>
                  <a:pt x="17806" y="1249571"/>
                  <a:pt x="38469" y="1311564"/>
                </a:cubicBezTo>
                <a:cubicBezTo>
                  <a:pt x="35390" y="1400849"/>
                  <a:pt x="34806" y="1490255"/>
                  <a:pt x="29233" y="1579419"/>
                </a:cubicBezTo>
                <a:cubicBezTo>
                  <a:pt x="28626" y="1589136"/>
                  <a:pt x="20966" y="1597440"/>
                  <a:pt x="19997" y="1607128"/>
                </a:cubicBezTo>
                <a:cubicBezTo>
                  <a:pt x="17853" y="1628572"/>
                  <a:pt x="19997" y="1650231"/>
                  <a:pt x="19997" y="1671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A8C41C0-8DFF-E192-17C1-FA6F78A73C15}"/>
              </a:ext>
            </a:extLst>
          </p:cNvPr>
          <p:cNvGrpSpPr>
            <a:grpSpLocks noChangeAspect="1"/>
          </p:cNvGrpSpPr>
          <p:nvPr/>
        </p:nvGrpSpPr>
        <p:grpSpPr>
          <a:xfrm>
            <a:off x="11009822" y="2134106"/>
            <a:ext cx="1049468" cy="773348"/>
            <a:chOff x="4689173" y="2473762"/>
            <a:chExt cx="4599709" cy="3389496"/>
          </a:xfrm>
        </p:grpSpPr>
        <p:pic>
          <p:nvPicPr>
            <p:cNvPr id="9" name="Image 3">
              <a:extLst>
                <a:ext uri="{FF2B5EF4-FFF2-40B4-BE49-F238E27FC236}">
                  <a16:creationId xmlns:a16="http://schemas.microsoft.com/office/drawing/2014/main" id="{987491E6-4601-F35B-9A11-3EED36FD87D3}"/>
                </a:ext>
              </a:extLst>
            </p:cNvPr>
            <p:cNvPicPr/>
            <p:nvPr/>
          </p:nvPicPr>
          <p:blipFill>
            <a:blip r:embed="rId13"/>
            <a:stretch/>
          </p:blipFill>
          <p:spPr>
            <a:xfrm>
              <a:off x="4689173" y="3329249"/>
              <a:ext cx="4599709" cy="25340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4">
              <a:extLst>
                <a:ext uri="{FF2B5EF4-FFF2-40B4-BE49-F238E27FC236}">
                  <a16:creationId xmlns:a16="http://schemas.microsoft.com/office/drawing/2014/main" id="{DAB7A261-DBF6-F6EF-56DC-930623D614E5}"/>
                </a:ext>
              </a:extLst>
            </p:cNvPr>
            <p:cNvSpPr/>
            <p:nvPr/>
          </p:nvSpPr>
          <p:spPr>
            <a:xfrm>
              <a:off x="5391519" y="2473762"/>
              <a:ext cx="578363" cy="420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P3</a:t>
              </a:r>
              <a:endParaRPr lang="en-US" sz="1000" b="0" strike="noStrike" spc="-1" dirty="0">
                <a:latin typeface="Arial"/>
              </a:endParaRPr>
            </a:p>
          </p:txBody>
        </p:sp>
        <p:sp>
          <p:nvSpPr>
            <p:cNvPr id="11" name="CustomShape 5">
              <a:extLst>
                <a:ext uri="{FF2B5EF4-FFF2-40B4-BE49-F238E27FC236}">
                  <a16:creationId xmlns:a16="http://schemas.microsoft.com/office/drawing/2014/main" id="{11446F22-B9C5-CAFC-3627-C75FCA79D372}"/>
                </a:ext>
              </a:extLst>
            </p:cNvPr>
            <p:cNvSpPr/>
            <p:nvPr/>
          </p:nvSpPr>
          <p:spPr>
            <a:xfrm>
              <a:off x="6859750" y="2486967"/>
              <a:ext cx="1780481" cy="10727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P1</a:t>
              </a:r>
              <a:endParaRPr lang="en-US" sz="1000" b="0" strike="noStrike" spc="-1" dirty="0">
                <a:latin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904B2DE-E440-54B5-938E-F53547FD0B59}"/>
                  </a:ext>
                </a:extLst>
              </p:cNvPr>
              <p:cNvSpPr txBox="1"/>
              <p:nvPr/>
            </p:nvSpPr>
            <p:spPr>
              <a:xfrm>
                <a:off x="9422522" y="3698523"/>
                <a:ext cx="27517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fr-FR" dirty="0"/>
                  <a:t>Fast frequency laser (100 kHz,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)</a:t>
                </a:r>
              </a:p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fr-FR" dirty="0"/>
                  <a:t>Strain gages for large deformation</a:t>
                </a:r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904B2DE-E440-54B5-938E-F53547FD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522" y="3698523"/>
                <a:ext cx="2751763" cy="1477328"/>
              </a:xfrm>
              <a:prstGeom prst="rect">
                <a:avLst/>
              </a:prstGeom>
              <a:blipFill>
                <a:blip r:embed="rId14"/>
                <a:stretch>
                  <a:fillRect l="-1552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929B54F-71D7-B5CC-71E9-1EAC595B2AF9}"/>
              </a:ext>
            </a:extLst>
          </p:cNvPr>
          <p:cNvCxnSpPr/>
          <p:nvPr/>
        </p:nvCxnSpPr>
        <p:spPr>
          <a:xfrm>
            <a:off x="5372457" y="4830724"/>
            <a:ext cx="1190822" cy="580262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1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563" r="7907" b="2404"/>
          <a:stretch/>
        </p:blipFill>
        <p:spPr>
          <a:xfrm>
            <a:off x="4971097" y="1257299"/>
            <a:ext cx="7164000" cy="3946742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57854" y="924110"/>
            <a:ext cx="4779835" cy="2930160"/>
            <a:chOff x="57854" y="1152709"/>
            <a:chExt cx="4779835" cy="293016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54" y="1202869"/>
              <a:ext cx="4779835" cy="28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Forme libre 44"/>
            <p:cNvSpPr/>
            <p:nvPr/>
          </p:nvSpPr>
          <p:spPr>
            <a:xfrm>
              <a:off x="2249090" y="1813576"/>
              <a:ext cx="63635" cy="1656000"/>
            </a:xfrm>
            <a:custGeom>
              <a:avLst/>
              <a:gdLst>
                <a:gd name="connsiteX0" fmla="*/ 66178 w 84651"/>
                <a:gd name="connsiteY0" fmla="*/ 0 h 1671782"/>
                <a:gd name="connsiteX1" fmla="*/ 10760 w 84651"/>
                <a:gd name="connsiteY1" fmla="*/ 471055 h 1671782"/>
                <a:gd name="connsiteX2" fmla="*/ 19997 w 84651"/>
                <a:gd name="connsiteY2" fmla="*/ 498764 h 1671782"/>
                <a:gd name="connsiteX3" fmla="*/ 66178 w 84651"/>
                <a:gd name="connsiteY3" fmla="*/ 554182 h 1671782"/>
                <a:gd name="connsiteX4" fmla="*/ 84651 w 84651"/>
                <a:gd name="connsiteY4" fmla="*/ 591128 h 1671782"/>
                <a:gd name="connsiteX5" fmla="*/ 75415 w 84651"/>
                <a:gd name="connsiteY5" fmla="*/ 812800 h 1671782"/>
                <a:gd name="connsiteX6" fmla="*/ 66178 w 84651"/>
                <a:gd name="connsiteY6" fmla="*/ 840509 h 1671782"/>
                <a:gd name="connsiteX7" fmla="*/ 56942 w 84651"/>
                <a:gd name="connsiteY7" fmla="*/ 1071419 h 1671782"/>
                <a:gd name="connsiteX8" fmla="*/ 47706 w 84651"/>
                <a:gd name="connsiteY8" fmla="*/ 1099128 h 1671782"/>
                <a:gd name="connsiteX9" fmla="*/ 29233 w 84651"/>
                <a:gd name="connsiteY9" fmla="*/ 1126837 h 1671782"/>
                <a:gd name="connsiteX10" fmla="*/ 19997 w 84651"/>
                <a:gd name="connsiteY10" fmla="*/ 1154546 h 1671782"/>
                <a:gd name="connsiteX11" fmla="*/ 38469 w 84651"/>
                <a:gd name="connsiteY11" fmla="*/ 1311564 h 1671782"/>
                <a:gd name="connsiteX12" fmla="*/ 29233 w 84651"/>
                <a:gd name="connsiteY12" fmla="*/ 1579419 h 1671782"/>
                <a:gd name="connsiteX13" fmla="*/ 19997 w 84651"/>
                <a:gd name="connsiteY13" fmla="*/ 1607128 h 1671782"/>
                <a:gd name="connsiteX14" fmla="*/ 19997 w 84651"/>
                <a:gd name="connsiteY14" fmla="*/ 1671782 h 167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51" h="1671782">
                  <a:moveTo>
                    <a:pt x="66178" y="0"/>
                  </a:moveTo>
                  <a:cubicBezTo>
                    <a:pt x="30082" y="226891"/>
                    <a:pt x="-22949" y="302511"/>
                    <a:pt x="10760" y="471055"/>
                  </a:cubicBezTo>
                  <a:cubicBezTo>
                    <a:pt x="12669" y="480602"/>
                    <a:pt x="15643" y="490056"/>
                    <a:pt x="19997" y="498764"/>
                  </a:cubicBezTo>
                  <a:cubicBezTo>
                    <a:pt x="44431" y="547633"/>
                    <a:pt x="32129" y="506514"/>
                    <a:pt x="66178" y="554182"/>
                  </a:cubicBezTo>
                  <a:cubicBezTo>
                    <a:pt x="74181" y="565386"/>
                    <a:pt x="78493" y="578813"/>
                    <a:pt x="84651" y="591128"/>
                  </a:cubicBezTo>
                  <a:cubicBezTo>
                    <a:pt x="81572" y="665019"/>
                    <a:pt x="80878" y="739047"/>
                    <a:pt x="75415" y="812800"/>
                  </a:cubicBezTo>
                  <a:cubicBezTo>
                    <a:pt x="74696" y="822509"/>
                    <a:pt x="66872" y="830798"/>
                    <a:pt x="66178" y="840509"/>
                  </a:cubicBezTo>
                  <a:cubicBezTo>
                    <a:pt x="60690" y="917345"/>
                    <a:pt x="62430" y="994583"/>
                    <a:pt x="56942" y="1071419"/>
                  </a:cubicBezTo>
                  <a:cubicBezTo>
                    <a:pt x="56248" y="1081130"/>
                    <a:pt x="52060" y="1090420"/>
                    <a:pt x="47706" y="1099128"/>
                  </a:cubicBezTo>
                  <a:cubicBezTo>
                    <a:pt x="42742" y="1109057"/>
                    <a:pt x="35391" y="1117601"/>
                    <a:pt x="29233" y="1126837"/>
                  </a:cubicBezTo>
                  <a:cubicBezTo>
                    <a:pt x="26154" y="1136073"/>
                    <a:pt x="19997" y="1144810"/>
                    <a:pt x="19997" y="1154546"/>
                  </a:cubicBezTo>
                  <a:cubicBezTo>
                    <a:pt x="19997" y="1263776"/>
                    <a:pt x="17806" y="1249571"/>
                    <a:pt x="38469" y="1311564"/>
                  </a:cubicBezTo>
                  <a:cubicBezTo>
                    <a:pt x="35390" y="1400849"/>
                    <a:pt x="34806" y="1490255"/>
                    <a:pt x="29233" y="1579419"/>
                  </a:cubicBezTo>
                  <a:cubicBezTo>
                    <a:pt x="28626" y="1589136"/>
                    <a:pt x="20966" y="1597440"/>
                    <a:pt x="19997" y="1607128"/>
                  </a:cubicBezTo>
                  <a:cubicBezTo>
                    <a:pt x="17853" y="1628572"/>
                    <a:pt x="19997" y="1650231"/>
                    <a:pt x="19997" y="167178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lèche droite 45"/>
            <p:cNvSpPr>
              <a:spLocks noChangeAspect="1"/>
            </p:cNvSpPr>
            <p:nvPr/>
          </p:nvSpPr>
          <p:spPr>
            <a:xfrm>
              <a:off x="2424666" y="2471228"/>
              <a:ext cx="525051" cy="32151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7" name="CustomShape 1"/>
            <p:cNvSpPr/>
            <p:nvPr/>
          </p:nvSpPr>
          <p:spPr>
            <a:xfrm flipV="1">
              <a:off x="1748465" y="1515357"/>
              <a:ext cx="1044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CustomShape 6"/>
            <p:cNvSpPr/>
            <p:nvPr/>
          </p:nvSpPr>
          <p:spPr>
            <a:xfrm>
              <a:off x="1845589" y="1152709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CustomShape 8"/>
            <p:cNvSpPr/>
            <p:nvPr/>
          </p:nvSpPr>
          <p:spPr>
            <a:xfrm>
              <a:off x="3177047" y="1502036"/>
              <a:ext cx="1044000" cy="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CustomShape 9"/>
            <p:cNvSpPr/>
            <p:nvPr/>
          </p:nvSpPr>
          <p:spPr>
            <a:xfrm>
              <a:off x="3286775" y="1152709"/>
              <a:ext cx="934272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16.6 cm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C1897C60-D3CA-458C-B701-6383BE0E94F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6" name="CustomShape 1"/>
          <p:cNvSpPr/>
          <p:nvPr/>
        </p:nvSpPr>
        <p:spPr>
          <a:xfrm>
            <a:off x="0" y="15615"/>
            <a:ext cx="12192000" cy="960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71097" y="5226831"/>
            <a:ext cx="722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Pressure signals close to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9484" y="3540383"/>
                <a:ext cx="20636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8.9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da-DK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" y="3540383"/>
                <a:ext cx="2063642" cy="461665"/>
              </a:xfrm>
              <a:prstGeom prst="rect">
                <a:avLst/>
              </a:prstGeom>
              <a:blipFill>
                <a:blip r:embed="rId5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0" y="652465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ICHS 2023- 20/09/2023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Alexis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Dancelme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63EAC3-A2FA-40E2-D6F7-B5A7CD420F52}"/>
              </a:ext>
            </a:extLst>
          </p:cNvPr>
          <p:cNvSpPr txBox="1"/>
          <p:nvPr/>
        </p:nvSpPr>
        <p:spPr>
          <a:xfrm>
            <a:off x="149484" y="4267200"/>
            <a:ext cx="4821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Characterize pressure field at reflection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Reference signal for a non deformable material to study fluid-structure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CEA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 POPIN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CEA" id="{D73693DF-2FA3-4006-AE24-CC867AEB9604}" vid="{9B13844C-8F61-47C8-BE34-82FCA5A693F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1196</Words>
  <Application>Microsoft Office PowerPoint</Application>
  <PresentationFormat>Grand écran</PresentationFormat>
  <Paragraphs>413</Paragraphs>
  <Slides>25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Poppins</vt:lpstr>
      <vt:lpstr>Poppins Black</vt:lpstr>
      <vt:lpstr>Symbol</vt:lpstr>
      <vt:lpstr>Times New Roman</vt:lpstr>
      <vt:lpstr>Wingdings</vt:lpstr>
      <vt:lpstr>Office Theme</vt:lpstr>
      <vt:lpstr>ThèmeCEA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 for your attention! Any questions?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DANCELME Alexis</dc:creator>
  <cp:lastModifiedBy>Alexis Dancelme</cp:lastModifiedBy>
  <cp:revision>110</cp:revision>
  <dcterms:created xsi:type="dcterms:W3CDTF">2023-09-05T07:03:34Z</dcterms:created>
  <dcterms:modified xsi:type="dcterms:W3CDTF">2023-10-12T05:38:57Z</dcterms:modified>
</cp:coreProperties>
</file>