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0" r:id="rId3"/>
    <p:sldId id="281" r:id="rId4"/>
    <p:sldId id="268" r:id="rId5"/>
    <p:sldId id="263" r:id="rId6"/>
    <p:sldId id="264" r:id="rId7"/>
    <p:sldId id="275" r:id="rId8"/>
    <p:sldId id="276" r:id="rId9"/>
    <p:sldId id="277" r:id="rId10"/>
    <p:sldId id="278" r:id="rId11"/>
    <p:sldId id="279" r:id="rId12"/>
    <p:sldId id="274" r:id="rId13"/>
    <p:sldId id="258" r:id="rId14"/>
    <p:sldId id="259" r:id="rId1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69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68" autoAdjust="0"/>
    <p:restoredTop sz="94660"/>
  </p:normalViewPr>
  <p:slideViewPr>
    <p:cSldViewPr snapToGrid="0" snapToObjects="1">
      <p:cViewPr>
        <p:scale>
          <a:sx n="70" d="100"/>
          <a:sy n="70" d="100"/>
        </p:scale>
        <p:origin x="370" y="-5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7" d="100"/>
          <a:sy n="77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9D9E83F-E5DE-F744-84AE-C39FA0C3A38B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9E0049D-B5B7-344F-9207-52194B820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706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22C40EC-0B2B-0242-9157-371187466714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2D42284-5EB2-AA4B-92BC-E312AE1E4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8136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42284-5EB2-AA4B-92BC-E312AE1E4E8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623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42284-5EB2-AA4B-92BC-E312AE1E4E8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934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42284-5EB2-AA4B-92BC-E312AE1E4E8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54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42284-5EB2-AA4B-92BC-E312AE1E4E8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63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42284-5EB2-AA4B-92BC-E312AE1E4E8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23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42284-5EB2-AA4B-92BC-E312AE1E4E8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678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42284-5EB2-AA4B-92BC-E312AE1E4E8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6149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42284-5EB2-AA4B-92BC-E312AE1E4E8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581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Opt2_4.3_Cov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60808" y="819145"/>
            <a:ext cx="3339021" cy="208066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22579" y="3451601"/>
            <a:ext cx="2477250" cy="1164104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5" name="Picture 4" descr="NHTSA_tag_rev.g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503" y="6012576"/>
            <a:ext cx="1461326" cy="467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403568"/>
            <a:ext cx="2133600" cy="365125"/>
          </a:xfrm>
          <a:prstGeom prst="rect">
            <a:avLst/>
          </a:prstGeom>
        </p:spPr>
        <p:txBody>
          <a:bodyPr/>
          <a:lstStyle/>
          <a:p>
            <a:fld id="{D1BB8595-08D9-A942-9AAF-F42EF9933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PT_Opt2_4.3_Transitio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780" y="4204589"/>
            <a:ext cx="2750412" cy="2179476"/>
          </a:xfrm>
        </p:spPr>
        <p:txBody>
          <a:bodyPr anchor="t">
            <a:normAutofit/>
          </a:bodyPr>
          <a:lstStyle>
            <a:lvl1pPr algn="l">
              <a:defRPr sz="2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 descr="NHTSA_type_rev.g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14" y="382146"/>
            <a:ext cx="939165" cy="24257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8777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D3798-1C68-9C4D-BFD5-4B7C00AAEF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92442"/>
            <a:ext cx="4038600" cy="398210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92442"/>
            <a:ext cx="4038600" cy="398210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7200" y="6403568"/>
            <a:ext cx="2133600" cy="365125"/>
          </a:xfrm>
          <a:prstGeom prst="rect">
            <a:avLst/>
          </a:prstGeom>
        </p:spPr>
        <p:txBody>
          <a:bodyPr/>
          <a:lstStyle/>
          <a:p>
            <a:fld id="{D1BB8595-08D9-A942-9AAF-F42EF9933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57200" y="6403568"/>
            <a:ext cx="2133600" cy="365125"/>
          </a:xfrm>
          <a:prstGeom prst="rect">
            <a:avLst/>
          </a:prstGeom>
        </p:spPr>
        <p:txBody>
          <a:bodyPr/>
          <a:lstStyle/>
          <a:p>
            <a:fld id="{D1BB8595-08D9-A942-9AAF-F42EF9933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403568"/>
            <a:ext cx="2133600" cy="365125"/>
          </a:xfrm>
          <a:prstGeom prst="rect">
            <a:avLst/>
          </a:prstGeom>
        </p:spPr>
        <p:txBody>
          <a:bodyPr/>
          <a:lstStyle/>
          <a:p>
            <a:fld id="{D1BB8595-08D9-A942-9AAF-F42EF9933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1925"/>
            <a:ext cx="9144000" cy="5608320"/>
          </a:xfrm>
          <a:prstGeom prst="rect">
            <a:avLst/>
          </a:prstGeom>
          <a:solidFill>
            <a:srgbClr val="1269B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99163"/>
            <a:ext cx="8229600" cy="89167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43287"/>
            <a:ext cx="8229600" cy="42828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 descr="NHTSA_type_rev.gif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517" y="6462169"/>
            <a:ext cx="939165" cy="242570"/>
          </a:xfrm>
          <a:prstGeom prst="rect">
            <a:avLst/>
          </a:prstGeom>
        </p:spPr>
      </p:pic>
      <p:pic>
        <p:nvPicPr>
          <p:cNvPr id="9" name="Picture 8" descr="icons_horz.gif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14" y="150358"/>
            <a:ext cx="1126998" cy="29108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8777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D3798-1C68-9C4D-BFD5-4B7C00AAEF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 spc="15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Trebuchet MS"/>
          <a:ea typeface="+mn-ea"/>
          <a:cs typeface="Trebuchet M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Trebuchet MS"/>
          <a:ea typeface="+mn-ea"/>
          <a:cs typeface="Trebuchet M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Trebuchet MS"/>
          <a:ea typeface="+mn-ea"/>
          <a:cs typeface="Trebuchet M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Trebuchet MS"/>
          <a:ea typeface="+mn-ea"/>
          <a:cs typeface="Trebuchet M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Trebuchet MS"/>
          <a:ea typeface="+mn-ea"/>
          <a:cs typeface="Trebuchet M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ece.org/trans/main/wp29/wp29wgs/wp29gen/wp29glob_registry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43130" y="470802"/>
            <a:ext cx="4396186" cy="2080660"/>
          </a:xfrm>
        </p:spPr>
        <p:txBody>
          <a:bodyPr>
            <a:normAutofit fontScale="90000"/>
          </a:bodyPr>
          <a:lstStyle/>
          <a:p>
            <a:r>
              <a:rPr lang="en-US" b="0" dirty="0" smtClean="0"/>
              <a:t>Hydrogen Research Priority Workshop</a:t>
            </a:r>
            <a:br>
              <a:rPr lang="en-US" b="0" dirty="0" smtClean="0"/>
            </a:br>
            <a:r>
              <a:rPr lang="en-US" b="0" dirty="0"/>
              <a:t/>
            </a:r>
            <a:br>
              <a:rPr lang="en-US" b="0" dirty="0"/>
            </a:br>
            <a:r>
              <a:rPr lang="en-US" b="0" dirty="0" smtClean="0"/>
              <a:t>Hydrogen &amp; Fuel Cell Vehicles </a:t>
            </a:r>
            <a:br>
              <a:rPr lang="en-US" b="0" dirty="0" smtClean="0"/>
            </a:br>
            <a:r>
              <a:rPr lang="en-US" b="0" dirty="0" smtClean="0"/>
              <a:t>Global </a:t>
            </a:r>
            <a:r>
              <a:rPr lang="en-US" b="0" dirty="0" smtClean="0"/>
              <a:t>Technical Regulation</a:t>
            </a:r>
            <a:br>
              <a:rPr lang="en-US" b="0" dirty="0" smtClean="0"/>
            </a:br>
            <a:endParaRPr lang="en-US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09930" y="3451601"/>
            <a:ext cx="4124739" cy="1164104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 err="1" smtClean="0"/>
              <a:t>Nha</a:t>
            </a:r>
            <a:r>
              <a:rPr lang="en-US" sz="1800" dirty="0" smtClean="0"/>
              <a:t> Nguyen</a:t>
            </a:r>
          </a:p>
          <a:p>
            <a:r>
              <a:rPr lang="en-US" sz="1800" dirty="0" smtClean="0"/>
              <a:t>U.S. Department of Transportation</a:t>
            </a:r>
          </a:p>
          <a:p>
            <a:r>
              <a:rPr lang="en-US" sz="1800" dirty="0" smtClean="0"/>
              <a:t>National Highway Traffic Safety Administration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1466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0834"/>
            <a:ext cx="8229600" cy="4282877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In-Use requirements:</a:t>
            </a:r>
          </a:p>
          <a:p>
            <a:pPr lvl="1"/>
            <a:r>
              <a:rPr lang="en-US" sz="2000" dirty="0" smtClean="0"/>
              <a:t>Protection from high voltage shock</a:t>
            </a:r>
          </a:p>
          <a:p>
            <a:pPr lvl="2"/>
            <a:r>
              <a:rPr lang="en-US" sz="2000" dirty="0" smtClean="0"/>
              <a:t>Absence of high voltage</a:t>
            </a:r>
          </a:p>
          <a:p>
            <a:pPr lvl="2"/>
            <a:r>
              <a:rPr lang="en-US" sz="2000" dirty="0" smtClean="0"/>
              <a:t>Isolation resistance </a:t>
            </a:r>
          </a:p>
          <a:p>
            <a:pPr lvl="2"/>
            <a:r>
              <a:rPr lang="en-US" sz="2000" dirty="0" smtClean="0"/>
              <a:t>Barrier </a:t>
            </a:r>
          </a:p>
          <a:p>
            <a:pPr lvl="2"/>
            <a:r>
              <a:rPr lang="en-US" sz="2000" dirty="0" smtClean="0"/>
              <a:t>label</a:t>
            </a:r>
          </a:p>
          <a:p>
            <a:pPr lvl="1"/>
            <a:r>
              <a:rPr lang="en-US" sz="2000" dirty="0" smtClean="0"/>
              <a:t>Isolation resistance monitoring system</a:t>
            </a:r>
          </a:p>
          <a:p>
            <a:pPr lvl="1"/>
            <a:r>
              <a:rPr lang="en-US" sz="2000" dirty="0" smtClean="0"/>
              <a:t>Functional safety</a:t>
            </a:r>
          </a:p>
          <a:p>
            <a:endParaRPr lang="en-US" sz="2000" dirty="0" smtClean="0"/>
          </a:p>
          <a:p>
            <a:r>
              <a:rPr lang="en-US" sz="2000" dirty="0" smtClean="0"/>
              <a:t>Post-crash requirements:</a:t>
            </a:r>
          </a:p>
          <a:p>
            <a:pPr lvl="1"/>
            <a:r>
              <a:rPr lang="en-US" sz="2000" dirty="0" smtClean="0"/>
              <a:t>Protection from high voltage shock</a:t>
            </a:r>
          </a:p>
          <a:p>
            <a:pPr lvl="1"/>
            <a:r>
              <a:rPr lang="en-US" sz="2000" dirty="0" smtClean="0"/>
              <a:t>Battery leakage and retention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8595-08D9-A942-9AAF-F42EF9933F9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70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GTR Adoption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Adopted:</a:t>
            </a:r>
          </a:p>
          <a:p>
            <a:pPr lvl="1"/>
            <a:r>
              <a:rPr lang="en-US" dirty="0" smtClean="0"/>
              <a:t>EU transposed GTR into UN-ECE</a:t>
            </a:r>
          </a:p>
          <a:p>
            <a:pPr lvl="1"/>
            <a:r>
              <a:rPr lang="en-US" dirty="0" smtClean="0"/>
              <a:t>Japan</a:t>
            </a:r>
          </a:p>
          <a:p>
            <a:pPr lvl="1"/>
            <a:r>
              <a:rPr lang="en-US" dirty="0" smtClean="0"/>
              <a:t>Korea</a:t>
            </a:r>
          </a:p>
          <a:p>
            <a:pPr lvl="1"/>
            <a:endParaRPr lang="en-US" dirty="0"/>
          </a:p>
          <a:p>
            <a:r>
              <a:rPr lang="en-US" dirty="0" smtClean="0"/>
              <a:t>The U.S. is currently preparing a notice of proposed rulemaking (NPRM):</a:t>
            </a:r>
          </a:p>
          <a:p>
            <a:pPr lvl="1"/>
            <a:r>
              <a:rPr lang="en-US" dirty="0" smtClean="0"/>
              <a:t>Completed a series of fuel tank tests to validate the test procedures</a:t>
            </a:r>
          </a:p>
          <a:p>
            <a:pPr lvl="1"/>
            <a:r>
              <a:rPr lang="en-US" dirty="0" smtClean="0"/>
              <a:t>NPRM is expected in 2017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8595-08D9-A942-9AAF-F42EF9933F9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559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GTR Phase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Phase </a:t>
            </a:r>
            <a:r>
              <a:rPr lang="en-US" sz="2400" dirty="0" smtClean="0"/>
              <a:t>2 GTR </a:t>
            </a:r>
            <a:r>
              <a:rPr lang="en-US" sz="2400" dirty="0" smtClean="0"/>
              <a:t>is expected to start </a:t>
            </a:r>
            <a:r>
              <a:rPr lang="en-US" sz="2400" dirty="0" smtClean="0"/>
              <a:t>early 2017</a:t>
            </a:r>
          </a:p>
          <a:p>
            <a:pPr lvl="1"/>
            <a:r>
              <a:rPr lang="en-US" sz="2400" dirty="0" smtClean="0"/>
              <a:t>Material compatibility</a:t>
            </a:r>
          </a:p>
          <a:p>
            <a:pPr lvl="1"/>
            <a:r>
              <a:rPr lang="en-US" sz="2400" dirty="0" smtClean="0"/>
              <a:t>Stress rupture</a:t>
            </a:r>
          </a:p>
          <a:p>
            <a:pPr lvl="1"/>
            <a:r>
              <a:rPr lang="en-US" sz="2400" dirty="0" smtClean="0"/>
              <a:t>Electric safety</a:t>
            </a:r>
          </a:p>
          <a:p>
            <a:pPr lvl="1"/>
            <a:r>
              <a:rPr lang="en-US" sz="2400" dirty="0" smtClean="0"/>
              <a:t>Improve current test </a:t>
            </a:r>
            <a:r>
              <a:rPr lang="en-US" sz="2400" dirty="0" smtClean="0"/>
              <a:t>procedures</a:t>
            </a:r>
          </a:p>
          <a:p>
            <a:pPr lvl="1"/>
            <a:r>
              <a:rPr lang="en-US" sz="2400" dirty="0" smtClean="0"/>
              <a:t>Potential scope revision to include other vehicle classes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8595-08D9-A942-9AAF-F42EF9933F9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40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1" y="1063487"/>
            <a:ext cx="8314522" cy="47361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http://www.nhtsa.gov</a:t>
            </a:r>
            <a:r>
              <a:rPr lang="en-US" b="1" dirty="0" smtClean="0"/>
              <a:t>/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 smtClean="0"/>
              <a:t>nha.nguyen@dot.gov</a:t>
            </a:r>
          </a:p>
          <a:p>
            <a:pPr marL="0" indent="0" algn="ctr">
              <a:buNone/>
            </a:pPr>
            <a:r>
              <a:rPr lang="en-US" sz="4800" b="1" dirty="0" smtClean="0"/>
              <a:t>Questions</a:t>
            </a:r>
            <a:endParaRPr lang="en-US" sz="4800" b="1" dirty="0"/>
          </a:p>
        </p:txBody>
      </p:sp>
      <p:pic>
        <p:nvPicPr>
          <p:cNvPr id="5" name="Picture 4" descr="belt_sm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583" y="3182320"/>
            <a:ext cx="2698914" cy="249255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8595-08D9-A942-9AAF-F42EF9933F9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68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779" y="4204589"/>
            <a:ext cx="3555055" cy="2179476"/>
          </a:xfrm>
        </p:spPr>
        <p:txBody>
          <a:bodyPr>
            <a:normAutofit/>
          </a:bodyPr>
          <a:lstStyle/>
          <a:p>
            <a:r>
              <a:rPr lang="en-US" dirty="0" smtClean="0"/>
              <a:t>HFCV GTR No. </a:t>
            </a:r>
            <a:r>
              <a:rPr lang="en-US" dirty="0" smtClean="0"/>
              <a:t>13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Hydrogen Research priority workshop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8D3798-1C68-9C4D-BFD5-4B7C00AAEF1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491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Background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4322"/>
            <a:ext cx="8229600" cy="4282877"/>
          </a:xfrm>
        </p:spPr>
        <p:txBody>
          <a:bodyPr>
            <a:normAutofit/>
          </a:bodyPr>
          <a:lstStyle/>
          <a:p>
            <a:r>
              <a:rPr lang="en-US" dirty="0" smtClean="0"/>
              <a:t>In 2009, The U.S., Japan and Germany co-sponsored a working group to develop </a:t>
            </a:r>
            <a:r>
              <a:rPr lang="en-US" dirty="0" smtClean="0"/>
              <a:t>a </a:t>
            </a:r>
            <a:r>
              <a:rPr lang="en-US" dirty="0"/>
              <a:t>Global Technical Regulation (GTR</a:t>
            </a:r>
            <a:r>
              <a:rPr lang="en-US" dirty="0" smtClean="0"/>
              <a:t>) </a:t>
            </a:r>
            <a:r>
              <a:rPr lang="en-US" dirty="0"/>
              <a:t>Under </a:t>
            </a:r>
            <a:r>
              <a:rPr lang="en-US" dirty="0" smtClean="0"/>
              <a:t>the United Nations 1998 </a:t>
            </a:r>
            <a:r>
              <a:rPr lang="en-US" dirty="0" smtClean="0"/>
              <a:t>Agreement. 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 smtClean="0"/>
              <a:t>working group consisted of governments participants from China, European Union, Korea, Canada and India; and industry participants from </a:t>
            </a:r>
            <a:r>
              <a:rPr lang="en-US" dirty="0"/>
              <a:t>standard </a:t>
            </a:r>
            <a:r>
              <a:rPr lang="en-US" dirty="0" smtClean="0"/>
              <a:t>organizations, automobile and </a:t>
            </a:r>
            <a:r>
              <a:rPr lang="en-US" dirty="0" smtClean="0"/>
              <a:t>component manufacturers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 June </a:t>
            </a:r>
            <a:r>
              <a:rPr lang="en-US" dirty="0" smtClean="0"/>
              <a:t>2013, </a:t>
            </a:r>
            <a:r>
              <a:rPr lang="en-US" dirty="0" smtClean="0"/>
              <a:t>Phase 1 was completed, establishing GTR No. </a:t>
            </a:r>
            <a:r>
              <a:rPr lang="en-US" dirty="0" smtClean="0"/>
              <a:t>13:  Contracting Parties </a:t>
            </a:r>
            <a:r>
              <a:rPr lang="en-US" dirty="0" smtClean="0"/>
              <a:t>under the 1998 Agreement are obligated to </a:t>
            </a:r>
            <a:r>
              <a:rPr lang="en-US" u="sng" dirty="0" smtClean="0"/>
              <a:t>start</a:t>
            </a:r>
            <a:r>
              <a:rPr lang="en-US" dirty="0" smtClean="0"/>
              <a:t> an adoption process of GTR No.13 into their national </a:t>
            </a:r>
            <a:r>
              <a:rPr lang="en-US" dirty="0" smtClean="0"/>
              <a:t>regulations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  <a:hlinkClick r:id="rId3"/>
              </a:rPr>
              <a:t>http://www.unece.org/trans/main/wp29/wp29wgs/wp29gen/wp29glob_registry.html</a:t>
            </a:r>
            <a:r>
              <a:rPr lang="en-US" dirty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8595-08D9-A942-9AAF-F42EF9933F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1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Compresses Hydrogen Fuel Cell Vehicle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8595-08D9-A942-9AAF-F42EF9933F95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376" y="2659235"/>
            <a:ext cx="6843247" cy="3222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457199" y="1577253"/>
            <a:ext cx="8087194" cy="855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514350" defTabSz="91440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AutoNum type="arabicPeriod"/>
            </a:pPr>
            <a:r>
              <a:rPr lang="en-US" altLang="en-US" sz="1600" dirty="0">
                <a:solidFill>
                  <a:prstClr val="white"/>
                </a:solidFill>
                <a:latin typeface="Trebuchet MS"/>
              </a:rPr>
              <a:t>High pressure fuel container system</a:t>
            </a:r>
            <a:endParaRPr lang="en-US" altLang="en-US" sz="1600" dirty="0">
              <a:solidFill>
                <a:srgbClr val="FF0000"/>
              </a:solidFill>
              <a:latin typeface="Trebuchet MS"/>
            </a:endParaRPr>
          </a:p>
          <a:p>
            <a:pPr lvl="2" indent="-514350" defTabSz="91440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AutoNum type="arabicPeriod"/>
            </a:pPr>
            <a:r>
              <a:rPr lang="en-US" altLang="en-US" sz="1600" dirty="0">
                <a:solidFill>
                  <a:prstClr val="white"/>
                </a:solidFill>
                <a:latin typeface="Trebuchet MS"/>
              </a:rPr>
              <a:t>Fuel system at vehicle level:  in-use and post-crash hydrogen leakage limits </a:t>
            </a:r>
            <a:endParaRPr lang="en-US" altLang="en-US" sz="1600" dirty="0">
              <a:solidFill>
                <a:srgbClr val="FF0000"/>
              </a:solidFill>
              <a:latin typeface="Trebuchet MS"/>
            </a:endParaRPr>
          </a:p>
          <a:p>
            <a:pPr lvl="2" indent="-514350" defTabSz="91440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AutoNum type="arabicPeriod"/>
            </a:pPr>
            <a:r>
              <a:rPr lang="en-US" altLang="en-US" sz="1600" dirty="0">
                <a:solidFill>
                  <a:prstClr val="white"/>
                </a:solidFill>
                <a:latin typeface="Trebuchet MS"/>
              </a:rPr>
              <a:t>Electrical integrity of high voltage system: in-use and post-crash</a:t>
            </a:r>
            <a:endParaRPr lang="en-US" altLang="en-US" sz="1600" dirty="0">
              <a:solidFill>
                <a:srgbClr val="FF0000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2732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Verification test for Baseline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Baseline </a:t>
            </a:r>
            <a:r>
              <a:rPr lang="en-US" dirty="0"/>
              <a:t>Initial Burst Pressure </a:t>
            </a:r>
            <a:r>
              <a:rPr lang="en-US" dirty="0" smtClean="0"/>
              <a:t>Test</a:t>
            </a:r>
          </a:p>
          <a:p>
            <a:pPr lvl="1"/>
            <a:r>
              <a:rPr lang="en-US" dirty="0"/>
              <a:t>Burst pressure within ±10% of BP0</a:t>
            </a:r>
          </a:p>
          <a:p>
            <a:pPr lvl="1"/>
            <a:r>
              <a:rPr lang="en-US" dirty="0" smtClean="0"/>
              <a:t>Burst </a:t>
            </a:r>
            <a:r>
              <a:rPr lang="en-US" dirty="0"/>
              <a:t>pressure ≥ </a:t>
            </a:r>
            <a:r>
              <a:rPr lang="en-US" dirty="0" err="1"/>
              <a:t>BPmin</a:t>
            </a:r>
            <a:r>
              <a:rPr lang="en-US" dirty="0"/>
              <a:t> of 225% </a:t>
            </a:r>
            <a:r>
              <a:rPr lang="en-US" dirty="0" smtClean="0"/>
              <a:t>NWP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/>
              <a:t>Baseline Initial Pressure Cycling </a:t>
            </a:r>
            <a:r>
              <a:rPr lang="en-US" dirty="0" smtClean="0"/>
              <a:t>Test</a:t>
            </a:r>
          </a:p>
          <a:p>
            <a:pPr lvl="1"/>
            <a:r>
              <a:rPr lang="en-US" dirty="0"/>
              <a:t>Pressure cycle for 22,000 cycles without rupture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8595-08D9-A942-9AAF-F42EF9933F95}" type="slidenum">
              <a:rPr lang="en-US" smtClean="0"/>
              <a:t>4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0" y="1426727"/>
            <a:ext cx="8809901" cy="3398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286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Verification Test for Performance Durability </a:t>
            </a:r>
            <a:r>
              <a:rPr lang="en-US" dirty="0" smtClean="0"/>
              <a:t>(Sequential </a:t>
            </a:r>
            <a:r>
              <a:rPr lang="en-US" dirty="0"/>
              <a:t>hydraulic cycling </a:t>
            </a:r>
            <a:r>
              <a:rPr lang="en-US" dirty="0" smtClean="0"/>
              <a:t>tests)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2238" y="1790834"/>
            <a:ext cx="3484562" cy="42828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latin typeface="Trebuchet MS" panose="020B0603020202020204" pitchFamily="34" charset="0"/>
              </a:rPr>
              <a:t>Number of cycles is specified by </a:t>
            </a:r>
            <a:r>
              <a:rPr lang="en-US" sz="1600" dirty="0" smtClean="0">
                <a:latin typeface="Trebuchet MS" panose="020B0603020202020204" pitchFamily="34" charset="0"/>
              </a:rPr>
              <a:t>individual </a:t>
            </a:r>
            <a:r>
              <a:rPr lang="en-US" sz="1600" dirty="0">
                <a:latin typeface="Trebuchet MS" panose="020B0603020202020204" pitchFamily="34" charset="0"/>
              </a:rPr>
              <a:t>contracting party </a:t>
            </a:r>
            <a:r>
              <a:rPr lang="en-US" sz="1600" dirty="0" smtClean="0">
                <a:latin typeface="Trebuchet MS" panose="020B0603020202020204" pitchFamily="34" charset="0"/>
              </a:rPr>
              <a:t>(5,500, 7,500 and 11,000) </a:t>
            </a:r>
            <a:endParaRPr lang="en-US" sz="1600" dirty="0">
              <a:latin typeface="Trebuchet MS" panose="020B0603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sz="1400" dirty="0">
                <a:latin typeface="Trebuchet MS" panose="020B0603020202020204" pitchFamily="34" charset="0"/>
              </a:rPr>
              <a:t>Proof pressure test 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latin typeface="Trebuchet MS" panose="020B0603020202020204" pitchFamily="34" charset="0"/>
              </a:rPr>
              <a:t>Drop </a:t>
            </a:r>
            <a:r>
              <a:rPr lang="en-US" sz="1400" dirty="0">
                <a:latin typeface="Trebuchet MS" panose="020B0603020202020204" pitchFamily="34" charset="0"/>
              </a:rPr>
              <a:t>(impact) test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latin typeface="Trebuchet MS" panose="020B0603020202020204" pitchFamily="34" charset="0"/>
              </a:rPr>
              <a:t>Surface damage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latin typeface="Trebuchet MS" panose="020B0603020202020204" pitchFamily="34" charset="0"/>
              </a:rPr>
              <a:t>Chemical </a:t>
            </a:r>
            <a:r>
              <a:rPr lang="en-US" sz="1400" dirty="0">
                <a:latin typeface="Trebuchet MS" panose="020B0603020202020204" pitchFamily="34" charset="0"/>
              </a:rPr>
              <a:t>exposure </a:t>
            </a:r>
            <a:endParaRPr lang="en-US" sz="1400" dirty="0" smtClean="0">
              <a:latin typeface="Trebuchet MS" panose="020B0603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sz="1400" dirty="0" smtClean="0">
                <a:latin typeface="Trebuchet MS" panose="020B0603020202020204" pitchFamily="34" charset="0"/>
              </a:rPr>
              <a:t>ambient </a:t>
            </a:r>
            <a:r>
              <a:rPr lang="en-US" sz="1400" dirty="0" smtClean="0">
                <a:latin typeface="Trebuchet MS" panose="020B0603020202020204" pitchFamily="34" charset="0"/>
              </a:rPr>
              <a:t>temperature pressure </a:t>
            </a:r>
            <a:r>
              <a:rPr lang="en-US" sz="1400" dirty="0">
                <a:latin typeface="Trebuchet MS" panose="020B0603020202020204" pitchFamily="34" charset="0"/>
              </a:rPr>
              <a:t>cycling tests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latin typeface="Trebuchet MS" panose="020B0603020202020204" pitchFamily="34" charset="0"/>
              </a:rPr>
              <a:t>High </a:t>
            </a:r>
            <a:r>
              <a:rPr lang="en-US" sz="1400" dirty="0">
                <a:latin typeface="Trebuchet MS" panose="020B0603020202020204" pitchFamily="34" charset="0"/>
              </a:rPr>
              <a:t>temperature static pressure test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latin typeface="Trebuchet MS" panose="020B0603020202020204" pitchFamily="34" charset="0"/>
              </a:rPr>
              <a:t>Extreme </a:t>
            </a:r>
            <a:r>
              <a:rPr lang="en-US" sz="1400" dirty="0">
                <a:latin typeface="Trebuchet MS" panose="020B0603020202020204" pitchFamily="34" charset="0"/>
              </a:rPr>
              <a:t>temperature pressure cycling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latin typeface="Trebuchet MS" panose="020B0603020202020204" pitchFamily="34" charset="0"/>
              </a:rPr>
              <a:t>Residual </a:t>
            </a:r>
            <a:r>
              <a:rPr lang="en-US" sz="1400" dirty="0">
                <a:latin typeface="Trebuchet MS" panose="020B0603020202020204" pitchFamily="34" charset="0"/>
              </a:rPr>
              <a:t>proof pressure test  (180% </a:t>
            </a:r>
            <a:r>
              <a:rPr lang="en-US" sz="1400" dirty="0" smtClean="0">
                <a:latin typeface="Trebuchet MS" panose="020B0603020202020204" pitchFamily="34" charset="0"/>
              </a:rPr>
              <a:t>NWP for </a:t>
            </a:r>
            <a:r>
              <a:rPr lang="en-US" sz="1400" dirty="0" smtClean="0">
                <a:latin typeface="Trebuchet MS" panose="020B0603020202020204" pitchFamily="34" charset="0"/>
              </a:rPr>
              <a:t>4 mins)</a:t>
            </a:r>
            <a:endParaRPr lang="en-US" sz="1400" dirty="0">
              <a:latin typeface="Trebuchet MS" panose="020B0603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sz="1400" dirty="0" smtClean="0">
                <a:latin typeface="Trebuchet MS" panose="020B0603020202020204" pitchFamily="34" charset="0"/>
              </a:rPr>
              <a:t>Residual </a:t>
            </a:r>
            <a:r>
              <a:rPr lang="en-US" sz="1400" dirty="0">
                <a:latin typeface="Trebuchet MS" panose="020B0603020202020204" pitchFamily="34" charset="0"/>
              </a:rPr>
              <a:t>strength burst </a:t>
            </a:r>
            <a:r>
              <a:rPr lang="en-US" sz="1400" dirty="0" smtClean="0">
                <a:latin typeface="Trebuchet MS" panose="020B0603020202020204" pitchFamily="34" charset="0"/>
              </a:rPr>
              <a:t>test (</a:t>
            </a:r>
            <a:r>
              <a:rPr lang="en-US" sz="1400" u="sng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within 20% of </a:t>
            </a:r>
            <a:r>
              <a:rPr lang="en-US" sz="1400" u="sng" dirty="0" err="1" smtClean="0">
                <a:solidFill>
                  <a:srgbClr val="FF0000"/>
                </a:solidFill>
                <a:latin typeface="Trebuchet MS" panose="020B0603020202020204" pitchFamily="34" charset="0"/>
              </a:rPr>
              <a:t>BPo</a:t>
            </a:r>
            <a:r>
              <a:rPr lang="en-US" sz="1400" dirty="0" smtClean="0">
                <a:latin typeface="Trebuchet MS" panose="020B0603020202020204" pitchFamily="34" charset="0"/>
              </a:rPr>
              <a:t>)</a:t>
            </a:r>
            <a:endParaRPr lang="en-US" sz="1400" dirty="0">
              <a:latin typeface="Trebuchet MS" panose="020B0603020202020204" pitchFamily="34" charset="0"/>
            </a:endParaRPr>
          </a:p>
          <a:p>
            <a:pPr>
              <a:buFont typeface="+mj-lt"/>
              <a:buAutoNum type="arabicPeriod"/>
            </a:pPr>
            <a:endParaRPr lang="en-US" sz="1400" dirty="0">
              <a:latin typeface="Trebuchet MS" panose="020B0603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8595-08D9-A942-9AAF-F42EF9933F95}" type="slidenum">
              <a:rPr lang="en-US" smtClean="0"/>
              <a:t>5</a:t>
            </a:fld>
            <a:endParaRPr lang="en-US"/>
          </a:p>
        </p:txBody>
      </p:sp>
      <p:pic>
        <p:nvPicPr>
          <p:cNvPr id="14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" y="2047875"/>
            <a:ext cx="4668838" cy="3468688"/>
          </a:xfrm>
          <a:prstGeom prst="rect">
            <a:avLst/>
          </a:prstGeom>
          <a:solidFill>
            <a:schemeClr val="tx1"/>
          </a:solidFill>
          <a:ln>
            <a:noFill/>
          </a:ln>
          <a:extLst/>
        </p:spPr>
      </p:pic>
      <p:sp>
        <p:nvSpPr>
          <p:cNvPr id="146" name="AutoShape 6"/>
          <p:cNvSpPr>
            <a:spLocks noChangeAspect="1" noChangeArrowheads="1"/>
          </p:cNvSpPr>
          <p:nvPr/>
        </p:nvSpPr>
        <p:spPr bwMode="auto">
          <a:xfrm>
            <a:off x="533400" y="2514600"/>
            <a:ext cx="4668838" cy="346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7" name="AutoShape 145"/>
          <p:cNvSpPr>
            <a:spLocks noChangeAspect="1" noChangeArrowheads="1"/>
          </p:cNvSpPr>
          <p:nvPr/>
        </p:nvSpPr>
        <p:spPr bwMode="auto">
          <a:xfrm>
            <a:off x="533400" y="2514600"/>
            <a:ext cx="4668838" cy="346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8" name="Text Box 466"/>
          <p:cNvSpPr txBox="1">
            <a:spLocks noChangeArrowheads="1"/>
          </p:cNvSpPr>
          <p:nvPr/>
        </p:nvSpPr>
        <p:spPr bwMode="auto">
          <a:xfrm>
            <a:off x="3803650" y="2590800"/>
            <a:ext cx="768350" cy="381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180% NWP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(4 min)</a:t>
            </a:r>
            <a:endParaRPr kumimoji="0" lang="en-US" alt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79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Verification Test for On-Road Performance </a:t>
            </a:r>
            <a:br>
              <a:rPr lang="en-US" dirty="0"/>
            </a:br>
            <a:r>
              <a:rPr lang="en-US" dirty="0" smtClean="0"/>
              <a:t>(Sequential </a:t>
            </a:r>
            <a:r>
              <a:rPr lang="en-US" dirty="0"/>
              <a:t>pneumatic/hydraulic cycling </a:t>
            </a:r>
            <a:r>
              <a:rPr lang="en-US" dirty="0" smtClean="0"/>
              <a:t>tests)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1" y="1867713"/>
            <a:ext cx="3925956" cy="4282877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US" altLang="en-US" sz="1400" b="1" dirty="0">
                <a:latin typeface="Trebuchet MS" panose="020B0603020202020204" pitchFamily="34" charset="0"/>
                <a:cs typeface="+mn-cs"/>
              </a:rPr>
              <a:t>Number of cycles: 500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altLang="en-US" sz="1400" dirty="0">
              <a:solidFill>
                <a:prstClr val="white"/>
              </a:solidFill>
              <a:latin typeface="Trebuchet MS" panose="020B0603020202020204" pitchFamily="34" charset="0"/>
              <a:cs typeface="+mn-cs"/>
            </a:endParaRP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en-US" altLang="en-US" sz="1400" dirty="0">
                <a:latin typeface="Trebuchet MS" panose="020B0603020202020204" pitchFamily="34" charset="0"/>
                <a:cs typeface="+mn-cs"/>
              </a:rPr>
              <a:t>Proof pressure test</a:t>
            </a: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en-US" altLang="en-US" sz="1400" dirty="0" smtClean="0">
                <a:latin typeface="Trebuchet MS" panose="020B0603020202020204" pitchFamily="34" charset="0"/>
                <a:cs typeface="+mn-cs"/>
              </a:rPr>
              <a:t>Ambient </a:t>
            </a:r>
            <a:r>
              <a:rPr lang="en-US" altLang="en-US" sz="1400" dirty="0">
                <a:latin typeface="Trebuchet MS" panose="020B0603020202020204" pitchFamily="34" charset="0"/>
                <a:cs typeface="+mn-cs"/>
              </a:rPr>
              <a:t>and extreme temperature gas pressure cycling test (pneumatic)</a:t>
            </a: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en-US" altLang="en-US" sz="1400" dirty="0" smtClean="0">
                <a:latin typeface="Trebuchet MS" panose="020B0603020202020204" pitchFamily="34" charset="0"/>
                <a:cs typeface="+mn-cs"/>
              </a:rPr>
              <a:t>Extreme </a:t>
            </a:r>
            <a:r>
              <a:rPr lang="en-US" altLang="en-US" sz="1400" dirty="0">
                <a:latin typeface="Trebuchet MS" panose="020B0603020202020204" pitchFamily="34" charset="0"/>
                <a:cs typeface="+mn-cs"/>
              </a:rPr>
              <a:t>temperature static gas pressure leak/permeation test (pneumatic)</a:t>
            </a: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en-US" altLang="en-US" sz="1400" dirty="0" smtClean="0">
                <a:latin typeface="Trebuchet MS" panose="020B0603020202020204" pitchFamily="34" charset="0"/>
                <a:cs typeface="+mn-cs"/>
              </a:rPr>
              <a:t>Residual </a:t>
            </a:r>
            <a:r>
              <a:rPr lang="en-US" altLang="en-US" sz="1400" dirty="0">
                <a:latin typeface="Trebuchet MS" panose="020B0603020202020204" pitchFamily="34" charset="0"/>
                <a:cs typeface="+mn-cs"/>
              </a:rPr>
              <a:t>proof test (180% NWP </a:t>
            </a:r>
            <a:r>
              <a:rPr lang="en-US" altLang="en-US" sz="1400" dirty="0" smtClean="0">
                <a:latin typeface="Trebuchet MS" panose="020B0603020202020204" pitchFamily="34" charset="0"/>
                <a:cs typeface="+mn-cs"/>
              </a:rPr>
              <a:t>for </a:t>
            </a:r>
            <a:r>
              <a:rPr lang="en-US" altLang="en-US" sz="1400" dirty="0">
                <a:latin typeface="Trebuchet MS" panose="020B0603020202020204" pitchFamily="34" charset="0"/>
                <a:cs typeface="+mn-cs"/>
              </a:rPr>
              <a:t>4 </a:t>
            </a:r>
            <a:r>
              <a:rPr lang="en-US" altLang="en-US" sz="1400" dirty="0" smtClean="0">
                <a:latin typeface="Trebuchet MS" panose="020B0603020202020204" pitchFamily="34" charset="0"/>
                <a:cs typeface="+mn-cs"/>
              </a:rPr>
              <a:t>mins)</a:t>
            </a:r>
            <a:endParaRPr lang="en-US" altLang="en-US" sz="1400" dirty="0">
              <a:latin typeface="Trebuchet MS" panose="020B0603020202020204" pitchFamily="34" charset="0"/>
              <a:cs typeface="+mn-cs"/>
            </a:endParaRP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en-US" altLang="en-US" sz="1400" dirty="0" smtClean="0">
                <a:latin typeface="Trebuchet MS" panose="020B0603020202020204" pitchFamily="34" charset="0"/>
                <a:cs typeface="+mn-cs"/>
              </a:rPr>
              <a:t>Residual </a:t>
            </a:r>
            <a:r>
              <a:rPr lang="en-US" altLang="en-US" sz="1400" dirty="0">
                <a:latin typeface="Trebuchet MS" panose="020B0603020202020204" pitchFamily="34" charset="0"/>
                <a:cs typeface="+mn-cs"/>
              </a:rPr>
              <a:t>strength burst test (hydraulic</a:t>
            </a:r>
            <a:r>
              <a:rPr lang="en-US" altLang="en-US" sz="1400" dirty="0" smtClean="0">
                <a:latin typeface="Trebuchet MS" panose="020B0603020202020204" pitchFamily="34" charset="0"/>
                <a:cs typeface="+mn-cs"/>
              </a:rPr>
              <a:t>) – </a:t>
            </a:r>
            <a:r>
              <a:rPr lang="en-US" altLang="en-US" sz="1400" dirty="0" smtClean="0">
                <a:solidFill>
                  <a:srgbClr val="FF0000"/>
                </a:solidFill>
                <a:latin typeface="Trebuchet MS" panose="020B0603020202020204" pitchFamily="34" charset="0"/>
                <a:cs typeface="+mn-cs"/>
              </a:rPr>
              <a:t>Within 20% of </a:t>
            </a:r>
            <a:r>
              <a:rPr lang="en-US" altLang="en-US" sz="1400" dirty="0" err="1" smtClean="0">
                <a:solidFill>
                  <a:srgbClr val="FF0000"/>
                </a:solidFill>
                <a:latin typeface="Trebuchet MS" panose="020B0603020202020204" pitchFamily="34" charset="0"/>
                <a:cs typeface="+mn-cs"/>
              </a:rPr>
              <a:t>BPo</a:t>
            </a:r>
            <a:endParaRPr lang="en-US" altLang="en-US" sz="1400" dirty="0">
              <a:solidFill>
                <a:srgbClr val="FF0000"/>
              </a:solidFill>
              <a:latin typeface="Trebuchet MS" panose="020B0603020202020204" pitchFamily="34" charset="0"/>
              <a:cs typeface="+mn-cs"/>
            </a:endParaRPr>
          </a:p>
          <a:p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8595-08D9-A942-9AAF-F42EF9933F95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57400"/>
            <a:ext cx="4402138" cy="3286125"/>
          </a:xfrm>
          <a:prstGeom prst="rect">
            <a:avLst/>
          </a:prstGeom>
          <a:solidFill>
            <a:schemeClr val="tx1"/>
          </a:solidFill>
          <a:ln>
            <a:noFill/>
          </a:ln>
          <a:extLst/>
        </p:spPr>
      </p:pic>
      <p:sp>
        <p:nvSpPr>
          <p:cNvPr id="7" name="Text Box 466"/>
          <p:cNvSpPr txBox="1">
            <a:spLocks noChangeArrowheads="1"/>
          </p:cNvSpPr>
          <p:nvPr/>
        </p:nvSpPr>
        <p:spPr bwMode="auto">
          <a:xfrm>
            <a:off x="3502508" y="2590800"/>
            <a:ext cx="7683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180% NWP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(4 min)</a:t>
            </a:r>
            <a:endParaRPr kumimoji="0" lang="en-US" alt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9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Localized and Engulfing Fire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8595-08D9-A942-9AAF-F42EF9933F95}" type="slidenum">
              <a:rPr lang="en-US" smtClean="0"/>
              <a:t>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922" y="1670050"/>
            <a:ext cx="5838825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905932" y="4487671"/>
            <a:ext cx="72897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 hydrogen storage system is pressurized to NWP and exposed to </a:t>
            </a:r>
            <a:r>
              <a:rPr lang="en-US" dirty="0" smtClean="0"/>
              <a:t>fire. </a:t>
            </a:r>
            <a:r>
              <a:rPr lang="en-US" dirty="0"/>
              <a:t>A temperature-activated pressure relief </a:t>
            </a:r>
            <a:r>
              <a:rPr lang="en-US" dirty="0" smtClean="0"/>
              <a:t>device shall </a:t>
            </a:r>
            <a:r>
              <a:rPr lang="en-US" dirty="0"/>
              <a:t>release the contained gases in a controlled manner without rupture.</a:t>
            </a:r>
          </a:p>
        </p:txBody>
      </p:sp>
    </p:spTree>
    <p:extLst>
      <p:ext uri="{BB962C8B-B14F-4D97-AF65-F5344CB8AC3E}">
        <p14:creationId xmlns:p14="http://schemas.microsoft.com/office/powerpoint/2010/main" val="70511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 Test Profile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8595-08D9-A942-9AAF-F42EF9933F95}" type="slidenum">
              <a:rPr lang="en-US" smtClean="0"/>
              <a:t>8</a:t>
            </a:fld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785813" y="1868876"/>
            <a:ext cx="7371216" cy="4206875"/>
            <a:chOff x="785813" y="1281113"/>
            <a:chExt cx="7720012" cy="5124450"/>
          </a:xfrm>
        </p:grpSpPr>
        <p:cxnSp>
          <p:nvCxnSpPr>
            <p:cNvPr id="5" name="Straight Connector 4"/>
            <p:cNvCxnSpPr>
              <a:stCxn id="25" idx="2"/>
            </p:cNvCxnSpPr>
            <p:nvPr/>
          </p:nvCxnSpPr>
          <p:spPr bwMode="auto">
            <a:xfrm rot="10800000" flipH="1">
              <a:off x="5791200" y="3046413"/>
              <a:ext cx="2714625" cy="0"/>
            </a:xfrm>
            <a:prstGeom prst="line">
              <a:avLst/>
            </a:prstGeom>
            <a:ln w="50800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endCxn id="26" idx="2"/>
            </p:cNvCxnSpPr>
            <p:nvPr/>
          </p:nvCxnSpPr>
          <p:spPr bwMode="auto">
            <a:xfrm>
              <a:off x="2786063" y="3719513"/>
              <a:ext cx="2547937" cy="15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auto">
            <a:xfrm rot="5400000" flipH="1" flipV="1">
              <a:off x="-496093" y="3644106"/>
              <a:ext cx="4419600" cy="1587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 bwMode="auto">
            <a:xfrm>
              <a:off x="1714500" y="5853113"/>
              <a:ext cx="6215063" cy="0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9"/>
            <p:cNvSpPr txBox="1">
              <a:spLocks noChangeArrowheads="1"/>
            </p:cNvSpPr>
            <p:nvPr/>
          </p:nvSpPr>
          <p:spPr bwMode="auto">
            <a:xfrm>
              <a:off x="1857375" y="5929313"/>
              <a:ext cx="357188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latin typeface="Calibri" pitchFamily="34" charset="0"/>
                </a:rPr>
                <a:t>1 </a:t>
              </a:r>
            </a:p>
          </p:txBody>
        </p:sp>
        <p:cxnSp>
          <p:nvCxnSpPr>
            <p:cNvPr id="10" name="Straight Connector 9"/>
            <p:cNvCxnSpPr/>
            <p:nvPr/>
          </p:nvCxnSpPr>
          <p:spPr bwMode="auto">
            <a:xfrm rot="10800000">
              <a:off x="1643063" y="3719513"/>
              <a:ext cx="7143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auto">
            <a:xfrm rot="10800000">
              <a:off x="1643063" y="3033713"/>
              <a:ext cx="71437" cy="31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3"/>
            <p:cNvSpPr txBox="1">
              <a:spLocks noChangeArrowheads="1"/>
            </p:cNvSpPr>
            <p:nvPr/>
          </p:nvSpPr>
          <p:spPr bwMode="auto">
            <a:xfrm>
              <a:off x="785813" y="3490913"/>
              <a:ext cx="928687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Calibri" pitchFamily="34" charset="0"/>
                </a:rPr>
                <a:t>600</a:t>
              </a:r>
              <a:r>
                <a:rPr lang="en-US" altLang="en-US" sz="2000" baseline="30000">
                  <a:latin typeface="Calibri" pitchFamily="34" charset="0"/>
                </a:rPr>
                <a:t>o</a:t>
              </a:r>
              <a:r>
                <a:rPr lang="en-US" altLang="en-US" sz="2000">
                  <a:latin typeface="Calibri" pitchFamily="34" charset="0"/>
                </a:rPr>
                <a:t> C</a:t>
              </a:r>
            </a:p>
          </p:txBody>
        </p:sp>
        <p:sp>
          <p:nvSpPr>
            <p:cNvPr id="13" name="TextBox 14"/>
            <p:cNvSpPr txBox="1">
              <a:spLocks noChangeArrowheads="1"/>
            </p:cNvSpPr>
            <p:nvPr/>
          </p:nvSpPr>
          <p:spPr bwMode="auto">
            <a:xfrm>
              <a:off x="785813" y="2805113"/>
              <a:ext cx="928687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Calibri" pitchFamily="34" charset="0"/>
                </a:rPr>
                <a:t>800</a:t>
              </a:r>
              <a:r>
                <a:rPr lang="en-US" altLang="en-US" sz="2000" baseline="30000">
                  <a:latin typeface="Calibri" pitchFamily="34" charset="0"/>
                </a:rPr>
                <a:t>o</a:t>
              </a:r>
              <a:r>
                <a:rPr lang="en-US" altLang="en-US" sz="2000">
                  <a:latin typeface="Calibri" pitchFamily="34" charset="0"/>
                </a:rPr>
                <a:t> C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>
              <a:off x="2000250" y="1662113"/>
              <a:ext cx="3409950" cy="14287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7"/>
            <p:cNvSpPr txBox="1">
              <a:spLocks noChangeArrowheads="1"/>
            </p:cNvSpPr>
            <p:nvPr/>
          </p:nvSpPr>
          <p:spPr bwMode="auto">
            <a:xfrm>
              <a:off x="2357438" y="1281113"/>
              <a:ext cx="242887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>
                  <a:latin typeface="Calibri" pitchFamily="34" charset="0"/>
                </a:rPr>
                <a:t>Localized Fire Exposure</a:t>
              </a:r>
            </a:p>
          </p:txBody>
        </p:sp>
        <p:cxnSp>
          <p:nvCxnSpPr>
            <p:cNvPr id="16" name="Straight Connector 15"/>
            <p:cNvCxnSpPr/>
            <p:nvPr/>
          </p:nvCxnSpPr>
          <p:spPr bwMode="auto">
            <a:xfrm rot="5400000">
              <a:off x="3202781" y="3655219"/>
              <a:ext cx="4416425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20"/>
            <p:cNvSpPr txBox="1">
              <a:spLocks noChangeArrowheads="1"/>
            </p:cNvSpPr>
            <p:nvPr/>
          </p:nvSpPr>
          <p:spPr bwMode="auto">
            <a:xfrm>
              <a:off x="5643563" y="1292225"/>
              <a:ext cx="20002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>
                  <a:latin typeface="Calibri" pitchFamily="34" charset="0"/>
                </a:rPr>
                <a:t>Engulfing Fire</a:t>
              </a:r>
            </a:p>
          </p:txBody>
        </p:sp>
        <p:cxnSp>
          <p:nvCxnSpPr>
            <p:cNvPr id="18" name="Straight Connector 17"/>
            <p:cNvCxnSpPr/>
            <p:nvPr/>
          </p:nvCxnSpPr>
          <p:spPr bwMode="auto">
            <a:xfrm>
              <a:off x="1785938" y="3033713"/>
              <a:ext cx="3624262" cy="14287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auto">
            <a:xfrm>
              <a:off x="1785938" y="3719513"/>
              <a:ext cx="1000125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rot="5400000">
              <a:off x="1642269" y="4787107"/>
              <a:ext cx="2287587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33"/>
            <p:cNvSpPr txBox="1">
              <a:spLocks noChangeArrowheads="1"/>
            </p:cNvSpPr>
            <p:nvPr/>
          </p:nvSpPr>
          <p:spPr bwMode="auto">
            <a:xfrm>
              <a:off x="6643688" y="5929313"/>
              <a:ext cx="11398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Calibri" pitchFamily="34" charset="0"/>
                </a:rPr>
                <a:t>Minutes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 flipV="1">
              <a:off x="5410200" y="1665288"/>
              <a:ext cx="2590800" cy="11112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olid"/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44"/>
            <p:cNvSpPr txBox="1">
              <a:spLocks noChangeArrowheads="1"/>
            </p:cNvSpPr>
            <p:nvPr/>
          </p:nvSpPr>
          <p:spPr bwMode="auto">
            <a:xfrm>
              <a:off x="5562600" y="5867400"/>
              <a:ext cx="7620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latin typeface="Calibri" pitchFamily="34" charset="0"/>
                </a:rPr>
                <a:t>13</a:t>
              </a: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2714625" y="3659188"/>
              <a:ext cx="142875" cy="1508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5791200" y="2971800"/>
              <a:ext cx="142875" cy="150813"/>
            </a:xfrm>
            <a:prstGeom prst="ellipse">
              <a:avLst/>
            </a:prstGeom>
            <a:solidFill>
              <a:schemeClr val="tx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5334000" y="3659188"/>
              <a:ext cx="142875" cy="1508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26"/>
            <p:cNvSpPr/>
            <p:nvPr/>
          </p:nvSpPr>
          <p:spPr bwMode="auto">
            <a:xfrm>
              <a:off x="1725613" y="3719513"/>
              <a:ext cx="1060450" cy="2157412"/>
            </a:xfrm>
            <a:custGeom>
              <a:avLst/>
              <a:gdLst>
                <a:gd name="connsiteX0" fmla="*/ 0 w 1074057"/>
                <a:gd name="connsiteY0" fmla="*/ 2240643 h 2240643"/>
                <a:gd name="connsiteX1" fmla="*/ 54428 w 1074057"/>
                <a:gd name="connsiteY1" fmla="*/ 1435101 h 2240643"/>
                <a:gd name="connsiteX2" fmla="*/ 195943 w 1074057"/>
                <a:gd name="connsiteY2" fmla="*/ 956129 h 2240643"/>
                <a:gd name="connsiteX3" fmla="*/ 381000 w 1074057"/>
                <a:gd name="connsiteY3" fmla="*/ 466272 h 2240643"/>
                <a:gd name="connsiteX4" fmla="*/ 794657 w 1074057"/>
                <a:gd name="connsiteY4" fmla="*/ 74386 h 2240643"/>
                <a:gd name="connsiteX5" fmla="*/ 990600 w 1074057"/>
                <a:gd name="connsiteY5" fmla="*/ 19958 h 2240643"/>
                <a:gd name="connsiteX6" fmla="*/ 1001485 w 1074057"/>
                <a:gd name="connsiteY6" fmla="*/ 9072 h 2240643"/>
                <a:gd name="connsiteX7" fmla="*/ 1066800 w 1074057"/>
                <a:gd name="connsiteY7" fmla="*/ 30843 h 2240643"/>
                <a:gd name="connsiteX8" fmla="*/ 1045028 w 1074057"/>
                <a:gd name="connsiteY8" fmla="*/ 19958 h 2240643"/>
                <a:gd name="connsiteX0" fmla="*/ 0 w 1074057"/>
                <a:gd name="connsiteY0" fmla="*/ 2240643 h 2240643"/>
                <a:gd name="connsiteX1" fmla="*/ 54428 w 1074057"/>
                <a:gd name="connsiteY1" fmla="*/ 1435101 h 2240643"/>
                <a:gd name="connsiteX2" fmla="*/ 217714 w 1074057"/>
                <a:gd name="connsiteY2" fmla="*/ 923472 h 2240643"/>
                <a:gd name="connsiteX3" fmla="*/ 381000 w 1074057"/>
                <a:gd name="connsiteY3" fmla="*/ 466272 h 2240643"/>
                <a:gd name="connsiteX4" fmla="*/ 794657 w 1074057"/>
                <a:gd name="connsiteY4" fmla="*/ 74386 h 2240643"/>
                <a:gd name="connsiteX5" fmla="*/ 990600 w 1074057"/>
                <a:gd name="connsiteY5" fmla="*/ 19958 h 2240643"/>
                <a:gd name="connsiteX6" fmla="*/ 1001485 w 1074057"/>
                <a:gd name="connsiteY6" fmla="*/ 9072 h 2240643"/>
                <a:gd name="connsiteX7" fmla="*/ 1066800 w 1074057"/>
                <a:gd name="connsiteY7" fmla="*/ 30843 h 2240643"/>
                <a:gd name="connsiteX8" fmla="*/ 1045028 w 1074057"/>
                <a:gd name="connsiteY8" fmla="*/ 19958 h 2240643"/>
                <a:gd name="connsiteX0" fmla="*/ 0 w 1074057"/>
                <a:gd name="connsiteY0" fmla="*/ 2240643 h 2240643"/>
                <a:gd name="connsiteX1" fmla="*/ 54428 w 1074057"/>
                <a:gd name="connsiteY1" fmla="*/ 1435101 h 2240643"/>
                <a:gd name="connsiteX2" fmla="*/ 217714 w 1074057"/>
                <a:gd name="connsiteY2" fmla="*/ 923472 h 2240643"/>
                <a:gd name="connsiteX3" fmla="*/ 381000 w 1074057"/>
                <a:gd name="connsiteY3" fmla="*/ 466272 h 2240643"/>
                <a:gd name="connsiteX4" fmla="*/ 794657 w 1074057"/>
                <a:gd name="connsiteY4" fmla="*/ 74386 h 2240643"/>
                <a:gd name="connsiteX5" fmla="*/ 990600 w 1074057"/>
                <a:gd name="connsiteY5" fmla="*/ 19958 h 2240643"/>
                <a:gd name="connsiteX6" fmla="*/ 1001485 w 1074057"/>
                <a:gd name="connsiteY6" fmla="*/ 9072 h 2240643"/>
                <a:gd name="connsiteX7" fmla="*/ 1066800 w 1074057"/>
                <a:gd name="connsiteY7" fmla="*/ 30843 h 2240643"/>
                <a:gd name="connsiteX8" fmla="*/ 1045028 w 1074057"/>
                <a:gd name="connsiteY8" fmla="*/ 19958 h 2240643"/>
                <a:gd name="connsiteX0" fmla="*/ 0 w 1074057"/>
                <a:gd name="connsiteY0" fmla="*/ 2240643 h 2240643"/>
                <a:gd name="connsiteX1" fmla="*/ 54428 w 1074057"/>
                <a:gd name="connsiteY1" fmla="*/ 1435101 h 2240643"/>
                <a:gd name="connsiteX2" fmla="*/ 217714 w 1074057"/>
                <a:gd name="connsiteY2" fmla="*/ 923472 h 2240643"/>
                <a:gd name="connsiteX3" fmla="*/ 381000 w 1074057"/>
                <a:gd name="connsiteY3" fmla="*/ 466272 h 2240643"/>
                <a:gd name="connsiteX4" fmla="*/ 794657 w 1074057"/>
                <a:gd name="connsiteY4" fmla="*/ 74386 h 2240643"/>
                <a:gd name="connsiteX5" fmla="*/ 990600 w 1074057"/>
                <a:gd name="connsiteY5" fmla="*/ 19958 h 2240643"/>
                <a:gd name="connsiteX6" fmla="*/ 1001485 w 1074057"/>
                <a:gd name="connsiteY6" fmla="*/ 9072 h 2240643"/>
                <a:gd name="connsiteX7" fmla="*/ 1066800 w 1074057"/>
                <a:gd name="connsiteY7" fmla="*/ 30843 h 2240643"/>
                <a:gd name="connsiteX8" fmla="*/ 1045028 w 1074057"/>
                <a:gd name="connsiteY8" fmla="*/ 19958 h 2240643"/>
                <a:gd name="connsiteX0" fmla="*/ 0 w 1074057"/>
                <a:gd name="connsiteY0" fmla="*/ 2240643 h 2240643"/>
                <a:gd name="connsiteX1" fmla="*/ 54428 w 1074057"/>
                <a:gd name="connsiteY1" fmla="*/ 1435101 h 2240643"/>
                <a:gd name="connsiteX2" fmla="*/ 217714 w 1074057"/>
                <a:gd name="connsiteY2" fmla="*/ 923472 h 2240643"/>
                <a:gd name="connsiteX3" fmla="*/ 381000 w 1074057"/>
                <a:gd name="connsiteY3" fmla="*/ 466272 h 2240643"/>
                <a:gd name="connsiteX4" fmla="*/ 794657 w 1074057"/>
                <a:gd name="connsiteY4" fmla="*/ 74386 h 2240643"/>
                <a:gd name="connsiteX5" fmla="*/ 990600 w 1074057"/>
                <a:gd name="connsiteY5" fmla="*/ 19958 h 2240643"/>
                <a:gd name="connsiteX6" fmla="*/ 1001485 w 1074057"/>
                <a:gd name="connsiteY6" fmla="*/ 9072 h 2240643"/>
                <a:gd name="connsiteX7" fmla="*/ 1066800 w 1074057"/>
                <a:gd name="connsiteY7" fmla="*/ 30843 h 2240643"/>
                <a:gd name="connsiteX8" fmla="*/ 1045028 w 1074057"/>
                <a:gd name="connsiteY8" fmla="*/ 19958 h 2240643"/>
                <a:gd name="connsiteX0" fmla="*/ 9072 w 1083129"/>
                <a:gd name="connsiteY0" fmla="*/ 2240643 h 2240643"/>
                <a:gd name="connsiteX1" fmla="*/ 63500 w 1083129"/>
                <a:gd name="connsiteY1" fmla="*/ 1435101 h 2240643"/>
                <a:gd name="connsiteX2" fmla="*/ 390072 w 1083129"/>
                <a:gd name="connsiteY2" fmla="*/ 466272 h 2240643"/>
                <a:gd name="connsiteX3" fmla="*/ 803729 w 1083129"/>
                <a:gd name="connsiteY3" fmla="*/ 74386 h 2240643"/>
                <a:gd name="connsiteX4" fmla="*/ 999672 w 1083129"/>
                <a:gd name="connsiteY4" fmla="*/ 19958 h 2240643"/>
                <a:gd name="connsiteX5" fmla="*/ 1010557 w 1083129"/>
                <a:gd name="connsiteY5" fmla="*/ 9072 h 2240643"/>
                <a:gd name="connsiteX6" fmla="*/ 1075872 w 1083129"/>
                <a:gd name="connsiteY6" fmla="*/ 30843 h 2240643"/>
                <a:gd name="connsiteX7" fmla="*/ 1054100 w 1083129"/>
                <a:gd name="connsiteY7" fmla="*/ 19958 h 2240643"/>
                <a:gd name="connsiteX0" fmla="*/ 9072 w 1155700"/>
                <a:gd name="connsiteY0" fmla="*/ 2240643 h 2240643"/>
                <a:gd name="connsiteX1" fmla="*/ 63500 w 1155700"/>
                <a:gd name="connsiteY1" fmla="*/ 1435101 h 2240643"/>
                <a:gd name="connsiteX2" fmla="*/ 390072 w 1155700"/>
                <a:gd name="connsiteY2" fmla="*/ 466272 h 2240643"/>
                <a:gd name="connsiteX3" fmla="*/ 803729 w 1155700"/>
                <a:gd name="connsiteY3" fmla="*/ 74386 h 2240643"/>
                <a:gd name="connsiteX4" fmla="*/ 999672 w 1155700"/>
                <a:gd name="connsiteY4" fmla="*/ 19958 h 2240643"/>
                <a:gd name="connsiteX5" fmla="*/ 1010557 w 1155700"/>
                <a:gd name="connsiteY5" fmla="*/ 9072 h 2240643"/>
                <a:gd name="connsiteX6" fmla="*/ 1075872 w 1155700"/>
                <a:gd name="connsiteY6" fmla="*/ 30843 h 2240643"/>
                <a:gd name="connsiteX7" fmla="*/ 1141186 w 1155700"/>
                <a:gd name="connsiteY7" fmla="*/ 9072 h 2240643"/>
                <a:gd name="connsiteX0" fmla="*/ 0 w 1146628"/>
                <a:gd name="connsiteY0" fmla="*/ 2278743 h 2278743"/>
                <a:gd name="connsiteX1" fmla="*/ 54428 w 1146628"/>
                <a:gd name="connsiteY1" fmla="*/ 1473201 h 2278743"/>
                <a:gd name="connsiteX2" fmla="*/ 293913 w 1146628"/>
                <a:gd name="connsiteY2" fmla="*/ 732972 h 2278743"/>
                <a:gd name="connsiteX3" fmla="*/ 794657 w 1146628"/>
                <a:gd name="connsiteY3" fmla="*/ 112486 h 2278743"/>
                <a:gd name="connsiteX4" fmla="*/ 990600 w 1146628"/>
                <a:gd name="connsiteY4" fmla="*/ 58058 h 2278743"/>
                <a:gd name="connsiteX5" fmla="*/ 1001485 w 1146628"/>
                <a:gd name="connsiteY5" fmla="*/ 47172 h 2278743"/>
                <a:gd name="connsiteX6" fmla="*/ 1066800 w 1146628"/>
                <a:gd name="connsiteY6" fmla="*/ 68943 h 2278743"/>
                <a:gd name="connsiteX7" fmla="*/ 1132114 w 1146628"/>
                <a:gd name="connsiteY7" fmla="*/ 47172 h 2278743"/>
                <a:gd name="connsiteX0" fmla="*/ 0 w 1306284"/>
                <a:gd name="connsiteY0" fmla="*/ 2278743 h 2278743"/>
                <a:gd name="connsiteX1" fmla="*/ 54428 w 1306284"/>
                <a:gd name="connsiteY1" fmla="*/ 1473201 h 2278743"/>
                <a:gd name="connsiteX2" fmla="*/ 293913 w 1306284"/>
                <a:gd name="connsiteY2" fmla="*/ 732972 h 2278743"/>
                <a:gd name="connsiteX3" fmla="*/ 794657 w 1306284"/>
                <a:gd name="connsiteY3" fmla="*/ 112486 h 2278743"/>
                <a:gd name="connsiteX4" fmla="*/ 990600 w 1306284"/>
                <a:gd name="connsiteY4" fmla="*/ 58058 h 2278743"/>
                <a:gd name="connsiteX5" fmla="*/ 1001485 w 1306284"/>
                <a:gd name="connsiteY5" fmla="*/ 47172 h 2278743"/>
                <a:gd name="connsiteX6" fmla="*/ 1284513 w 1306284"/>
                <a:gd name="connsiteY6" fmla="*/ 123372 h 2278743"/>
                <a:gd name="connsiteX7" fmla="*/ 1132114 w 1306284"/>
                <a:gd name="connsiteY7" fmla="*/ 47172 h 2278743"/>
                <a:gd name="connsiteX0" fmla="*/ 0 w 1297213"/>
                <a:gd name="connsiteY0" fmla="*/ 2278743 h 2278743"/>
                <a:gd name="connsiteX1" fmla="*/ 54428 w 1297213"/>
                <a:gd name="connsiteY1" fmla="*/ 1473201 h 2278743"/>
                <a:gd name="connsiteX2" fmla="*/ 293913 w 1297213"/>
                <a:gd name="connsiteY2" fmla="*/ 732972 h 2278743"/>
                <a:gd name="connsiteX3" fmla="*/ 794657 w 1297213"/>
                <a:gd name="connsiteY3" fmla="*/ 112486 h 2278743"/>
                <a:gd name="connsiteX4" fmla="*/ 990600 w 1297213"/>
                <a:gd name="connsiteY4" fmla="*/ 58058 h 2278743"/>
                <a:gd name="connsiteX5" fmla="*/ 1055913 w 1297213"/>
                <a:gd name="connsiteY5" fmla="*/ 47172 h 2278743"/>
                <a:gd name="connsiteX6" fmla="*/ 1284513 w 1297213"/>
                <a:gd name="connsiteY6" fmla="*/ 123372 h 2278743"/>
                <a:gd name="connsiteX7" fmla="*/ 1132114 w 1297213"/>
                <a:gd name="connsiteY7" fmla="*/ 47172 h 2278743"/>
                <a:gd name="connsiteX0" fmla="*/ 0 w 1297213"/>
                <a:gd name="connsiteY0" fmla="*/ 2280557 h 2280557"/>
                <a:gd name="connsiteX1" fmla="*/ 54428 w 1297213"/>
                <a:gd name="connsiteY1" fmla="*/ 1475015 h 2280557"/>
                <a:gd name="connsiteX2" fmla="*/ 293913 w 1297213"/>
                <a:gd name="connsiteY2" fmla="*/ 734786 h 2280557"/>
                <a:gd name="connsiteX3" fmla="*/ 794657 w 1297213"/>
                <a:gd name="connsiteY3" fmla="*/ 114300 h 2280557"/>
                <a:gd name="connsiteX4" fmla="*/ 1055913 w 1297213"/>
                <a:gd name="connsiteY4" fmla="*/ 48986 h 2280557"/>
                <a:gd name="connsiteX5" fmla="*/ 1284513 w 1297213"/>
                <a:gd name="connsiteY5" fmla="*/ 125186 h 2280557"/>
                <a:gd name="connsiteX6" fmla="*/ 1132114 w 1297213"/>
                <a:gd name="connsiteY6" fmla="*/ 48986 h 2280557"/>
                <a:gd name="connsiteX0" fmla="*/ 0 w 1297213"/>
                <a:gd name="connsiteY0" fmla="*/ 2256971 h 2256971"/>
                <a:gd name="connsiteX1" fmla="*/ 54428 w 1297213"/>
                <a:gd name="connsiteY1" fmla="*/ 1451429 h 2256971"/>
                <a:gd name="connsiteX2" fmla="*/ 293913 w 1297213"/>
                <a:gd name="connsiteY2" fmla="*/ 711200 h 2256971"/>
                <a:gd name="connsiteX3" fmla="*/ 598714 w 1297213"/>
                <a:gd name="connsiteY3" fmla="*/ 254000 h 2256971"/>
                <a:gd name="connsiteX4" fmla="*/ 1055913 w 1297213"/>
                <a:gd name="connsiteY4" fmla="*/ 25400 h 2256971"/>
                <a:gd name="connsiteX5" fmla="*/ 1284513 w 1297213"/>
                <a:gd name="connsiteY5" fmla="*/ 101600 h 2256971"/>
                <a:gd name="connsiteX6" fmla="*/ 1132114 w 1297213"/>
                <a:gd name="connsiteY6" fmla="*/ 25400 h 2256971"/>
                <a:gd name="connsiteX0" fmla="*/ 0 w 1144813"/>
                <a:gd name="connsiteY0" fmla="*/ 2269671 h 2269671"/>
                <a:gd name="connsiteX1" fmla="*/ 54428 w 1144813"/>
                <a:gd name="connsiteY1" fmla="*/ 1464129 h 2269671"/>
                <a:gd name="connsiteX2" fmla="*/ 293913 w 1144813"/>
                <a:gd name="connsiteY2" fmla="*/ 723900 h 2269671"/>
                <a:gd name="connsiteX3" fmla="*/ 598714 w 1144813"/>
                <a:gd name="connsiteY3" fmla="*/ 266700 h 2269671"/>
                <a:gd name="connsiteX4" fmla="*/ 1055913 w 1144813"/>
                <a:gd name="connsiteY4" fmla="*/ 38100 h 2269671"/>
                <a:gd name="connsiteX5" fmla="*/ 1132114 w 1144813"/>
                <a:gd name="connsiteY5" fmla="*/ 38100 h 2269671"/>
                <a:gd name="connsiteX0" fmla="*/ 0 w 1182913"/>
                <a:gd name="connsiteY0" fmla="*/ 2269671 h 2269671"/>
                <a:gd name="connsiteX1" fmla="*/ 54428 w 1182913"/>
                <a:gd name="connsiteY1" fmla="*/ 1464129 h 2269671"/>
                <a:gd name="connsiteX2" fmla="*/ 293913 w 1182913"/>
                <a:gd name="connsiteY2" fmla="*/ 723900 h 2269671"/>
                <a:gd name="connsiteX3" fmla="*/ 370114 w 1182913"/>
                <a:gd name="connsiteY3" fmla="*/ 266700 h 2269671"/>
                <a:gd name="connsiteX4" fmla="*/ 1055913 w 1182913"/>
                <a:gd name="connsiteY4" fmla="*/ 38100 h 2269671"/>
                <a:gd name="connsiteX5" fmla="*/ 1132114 w 1182913"/>
                <a:gd name="connsiteY5" fmla="*/ 38100 h 2269671"/>
                <a:gd name="connsiteX0" fmla="*/ 0 w 1182913"/>
                <a:gd name="connsiteY0" fmla="*/ 2269671 h 2269671"/>
                <a:gd name="connsiteX1" fmla="*/ 54428 w 1182913"/>
                <a:gd name="connsiteY1" fmla="*/ 1464129 h 2269671"/>
                <a:gd name="connsiteX2" fmla="*/ 141514 w 1182913"/>
                <a:gd name="connsiteY2" fmla="*/ 723900 h 2269671"/>
                <a:gd name="connsiteX3" fmla="*/ 370114 w 1182913"/>
                <a:gd name="connsiteY3" fmla="*/ 266700 h 2269671"/>
                <a:gd name="connsiteX4" fmla="*/ 1055913 w 1182913"/>
                <a:gd name="connsiteY4" fmla="*/ 38100 h 2269671"/>
                <a:gd name="connsiteX5" fmla="*/ 1132114 w 1182913"/>
                <a:gd name="connsiteY5" fmla="*/ 38100 h 2269671"/>
                <a:gd name="connsiteX0" fmla="*/ 0 w 1182913"/>
                <a:gd name="connsiteY0" fmla="*/ 2256971 h 2256971"/>
                <a:gd name="connsiteX1" fmla="*/ 54428 w 1182913"/>
                <a:gd name="connsiteY1" fmla="*/ 1451429 h 2256971"/>
                <a:gd name="connsiteX2" fmla="*/ 141514 w 1182913"/>
                <a:gd name="connsiteY2" fmla="*/ 711200 h 2256971"/>
                <a:gd name="connsiteX3" fmla="*/ 370114 w 1182913"/>
                <a:gd name="connsiteY3" fmla="*/ 177800 h 2256971"/>
                <a:gd name="connsiteX4" fmla="*/ 1055913 w 1182913"/>
                <a:gd name="connsiteY4" fmla="*/ 25400 h 2256971"/>
                <a:gd name="connsiteX5" fmla="*/ 1132114 w 1182913"/>
                <a:gd name="connsiteY5" fmla="*/ 25400 h 2256971"/>
                <a:gd name="connsiteX0" fmla="*/ 7258 w 1190171"/>
                <a:gd name="connsiteY0" fmla="*/ 2256971 h 2256971"/>
                <a:gd name="connsiteX1" fmla="*/ 61686 w 1190171"/>
                <a:gd name="connsiteY1" fmla="*/ 1451429 h 2256971"/>
                <a:gd name="connsiteX2" fmla="*/ 377372 w 1190171"/>
                <a:gd name="connsiteY2" fmla="*/ 787400 h 2256971"/>
                <a:gd name="connsiteX3" fmla="*/ 377372 w 1190171"/>
                <a:gd name="connsiteY3" fmla="*/ 177800 h 2256971"/>
                <a:gd name="connsiteX4" fmla="*/ 1063171 w 1190171"/>
                <a:gd name="connsiteY4" fmla="*/ 25400 h 2256971"/>
                <a:gd name="connsiteX5" fmla="*/ 1139372 w 1190171"/>
                <a:gd name="connsiteY5" fmla="*/ 25400 h 2256971"/>
                <a:gd name="connsiteX0" fmla="*/ 0 w 1182913"/>
                <a:gd name="connsiteY0" fmla="*/ 2256971 h 2256971"/>
                <a:gd name="connsiteX1" fmla="*/ 141514 w 1182913"/>
                <a:gd name="connsiteY1" fmla="*/ 1397000 h 2256971"/>
                <a:gd name="connsiteX2" fmla="*/ 370114 w 1182913"/>
                <a:gd name="connsiteY2" fmla="*/ 787400 h 2256971"/>
                <a:gd name="connsiteX3" fmla="*/ 370114 w 1182913"/>
                <a:gd name="connsiteY3" fmla="*/ 177800 h 2256971"/>
                <a:gd name="connsiteX4" fmla="*/ 1055913 w 1182913"/>
                <a:gd name="connsiteY4" fmla="*/ 25400 h 2256971"/>
                <a:gd name="connsiteX5" fmla="*/ 1132114 w 1182913"/>
                <a:gd name="connsiteY5" fmla="*/ 25400 h 2256971"/>
                <a:gd name="connsiteX0" fmla="*/ 0 w 1144813"/>
                <a:gd name="connsiteY0" fmla="*/ 2282371 h 2282371"/>
                <a:gd name="connsiteX1" fmla="*/ 141514 w 1144813"/>
                <a:gd name="connsiteY1" fmla="*/ 1422400 h 2282371"/>
                <a:gd name="connsiteX2" fmla="*/ 370114 w 1144813"/>
                <a:gd name="connsiteY2" fmla="*/ 812800 h 2282371"/>
                <a:gd name="connsiteX3" fmla="*/ 598714 w 1144813"/>
                <a:gd name="connsiteY3" fmla="*/ 355600 h 2282371"/>
                <a:gd name="connsiteX4" fmla="*/ 1055913 w 1144813"/>
                <a:gd name="connsiteY4" fmla="*/ 50800 h 2282371"/>
                <a:gd name="connsiteX5" fmla="*/ 1132114 w 1144813"/>
                <a:gd name="connsiteY5" fmla="*/ 50800 h 2282371"/>
                <a:gd name="connsiteX0" fmla="*/ 0 w 1144813"/>
                <a:gd name="connsiteY0" fmla="*/ 2282371 h 2282371"/>
                <a:gd name="connsiteX1" fmla="*/ 141514 w 1144813"/>
                <a:gd name="connsiteY1" fmla="*/ 1422400 h 2282371"/>
                <a:gd name="connsiteX2" fmla="*/ 293914 w 1144813"/>
                <a:gd name="connsiteY2" fmla="*/ 812800 h 2282371"/>
                <a:gd name="connsiteX3" fmla="*/ 598714 w 1144813"/>
                <a:gd name="connsiteY3" fmla="*/ 355600 h 2282371"/>
                <a:gd name="connsiteX4" fmla="*/ 1055913 w 1144813"/>
                <a:gd name="connsiteY4" fmla="*/ 50800 h 2282371"/>
                <a:gd name="connsiteX5" fmla="*/ 1132114 w 1144813"/>
                <a:gd name="connsiteY5" fmla="*/ 50800 h 2282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44813" h="2282371">
                  <a:moveTo>
                    <a:pt x="0" y="2282371"/>
                  </a:moveTo>
                  <a:cubicBezTo>
                    <a:pt x="10885" y="1986643"/>
                    <a:pt x="92528" y="1667328"/>
                    <a:pt x="141514" y="1422400"/>
                  </a:cubicBezTo>
                  <a:cubicBezTo>
                    <a:pt x="190500" y="1177472"/>
                    <a:pt x="217714" y="990600"/>
                    <a:pt x="293914" y="812800"/>
                  </a:cubicBezTo>
                  <a:cubicBezTo>
                    <a:pt x="370114" y="635000"/>
                    <a:pt x="471714" y="482600"/>
                    <a:pt x="598714" y="355600"/>
                  </a:cubicBezTo>
                  <a:cubicBezTo>
                    <a:pt x="725714" y="228600"/>
                    <a:pt x="967013" y="101600"/>
                    <a:pt x="1055913" y="50800"/>
                  </a:cubicBezTo>
                  <a:cubicBezTo>
                    <a:pt x="1144813" y="0"/>
                    <a:pt x="1116239" y="50800"/>
                    <a:pt x="1132114" y="50800"/>
                  </a:cubicBezTo>
                </a:path>
              </a:pathLst>
            </a:cu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27"/>
            <p:cNvSpPr/>
            <p:nvPr/>
          </p:nvSpPr>
          <p:spPr bwMode="auto">
            <a:xfrm>
              <a:off x="5410200" y="3048000"/>
              <a:ext cx="457200" cy="533400"/>
            </a:xfrm>
            <a:custGeom>
              <a:avLst/>
              <a:gdLst>
                <a:gd name="connsiteX0" fmla="*/ 0 w 1074057"/>
                <a:gd name="connsiteY0" fmla="*/ 2240643 h 2240643"/>
                <a:gd name="connsiteX1" fmla="*/ 54428 w 1074057"/>
                <a:gd name="connsiteY1" fmla="*/ 1435101 h 2240643"/>
                <a:gd name="connsiteX2" fmla="*/ 195943 w 1074057"/>
                <a:gd name="connsiteY2" fmla="*/ 956129 h 2240643"/>
                <a:gd name="connsiteX3" fmla="*/ 381000 w 1074057"/>
                <a:gd name="connsiteY3" fmla="*/ 466272 h 2240643"/>
                <a:gd name="connsiteX4" fmla="*/ 794657 w 1074057"/>
                <a:gd name="connsiteY4" fmla="*/ 74386 h 2240643"/>
                <a:gd name="connsiteX5" fmla="*/ 990600 w 1074057"/>
                <a:gd name="connsiteY5" fmla="*/ 19958 h 2240643"/>
                <a:gd name="connsiteX6" fmla="*/ 1001485 w 1074057"/>
                <a:gd name="connsiteY6" fmla="*/ 9072 h 2240643"/>
                <a:gd name="connsiteX7" fmla="*/ 1066800 w 1074057"/>
                <a:gd name="connsiteY7" fmla="*/ 30843 h 2240643"/>
                <a:gd name="connsiteX8" fmla="*/ 1045028 w 1074057"/>
                <a:gd name="connsiteY8" fmla="*/ 19958 h 2240643"/>
                <a:gd name="connsiteX0" fmla="*/ 0 w 1074057"/>
                <a:gd name="connsiteY0" fmla="*/ 2240643 h 2240643"/>
                <a:gd name="connsiteX1" fmla="*/ 54428 w 1074057"/>
                <a:gd name="connsiteY1" fmla="*/ 1435101 h 2240643"/>
                <a:gd name="connsiteX2" fmla="*/ 217714 w 1074057"/>
                <a:gd name="connsiteY2" fmla="*/ 923472 h 2240643"/>
                <a:gd name="connsiteX3" fmla="*/ 381000 w 1074057"/>
                <a:gd name="connsiteY3" fmla="*/ 466272 h 2240643"/>
                <a:gd name="connsiteX4" fmla="*/ 794657 w 1074057"/>
                <a:gd name="connsiteY4" fmla="*/ 74386 h 2240643"/>
                <a:gd name="connsiteX5" fmla="*/ 990600 w 1074057"/>
                <a:gd name="connsiteY5" fmla="*/ 19958 h 2240643"/>
                <a:gd name="connsiteX6" fmla="*/ 1001485 w 1074057"/>
                <a:gd name="connsiteY6" fmla="*/ 9072 h 2240643"/>
                <a:gd name="connsiteX7" fmla="*/ 1066800 w 1074057"/>
                <a:gd name="connsiteY7" fmla="*/ 30843 h 2240643"/>
                <a:gd name="connsiteX8" fmla="*/ 1045028 w 1074057"/>
                <a:gd name="connsiteY8" fmla="*/ 19958 h 2240643"/>
                <a:gd name="connsiteX0" fmla="*/ 0 w 1074057"/>
                <a:gd name="connsiteY0" fmla="*/ 2240643 h 2240643"/>
                <a:gd name="connsiteX1" fmla="*/ 54428 w 1074057"/>
                <a:gd name="connsiteY1" fmla="*/ 1435101 h 2240643"/>
                <a:gd name="connsiteX2" fmla="*/ 217714 w 1074057"/>
                <a:gd name="connsiteY2" fmla="*/ 923472 h 2240643"/>
                <a:gd name="connsiteX3" fmla="*/ 381000 w 1074057"/>
                <a:gd name="connsiteY3" fmla="*/ 466272 h 2240643"/>
                <a:gd name="connsiteX4" fmla="*/ 794657 w 1074057"/>
                <a:gd name="connsiteY4" fmla="*/ 74386 h 2240643"/>
                <a:gd name="connsiteX5" fmla="*/ 990600 w 1074057"/>
                <a:gd name="connsiteY5" fmla="*/ 19958 h 2240643"/>
                <a:gd name="connsiteX6" fmla="*/ 1001485 w 1074057"/>
                <a:gd name="connsiteY6" fmla="*/ 9072 h 2240643"/>
                <a:gd name="connsiteX7" fmla="*/ 1066800 w 1074057"/>
                <a:gd name="connsiteY7" fmla="*/ 30843 h 2240643"/>
                <a:gd name="connsiteX8" fmla="*/ 1045028 w 1074057"/>
                <a:gd name="connsiteY8" fmla="*/ 19958 h 2240643"/>
                <a:gd name="connsiteX0" fmla="*/ 0 w 1074057"/>
                <a:gd name="connsiteY0" fmla="*/ 2240643 h 2240643"/>
                <a:gd name="connsiteX1" fmla="*/ 54428 w 1074057"/>
                <a:gd name="connsiteY1" fmla="*/ 1435101 h 2240643"/>
                <a:gd name="connsiteX2" fmla="*/ 217714 w 1074057"/>
                <a:gd name="connsiteY2" fmla="*/ 923472 h 2240643"/>
                <a:gd name="connsiteX3" fmla="*/ 381000 w 1074057"/>
                <a:gd name="connsiteY3" fmla="*/ 466272 h 2240643"/>
                <a:gd name="connsiteX4" fmla="*/ 794657 w 1074057"/>
                <a:gd name="connsiteY4" fmla="*/ 74386 h 2240643"/>
                <a:gd name="connsiteX5" fmla="*/ 990600 w 1074057"/>
                <a:gd name="connsiteY5" fmla="*/ 19958 h 2240643"/>
                <a:gd name="connsiteX6" fmla="*/ 1001485 w 1074057"/>
                <a:gd name="connsiteY6" fmla="*/ 9072 h 2240643"/>
                <a:gd name="connsiteX7" fmla="*/ 1066800 w 1074057"/>
                <a:gd name="connsiteY7" fmla="*/ 30843 h 2240643"/>
                <a:gd name="connsiteX8" fmla="*/ 1045028 w 1074057"/>
                <a:gd name="connsiteY8" fmla="*/ 19958 h 2240643"/>
                <a:gd name="connsiteX0" fmla="*/ 0 w 1074057"/>
                <a:gd name="connsiteY0" fmla="*/ 2240643 h 2240643"/>
                <a:gd name="connsiteX1" fmla="*/ 54428 w 1074057"/>
                <a:gd name="connsiteY1" fmla="*/ 1435101 h 2240643"/>
                <a:gd name="connsiteX2" fmla="*/ 217714 w 1074057"/>
                <a:gd name="connsiteY2" fmla="*/ 923472 h 2240643"/>
                <a:gd name="connsiteX3" fmla="*/ 381000 w 1074057"/>
                <a:gd name="connsiteY3" fmla="*/ 466272 h 2240643"/>
                <a:gd name="connsiteX4" fmla="*/ 794657 w 1074057"/>
                <a:gd name="connsiteY4" fmla="*/ 74386 h 2240643"/>
                <a:gd name="connsiteX5" fmla="*/ 990600 w 1074057"/>
                <a:gd name="connsiteY5" fmla="*/ 19958 h 2240643"/>
                <a:gd name="connsiteX6" fmla="*/ 1001485 w 1074057"/>
                <a:gd name="connsiteY6" fmla="*/ 9072 h 2240643"/>
                <a:gd name="connsiteX7" fmla="*/ 1066800 w 1074057"/>
                <a:gd name="connsiteY7" fmla="*/ 30843 h 2240643"/>
                <a:gd name="connsiteX8" fmla="*/ 1045028 w 1074057"/>
                <a:gd name="connsiteY8" fmla="*/ 19958 h 2240643"/>
                <a:gd name="connsiteX0" fmla="*/ 9072 w 1083129"/>
                <a:gd name="connsiteY0" fmla="*/ 2240643 h 2240643"/>
                <a:gd name="connsiteX1" fmla="*/ 63500 w 1083129"/>
                <a:gd name="connsiteY1" fmla="*/ 1435101 h 2240643"/>
                <a:gd name="connsiteX2" fmla="*/ 390072 w 1083129"/>
                <a:gd name="connsiteY2" fmla="*/ 466272 h 2240643"/>
                <a:gd name="connsiteX3" fmla="*/ 803729 w 1083129"/>
                <a:gd name="connsiteY3" fmla="*/ 74386 h 2240643"/>
                <a:gd name="connsiteX4" fmla="*/ 999672 w 1083129"/>
                <a:gd name="connsiteY4" fmla="*/ 19958 h 2240643"/>
                <a:gd name="connsiteX5" fmla="*/ 1010557 w 1083129"/>
                <a:gd name="connsiteY5" fmla="*/ 9072 h 2240643"/>
                <a:gd name="connsiteX6" fmla="*/ 1075872 w 1083129"/>
                <a:gd name="connsiteY6" fmla="*/ 30843 h 2240643"/>
                <a:gd name="connsiteX7" fmla="*/ 1054100 w 1083129"/>
                <a:gd name="connsiteY7" fmla="*/ 19958 h 2240643"/>
                <a:gd name="connsiteX0" fmla="*/ 9072 w 1155700"/>
                <a:gd name="connsiteY0" fmla="*/ 2240643 h 2240643"/>
                <a:gd name="connsiteX1" fmla="*/ 63500 w 1155700"/>
                <a:gd name="connsiteY1" fmla="*/ 1435101 h 2240643"/>
                <a:gd name="connsiteX2" fmla="*/ 390072 w 1155700"/>
                <a:gd name="connsiteY2" fmla="*/ 466272 h 2240643"/>
                <a:gd name="connsiteX3" fmla="*/ 803729 w 1155700"/>
                <a:gd name="connsiteY3" fmla="*/ 74386 h 2240643"/>
                <a:gd name="connsiteX4" fmla="*/ 999672 w 1155700"/>
                <a:gd name="connsiteY4" fmla="*/ 19958 h 2240643"/>
                <a:gd name="connsiteX5" fmla="*/ 1010557 w 1155700"/>
                <a:gd name="connsiteY5" fmla="*/ 9072 h 2240643"/>
                <a:gd name="connsiteX6" fmla="*/ 1075872 w 1155700"/>
                <a:gd name="connsiteY6" fmla="*/ 30843 h 2240643"/>
                <a:gd name="connsiteX7" fmla="*/ 1141186 w 1155700"/>
                <a:gd name="connsiteY7" fmla="*/ 9072 h 2240643"/>
                <a:gd name="connsiteX0" fmla="*/ 0 w 1146628"/>
                <a:gd name="connsiteY0" fmla="*/ 2278743 h 2278743"/>
                <a:gd name="connsiteX1" fmla="*/ 54428 w 1146628"/>
                <a:gd name="connsiteY1" fmla="*/ 1473201 h 2278743"/>
                <a:gd name="connsiteX2" fmla="*/ 293913 w 1146628"/>
                <a:gd name="connsiteY2" fmla="*/ 732972 h 2278743"/>
                <a:gd name="connsiteX3" fmla="*/ 794657 w 1146628"/>
                <a:gd name="connsiteY3" fmla="*/ 112486 h 2278743"/>
                <a:gd name="connsiteX4" fmla="*/ 990600 w 1146628"/>
                <a:gd name="connsiteY4" fmla="*/ 58058 h 2278743"/>
                <a:gd name="connsiteX5" fmla="*/ 1001485 w 1146628"/>
                <a:gd name="connsiteY5" fmla="*/ 47172 h 2278743"/>
                <a:gd name="connsiteX6" fmla="*/ 1066800 w 1146628"/>
                <a:gd name="connsiteY6" fmla="*/ 68943 h 2278743"/>
                <a:gd name="connsiteX7" fmla="*/ 1132114 w 1146628"/>
                <a:gd name="connsiteY7" fmla="*/ 47172 h 2278743"/>
                <a:gd name="connsiteX0" fmla="*/ 0 w 1306284"/>
                <a:gd name="connsiteY0" fmla="*/ 2278743 h 2278743"/>
                <a:gd name="connsiteX1" fmla="*/ 54428 w 1306284"/>
                <a:gd name="connsiteY1" fmla="*/ 1473201 h 2278743"/>
                <a:gd name="connsiteX2" fmla="*/ 293913 w 1306284"/>
                <a:gd name="connsiteY2" fmla="*/ 732972 h 2278743"/>
                <a:gd name="connsiteX3" fmla="*/ 794657 w 1306284"/>
                <a:gd name="connsiteY3" fmla="*/ 112486 h 2278743"/>
                <a:gd name="connsiteX4" fmla="*/ 990600 w 1306284"/>
                <a:gd name="connsiteY4" fmla="*/ 58058 h 2278743"/>
                <a:gd name="connsiteX5" fmla="*/ 1001485 w 1306284"/>
                <a:gd name="connsiteY5" fmla="*/ 47172 h 2278743"/>
                <a:gd name="connsiteX6" fmla="*/ 1284513 w 1306284"/>
                <a:gd name="connsiteY6" fmla="*/ 123372 h 2278743"/>
                <a:gd name="connsiteX7" fmla="*/ 1132114 w 1306284"/>
                <a:gd name="connsiteY7" fmla="*/ 47172 h 2278743"/>
                <a:gd name="connsiteX0" fmla="*/ 0 w 1297213"/>
                <a:gd name="connsiteY0" fmla="*/ 2278743 h 2278743"/>
                <a:gd name="connsiteX1" fmla="*/ 54428 w 1297213"/>
                <a:gd name="connsiteY1" fmla="*/ 1473201 h 2278743"/>
                <a:gd name="connsiteX2" fmla="*/ 293913 w 1297213"/>
                <a:gd name="connsiteY2" fmla="*/ 732972 h 2278743"/>
                <a:gd name="connsiteX3" fmla="*/ 794657 w 1297213"/>
                <a:gd name="connsiteY3" fmla="*/ 112486 h 2278743"/>
                <a:gd name="connsiteX4" fmla="*/ 990600 w 1297213"/>
                <a:gd name="connsiteY4" fmla="*/ 58058 h 2278743"/>
                <a:gd name="connsiteX5" fmla="*/ 1055913 w 1297213"/>
                <a:gd name="connsiteY5" fmla="*/ 47172 h 2278743"/>
                <a:gd name="connsiteX6" fmla="*/ 1284513 w 1297213"/>
                <a:gd name="connsiteY6" fmla="*/ 123372 h 2278743"/>
                <a:gd name="connsiteX7" fmla="*/ 1132114 w 1297213"/>
                <a:gd name="connsiteY7" fmla="*/ 47172 h 2278743"/>
                <a:gd name="connsiteX0" fmla="*/ 0 w 1297213"/>
                <a:gd name="connsiteY0" fmla="*/ 2280557 h 2280557"/>
                <a:gd name="connsiteX1" fmla="*/ 54428 w 1297213"/>
                <a:gd name="connsiteY1" fmla="*/ 1475015 h 2280557"/>
                <a:gd name="connsiteX2" fmla="*/ 293913 w 1297213"/>
                <a:gd name="connsiteY2" fmla="*/ 734786 h 2280557"/>
                <a:gd name="connsiteX3" fmla="*/ 794657 w 1297213"/>
                <a:gd name="connsiteY3" fmla="*/ 114300 h 2280557"/>
                <a:gd name="connsiteX4" fmla="*/ 1055913 w 1297213"/>
                <a:gd name="connsiteY4" fmla="*/ 48986 h 2280557"/>
                <a:gd name="connsiteX5" fmla="*/ 1284513 w 1297213"/>
                <a:gd name="connsiteY5" fmla="*/ 125186 h 2280557"/>
                <a:gd name="connsiteX6" fmla="*/ 1132114 w 1297213"/>
                <a:gd name="connsiteY6" fmla="*/ 48986 h 2280557"/>
                <a:gd name="connsiteX0" fmla="*/ 0 w 1297213"/>
                <a:gd name="connsiteY0" fmla="*/ 2256971 h 2256971"/>
                <a:gd name="connsiteX1" fmla="*/ 54428 w 1297213"/>
                <a:gd name="connsiteY1" fmla="*/ 1451429 h 2256971"/>
                <a:gd name="connsiteX2" fmla="*/ 293913 w 1297213"/>
                <a:gd name="connsiteY2" fmla="*/ 711200 h 2256971"/>
                <a:gd name="connsiteX3" fmla="*/ 598714 w 1297213"/>
                <a:gd name="connsiteY3" fmla="*/ 254000 h 2256971"/>
                <a:gd name="connsiteX4" fmla="*/ 1055913 w 1297213"/>
                <a:gd name="connsiteY4" fmla="*/ 25400 h 2256971"/>
                <a:gd name="connsiteX5" fmla="*/ 1284513 w 1297213"/>
                <a:gd name="connsiteY5" fmla="*/ 101600 h 2256971"/>
                <a:gd name="connsiteX6" fmla="*/ 1132114 w 1297213"/>
                <a:gd name="connsiteY6" fmla="*/ 25400 h 2256971"/>
                <a:gd name="connsiteX0" fmla="*/ 0 w 1144813"/>
                <a:gd name="connsiteY0" fmla="*/ 2269671 h 2269671"/>
                <a:gd name="connsiteX1" fmla="*/ 54428 w 1144813"/>
                <a:gd name="connsiteY1" fmla="*/ 1464129 h 2269671"/>
                <a:gd name="connsiteX2" fmla="*/ 293913 w 1144813"/>
                <a:gd name="connsiteY2" fmla="*/ 723900 h 2269671"/>
                <a:gd name="connsiteX3" fmla="*/ 598714 w 1144813"/>
                <a:gd name="connsiteY3" fmla="*/ 266700 h 2269671"/>
                <a:gd name="connsiteX4" fmla="*/ 1055913 w 1144813"/>
                <a:gd name="connsiteY4" fmla="*/ 38100 h 2269671"/>
                <a:gd name="connsiteX5" fmla="*/ 1132114 w 1144813"/>
                <a:gd name="connsiteY5" fmla="*/ 38100 h 2269671"/>
                <a:gd name="connsiteX0" fmla="*/ 0 w 1182913"/>
                <a:gd name="connsiteY0" fmla="*/ 2269671 h 2269671"/>
                <a:gd name="connsiteX1" fmla="*/ 54428 w 1182913"/>
                <a:gd name="connsiteY1" fmla="*/ 1464129 h 2269671"/>
                <a:gd name="connsiteX2" fmla="*/ 293913 w 1182913"/>
                <a:gd name="connsiteY2" fmla="*/ 723900 h 2269671"/>
                <a:gd name="connsiteX3" fmla="*/ 370114 w 1182913"/>
                <a:gd name="connsiteY3" fmla="*/ 266700 h 2269671"/>
                <a:gd name="connsiteX4" fmla="*/ 1055913 w 1182913"/>
                <a:gd name="connsiteY4" fmla="*/ 38100 h 2269671"/>
                <a:gd name="connsiteX5" fmla="*/ 1132114 w 1182913"/>
                <a:gd name="connsiteY5" fmla="*/ 38100 h 2269671"/>
                <a:gd name="connsiteX0" fmla="*/ 0 w 1182913"/>
                <a:gd name="connsiteY0" fmla="*/ 2269671 h 2269671"/>
                <a:gd name="connsiteX1" fmla="*/ 54428 w 1182913"/>
                <a:gd name="connsiteY1" fmla="*/ 1464129 h 2269671"/>
                <a:gd name="connsiteX2" fmla="*/ 141514 w 1182913"/>
                <a:gd name="connsiteY2" fmla="*/ 723900 h 2269671"/>
                <a:gd name="connsiteX3" fmla="*/ 370114 w 1182913"/>
                <a:gd name="connsiteY3" fmla="*/ 266700 h 2269671"/>
                <a:gd name="connsiteX4" fmla="*/ 1055913 w 1182913"/>
                <a:gd name="connsiteY4" fmla="*/ 38100 h 2269671"/>
                <a:gd name="connsiteX5" fmla="*/ 1132114 w 1182913"/>
                <a:gd name="connsiteY5" fmla="*/ 38100 h 2269671"/>
                <a:gd name="connsiteX0" fmla="*/ 0 w 1182913"/>
                <a:gd name="connsiteY0" fmla="*/ 2256971 h 2256971"/>
                <a:gd name="connsiteX1" fmla="*/ 54428 w 1182913"/>
                <a:gd name="connsiteY1" fmla="*/ 1451429 h 2256971"/>
                <a:gd name="connsiteX2" fmla="*/ 141514 w 1182913"/>
                <a:gd name="connsiteY2" fmla="*/ 711200 h 2256971"/>
                <a:gd name="connsiteX3" fmla="*/ 370114 w 1182913"/>
                <a:gd name="connsiteY3" fmla="*/ 177800 h 2256971"/>
                <a:gd name="connsiteX4" fmla="*/ 1055913 w 1182913"/>
                <a:gd name="connsiteY4" fmla="*/ 25400 h 2256971"/>
                <a:gd name="connsiteX5" fmla="*/ 1132114 w 1182913"/>
                <a:gd name="connsiteY5" fmla="*/ 25400 h 2256971"/>
                <a:gd name="connsiteX0" fmla="*/ 7258 w 1190171"/>
                <a:gd name="connsiteY0" fmla="*/ 2256971 h 2256971"/>
                <a:gd name="connsiteX1" fmla="*/ 61686 w 1190171"/>
                <a:gd name="connsiteY1" fmla="*/ 1451429 h 2256971"/>
                <a:gd name="connsiteX2" fmla="*/ 377372 w 1190171"/>
                <a:gd name="connsiteY2" fmla="*/ 787400 h 2256971"/>
                <a:gd name="connsiteX3" fmla="*/ 377372 w 1190171"/>
                <a:gd name="connsiteY3" fmla="*/ 177800 h 2256971"/>
                <a:gd name="connsiteX4" fmla="*/ 1063171 w 1190171"/>
                <a:gd name="connsiteY4" fmla="*/ 25400 h 2256971"/>
                <a:gd name="connsiteX5" fmla="*/ 1139372 w 1190171"/>
                <a:gd name="connsiteY5" fmla="*/ 25400 h 2256971"/>
                <a:gd name="connsiteX0" fmla="*/ 0 w 1182913"/>
                <a:gd name="connsiteY0" fmla="*/ 2256971 h 2256971"/>
                <a:gd name="connsiteX1" fmla="*/ 141514 w 1182913"/>
                <a:gd name="connsiteY1" fmla="*/ 1397000 h 2256971"/>
                <a:gd name="connsiteX2" fmla="*/ 370114 w 1182913"/>
                <a:gd name="connsiteY2" fmla="*/ 787400 h 2256971"/>
                <a:gd name="connsiteX3" fmla="*/ 370114 w 1182913"/>
                <a:gd name="connsiteY3" fmla="*/ 177800 h 2256971"/>
                <a:gd name="connsiteX4" fmla="*/ 1055913 w 1182913"/>
                <a:gd name="connsiteY4" fmla="*/ 25400 h 2256971"/>
                <a:gd name="connsiteX5" fmla="*/ 1132114 w 1182913"/>
                <a:gd name="connsiteY5" fmla="*/ 25400 h 2256971"/>
                <a:gd name="connsiteX0" fmla="*/ 0 w 1144813"/>
                <a:gd name="connsiteY0" fmla="*/ 2282371 h 2282371"/>
                <a:gd name="connsiteX1" fmla="*/ 141514 w 1144813"/>
                <a:gd name="connsiteY1" fmla="*/ 1422400 h 2282371"/>
                <a:gd name="connsiteX2" fmla="*/ 370114 w 1144813"/>
                <a:gd name="connsiteY2" fmla="*/ 812800 h 2282371"/>
                <a:gd name="connsiteX3" fmla="*/ 598714 w 1144813"/>
                <a:gd name="connsiteY3" fmla="*/ 355600 h 2282371"/>
                <a:gd name="connsiteX4" fmla="*/ 1055913 w 1144813"/>
                <a:gd name="connsiteY4" fmla="*/ 50800 h 2282371"/>
                <a:gd name="connsiteX5" fmla="*/ 1132114 w 1144813"/>
                <a:gd name="connsiteY5" fmla="*/ 50800 h 2282371"/>
                <a:gd name="connsiteX0" fmla="*/ 0 w 1144813"/>
                <a:gd name="connsiteY0" fmla="*/ 2282371 h 2282371"/>
                <a:gd name="connsiteX1" fmla="*/ 141514 w 1144813"/>
                <a:gd name="connsiteY1" fmla="*/ 1422400 h 2282371"/>
                <a:gd name="connsiteX2" fmla="*/ 293914 w 1144813"/>
                <a:gd name="connsiteY2" fmla="*/ 812800 h 2282371"/>
                <a:gd name="connsiteX3" fmla="*/ 598714 w 1144813"/>
                <a:gd name="connsiteY3" fmla="*/ 355600 h 2282371"/>
                <a:gd name="connsiteX4" fmla="*/ 1055913 w 1144813"/>
                <a:gd name="connsiteY4" fmla="*/ 50800 h 2282371"/>
                <a:gd name="connsiteX5" fmla="*/ 1132114 w 1144813"/>
                <a:gd name="connsiteY5" fmla="*/ 50800 h 2282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44813" h="2282371">
                  <a:moveTo>
                    <a:pt x="0" y="2282371"/>
                  </a:moveTo>
                  <a:cubicBezTo>
                    <a:pt x="10885" y="1986643"/>
                    <a:pt x="92528" y="1667328"/>
                    <a:pt x="141514" y="1422400"/>
                  </a:cubicBezTo>
                  <a:cubicBezTo>
                    <a:pt x="190500" y="1177472"/>
                    <a:pt x="217714" y="990600"/>
                    <a:pt x="293914" y="812800"/>
                  </a:cubicBezTo>
                  <a:cubicBezTo>
                    <a:pt x="370114" y="635000"/>
                    <a:pt x="471714" y="482600"/>
                    <a:pt x="598714" y="355600"/>
                  </a:cubicBezTo>
                  <a:cubicBezTo>
                    <a:pt x="725714" y="228600"/>
                    <a:pt x="967013" y="101600"/>
                    <a:pt x="1055913" y="50800"/>
                  </a:cubicBezTo>
                  <a:cubicBezTo>
                    <a:pt x="1144813" y="0"/>
                    <a:pt x="1116239" y="50800"/>
                    <a:pt x="1132114" y="50800"/>
                  </a:cubicBezTo>
                </a:path>
              </a:pathLst>
            </a:cu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9" name="TextBox 10"/>
            <p:cNvSpPr txBox="1">
              <a:spLocks noChangeArrowheads="1"/>
            </p:cNvSpPr>
            <p:nvPr/>
          </p:nvSpPr>
          <p:spPr bwMode="auto">
            <a:xfrm>
              <a:off x="5105400" y="5867400"/>
              <a:ext cx="5334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latin typeface="Calibri" pitchFamily="34" charset="0"/>
                </a:rPr>
                <a:t>11</a:t>
              </a: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 rot="5400000">
              <a:off x="4724400" y="4876800"/>
              <a:ext cx="22860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 bwMode="auto">
            <a:xfrm rot="5400000">
              <a:off x="-208756" y="3642519"/>
              <a:ext cx="4416425" cy="1587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13"/>
            <p:cNvSpPr txBox="1">
              <a:spLocks noChangeArrowheads="1"/>
            </p:cNvSpPr>
            <p:nvPr/>
          </p:nvSpPr>
          <p:spPr bwMode="auto">
            <a:xfrm>
              <a:off x="785813" y="4405313"/>
              <a:ext cx="928687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Calibri" pitchFamily="34" charset="0"/>
                </a:rPr>
                <a:t>300</a:t>
              </a:r>
              <a:r>
                <a:rPr lang="en-US" altLang="en-US" sz="2000" baseline="30000">
                  <a:latin typeface="Calibri" pitchFamily="34" charset="0"/>
                </a:rPr>
                <a:t>o</a:t>
              </a:r>
              <a:r>
                <a:rPr lang="en-US" altLang="en-US" sz="2000">
                  <a:latin typeface="Calibri" pitchFamily="34" charset="0"/>
                </a:rPr>
                <a:t> C</a:t>
              </a:r>
            </a:p>
          </p:txBody>
        </p:sp>
        <p:cxnSp>
          <p:nvCxnSpPr>
            <p:cNvPr id="33" name="Straight Connector 32"/>
            <p:cNvCxnSpPr>
              <a:endCxn id="46" idx="2"/>
            </p:cNvCxnSpPr>
            <p:nvPr/>
          </p:nvCxnSpPr>
          <p:spPr bwMode="auto">
            <a:xfrm>
              <a:off x="1785938" y="4633913"/>
              <a:ext cx="3700462" cy="14287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Freeform 33"/>
            <p:cNvSpPr/>
            <p:nvPr/>
          </p:nvSpPr>
          <p:spPr bwMode="auto">
            <a:xfrm>
              <a:off x="5410200" y="2984500"/>
              <a:ext cx="528638" cy="2806700"/>
            </a:xfrm>
            <a:custGeom>
              <a:avLst/>
              <a:gdLst>
                <a:gd name="connsiteX0" fmla="*/ 0 w 1074057"/>
                <a:gd name="connsiteY0" fmla="*/ 2240643 h 2240643"/>
                <a:gd name="connsiteX1" fmla="*/ 54428 w 1074057"/>
                <a:gd name="connsiteY1" fmla="*/ 1435101 h 2240643"/>
                <a:gd name="connsiteX2" fmla="*/ 195943 w 1074057"/>
                <a:gd name="connsiteY2" fmla="*/ 956129 h 2240643"/>
                <a:gd name="connsiteX3" fmla="*/ 381000 w 1074057"/>
                <a:gd name="connsiteY3" fmla="*/ 466272 h 2240643"/>
                <a:gd name="connsiteX4" fmla="*/ 794657 w 1074057"/>
                <a:gd name="connsiteY4" fmla="*/ 74386 h 2240643"/>
                <a:gd name="connsiteX5" fmla="*/ 990600 w 1074057"/>
                <a:gd name="connsiteY5" fmla="*/ 19958 h 2240643"/>
                <a:gd name="connsiteX6" fmla="*/ 1001485 w 1074057"/>
                <a:gd name="connsiteY6" fmla="*/ 9072 h 2240643"/>
                <a:gd name="connsiteX7" fmla="*/ 1066800 w 1074057"/>
                <a:gd name="connsiteY7" fmla="*/ 30843 h 2240643"/>
                <a:gd name="connsiteX8" fmla="*/ 1045028 w 1074057"/>
                <a:gd name="connsiteY8" fmla="*/ 19958 h 2240643"/>
                <a:gd name="connsiteX0" fmla="*/ 0 w 1074057"/>
                <a:gd name="connsiteY0" fmla="*/ 2240643 h 2240643"/>
                <a:gd name="connsiteX1" fmla="*/ 54428 w 1074057"/>
                <a:gd name="connsiteY1" fmla="*/ 1435101 h 2240643"/>
                <a:gd name="connsiteX2" fmla="*/ 217714 w 1074057"/>
                <a:gd name="connsiteY2" fmla="*/ 923472 h 2240643"/>
                <a:gd name="connsiteX3" fmla="*/ 381000 w 1074057"/>
                <a:gd name="connsiteY3" fmla="*/ 466272 h 2240643"/>
                <a:gd name="connsiteX4" fmla="*/ 794657 w 1074057"/>
                <a:gd name="connsiteY4" fmla="*/ 74386 h 2240643"/>
                <a:gd name="connsiteX5" fmla="*/ 990600 w 1074057"/>
                <a:gd name="connsiteY5" fmla="*/ 19958 h 2240643"/>
                <a:gd name="connsiteX6" fmla="*/ 1001485 w 1074057"/>
                <a:gd name="connsiteY6" fmla="*/ 9072 h 2240643"/>
                <a:gd name="connsiteX7" fmla="*/ 1066800 w 1074057"/>
                <a:gd name="connsiteY7" fmla="*/ 30843 h 2240643"/>
                <a:gd name="connsiteX8" fmla="*/ 1045028 w 1074057"/>
                <a:gd name="connsiteY8" fmla="*/ 19958 h 2240643"/>
                <a:gd name="connsiteX0" fmla="*/ 0 w 1074057"/>
                <a:gd name="connsiteY0" fmla="*/ 2240643 h 2240643"/>
                <a:gd name="connsiteX1" fmla="*/ 54428 w 1074057"/>
                <a:gd name="connsiteY1" fmla="*/ 1435101 h 2240643"/>
                <a:gd name="connsiteX2" fmla="*/ 217714 w 1074057"/>
                <a:gd name="connsiteY2" fmla="*/ 923472 h 2240643"/>
                <a:gd name="connsiteX3" fmla="*/ 381000 w 1074057"/>
                <a:gd name="connsiteY3" fmla="*/ 466272 h 2240643"/>
                <a:gd name="connsiteX4" fmla="*/ 794657 w 1074057"/>
                <a:gd name="connsiteY4" fmla="*/ 74386 h 2240643"/>
                <a:gd name="connsiteX5" fmla="*/ 990600 w 1074057"/>
                <a:gd name="connsiteY5" fmla="*/ 19958 h 2240643"/>
                <a:gd name="connsiteX6" fmla="*/ 1001485 w 1074057"/>
                <a:gd name="connsiteY6" fmla="*/ 9072 h 2240643"/>
                <a:gd name="connsiteX7" fmla="*/ 1066800 w 1074057"/>
                <a:gd name="connsiteY7" fmla="*/ 30843 h 2240643"/>
                <a:gd name="connsiteX8" fmla="*/ 1045028 w 1074057"/>
                <a:gd name="connsiteY8" fmla="*/ 19958 h 2240643"/>
                <a:gd name="connsiteX0" fmla="*/ 0 w 1074057"/>
                <a:gd name="connsiteY0" fmla="*/ 2240643 h 2240643"/>
                <a:gd name="connsiteX1" fmla="*/ 54428 w 1074057"/>
                <a:gd name="connsiteY1" fmla="*/ 1435101 h 2240643"/>
                <a:gd name="connsiteX2" fmla="*/ 217714 w 1074057"/>
                <a:gd name="connsiteY2" fmla="*/ 923472 h 2240643"/>
                <a:gd name="connsiteX3" fmla="*/ 381000 w 1074057"/>
                <a:gd name="connsiteY3" fmla="*/ 466272 h 2240643"/>
                <a:gd name="connsiteX4" fmla="*/ 794657 w 1074057"/>
                <a:gd name="connsiteY4" fmla="*/ 74386 h 2240643"/>
                <a:gd name="connsiteX5" fmla="*/ 990600 w 1074057"/>
                <a:gd name="connsiteY5" fmla="*/ 19958 h 2240643"/>
                <a:gd name="connsiteX6" fmla="*/ 1001485 w 1074057"/>
                <a:gd name="connsiteY6" fmla="*/ 9072 h 2240643"/>
                <a:gd name="connsiteX7" fmla="*/ 1066800 w 1074057"/>
                <a:gd name="connsiteY7" fmla="*/ 30843 h 2240643"/>
                <a:gd name="connsiteX8" fmla="*/ 1045028 w 1074057"/>
                <a:gd name="connsiteY8" fmla="*/ 19958 h 2240643"/>
                <a:gd name="connsiteX0" fmla="*/ 0 w 1074057"/>
                <a:gd name="connsiteY0" fmla="*/ 2240643 h 2240643"/>
                <a:gd name="connsiteX1" fmla="*/ 54428 w 1074057"/>
                <a:gd name="connsiteY1" fmla="*/ 1435101 h 2240643"/>
                <a:gd name="connsiteX2" fmla="*/ 217714 w 1074057"/>
                <a:gd name="connsiteY2" fmla="*/ 923472 h 2240643"/>
                <a:gd name="connsiteX3" fmla="*/ 381000 w 1074057"/>
                <a:gd name="connsiteY3" fmla="*/ 466272 h 2240643"/>
                <a:gd name="connsiteX4" fmla="*/ 794657 w 1074057"/>
                <a:gd name="connsiteY4" fmla="*/ 74386 h 2240643"/>
                <a:gd name="connsiteX5" fmla="*/ 990600 w 1074057"/>
                <a:gd name="connsiteY5" fmla="*/ 19958 h 2240643"/>
                <a:gd name="connsiteX6" fmla="*/ 1001485 w 1074057"/>
                <a:gd name="connsiteY6" fmla="*/ 9072 h 2240643"/>
                <a:gd name="connsiteX7" fmla="*/ 1066800 w 1074057"/>
                <a:gd name="connsiteY7" fmla="*/ 30843 h 2240643"/>
                <a:gd name="connsiteX8" fmla="*/ 1045028 w 1074057"/>
                <a:gd name="connsiteY8" fmla="*/ 19958 h 2240643"/>
                <a:gd name="connsiteX0" fmla="*/ 9072 w 1083129"/>
                <a:gd name="connsiteY0" fmla="*/ 2240643 h 2240643"/>
                <a:gd name="connsiteX1" fmla="*/ 63500 w 1083129"/>
                <a:gd name="connsiteY1" fmla="*/ 1435101 h 2240643"/>
                <a:gd name="connsiteX2" fmla="*/ 390072 w 1083129"/>
                <a:gd name="connsiteY2" fmla="*/ 466272 h 2240643"/>
                <a:gd name="connsiteX3" fmla="*/ 803729 w 1083129"/>
                <a:gd name="connsiteY3" fmla="*/ 74386 h 2240643"/>
                <a:gd name="connsiteX4" fmla="*/ 999672 w 1083129"/>
                <a:gd name="connsiteY4" fmla="*/ 19958 h 2240643"/>
                <a:gd name="connsiteX5" fmla="*/ 1010557 w 1083129"/>
                <a:gd name="connsiteY5" fmla="*/ 9072 h 2240643"/>
                <a:gd name="connsiteX6" fmla="*/ 1075872 w 1083129"/>
                <a:gd name="connsiteY6" fmla="*/ 30843 h 2240643"/>
                <a:gd name="connsiteX7" fmla="*/ 1054100 w 1083129"/>
                <a:gd name="connsiteY7" fmla="*/ 19958 h 2240643"/>
                <a:gd name="connsiteX0" fmla="*/ 9072 w 1155700"/>
                <a:gd name="connsiteY0" fmla="*/ 2240643 h 2240643"/>
                <a:gd name="connsiteX1" fmla="*/ 63500 w 1155700"/>
                <a:gd name="connsiteY1" fmla="*/ 1435101 h 2240643"/>
                <a:gd name="connsiteX2" fmla="*/ 390072 w 1155700"/>
                <a:gd name="connsiteY2" fmla="*/ 466272 h 2240643"/>
                <a:gd name="connsiteX3" fmla="*/ 803729 w 1155700"/>
                <a:gd name="connsiteY3" fmla="*/ 74386 h 2240643"/>
                <a:gd name="connsiteX4" fmla="*/ 999672 w 1155700"/>
                <a:gd name="connsiteY4" fmla="*/ 19958 h 2240643"/>
                <a:gd name="connsiteX5" fmla="*/ 1010557 w 1155700"/>
                <a:gd name="connsiteY5" fmla="*/ 9072 h 2240643"/>
                <a:gd name="connsiteX6" fmla="*/ 1075872 w 1155700"/>
                <a:gd name="connsiteY6" fmla="*/ 30843 h 2240643"/>
                <a:gd name="connsiteX7" fmla="*/ 1141186 w 1155700"/>
                <a:gd name="connsiteY7" fmla="*/ 9072 h 2240643"/>
                <a:gd name="connsiteX0" fmla="*/ 0 w 1146628"/>
                <a:gd name="connsiteY0" fmla="*/ 2278743 h 2278743"/>
                <a:gd name="connsiteX1" fmla="*/ 54428 w 1146628"/>
                <a:gd name="connsiteY1" fmla="*/ 1473201 h 2278743"/>
                <a:gd name="connsiteX2" fmla="*/ 293913 w 1146628"/>
                <a:gd name="connsiteY2" fmla="*/ 732972 h 2278743"/>
                <a:gd name="connsiteX3" fmla="*/ 794657 w 1146628"/>
                <a:gd name="connsiteY3" fmla="*/ 112486 h 2278743"/>
                <a:gd name="connsiteX4" fmla="*/ 990600 w 1146628"/>
                <a:gd name="connsiteY4" fmla="*/ 58058 h 2278743"/>
                <a:gd name="connsiteX5" fmla="*/ 1001485 w 1146628"/>
                <a:gd name="connsiteY5" fmla="*/ 47172 h 2278743"/>
                <a:gd name="connsiteX6" fmla="*/ 1066800 w 1146628"/>
                <a:gd name="connsiteY6" fmla="*/ 68943 h 2278743"/>
                <a:gd name="connsiteX7" fmla="*/ 1132114 w 1146628"/>
                <a:gd name="connsiteY7" fmla="*/ 47172 h 2278743"/>
                <a:gd name="connsiteX0" fmla="*/ 0 w 1306284"/>
                <a:gd name="connsiteY0" fmla="*/ 2278743 h 2278743"/>
                <a:gd name="connsiteX1" fmla="*/ 54428 w 1306284"/>
                <a:gd name="connsiteY1" fmla="*/ 1473201 h 2278743"/>
                <a:gd name="connsiteX2" fmla="*/ 293913 w 1306284"/>
                <a:gd name="connsiteY2" fmla="*/ 732972 h 2278743"/>
                <a:gd name="connsiteX3" fmla="*/ 794657 w 1306284"/>
                <a:gd name="connsiteY3" fmla="*/ 112486 h 2278743"/>
                <a:gd name="connsiteX4" fmla="*/ 990600 w 1306284"/>
                <a:gd name="connsiteY4" fmla="*/ 58058 h 2278743"/>
                <a:gd name="connsiteX5" fmla="*/ 1001485 w 1306284"/>
                <a:gd name="connsiteY5" fmla="*/ 47172 h 2278743"/>
                <a:gd name="connsiteX6" fmla="*/ 1284513 w 1306284"/>
                <a:gd name="connsiteY6" fmla="*/ 123372 h 2278743"/>
                <a:gd name="connsiteX7" fmla="*/ 1132114 w 1306284"/>
                <a:gd name="connsiteY7" fmla="*/ 47172 h 2278743"/>
                <a:gd name="connsiteX0" fmla="*/ 0 w 1297213"/>
                <a:gd name="connsiteY0" fmla="*/ 2278743 h 2278743"/>
                <a:gd name="connsiteX1" fmla="*/ 54428 w 1297213"/>
                <a:gd name="connsiteY1" fmla="*/ 1473201 h 2278743"/>
                <a:gd name="connsiteX2" fmla="*/ 293913 w 1297213"/>
                <a:gd name="connsiteY2" fmla="*/ 732972 h 2278743"/>
                <a:gd name="connsiteX3" fmla="*/ 794657 w 1297213"/>
                <a:gd name="connsiteY3" fmla="*/ 112486 h 2278743"/>
                <a:gd name="connsiteX4" fmla="*/ 990600 w 1297213"/>
                <a:gd name="connsiteY4" fmla="*/ 58058 h 2278743"/>
                <a:gd name="connsiteX5" fmla="*/ 1055913 w 1297213"/>
                <a:gd name="connsiteY5" fmla="*/ 47172 h 2278743"/>
                <a:gd name="connsiteX6" fmla="*/ 1284513 w 1297213"/>
                <a:gd name="connsiteY6" fmla="*/ 123372 h 2278743"/>
                <a:gd name="connsiteX7" fmla="*/ 1132114 w 1297213"/>
                <a:gd name="connsiteY7" fmla="*/ 47172 h 2278743"/>
                <a:gd name="connsiteX0" fmla="*/ 0 w 1297213"/>
                <a:gd name="connsiteY0" fmla="*/ 2280557 h 2280557"/>
                <a:gd name="connsiteX1" fmla="*/ 54428 w 1297213"/>
                <a:gd name="connsiteY1" fmla="*/ 1475015 h 2280557"/>
                <a:gd name="connsiteX2" fmla="*/ 293913 w 1297213"/>
                <a:gd name="connsiteY2" fmla="*/ 734786 h 2280557"/>
                <a:gd name="connsiteX3" fmla="*/ 794657 w 1297213"/>
                <a:gd name="connsiteY3" fmla="*/ 114300 h 2280557"/>
                <a:gd name="connsiteX4" fmla="*/ 1055913 w 1297213"/>
                <a:gd name="connsiteY4" fmla="*/ 48986 h 2280557"/>
                <a:gd name="connsiteX5" fmla="*/ 1284513 w 1297213"/>
                <a:gd name="connsiteY5" fmla="*/ 125186 h 2280557"/>
                <a:gd name="connsiteX6" fmla="*/ 1132114 w 1297213"/>
                <a:gd name="connsiteY6" fmla="*/ 48986 h 2280557"/>
                <a:gd name="connsiteX0" fmla="*/ 0 w 1297213"/>
                <a:gd name="connsiteY0" fmla="*/ 2256971 h 2256971"/>
                <a:gd name="connsiteX1" fmla="*/ 54428 w 1297213"/>
                <a:gd name="connsiteY1" fmla="*/ 1451429 h 2256971"/>
                <a:gd name="connsiteX2" fmla="*/ 293913 w 1297213"/>
                <a:gd name="connsiteY2" fmla="*/ 711200 h 2256971"/>
                <a:gd name="connsiteX3" fmla="*/ 598714 w 1297213"/>
                <a:gd name="connsiteY3" fmla="*/ 254000 h 2256971"/>
                <a:gd name="connsiteX4" fmla="*/ 1055913 w 1297213"/>
                <a:gd name="connsiteY4" fmla="*/ 25400 h 2256971"/>
                <a:gd name="connsiteX5" fmla="*/ 1284513 w 1297213"/>
                <a:gd name="connsiteY5" fmla="*/ 101600 h 2256971"/>
                <a:gd name="connsiteX6" fmla="*/ 1132114 w 1297213"/>
                <a:gd name="connsiteY6" fmla="*/ 25400 h 2256971"/>
                <a:gd name="connsiteX0" fmla="*/ 0 w 1144813"/>
                <a:gd name="connsiteY0" fmla="*/ 2269671 h 2269671"/>
                <a:gd name="connsiteX1" fmla="*/ 54428 w 1144813"/>
                <a:gd name="connsiteY1" fmla="*/ 1464129 h 2269671"/>
                <a:gd name="connsiteX2" fmla="*/ 293913 w 1144813"/>
                <a:gd name="connsiteY2" fmla="*/ 723900 h 2269671"/>
                <a:gd name="connsiteX3" fmla="*/ 598714 w 1144813"/>
                <a:gd name="connsiteY3" fmla="*/ 266700 h 2269671"/>
                <a:gd name="connsiteX4" fmla="*/ 1055913 w 1144813"/>
                <a:gd name="connsiteY4" fmla="*/ 38100 h 2269671"/>
                <a:gd name="connsiteX5" fmla="*/ 1132114 w 1144813"/>
                <a:gd name="connsiteY5" fmla="*/ 38100 h 2269671"/>
                <a:gd name="connsiteX0" fmla="*/ 0 w 1182913"/>
                <a:gd name="connsiteY0" fmla="*/ 2269671 h 2269671"/>
                <a:gd name="connsiteX1" fmla="*/ 54428 w 1182913"/>
                <a:gd name="connsiteY1" fmla="*/ 1464129 h 2269671"/>
                <a:gd name="connsiteX2" fmla="*/ 293913 w 1182913"/>
                <a:gd name="connsiteY2" fmla="*/ 723900 h 2269671"/>
                <a:gd name="connsiteX3" fmla="*/ 370114 w 1182913"/>
                <a:gd name="connsiteY3" fmla="*/ 266700 h 2269671"/>
                <a:gd name="connsiteX4" fmla="*/ 1055913 w 1182913"/>
                <a:gd name="connsiteY4" fmla="*/ 38100 h 2269671"/>
                <a:gd name="connsiteX5" fmla="*/ 1132114 w 1182913"/>
                <a:gd name="connsiteY5" fmla="*/ 38100 h 2269671"/>
                <a:gd name="connsiteX0" fmla="*/ 0 w 1182913"/>
                <a:gd name="connsiteY0" fmla="*/ 2269671 h 2269671"/>
                <a:gd name="connsiteX1" fmla="*/ 54428 w 1182913"/>
                <a:gd name="connsiteY1" fmla="*/ 1464129 h 2269671"/>
                <a:gd name="connsiteX2" fmla="*/ 141514 w 1182913"/>
                <a:gd name="connsiteY2" fmla="*/ 723900 h 2269671"/>
                <a:gd name="connsiteX3" fmla="*/ 370114 w 1182913"/>
                <a:gd name="connsiteY3" fmla="*/ 266700 h 2269671"/>
                <a:gd name="connsiteX4" fmla="*/ 1055913 w 1182913"/>
                <a:gd name="connsiteY4" fmla="*/ 38100 h 2269671"/>
                <a:gd name="connsiteX5" fmla="*/ 1132114 w 1182913"/>
                <a:gd name="connsiteY5" fmla="*/ 38100 h 2269671"/>
                <a:gd name="connsiteX0" fmla="*/ 0 w 1182913"/>
                <a:gd name="connsiteY0" fmla="*/ 2256971 h 2256971"/>
                <a:gd name="connsiteX1" fmla="*/ 54428 w 1182913"/>
                <a:gd name="connsiteY1" fmla="*/ 1451429 h 2256971"/>
                <a:gd name="connsiteX2" fmla="*/ 141514 w 1182913"/>
                <a:gd name="connsiteY2" fmla="*/ 711200 h 2256971"/>
                <a:gd name="connsiteX3" fmla="*/ 370114 w 1182913"/>
                <a:gd name="connsiteY3" fmla="*/ 177800 h 2256971"/>
                <a:gd name="connsiteX4" fmla="*/ 1055913 w 1182913"/>
                <a:gd name="connsiteY4" fmla="*/ 25400 h 2256971"/>
                <a:gd name="connsiteX5" fmla="*/ 1132114 w 1182913"/>
                <a:gd name="connsiteY5" fmla="*/ 25400 h 2256971"/>
                <a:gd name="connsiteX0" fmla="*/ 7258 w 1190171"/>
                <a:gd name="connsiteY0" fmla="*/ 2256971 h 2256971"/>
                <a:gd name="connsiteX1" fmla="*/ 61686 w 1190171"/>
                <a:gd name="connsiteY1" fmla="*/ 1451429 h 2256971"/>
                <a:gd name="connsiteX2" fmla="*/ 377372 w 1190171"/>
                <a:gd name="connsiteY2" fmla="*/ 787400 h 2256971"/>
                <a:gd name="connsiteX3" fmla="*/ 377372 w 1190171"/>
                <a:gd name="connsiteY3" fmla="*/ 177800 h 2256971"/>
                <a:gd name="connsiteX4" fmla="*/ 1063171 w 1190171"/>
                <a:gd name="connsiteY4" fmla="*/ 25400 h 2256971"/>
                <a:gd name="connsiteX5" fmla="*/ 1139372 w 1190171"/>
                <a:gd name="connsiteY5" fmla="*/ 25400 h 2256971"/>
                <a:gd name="connsiteX0" fmla="*/ 0 w 1182913"/>
                <a:gd name="connsiteY0" fmla="*/ 2256971 h 2256971"/>
                <a:gd name="connsiteX1" fmla="*/ 141514 w 1182913"/>
                <a:gd name="connsiteY1" fmla="*/ 1397000 h 2256971"/>
                <a:gd name="connsiteX2" fmla="*/ 370114 w 1182913"/>
                <a:gd name="connsiteY2" fmla="*/ 787400 h 2256971"/>
                <a:gd name="connsiteX3" fmla="*/ 370114 w 1182913"/>
                <a:gd name="connsiteY3" fmla="*/ 177800 h 2256971"/>
                <a:gd name="connsiteX4" fmla="*/ 1055913 w 1182913"/>
                <a:gd name="connsiteY4" fmla="*/ 25400 h 2256971"/>
                <a:gd name="connsiteX5" fmla="*/ 1132114 w 1182913"/>
                <a:gd name="connsiteY5" fmla="*/ 25400 h 2256971"/>
                <a:gd name="connsiteX0" fmla="*/ 0 w 1144813"/>
                <a:gd name="connsiteY0" fmla="*/ 2282371 h 2282371"/>
                <a:gd name="connsiteX1" fmla="*/ 141514 w 1144813"/>
                <a:gd name="connsiteY1" fmla="*/ 1422400 h 2282371"/>
                <a:gd name="connsiteX2" fmla="*/ 370114 w 1144813"/>
                <a:gd name="connsiteY2" fmla="*/ 812800 h 2282371"/>
                <a:gd name="connsiteX3" fmla="*/ 598714 w 1144813"/>
                <a:gd name="connsiteY3" fmla="*/ 355600 h 2282371"/>
                <a:gd name="connsiteX4" fmla="*/ 1055913 w 1144813"/>
                <a:gd name="connsiteY4" fmla="*/ 50800 h 2282371"/>
                <a:gd name="connsiteX5" fmla="*/ 1132114 w 1144813"/>
                <a:gd name="connsiteY5" fmla="*/ 50800 h 2282371"/>
                <a:gd name="connsiteX0" fmla="*/ 0 w 1144813"/>
                <a:gd name="connsiteY0" fmla="*/ 2282371 h 2282371"/>
                <a:gd name="connsiteX1" fmla="*/ 141514 w 1144813"/>
                <a:gd name="connsiteY1" fmla="*/ 1422400 h 2282371"/>
                <a:gd name="connsiteX2" fmla="*/ 293914 w 1144813"/>
                <a:gd name="connsiteY2" fmla="*/ 812800 h 2282371"/>
                <a:gd name="connsiteX3" fmla="*/ 598714 w 1144813"/>
                <a:gd name="connsiteY3" fmla="*/ 355600 h 2282371"/>
                <a:gd name="connsiteX4" fmla="*/ 1055913 w 1144813"/>
                <a:gd name="connsiteY4" fmla="*/ 50800 h 2282371"/>
                <a:gd name="connsiteX5" fmla="*/ 1132114 w 1144813"/>
                <a:gd name="connsiteY5" fmla="*/ 50800 h 2282371"/>
                <a:gd name="connsiteX0" fmla="*/ 0 w 1526416"/>
                <a:gd name="connsiteY0" fmla="*/ 2282371 h 2282371"/>
                <a:gd name="connsiteX1" fmla="*/ 523117 w 1526416"/>
                <a:gd name="connsiteY1" fmla="*/ 1422400 h 2282371"/>
                <a:gd name="connsiteX2" fmla="*/ 675517 w 1526416"/>
                <a:gd name="connsiteY2" fmla="*/ 812800 h 2282371"/>
                <a:gd name="connsiteX3" fmla="*/ 980317 w 1526416"/>
                <a:gd name="connsiteY3" fmla="*/ 355600 h 2282371"/>
                <a:gd name="connsiteX4" fmla="*/ 1437516 w 1526416"/>
                <a:gd name="connsiteY4" fmla="*/ 50800 h 2282371"/>
                <a:gd name="connsiteX5" fmla="*/ 1513717 w 1526416"/>
                <a:gd name="connsiteY5" fmla="*/ 50800 h 2282371"/>
                <a:gd name="connsiteX0" fmla="*/ 0 w 1526416"/>
                <a:gd name="connsiteY0" fmla="*/ 2282371 h 2282371"/>
                <a:gd name="connsiteX1" fmla="*/ 523117 w 1526416"/>
                <a:gd name="connsiteY1" fmla="*/ 1422400 h 2282371"/>
                <a:gd name="connsiteX2" fmla="*/ 763207 w 1526416"/>
                <a:gd name="connsiteY2" fmla="*/ 801914 h 2282371"/>
                <a:gd name="connsiteX3" fmla="*/ 980317 w 1526416"/>
                <a:gd name="connsiteY3" fmla="*/ 355600 h 2282371"/>
                <a:gd name="connsiteX4" fmla="*/ 1437516 w 1526416"/>
                <a:gd name="connsiteY4" fmla="*/ 50800 h 2282371"/>
                <a:gd name="connsiteX5" fmla="*/ 1513717 w 1526416"/>
                <a:gd name="connsiteY5" fmla="*/ 50800 h 2282371"/>
                <a:gd name="connsiteX0" fmla="*/ 0 w 1335614"/>
                <a:gd name="connsiteY0" fmla="*/ 2282371 h 2282371"/>
                <a:gd name="connsiteX1" fmla="*/ 332315 w 1335614"/>
                <a:gd name="connsiteY1" fmla="*/ 1422400 h 2282371"/>
                <a:gd name="connsiteX2" fmla="*/ 572405 w 1335614"/>
                <a:gd name="connsiteY2" fmla="*/ 801914 h 2282371"/>
                <a:gd name="connsiteX3" fmla="*/ 789515 w 1335614"/>
                <a:gd name="connsiteY3" fmla="*/ 355600 h 2282371"/>
                <a:gd name="connsiteX4" fmla="*/ 1246714 w 1335614"/>
                <a:gd name="connsiteY4" fmla="*/ 50800 h 2282371"/>
                <a:gd name="connsiteX5" fmla="*/ 1322915 w 1335614"/>
                <a:gd name="connsiteY5" fmla="*/ 50800 h 2282371"/>
                <a:gd name="connsiteX0" fmla="*/ 0 w 1322914"/>
                <a:gd name="connsiteY0" fmla="*/ 2271485 h 2271485"/>
                <a:gd name="connsiteX1" fmla="*/ 332315 w 1322914"/>
                <a:gd name="connsiteY1" fmla="*/ 1411514 h 2271485"/>
                <a:gd name="connsiteX2" fmla="*/ 572405 w 1322914"/>
                <a:gd name="connsiteY2" fmla="*/ 791028 h 2271485"/>
                <a:gd name="connsiteX3" fmla="*/ 789515 w 1322914"/>
                <a:gd name="connsiteY3" fmla="*/ 344714 h 2271485"/>
                <a:gd name="connsiteX4" fmla="*/ 1144810 w 1322914"/>
                <a:gd name="connsiteY4" fmla="*/ 50800 h 2271485"/>
                <a:gd name="connsiteX5" fmla="*/ 1322915 w 1322914"/>
                <a:gd name="connsiteY5" fmla="*/ 39914 h 22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22914" h="2271485">
                  <a:moveTo>
                    <a:pt x="0" y="2271485"/>
                  </a:moveTo>
                  <a:cubicBezTo>
                    <a:pt x="10885" y="1975757"/>
                    <a:pt x="236914" y="1658257"/>
                    <a:pt x="332315" y="1411514"/>
                  </a:cubicBezTo>
                  <a:cubicBezTo>
                    <a:pt x="427716" y="1164771"/>
                    <a:pt x="496205" y="968828"/>
                    <a:pt x="572405" y="791028"/>
                  </a:cubicBezTo>
                  <a:cubicBezTo>
                    <a:pt x="648605" y="613228"/>
                    <a:pt x="694114" y="468085"/>
                    <a:pt x="789515" y="344714"/>
                  </a:cubicBezTo>
                  <a:cubicBezTo>
                    <a:pt x="884916" y="221343"/>
                    <a:pt x="1055910" y="101600"/>
                    <a:pt x="1144810" y="50800"/>
                  </a:cubicBezTo>
                  <a:cubicBezTo>
                    <a:pt x="1233710" y="0"/>
                    <a:pt x="1307040" y="39914"/>
                    <a:pt x="1322915" y="39914"/>
                  </a:cubicBezTo>
                </a:path>
              </a:pathLst>
            </a:cu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5334000" y="5715000"/>
              <a:ext cx="142875" cy="15081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1928813" y="4559300"/>
              <a:ext cx="142875" cy="15081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7" name="TextBox 9"/>
            <p:cNvSpPr txBox="1">
              <a:spLocks noChangeArrowheads="1"/>
            </p:cNvSpPr>
            <p:nvPr/>
          </p:nvSpPr>
          <p:spPr bwMode="auto">
            <a:xfrm>
              <a:off x="2643188" y="5929313"/>
              <a:ext cx="357187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latin typeface="Calibri" pitchFamily="34" charset="0"/>
                </a:rPr>
                <a:t>3 </a:t>
              </a:r>
            </a:p>
          </p:txBody>
        </p:sp>
        <p:sp>
          <p:nvSpPr>
            <p:cNvPr id="38" name="TextBox 33"/>
            <p:cNvSpPr txBox="1">
              <a:spLocks noChangeArrowheads="1"/>
            </p:cNvSpPr>
            <p:nvPr/>
          </p:nvSpPr>
          <p:spPr bwMode="auto">
            <a:xfrm>
              <a:off x="785813" y="1662113"/>
              <a:ext cx="814387" cy="830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altLang="en-US" sz="2400">
                  <a:latin typeface="Calibri" pitchFamily="34" charset="0"/>
                </a:rPr>
                <a:t>Min</a:t>
              </a:r>
            </a:p>
            <a:p>
              <a:pPr algn="r" eaLnBrk="1" hangingPunct="1"/>
              <a:r>
                <a:rPr lang="en-US" altLang="en-US" sz="2400">
                  <a:latin typeface="Calibri" pitchFamily="34" charset="0"/>
                </a:rPr>
                <a:t>Temp</a:t>
              </a:r>
            </a:p>
          </p:txBody>
        </p:sp>
        <p:sp>
          <p:nvSpPr>
            <p:cNvPr id="39" name="TextBox 17"/>
            <p:cNvSpPr txBox="1">
              <a:spLocks noChangeArrowheads="1"/>
            </p:cNvSpPr>
            <p:nvPr/>
          </p:nvSpPr>
          <p:spPr bwMode="auto">
            <a:xfrm>
              <a:off x="2971800" y="3276600"/>
              <a:ext cx="167640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600" i="1">
                  <a:latin typeface="Calibri" pitchFamily="34" charset="0"/>
                </a:rPr>
                <a:t>Localized  Area</a:t>
              </a:r>
            </a:p>
          </p:txBody>
        </p:sp>
        <p:sp>
          <p:nvSpPr>
            <p:cNvPr id="40" name="TextBox 17"/>
            <p:cNvSpPr txBox="1">
              <a:spLocks noChangeArrowheads="1"/>
            </p:cNvSpPr>
            <p:nvPr/>
          </p:nvSpPr>
          <p:spPr bwMode="auto">
            <a:xfrm>
              <a:off x="5943600" y="3657600"/>
              <a:ext cx="2352675" cy="830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600" i="1">
                  <a:latin typeface="Calibri" pitchFamily="34" charset="0"/>
                </a:rPr>
                <a:t>Engulfing Region Outside Localized Area (burner ramp rate)</a:t>
              </a:r>
            </a:p>
          </p:txBody>
        </p:sp>
        <p:cxnSp>
          <p:nvCxnSpPr>
            <p:cNvPr id="41" name="Straight Connector 40"/>
            <p:cNvCxnSpPr/>
            <p:nvPr/>
          </p:nvCxnSpPr>
          <p:spPr bwMode="auto">
            <a:xfrm rot="5400000">
              <a:off x="4495800" y="4495800"/>
              <a:ext cx="27432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endCxn id="35" idx="2"/>
            </p:cNvCxnSpPr>
            <p:nvPr/>
          </p:nvCxnSpPr>
          <p:spPr>
            <a:xfrm>
              <a:off x="5030788" y="5487988"/>
              <a:ext cx="303212" cy="30321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6"/>
            <p:cNvSpPr txBox="1">
              <a:spLocks noChangeArrowheads="1"/>
            </p:cNvSpPr>
            <p:nvPr/>
          </p:nvSpPr>
          <p:spPr bwMode="auto">
            <a:xfrm>
              <a:off x="4267200" y="4648200"/>
              <a:ext cx="762000" cy="830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altLang="en-US" sz="1600" i="1">
                  <a:latin typeface="Calibri" pitchFamily="34" charset="0"/>
                </a:rPr>
                <a:t>Ignite </a:t>
              </a:r>
            </a:p>
            <a:p>
              <a:pPr algn="r" eaLnBrk="1" hangingPunct="1"/>
              <a:r>
                <a:rPr lang="en-US" altLang="en-US" sz="1600" i="1">
                  <a:latin typeface="Calibri" pitchFamily="34" charset="0"/>
                </a:rPr>
                <a:t>Main </a:t>
              </a:r>
            </a:p>
            <a:p>
              <a:pPr algn="r" eaLnBrk="1" hangingPunct="1"/>
              <a:r>
                <a:rPr lang="en-US" altLang="en-US" sz="1600" i="1">
                  <a:latin typeface="Calibri" pitchFamily="34" charset="0"/>
                </a:rPr>
                <a:t>Burner</a:t>
              </a:r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 rot="10800000">
              <a:off x="5638800" y="4267200"/>
              <a:ext cx="6096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10"/>
            <p:cNvSpPr txBox="1">
              <a:spLocks noChangeArrowheads="1"/>
            </p:cNvSpPr>
            <p:nvPr/>
          </p:nvSpPr>
          <p:spPr bwMode="auto">
            <a:xfrm>
              <a:off x="1600200" y="5943600"/>
              <a:ext cx="28575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latin typeface="Calibri" pitchFamily="34" charset="0"/>
                </a:rPr>
                <a:t>0</a:t>
              </a:r>
            </a:p>
          </p:txBody>
        </p:sp>
        <p:sp>
          <p:nvSpPr>
            <p:cNvPr id="46" name="Oval 45"/>
            <p:cNvSpPr/>
            <p:nvPr/>
          </p:nvSpPr>
          <p:spPr bwMode="auto">
            <a:xfrm>
              <a:off x="5486400" y="4572000"/>
              <a:ext cx="142875" cy="15081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47" name="Straight Connector 46"/>
            <p:cNvCxnSpPr>
              <a:stCxn id="46" idx="6"/>
            </p:cNvCxnSpPr>
            <p:nvPr/>
          </p:nvCxnSpPr>
          <p:spPr>
            <a:xfrm>
              <a:off x="5629275" y="4648200"/>
              <a:ext cx="9525" cy="12192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7839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Fuel System Requirements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Fuel System Integrity:</a:t>
            </a:r>
          </a:p>
          <a:p>
            <a:pPr lvl="1"/>
            <a:r>
              <a:rPr lang="en-US" dirty="0" smtClean="0"/>
              <a:t>Fuel Receptacle and Label requirements</a:t>
            </a:r>
          </a:p>
          <a:p>
            <a:pPr lvl="1"/>
            <a:r>
              <a:rPr lang="en-US" dirty="0" smtClean="0"/>
              <a:t>PRD requirements</a:t>
            </a:r>
          </a:p>
          <a:p>
            <a:pPr lvl="1"/>
            <a:r>
              <a:rPr lang="en-US" dirty="0" smtClean="0"/>
              <a:t>Exhaust requirements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In-use fuel leakage:</a:t>
            </a:r>
          </a:p>
          <a:p>
            <a:pPr lvl="1"/>
            <a:r>
              <a:rPr lang="en-US" dirty="0" smtClean="0"/>
              <a:t>Warning tell-tale at 2±1% of Hydrogen concentration in enclosed spaces</a:t>
            </a:r>
          </a:p>
          <a:p>
            <a:r>
              <a:rPr lang="en-US" dirty="0" smtClean="0"/>
              <a:t>Post-crash leakage:</a:t>
            </a:r>
          </a:p>
          <a:p>
            <a:pPr lvl="1"/>
            <a:r>
              <a:rPr lang="en-US" dirty="0" smtClean="0"/>
              <a:t>Less than 3±1% of Hydrogen concentration in enclosed spaces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8595-08D9-A942-9AAF-F42EF9933F9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10074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2676</TotalTime>
  <Words>590</Words>
  <Application>Microsoft Office PowerPoint</Application>
  <PresentationFormat>On-screen Show (4:3)</PresentationFormat>
  <Paragraphs>132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Rockwell</vt:lpstr>
      <vt:lpstr>Times New Roman</vt:lpstr>
      <vt:lpstr>Trebuchet MS</vt:lpstr>
      <vt:lpstr>Black</vt:lpstr>
      <vt:lpstr>Hydrogen Research Priority Workshop  Hydrogen &amp; Fuel Cell Vehicles  Global Technical Regulation </vt:lpstr>
      <vt:lpstr>Background</vt:lpstr>
      <vt:lpstr>Compresses Hydrogen Fuel Cell Vehicle</vt:lpstr>
      <vt:lpstr>Verification test for Baseline Metrics</vt:lpstr>
      <vt:lpstr>Verification Test for Performance Durability (Sequential hydraulic cycling tests) </vt:lpstr>
      <vt:lpstr>Verification Test for On-Road Performance  (Sequential pneumatic/hydraulic cycling tests) </vt:lpstr>
      <vt:lpstr>Combining Localized and Engulfing Fire</vt:lpstr>
      <vt:lpstr>Fire Test Profile</vt:lpstr>
      <vt:lpstr>Fuel System Requirements</vt:lpstr>
      <vt:lpstr>Electrical Safety</vt:lpstr>
      <vt:lpstr>Status of GTR Adoption</vt:lpstr>
      <vt:lpstr>GTR Phase 2</vt:lpstr>
      <vt:lpstr>PowerPoint Presentation</vt:lpstr>
      <vt:lpstr>HFCV GTR No. 13  Hydrogen Research priority workshop </vt:lpstr>
    </vt:vector>
  </TitlesOfParts>
  <Company>The Tombras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kstone</dc:creator>
  <cp:lastModifiedBy>nha</cp:lastModifiedBy>
  <cp:revision>53</cp:revision>
  <cp:lastPrinted>2016-04-14T19:41:36Z</cp:lastPrinted>
  <dcterms:created xsi:type="dcterms:W3CDTF">2016-02-23T19:52:48Z</dcterms:created>
  <dcterms:modified xsi:type="dcterms:W3CDTF">2016-09-26T07:47:19Z</dcterms:modified>
</cp:coreProperties>
</file>